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59" r:id="rId4"/>
    <p:sldId id="260" r:id="rId5"/>
    <p:sldId id="261" r:id="rId6"/>
    <p:sldId id="262" r:id="rId7"/>
    <p:sldId id="257"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E1251453-C675-4F1F-9744-4F8D1F66C96B}" type="datetimeFigureOut">
              <a:rPr lang="ar-IQ" smtClean="0"/>
              <a:t>15/06/1442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AB4262D-3B05-4593-B3E2-B5948A1CE9F0}" type="slidenum">
              <a:rPr lang="ar-IQ" smtClean="0"/>
              <a:t>‹#›</a:t>
            </a:fld>
            <a:endParaRPr lang="ar-IQ"/>
          </a:p>
        </p:txBody>
      </p:sp>
    </p:spTree>
    <p:extLst>
      <p:ext uri="{BB962C8B-B14F-4D97-AF65-F5344CB8AC3E}">
        <p14:creationId xmlns:p14="http://schemas.microsoft.com/office/powerpoint/2010/main" val="1200340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1251453-C675-4F1F-9744-4F8D1F66C96B}" type="datetimeFigureOut">
              <a:rPr lang="ar-IQ" smtClean="0"/>
              <a:t>15/06/1442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AB4262D-3B05-4593-B3E2-B5948A1CE9F0}" type="slidenum">
              <a:rPr lang="ar-IQ" smtClean="0"/>
              <a:t>‹#›</a:t>
            </a:fld>
            <a:endParaRPr lang="ar-IQ"/>
          </a:p>
        </p:txBody>
      </p:sp>
    </p:spTree>
    <p:extLst>
      <p:ext uri="{BB962C8B-B14F-4D97-AF65-F5344CB8AC3E}">
        <p14:creationId xmlns:p14="http://schemas.microsoft.com/office/powerpoint/2010/main" val="1058781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1251453-C675-4F1F-9744-4F8D1F66C96B}" type="datetimeFigureOut">
              <a:rPr lang="ar-IQ" smtClean="0"/>
              <a:t>15/06/1442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AB4262D-3B05-4593-B3E2-B5948A1CE9F0}" type="slidenum">
              <a:rPr lang="ar-IQ" smtClean="0"/>
              <a:t>‹#›</a:t>
            </a:fld>
            <a:endParaRPr lang="ar-IQ"/>
          </a:p>
        </p:txBody>
      </p:sp>
    </p:spTree>
    <p:extLst>
      <p:ext uri="{BB962C8B-B14F-4D97-AF65-F5344CB8AC3E}">
        <p14:creationId xmlns:p14="http://schemas.microsoft.com/office/powerpoint/2010/main" val="839176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1251453-C675-4F1F-9744-4F8D1F66C96B}" type="datetimeFigureOut">
              <a:rPr lang="ar-IQ" smtClean="0"/>
              <a:t>15/06/1442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AB4262D-3B05-4593-B3E2-B5948A1CE9F0}" type="slidenum">
              <a:rPr lang="ar-IQ" smtClean="0"/>
              <a:t>‹#›</a:t>
            </a:fld>
            <a:endParaRPr lang="ar-IQ"/>
          </a:p>
        </p:txBody>
      </p:sp>
    </p:spTree>
    <p:extLst>
      <p:ext uri="{BB962C8B-B14F-4D97-AF65-F5344CB8AC3E}">
        <p14:creationId xmlns:p14="http://schemas.microsoft.com/office/powerpoint/2010/main" val="4123785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1251453-C675-4F1F-9744-4F8D1F66C96B}" type="datetimeFigureOut">
              <a:rPr lang="ar-IQ" smtClean="0"/>
              <a:t>15/06/1442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AB4262D-3B05-4593-B3E2-B5948A1CE9F0}" type="slidenum">
              <a:rPr lang="ar-IQ" smtClean="0"/>
              <a:t>‹#›</a:t>
            </a:fld>
            <a:endParaRPr lang="ar-IQ"/>
          </a:p>
        </p:txBody>
      </p:sp>
    </p:spTree>
    <p:extLst>
      <p:ext uri="{BB962C8B-B14F-4D97-AF65-F5344CB8AC3E}">
        <p14:creationId xmlns:p14="http://schemas.microsoft.com/office/powerpoint/2010/main" val="2238228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E1251453-C675-4F1F-9744-4F8D1F66C96B}" type="datetimeFigureOut">
              <a:rPr lang="ar-IQ" smtClean="0"/>
              <a:t>15/06/1442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AB4262D-3B05-4593-B3E2-B5948A1CE9F0}" type="slidenum">
              <a:rPr lang="ar-IQ" smtClean="0"/>
              <a:t>‹#›</a:t>
            </a:fld>
            <a:endParaRPr lang="ar-IQ"/>
          </a:p>
        </p:txBody>
      </p:sp>
    </p:spTree>
    <p:extLst>
      <p:ext uri="{BB962C8B-B14F-4D97-AF65-F5344CB8AC3E}">
        <p14:creationId xmlns:p14="http://schemas.microsoft.com/office/powerpoint/2010/main" val="2190245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E1251453-C675-4F1F-9744-4F8D1F66C96B}" type="datetimeFigureOut">
              <a:rPr lang="ar-IQ" smtClean="0"/>
              <a:t>15/06/1442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9AB4262D-3B05-4593-B3E2-B5948A1CE9F0}" type="slidenum">
              <a:rPr lang="ar-IQ" smtClean="0"/>
              <a:t>‹#›</a:t>
            </a:fld>
            <a:endParaRPr lang="ar-IQ"/>
          </a:p>
        </p:txBody>
      </p:sp>
    </p:spTree>
    <p:extLst>
      <p:ext uri="{BB962C8B-B14F-4D97-AF65-F5344CB8AC3E}">
        <p14:creationId xmlns:p14="http://schemas.microsoft.com/office/powerpoint/2010/main" val="3592086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E1251453-C675-4F1F-9744-4F8D1F66C96B}" type="datetimeFigureOut">
              <a:rPr lang="ar-IQ" smtClean="0"/>
              <a:t>15/06/1442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9AB4262D-3B05-4593-B3E2-B5948A1CE9F0}" type="slidenum">
              <a:rPr lang="ar-IQ" smtClean="0"/>
              <a:t>‹#›</a:t>
            </a:fld>
            <a:endParaRPr lang="ar-IQ"/>
          </a:p>
        </p:txBody>
      </p:sp>
    </p:spTree>
    <p:extLst>
      <p:ext uri="{BB962C8B-B14F-4D97-AF65-F5344CB8AC3E}">
        <p14:creationId xmlns:p14="http://schemas.microsoft.com/office/powerpoint/2010/main" val="1992927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1251453-C675-4F1F-9744-4F8D1F66C96B}" type="datetimeFigureOut">
              <a:rPr lang="ar-IQ" smtClean="0"/>
              <a:t>15/06/1442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9AB4262D-3B05-4593-B3E2-B5948A1CE9F0}" type="slidenum">
              <a:rPr lang="ar-IQ" smtClean="0"/>
              <a:t>‹#›</a:t>
            </a:fld>
            <a:endParaRPr lang="ar-IQ"/>
          </a:p>
        </p:txBody>
      </p:sp>
    </p:spTree>
    <p:extLst>
      <p:ext uri="{BB962C8B-B14F-4D97-AF65-F5344CB8AC3E}">
        <p14:creationId xmlns:p14="http://schemas.microsoft.com/office/powerpoint/2010/main" val="3324664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1251453-C675-4F1F-9744-4F8D1F66C96B}" type="datetimeFigureOut">
              <a:rPr lang="ar-IQ" smtClean="0"/>
              <a:t>15/06/1442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AB4262D-3B05-4593-B3E2-B5948A1CE9F0}" type="slidenum">
              <a:rPr lang="ar-IQ" smtClean="0"/>
              <a:t>‹#›</a:t>
            </a:fld>
            <a:endParaRPr lang="ar-IQ"/>
          </a:p>
        </p:txBody>
      </p:sp>
    </p:spTree>
    <p:extLst>
      <p:ext uri="{BB962C8B-B14F-4D97-AF65-F5344CB8AC3E}">
        <p14:creationId xmlns:p14="http://schemas.microsoft.com/office/powerpoint/2010/main" val="2480199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1251453-C675-4F1F-9744-4F8D1F66C96B}" type="datetimeFigureOut">
              <a:rPr lang="ar-IQ" smtClean="0"/>
              <a:t>15/06/1442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AB4262D-3B05-4593-B3E2-B5948A1CE9F0}" type="slidenum">
              <a:rPr lang="ar-IQ" smtClean="0"/>
              <a:t>‹#›</a:t>
            </a:fld>
            <a:endParaRPr lang="ar-IQ"/>
          </a:p>
        </p:txBody>
      </p:sp>
    </p:spTree>
    <p:extLst>
      <p:ext uri="{BB962C8B-B14F-4D97-AF65-F5344CB8AC3E}">
        <p14:creationId xmlns:p14="http://schemas.microsoft.com/office/powerpoint/2010/main" val="2882284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1251453-C675-4F1F-9744-4F8D1F66C96B}" type="datetimeFigureOut">
              <a:rPr lang="ar-IQ" smtClean="0"/>
              <a:t>15/06/1442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AB4262D-3B05-4593-B3E2-B5948A1CE9F0}" type="slidenum">
              <a:rPr lang="ar-IQ" smtClean="0"/>
              <a:t>‹#›</a:t>
            </a:fld>
            <a:endParaRPr lang="ar-IQ"/>
          </a:p>
        </p:txBody>
      </p:sp>
    </p:spTree>
    <p:extLst>
      <p:ext uri="{BB962C8B-B14F-4D97-AF65-F5344CB8AC3E}">
        <p14:creationId xmlns:p14="http://schemas.microsoft.com/office/powerpoint/2010/main" val="534745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692697"/>
            <a:ext cx="7772400" cy="5688632"/>
          </a:xfrm>
        </p:spPr>
        <p:txBody>
          <a:bodyPr>
            <a:normAutofit/>
          </a:bodyPr>
          <a:lstStyle/>
          <a:p>
            <a:r>
              <a:rPr lang="ar-IQ" sz="3600" b="1" dirty="0" smtClean="0"/>
              <a:t>التدريب الرياضي </a:t>
            </a:r>
            <a:br>
              <a:rPr lang="ar-IQ" sz="3600" b="1" dirty="0" smtClean="0"/>
            </a:br>
            <a:r>
              <a:rPr lang="ar-IQ" sz="3600" b="1" dirty="0" smtClean="0"/>
              <a:t>المرحلة الرابعة /الصباحي</a:t>
            </a:r>
            <a:endParaRPr lang="ar-IQ" sz="3600" b="1" dirty="0"/>
          </a:p>
        </p:txBody>
      </p:sp>
      <p:sp>
        <p:nvSpPr>
          <p:cNvPr id="3" name="عنوان فرعي 2"/>
          <p:cNvSpPr>
            <a:spLocks noGrp="1"/>
          </p:cNvSpPr>
          <p:nvPr>
            <p:ph type="subTitle" idx="1"/>
          </p:nvPr>
        </p:nvSpPr>
        <p:spPr>
          <a:xfrm>
            <a:off x="1403648" y="4005064"/>
            <a:ext cx="6400800" cy="1752600"/>
          </a:xfrm>
        </p:spPr>
        <p:txBody>
          <a:bodyPr/>
          <a:lstStyle/>
          <a:p>
            <a:r>
              <a:rPr lang="ar-IQ" b="1" dirty="0" smtClean="0"/>
              <a:t>مصادر الطاقة (1)</a:t>
            </a:r>
          </a:p>
          <a:p>
            <a:r>
              <a:rPr lang="ar-IQ" sz="2000" b="1" dirty="0" smtClean="0"/>
              <a:t>الفصل الخامس</a:t>
            </a:r>
          </a:p>
          <a:p>
            <a:r>
              <a:rPr lang="ar-IQ" b="1" dirty="0" err="1" smtClean="0"/>
              <a:t>أ.د</a:t>
            </a:r>
            <a:r>
              <a:rPr lang="ar-IQ" b="1" dirty="0" smtClean="0"/>
              <a:t> فائزة عبد الجبار احمد</a:t>
            </a:r>
            <a:endParaRPr lang="ar-IQ" b="1" dirty="0"/>
          </a:p>
        </p:txBody>
      </p:sp>
    </p:spTree>
    <p:extLst>
      <p:ext uri="{BB962C8B-B14F-4D97-AF65-F5344CB8AC3E}">
        <p14:creationId xmlns:p14="http://schemas.microsoft.com/office/powerpoint/2010/main" val="772994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r>
              <a:rPr lang="en-US" dirty="0">
                <a:sym typeface="Wingdings"/>
              </a:rPr>
              <a:t></a:t>
            </a:r>
            <a:r>
              <a:rPr lang="en-US" dirty="0"/>
              <a:t> </a:t>
            </a:r>
            <a:r>
              <a:rPr lang="ar-SA" dirty="0"/>
              <a:t>كيفية الحصول أو تجهيز العضلات بالطاقة:-</a:t>
            </a:r>
            <a:endParaRPr lang="en-US" dirty="0"/>
          </a:p>
          <a:p>
            <a:r>
              <a:rPr lang="ar-SA" b="1" dirty="0"/>
              <a:t> يتم الحصول على الطاقة من تحويل المواد الغذائية التي يتناولها الفرد في الخلية العضلية الى مركب عالي الطاقة يدعى (بثلاثي فوسفات </a:t>
            </a:r>
            <a:r>
              <a:rPr lang="ar-SA" b="1" dirty="0" err="1"/>
              <a:t>الادينوسين</a:t>
            </a:r>
            <a:r>
              <a:rPr lang="ar-SA" b="1" dirty="0"/>
              <a:t> (ATP)) ، الذي يخزن بعد ذلك في الخلية العضلية </a:t>
            </a:r>
            <a:r>
              <a:rPr lang="ar-SA" b="1" dirty="0" err="1"/>
              <a:t>وبهيئه</a:t>
            </a:r>
            <a:r>
              <a:rPr lang="ar-SA" b="1" dirty="0"/>
              <a:t> مواد كيميائية في الجسم على شكل (</a:t>
            </a:r>
            <a:r>
              <a:rPr lang="ar-SA" b="1" dirty="0" err="1"/>
              <a:t>كاربوهيدرات</a:t>
            </a:r>
            <a:r>
              <a:rPr lang="ar-SA" b="1" dirty="0"/>
              <a:t> ، وشحوم) ، </a:t>
            </a:r>
            <a:r>
              <a:rPr lang="ar-SA" b="1" dirty="0" err="1"/>
              <a:t>فالكاربوهيدرات</a:t>
            </a:r>
            <a:r>
              <a:rPr lang="ar-SA" b="1" dirty="0"/>
              <a:t> تخزن في العضلات والكبد)على شكل (</a:t>
            </a:r>
            <a:r>
              <a:rPr lang="ar-SA" b="1" dirty="0" err="1"/>
              <a:t>كلايكوجين</a:t>
            </a:r>
            <a:r>
              <a:rPr lang="ar-SA" b="1" dirty="0"/>
              <a:t> ).</a:t>
            </a:r>
            <a:endParaRPr lang="en-US" dirty="0"/>
          </a:p>
          <a:p>
            <a:r>
              <a:rPr lang="ar-SA" b="1" dirty="0"/>
              <a:t>أما الشحوم فتخزن في بعض الأماكن الواضحة من الجسم كما وتداخل بين العضلات أيضاً وبالنسبة (ATP) يخزن في الخلايا العضلية بكميات محدودة تنضب خلال ثوان قليلة جداً يمكن أن تكون بين(1-2) ثانية أو أكثر قليلاً مالم يعاد تكوينه ، ويمكن إعادة تكوينه من </a:t>
            </a:r>
            <a:r>
              <a:rPr lang="ar-SA" b="1" dirty="0" err="1"/>
              <a:t>الكاربوهيدرات</a:t>
            </a:r>
            <a:r>
              <a:rPr lang="ar-SA" b="1" dirty="0"/>
              <a:t> والشحوم بواسطة سلسلة من العمليات المعقدة تحدث داخل الجسم فوجود(ATP) ضروري جداً لأداء أي نشاط عضلي(بدني) ، ويعاد تكوينه كلما نفد . فهذه الكمية المحدودة القليلة والمخزونة في الخلايا العضلية هي في الواقع </a:t>
            </a:r>
            <a:r>
              <a:rPr lang="ar-SA" b="1" dirty="0" err="1"/>
              <a:t>لاتكفي</a:t>
            </a:r>
            <a:r>
              <a:rPr lang="ar-SA" b="1" dirty="0"/>
              <a:t> لأداء أي عمل أو نشاط بدني عالي الجهد سوى لمدة قليلة من الزمن وبالأحرى </a:t>
            </a:r>
            <a:r>
              <a:rPr lang="ar-SA" b="1" dirty="0" err="1"/>
              <a:t>لثوان</a:t>
            </a:r>
            <a:r>
              <a:rPr lang="ar-SA" b="1" dirty="0"/>
              <a:t> عدة قليلة أو لمسافة قصيرة دون الحاجة الى وجود الأوكسجين.</a:t>
            </a:r>
            <a:endParaRPr lang="en-US" dirty="0"/>
          </a:p>
        </p:txBody>
      </p:sp>
    </p:spTree>
    <p:extLst>
      <p:ext uri="{BB962C8B-B14F-4D97-AF65-F5344CB8AC3E}">
        <p14:creationId xmlns:p14="http://schemas.microsoft.com/office/powerpoint/2010/main" val="1680047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r>
              <a:rPr lang="ar-SA" b="1" dirty="0"/>
              <a:t>فإذا أردنا الاستمرار بالنشاط البدني لمدة طويلة من الزمن يجب أن يعاد تكوينه لهذا النشاط بوجود الأوكسجين دائماً ، وعليه فان مخازن (ثلاثي فوسفات </a:t>
            </a:r>
            <a:r>
              <a:rPr lang="ar-SA" b="1" dirty="0" err="1"/>
              <a:t>الادينوسين</a:t>
            </a:r>
            <a:r>
              <a:rPr lang="ar-SA" b="1" dirty="0"/>
              <a:t> ATP) يجب أن تبقى ممتلئة تماماً أو شبه </a:t>
            </a:r>
            <a:r>
              <a:rPr lang="ar-SA" b="1" dirty="0" err="1"/>
              <a:t>ممتلئه</a:t>
            </a:r>
            <a:r>
              <a:rPr lang="ar-SA" b="1" dirty="0"/>
              <a:t> وعلى اقل تقدير (60%) في أثناء وقت الراحة وفي الأوقات جميعها </a:t>
            </a:r>
            <a:r>
              <a:rPr lang="ar-SA" b="1" dirty="0" err="1"/>
              <a:t>للإستمرار</a:t>
            </a:r>
            <a:r>
              <a:rPr lang="ar-SA" b="1" dirty="0"/>
              <a:t> في أداء النشاطات العضلية ، في كل (1كغم من وزن العضلات).</a:t>
            </a:r>
            <a:endParaRPr lang="en-US" dirty="0"/>
          </a:p>
          <a:p>
            <a:r>
              <a:rPr lang="ar-SA" b="1" dirty="0"/>
              <a:t>فالطاقة المطلوبة (للتقلص العضلي) تتحرر عن طريق تحويل مركب(ثلاثي فوسفات </a:t>
            </a:r>
            <a:r>
              <a:rPr lang="ar-SA" b="1" dirty="0" err="1"/>
              <a:t>الادينوسين</a:t>
            </a:r>
            <a:r>
              <a:rPr lang="ar-SA" b="1" dirty="0"/>
              <a:t> ATP) عالي الطاقة أو الجهد المبذول الى ثنائي فوسفات </a:t>
            </a:r>
            <a:r>
              <a:rPr lang="ar-SA" b="1" dirty="0" err="1"/>
              <a:t>الادينوسين</a:t>
            </a:r>
            <a:r>
              <a:rPr lang="ar-SA" b="1" dirty="0"/>
              <a:t> + فوسفات .</a:t>
            </a:r>
            <a:endParaRPr lang="en-US" dirty="0"/>
          </a:p>
          <a:p>
            <a:r>
              <a:rPr lang="en-US" b="1" dirty="0"/>
              <a:t>ATP              ADP+P</a:t>
            </a:r>
            <a:endParaRPr lang="en-US" dirty="0"/>
          </a:p>
          <a:p>
            <a:r>
              <a:rPr lang="ar-SA" b="1" dirty="0"/>
              <a:t>فعندما تتحلل حزمة واحدة من الفوسفات فإن ثنائي فوسفات </a:t>
            </a:r>
            <a:r>
              <a:rPr lang="ar-SA" b="1" dirty="0" err="1"/>
              <a:t>الادينوسين</a:t>
            </a:r>
            <a:r>
              <a:rPr lang="ar-SA" b="1" dirty="0"/>
              <a:t>(</a:t>
            </a:r>
            <a:r>
              <a:rPr lang="en-US" b="1" dirty="0"/>
              <a:t>ADP</a:t>
            </a:r>
            <a:r>
              <a:rPr lang="ar-SA" b="1" dirty="0"/>
              <a:t>) + فوسفات(</a:t>
            </a:r>
            <a:r>
              <a:rPr lang="en-US" b="1" dirty="0"/>
              <a:t>P</a:t>
            </a:r>
            <a:r>
              <a:rPr lang="ar-SA" b="1" dirty="0"/>
              <a:t>) أي (</a:t>
            </a:r>
            <a:r>
              <a:rPr lang="en-US" b="1" dirty="0"/>
              <a:t>ADP+P</a:t>
            </a:r>
            <a:r>
              <a:rPr lang="ar-SA" b="1" dirty="0"/>
              <a:t>) فيكون لنا ثلاثي فوسفات </a:t>
            </a:r>
            <a:r>
              <a:rPr lang="ar-SA" b="1" dirty="0" err="1"/>
              <a:t>الادينوسين</a:t>
            </a:r>
            <a:r>
              <a:rPr lang="ar-SA" b="1" dirty="0"/>
              <a:t> (</a:t>
            </a:r>
            <a:r>
              <a:rPr lang="en-US" b="1" dirty="0"/>
              <a:t>ATP</a:t>
            </a:r>
            <a:r>
              <a:rPr lang="ar-SA" b="1" dirty="0"/>
              <a:t>) لتحرير طاقة للفرد الرياضي أو غيره.</a:t>
            </a:r>
            <a:endParaRPr lang="en-US" dirty="0"/>
          </a:p>
          <a:p>
            <a:r>
              <a:rPr lang="ar-SA" b="1" dirty="0"/>
              <a:t>   وهناك ثلاث طرائق لأنظمة الطاقة لكي نستطيع الوصول الى المركب الكيميائي </a:t>
            </a:r>
            <a:r>
              <a:rPr lang="ar-SA" b="1" dirty="0" err="1"/>
              <a:t>و</a:t>
            </a:r>
            <a:r>
              <a:rPr lang="ar-SA" dirty="0" err="1"/>
              <a:t>كمايأتي</a:t>
            </a:r>
            <a:r>
              <a:rPr lang="ar-SA" b="1" dirty="0"/>
              <a:t>:-</a:t>
            </a:r>
            <a:endParaRPr lang="en-US" dirty="0"/>
          </a:p>
        </p:txBody>
      </p:sp>
    </p:spTree>
    <p:extLst>
      <p:ext uri="{BB962C8B-B14F-4D97-AF65-F5344CB8AC3E}">
        <p14:creationId xmlns:p14="http://schemas.microsoft.com/office/powerpoint/2010/main" val="1027051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r>
              <a:rPr lang="ar-SA" dirty="0"/>
              <a:t>- أنظمة الطاقة </a:t>
            </a:r>
            <a:r>
              <a:rPr lang="ar-SA" dirty="0" err="1"/>
              <a:t>اللاأو</a:t>
            </a:r>
            <a:r>
              <a:rPr lang="ar-SA" dirty="0"/>
              <a:t> </a:t>
            </a:r>
            <a:r>
              <a:rPr lang="ar-SA" dirty="0" err="1"/>
              <a:t>كسجينية</a:t>
            </a:r>
            <a:r>
              <a:rPr lang="ar-SA" dirty="0"/>
              <a:t>:-</a:t>
            </a:r>
            <a:endParaRPr lang="en-US" dirty="0"/>
          </a:p>
          <a:p>
            <a:r>
              <a:rPr lang="ar-SA" b="1" dirty="0"/>
              <a:t>وهي الأنظمة التي </a:t>
            </a:r>
            <a:r>
              <a:rPr lang="ar-SA" b="1" dirty="0" err="1"/>
              <a:t>لاتعتمد</a:t>
            </a:r>
            <a:r>
              <a:rPr lang="ar-SA" b="1" dirty="0"/>
              <a:t> على وجود الأوكسجين عند اعادة تكوين خزين ثلاثي فوسفات </a:t>
            </a:r>
            <a:r>
              <a:rPr lang="ar-SA" b="1" dirty="0" err="1"/>
              <a:t>الادينوسين</a:t>
            </a:r>
            <a:r>
              <a:rPr lang="ar-SA" b="1" dirty="0"/>
              <a:t> (</a:t>
            </a:r>
            <a:r>
              <a:rPr lang="en-US" b="1" dirty="0"/>
              <a:t>ATP</a:t>
            </a:r>
            <a:r>
              <a:rPr lang="ar-SA" b="1" dirty="0"/>
              <a:t>) في الخلايا العضلية عند استهلاكه ، </a:t>
            </a:r>
            <a:r>
              <a:rPr lang="ar-SA" dirty="0"/>
              <a:t>ويقسم عمل هذا النظام الى :-</a:t>
            </a:r>
            <a:endParaRPr lang="en-US" dirty="0"/>
          </a:p>
          <a:p>
            <a:pPr lvl="0"/>
            <a:r>
              <a:rPr lang="ar-SA" b="1" dirty="0"/>
              <a:t>نظام </a:t>
            </a:r>
            <a:r>
              <a:rPr lang="ar-SA" b="1" dirty="0" err="1"/>
              <a:t>الفوسفاجين</a:t>
            </a:r>
            <a:r>
              <a:rPr lang="ar-SA" b="1" dirty="0"/>
              <a:t> بدون تراكم حامض </a:t>
            </a:r>
            <a:r>
              <a:rPr lang="ar-SA" b="1" dirty="0" err="1"/>
              <a:t>اللبنيك</a:t>
            </a:r>
            <a:r>
              <a:rPr lang="ar-SA" b="1" dirty="0"/>
              <a:t> (</a:t>
            </a:r>
            <a:r>
              <a:rPr lang="en-US" b="1" dirty="0"/>
              <a:t>sys tem ATP – </a:t>
            </a:r>
            <a:r>
              <a:rPr lang="en-US" b="1" dirty="0" err="1"/>
              <a:t>Cp</a:t>
            </a:r>
            <a:r>
              <a:rPr lang="en-US" b="1" dirty="0"/>
              <a:t> .</a:t>
            </a:r>
            <a:r>
              <a:rPr lang="ar-SA" b="1" dirty="0"/>
              <a:t>).</a:t>
            </a:r>
            <a:endParaRPr lang="en-US" dirty="0"/>
          </a:p>
          <a:p>
            <a:pPr lvl="0"/>
            <a:r>
              <a:rPr lang="ar-SA" b="1" dirty="0"/>
              <a:t>نظام حامض </a:t>
            </a:r>
            <a:r>
              <a:rPr lang="ar-SA" b="1" dirty="0" err="1"/>
              <a:t>اللبنيك</a:t>
            </a:r>
            <a:r>
              <a:rPr lang="ar-SA" b="1" dirty="0"/>
              <a:t>(</a:t>
            </a:r>
            <a:r>
              <a:rPr lang="en-US" b="1" dirty="0" err="1"/>
              <a:t>Latic</a:t>
            </a:r>
            <a:r>
              <a:rPr lang="en-US" b="1" dirty="0"/>
              <a:t> Acid System</a:t>
            </a:r>
            <a:r>
              <a:rPr lang="ar-SA" b="1" dirty="0"/>
              <a:t>).</a:t>
            </a:r>
            <a:endParaRPr lang="en-US" dirty="0"/>
          </a:p>
          <a:p>
            <a:r>
              <a:rPr lang="ar-SA" dirty="0"/>
              <a:t>أ- نظام </a:t>
            </a:r>
            <a:r>
              <a:rPr lang="ar-SA" dirty="0" err="1"/>
              <a:t>الفوسفاجين</a:t>
            </a:r>
            <a:r>
              <a:rPr lang="ar-SA" dirty="0"/>
              <a:t> بدون تراكم حامض </a:t>
            </a:r>
            <a:r>
              <a:rPr lang="ar-SA" dirty="0" err="1"/>
              <a:t>اللبنيك</a:t>
            </a:r>
            <a:r>
              <a:rPr lang="ar-SA" dirty="0"/>
              <a:t> </a:t>
            </a:r>
            <a:r>
              <a:rPr lang="ar-SA" b="1" dirty="0"/>
              <a:t>(</a:t>
            </a:r>
            <a:r>
              <a:rPr lang="en-US" b="1" dirty="0"/>
              <a:t>sys tem ATP – </a:t>
            </a:r>
            <a:r>
              <a:rPr lang="en-US" b="1" dirty="0" err="1"/>
              <a:t>Cp</a:t>
            </a:r>
            <a:r>
              <a:rPr lang="en-US" b="1" dirty="0"/>
              <a:t> .</a:t>
            </a:r>
            <a:r>
              <a:rPr lang="ar-SA" b="1" dirty="0"/>
              <a:t>).</a:t>
            </a:r>
            <a:endParaRPr lang="en-US" dirty="0"/>
          </a:p>
          <a:p>
            <a:r>
              <a:rPr lang="ar-SA" b="1" dirty="0"/>
              <a:t>يتم استهلاك (</a:t>
            </a:r>
            <a:r>
              <a:rPr lang="en-US" b="1" dirty="0"/>
              <a:t>ATP</a:t>
            </a:r>
            <a:r>
              <a:rPr lang="ar-SA" b="1" dirty="0"/>
              <a:t>) خلال التمرين الشديد بسرعة أعلى من إمكانية إنتاجه ، وفي مثل هذه الظروف التي تتطلب تجديداً  سريعاً ومهماً لـ (</a:t>
            </a:r>
            <a:r>
              <a:rPr lang="en-US" b="1" dirty="0"/>
              <a:t>ATP</a:t>
            </a:r>
            <a:r>
              <a:rPr lang="ar-SA" b="1" dirty="0"/>
              <a:t>) فإن مركباً كيميائياً آخر غنياً بالطاقة يأتي دورة وهو كرياتين الفوسفات(PC) المخزون في الخلايا العضلية . وعند تحطمها (أي عندما يتم التخلص من مجموعة الفوسفات) فإن كمية هائلة من الطاقة تنتج ، وبما أن (</a:t>
            </a:r>
            <a:r>
              <a:rPr lang="en-US" b="1" dirty="0"/>
              <a:t>ATP</a:t>
            </a:r>
            <a:r>
              <a:rPr lang="ar-SA" b="1" dirty="0"/>
              <a:t>) هو عبارة عن اتحاد من (ADP) و(P) ، فإن الطاقة تكون دائماً مزدوجة </a:t>
            </a:r>
            <a:endParaRPr lang="ar-IQ" dirty="0"/>
          </a:p>
        </p:txBody>
      </p:sp>
    </p:spTree>
    <p:extLst>
      <p:ext uri="{BB962C8B-B14F-4D97-AF65-F5344CB8AC3E}">
        <p14:creationId xmlns:p14="http://schemas.microsoft.com/office/powerpoint/2010/main" val="139667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r>
              <a:rPr lang="ar-SA" b="1" dirty="0"/>
              <a:t>، والطاقة الضرورية لإعادة بناء(</a:t>
            </a:r>
            <a:r>
              <a:rPr lang="en-US" b="1" dirty="0"/>
              <a:t>ATP</a:t>
            </a:r>
            <a:r>
              <a:rPr lang="ar-SA" b="1" dirty="0"/>
              <a:t>) من (ADP) و(P) تتولد </a:t>
            </a:r>
            <a:r>
              <a:rPr lang="ar-SA" b="1" dirty="0" err="1"/>
              <a:t>بٱستمرار</a:t>
            </a:r>
            <a:r>
              <a:rPr lang="ar-SA" b="1" dirty="0"/>
              <a:t> من خلال الانقباض العضلي ، تتكرر هذه العملية خلال ثوان قليلة ، لذا فإن هذا النظام يمكن ان يجهز الجسم بالطاقة لمدة (8-10)ثانية أو اقل لمدة (7) ثانية فقط ، لذا يعد هذا النظام مصدر للطاقة الرئيس لأداء الألعاب والفعاليات الرياضية التي تتميز بالقوة الانفجارية والسرعة القصوى ولعداء عدو فعالية(100متر) ، كذلك القفز والوثب والرمي في العاب القوى ، ولدى رياضي رفع الأثقال وحركات القفز </a:t>
            </a:r>
            <a:r>
              <a:rPr lang="ar-SA" b="1" dirty="0" err="1"/>
              <a:t>بالجمناستك</a:t>
            </a:r>
            <a:r>
              <a:rPr lang="ar-SA" b="1" dirty="0"/>
              <a:t> والقفز الى الماء...الخ.</a:t>
            </a:r>
            <a:endParaRPr lang="en-US" dirty="0"/>
          </a:p>
          <a:p>
            <a:r>
              <a:rPr lang="ar-SA" b="1" dirty="0"/>
              <a:t>إنَّ مجموع (</a:t>
            </a:r>
            <a:r>
              <a:rPr lang="en-US" b="1" dirty="0"/>
              <a:t>ATP</a:t>
            </a:r>
            <a:r>
              <a:rPr lang="ar-SA" b="1" dirty="0"/>
              <a:t>) و(CP) يسمى </a:t>
            </a:r>
            <a:r>
              <a:rPr lang="ar-SA" b="1" dirty="0" err="1"/>
              <a:t>الفوسفاجين</a:t>
            </a:r>
            <a:r>
              <a:rPr lang="ar-SA" b="1" dirty="0"/>
              <a:t> في العضلة ، وغالباً ما يتواجد بكمية قليلة في الأحوال العادية ، إذ يوجد نحو (3مول) عند الإناث و(6مول) عند الذكور ، ويكون تركيز (CP) بحدود ثلاثة أضعاف (</a:t>
            </a:r>
            <a:r>
              <a:rPr lang="en-US" b="1" dirty="0"/>
              <a:t>ATP</a:t>
            </a:r>
            <a:r>
              <a:rPr lang="ar-SA" b="1" dirty="0"/>
              <a:t>) ، لذلك فإن كمية الطاقة المستفاد منها في هذا النظام تكون محددة بمستوى التخزين الأولي </a:t>
            </a:r>
            <a:r>
              <a:rPr lang="ar-SA" b="1" dirty="0" err="1"/>
              <a:t>للفوسفاجين</a:t>
            </a:r>
            <a:r>
              <a:rPr lang="ar-SA" b="1" dirty="0"/>
              <a:t> وبمعدل سرعة إعادة التكوين لـ(</a:t>
            </a:r>
            <a:r>
              <a:rPr lang="en-US" b="1" dirty="0"/>
              <a:t>ATP</a:t>
            </a:r>
            <a:r>
              <a:rPr lang="ar-SA" b="1" dirty="0"/>
              <a:t>) </a:t>
            </a:r>
            <a:endParaRPr lang="ar-IQ" dirty="0"/>
          </a:p>
        </p:txBody>
      </p:sp>
    </p:spTree>
    <p:extLst>
      <p:ext uri="{BB962C8B-B14F-4D97-AF65-F5344CB8AC3E}">
        <p14:creationId xmlns:p14="http://schemas.microsoft.com/office/powerpoint/2010/main" val="1430719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SA" b="1" dirty="0"/>
              <a:t>لذا عند إعادة تكوين </a:t>
            </a:r>
            <a:r>
              <a:rPr lang="ar-SA" b="1" dirty="0" err="1"/>
              <a:t>الفوسفاجين</a:t>
            </a:r>
            <a:r>
              <a:rPr lang="ar-SA" b="1" dirty="0"/>
              <a:t> بنسب (70%) من كميته القصوى يتم خلال (30) ثانية الأولى ، أمَّا من (3-5) دقائق فيعاد خزنه بنسبة (100%) عند أداء الجهد ، إن معرفة هذه الأنظمة مهم جداً لمدرس التربية الرياضية لكي يستطيع تحديد ومعرفة مصدر الطاقة الأساس من الفعاليات إذ يمكن القول بأن نظام( </a:t>
            </a:r>
            <a:r>
              <a:rPr lang="en-US" b="1" dirty="0"/>
              <a:t>CP –</a:t>
            </a:r>
            <a:r>
              <a:rPr lang="ar-SA" b="1" dirty="0"/>
              <a:t>ً</a:t>
            </a:r>
            <a:r>
              <a:rPr lang="en-US" b="1" dirty="0"/>
              <a:t>( ATP</a:t>
            </a:r>
            <a:r>
              <a:rPr lang="ar-SA" b="1" dirty="0"/>
              <a:t>هو المستخدم في الفعاليات التي تتراوح من(2-3) ثانية والتي تتطلب طاقة انفجارية للتميز بها عن الفعاليات التي تتضمن من (2-3) دقائق من الأداء.</a:t>
            </a:r>
            <a:endParaRPr lang="en-US" dirty="0"/>
          </a:p>
        </p:txBody>
      </p:sp>
    </p:spTree>
    <p:extLst>
      <p:ext uri="{BB962C8B-B14F-4D97-AF65-F5344CB8AC3E}">
        <p14:creationId xmlns:p14="http://schemas.microsoft.com/office/powerpoint/2010/main" val="1076147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normAutofit fontScale="70000" lnSpcReduction="20000"/>
          </a:bodyPr>
          <a:lstStyle/>
          <a:p>
            <a:r>
              <a:rPr lang="ar-SA" dirty="0"/>
              <a:t>مصادر الطاقة:-</a:t>
            </a:r>
            <a:endParaRPr lang="en-US" dirty="0"/>
          </a:p>
          <a:p>
            <a:r>
              <a:rPr lang="ar-SA" b="1" dirty="0"/>
              <a:t>تعرف الطاقة بالقابلية على انجاز عمل ما علماً أنَّ أنواع الطاقة جميعها هي مصدرها الشمس وتسمى(بالطاقة الشمسية) ، تتم عملية التحول الغذاء عند حضور الأوكسجين من خلال الانقسام الكيميائي الى (</a:t>
            </a:r>
            <a:r>
              <a:rPr lang="en-US" b="1" dirty="0"/>
              <a:t>CO</a:t>
            </a:r>
            <a:r>
              <a:rPr lang="en-US" b="1" baseline="-25000" dirty="0"/>
              <a:t>2</a:t>
            </a:r>
            <a:r>
              <a:rPr lang="en-US" b="1" dirty="0"/>
              <a:t> +H</a:t>
            </a:r>
            <a:r>
              <a:rPr lang="en-US" b="1" baseline="-25000" dirty="0"/>
              <a:t>2</a:t>
            </a:r>
            <a:r>
              <a:rPr lang="en-US" b="1" dirty="0"/>
              <a:t>O</a:t>
            </a:r>
            <a:r>
              <a:rPr lang="ar-SA" b="1" dirty="0"/>
              <a:t>)  ويتم تحرر الطاقة الكيميائية وتدعى هذه العملية بعملية التنفس ، إذ إنَّ غرض التنفس هو </a:t>
            </a:r>
            <a:r>
              <a:rPr lang="ar-SA" b="1" dirty="0" err="1"/>
              <a:t>الإستمرار</a:t>
            </a:r>
            <a:r>
              <a:rPr lang="ar-SA" b="1" dirty="0"/>
              <a:t> في العمليات </a:t>
            </a:r>
            <a:r>
              <a:rPr lang="ar-SA" b="1" dirty="0" err="1"/>
              <a:t>البايلوجية</a:t>
            </a:r>
            <a:r>
              <a:rPr lang="ar-SA" b="1" dirty="0"/>
              <a:t> والكيميائية عند اداء عمل بدني من خلال التقلصات العضلية. وهذا ما يدعى بالدورة </a:t>
            </a:r>
            <a:r>
              <a:rPr lang="ar-SA" b="1" dirty="0" err="1"/>
              <a:t>البايلوجية</a:t>
            </a:r>
            <a:r>
              <a:rPr lang="ar-SA" b="1" dirty="0"/>
              <a:t> للطاقة إذ : الغذاء       يتحول الى مركب كيميائي يدعى </a:t>
            </a:r>
            <a:r>
              <a:rPr lang="ar-SA" b="1" dirty="0" err="1"/>
              <a:t>ايدنوسين</a:t>
            </a:r>
            <a:r>
              <a:rPr lang="ar-SA" b="1" dirty="0"/>
              <a:t> </a:t>
            </a:r>
            <a:r>
              <a:rPr lang="en-US" b="1" dirty="0"/>
              <a:t>ATP</a:t>
            </a:r>
            <a:r>
              <a:rPr lang="ar-SA" b="1" dirty="0"/>
              <a:t> الفوسفات وهذا يخزن في العضلة  ، وعندما ينقسم هذا المركب </a:t>
            </a:r>
            <a:r>
              <a:rPr lang="en-US" b="1" dirty="0"/>
              <a:t>ATP</a:t>
            </a:r>
            <a:r>
              <a:rPr lang="ar-SA" b="1" dirty="0"/>
              <a:t> تحرر الطاقة إذ تحتوى من(700-1200) سعره حرارية ، إذ تخزن في عضلات الجسم وهذه السعرات هي المصدر الأساس للطاقة عند القيام بعمل بدني مباشر ومفاجئ .</a:t>
            </a:r>
            <a:endParaRPr lang="en-US" dirty="0"/>
          </a:p>
          <a:p>
            <a:r>
              <a:rPr lang="ar-SA" dirty="0"/>
              <a:t>مصطلحات نظم الطاقة:-</a:t>
            </a:r>
            <a:endParaRPr lang="en-US" dirty="0"/>
          </a:p>
          <a:p>
            <a:r>
              <a:rPr lang="ar-SA" b="1" dirty="0"/>
              <a:t>(C) كرياتين.</a:t>
            </a:r>
            <a:endParaRPr lang="en-US" dirty="0"/>
          </a:p>
          <a:p>
            <a:r>
              <a:rPr lang="ar-SA" b="1" dirty="0"/>
              <a:t>(P)فوسفات.</a:t>
            </a:r>
            <a:endParaRPr lang="en-US" dirty="0"/>
          </a:p>
          <a:p>
            <a:r>
              <a:rPr lang="ar-SA" b="1" dirty="0"/>
              <a:t>(PC) فوسفات كرياتين.</a:t>
            </a:r>
            <a:endParaRPr lang="en-US" dirty="0"/>
          </a:p>
          <a:p>
            <a:r>
              <a:rPr lang="ar-SA" b="1" dirty="0"/>
              <a:t>(PDA) ثنائي فوسفات </a:t>
            </a:r>
            <a:r>
              <a:rPr lang="ar-SA" b="1" dirty="0" err="1"/>
              <a:t>الادينوسين</a:t>
            </a:r>
            <a:r>
              <a:rPr lang="ar-SA" b="1" dirty="0"/>
              <a:t>.</a:t>
            </a:r>
            <a:endParaRPr lang="en-US" dirty="0"/>
          </a:p>
        </p:txBody>
      </p:sp>
    </p:spTree>
    <p:extLst>
      <p:ext uri="{BB962C8B-B14F-4D97-AF65-F5344CB8AC3E}">
        <p14:creationId xmlns:p14="http://schemas.microsoft.com/office/powerpoint/2010/main" val="376933651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881</Words>
  <Application>Microsoft Office PowerPoint</Application>
  <PresentationFormat>عرض على الشاشة (3:4)‏</PresentationFormat>
  <Paragraphs>28</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نسق Office</vt:lpstr>
      <vt:lpstr>التدريب الرياضي  المرحلة الرابعة /الصباحي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التدريب الرياضي  المرحلة الرابعة /الصباحي</dc:title>
  <dc:creator>Maher</dc:creator>
  <cp:lastModifiedBy>Maher</cp:lastModifiedBy>
  <cp:revision>2</cp:revision>
  <dcterms:created xsi:type="dcterms:W3CDTF">2021-01-28T18:58:55Z</dcterms:created>
  <dcterms:modified xsi:type="dcterms:W3CDTF">2021-01-28T19:16:26Z</dcterms:modified>
</cp:coreProperties>
</file>