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F3EEF70-0FAB-4A76-8ED7-909D1AFE13E2}"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336370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F3EEF70-0FAB-4A76-8ED7-909D1AFE13E2}"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92786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F3EEF70-0FAB-4A76-8ED7-909D1AFE13E2}"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127438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F3EEF70-0FAB-4A76-8ED7-909D1AFE13E2}"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118036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F3EEF70-0FAB-4A76-8ED7-909D1AFE13E2}" type="datetimeFigureOut">
              <a:rPr lang="ar-IQ" smtClean="0"/>
              <a:t>15/06/1442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38099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F3EEF70-0FAB-4A76-8ED7-909D1AFE13E2}"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100218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F3EEF70-0FAB-4A76-8ED7-909D1AFE13E2}" type="datetimeFigureOut">
              <a:rPr lang="ar-IQ" smtClean="0"/>
              <a:t>15/06/1442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1538984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F3EEF70-0FAB-4A76-8ED7-909D1AFE13E2}" type="datetimeFigureOut">
              <a:rPr lang="ar-IQ" smtClean="0"/>
              <a:t>15/06/1442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195703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F3EEF70-0FAB-4A76-8ED7-909D1AFE13E2}" type="datetimeFigureOut">
              <a:rPr lang="ar-IQ" smtClean="0"/>
              <a:t>15/06/1442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16058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3EEF70-0FAB-4A76-8ED7-909D1AFE13E2}"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3992311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3EEF70-0FAB-4A76-8ED7-909D1AFE13E2}" type="datetimeFigureOut">
              <a:rPr lang="ar-IQ" smtClean="0"/>
              <a:t>15/06/1442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32B5D62-CAE0-4870-8890-0AEDC49F2B05}" type="slidenum">
              <a:rPr lang="ar-IQ" smtClean="0"/>
              <a:t>‹#›</a:t>
            </a:fld>
            <a:endParaRPr lang="ar-IQ"/>
          </a:p>
        </p:txBody>
      </p:sp>
    </p:spTree>
    <p:extLst>
      <p:ext uri="{BB962C8B-B14F-4D97-AF65-F5344CB8AC3E}">
        <p14:creationId xmlns:p14="http://schemas.microsoft.com/office/powerpoint/2010/main" val="244622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3EEF70-0FAB-4A76-8ED7-909D1AFE13E2}" type="datetimeFigureOut">
              <a:rPr lang="ar-IQ" smtClean="0"/>
              <a:t>15/06/1442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2B5D62-CAE0-4870-8890-0AEDC49F2B05}" type="slidenum">
              <a:rPr lang="ar-IQ" smtClean="0"/>
              <a:t>‹#›</a:t>
            </a:fld>
            <a:endParaRPr lang="ar-IQ"/>
          </a:p>
        </p:txBody>
      </p:sp>
    </p:spTree>
    <p:extLst>
      <p:ext uri="{BB962C8B-B14F-4D97-AF65-F5344CB8AC3E}">
        <p14:creationId xmlns:p14="http://schemas.microsoft.com/office/powerpoint/2010/main" val="1496090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التدريب الرياضي </a:t>
            </a:r>
            <a:endParaRPr lang="ar-IQ" dirty="0"/>
          </a:p>
        </p:txBody>
      </p:sp>
      <p:sp>
        <p:nvSpPr>
          <p:cNvPr id="3" name="عنوان فرعي 2"/>
          <p:cNvSpPr>
            <a:spLocks noGrp="1"/>
          </p:cNvSpPr>
          <p:nvPr>
            <p:ph type="subTitle" idx="1"/>
          </p:nvPr>
        </p:nvSpPr>
        <p:spPr/>
        <p:txBody>
          <a:bodyPr/>
          <a:lstStyle/>
          <a:p>
            <a:r>
              <a:rPr lang="ar-IQ" sz="2000" dirty="0" smtClean="0"/>
              <a:t>المرحلة الرابعة / الصباحي </a:t>
            </a:r>
          </a:p>
          <a:p>
            <a:r>
              <a:rPr lang="ar-IQ" sz="2000" dirty="0" smtClean="0"/>
              <a:t>الفصل الرابع </a:t>
            </a:r>
          </a:p>
          <a:p>
            <a:r>
              <a:rPr lang="ar-IQ" dirty="0" err="1" smtClean="0"/>
              <a:t>أ.د</a:t>
            </a:r>
            <a:r>
              <a:rPr lang="ar-IQ" dirty="0" smtClean="0"/>
              <a:t> فائزة عبد </a:t>
            </a:r>
            <a:r>
              <a:rPr lang="ar-IQ" dirty="0" err="1" smtClean="0"/>
              <a:t>الجباراحمد</a:t>
            </a:r>
            <a:endParaRPr lang="ar-IQ" dirty="0"/>
          </a:p>
        </p:txBody>
      </p:sp>
    </p:spTree>
    <p:extLst>
      <p:ext uri="{BB962C8B-B14F-4D97-AF65-F5344CB8AC3E}">
        <p14:creationId xmlns:p14="http://schemas.microsoft.com/office/powerpoint/2010/main" val="3123448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r>
              <a:rPr lang="ar-SA" b="1" dirty="0" smtClean="0"/>
              <a:t>محددات الانتقاء :هناك </a:t>
            </a:r>
            <a:r>
              <a:rPr lang="ar-SA" b="1" dirty="0"/>
              <a:t>العديد من العوامل </a:t>
            </a:r>
            <a:r>
              <a:rPr lang="ar-SA" b="1" dirty="0" smtClean="0"/>
              <a:t> </a:t>
            </a:r>
            <a:r>
              <a:rPr lang="ar-SA" b="1" dirty="0"/>
              <a:t>التي تعد محددات أساسية في عمليات </a:t>
            </a:r>
            <a:r>
              <a:rPr lang="ar-SA" b="1" dirty="0" err="1"/>
              <a:t>الإنتقاء</a:t>
            </a:r>
            <a:r>
              <a:rPr lang="ar-SA" b="1" dirty="0"/>
              <a:t> ومراحله المختلفة ، وفي ضوء هذه العوامل يمكن تقسيم محددات عملية </a:t>
            </a:r>
            <a:r>
              <a:rPr lang="ar-SA" b="1" dirty="0" err="1"/>
              <a:t>الإنتقاء</a:t>
            </a:r>
            <a:r>
              <a:rPr lang="ar-SA" b="1" dirty="0"/>
              <a:t> من الناحية النظرية إلى ثلاثة أنواع رئيسة </a:t>
            </a:r>
            <a:r>
              <a:rPr lang="ar-SA" dirty="0"/>
              <a:t>هي</a:t>
            </a:r>
            <a:r>
              <a:rPr lang="ar-SA" b="1" dirty="0"/>
              <a:t>:-</a:t>
            </a:r>
            <a:endParaRPr lang="en-US" sz="2000" dirty="0"/>
          </a:p>
          <a:p>
            <a:pPr marL="457200" lvl="1" indent="0">
              <a:buNone/>
            </a:pPr>
            <a:r>
              <a:rPr lang="ar-SA" dirty="0" smtClean="0"/>
              <a:t>1- محددات </a:t>
            </a:r>
            <a:r>
              <a:rPr lang="ar-SA" dirty="0"/>
              <a:t>بيولوجية:-</a:t>
            </a:r>
            <a:r>
              <a:rPr lang="ar-SA" b="1" dirty="0"/>
              <a:t> تتضمن هذه المحددات العوامل والمتغيرات البيولوجية التي يتأسس عليها التنبؤ الجيد في عملية </a:t>
            </a:r>
            <a:r>
              <a:rPr lang="ar-SA" b="1" dirty="0" err="1"/>
              <a:t>الإنتقاء</a:t>
            </a:r>
            <a:r>
              <a:rPr lang="ar-SA" b="1" dirty="0"/>
              <a:t> بمراحله المختلفة.</a:t>
            </a:r>
            <a:endParaRPr lang="en-US" sz="1800" dirty="0"/>
          </a:p>
          <a:p>
            <a:pPr marL="0" indent="0">
              <a:buNone/>
            </a:pPr>
            <a:r>
              <a:rPr lang="ar-SA" dirty="0" smtClean="0"/>
              <a:t>2- محددات </a:t>
            </a:r>
            <a:r>
              <a:rPr lang="ar-SA" dirty="0"/>
              <a:t>سيكولوجية:-</a:t>
            </a:r>
            <a:r>
              <a:rPr lang="ar-SA" b="1" dirty="0"/>
              <a:t> وتتضمن العوامل والمتغيرات النفسية ، التي يتأس عليها التنبؤ الجيد في عملية </a:t>
            </a:r>
            <a:r>
              <a:rPr lang="ar-SA" b="1" dirty="0" err="1"/>
              <a:t>الإنتقاء</a:t>
            </a:r>
            <a:r>
              <a:rPr lang="ar-SA" b="1" dirty="0"/>
              <a:t> بمراحله المختلفة.</a:t>
            </a:r>
            <a:endParaRPr lang="ar-IQ" dirty="0"/>
          </a:p>
        </p:txBody>
      </p:sp>
    </p:spTree>
    <p:extLst>
      <p:ext uri="{BB962C8B-B14F-4D97-AF65-F5344CB8AC3E}">
        <p14:creationId xmlns:p14="http://schemas.microsoft.com/office/powerpoint/2010/main" val="1942760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457200" lvl="1" indent="0">
              <a:buNone/>
            </a:pPr>
            <a:r>
              <a:rPr lang="ar-SA" dirty="0" smtClean="0"/>
              <a:t>3- الاستعدادات </a:t>
            </a:r>
            <a:r>
              <a:rPr lang="ar-SA" dirty="0"/>
              <a:t>الخاصة:-</a:t>
            </a:r>
            <a:r>
              <a:rPr lang="ar-SA" b="1" dirty="0"/>
              <a:t> وتتضمن الاستعدادات الخاصة بأنواع الانشطة الرياضية المختلفة ، إذ إنَّ لكل نشاط رياضي متطلباته التي قد تختلف عن متطلبات نشاط أخر وهذه الاستعدادات قد تكون بيولوجية أو سيكولوجية.</a:t>
            </a:r>
            <a:endParaRPr lang="en-US" sz="1800" dirty="0"/>
          </a:p>
          <a:p>
            <a:r>
              <a:rPr lang="ar-SA" b="1" dirty="0"/>
              <a:t>وهذا التقسيم النظري لمحددات </a:t>
            </a:r>
            <a:r>
              <a:rPr lang="ar-SA" b="1" dirty="0" err="1"/>
              <a:t>الإنتقاء</a:t>
            </a:r>
            <a:r>
              <a:rPr lang="ar-SA" b="1" dirty="0"/>
              <a:t> </a:t>
            </a:r>
            <a:r>
              <a:rPr lang="ar-SA" b="1" dirty="0" err="1"/>
              <a:t>لايعني</a:t>
            </a:r>
            <a:r>
              <a:rPr lang="ar-SA" b="1" dirty="0"/>
              <a:t> العزل بينها ، فهناك علاقة تفاعل متبادل بينها ، كما أنها تتأثر جميعاً بعمليات التدريب والظروف البيئية المحيطة بالرياضي الناشئ. </a:t>
            </a:r>
            <a:endParaRPr lang="en-US" sz="2000" dirty="0"/>
          </a:p>
        </p:txBody>
      </p:sp>
    </p:spTree>
    <p:extLst>
      <p:ext uri="{BB962C8B-B14F-4D97-AF65-F5344CB8AC3E}">
        <p14:creationId xmlns:p14="http://schemas.microsoft.com/office/powerpoint/2010/main" val="380847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229600" cy="5688632"/>
          </a:xfrm>
        </p:spPr>
        <p:txBody>
          <a:bodyPr>
            <a:normAutofit fontScale="85000" lnSpcReduction="10000"/>
          </a:bodyPr>
          <a:lstStyle/>
          <a:p>
            <a:pPr marL="0" indent="0">
              <a:buNone/>
            </a:pPr>
            <a:r>
              <a:rPr lang="ar-SA" dirty="0" smtClean="0"/>
              <a:t>  عوامل الانتقاء عند تدريب الناشئين   </a:t>
            </a:r>
          </a:p>
          <a:p>
            <a:pPr marL="0" indent="0">
              <a:buNone/>
            </a:pPr>
            <a:r>
              <a:rPr lang="ar-SA" dirty="0" smtClean="0"/>
              <a:t>1- القياسات </a:t>
            </a:r>
            <a:r>
              <a:rPr lang="ar-SA" dirty="0" err="1"/>
              <a:t>الانثروبومترية</a:t>
            </a:r>
            <a:r>
              <a:rPr lang="ar-SA" dirty="0"/>
              <a:t> (</a:t>
            </a:r>
            <a:r>
              <a:rPr lang="ar-SA" dirty="0" err="1"/>
              <a:t>المورفولوجية</a:t>
            </a:r>
            <a:r>
              <a:rPr lang="ar-SA" dirty="0"/>
              <a:t>) :-</a:t>
            </a:r>
            <a:endParaRPr lang="en-US" dirty="0"/>
          </a:p>
          <a:p>
            <a:r>
              <a:rPr lang="ar-SA" b="1" dirty="0"/>
              <a:t>تتمثل هذه القياسات في (أطوال – أوزان الجسم) وعلاقة كل منهما بالآخر، ومن خلال تلك المعلومات يمكن التنبؤ بمعلومات في غاية الأهمية فالطول الذي يمكن أن يصل إليه الفرد عند </a:t>
            </a:r>
            <a:r>
              <a:rPr lang="ar-SA" b="1" dirty="0" err="1"/>
              <a:t>ٱكتمال</a:t>
            </a:r>
            <a:r>
              <a:rPr lang="ar-SA" b="1" dirty="0"/>
              <a:t> النضج أمراً يستحق الاهتمام وهو أمراً حاسم في عملية </a:t>
            </a:r>
            <a:r>
              <a:rPr lang="ar-SA" b="1" dirty="0" err="1"/>
              <a:t>الإختيار</a:t>
            </a:r>
            <a:r>
              <a:rPr lang="ar-SA" b="1" dirty="0"/>
              <a:t> .</a:t>
            </a:r>
            <a:endParaRPr lang="en-US" dirty="0"/>
          </a:p>
          <a:p>
            <a:r>
              <a:rPr lang="ar-SA" b="1" dirty="0"/>
              <a:t>وتعد نتائج البحوث العلمية في مجال </a:t>
            </a:r>
            <a:r>
              <a:rPr lang="ar-SA" b="1" dirty="0" err="1"/>
              <a:t>البايوميكانيك</a:t>
            </a:r>
            <a:r>
              <a:rPr lang="ar-SA" b="1" dirty="0"/>
              <a:t> دليلاً على ذلك ، إذ تشير الى وجود ارتباطات عالية بين القياسات </a:t>
            </a:r>
            <a:r>
              <a:rPr lang="ar-SA" b="1" dirty="0" err="1"/>
              <a:t>الانثربومترية</a:t>
            </a:r>
            <a:r>
              <a:rPr lang="ar-SA" b="1" dirty="0"/>
              <a:t> ومستويات الأداء في الأنشطة المختلفة ، وعلى سبيل المثال يفضل أصحاب القامة (القصيرة والمتوسطة) رياضة الجمباز ، بينما يفضل(طوال القامة) رياضات السلة واليد والوثب ايضاً ، وقد حدد(طوال القامة) على وفق القانون الدولي وكيفية التعرف على طول القامة النهائي (الطول المستقبلي للرياضي).</a:t>
            </a:r>
            <a:endParaRPr lang="en-US" dirty="0"/>
          </a:p>
        </p:txBody>
      </p:sp>
    </p:spTree>
    <p:extLst>
      <p:ext uri="{BB962C8B-B14F-4D97-AF65-F5344CB8AC3E}">
        <p14:creationId xmlns:p14="http://schemas.microsoft.com/office/powerpoint/2010/main" val="278915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b="1" dirty="0"/>
              <a:t>وتوصل بعض العلماء الى معادلة يمكن العمل بها وهي ذات درجة ثبات عالية للتنبؤ بالأطفال في المستقبل في ضوء (الطول الحالي وطول الوالدين) الأمر الذي يشير الى أهمية النواحي الوراثية </a:t>
            </a:r>
            <a:r>
              <a:rPr lang="ar-SA" dirty="0"/>
              <a:t>وكما يأتي</a:t>
            </a:r>
            <a:r>
              <a:rPr lang="ar-SA" b="1" dirty="0"/>
              <a:t> :-</a:t>
            </a:r>
            <a:endParaRPr lang="en-US" dirty="0"/>
          </a:p>
          <a:p>
            <a:r>
              <a:rPr lang="ar-SA" b="1" dirty="0"/>
              <a:t> </a:t>
            </a:r>
            <a:endParaRPr lang="en-US" dirty="0"/>
          </a:p>
          <a:p>
            <a:pPr lvl="0"/>
            <a:r>
              <a:rPr lang="ar-SA" dirty="0"/>
              <a:t>الطول بالنسبة للولد</a:t>
            </a:r>
            <a:r>
              <a:rPr lang="ar-SA" b="1" dirty="0"/>
              <a:t> –  { (قامة الأم + قامة الأب) × 1.08 } ÷ 2 = </a:t>
            </a:r>
            <a:endParaRPr lang="en-US" dirty="0"/>
          </a:p>
          <a:p>
            <a:r>
              <a:rPr lang="ar-IQ" b="1" dirty="0"/>
              <a:t>= 183سم</a:t>
            </a:r>
            <a:endParaRPr lang="en-US" dirty="0"/>
          </a:p>
          <a:p>
            <a:r>
              <a:rPr lang="ar-SA" dirty="0"/>
              <a:t>مثل</a:t>
            </a:r>
            <a:r>
              <a:rPr lang="ar-SA" b="1" dirty="0"/>
              <a:t> /                   160سم + 180سم ×1.08</a:t>
            </a:r>
            <a:r>
              <a:rPr lang="en-US" dirty="0" smtClean="0">
                <a:effectLst/>
              </a:rPr>
              <a:t> </a:t>
            </a:r>
            <a:r>
              <a:rPr lang="ar-SA" b="1" dirty="0"/>
              <a:t>2</a:t>
            </a:r>
            <a:endParaRPr lang="en-US" dirty="0"/>
          </a:p>
          <a:p>
            <a:pPr lvl="0"/>
            <a:r>
              <a:rPr lang="ar-SA" dirty="0"/>
              <a:t>الطول بالنسبة للبنت</a:t>
            </a:r>
            <a:r>
              <a:rPr lang="ar-SA" b="1" dirty="0"/>
              <a:t> – {(قامة الأب × 0.923 + قامة الأم)} ÷ 2 = </a:t>
            </a:r>
            <a:endParaRPr lang="en-US" dirty="0"/>
          </a:p>
          <a:p>
            <a:r>
              <a:rPr lang="ar-IQ" b="1" dirty="0"/>
              <a:t>= 163سم</a:t>
            </a:r>
            <a:endParaRPr lang="en-US" dirty="0"/>
          </a:p>
          <a:p>
            <a:r>
              <a:rPr lang="ar-SA" dirty="0"/>
              <a:t>مثل</a:t>
            </a:r>
            <a:r>
              <a:rPr lang="ar-SA" b="1" dirty="0"/>
              <a:t> /                   180سم × 0.923 +160سم</a:t>
            </a:r>
            <a:r>
              <a:rPr lang="en-US" dirty="0" smtClean="0">
                <a:effectLst/>
              </a:rPr>
              <a:t> </a:t>
            </a:r>
            <a:r>
              <a:rPr lang="ar-SA" b="1" dirty="0"/>
              <a:t>2</a:t>
            </a:r>
            <a:endParaRPr lang="en-US" dirty="0"/>
          </a:p>
          <a:p>
            <a:r>
              <a:rPr lang="ar-SA" b="1" dirty="0"/>
              <a:t> </a:t>
            </a:r>
            <a:endParaRPr lang="en-US" dirty="0"/>
          </a:p>
          <a:p>
            <a:endParaRPr lang="ar-IQ" dirty="0"/>
          </a:p>
        </p:txBody>
      </p:sp>
    </p:spTree>
    <p:extLst>
      <p:ext uri="{BB962C8B-B14F-4D97-AF65-F5344CB8AC3E}">
        <p14:creationId xmlns:p14="http://schemas.microsoft.com/office/powerpoint/2010/main" val="298922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Autofit/>
          </a:bodyPr>
          <a:lstStyle/>
          <a:p>
            <a:r>
              <a:rPr lang="ar-SA" sz="2400" dirty="0"/>
              <a:t>ثانياً : المقاييس الفسيولوجية والعمر البيولوجي :-</a:t>
            </a:r>
            <a:endParaRPr lang="en-US" sz="2400" dirty="0"/>
          </a:p>
          <a:p>
            <a:r>
              <a:rPr lang="ar-SA" sz="2400" b="1" dirty="0"/>
              <a:t>تشير القياسات الفسيولوجية الى مستوى عمل الجهاز الدوري التنفسي من خلال بعض القياسات التي يمكن </a:t>
            </a:r>
            <a:r>
              <a:rPr lang="ar-SA" sz="2400" b="1" dirty="0" err="1"/>
              <a:t>ٱستخدامها</a:t>
            </a:r>
            <a:r>
              <a:rPr lang="ar-SA" sz="2400" b="1" dirty="0"/>
              <a:t> مثل (النبض – عدد مرات التنفس – القدرة على </a:t>
            </a:r>
            <a:r>
              <a:rPr lang="ar-SA" sz="2400" b="1" dirty="0" err="1"/>
              <a:t>ٱمتصاص</a:t>
            </a:r>
            <a:r>
              <a:rPr lang="ar-SA" sz="2400" b="1" dirty="0"/>
              <a:t> الأوكسجين – السعة الحيوية) إذ تعطي هذه القياسات إلى حد كبير دلالة </a:t>
            </a:r>
            <a:r>
              <a:rPr lang="ar-SA" sz="2400" b="1" dirty="0" err="1"/>
              <a:t>تنبؤية</a:t>
            </a:r>
            <a:r>
              <a:rPr lang="ar-SA" sz="2400" b="1" dirty="0"/>
              <a:t> لمستوى القدرات الوظيفية في المستقبل ، وتحدد قيم هذه القياسات في ضوء الحدود المثلى لكل مرحلة عمرية . ويمكن الحصول على القياسات الفسيولوجية وإمكانية التنبؤ بها بدرجة عالية من الدقة في المستقبل ، وتكون خلال المرحلة العمرية بين (10-12) سنة . أما في ما يخص العمر البيولوجي فيعد احد العوامل المساعدة على اختيار (المواهب ورعايتها) التي تساعد على وصول الطفل إلى المستويات العليا في المستقبل ومن المؤكد وجود تناسب بين (القدرات الوظيفية والشكل الخارجي للجسم والعمر الزمني) على مدار مراحل النمو ، إذ يسير التطور أو النمو الجسماني – البدني بديناميكية معروفة حتى اكتمال النضج وبمعنى آخر فإن مسار تطور النمو البدني يسير وفق نظام محدد خلال عملية النمو (معيار) </a:t>
            </a:r>
            <a:endParaRPr lang="ar-IQ" sz="2400" dirty="0"/>
          </a:p>
        </p:txBody>
      </p:sp>
    </p:spTree>
    <p:extLst>
      <p:ext uri="{BB962C8B-B14F-4D97-AF65-F5344CB8AC3E}">
        <p14:creationId xmlns:p14="http://schemas.microsoft.com/office/powerpoint/2010/main" val="1858420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5472608"/>
          </a:xfrm>
        </p:spPr>
        <p:txBody>
          <a:bodyPr>
            <a:normAutofit fontScale="85000" lnSpcReduction="20000"/>
          </a:bodyPr>
          <a:lstStyle/>
          <a:p>
            <a:pPr marL="0" indent="0">
              <a:buNone/>
            </a:pPr>
            <a:r>
              <a:rPr lang="ar-SA" b="1" dirty="0"/>
              <a:t> </a:t>
            </a:r>
            <a:r>
              <a:rPr lang="ar-SA" b="1" dirty="0" smtClean="0"/>
              <a:t> ويعتمد </a:t>
            </a:r>
            <a:r>
              <a:rPr lang="ar-SA" b="1" dirty="0"/>
              <a:t>هذا النمو على تطور القدرات البيولوجية في المقام الأول وهنا تجدر الإشارة الى أهمية العمر البيولوجي كمعيار صالح لعملية </a:t>
            </a:r>
            <a:r>
              <a:rPr lang="ar-SA" b="1" dirty="0" err="1"/>
              <a:t>الإنتقاء</a:t>
            </a:r>
            <a:r>
              <a:rPr lang="ar-SA" b="1" dirty="0"/>
              <a:t> </a:t>
            </a:r>
            <a:r>
              <a:rPr lang="ar-SA" b="1" dirty="0" err="1"/>
              <a:t>والإختيار</a:t>
            </a:r>
            <a:r>
              <a:rPr lang="ar-SA" b="1" dirty="0"/>
              <a:t> وتناسبه مع العمر الزمني وكذلك مستوى تطور هذه القدرات . إذ يتضح في كثير من الأحيان تفوق تطور (العمر البيولوجي عن العمر الزمني) عند معظم رياضيي المستويات العليا ، لهذا فإن الاعتماد على (مستوى الأداء والعمر الزمني) فقط غير صائب في عملية </a:t>
            </a:r>
            <a:r>
              <a:rPr lang="ar-SA" b="1" dirty="0" err="1"/>
              <a:t>الإختيار</a:t>
            </a:r>
            <a:r>
              <a:rPr lang="ar-SA" b="1" dirty="0"/>
              <a:t>، ومن ناحية أخرى يواجه تحديد العمر المناسب لبدء الممارسة والتدريب على نشاط معين مشكلة عدم التطابق بين العمر الزمني والعمر البيولوجي ، إذ يزيد أو ينقص مستوى نمو الصفات البيولوجية لناشئ معين في مستوى نمو هذه الصفات عند أقرانه من العمر نفسه. فنجد مثلاً أن طول جسم الناشئ ووزنه يزيد عن إقرانه في العمر نفسه ، وأحياناً أخرى يلحظ الاحتفاظ على الطول والوزن مقارنة بأقرانه ، لذا من الضروري تحديد العمر المناسب لانتقاء الناشئين لنشاط رياضي معين مع مراعات العمر الزمني والعمر البيولوجي معاً ، نظراً للفروق الفردية في معدلات النمو بين أفراد العمر الزمني الواحد. </a:t>
            </a:r>
            <a:endParaRPr lang="ar-IQ" dirty="0"/>
          </a:p>
        </p:txBody>
      </p:sp>
    </p:spTree>
    <p:extLst>
      <p:ext uri="{BB962C8B-B14F-4D97-AF65-F5344CB8AC3E}">
        <p14:creationId xmlns:p14="http://schemas.microsoft.com/office/powerpoint/2010/main" val="4015796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r>
              <a:rPr lang="ar-SA" b="1" dirty="0"/>
              <a:t>أما (العمر التدريبي) فكل رياضي له مستوى مختلف من اللياقة البدنية ومن الخبرة وكلما زاد عدد سنوات التدريب كلما أثر ذلك في مستوى لياقتهم البدنية وقدراتهم على العمل فالعمر التدريبي يجب أن يؤخذ في الاعتبار ويعني ببساطة عدد سنوات التدريب التي تدربها الرياضي </a:t>
            </a:r>
            <a:r>
              <a:rPr lang="ar-SA" dirty="0"/>
              <a:t>والجدول </a:t>
            </a:r>
            <a:r>
              <a:rPr lang="ar-SA" dirty="0" err="1"/>
              <a:t>الأتي</a:t>
            </a:r>
            <a:r>
              <a:rPr lang="ar-SA" b="1" dirty="0"/>
              <a:t> يساعد على توضيح أهمية الاعتبارات البيولوجية والعمر التدريبي فضلاً عن العمر الزمني.</a:t>
            </a:r>
            <a:endParaRPr lang="en-US" dirty="0"/>
          </a:p>
          <a:p>
            <a:r>
              <a:rPr lang="ar-SA" dirty="0"/>
              <a:t>الجدول (8)</a:t>
            </a:r>
            <a:endParaRPr lang="en-US" dirty="0"/>
          </a:p>
        </p:txBody>
      </p:sp>
    </p:spTree>
    <p:extLst>
      <p:ext uri="{BB962C8B-B14F-4D97-AF65-F5344CB8AC3E}">
        <p14:creationId xmlns:p14="http://schemas.microsoft.com/office/powerpoint/2010/main" val="4240536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810374734"/>
              </p:ext>
            </p:extLst>
          </p:nvPr>
        </p:nvGraphicFramePr>
        <p:xfrm>
          <a:off x="1621862" y="1484784"/>
          <a:ext cx="5890610" cy="1398864"/>
        </p:xfrm>
        <a:graphic>
          <a:graphicData uri="http://schemas.openxmlformats.org/drawingml/2006/table">
            <a:tbl>
              <a:tblPr rtl="1" firstRow="1" firstCol="1" lastRow="1" lastCol="1" bandRow="1" bandCol="1">
                <a:tableStyleId>{5C22544A-7EE6-4342-B048-85BDC9FD1C3A}</a:tableStyleId>
              </a:tblPr>
              <a:tblGrid>
                <a:gridCol w="449930"/>
                <a:gridCol w="2359350"/>
                <a:gridCol w="1606860"/>
                <a:gridCol w="1474470"/>
              </a:tblGrid>
              <a:tr h="466288">
                <a:tc>
                  <a:txBody>
                    <a:bodyPr/>
                    <a:lstStyle/>
                    <a:p>
                      <a:pPr algn="ctr" rtl="1">
                        <a:spcAft>
                          <a:spcPts val="0"/>
                        </a:spcAft>
                      </a:pPr>
                      <a:r>
                        <a:rPr lang="ar-SA" sz="1700">
                          <a:effectLst/>
                        </a:rPr>
                        <a:t>ت</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العمر الزمني</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العمر البيولوجي </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العمر التدريبي</a:t>
                      </a:r>
                      <a:endParaRPr lang="en-US" sz="1200">
                        <a:effectLst/>
                        <a:latin typeface="Times New Roman"/>
                        <a:ea typeface="Times New Roman"/>
                      </a:endParaRPr>
                    </a:p>
                  </a:txBody>
                  <a:tcPr marL="68580" marR="68580" marT="0" marB="0"/>
                </a:tc>
              </a:tr>
              <a:tr h="466288">
                <a:tc>
                  <a:txBody>
                    <a:bodyPr/>
                    <a:lstStyle/>
                    <a:p>
                      <a:pPr algn="ctr" rtl="1">
                        <a:spcAft>
                          <a:spcPts val="0"/>
                        </a:spcAft>
                      </a:pPr>
                      <a:r>
                        <a:rPr lang="ar-SA" sz="1700">
                          <a:effectLst/>
                        </a:rPr>
                        <a:t>1</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11</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9</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1</a:t>
                      </a:r>
                      <a:endParaRPr lang="en-US" sz="1200">
                        <a:effectLst/>
                        <a:latin typeface="Times New Roman"/>
                        <a:ea typeface="Times New Roman"/>
                      </a:endParaRPr>
                    </a:p>
                  </a:txBody>
                  <a:tcPr marL="68580" marR="68580" marT="0" marB="0"/>
                </a:tc>
              </a:tr>
              <a:tr h="466288">
                <a:tc>
                  <a:txBody>
                    <a:bodyPr/>
                    <a:lstStyle/>
                    <a:p>
                      <a:pPr algn="ctr" rtl="1">
                        <a:spcAft>
                          <a:spcPts val="0"/>
                        </a:spcAft>
                      </a:pPr>
                      <a:r>
                        <a:rPr lang="ar-SA" sz="1700">
                          <a:effectLst/>
                        </a:rPr>
                        <a:t>2</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11</a:t>
                      </a:r>
                      <a:endParaRPr lang="en-US" sz="1200">
                        <a:effectLst/>
                        <a:latin typeface="Times New Roman"/>
                        <a:ea typeface="Times New Roman"/>
                      </a:endParaRPr>
                    </a:p>
                  </a:txBody>
                  <a:tcPr marL="68580" marR="68580" marT="0" marB="0"/>
                </a:tc>
                <a:tc>
                  <a:txBody>
                    <a:bodyPr/>
                    <a:lstStyle/>
                    <a:p>
                      <a:pPr algn="ctr" rtl="1">
                        <a:spcAft>
                          <a:spcPts val="0"/>
                        </a:spcAft>
                      </a:pPr>
                      <a:r>
                        <a:rPr lang="ar-SA" sz="1700" dirty="0">
                          <a:effectLst/>
                        </a:rPr>
                        <a:t>13</a:t>
                      </a:r>
                      <a:endParaRPr lang="en-US" sz="1200" dirty="0">
                        <a:effectLst/>
                        <a:latin typeface="Times New Roman"/>
                        <a:ea typeface="Times New Roman"/>
                      </a:endParaRPr>
                    </a:p>
                  </a:txBody>
                  <a:tcPr marL="68580" marR="68580" marT="0" marB="0"/>
                </a:tc>
                <a:tc>
                  <a:txBody>
                    <a:bodyPr/>
                    <a:lstStyle/>
                    <a:p>
                      <a:pPr algn="ctr" rtl="1">
                        <a:spcAft>
                          <a:spcPts val="0"/>
                        </a:spcAft>
                      </a:pPr>
                      <a:r>
                        <a:rPr lang="ar-SA" sz="1700" dirty="0">
                          <a:effectLst/>
                        </a:rPr>
                        <a:t>3</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622425" y="3403556"/>
            <a:ext cx="5469855"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PT Bold Heading" pitchFamily="2" charset="-78"/>
              </a:rPr>
              <a:t>رياضيون في عمر زمني واحد ، </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PT Bold Heading" pitchFamily="2" charset="-78"/>
              </a:rPr>
              <a:t>ولكنهم يختلفون </a:t>
            </a: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PT Bold Heading" pitchFamily="2" charset="-78"/>
              </a:rPr>
              <a:t>في قدراتهم على التدريب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32464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01573188"/>
              </p:ext>
            </p:extLst>
          </p:nvPr>
        </p:nvGraphicFramePr>
        <p:xfrm>
          <a:off x="1636939" y="1700808"/>
          <a:ext cx="5897880" cy="777240"/>
        </p:xfrm>
        <a:graphic>
          <a:graphicData uri="http://schemas.openxmlformats.org/drawingml/2006/table">
            <a:tbl>
              <a:tblPr rtl="1" firstRow="1" firstCol="1" lastRow="1" lastCol="1" bandRow="1" bandCol="1">
                <a:tableStyleId>{5C22544A-7EE6-4342-B048-85BDC9FD1C3A}</a:tableStyleId>
              </a:tblPr>
              <a:tblGrid>
                <a:gridCol w="457200"/>
                <a:gridCol w="2491740"/>
                <a:gridCol w="1474470"/>
                <a:gridCol w="1474470"/>
              </a:tblGrid>
              <a:tr h="0">
                <a:tc>
                  <a:txBody>
                    <a:bodyPr/>
                    <a:lstStyle/>
                    <a:p>
                      <a:pPr algn="ctr" rtl="1">
                        <a:spcAft>
                          <a:spcPts val="0"/>
                        </a:spcAft>
                      </a:pPr>
                      <a:r>
                        <a:rPr lang="ar-SA" sz="1700">
                          <a:effectLst/>
                        </a:rPr>
                        <a:t>ت</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العمر الزمني</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العمر البيولوجي </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العمر التدريبي</a:t>
                      </a:r>
                      <a:endParaRPr lang="en-US" sz="1200">
                        <a:effectLst/>
                        <a:latin typeface="Times New Roman"/>
                        <a:ea typeface="Times New Roman"/>
                      </a:endParaRPr>
                    </a:p>
                  </a:txBody>
                  <a:tcPr marL="68580" marR="68580" marT="0" marB="0"/>
                </a:tc>
              </a:tr>
              <a:tr h="0">
                <a:tc>
                  <a:txBody>
                    <a:bodyPr/>
                    <a:lstStyle/>
                    <a:p>
                      <a:pPr algn="ctr" rtl="1">
                        <a:spcAft>
                          <a:spcPts val="0"/>
                        </a:spcAft>
                      </a:pPr>
                      <a:r>
                        <a:rPr lang="ar-SA" sz="1700">
                          <a:effectLst/>
                        </a:rPr>
                        <a:t>1</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12</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13</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2</a:t>
                      </a:r>
                      <a:endParaRPr lang="en-US" sz="1200">
                        <a:effectLst/>
                        <a:latin typeface="Times New Roman"/>
                        <a:ea typeface="Times New Roman"/>
                      </a:endParaRPr>
                    </a:p>
                  </a:txBody>
                  <a:tcPr marL="68580" marR="68580" marT="0" marB="0"/>
                </a:tc>
              </a:tr>
              <a:tr h="0">
                <a:tc>
                  <a:txBody>
                    <a:bodyPr/>
                    <a:lstStyle/>
                    <a:p>
                      <a:pPr algn="ctr" rtl="1">
                        <a:spcAft>
                          <a:spcPts val="0"/>
                        </a:spcAft>
                      </a:pPr>
                      <a:r>
                        <a:rPr lang="ar-SA" sz="1700">
                          <a:effectLst/>
                        </a:rPr>
                        <a:t>2</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15</a:t>
                      </a:r>
                      <a:endParaRPr lang="en-US" sz="1200">
                        <a:effectLst/>
                        <a:latin typeface="Times New Roman"/>
                        <a:ea typeface="Times New Roman"/>
                      </a:endParaRPr>
                    </a:p>
                  </a:txBody>
                  <a:tcPr marL="68580" marR="68580" marT="0" marB="0"/>
                </a:tc>
                <a:tc>
                  <a:txBody>
                    <a:bodyPr/>
                    <a:lstStyle/>
                    <a:p>
                      <a:pPr algn="ctr" rtl="1">
                        <a:spcAft>
                          <a:spcPts val="0"/>
                        </a:spcAft>
                      </a:pPr>
                      <a:r>
                        <a:rPr lang="ar-SA" sz="1700">
                          <a:effectLst/>
                        </a:rPr>
                        <a:t>13</a:t>
                      </a:r>
                      <a:endParaRPr lang="en-US" sz="1200">
                        <a:effectLst/>
                        <a:latin typeface="Times New Roman"/>
                        <a:ea typeface="Times New Roman"/>
                      </a:endParaRPr>
                    </a:p>
                  </a:txBody>
                  <a:tcPr marL="68580" marR="68580" marT="0" marB="0"/>
                </a:tc>
                <a:tc>
                  <a:txBody>
                    <a:bodyPr/>
                    <a:lstStyle/>
                    <a:p>
                      <a:pPr algn="ctr" rtl="1">
                        <a:spcAft>
                          <a:spcPts val="0"/>
                        </a:spcAft>
                      </a:pPr>
                      <a:r>
                        <a:rPr lang="ar-SA" sz="1700" dirty="0">
                          <a:effectLst/>
                        </a:rPr>
                        <a:t>2</a:t>
                      </a:r>
                      <a:endParaRPr lang="en-US"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1622425" y="3342001"/>
            <a:ext cx="5901903"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3175" algn="l" defTabSz="914400" rtl="1"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175" algn="l" defTabSz="914400" rtl="1" eaLnBrk="0" fontAlgn="base" latinLnBrk="0" hangingPunct="0">
              <a:lnSpc>
                <a:spcPct val="100000"/>
              </a:lnSpc>
              <a:spcBef>
                <a:spcPct val="0"/>
              </a:spcBef>
              <a:spcAft>
                <a:spcPct val="0"/>
              </a:spcAft>
              <a:buClrTx/>
              <a:buSzTx/>
              <a:buFontTx/>
              <a:buNone/>
              <a:tabLst/>
            </a:pPr>
            <a:r>
              <a:rPr kumimoji="0" lang="ar-SA" sz="1500" b="0" i="0" u="none" strike="noStrike" cap="none" normalizeH="0" baseline="0" dirty="0" smtClean="0">
                <a:ln>
                  <a:noFill/>
                </a:ln>
                <a:solidFill>
                  <a:schemeClr val="tx1"/>
                </a:solidFill>
                <a:effectLst/>
                <a:latin typeface="Arial" pitchFamily="34" charset="0"/>
                <a:ea typeface="Times New Roman" pitchFamily="18" charset="0"/>
                <a:cs typeface="PT Bold Heading" pitchFamily="2" charset="-78"/>
              </a:rPr>
              <a:t>رياضيون مختلفون في العمر الزمني ، لكنهم متماثلون في قدراتهم على التدريب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3175"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مستطيل 5"/>
          <p:cNvSpPr/>
          <p:nvPr/>
        </p:nvSpPr>
        <p:spPr>
          <a:xfrm>
            <a:off x="5269066" y="3018180"/>
            <a:ext cx="920444" cy="323165"/>
          </a:xfrm>
          <a:prstGeom prst="rect">
            <a:avLst/>
          </a:prstGeom>
        </p:spPr>
        <p:txBody>
          <a:bodyPr wrap="none">
            <a:spAutoFit/>
          </a:bodyPr>
          <a:lstStyle/>
          <a:p>
            <a:r>
              <a:rPr lang="ar-SA" sz="1500" dirty="0">
                <a:solidFill>
                  <a:prstClr val="black"/>
                </a:solidFill>
                <a:latin typeface="Arial" pitchFamily="34" charset="0"/>
                <a:ea typeface="Times New Roman" pitchFamily="18" charset="0"/>
                <a:cs typeface="PT Bold Heading" pitchFamily="2" charset="-78"/>
              </a:rPr>
              <a:t>الجدول (9)</a:t>
            </a:r>
            <a:endParaRPr lang="ar-IQ" dirty="0"/>
          </a:p>
        </p:txBody>
      </p:sp>
    </p:spTree>
    <p:extLst>
      <p:ext uri="{BB962C8B-B14F-4D97-AF65-F5344CB8AC3E}">
        <p14:creationId xmlns:p14="http://schemas.microsoft.com/office/powerpoint/2010/main" val="2530826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r>
              <a:rPr lang="ar-SA" b="1" dirty="0"/>
              <a:t>في الحالة الثانية الموضحة في الجدول (2- ب) نجد ان من الممكن ان تكون قدرات الرياضيين للعمل متماثلة ، لكن الاستجابة الفردية للتدريب ستظل بحاجة الى أن توضع في الاعتبار .</a:t>
            </a:r>
            <a:endParaRPr lang="en-US" dirty="0"/>
          </a:p>
          <a:p>
            <a:r>
              <a:rPr lang="ar-SA" b="1" dirty="0"/>
              <a:t>وتبدو خلال مراحل النمو تبدو ظاهرة الفروق واضحة بين الأولاد فيما بينهم أو بين البنات ايضاً وهنا يتم التعامل مع هذه الاختلافات بنوع من الحذر والاهتمام إذ يتطور النمو من الطفولة الى البلوغ بمعدلات مختلفة ، ويمكن لطفلين من (العمر الزمني) نفسه أن يختلفا تماماً من الناحية البيولوجية أو فيما يطلق عليه (العمر البيولوجي).</a:t>
            </a:r>
            <a:endParaRPr lang="en-US" dirty="0"/>
          </a:p>
          <a:p>
            <a:r>
              <a:rPr lang="ar-SA" b="1" dirty="0"/>
              <a:t>إنَّ العمر الزمني وحده </a:t>
            </a:r>
            <a:r>
              <a:rPr lang="ar-SA" b="1" dirty="0" err="1"/>
              <a:t>لايعد</a:t>
            </a:r>
            <a:r>
              <a:rPr lang="ar-SA" b="1" dirty="0"/>
              <a:t> مؤشراً للنمو البدني فقد يصل الفرق بين طفلين من العمر الزمني نفسه الى مقدار(5 سنوات) كفرق في العمر البيولوجي، وقد يلحظ أن طفلة عمرها الزمني(14سنة)ولكنها من الناحية البيولوجية يجب أن تقارب بعمر(10 سنوات) فقط.</a:t>
            </a:r>
            <a:endParaRPr lang="en-US" dirty="0"/>
          </a:p>
          <a:p>
            <a:r>
              <a:rPr lang="ar-SA" b="1" dirty="0"/>
              <a:t>إنَّ بيان تحديد العمر البيولوجي للطفل يحدد من خلال نمو هيكله العظمي فضلاً عن استخدام أشعة (X) من خلال قياس أبعاد مراكز النمو كما موضح في الشكل (21) لذا يجب عند وضع برامج المنافسات الرياضية أن يكون التنافس بين الأطفال المقاربين في أعمارهم البيولوجية وليس على أساس عمرهم الزمني.</a:t>
            </a:r>
            <a:endParaRPr lang="en-US" dirty="0"/>
          </a:p>
        </p:txBody>
      </p:sp>
    </p:spTree>
    <p:extLst>
      <p:ext uri="{BB962C8B-B14F-4D97-AF65-F5344CB8AC3E}">
        <p14:creationId xmlns:p14="http://schemas.microsoft.com/office/powerpoint/2010/main" val="303953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25000" lnSpcReduction="20000"/>
          </a:bodyPr>
          <a:lstStyle/>
          <a:p>
            <a:r>
              <a:rPr lang="ar-SA" sz="9600" dirty="0"/>
              <a:t>اختيار الموهوبين:-</a:t>
            </a:r>
            <a:endParaRPr lang="en-US" sz="9600" dirty="0"/>
          </a:p>
          <a:p>
            <a:r>
              <a:rPr lang="ar-SA" sz="9600" b="1" dirty="0"/>
              <a:t>تعد عملية اختيار الرياضيين عملية اقتصادية تلجأ إليها بعض الدول حتى توفر الجهود وتحرز أفضل النتائج ، وتأتي بأفضل العناصر الرياضية من الناحية البدنية والنفسية والفسيولوجية </a:t>
            </a:r>
            <a:r>
              <a:rPr lang="ar-SA" sz="9600" b="1" dirty="0" err="1"/>
              <a:t>والإجتماعية</a:t>
            </a:r>
            <a:r>
              <a:rPr lang="ar-SA" sz="9600" b="1" dirty="0"/>
              <a:t> ، مما يساعد على إحراز أفضل النتائج.</a:t>
            </a:r>
            <a:endParaRPr lang="en-US" sz="9600" dirty="0"/>
          </a:p>
          <a:p>
            <a:r>
              <a:rPr lang="ar-SA" sz="9600" b="1" dirty="0"/>
              <a:t>إنَّ هدف طرائق </a:t>
            </a:r>
            <a:r>
              <a:rPr lang="ar-SA" sz="9600" b="1" dirty="0" err="1"/>
              <a:t>ٱختيار</a:t>
            </a:r>
            <a:r>
              <a:rPr lang="ar-SA" sz="9600" b="1" dirty="0"/>
              <a:t> الرياضين </a:t>
            </a:r>
            <a:r>
              <a:rPr lang="ar-SA" sz="9600" b="1" dirty="0" err="1"/>
              <a:t>لايقتصر</a:t>
            </a:r>
            <a:r>
              <a:rPr lang="ar-SA" sz="9600" b="1" dirty="0"/>
              <a:t> على تحديد صلاحية الفتى أو الناشئ للعبة معينة وإنما يتعداه إلى </a:t>
            </a:r>
            <a:r>
              <a:rPr lang="ar-SA" sz="9600" b="1" dirty="0" err="1"/>
              <a:t>ٱحتمال</a:t>
            </a:r>
            <a:r>
              <a:rPr lang="ar-SA" sz="9600" b="1" dirty="0"/>
              <a:t> </a:t>
            </a:r>
            <a:r>
              <a:rPr lang="ar-SA" sz="9600" b="1" dirty="0" err="1"/>
              <a:t>ٱكتساب</a:t>
            </a:r>
            <a:r>
              <a:rPr lang="ar-SA" sz="9600" b="1" dirty="0"/>
              <a:t> إمكانيته المستقبلية لتلك اللعبة المطلوبة ، ولذلك يمكن التنبؤ ليس بإمكانية امتلاكه التكنيك المطلوب لتلك اللعبة وإنما يتعداه لتحقيق نتائج مطلوبة ليس في مرحلة الطفولة وإنما العمر الأمثل لإعداد بطل جديد.</a:t>
            </a:r>
            <a:endParaRPr lang="en-US" sz="9600" dirty="0"/>
          </a:p>
          <a:p>
            <a:r>
              <a:rPr lang="ar-SA" sz="9600" b="1" dirty="0"/>
              <a:t>وعملية إعداد الرياضيين للمشاركة في المسابقات الرياضية عملية بالغة الأهمية تتركز على عوامل عدة ومن أهم هذه العوامل انتقاء الأطفال الموهوبين إلى الألعاب الرياضية وتوجيههم نحو ممارسة نوع الرياضة المناسبة (التخصصية).</a:t>
            </a:r>
            <a:endParaRPr lang="en-US" sz="9600" dirty="0"/>
          </a:p>
          <a:p>
            <a:r>
              <a:rPr lang="ar-SA" b="1" dirty="0"/>
              <a:t> </a:t>
            </a:r>
            <a:endParaRPr lang="en-US" dirty="0"/>
          </a:p>
          <a:p>
            <a:r>
              <a:rPr lang="ar-SA" b="1" dirty="0"/>
              <a:t> </a:t>
            </a:r>
            <a:endParaRPr lang="en-US" dirty="0"/>
          </a:p>
          <a:p>
            <a:r>
              <a:rPr lang="ar-SA" b="1" dirty="0"/>
              <a:t> </a:t>
            </a:r>
            <a:endParaRPr lang="en-US" dirty="0"/>
          </a:p>
          <a:p>
            <a:r>
              <a:rPr lang="ar-SA" b="1" dirty="0"/>
              <a:t> </a:t>
            </a:r>
            <a:endParaRPr lang="en-US" dirty="0"/>
          </a:p>
        </p:txBody>
      </p:sp>
    </p:spTree>
    <p:extLst>
      <p:ext uri="{BB962C8B-B14F-4D97-AF65-F5344CB8AC3E}">
        <p14:creationId xmlns:p14="http://schemas.microsoft.com/office/powerpoint/2010/main" val="103031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SA" sz="2400" dirty="0"/>
              <a:t>مراحل طرائق انتقاء الرياضيين:-</a:t>
            </a:r>
            <a:endParaRPr lang="en-US" sz="2400" dirty="0"/>
          </a:p>
          <a:p>
            <a:r>
              <a:rPr lang="ar-SA" sz="2400" b="1" dirty="0"/>
              <a:t>يمكن أن نقسم </a:t>
            </a:r>
            <a:r>
              <a:rPr lang="ar-SA" sz="2400" b="1" dirty="0" err="1"/>
              <a:t>الإنتقاء</a:t>
            </a:r>
            <a:r>
              <a:rPr lang="ar-SA" sz="2400" b="1" dirty="0"/>
              <a:t> إلى ثلاث مراحل  </a:t>
            </a:r>
            <a:r>
              <a:rPr lang="ar-SA" sz="2400" b="1" dirty="0" err="1"/>
              <a:t>و</a:t>
            </a:r>
            <a:r>
              <a:rPr lang="ar-SA" sz="2400" dirty="0" err="1"/>
              <a:t>كمايأتي</a:t>
            </a:r>
            <a:r>
              <a:rPr lang="ar-SA" sz="2400" b="1" dirty="0"/>
              <a:t>:-</a:t>
            </a:r>
            <a:endParaRPr lang="en-US" sz="2400" dirty="0"/>
          </a:p>
          <a:p>
            <a:r>
              <a:rPr lang="ar-SA" sz="2400" dirty="0"/>
              <a:t>المرحلة الأولى:-</a:t>
            </a:r>
            <a:endParaRPr lang="en-US" sz="2400" dirty="0"/>
          </a:p>
          <a:p>
            <a:r>
              <a:rPr lang="ar-SA" sz="2400" b="1" dirty="0"/>
              <a:t>	وهي مرحلة </a:t>
            </a:r>
            <a:r>
              <a:rPr lang="ar-SA" sz="2400" b="1" dirty="0" err="1"/>
              <a:t>الإنتقاء</a:t>
            </a:r>
            <a:r>
              <a:rPr lang="ar-SA" sz="2400" b="1" dirty="0"/>
              <a:t> (المبدئي) التي يتم فيها التعرف المبدئي على الناشئين الموهوبين ، وتستهدف هذه المرحلة تحديد الحالة الصحية العامة للناشئ(الموهوب) من خلال الفحوص الطبية ، واستبعاد من </a:t>
            </a:r>
            <a:r>
              <a:rPr lang="ar-SA" sz="2400" b="1" dirty="0" err="1"/>
              <a:t>لاتؤهلهم</a:t>
            </a:r>
            <a:r>
              <a:rPr lang="ar-SA" sz="2400" b="1" dirty="0"/>
              <a:t> لياقتهم فحوصهم الطبية لممارسة الرياضة ، كما تستهدف الكشف عن المستوى المبدئي للصفات البدنية والخصائص </a:t>
            </a:r>
            <a:r>
              <a:rPr lang="ar-SA" sz="2400" b="1" dirty="0" err="1"/>
              <a:t>المورفولوجية</a:t>
            </a:r>
            <a:r>
              <a:rPr lang="ar-SA" sz="2400" b="1" dirty="0"/>
              <a:t> ،والوظيفية وسمات الشخصية لدى الموهوب، ومدى تطور الصفات البدنية والقدرات الحركية عند الطفل ، ومدى قربها أو بعدها عن المعايير والمتطلبات الضرورية لممارسة النشاط الرياضي المتوقع أن يوجه الى الموهوب أو الناشئ لممارسته.</a:t>
            </a:r>
            <a:endParaRPr lang="en-US" sz="2400" dirty="0"/>
          </a:p>
        </p:txBody>
      </p:sp>
    </p:spTree>
    <p:extLst>
      <p:ext uri="{BB962C8B-B14F-4D97-AF65-F5344CB8AC3E}">
        <p14:creationId xmlns:p14="http://schemas.microsoft.com/office/powerpoint/2010/main" val="99249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556793"/>
            <a:ext cx="7774632" cy="3744416"/>
          </a:xfrm>
        </p:spPr>
        <p:txBody>
          <a:bodyPr>
            <a:normAutofit fontScale="90000"/>
          </a:bodyPr>
          <a:lstStyle/>
          <a:p>
            <a:r>
              <a:rPr lang="ar-SA" sz="2700" b="1" dirty="0"/>
              <a:t>المرحلة الثانية</a:t>
            </a:r>
            <a:r>
              <a:rPr lang="ar-SA" sz="2700" b="1" dirty="0" smtClean="0"/>
              <a:t>:-</a:t>
            </a:r>
            <a:r>
              <a:rPr lang="en-US" sz="2700" b="1" dirty="0" smtClean="0"/>
              <a:t/>
            </a:r>
            <a:br>
              <a:rPr lang="en-US" sz="2700" b="1" dirty="0" smtClean="0"/>
            </a:br>
            <a:r>
              <a:rPr lang="en-US" sz="2700" b="1" dirty="0"/>
              <a:t/>
            </a:r>
            <a:br>
              <a:rPr lang="en-US" sz="2700" b="1" dirty="0"/>
            </a:br>
            <a:r>
              <a:rPr lang="ar-SA" sz="2700" b="1" dirty="0"/>
              <a:t>وهي مرحلة </a:t>
            </a:r>
            <a:r>
              <a:rPr lang="ar-SA" sz="2700" b="1" dirty="0" err="1"/>
              <a:t>الإنتقاء</a:t>
            </a:r>
            <a:r>
              <a:rPr lang="ar-SA" sz="2700" b="1" dirty="0"/>
              <a:t> (الخاص) أو التخصصي ،وتستهدف أفضل الناشئين الموهوبين الذين </a:t>
            </a:r>
            <a:r>
              <a:rPr lang="ar-SA" sz="2700" b="1" dirty="0" err="1"/>
              <a:t>أجتازوا</a:t>
            </a:r>
            <a:r>
              <a:rPr lang="ar-SA" sz="2700" b="1" dirty="0"/>
              <a:t> اختبارات المرحلة الأولى (</a:t>
            </a:r>
            <a:r>
              <a:rPr lang="ar-SA" sz="2700" b="1" dirty="0" err="1"/>
              <a:t>الإنتقاء</a:t>
            </a:r>
            <a:r>
              <a:rPr lang="ar-SA" sz="2700" b="1" dirty="0"/>
              <a:t> المبدئي) وتوجيههم الى نوع النشاط الرياضي الذي يتلاءم مع إمكانياتهم ولممارسة نوع الرياضة المفضلة لهم .. وتتم هذه المرحلة بعد أن يكون الناشئ الموهوب قد مر بمدة تدريبية طويلة نسبياً طبقاً لنوع النشاط الرياضي ، وغالباً ما يكون العمل خلال هذه المرحلة هو الملاحظة المنظمة والاختبارات الموضوعية لقياس مدى نمو الخصائص </a:t>
            </a:r>
            <a:r>
              <a:rPr lang="ar-SA" sz="2700" b="1" dirty="0" err="1"/>
              <a:t>المورفولوجية</a:t>
            </a:r>
            <a:r>
              <a:rPr lang="ar-SA" sz="2700" b="1" dirty="0"/>
              <a:t> والوظيفية وسرعة تطور الصفات البدنية والنفسية ومدى إتقان المهارات الحركية وانسجام القدرات البدنية مع إمكانية الموهوب الناشئ ومستوى تقدمه في النشاط ، أنَّ هذه الملاحظات جميعها تدل على موهبة الناشئ وإمكانية وصوله الى المستويات الرياضية العليا.</a:t>
            </a:r>
            <a:r>
              <a:rPr lang="en-US" dirty="0"/>
              <a:t/>
            </a:r>
            <a:br>
              <a:rPr lang="en-US" dirty="0"/>
            </a:br>
            <a:r>
              <a:rPr lang="ar-SA" b="1" dirty="0"/>
              <a:t> </a:t>
            </a:r>
            <a:endParaRPr lang="en-US" dirty="0"/>
          </a:p>
        </p:txBody>
      </p:sp>
    </p:spTree>
    <p:extLst>
      <p:ext uri="{BB962C8B-B14F-4D97-AF65-F5344CB8AC3E}">
        <p14:creationId xmlns:p14="http://schemas.microsoft.com/office/powerpoint/2010/main" val="2038924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r>
              <a:rPr lang="ar-SA" dirty="0"/>
              <a:t>المرحلة الثالثة:-</a:t>
            </a:r>
            <a:endParaRPr lang="en-US" dirty="0"/>
          </a:p>
          <a:p>
            <a:r>
              <a:rPr lang="ar-SA" b="1" dirty="0"/>
              <a:t>	وهي مرحلة </a:t>
            </a:r>
            <a:r>
              <a:rPr lang="ar-SA" b="1" dirty="0" err="1"/>
              <a:t>الإنتقاء</a:t>
            </a:r>
            <a:r>
              <a:rPr lang="ar-SA" b="1" dirty="0"/>
              <a:t> التأهيلي النهائي التي تحدد دقة خصائص الناشئ الموهوب وقدراته بعد انتهاء المرحلة الثانية من التدريب وانتقاء الناشئين الأكثر كفاية وإمكانية لتحقيق النتائج الرياضية العالية. ويتركز الاهتمام في هذه المرحلة على قياس مستوى نمو الخصائص </a:t>
            </a:r>
            <a:r>
              <a:rPr lang="ar-SA" b="1" dirty="0" err="1"/>
              <a:t>المورفولوجية</a:t>
            </a:r>
            <a:r>
              <a:rPr lang="ar-SA" b="1" dirty="0"/>
              <a:t> والوظيفية ، فضلاً عن الاستجابات </a:t>
            </a:r>
            <a:r>
              <a:rPr lang="ar-SA" b="1" dirty="0" err="1"/>
              <a:t>والإستعدادات</a:t>
            </a:r>
            <a:r>
              <a:rPr lang="ar-SA" b="1" dirty="0"/>
              <a:t> الخاصة بنوع النشاط الرياضي وسرعة ونوعية عمليات استعادة الاستشفاء بعد المجهود ، كما يؤخذ في الاعتبار قياس </a:t>
            </a:r>
            <a:r>
              <a:rPr lang="ar-SA" b="1" dirty="0" err="1"/>
              <a:t>الإتجاهات</a:t>
            </a:r>
            <a:r>
              <a:rPr lang="ar-SA" b="1" dirty="0"/>
              <a:t> ، والسمات النفسية كالثقة بالنفس والشجاعة في اتخاذ القرار ومتطلبات النشاط الرياضي لتحقيق المستويات العليا.</a:t>
            </a:r>
            <a:endParaRPr lang="en-US" dirty="0"/>
          </a:p>
        </p:txBody>
      </p:sp>
    </p:spTree>
    <p:extLst>
      <p:ext uri="{BB962C8B-B14F-4D97-AF65-F5344CB8AC3E}">
        <p14:creationId xmlns:p14="http://schemas.microsoft.com/office/powerpoint/2010/main" val="2054001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0000" lnSpcReduction="20000"/>
          </a:bodyPr>
          <a:lstStyle/>
          <a:p>
            <a:r>
              <a:rPr lang="en-US" dirty="0">
                <a:sym typeface="Wingdings"/>
              </a:rPr>
              <a:t></a:t>
            </a:r>
            <a:r>
              <a:rPr lang="en-US" dirty="0"/>
              <a:t> </a:t>
            </a:r>
            <a:r>
              <a:rPr lang="ar-SA" dirty="0"/>
              <a:t>أهم الطرائق المتبعة في </a:t>
            </a:r>
            <a:r>
              <a:rPr lang="ar-SA" dirty="0" err="1"/>
              <a:t>الإنتقاء</a:t>
            </a:r>
            <a:r>
              <a:rPr lang="ar-SA" dirty="0"/>
              <a:t>:-</a:t>
            </a:r>
            <a:endParaRPr lang="en-US" dirty="0"/>
          </a:p>
          <a:p>
            <a:pPr marL="0" indent="0">
              <a:buNone/>
            </a:pPr>
            <a:r>
              <a:rPr lang="ar-SA" b="1" dirty="0" smtClean="0"/>
              <a:t>   عند </a:t>
            </a:r>
            <a:r>
              <a:rPr lang="ar-SA" b="1" dirty="0"/>
              <a:t>البدء بعملية </a:t>
            </a:r>
            <a:r>
              <a:rPr lang="ar-SA" b="1" dirty="0" err="1"/>
              <a:t>الإنتقاء</a:t>
            </a:r>
            <a:r>
              <a:rPr lang="ar-SA" b="1" dirty="0"/>
              <a:t> ينبغي على المدرب أن يأخذ الأمور الأتية بعين الاعتبار:-</a:t>
            </a:r>
            <a:endParaRPr lang="en-US" dirty="0"/>
          </a:p>
          <a:p>
            <a:pPr marL="0" lvl="0" indent="0">
              <a:buNone/>
            </a:pPr>
            <a:r>
              <a:rPr lang="ar-SA" b="1" dirty="0" smtClean="0"/>
              <a:t>1 -عدد </a:t>
            </a:r>
            <a:r>
              <a:rPr lang="ar-SA" b="1" dirty="0"/>
              <a:t>الأطفال المتقدمين للاختبار.</a:t>
            </a:r>
            <a:endParaRPr lang="en-US" dirty="0"/>
          </a:p>
          <a:p>
            <a:pPr marL="0" lvl="0" indent="0">
              <a:buNone/>
            </a:pPr>
            <a:r>
              <a:rPr lang="ar-SA" b="1" dirty="0" smtClean="0"/>
              <a:t>2- كيفية </a:t>
            </a:r>
            <a:r>
              <a:rPr lang="ar-SA" b="1" dirty="0" err="1"/>
              <a:t>الإختيار</a:t>
            </a:r>
            <a:r>
              <a:rPr lang="ar-SA" b="1" dirty="0"/>
              <a:t> ووقته ونوع الأدوات المستخدمة.</a:t>
            </a:r>
            <a:endParaRPr lang="en-US" dirty="0"/>
          </a:p>
          <a:p>
            <a:pPr marL="0" lvl="0" indent="0">
              <a:buNone/>
            </a:pPr>
            <a:r>
              <a:rPr lang="ar-SA" b="1" dirty="0" smtClean="0"/>
              <a:t>3- الطرائق </a:t>
            </a:r>
            <a:r>
              <a:rPr lang="ar-SA" b="1" dirty="0"/>
              <a:t>المتبعة في </a:t>
            </a:r>
            <a:r>
              <a:rPr lang="ar-SA" b="1" dirty="0" err="1"/>
              <a:t>الإنتقاء</a:t>
            </a:r>
            <a:r>
              <a:rPr lang="ar-SA" b="1" dirty="0"/>
              <a:t> </a:t>
            </a:r>
            <a:r>
              <a:rPr lang="ar-SA" dirty="0"/>
              <a:t>وهي</a:t>
            </a:r>
            <a:r>
              <a:rPr lang="ar-SA" b="1" dirty="0"/>
              <a:t>:-</a:t>
            </a:r>
            <a:endParaRPr lang="en-US" dirty="0"/>
          </a:p>
          <a:p>
            <a:pPr marL="0" lvl="0" indent="0">
              <a:buNone/>
            </a:pPr>
            <a:r>
              <a:rPr lang="ar-SA" b="1" dirty="0" smtClean="0"/>
              <a:t> أ-مستوى </a:t>
            </a:r>
            <a:r>
              <a:rPr lang="ar-SA" b="1" dirty="0"/>
              <a:t>الصفات البدنية(القوة –السرعة – المطاولة – التوافق الحركي).</a:t>
            </a:r>
            <a:endParaRPr lang="en-US" dirty="0"/>
          </a:p>
          <a:p>
            <a:pPr marL="0" lvl="0" indent="0">
              <a:buNone/>
            </a:pPr>
            <a:r>
              <a:rPr lang="ar-SA" b="1" dirty="0" smtClean="0"/>
              <a:t> ب- المواصفات </a:t>
            </a:r>
            <a:r>
              <a:rPr lang="ar-SA" b="1" dirty="0"/>
              <a:t>الفسيولوجية والبيولوجية(الاستهلاك الأقصى للأوكسجين – السعة الرئوية – كمية الدم التي </a:t>
            </a:r>
            <a:r>
              <a:rPr lang="ar-SA" b="1" dirty="0" err="1"/>
              <a:t>يضخها</a:t>
            </a:r>
            <a:r>
              <a:rPr lang="ar-SA" b="1" dirty="0"/>
              <a:t> القلب في الدقيقة – نسبة الكريات الحمراء في الدم).</a:t>
            </a:r>
            <a:endParaRPr lang="en-US" dirty="0"/>
          </a:p>
          <a:p>
            <a:pPr marL="0" lvl="0" indent="0">
              <a:buNone/>
            </a:pPr>
            <a:r>
              <a:rPr lang="ar-SA" b="1" dirty="0" smtClean="0"/>
              <a:t>     ج- سرعة </a:t>
            </a:r>
            <a:r>
              <a:rPr lang="ar-SA" b="1" dirty="0"/>
              <a:t>نمو الطفل وانتقاله من مرحلة إلى أخرى، ويوجد من يتأخر ومن يتصف بطفرات سريعة في النمو.</a:t>
            </a:r>
            <a:endParaRPr lang="en-US" dirty="0"/>
          </a:p>
          <a:p>
            <a:pPr marL="0" lvl="0" indent="0">
              <a:buNone/>
            </a:pPr>
            <a:r>
              <a:rPr lang="ar-SA" b="1" dirty="0" smtClean="0"/>
              <a:t>   د - سرعة </a:t>
            </a:r>
            <a:r>
              <a:rPr lang="ar-SA" b="1" dirty="0"/>
              <a:t>تطور النتائج الرياضية وثباتها في المراحل الأولى والأخيرة للتدريب الرياضي.</a:t>
            </a:r>
            <a:endParaRPr lang="en-US" dirty="0"/>
          </a:p>
          <a:p>
            <a:pPr marL="0" lvl="0" indent="0">
              <a:buNone/>
            </a:pPr>
            <a:r>
              <a:rPr lang="ar-SA" b="1" dirty="0" smtClean="0"/>
              <a:t>4- الاعتزاز </a:t>
            </a:r>
            <a:r>
              <a:rPr lang="ar-SA" b="1" dirty="0"/>
              <a:t>بالنفس.</a:t>
            </a:r>
            <a:endParaRPr lang="en-US" dirty="0"/>
          </a:p>
          <a:p>
            <a:pPr marL="0" lvl="0" indent="0">
              <a:buNone/>
            </a:pPr>
            <a:r>
              <a:rPr lang="ar-SA" b="1" dirty="0" smtClean="0"/>
              <a:t>  5- الانتماء </a:t>
            </a:r>
            <a:r>
              <a:rPr lang="ar-SA" b="1" dirty="0"/>
              <a:t>إلى عائلة رياضية.</a:t>
            </a:r>
            <a:endParaRPr lang="en-US" dirty="0"/>
          </a:p>
          <a:p>
            <a:pPr marL="0" lvl="0" indent="0">
              <a:buNone/>
            </a:pPr>
            <a:r>
              <a:rPr lang="ar-SA" b="1" dirty="0" smtClean="0"/>
              <a:t>  6- قرب </a:t>
            </a:r>
            <a:r>
              <a:rPr lang="ar-SA" b="1" dirty="0"/>
              <a:t>المسكن من قاعة أو ملعب التدريب والتعليم.</a:t>
            </a:r>
            <a:endParaRPr lang="en-US" dirty="0"/>
          </a:p>
        </p:txBody>
      </p:sp>
    </p:spTree>
    <p:extLst>
      <p:ext uri="{BB962C8B-B14F-4D97-AF65-F5344CB8AC3E}">
        <p14:creationId xmlns:p14="http://schemas.microsoft.com/office/powerpoint/2010/main" val="135661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dirty="0"/>
              <a:t>طرائق </a:t>
            </a:r>
            <a:r>
              <a:rPr lang="ar-SA" dirty="0" err="1"/>
              <a:t>الإختيار</a:t>
            </a:r>
            <a:r>
              <a:rPr lang="ar-SA" dirty="0"/>
              <a:t> للناشئين  الموهوبين الرياضيين:-</a:t>
            </a:r>
            <a:endParaRPr lang="en-US" dirty="0"/>
          </a:p>
          <a:p>
            <a:r>
              <a:rPr lang="ar-SA" b="1" dirty="0"/>
              <a:t>هناك ثلاث طرائق </a:t>
            </a:r>
            <a:r>
              <a:rPr lang="ar-SA" b="1" dirty="0" err="1"/>
              <a:t>للإخيار</a:t>
            </a:r>
            <a:r>
              <a:rPr lang="ar-SA" b="1" dirty="0"/>
              <a:t> في بحث أسلوب تنفيذ اختيار الموهوبين الرياضيين، </a:t>
            </a:r>
            <a:r>
              <a:rPr lang="ar-SA" dirty="0"/>
              <a:t>وكما يأتي</a:t>
            </a:r>
            <a:r>
              <a:rPr lang="ar-SA" b="1" dirty="0"/>
              <a:t>:-</a:t>
            </a:r>
            <a:endParaRPr lang="en-US" dirty="0"/>
          </a:p>
          <a:p>
            <a:pPr lvl="0"/>
            <a:r>
              <a:rPr lang="ar-SA" b="1" dirty="0"/>
              <a:t>طريقة </a:t>
            </a:r>
            <a:r>
              <a:rPr lang="ar-SA" b="1" dirty="0" err="1"/>
              <a:t>الإختيار</a:t>
            </a:r>
            <a:r>
              <a:rPr lang="ar-SA" b="1" dirty="0"/>
              <a:t> الطبيعي.</a:t>
            </a:r>
            <a:endParaRPr lang="en-US" dirty="0"/>
          </a:p>
          <a:p>
            <a:pPr lvl="0"/>
            <a:r>
              <a:rPr lang="ar-SA" b="1" dirty="0"/>
              <a:t>طريقة </a:t>
            </a:r>
            <a:r>
              <a:rPr lang="ar-SA" b="1" dirty="0" err="1"/>
              <a:t>الإختيار</a:t>
            </a:r>
            <a:r>
              <a:rPr lang="ar-SA" b="1" dirty="0"/>
              <a:t> الاصطناعي.</a:t>
            </a:r>
            <a:endParaRPr lang="en-US" dirty="0"/>
          </a:p>
          <a:p>
            <a:pPr lvl="0"/>
            <a:r>
              <a:rPr lang="ar-SA" b="1" dirty="0"/>
              <a:t>طريقة </a:t>
            </a:r>
            <a:r>
              <a:rPr lang="ar-SA" b="1" dirty="0" err="1"/>
              <a:t>الإختيار</a:t>
            </a:r>
            <a:r>
              <a:rPr lang="ar-SA" b="1" dirty="0"/>
              <a:t> الصدفي.</a:t>
            </a:r>
            <a:endParaRPr lang="en-US" dirty="0"/>
          </a:p>
          <a:p>
            <a:pPr lvl="0"/>
            <a:r>
              <a:rPr lang="ar-SA" dirty="0" err="1"/>
              <a:t>الإختيار</a:t>
            </a:r>
            <a:r>
              <a:rPr lang="ar-SA" dirty="0"/>
              <a:t> الطبيعي</a:t>
            </a:r>
            <a:r>
              <a:rPr lang="ar-SA" b="1" dirty="0"/>
              <a:t>: يعد هذا </a:t>
            </a:r>
            <a:r>
              <a:rPr lang="ar-SA" b="1" dirty="0" err="1"/>
              <a:t>الإختيار</a:t>
            </a:r>
            <a:r>
              <a:rPr lang="ar-SA" b="1" dirty="0"/>
              <a:t> عملية تقديرية ذات هدف محدد تتماشى مع مصلحة المجتمع وتجرى دائماً وبصورة منتظمة ، ويمكن تعريف </a:t>
            </a:r>
            <a:r>
              <a:rPr lang="ar-SA" b="1" dirty="0" err="1"/>
              <a:t>الإختيار</a:t>
            </a:r>
            <a:r>
              <a:rPr lang="ar-SA" b="1" dirty="0"/>
              <a:t> الطبيعي العقلاني ، كعملية بطيئة تخص التطور </a:t>
            </a:r>
            <a:r>
              <a:rPr lang="ar-SA" b="1" dirty="0" err="1"/>
              <a:t>الإعتيادي</a:t>
            </a:r>
            <a:r>
              <a:rPr lang="ar-SA" b="1" dirty="0"/>
              <a:t> لمواهب الرياضي منذ نعومة أظفاره حتى الاعتراف به كرياضي.</a:t>
            </a:r>
            <a:endParaRPr lang="en-US" dirty="0"/>
          </a:p>
        </p:txBody>
      </p:sp>
    </p:spTree>
    <p:extLst>
      <p:ext uri="{BB962C8B-B14F-4D97-AF65-F5344CB8AC3E}">
        <p14:creationId xmlns:p14="http://schemas.microsoft.com/office/powerpoint/2010/main" val="1015172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buNone/>
            </a:pPr>
            <a:r>
              <a:rPr lang="ar-SA" dirty="0" smtClean="0"/>
              <a:t>   2- </a:t>
            </a:r>
            <a:r>
              <a:rPr lang="ar-SA" dirty="0" err="1" smtClean="0"/>
              <a:t>الإختيار</a:t>
            </a:r>
            <a:r>
              <a:rPr lang="ar-SA" dirty="0" smtClean="0"/>
              <a:t> </a:t>
            </a:r>
            <a:r>
              <a:rPr lang="ar-SA" dirty="0"/>
              <a:t>الاصطناعي</a:t>
            </a:r>
            <a:r>
              <a:rPr lang="ar-SA" b="1" dirty="0"/>
              <a:t>: يستند هذا </a:t>
            </a:r>
            <a:r>
              <a:rPr lang="ar-SA" b="1" dirty="0" err="1"/>
              <a:t>الإختيار</a:t>
            </a:r>
            <a:r>
              <a:rPr lang="ar-SA" b="1" dirty="0"/>
              <a:t> الى </a:t>
            </a:r>
            <a:r>
              <a:rPr lang="ar-SA" b="1" dirty="0" err="1"/>
              <a:t>الإختيار</a:t>
            </a:r>
            <a:r>
              <a:rPr lang="ar-SA" b="1" dirty="0"/>
              <a:t> الطبيعي لمرحلة معينة لكنه عبارة عن تسجيل بعض النتائج القيمة في مدة  زمنية قصيرة نسبياً بجهد كثيف ، ويؤدى </a:t>
            </a:r>
            <a:r>
              <a:rPr lang="ar-SA" b="1" dirty="0" err="1"/>
              <a:t>الإختيار</a:t>
            </a:r>
            <a:r>
              <a:rPr lang="ar-SA" b="1" dirty="0"/>
              <a:t> الاصطناعي الى ترشيح بعض الرياضين الذين </a:t>
            </a:r>
            <a:r>
              <a:rPr lang="ar-SA" b="1" dirty="0" err="1"/>
              <a:t>لايملكون</a:t>
            </a:r>
            <a:r>
              <a:rPr lang="ar-SA" b="1" dirty="0"/>
              <a:t> الملامح النموذجية للفرد الرياضي المعني والذين لديهم صفات أخرى ستساعدهم على أثبات كونهم رياضين متفوقين ، وبهذا سيتعرض هؤلاء الرياضين الى تدريبات اصطناعية أو تدريبات في المختبر كما نسميها.</a:t>
            </a:r>
            <a:endParaRPr lang="en-US" dirty="0"/>
          </a:p>
          <a:p>
            <a:endParaRPr lang="ar-IQ" dirty="0"/>
          </a:p>
        </p:txBody>
      </p:sp>
    </p:spTree>
    <p:extLst>
      <p:ext uri="{BB962C8B-B14F-4D97-AF65-F5344CB8AC3E}">
        <p14:creationId xmlns:p14="http://schemas.microsoft.com/office/powerpoint/2010/main" val="106255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buNone/>
            </a:pPr>
            <a:r>
              <a:rPr lang="ar-SA" dirty="0" smtClean="0"/>
              <a:t>  3- </a:t>
            </a:r>
            <a:r>
              <a:rPr lang="ar-SA" dirty="0" err="1" smtClean="0"/>
              <a:t>الإختيار</a:t>
            </a:r>
            <a:r>
              <a:rPr lang="ar-SA" dirty="0" smtClean="0"/>
              <a:t> </a:t>
            </a:r>
            <a:r>
              <a:rPr lang="ar-SA" dirty="0"/>
              <a:t>الصدفي</a:t>
            </a:r>
            <a:r>
              <a:rPr lang="ar-SA" b="1" dirty="0"/>
              <a:t>: يعد هذا </a:t>
            </a:r>
            <a:r>
              <a:rPr lang="ar-SA" b="1" dirty="0" err="1"/>
              <a:t>الإختيار</a:t>
            </a:r>
            <a:r>
              <a:rPr lang="ar-SA" b="1" dirty="0"/>
              <a:t> عملاً غير منتظم او يكون منظم لاكتشاف المواهب في التربية الرياضية ، كما ان </a:t>
            </a:r>
            <a:r>
              <a:rPr lang="ar-SA" b="1" dirty="0" err="1"/>
              <a:t>الإختيار</a:t>
            </a:r>
            <a:r>
              <a:rPr lang="ar-SA" b="1" dirty="0"/>
              <a:t> الصدفي لا يطبق في الفروع الرياضية جميعها، إذ توجد بعض الفروع تسجل فيها أرقام قياسية وأكثر وهي عملية طويلة الأمد وأساسها (</a:t>
            </a:r>
            <a:r>
              <a:rPr lang="ar-SA" b="1" dirty="0" err="1"/>
              <a:t>الإختيار</a:t>
            </a:r>
            <a:r>
              <a:rPr lang="ar-SA" b="1" dirty="0"/>
              <a:t> الطبيعي).  </a:t>
            </a:r>
            <a:endParaRPr lang="en-US" dirty="0"/>
          </a:p>
        </p:txBody>
      </p:sp>
    </p:spTree>
    <p:extLst>
      <p:ext uri="{BB962C8B-B14F-4D97-AF65-F5344CB8AC3E}">
        <p14:creationId xmlns:p14="http://schemas.microsoft.com/office/powerpoint/2010/main" val="39218082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1428</Words>
  <Application>Microsoft Office PowerPoint</Application>
  <PresentationFormat>عرض على الشاشة (3:4)‏</PresentationFormat>
  <Paragraphs>94</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التدريب الرياضي </vt:lpstr>
      <vt:lpstr>عرض تقديمي في PowerPoint</vt:lpstr>
      <vt:lpstr>عرض تقديمي في PowerPoint</vt:lpstr>
      <vt:lpstr>المرحلة الثانية:-  وهي مرحلة الإنتقاء (الخاص) أو التخصصي ،وتستهدف أفضل الناشئين الموهوبين الذين أجتازوا اختبارات المرحلة الأولى (الإنتقاء المبدئي) وتوجيههم الى نوع النشاط الرياضي الذي يتلاءم مع إمكانياتهم ولممارسة نوع الرياضة المفضلة لهم .. وتتم هذه المرحلة بعد أن يكون الناشئ الموهوب قد مر بمدة تدريبية طويلة نسبياً طبقاً لنوع النشاط الرياضي ، وغالباً ما يكون العمل خلال هذه المرحلة هو الملاحظة المنظمة والاختبارات الموضوعية لقياس مدى نمو الخصائص المورفولوجية والوظيفية وسرعة تطور الصفات البدنية والنفسية ومدى إتقان المهارات الحركية وانسجام القدرات البدنية مع إمكانية الموهوب الناشئ ومستوى تقدمه في النشاط ، أنَّ هذه الملاحظات جميعها تدل على موهبة الناشئ وإمكانية وصوله الى المستويات الرياضية العليا.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الرياضي</dc:title>
  <dc:creator>Maher</dc:creator>
  <cp:lastModifiedBy>Maher</cp:lastModifiedBy>
  <cp:revision>7</cp:revision>
  <dcterms:created xsi:type="dcterms:W3CDTF">2021-01-22T08:35:09Z</dcterms:created>
  <dcterms:modified xsi:type="dcterms:W3CDTF">2021-01-28T18:32:16Z</dcterms:modified>
</cp:coreProperties>
</file>