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64"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478063C-1EEA-4617-B1B8-A756E9DAD661}"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32820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78063C-1EEA-4617-B1B8-A756E9DAD661}"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89204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78063C-1EEA-4617-B1B8-A756E9DAD661}"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413339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78063C-1EEA-4617-B1B8-A756E9DAD661}"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2327540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478063C-1EEA-4617-B1B8-A756E9DAD661}" type="datetimeFigureOut">
              <a:rPr lang="ar-IQ" smtClean="0"/>
              <a:t>02/07/1442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133970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478063C-1EEA-4617-B1B8-A756E9DAD661}" type="datetimeFigureOut">
              <a:rPr lang="ar-IQ" smtClean="0"/>
              <a:t>02/07/1442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36982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478063C-1EEA-4617-B1B8-A756E9DAD661}" type="datetimeFigureOut">
              <a:rPr lang="ar-IQ" smtClean="0"/>
              <a:t>02/07/1442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279922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478063C-1EEA-4617-B1B8-A756E9DAD661}" type="datetimeFigureOut">
              <a:rPr lang="ar-IQ" smtClean="0"/>
              <a:t>02/07/1442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339995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478063C-1EEA-4617-B1B8-A756E9DAD661}" type="datetimeFigureOut">
              <a:rPr lang="ar-IQ" smtClean="0"/>
              <a:t>02/07/1442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71657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78063C-1EEA-4617-B1B8-A756E9DAD661}" type="datetimeFigureOut">
              <a:rPr lang="ar-IQ" smtClean="0"/>
              <a:t>02/07/1442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27007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78063C-1EEA-4617-B1B8-A756E9DAD661}" type="datetimeFigureOut">
              <a:rPr lang="ar-IQ" smtClean="0"/>
              <a:t>02/07/1442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E51B034-4EE4-4405-8415-FECED27678E4}" type="slidenum">
              <a:rPr lang="ar-IQ" smtClean="0"/>
              <a:t>‹#›</a:t>
            </a:fld>
            <a:endParaRPr lang="ar-IQ"/>
          </a:p>
        </p:txBody>
      </p:sp>
    </p:spTree>
    <p:extLst>
      <p:ext uri="{BB962C8B-B14F-4D97-AF65-F5344CB8AC3E}">
        <p14:creationId xmlns:p14="http://schemas.microsoft.com/office/powerpoint/2010/main" val="3964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78063C-1EEA-4617-B1B8-A756E9DAD661}" type="datetimeFigureOut">
              <a:rPr lang="ar-IQ" smtClean="0"/>
              <a:t>02/07/1442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51B034-4EE4-4405-8415-FECED27678E4}" type="slidenum">
              <a:rPr lang="ar-IQ" smtClean="0"/>
              <a:t>‹#›</a:t>
            </a:fld>
            <a:endParaRPr lang="ar-IQ"/>
          </a:p>
        </p:txBody>
      </p:sp>
    </p:spTree>
    <p:extLst>
      <p:ext uri="{BB962C8B-B14F-4D97-AF65-F5344CB8AC3E}">
        <p14:creationId xmlns:p14="http://schemas.microsoft.com/office/powerpoint/2010/main" val="328826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التدريب الرياضي</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sz="7200" b="1" dirty="0" smtClean="0"/>
              <a:t>التكيف</a:t>
            </a:r>
            <a:r>
              <a:rPr lang="ar-IQ" b="1" dirty="0" smtClean="0"/>
              <a:t> </a:t>
            </a:r>
          </a:p>
          <a:p>
            <a:r>
              <a:rPr lang="ar-IQ" b="1" dirty="0" smtClean="0"/>
              <a:t>المرحلة الرابعة / الصباحية</a:t>
            </a:r>
          </a:p>
          <a:p>
            <a:r>
              <a:rPr lang="ar-IQ" b="1" dirty="0" err="1" smtClean="0"/>
              <a:t>أ.د</a:t>
            </a:r>
            <a:r>
              <a:rPr lang="ar-IQ" b="1" dirty="0" smtClean="0"/>
              <a:t> فائزة عبد الجبار احمد </a:t>
            </a:r>
            <a:endParaRPr lang="ar-IQ" b="1" dirty="0"/>
          </a:p>
        </p:txBody>
      </p:sp>
    </p:spTree>
    <p:extLst>
      <p:ext uri="{BB962C8B-B14F-4D97-AF65-F5344CB8AC3E}">
        <p14:creationId xmlns:p14="http://schemas.microsoft.com/office/powerpoint/2010/main" val="356066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b="1" dirty="0"/>
              <a:t>وترجع أهمية الإحماء </a:t>
            </a:r>
            <a:r>
              <a:rPr lang="ar-SA" dirty="0"/>
              <a:t>الى </a:t>
            </a:r>
            <a:r>
              <a:rPr lang="ar-SA" dirty="0" err="1"/>
              <a:t>مايأتي</a:t>
            </a:r>
            <a:r>
              <a:rPr lang="ar-SA" b="1" dirty="0"/>
              <a:t>:-</a:t>
            </a:r>
            <a:endParaRPr lang="en-US" sz="2000" dirty="0"/>
          </a:p>
          <a:p>
            <a:pPr marL="457200" lvl="1" indent="0">
              <a:buNone/>
            </a:pPr>
            <a:r>
              <a:rPr lang="ar-SA" b="1" dirty="0" smtClean="0"/>
              <a:t>1-إعداد </a:t>
            </a:r>
            <a:r>
              <a:rPr lang="ar-SA" b="1" dirty="0"/>
              <a:t>الرياضي للمجهود العنيف من خلال رفع درجة حرارة الجسم.</a:t>
            </a:r>
            <a:endParaRPr lang="en-US" sz="1800" dirty="0"/>
          </a:p>
          <a:p>
            <a:pPr marL="457200" lvl="1" indent="0">
              <a:buNone/>
            </a:pPr>
            <a:r>
              <a:rPr lang="ar-SA" b="1" dirty="0" smtClean="0"/>
              <a:t>2- زيادة </a:t>
            </a:r>
            <a:r>
              <a:rPr lang="ar-SA" b="1" dirty="0"/>
              <a:t>معدل التنفس ومعدل ضربات القلب.</a:t>
            </a:r>
            <a:endParaRPr lang="en-US" sz="1800" dirty="0"/>
          </a:p>
          <a:p>
            <a:pPr marL="457200" lvl="1" indent="0">
              <a:buNone/>
            </a:pPr>
            <a:r>
              <a:rPr lang="ar-SA" b="1" dirty="0" smtClean="0"/>
              <a:t>3-الوقاية </a:t>
            </a:r>
            <a:r>
              <a:rPr lang="ar-SA" b="1" dirty="0"/>
              <a:t>من تمزق العضلات عند </a:t>
            </a:r>
            <a:r>
              <a:rPr lang="ar-SA" b="1" dirty="0" err="1"/>
              <a:t>ٱستخدام</a:t>
            </a:r>
            <a:r>
              <a:rPr lang="ar-SA" b="1" dirty="0"/>
              <a:t> التمرينات ذات مجهود عالي الشدة.</a:t>
            </a:r>
            <a:endParaRPr lang="en-US" sz="1800" dirty="0"/>
          </a:p>
          <a:p>
            <a:endParaRPr lang="ar-IQ" dirty="0"/>
          </a:p>
        </p:txBody>
      </p:sp>
    </p:spTree>
    <p:extLst>
      <p:ext uri="{BB962C8B-B14F-4D97-AF65-F5344CB8AC3E}">
        <p14:creationId xmlns:p14="http://schemas.microsoft.com/office/powerpoint/2010/main" val="951662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b="1" dirty="0"/>
              <a:t>كما يراعى إعطاء تمرينات التهدئة في نهاية الجرعة التدريبية وذلك لأنها تخلص الجسم من مخلفات التمثيل الغذائي بصورة أسرع، أو إعادة جزء بسيط وطبيعي الى وضع الليفة العضلية عند </a:t>
            </a:r>
            <a:r>
              <a:rPr lang="ar-SA" b="1" dirty="0" err="1"/>
              <a:t>ٱستخدام</a:t>
            </a:r>
            <a:r>
              <a:rPr lang="ar-SA" b="1" dirty="0"/>
              <a:t> التدريبات العنيفة.</a:t>
            </a:r>
            <a:endParaRPr lang="en-US" dirty="0"/>
          </a:p>
          <a:p>
            <a:r>
              <a:rPr lang="ar-SA" b="1" dirty="0"/>
              <a:t>ومن خلال ذلك يجب على المدرب تعليم الناشئين أهمية ودور الإحماء وتمرينات التهدئة حتى يمكنهم القيام بها بمفردهم حتى </a:t>
            </a:r>
            <a:r>
              <a:rPr lang="ar-SA" b="1" dirty="0" err="1"/>
              <a:t>لايتعرضوا</a:t>
            </a:r>
            <a:r>
              <a:rPr lang="ar-SA" b="1" dirty="0"/>
              <a:t> للإصابة في أثناء الوحدة التدريبية الفردية ، فضلاً عن ذلك تعليم المتدربين ولكلا الجنسين كيفية أصول عملية الإحماء والتهدئة ، وعدم الإهمال في أجزاء أي منهما عند التدريب، إنَّ الاهتمام بعملية الإحماء التي تسبق الوحدة التدريبية يفيد في تهيئة أعضاء وأجهزة الجسم لاستقبال العمل البدني العنيف ذي الشدة القصوى داخل الوحدة التدريبية إذ يحسن من عمل الانزيمات وزيادة معدلات التمثيل الغذائي، كما تساعد عمليات التهدئة في نهاية الوحدة التدريبية على تقليل معدلات وظائف أجهزة الجسم وتخليص الجسم من نفايات التمثيل الغذائي بصورة أفضل وأسرع مثل التخلص من حامض </a:t>
            </a:r>
            <a:r>
              <a:rPr lang="ar-SA" b="1" dirty="0" err="1"/>
              <a:t>اللاكتيك</a:t>
            </a:r>
            <a:r>
              <a:rPr lang="ar-SA" b="1" dirty="0"/>
              <a:t> في العضلات والدم.</a:t>
            </a:r>
            <a:endParaRPr lang="en-US" dirty="0"/>
          </a:p>
          <a:p>
            <a:r>
              <a:rPr lang="ar-SA" b="1" dirty="0"/>
              <a:t>	 وينبغي أن يتضمن الإحماء تمرينات الإطالة ، وبأنواعها ، وتمرينات الجمباز ، فضلاً عن </a:t>
            </a:r>
            <a:r>
              <a:rPr lang="ar-SA" b="1" dirty="0" err="1"/>
              <a:t>ٱستخدام</a:t>
            </a:r>
            <a:r>
              <a:rPr lang="ar-SA" b="1" dirty="0"/>
              <a:t> أنشطة الرياضة التخصصية مع زيادة الشدة تدريجياً.  </a:t>
            </a:r>
            <a:endParaRPr lang="en-US" dirty="0"/>
          </a:p>
          <a:p>
            <a:endParaRPr lang="ar-IQ" dirty="0"/>
          </a:p>
        </p:txBody>
      </p:sp>
    </p:spTree>
    <p:extLst>
      <p:ext uri="{BB962C8B-B14F-4D97-AF65-F5344CB8AC3E}">
        <p14:creationId xmlns:p14="http://schemas.microsoft.com/office/powerpoint/2010/main" val="592142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SA" dirty="0"/>
              <a:t>سابعاً: التقدم المناسب بدرجات الحمل:-</a:t>
            </a:r>
            <a:endParaRPr lang="en-US" dirty="0"/>
          </a:p>
          <a:p>
            <a:pPr marL="0" indent="0">
              <a:buNone/>
            </a:pPr>
            <a:r>
              <a:rPr lang="ar-SA" b="1" dirty="0" smtClean="0"/>
              <a:t>   1-  إنَّ </a:t>
            </a:r>
            <a:r>
              <a:rPr lang="ar-SA" b="1" dirty="0"/>
              <a:t>حمل التدريب هو القاعدة الأساسية للتدريب الرياضي ، ومفهوم حمل التدريب </a:t>
            </a:r>
            <a:r>
              <a:rPr lang="ar-SA" dirty="0"/>
              <a:t>هو</a:t>
            </a:r>
            <a:r>
              <a:rPr lang="ar-SA" b="1" dirty="0"/>
              <a:t>:-</a:t>
            </a:r>
            <a:endParaRPr lang="en-US" dirty="0"/>
          </a:p>
          <a:p>
            <a:pPr marL="0" lvl="0" indent="0">
              <a:buNone/>
            </a:pPr>
            <a:r>
              <a:rPr lang="ar-SA" b="1" dirty="0" smtClean="0"/>
              <a:t>   2- الأنشطة </a:t>
            </a:r>
            <a:r>
              <a:rPr lang="ar-SA" b="1" dirty="0"/>
              <a:t>جميعها التي يمارسها الرياضي في التدريب والمنافسة.</a:t>
            </a:r>
            <a:endParaRPr lang="en-US" dirty="0"/>
          </a:p>
          <a:p>
            <a:pPr marL="0" lvl="0" indent="0">
              <a:buNone/>
            </a:pPr>
            <a:r>
              <a:rPr lang="ar-SA" b="1" dirty="0" smtClean="0"/>
              <a:t>     3- مقدار </a:t>
            </a:r>
            <a:r>
              <a:rPr lang="ar-SA" b="1" dirty="0"/>
              <a:t>تأثير هذه الأنشطة على جسم الرياضي.</a:t>
            </a:r>
            <a:endParaRPr lang="en-US" dirty="0"/>
          </a:p>
          <a:p>
            <a:pPr marL="0" indent="0">
              <a:buNone/>
            </a:pPr>
            <a:r>
              <a:rPr lang="ar-SA" b="1" dirty="0" smtClean="0"/>
              <a:t>      إنَّ </a:t>
            </a:r>
            <a:r>
              <a:rPr lang="ar-SA" b="1" dirty="0"/>
              <a:t>الوصول إلى التكيف لجسم الرياضيين الناشئين يمكن تحقيقه بأفضل صورة ممكنة ، إذا </a:t>
            </a:r>
            <a:r>
              <a:rPr lang="ar-SA" b="1" dirty="0" err="1"/>
              <a:t>ماتم</a:t>
            </a:r>
            <a:r>
              <a:rPr lang="ar-SA" b="1" dirty="0"/>
              <a:t> أتباع مبادئ التقدم المناسب بدرجات حمل التدريب </a:t>
            </a:r>
            <a:endParaRPr lang="ar-IQ" dirty="0"/>
          </a:p>
        </p:txBody>
      </p:sp>
    </p:spTree>
    <p:extLst>
      <p:ext uri="{BB962C8B-B14F-4D97-AF65-F5344CB8AC3E}">
        <p14:creationId xmlns:p14="http://schemas.microsoft.com/office/powerpoint/2010/main" val="27131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Autofit/>
          </a:bodyPr>
          <a:lstStyle/>
          <a:p>
            <a:r>
              <a:rPr lang="ar-SA" sz="2000" b="1" dirty="0"/>
              <a:t>وكما نعلم أن مكونات حمل التدريب </a:t>
            </a:r>
            <a:r>
              <a:rPr lang="ar-SA" sz="2000" dirty="0"/>
              <a:t>هي</a:t>
            </a:r>
            <a:r>
              <a:rPr lang="ar-SA" sz="2000" b="1" dirty="0"/>
              <a:t>:-</a:t>
            </a:r>
            <a:endParaRPr lang="en-US" sz="2000" dirty="0"/>
          </a:p>
          <a:p>
            <a:pPr lvl="1"/>
            <a:r>
              <a:rPr lang="ar-SA" sz="2000" b="1" dirty="0"/>
              <a:t>شدة الحمل.</a:t>
            </a:r>
            <a:endParaRPr lang="en-US" sz="2000" dirty="0"/>
          </a:p>
          <a:p>
            <a:pPr lvl="1"/>
            <a:r>
              <a:rPr lang="ar-SA" sz="2000" b="1" dirty="0"/>
              <a:t>حجم الحمل.</a:t>
            </a:r>
            <a:endParaRPr lang="en-US" sz="2000" dirty="0"/>
          </a:p>
          <a:p>
            <a:pPr lvl="1"/>
            <a:r>
              <a:rPr lang="ar-SA" sz="2000" b="1" dirty="0"/>
              <a:t>مدد الراحة البينية.</a:t>
            </a:r>
            <a:endParaRPr lang="en-US" sz="2000" dirty="0"/>
          </a:p>
          <a:p>
            <a:r>
              <a:rPr lang="ar-SA" sz="2000" b="1" dirty="0"/>
              <a:t>أما درجات الحمل </a:t>
            </a:r>
            <a:r>
              <a:rPr lang="ar-SA" sz="2000" dirty="0"/>
              <a:t>فهي</a:t>
            </a:r>
            <a:r>
              <a:rPr lang="ar-SA" sz="2000" b="1" dirty="0"/>
              <a:t>:-</a:t>
            </a:r>
            <a:endParaRPr lang="en-US" sz="2000" dirty="0"/>
          </a:p>
          <a:p>
            <a:pPr lvl="0"/>
            <a:r>
              <a:rPr lang="ar-SA" sz="2000" b="1" dirty="0"/>
              <a:t>الحمل الأقصى.</a:t>
            </a:r>
            <a:endParaRPr lang="en-US" sz="2000" dirty="0"/>
          </a:p>
          <a:p>
            <a:pPr lvl="0"/>
            <a:r>
              <a:rPr lang="ar-SA" sz="2000" b="1" dirty="0"/>
              <a:t>الحمل الأقل من الأقصى.</a:t>
            </a:r>
            <a:endParaRPr lang="en-US" sz="2000" dirty="0"/>
          </a:p>
          <a:p>
            <a:pPr lvl="0"/>
            <a:r>
              <a:rPr lang="ar-SA" sz="2000" b="1" dirty="0"/>
              <a:t>الحمل المتوسط.</a:t>
            </a:r>
            <a:endParaRPr lang="en-US" sz="2000" dirty="0"/>
          </a:p>
          <a:p>
            <a:pPr lvl="0"/>
            <a:r>
              <a:rPr lang="ar-SA" sz="2000" b="1" dirty="0"/>
              <a:t>الحمل الخفيف.</a:t>
            </a:r>
            <a:endParaRPr lang="en-US" sz="2000" dirty="0"/>
          </a:p>
          <a:p>
            <a:pPr lvl="0"/>
            <a:r>
              <a:rPr lang="ar-SA" sz="2000" b="1" dirty="0"/>
              <a:t>الراحة الايجابية.</a:t>
            </a:r>
            <a:endParaRPr lang="en-US" sz="2000" dirty="0"/>
          </a:p>
          <a:p>
            <a:pPr lvl="0"/>
            <a:r>
              <a:rPr lang="ar-SA" sz="2000" dirty="0"/>
              <a:t>الحمل الأقصى</a:t>
            </a:r>
            <a:r>
              <a:rPr lang="ar-SA" sz="2000" b="1" dirty="0"/>
              <a:t>:- ويعني هذا المستوى من الحمل أقصى دجة يستطيع الناشئون تحملها ، إذ يتميز العبء الناتج من هذا الحمل بشدة عالية جداً ، وكي يصل الناشئون الى هذه الدرجة لابد أن يكونوا في قمة تركيزهم ، ونتيجة لهذا تظهر آثار التعب واضحة عليهم الأمر الذي يتطلب مدة راحة طويلة كي يستطيعوا العودة الى حالتهم الطبيعية (استعادة </a:t>
            </a:r>
            <a:r>
              <a:rPr lang="ar-SA" sz="2000" b="1" dirty="0" err="1"/>
              <a:t>الإستشفاء</a:t>
            </a:r>
            <a:r>
              <a:rPr lang="ar-SA" sz="2000" b="1" dirty="0"/>
              <a:t>) وتقدر درجة الحمل الأقصى بنسبة مئوية قدرها من (95-100%) من أقصى </a:t>
            </a:r>
            <a:r>
              <a:rPr lang="ar-SA" sz="2000" b="1" dirty="0" err="1"/>
              <a:t>مايستطيع</a:t>
            </a:r>
            <a:r>
              <a:rPr lang="ar-SA" sz="2000" b="1" dirty="0"/>
              <a:t> الناشئون أداءه ، وعدد التكرارات المناسبة لهذا الحمل في حالة التمرينات تتراوح </a:t>
            </a:r>
            <a:r>
              <a:rPr lang="ar-SA" sz="2000" b="1" dirty="0" err="1"/>
              <a:t>مابين</a:t>
            </a:r>
            <a:r>
              <a:rPr lang="ar-SA" sz="2000" b="1" dirty="0"/>
              <a:t> (1-5مرات) ولمدد أداء قصيرة .</a:t>
            </a:r>
            <a:endParaRPr lang="en-US" sz="2000" dirty="0"/>
          </a:p>
          <a:p>
            <a:endParaRPr lang="ar-IQ" sz="2000" dirty="0"/>
          </a:p>
        </p:txBody>
      </p:sp>
    </p:spTree>
    <p:extLst>
      <p:ext uri="{BB962C8B-B14F-4D97-AF65-F5344CB8AC3E}">
        <p14:creationId xmlns:p14="http://schemas.microsoft.com/office/powerpoint/2010/main" val="3218955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lvl="0"/>
            <a:r>
              <a:rPr lang="ar-SA" dirty="0"/>
              <a:t>الحمل الأقل من الأقصى</a:t>
            </a:r>
            <a:r>
              <a:rPr lang="ar-SA" b="1" dirty="0"/>
              <a:t>:- تقل درجة هذا الحمل بنسبة بسيطة عن درجة الحمل الأقصى ومن ثم فإنها تحتاج إلى متطلبات أقل منه ، وتقدر درجة الحمل الأقل من الأقصى بحدود(75-95%) من أقصى </a:t>
            </a:r>
            <a:r>
              <a:rPr lang="ar-SA" b="1" dirty="0" err="1"/>
              <a:t>مايستطيع</a:t>
            </a:r>
            <a:r>
              <a:rPr lang="ar-SA" b="1" dirty="0"/>
              <a:t> الناشئون تحمله ، أمَّا عدد التكرارات المناسبة فإنها تتراوح </a:t>
            </a:r>
            <a:r>
              <a:rPr lang="ar-SA" b="1" dirty="0" err="1"/>
              <a:t>مابين</a:t>
            </a:r>
            <a:r>
              <a:rPr lang="ar-SA" b="1" dirty="0"/>
              <a:t>(6-10مرات).</a:t>
            </a:r>
            <a:endParaRPr lang="en-US" dirty="0"/>
          </a:p>
          <a:p>
            <a:r>
              <a:rPr lang="en-US" b="1" dirty="0"/>
              <a:t> </a:t>
            </a:r>
            <a:r>
              <a:rPr lang="ar-SA" dirty="0"/>
              <a:t>الحمل المتوسط</a:t>
            </a:r>
            <a:r>
              <a:rPr lang="ar-SA" b="1" dirty="0"/>
              <a:t>:-  وتتميز هذه الدرجة من الحمل المتوسط من حيث العبء الواقع على مختلف أجهزة وأعضاء الجسم ، يشعر الناشئون بعد الأداء بدرجة متوسطة من التعب ، وتقدر درجة الحمل المتوسط بحدود (50-75%) من أقصى </a:t>
            </a:r>
            <a:r>
              <a:rPr lang="ar-SA" b="1" dirty="0" err="1"/>
              <a:t>مايستطيع</a:t>
            </a:r>
            <a:r>
              <a:rPr lang="ar-SA" b="1" dirty="0"/>
              <a:t> الناشئون تحمله وتكون التكرارات المناسبة في حالة التمرينات كبيرة نسبياً وتتراوح بين (10-15مرة).</a:t>
            </a:r>
            <a:endParaRPr lang="ar-IQ" dirty="0"/>
          </a:p>
        </p:txBody>
      </p:sp>
    </p:spTree>
    <p:extLst>
      <p:ext uri="{BB962C8B-B14F-4D97-AF65-F5344CB8AC3E}">
        <p14:creationId xmlns:p14="http://schemas.microsoft.com/office/powerpoint/2010/main" val="1819412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lvl="0"/>
            <a:r>
              <a:rPr lang="ar-SA" dirty="0"/>
              <a:t>الحمل الخفيف</a:t>
            </a:r>
            <a:r>
              <a:rPr lang="ar-SA" b="1" dirty="0"/>
              <a:t>:- يقل العبء البدني الواقع على الأجهزة الفسيولوجية للناشئين ودرجة الحمل هذه عن المتوسط ولا يتطلب درجة كبيرة من التركيز ويكاد الناشئ </a:t>
            </a:r>
            <a:r>
              <a:rPr lang="ar-SA" b="1" dirty="0" err="1"/>
              <a:t>لايشعر</a:t>
            </a:r>
            <a:r>
              <a:rPr lang="ar-SA" b="1" dirty="0"/>
              <a:t> بتعب بعد الأداء ، وتقدر درجة الحمل الخفيف بحدود (50:35%) من أقصى </a:t>
            </a:r>
            <a:r>
              <a:rPr lang="ar-SA" b="1" dirty="0" err="1"/>
              <a:t>مايستطيع</a:t>
            </a:r>
            <a:r>
              <a:rPr lang="ar-SA" b="1" dirty="0"/>
              <a:t> الناشئون تحمله ، وتكون التكرارات المناسبة في حالة التمرينات بين (15-20%).</a:t>
            </a:r>
            <a:endParaRPr lang="en-US" dirty="0"/>
          </a:p>
          <a:p>
            <a:pPr lvl="0"/>
            <a:r>
              <a:rPr lang="ar-SA" dirty="0"/>
              <a:t>الراحة الإيجابية:-</a:t>
            </a:r>
            <a:r>
              <a:rPr lang="ar-SA" b="1" dirty="0"/>
              <a:t> وفيها يكون العبء البدني الوظيفي ضئيلاً جداً ومعظم تمريناته من المشي أو الركض الخفيف أو المرجحات ... وغيرها. وتقدر درجة الحمل فيه أقل من(35%) ما يتحمله الناشئون وتتراوح التكرارات المناسبة له بين (20-30مرة).</a:t>
            </a:r>
            <a:endParaRPr lang="en-US" dirty="0"/>
          </a:p>
        </p:txBody>
      </p:sp>
    </p:spTree>
    <p:extLst>
      <p:ext uri="{BB962C8B-B14F-4D97-AF65-F5344CB8AC3E}">
        <p14:creationId xmlns:p14="http://schemas.microsoft.com/office/powerpoint/2010/main" val="258007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199557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b="1" dirty="0"/>
              <a:t>تتفق عدد من المصادر العلمية أن </a:t>
            </a:r>
            <a:r>
              <a:rPr lang="ar-SA" dirty="0"/>
              <a:t>التكيف</a:t>
            </a:r>
            <a:r>
              <a:rPr lang="ar-SA" b="1" dirty="0"/>
              <a:t> هو الإجهاد المنتظم الناتج من التدريب ، ويؤدي إلى حدوث تغيرات في الجسم . فالجسم يتكيف مع المتطلبات الزائدة المفروضة عليه تدريجياً بالتدريب ، وعندما يعطي الحمل للرياضي يسبب إثارة لأعضاء ولأجهزة الجسم الحيوية من الناحيتين الوظيفية والكيميائية ، وتغير فيها ، ويظهر ذلك بشكل تحسين في كفاءة الأعضاء والأجهزة المختلفة ، فضلاً عن تميز الأداء بالاقتصاد في الجهد نتيجة لاستمرار أدائه للحمل على الرغم من بدء شعوره بالتعب ، ومن ثم يبدأ تكيفه على هذا الحمل .</a:t>
            </a:r>
            <a:endParaRPr lang="en-US" dirty="0"/>
          </a:p>
          <a:p>
            <a:r>
              <a:rPr lang="ar-SA" b="1" dirty="0"/>
              <a:t>لذا فالتكيف يجب أن يتم بطريقة متسلسلة وعلى مدد زمنية تسمح للأجهزة الحيوية بالتكيف من هذه الأحمال ، وهذا يأتي من خلال التدرج في مكونات حمل التدريب لمدة مناسبة تبعاً لتخطيط برامج التدريب لأن التدرج غير المنتظم </a:t>
            </a:r>
            <a:r>
              <a:rPr lang="ar-SA" b="1" dirty="0" err="1"/>
              <a:t>لايساعد</a:t>
            </a:r>
            <a:r>
              <a:rPr lang="ar-SA" b="1" dirty="0"/>
              <a:t> على حدوث التكيف ومن ثم </a:t>
            </a:r>
            <a:r>
              <a:rPr lang="ar-SA" b="1" dirty="0" err="1"/>
              <a:t>لاينمي</a:t>
            </a:r>
            <a:r>
              <a:rPr lang="ar-SA" b="1" dirty="0"/>
              <a:t> الوظائف الحيوية.</a:t>
            </a:r>
            <a:endParaRPr lang="en-US" dirty="0"/>
          </a:p>
        </p:txBody>
      </p:sp>
    </p:spTree>
    <p:extLst>
      <p:ext uri="{BB962C8B-B14F-4D97-AF65-F5344CB8AC3E}">
        <p14:creationId xmlns:p14="http://schemas.microsoft.com/office/powerpoint/2010/main" val="401552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r>
              <a:rPr lang="ar-SA" dirty="0"/>
              <a:t>واهم الإرشادات الخاصة بمبادئ التكيف لدى الناشئين من الجنسين هي</a:t>
            </a:r>
            <a:r>
              <a:rPr lang="ar-SA" sz="3600" b="1" dirty="0"/>
              <a:t>:-</a:t>
            </a:r>
            <a:endParaRPr lang="en-US" sz="2400" dirty="0"/>
          </a:p>
          <a:p>
            <a:pPr marL="457200" lvl="1" indent="0">
              <a:buNone/>
            </a:pPr>
            <a:r>
              <a:rPr lang="ar-SA" b="1" dirty="0"/>
              <a:t>1</a:t>
            </a:r>
            <a:r>
              <a:rPr lang="ar-SA" b="1" dirty="0" smtClean="0"/>
              <a:t>- أن </a:t>
            </a:r>
            <a:r>
              <a:rPr lang="ar-SA" b="1" dirty="0"/>
              <a:t>تؤدى التمرينات الجديدة التي تقدم ملحوظة بالنسبة للمبتدئين عن الناشئين المتقدمين في المستوى.</a:t>
            </a:r>
            <a:endParaRPr lang="en-US" sz="1800" dirty="0"/>
          </a:p>
          <a:p>
            <a:pPr marL="457200" lvl="1" indent="0">
              <a:buNone/>
            </a:pPr>
            <a:r>
              <a:rPr lang="ar-SA" b="1" dirty="0"/>
              <a:t>2</a:t>
            </a:r>
            <a:r>
              <a:rPr lang="ar-SA" b="1" dirty="0" smtClean="0"/>
              <a:t>-المدة </a:t>
            </a:r>
            <a:r>
              <a:rPr lang="ar-SA" b="1" dirty="0"/>
              <a:t>المناسبة لحدوث التكيف لدى الناشئين بين(10-15)يوم.</a:t>
            </a:r>
            <a:endParaRPr lang="en-US" sz="1800" dirty="0"/>
          </a:p>
          <a:p>
            <a:pPr marL="457200" lvl="1" indent="0">
              <a:buNone/>
            </a:pPr>
            <a:r>
              <a:rPr lang="ar-SA" b="1" dirty="0" smtClean="0"/>
              <a:t>3- تناسب حمل التدريب لكل رياضي حتى يمكن التقدم بالمستوى بالسرعة المثالية المطلوبة.</a:t>
            </a:r>
            <a:endParaRPr lang="en-US" sz="1800" dirty="0"/>
          </a:p>
          <a:p>
            <a:pPr marL="457200" lvl="1" indent="0">
              <a:buNone/>
            </a:pPr>
            <a:r>
              <a:rPr lang="ar-SA" b="1" dirty="0"/>
              <a:t>3</a:t>
            </a:r>
            <a:r>
              <a:rPr lang="ar-SA" b="1" dirty="0" smtClean="0"/>
              <a:t>-عند </a:t>
            </a:r>
            <a:r>
              <a:rPr lang="ar-SA" b="1" dirty="0"/>
              <a:t>تقنين حمل التدريب للناشئين في المراحل الأولى يجب أن يميل (الحجم الى الكبر والشدة الى المتوسط) حتى يتناسب ذلك مع مراحل نموهم.</a:t>
            </a:r>
            <a:endParaRPr lang="en-US" sz="1800" dirty="0"/>
          </a:p>
          <a:p>
            <a:pPr marL="457200" lvl="1" indent="0">
              <a:buNone/>
            </a:pPr>
            <a:r>
              <a:rPr lang="ar-SA" b="1" dirty="0"/>
              <a:t>5</a:t>
            </a:r>
            <a:r>
              <a:rPr lang="ar-SA" b="1" dirty="0" smtClean="0"/>
              <a:t>-ن </a:t>
            </a:r>
            <a:r>
              <a:rPr lang="ar-SA" b="1" dirty="0"/>
              <a:t>يتناسب عدد وحدات التدريب مع عمر الناشئ بحيث </a:t>
            </a:r>
            <a:r>
              <a:rPr lang="ar-SA" b="1" dirty="0" err="1"/>
              <a:t>لايقل</a:t>
            </a:r>
            <a:r>
              <a:rPr lang="ar-SA" b="1" dirty="0"/>
              <a:t> عن(3) وحدات </a:t>
            </a:r>
            <a:r>
              <a:rPr lang="ar-SA" b="1" dirty="0" err="1"/>
              <a:t>ولايزيد</a:t>
            </a:r>
            <a:r>
              <a:rPr lang="ar-SA" b="1" dirty="0"/>
              <a:t> عن(6) وحدات في الأسبوع حتى تحدث عملية التكيف بدرجة مناسبة. </a:t>
            </a:r>
            <a:endParaRPr lang="en-US" sz="1800" dirty="0"/>
          </a:p>
          <a:p>
            <a:r>
              <a:rPr lang="ar-SA" b="1" dirty="0" smtClean="0"/>
              <a:t>6-يراعى </a:t>
            </a:r>
            <a:r>
              <a:rPr lang="ar-SA" b="1" dirty="0"/>
              <a:t>عدم إعطاء الناشئين مدد راحة طويلة بين وحدات التدريب المختلفة حتى </a:t>
            </a:r>
            <a:r>
              <a:rPr lang="ar-SA" b="1" dirty="0" err="1"/>
              <a:t>لاتفقد</a:t>
            </a:r>
            <a:r>
              <a:rPr lang="ar-SA" b="1" dirty="0"/>
              <a:t> أجسامهم التكيف السابق اكتسابه.</a:t>
            </a:r>
            <a:endParaRPr lang="ar-IQ" dirty="0"/>
          </a:p>
        </p:txBody>
      </p:sp>
    </p:spTree>
    <p:extLst>
      <p:ext uri="{BB962C8B-B14F-4D97-AF65-F5344CB8AC3E}">
        <p14:creationId xmlns:p14="http://schemas.microsoft.com/office/powerpoint/2010/main" val="365115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a:t>ومن أهم مظاهر التكيف الناتج من التدريب المنتظم </a:t>
            </a:r>
            <a:r>
              <a:rPr lang="ar-SA" dirty="0" err="1"/>
              <a:t>مايأتي</a:t>
            </a:r>
            <a:r>
              <a:rPr lang="ar-SA" dirty="0"/>
              <a:t>:-</a:t>
            </a:r>
            <a:endParaRPr lang="en-US" dirty="0"/>
          </a:p>
          <a:p>
            <a:pPr marL="0" lvl="0" indent="0">
              <a:buNone/>
            </a:pPr>
            <a:r>
              <a:rPr lang="ar-SA" b="1" dirty="0" smtClean="0"/>
              <a:t>  أ-التحسن </a:t>
            </a:r>
            <a:r>
              <a:rPr lang="ar-SA" b="1" dirty="0"/>
              <a:t>في التنفس ووظائف القلب والجهاز الدوري وكمية الدفع القلبي.</a:t>
            </a:r>
            <a:endParaRPr lang="en-US" dirty="0"/>
          </a:p>
          <a:p>
            <a:pPr marL="0" lvl="0" indent="0">
              <a:buNone/>
            </a:pPr>
            <a:r>
              <a:rPr lang="ar-SA" b="1" dirty="0" smtClean="0"/>
              <a:t>  ب-التحسن </a:t>
            </a:r>
            <a:r>
              <a:rPr lang="ar-SA" b="1" dirty="0"/>
              <a:t>في التحمل العضلي والقوة والقدرة.</a:t>
            </a:r>
            <a:endParaRPr lang="en-US" dirty="0"/>
          </a:p>
          <a:p>
            <a:pPr marL="0" lvl="0" indent="0">
              <a:buNone/>
            </a:pPr>
            <a:r>
              <a:rPr lang="ar-SA" b="1" dirty="0" smtClean="0"/>
              <a:t>  ج-التحسن </a:t>
            </a:r>
            <a:r>
              <a:rPr lang="ar-SA" b="1" dirty="0"/>
              <a:t>في صلابة العظام وقوة الأربطة والأوتار والأنسجة الضامة.</a:t>
            </a:r>
            <a:endParaRPr lang="en-US" dirty="0"/>
          </a:p>
        </p:txBody>
      </p:sp>
    </p:spTree>
    <p:extLst>
      <p:ext uri="{BB962C8B-B14F-4D97-AF65-F5344CB8AC3E}">
        <p14:creationId xmlns:p14="http://schemas.microsoft.com/office/powerpoint/2010/main" val="277591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رابعاً: الموازنة بين خصوصية التدريب وشموليته:-</a:t>
            </a:r>
            <a:endParaRPr lang="en-US" dirty="0"/>
          </a:p>
          <a:p>
            <a:r>
              <a:rPr lang="ar-SA" b="1" dirty="0"/>
              <a:t>	وتعني </a:t>
            </a:r>
            <a:r>
              <a:rPr lang="ar-SA" dirty="0"/>
              <a:t>خصوصية التدريب</a:t>
            </a:r>
            <a:r>
              <a:rPr lang="ar-SA" b="1" dirty="0"/>
              <a:t> التركيز على مهارات حركية خاصة خلال تدريب الناشئين أو التركيز على عناصر بدنية خاصة أكثر من غيرها ، وتعني شمولية التدريب عدم التركيز في التدريب على عنصر من عناصر اللياقة البدنية التخصصية أو التركيز على مهارات حركية خاصة لمدة طويلة.</a:t>
            </a:r>
            <a:endParaRPr lang="en-US" dirty="0"/>
          </a:p>
          <a:p>
            <a:r>
              <a:rPr lang="ar-SA" b="1" dirty="0"/>
              <a:t>والموازنة بين خصوصية التدريب وشموليته واحدة من أهم أساسيات تدريب الناشئين ، إنَّ خصوصية التدريب أمر وارد في المراحل العمرية التالية بعد تخطي المرحلة الأولى من التدريب ومن الطبيعي أن يتحسن الأداء وبأفضل صورة إذا كان التدريب خاصاً بنوع النشاط الممارس وهناك ثلاثة عناصر أساسية للخصوصية يجب أن توضع في الاعتبار </a:t>
            </a:r>
            <a:r>
              <a:rPr lang="ar-SA" dirty="0"/>
              <a:t>هي</a:t>
            </a:r>
            <a:r>
              <a:rPr lang="ar-SA" b="1" dirty="0"/>
              <a:t>:-</a:t>
            </a:r>
            <a:endParaRPr lang="en-US" dirty="0"/>
          </a:p>
          <a:p>
            <a:pPr marL="0" lvl="0" indent="0">
              <a:buNone/>
            </a:pPr>
            <a:r>
              <a:rPr lang="ar-SA" b="1" dirty="0" smtClean="0"/>
              <a:t>     أ-خصوصية </a:t>
            </a:r>
            <a:r>
              <a:rPr lang="ar-SA" b="1" dirty="0"/>
              <a:t>نظم إنتاج الطاقة.</a:t>
            </a:r>
            <a:endParaRPr lang="en-US" dirty="0"/>
          </a:p>
          <a:p>
            <a:pPr marL="0" lvl="0" indent="0">
              <a:buNone/>
            </a:pPr>
            <a:r>
              <a:rPr lang="ar-SA" b="1" dirty="0" smtClean="0"/>
              <a:t>      ب-خصوصية </a:t>
            </a:r>
            <a:r>
              <a:rPr lang="ar-SA" b="1" dirty="0"/>
              <a:t>النشاط الرياضي البدني.</a:t>
            </a:r>
            <a:endParaRPr lang="en-US" dirty="0"/>
          </a:p>
          <a:p>
            <a:pPr marL="0" lvl="0" indent="0">
              <a:buNone/>
            </a:pPr>
            <a:r>
              <a:rPr lang="ar-SA" b="1" dirty="0" smtClean="0"/>
              <a:t>     ج- خصوصية </a:t>
            </a:r>
            <a:r>
              <a:rPr lang="ar-SA" b="1" dirty="0"/>
              <a:t>العضلات العاملة </a:t>
            </a:r>
            <a:r>
              <a:rPr lang="ar-SA" b="1" dirty="0" err="1"/>
              <a:t>وٱتجاهات</a:t>
            </a:r>
            <a:r>
              <a:rPr lang="ar-SA" b="1" dirty="0"/>
              <a:t> العمل العضلي.</a:t>
            </a:r>
            <a:endParaRPr lang="en-US" dirty="0"/>
          </a:p>
        </p:txBody>
      </p:sp>
    </p:spTree>
    <p:extLst>
      <p:ext uri="{BB962C8B-B14F-4D97-AF65-F5344CB8AC3E}">
        <p14:creationId xmlns:p14="http://schemas.microsoft.com/office/powerpoint/2010/main" val="384063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SA" b="1" dirty="0"/>
              <a:t>إنَّ المراحل العمرية المبكرة بالتدريب يكون المحتوى التدريبي قد غلب عليه الشمولية وخصوصيته ، وهكذا إلى أن يأتي عمر الناشئين في المرحلة العمرية(11)سنة تقريباً ، إذ يكون هناك تساوي تقريباً بين شمولية التدريب وخصوصيته ، وبعد هذه المرحلة يبدأ محتوى التدريب وقد غلب عليه الخصوصية كلما تقدم الناشئون في العمر الى أن يصل الى </a:t>
            </a:r>
            <a:r>
              <a:rPr lang="ar-SA" b="1" dirty="0" err="1"/>
              <a:t>مابعد</a:t>
            </a:r>
            <a:r>
              <a:rPr lang="ar-SA" b="1" dirty="0"/>
              <a:t>(15)سنة، وتظهر خصوصية التدريب بشكل يكاد يكون مطلقاً مع مراعاة شمولية التدريب وخصوصيته ، خلال المراحل التدريبية للموسم الرياضي الذي يكون مأخوذاً في المراحل العمرية كافة التي لها منافسات ومباريات.</a:t>
            </a:r>
            <a:endParaRPr lang="ar-IQ" dirty="0"/>
          </a:p>
        </p:txBody>
      </p:sp>
    </p:spTree>
    <p:extLst>
      <p:ext uri="{BB962C8B-B14F-4D97-AF65-F5344CB8AC3E}">
        <p14:creationId xmlns:p14="http://schemas.microsoft.com/office/powerpoint/2010/main" val="134883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خامساً: برمجة تدريب الناشئين:-</a:t>
            </a:r>
            <a:endParaRPr lang="en-US" dirty="0"/>
          </a:p>
          <a:p>
            <a:r>
              <a:rPr lang="ar-SA" b="1" dirty="0"/>
              <a:t>يطلق على هذا </a:t>
            </a:r>
            <a:r>
              <a:rPr lang="ar-SA" dirty="0"/>
              <a:t>المصطلح</a:t>
            </a:r>
            <a:r>
              <a:rPr lang="ar-SA" b="1" dirty="0"/>
              <a:t> (برمجة تدريب الناشئين) هي عندما تنبثق عملية تدريبهم من خلال برامج عملية منظمة تنطلق من خطط طويلة ومتوسطة وقصيرة كما يقسم الموسم التدريبي إلى مدد ، وتقسم المدد إلى مراحل والمراحل إلى أسابيع والأسابيع إلى وحدات تدريبية ، لان العمل بالأسلوب المنظم العلمي يضمن الارتقاء بمستوى الناشئين والوصول بهم إلى أفضل مستوى ممكن ، والتدريب الرياضي للجنسين ، يجب أن تصمم البرامج التدريبية للناشئين بطريقة تحاكي تصميم البرامج التدريبية للمستويات العليا لكنها تختلف عنها في درجة التقويم وذلك من خلال </a:t>
            </a:r>
            <a:r>
              <a:rPr lang="ar-SA" dirty="0" err="1"/>
              <a:t>مايأتي</a:t>
            </a:r>
            <a:r>
              <a:rPr lang="ar-SA" b="1" dirty="0"/>
              <a:t>:-</a:t>
            </a:r>
            <a:endParaRPr lang="en-US" dirty="0"/>
          </a:p>
          <a:p>
            <a:pPr lvl="0"/>
            <a:r>
              <a:rPr lang="ar-SA" b="1" dirty="0"/>
              <a:t>الاهتمام بنظم الطاقة والتركيز عليها في المجالات الرياضية المختلفة. </a:t>
            </a:r>
            <a:endParaRPr lang="en-US" dirty="0"/>
          </a:p>
          <a:p>
            <a:r>
              <a:rPr lang="ar-SA" b="1" dirty="0"/>
              <a:t>المسار الحركي للأداء ويقصد به </a:t>
            </a:r>
            <a:r>
              <a:rPr lang="ar-SA" b="1" dirty="0" err="1"/>
              <a:t>ٱختيار</a:t>
            </a:r>
            <a:r>
              <a:rPr lang="ar-SA" b="1" dirty="0"/>
              <a:t> التمرينات التي يتشابه فيها المسار الزمني للقوة خلال الأداء مع المسار الزمني للقوة خلال التمرين وكذلك المجموعات العضلية العاملة في أثناء الأداء.</a:t>
            </a:r>
            <a:endParaRPr lang="ar-IQ" dirty="0"/>
          </a:p>
        </p:txBody>
      </p:sp>
    </p:spTree>
    <p:extLst>
      <p:ext uri="{BB962C8B-B14F-4D97-AF65-F5344CB8AC3E}">
        <p14:creationId xmlns:p14="http://schemas.microsoft.com/office/powerpoint/2010/main" val="304689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SA" b="1" dirty="0"/>
              <a:t>أنَّ السبب في </a:t>
            </a:r>
            <a:r>
              <a:rPr lang="ar-SA" b="1" dirty="0" err="1"/>
              <a:t>ٱستخدام</a:t>
            </a:r>
            <a:r>
              <a:rPr lang="ar-SA" b="1" dirty="0"/>
              <a:t> مبدأ تشكيل الدورات على وفق برمجة التدريب</a:t>
            </a:r>
            <a:r>
              <a:rPr lang="ar-SA" dirty="0"/>
              <a:t> يعود الى</a:t>
            </a:r>
            <a:r>
              <a:rPr lang="ar-SA" b="1" dirty="0"/>
              <a:t>:-</a:t>
            </a:r>
            <a:endParaRPr lang="en-US" dirty="0"/>
          </a:p>
          <a:p>
            <a:pPr lvl="0"/>
            <a:r>
              <a:rPr lang="ar-SA" b="1" dirty="0"/>
              <a:t>إمكانية التكرار المنتظم للمكونات الأساسية والواجبات التدريبية ويكون أسهل إذا ما تم خلال دورات تدريبية قصيرة أو متوسطة أو طويلة.</a:t>
            </a:r>
            <a:endParaRPr lang="en-US" dirty="0"/>
          </a:p>
          <a:p>
            <a:pPr lvl="0"/>
            <a:r>
              <a:rPr lang="ar-SA" b="1" dirty="0"/>
              <a:t>إمكانية تحقيق </a:t>
            </a:r>
            <a:r>
              <a:rPr lang="ar-SA" b="1" dirty="0" err="1"/>
              <a:t>الإستخدام</a:t>
            </a:r>
            <a:r>
              <a:rPr lang="ar-SA" b="1" dirty="0"/>
              <a:t> الأفضل للتمرينات وطرائق التدريب والوسائل المختلفة في التوقيتات المناسبة.</a:t>
            </a:r>
            <a:endParaRPr lang="en-US" dirty="0"/>
          </a:p>
          <a:p>
            <a:pPr lvl="0"/>
            <a:r>
              <a:rPr lang="ar-SA" b="1" dirty="0"/>
              <a:t>إمكانية تقنين حمل التدريب بشكل تموجات </a:t>
            </a:r>
            <a:r>
              <a:rPr lang="ar-SA" b="1" dirty="0" err="1"/>
              <a:t>مابين</a:t>
            </a:r>
            <a:r>
              <a:rPr lang="ar-SA" b="1" dirty="0"/>
              <a:t> الارتفاع والانخفاض على مدار الدورات المختلفة.</a:t>
            </a:r>
            <a:endParaRPr lang="en-US" dirty="0"/>
          </a:p>
          <a:p>
            <a:r>
              <a:rPr lang="ar-SA" b="1" dirty="0"/>
              <a:t>إمكانية دراسة أو معالجة أي مقطع أو جزء ضمن خطة أو برنامج التدريب مقارنة بالمقاطع أو الأجزاء الأخرى.</a:t>
            </a:r>
            <a:endParaRPr lang="ar-IQ" dirty="0"/>
          </a:p>
        </p:txBody>
      </p:sp>
    </p:spTree>
    <p:extLst>
      <p:ext uri="{BB962C8B-B14F-4D97-AF65-F5344CB8AC3E}">
        <p14:creationId xmlns:p14="http://schemas.microsoft.com/office/powerpoint/2010/main" val="81429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سادساً: الإحماء والتهدئة:-</a:t>
            </a:r>
            <a:endParaRPr lang="en-US" dirty="0"/>
          </a:p>
          <a:p>
            <a:r>
              <a:rPr lang="ar-SA" b="1" dirty="0"/>
              <a:t>إنَّ المدرب الناجح عند التدريب عليه مراعاة تدريبات الإحماء وأن يتضمن البرنامج التدريبي تمرينات واسعة وذات هدف وتعطى هذه التمرينات على شكل تدريبات في بداية كل جرعة تدريبية ، فضلاً عن تدريبات للتهدئة تعطى في نهاية كل جرعة تدريبية وقد تكون بين التكرارات أو بين المجاميع أو في نهاية القسم الرئيس للوحدة التدريبية.</a:t>
            </a:r>
            <a:endParaRPr lang="en-US" dirty="0"/>
          </a:p>
          <a:p>
            <a:r>
              <a:rPr lang="ar-SA" b="1" dirty="0"/>
              <a:t>فالمجهود الواقع على عضلات الرياضي عند القيام بالجهد البدني يتطلب </a:t>
            </a:r>
            <a:r>
              <a:rPr lang="ar-SA" b="1" dirty="0" err="1"/>
              <a:t>ٱستخدام</a:t>
            </a:r>
            <a:r>
              <a:rPr lang="ar-SA" b="1" dirty="0"/>
              <a:t> كميات إضافية كبيرة من الأوكسجين ، وذلك من خلال تنظيم عملية التنفس وزيادة سرعته وكذلك زيادة الدورة الدموية ، ومن الأفضل الالتزام في كل جرعة تدريب بتخصيص وقت للتسخين والإحماء </a:t>
            </a:r>
            <a:r>
              <a:rPr lang="ar-SA" b="1" dirty="0" err="1"/>
              <a:t>بٱستخدام</a:t>
            </a:r>
            <a:r>
              <a:rPr lang="ar-SA" b="1" dirty="0"/>
              <a:t> تمرينات الإطالة والتهدئة في بداية جرعة التدريب وبما يتناسب مع متطلبات مفردات البرنامج التدريبي من حيث الغرض والهدف </a:t>
            </a:r>
            <a:endParaRPr lang="ar-IQ" dirty="0"/>
          </a:p>
        </p:txBody>
      </p:sp>
    </p:spTree>
    <p:extLst>
      <p:ext uri="{BB962C8B-B14F-4D97-AF65-F5344CB8AC3E}">
        <p14:creationId xmlns:p14="http://schemas.microsoft.com/office/powerpoint/2010/main" val="10665351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1313</Words>
  <Application>Microsoft Office PowerPoint</Application>
  <PresentationFormat>عرض على الشاشة (3:4)‏</PresentationFormat>
  <Paragraphs>63</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التدريب الرياضي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الرياضي</dc:title>
  <dc:creator>Maher</dc:creator>
  <cp:lastModifiedBy>Maher</cp:lastModifiedBy>
  <cp:revision>5</cp:revision>
  <dcterms:created xsi:type="dcterms:W3CDTF">2021-02-13T16:52:07Z</dcterms:created>
  <dcterms:modified xsi:type="dcterms:W3CDTF">2021-02-13T17:26:18Z</dcterms:modified>
</cp:coreProperties>
</file>