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6" r:id="rId2"/>
    <p:sldId id="282" r:id="rId3"/>
    <p:sldId id="257" r:id="rId4"/>
    <p:sldId id="260" r:id="rId5"/>
    <p:sldId id="276" r:id="rId6"/>
    <p:sldId id="286" r:id="rId7"/>
    <p:sldId id="287" r:id="rId8"/>
    <p:sldId id="288" r:id="rId9"/>
    <p:sldId id="261" r:id="rId10"/>
    <p:sldId id="277" r:id="rId11"/>
    <p:sldId id="283" r:id="rId12"/>
    <p:sldId id="284" r:id="rId13"/>
    <p:sldId id="285" r:id="rId14"/>
    <p:sldId id="262" r:id="rId15"/>
    <p:sldId id="281" r:id="rId16"/>
    <p:sldId id="263" r:id="rId17"/>
    <p:sldId id="279" r:id="rId18"/>
    <p:sldId id="264" r:id="rId19"/>
    <p:sldId id="270" r:id="rId20"/>
    <p:sldId id="267" r:id="rId21"/>
    <p:sldId id="268" r:id="rId22"/>
    <p:sldId id="269" r:id="rId23"/>
    <p:sldId id="271"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41" autoAdjust="0"/>
    <p:restoredTop sz="86482"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32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812FB3F-055A-4AEA-8966-4FC2445135AE}" type="datetimeFigureOut">
              <a:rPr lang="ar-IQ" smtClean="0"/>
              <a:t>11/10/1441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E2AE4A9-0BE5-4138-B2EB-C839A8890395}" type="slidenum">
              <a:rPr lang="ar-IQ" smtClean="0"/>
              <a:t>‹#›</a:t>
            </a:fld>
            <a:endParaRPr lang="ar-IQ"/>
          </a:p>
        </p:txBody>
      </p:sp>
    </p:spTree>
    <p:extLst>
      <p:ext uri="{BB962C8B-B14F-4D97-AF65-F5344CB8AC3E}">
        <p14:creationId xmlns:p14="http://schemas.microsoft.com/office/powerpoint/2010/main" val="14605249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0E2AE4A9-0BE5-4138-B2EB-C839A8890395}" type="slidenum">
              <a:rPr lang="ar-IQ" smtClean="0"/>
              <a:t>21</a:t>
            </a:fld>
            <a:endParaRPr lang="ar-IQ"/>
          </a:p>
        </p:txBody>
      </p:sp>
    </p:spTree>
    <p:extLst>
      <p:ext uri="{BB962C8B-B14F-4D97-AF65-F5344CB8AC3E}">
        <p14:creationId xmlns:p14="http://schemas.microsoft.com/office/powerpoint/2010/main" val="4038583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11/10/1441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11/10/1441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11/10/1441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11/10/1441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090663"/>
          </a:xfrm>
        </p:spPr>
        <p:txBody>
          <a:bodyPr/>
          <a:lstStyle/>
          <a:p>
            <a:endParaRPr lang="ar-IQ" dirty="0"/>
          </a:p>
        </p:txBody>
      </p:sp>
      <p:sp>
        <p:nvSpPr>
          <p:cNvPr id="3" name="عنوان فرعي 2"/>
          <p:cNvSpPr>
            <a:spLocks noGrp="1"/>
          </p:cNvSpPr>
          <p:nvPr>
            <p:ph type="subTitle" idx="1"/>
          </p:nvPr>
        </p:nvSpPr>
        <p:spPr>
          <a:xfrm>
            <a:off x="1371600" y="4437112"/>
            <a:ext cx="6400800" cy="1201688"/>
          </a:xfrm>
        </p:spPr>
        <p:txBody>
          <a:bodyPr>
            <a:normAutofit/>
          </a:bodyPr>
          <a:lstStyle/>
          <a:p>
            <a:r>
              <a:rPr lang="ar-SA" b="1" dirty="0">
                <a:solidFill>
                  <a:schemeClr val="tx1"/>
                </a:solidFill>
              </a:rPr>
              <a:t>المحاضرة </a:t>
            </a:r>
            <a:r>
              <a:rPr lang="ar-IQ" b="1" dirty="0" smtClean="0">
                <a:solidFill>
                  <a:schemeClr val="tx1"/>
                </a:solidFill>
              </a:rPr>
              <a:t>الثالثة </a:t>
            </a:r>
            <a:r>
              <a:rPr lang="ar-SA" b="1" dirty="0" smtClean="0">
                <a:solidFill>
                  <a:schemeClr val="tx1"/>
                </a:solidFill>
              </a:rPr>
              <a:t>:</a:t>
            </a:r>
            <a:r>
              <a:rPr lang="ar-IQ" b="1" i="1" u="sng" dirty="0">
                <a:solidFill>
                  <a:schemeClr val="tx1"/>
                </a:solidFill>
              </a:rPr>
              <a:t>: التربية و التربية البدنية في مصر القديمة و </a:t>
            </a:r>
            <a:r>
              <a:rPr lang="ar-IQ" b="1" i="1" u="sng" dirty="0" err="1">
                <a:solidFill>
                  <a:schemeClr val="tx1"/>
                </a:solidFill>
              </a:rPr>
              <a:t>أغراضهاوالصين</a:t>
            </a:r>
            <a:r>
              <a:rPr lang="ar-IQ" b="1" i="1" u="sng" dirty="0">
                <a:solidFill>
                  <a:schemeClr val="tx1"/>
                </a:solidFill>
              </a:rPr>
              <a:t> القديمة :</a:t>
            </a:r>
            <a:endParaRPr lang="en-US" dirty="0">
              <a:solidFill>
                <a:schemeClr val="tx1"/>
              </a:solidFill>
            </a:endParaRPr>
          </a:p>
        </p:txBody>
      </p:sp>
      <p:pic>
        <p:nvPicPr>
          <p:cNvPr id="6" name="صورة 5" descr="C:\Users\win7\Pictures\1721-2,mnkmbnhvgbcffgf.jpg"/>
          <p:cNvPicPr/>
          <p:nvPr/>
        </p:nvPicPr>
        <p:blipFill>
          <a:blip r:embed="rId2">
            <a:extLst>
              <a:ext uri="{28A0092B-C50C-407E-A947-70E740481C1C}">
                <a14:useLocalDpi xmlns:a14="http://schemas.microsoft.com/office/drawing/2010/main" val="0"/>
              </a:ext>
            </a:extLst>
          </a:blip>
          <a:srcRect/>
          <a:stretch>
            <a:fillRect/>
          </a:stretch>
        </p:blipFill>
        <p:spPr bwMode="auto">
          <a:xfrm>
            <a:off x="683568" y="620689"/>
            <a:ext cx="7848871" cy="3528392"/>
          </a:xfrm>
          <a:prstGeom prst="rect">
            <a:avLst/>
          </a:prstGeom>
          <a:noFill/>
          <a:ln>
            <a:noFill/>
          </a:ln>
        </p:spPr>
      </p:pic>
      <p:pic>
        <p:nvPicPr>
          <p:cNvPr id="5" name="صورة 4" descr="C:\Users\win7\Pictures\1721-2,mnkmbnhvgbcffgf.jpg"/>
          <p:cNvPicPr/>
          <p:nvPr/>
        </p:nvPicPr>
        <p:blipFill>
          <a:blip r:embed="rId2">
            <a:extLst>
              <a:ext uri="{28A0092B-C50C-407E-A947-70E740481C1C}">
                <a14:useLocalDpi xmlns:a14="http://schemas.microsoft.com/office/drawing/2010/main" val="0"/>
              </a:ext>
            </a:extLst>
          </a:blip>
          <a:srcRect/>
          <a:stretch>
            <a:fillRect/>
          </a:stretch>
        </p:blipFill>
        <p:spPr bwMode="auto">
          <a:xfrm>
            <a:off x="835968" y="773089"/>
            <a:ext cx="7848871" cy="3528392"/>
          </a:xfrm>
          <a:prstGeom prst="rect">
            <a:avLst/>
          </a:prstGeom>
          <a:noFill/>
          <a:ln>
            <a:noFill/>
          </a:ln>
        </p:spPr>
      </p:pic>
    </p:spTree>
    <p:extLst>
      <p:ext uri="{BB962C8B-B14F-4D97-AF65-F5344CB8AC3E}">
        <p14:creationId xmlns:p14="http://schemas.microsoft.com/office/powerpoint/2010/main" val="760295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lstStyle/>
          <a:p>
            <a:endParaRPr lang="ar-IQ" dirty="0">
              <a:solidFill>
                <a:schemeClr val="bg1">
                  <a:lumMod val="75000"/>
                </a:schemeClr>
              </a:solidFill>
            </a:endParaRPr>
          </a:p>
        </p:txBody>
      </p:sp>
      <p:sp>
        <p:nvSpPr>
          <p:cNvPr id="3" name="عنصر نائب للمحتوى 2"/>
          <p:cNvSpPr>
            <a:spLocks noGrp="1"/>
          </p:cNvSpPr>
          <p:nvPr>
            <p:ph idx="1"/>
          </p:nvPr>
        </p:nvSpPr>
        <p:spPr>
          <a:xfrm>
            <a:off x="457200" y="1268762"/>
            <a:ext cx="8229600" cy="2471558"/>
          </a:xfrm>
        </p:spPr>
        <p:txBody>
          <a:bodyPr>
            <a:normAutofit lnSpcReduction="10000"/>
          </a:bodyPr>
          <a:lstStyle/>
          <a:p>
            <a:r>
              <a:rPr lang="en-US" dirty="0" smtClean="0"/>
              <a:t>-4</a:t>
            </a:r>
            <a:r>
              <a:rPr lang="ar-SA" dirty="0" smtClean="0"/>
              <a:t>دراسة </a:t>
            </a:r>
            <a:r>
              <a:rPr lang="ar-SA" dirty="0" err="1"/>
              <a:t>تاریخ</a:t>
            </a:r>
            <a:r>
              <a:rPr lang="ar-SA" dirty="0"/>
              <a:t> </a:t>
            </a:r>
            <a:r>
              <a:rPr lang="ar-SA" dirty="0" err="1"/>
              <a:t>الریاضة</a:t>
            </a:r>
            <a:r>
              <a:rPr lang="ar-SA" dirty="0"/>
              <a:t> و الألعاب </a:t>
            </a:r>
            <a:r>
              <a:rPr lang="ar-SA" dirty="0" err="1"/>
              <a:t>والتربیة</a:t>
            </a:r>
            <a:r>
              <a:rPr lang="ar-SA" dirty="0"/>
              <a:t> </a:t>
            </a:r>
            <a:r>
              <a:rPr lang="ar-SA" dirty="0" err="1"/>
              <a:t>البدنیة</a:t>
            </a:r>
            <a:r>
              <a:rPr lang="ar-SA" dirty="0"/>
              <a:t> كمحاكاة </a:t>
            </a:r>
            <a:r>
              <a:rPr lang="ar-SA" dirty="0" err="1"/>
              <a:t>لتقدیر</a:t>
            </a:r>
            <a:r>
              <a:rPr lang="ar-SA" dirty="0"/>
              <a:t> حجم و اتجاه التقدم في </a:t>
            </a:r>
            <a:r>
              <a:rPr lang="ar-SA" dirty="0" err="1"/>
              <a:t>التربیة</a:t>
            </a:r>
            <a:r>
              <a:rPr lang="ar-SA" dirty="0"/>
              <a:t> البدني و </a:t>
            </a:r>
            <a:r>
              <a:rPr lang="ar-SA" dirty="0" err="1"/>
              <a:t>الریاضیة</a:t>
            </a:r>
            <a:r>
              <a:rPr lang="ar-SA" dirty="0"/>
              <a:t> المعاصرة</a:t>
            </a:r>
            <a:r>
              <a:rPr lang="en-US" dirty="0"/>
              <a:t>.  </a:t>
            </a:r>
            <a:endParaRPr lang="ar-IQ" dirty="0" smtClean="0"/>
          </a:p>
          <a:p>
            <a:r>
              <a:rPr lang="en-US" dirty="0" smtClean="0"/>
              <a:t>-5</a:t>
            </a:r>
            <a:r>
              <a:rPr lang="ar-SA" dirty="0" smtClean="0"/>
              <a:t>الاستفادة </a:t>
            </a:r>
            <a:r>
              <a:rPr lang="ar-SA" dirty="0"/>
              <a:t>من </a:t>
            </a:r>
            <a:r>
              <a:rPr lang="ar-SA" dirty="0" err="1"/>
              <a:t>معطیات</a:t>
            </a:r>
            <a:r>
              <a:rPr lang="ar-SA" dirty="0"/>
              <a:t> الإدارة عبر </a:t>
            </a:r>
            <a:r>
              <a:rPr lang="ar-SA" dirty="0" err="1"/>
              <a:t>التاریخ</a:t>
            </a:r>
            <a:r>
              <a:rPr lang="ar-SA" dirty="0"/>
              <a:t> لاستخلاص </a:t>
            </a:r>
            <a:r>
              <a:rPr lang="ar-SA" dirty="0" err="1"/>
              <a:t>تنظیمات</a:t>
            </a:r>
            <a:r>
              <a:rPr lang="ar-SA" dirty="0"/>
              <a:t> </a:t>
            </a:r>
            <a:r>
              <a:rPr lang="ar-SA" dirty="0" err="1"/>
              <a:t>جیدة</a:t>
            </a:r>
            <a:r>
              <a:rPr lang="ar-SA" dirty="0"/>
              <a:t> </a:t>
            </a:r>
            <a:r>
              <a:rPr lang="ar-SA" dirty="0" err="1"/>
              <a:t>للریاضة</a:t>
            </a:r>
            <a:r>
              <a:rPr lang="ar-SA" dirty="0"/>
              <a:t> في الحاضر والمستقبل</a:t>
            </a:r>
            <a:r>
              <a:rPr lang="en-US" dirty="0"/>
              <a:t>. </a:t>
            </a:r>
          </a:p>
          <a:p>
            <a:endParaRPr lang="ar-IQ" dirty="0"/>
          </a:p>
        </p:txBody>
      </p:sp>
      <p:sp>
        <p:nvSpPr>
          <p:cNvPr id="4" name="مستطيل 3"/>
          <p:cNvSpPr/>
          <p:nvPr/>
        </p:nvSpPr>
        <p:spPr>
          <a:xfrm>
            <a:off x="1115616" y="1951672"/>
            <a:ext cx="7344816" cy="646331"/>
          </a:xfrm>
          <a:prstGeom prst="rect">
            <a:avLst/>
          </a:prstGeom>
        </p:spPr>
        <p:txBody>
          <a:bodyPr wrap="square">
            <a:spAutoFit/>
          </a:bodyPr>
          <a:lstStyle/>
          <a:p>
            <a:r>
              <a:rPr lang="ar-SA" dirty="0"/>
              <a:t> </a:t>
            </a:r>
            <a:endParaRPr lang="en-US" dirty="0"/>
          </a:p>
          <a:p>
            <a:r>
              <a:rPr lang="ar-SA" dirty="0"/>
              <a:t> </a:t>
            </a:r>
            <a:endParaRPr lang="en-US" dirty="0"/>
          </a:p>
        </p:txBody>
      </p:sp>
      <p:pic>
        <p:nvPicPr>
          <p:cNvPr id="3074" name="Picture 2" descr="C:\Users\win7\Pictures\أهمية_دراسة_التاريخ.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45024"/>
            <a:ext cx="9144000" cy="321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731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551837"/>
            <a:ext cx="7704856" cy="2954655"/>
          </a:xfrm>
          <a:prstGeom prst="rect">
            <a:avLst/>
          </a:prstGeom>
        </p:spPr>
        <p:txBody>
          <a:bodyPr wrap="square">
            <a:spAutoFit/>
          </a:bodyPr>
          <a:lstStyle/>
          <a:p>
            <a:r>
              <a:rPr lang="en-US" sz="2400" dirty="0">
                <a:solidFill>
                  <a:srgbClr val="C00000"/>
                </a:solidFill>
              </a:rPr>
              <a:t>5</a:t>
            </a:r>
            <a:r>
              <a:rPr lang="ar-SA" sz="2400" dirty="0">
                <a:solidFill>
                  <a:srgbClr val="C00000"/>
                </a:solidFill>
              </a:rPr>
              <a:t>دراسة المدارس </a:t>
            </a:r>
            <a:r>
              <a:rPr lang="ar-SA" sz="2400" dirty="0" err="1">
                <a:solidFill>
                  <a:srgbClr val="C00000"/>
                </a:solidFill>
              </a:rPr>
              <a:t>الفلسفیة</a:t>
            </a:r>
            <a:r>
              <a:rPr lang="ar-SA" sz="2400" dirty="0">
                <a:solidFill>
                  <a:srgbClr val="C00000"/>
                </a:solidFill>
              </a:rPr>
              <a:t> الكبرى و </a:t>
            </a:r>
            <a:r>
              <a:rPr lang="ar-SA" sz="2400" dirty="0" err="1">
                <a:solidFill>
                  <a:srgbClr val="C00000"/>
                </a:solidFill>
              </a:rPr>
              <a:t>تأثیرها</a:t>
            </a:r>
            <a:r>
              <a:rPr lang="ar-SA" sz="2400" dirty="0">
                <a:solidFill>
                  <a:srgbClr val="C00000"/>
                </a:solidFill>
              </a:rPr>
              <a:t> على </a:t>
            </a:r>
            <a:r>
              <a:rPr lang="ar-SA" sz="2400" dirty="0" err="1">
                <a:solidFill>
                  <a:srgbClr val="C00000"/>
                </a:solidFill>
              </a:rPr>
              <a:t>الریاضة</a:t>
            </a:r>
            <a:r>
              <a:rPr lang="ar-SA" sz="2400" dirty="0">
                <a:solidFill>
                  <a:srgbClr val="C00000"/>
                </a:solidFill>
              </a:rPr>
              <a:t> و </a:t>
            </a:r>
            <a:r>
              <a:rPr lang="ar-SA" sz="2400" dirty="0" err="1">
                <a:solidFill>
                  <a:srgbClr val="C00000"/>
                </a:solidFill>
              </a:rPr>
              <a:t>التربیة</a:t>
            </a:r>
            <a:r>
              <a:rPr lang="ar-SA" sz="2400" dirty="0">
                <a:solidFill>
                  <a:srgbClr val="C00000"/>
                </a:solidFill>
              </a:rPr>
              <a:t> </a:t>
            </a:r>
            <a:r>
              <a:rPr lang="ar-SA" sz="2400" dirty="0" err="1">
                <a:solidFill>
                  <a:srgbClr val="C00000"/>
                </a:solidFill>
              </a:rPr>
              <a:t>البدنیة</a:t>
            </a:r>
            <a:r>
              <a:rPr lang="ar-SA" sz="2400" dirty="0">
                <a:solidFill>
                  <a:srgbClr val="C00000"/>
                </a:solidFill>
              </a:rPr>
              <a:t> من خلال العصور المختلفة لحضارة الإنسان </a:t>
            </a:r>
            <a:r>
              <a:rPr lang="ar-SA" sz="2400" dirty="0" err="1">
                <a:solidFill>
                  <a:srgbClr val="C00000"/>
                </a:solidFill>
              </a:rPr>
              <a:t>الثانویة</a:t>
            </a:r>
            <a:r>
              <a:rPr lang="ar-SA" sz="2400" dirty="0">
                <a:solidFill>
                  <a:srgbClr val="C00000"/>
                </a:solidFill>
              </a:rPr>
              <a:t>، ذلك بغرض التوصل إلى الحقائق </a:t>
            </a:r>
            <a:r>
              <a:rPr lang="ar-SA" sz="2400" dirty="0" err="1">
                <a:solidFill>
                  <a:srgbClr val="C00000"/>
                </a:solidFill>
              </a:rPr>
              <a:t>التاریخیة</a:t>
            </a:r>
            <a:r>
              <a:rPr lang="ar-SA" sz="2400" dirty="0">
                <a:solidFill>
                  <a:srgbClr val="C00000"/>
                </a:solidFill>
              </a:rPr>
              <a:t> المرتبطة بالظواهر أو </a:t>
            </a:r>
            <a:r>
              <a:rPr lang="ar-SA" sz="2400" dirty="0" err="1">
                <a:solidFill>
                  <a:srgbClr val="C00000"/>
                </a:solidFill>
              </a:rPr>
              <a:t>المواضیع</a:t>
            </a:r>
            <a:r>
              <a:rPr lang="ar-SA" sz="2400" dirty="0">
                <a:solidFill>
                  <a:srgbClr val="C00000"/>
                </a:solidFill>
              </a:rPr>
              <a:t> المراد دراستها</a:t>
            </a:r>
            <a:r>
              <a:rPr lang="ar-SA" sz="2400" dirty="0" smtClean="0">
                <a:solidFill>
                  <a:srgbClr val="C00000"/>
                </a:solidFill>
              </a:rPr>
              <a:t>.</a:t>
            </a:r>
            <a:endParaRPr lang="ar-IQ" sz="2400" dirty="0" smtClean="0">
              <a:solidFill>
                <a:srgbClr val="C00000"/>
              </a:solidFill>
            </a:endParaRPr>
          </a:p>
          <a:p>
            <a:endParaRPr lang="ar-IQ" sz="2400" dirty="0">
              <a:solidFill>
                <a:srgbClr val="C00000"/>
              </a:solidFill>
            </a:endParaRPr>
          </a:p>
          <a:p>
            <a:endParaRPr lang="ar-IQ" sz="2400" dirty="0" smtClean="0">
              <a:solidFill>
                <a:srgbClr val="C00000"/>
              </a:solidFill>
            </a:endParaRPr>
          </a:p>
          <a:p>
            <a:endParaRPr lang="ar-IQ" dirty="0"/>
          </a:p>
          <a:p>
            <a:r>
              <a:rPr lang="ar-IQ" sz="2400" b="1" dirty="0" smtClean="0">
                <a:solidFill>
                  <a:srgbClr val="C00000"/>
                </a:solidFill>
              </a:rPr>
              <a:t>6- </a:t>
            </a:r>
            <a:r>
              <a:rPr lang="ar-SA" sz="2400" b="1" dirty="0" err="1" smtClean="0">
                <a:solidFill>
                  <a:srgbClr val="C00000"/>
                </a:solidFill>
              </a:rPr>
              <a:t>تشجیع</a:t>
            </a:r>
            <a:r>
              <a:rPr lang="ar-SA" sz="2400" b="1" dirty="0" smtClean="0">
                <a:solidFill>
                  <a:srgbClr val="C00000"/>
                </a:solidFill>
              </a:rPr>
              <a:t> </a:t>
            </a:r>
            <a:r>
              <a:rPr lang="ar-SA" sz="2400" b="1" dirty="0">
                <a:solidFill>
                  <a:srgbClr val="C00000"/>
                </a:solidFill>
              </a:rPr>
              <a:t>البحوث </a:t>
            </a:r>
            <a:r>
              <a:rPr lang="ar-SA" sz="2400" b="1" dirty="0" err="1">
                <a:solidFill>
                  <a:srgbClr val="C00000"/>
                </a:solidFill>
              </a:rPr>
              <a:t>التاریخیة</a:t>
            </a:r>
            <a:r>
              <a:rPr lang="ar-SA" sz="2400" b="1" dirty="0">
                <a:solidFill>
                  <a:srgbClr val="C00000"/>
                </a:solidFill>
              </a:rPr>
              <a:t> في مجال </a:t>
            </a:r>
            <a:r>
              <a:rPr lang="ar-SA" sz="2400" b="1" dirty="0" err="1">
                <a:solidFill>
                  <a:srgbClr val="C00000"/>
                </a:solidFill>
              </a:rPr>
              <a:t>التربیة</a:t>
            </a:r>
            <a:r>
              <a:rPr lang="ar-SA" sz="2400" b="1" dirty="0">
                <a:solidFill>
                  <a:srgbClr val="C00000"/>
                </a:solidFill>
              </a:rPr>
              <a:t> </a:t>
            </a:r>
            <a:r>
              <a:rPr lang="ar-SA" sz="2400" b="1" dirty="0" err="1">
                <a:solidFill>
                  <a:srgbClr val="C00000"/>
                </a:solidFill>
              </a:rPr>
              <a:t>البدنیة</a:t>
            </a:r>
            <a:r>
              <a:rPr lang="ar-SA" sz="2400" b="1" dirty="0">
                <a:solidFill>
                  <a:srgbClr val="C00000"/>
                </a:solidFill>
              </a:rPr>
              <a:t> </a:t>
            </a:r>
            <a:r>
              <a:rPr lang="ar-SA" sz="2400" b="1" dirty="0" err="1">
                <a:solidFill>
                  <a:srgbClr val="C00000"/>
                </a:solidFill>
              </a:rPr>
              <a:t>الریاضیة</a:t>
            </a:r>
            <a:r>
              <a:rPr lang="ar-SA" sz="2400" b="1" dirty="0">
                <a:solidFill>
                  <a:srgbClr val="C00000"/>
                </a:solidFill>
              </a:rPr>
              <a:t> من خلال الفهم </a:t>
            </a:r>
            <a:r>
              <a:rPr lang="ar-SA" sz="2400" b="1" dirty="0" err="1">
                <a:solidFill>
                  <a:srgbClr val="C00000"/>
                </a:solidFill>
              </a:rPr>
              <a:t>الجید</a:t>
            </a:r>
            <a:r>
              <a:rPr lang="ar-SA" sz="2400" b="1" dirty="0">
                <a:solidFill>
                  <a:srgbClr val="C00000"/>
                </a:solidFill>
              </a:rPr>
              <a:t> للمصادر </a:t>
            </a:r>
            <a:r>
              <a:rPr lang="ar-SA" sz="2400" b="1" dirty="0" err="1">
                <a:solidFill>
                  <a:srgbClr val="C00000"/>
                </a:solidFill>
              </a:rPr>
              <a:t>الأولیة</a:t>
            </a:r>
            <a:r>
              <a:rPr lang="ar-SA" sz="2400" b="1" dirty="0">
                <a:solidFill>
                  <a:srgbClr val="C00000"/>
                </a:solidFill>
              </a:rPr>
              <a:t> والمصادر الثانوية </a:t>
            </a:r>
            <a:endParaRPr lang="ar-IQ" sz="2400" b="1" dirty="0">
              <a:solidFill>
                <a:srgbClr val="C00000"/>
              </a:solidFill>
            </a:endParaRPr>
          </a:p>
        </p:txBody>
      </p:sp>
    </p:spTree>
    <p:extLst>
      <p:ext uri="{BB962C8B-B14F-4D97-AF65-F5344CB8AC3E}">
        <p14:creationId xmlns:p14="http://schemas.microsoft.com/office/powerpoint/2010/main" val="2121517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3-</a:t>
            </a:r>
            <a:r>
              <a:rPr lang="ar-SA" dirty="0" err="1"/>
              <a:t>أهمیة</a:t>
            </a:r>
            <a:r>
              <a:rPr lang="ar-SA" dirty="0"/>
              <a:t> دراسة </a:t>
            </a:r>
            <a:r>
              <a:rPr lang="ar-SA" dirty="0" err="1"/>
              <a:t>تاریخ</a:t>
            </a:r>
            <a:r>
              <a:rPr lang="ar-SA" dirty="0"/>
              <a:t> </a:t>
            </a:r>
            <a:r>
              <a:rPr lang="ar-SA" dirty="0" err="1"/>
              <a:t>التربیة</a:t>
            </a:r>
            <a:r>
              <a:rPr lang="ar-SA" dirty="0"/>
              <a:t> </a:t>
            </a:r>
            <a:r>
              <a:rPr lang="ar-SA" dirty="0" err="1"/>
              <a:t>الریاضیة</a:t>
            </a:r>
            <a:r>
              <a:rPr lang="ar-SA" dirty="0"/>
              <a:t>:</a:t>
            </a:r>
            <a:r>
              <a:rPr lang="en-US" dirty="0"/>
              <a:t/>
            </a:r>
            <a:br>
              <a:rPr lang="en-US" dirty="0"/>
            </a:br>
            <a:endParaRPr lang="ar-IQ" dirty="0"/>
          </a:p>
        </p:txBody>
      </p:sp>
      <p:sp>
        <p:nvSpPr>
          <p:cNvPr id="3" name="عنصر نائب للمحتوى 2"/>
          <p:cNvSpPr>
            <a:spLocks noGrp="1"/>
          </p:cNvSpPr>
          <p:nvPr>
            <p:ph sz="half" idx="1"/>
          </p:nvPr>
        </p:nvSpPr>
        <p:spPr/>
        <p:txBody>
          <a:bodyPr>
            <a:normAutofit fontScale="92500"/>
          </a:bodyPr>
          <a:lstStyle/>
          <a:p>
            <a:r>
              <a:rPr lang="ar-IQ" dirty="0" smtClean="0"/>
              <a:t>5</a:t>
            </a:r>
            <a:r>
              <a:rPr lang="ar-SA" dirty="0" smtClean="0"/>
              <a:t>- </a:t>
            </a:r>
            <a:r>
              <a:rPr lang="ar-SA" dirty="0"/>
              <a:t>العمل على </a:t>
            </a:r>
            <a:r>
              <a:rPr lang="ar-SA" dirty="0" err="1"/>
              <a:t>تطویر</a:t>
            </a:r>
            <a:r>
              <a:rPr lang="ar-SA" dirty="0"/>
              <a:t> المستوى العلمي </a:t>
            </a:r>
            <a:r>
              <a:rPr lang="ar-SA" dirty="0" err="1"/>
              <a:t>للتربیة</a:t>
            </a:r>
            <a:r>
              <a:rPr lang="ar-SA" dirty="0"/>
              <a:t> </a:t>
            </a:r>
            <a:r>
              <a:rPr lang="ar-SA" dirty="0" err="1"/>
              <a:t>الریاضیة</a:t>
            </a:r>
            <a:r>
              <a:rPr lang="ar-SA" dirty="0"/>
              <a:t> </a:t>
            </a:r>
            <a:r>
              <a:rPr lang="ar-SA" dirty="0" err="1"/>
              <a:t>والبدنیة</a:t>
            </a:r>
            <a:r>
              <a:rPr lang="ar-SA" dirty="0"/>
              <a:t> </a:t>
            </a:r>
            <a:r>
              <a:rPr lang="ar-SA" dirty="0" err="1"/>
              <a:t>والصحیة</a:t>
            </a:r>
            <a:r>
              <a:rPr lang="ar-SA" dirty="0"/>
              <a:t> </a:t>
            </a:r>
            <a:r>
              <a:rPr lang="ar-SA" dirty="0" err="1" smtClean="0"/>
              <a:t>والترویح</a:t>
            </a:r>
            <a:endParaRPr lang="ar-IQ" dirty="0" smtClean="0"/>
          </a:p>
          <a:p>
            <a:endParaRPr lang="ar-IQ" dirty="0"/>
          </a:p>
          <a:p>
            <a:r>
              <a:rPr lang="en-US" dirty="0" smtClean="0"/>
              <a:t> </a:t>
            </a:r>
            <a:r>
              <a:rPr lang="en-US" dirty="0"/>
              <a:t>. </a:t>
            </a:r>
            <a:r>
              <a:rPr lang="ar-IQ" dirty="0" smtClean="0"/>
              <a:t>6</a:t>
            </a:r>
            <a:r>
              <a:rPr lang="en-US" dirty="0" smtClean="0"/>
              <a:t>-</a:t>
            </a:r>
            <a:r>
              <a:rPr lang="ar-SA" dirty="0"/>
              <a:t>هذا </a:t>
            </a:r>
            <a:r>
              <a:rPr lang="ar-SA" dirty="0" err="1"/>
              <a:t>بالاظافة</a:t>
            </a:r>
            <a:r>
              <a:rPr lang="ar-SA" dirty="0"/>
              <a:t> إلى ارتباط </a:t>
            </a:r>
            <a:r>
              <a:rPr lang="ar-SA" dirty="0" err="1"/>
              <a:t>التربیة</a:t>
            </a:r>
            <a:r>
              <a:rPr lang="ar-SA" dirty="0"/>
              <a:t> </a:t>
            </a:r>
            <a:r>
              <a:rPr lang="ar-SA" dirty="0" err="1"/>
              <a:t>البدنیة</a:t>
            </a:r>
            <a:r>
              <a:rPr lang="ar-SA" dirty="0"/>
              <a:t> </a:t>
            </a:r>
            <a:r>
              <a:rPr lang="ar-SA" dirty="0" err="1"/>
              <a:t>والریاضیة</a:t>
            </a:r>
            <a:r>
              <a:rPr lang="ar-SA" dirty="0"/>
              <a:t> </a:t>
            </a:r>
            <a:r>
              <a:rPr lang="ar-SA" dirty="0" err="1"/>
              <a:t>بالتاریخ</a:t>
            </a:r>
            <a:r>
              <a:rPr lang="ar-SA" dirty="0"/>
              <a:t> الإنساني منذ عصور مقابل </a:t>
            </a:r>
            <a:r>
              <a:rPr lang="ar-SA" dirty="0" err="1"/>
              <a:t>التاریخ</a:t>
            </a:r>
            <a:r>
              <a:rPr lang="ar-SA" dirty="0"/>
              <a:t> وحتى الوقت الحاضر لدى مختلف الأقوام والشعوب</a:t>
            </a:r>
            <a:r>
              <a:rPr lang="en-US" dirty="0"/>
              <a:t> .</a:t>
            </a:r>
          </a:p>
          <a:p>
            <a:r>
              <a:rPr lang="ar-SA" dirty="0"/>
              <a:t> </a:t>
            </a:r>
            <a:endParaRPr lang="en-US" dirty="0"/>
          </a:p>
          <a:p>
            <a:endParaRPr lang="ar-IQ" dirty="0"/>
          </a:p>
        </p:txBody>
      </p:sp>
      <p:sp>
        <p:nvSpPr>
          <p:cNvPr id="4" name="عنصر نائب للمحتوى 3"/>
          <p:cNvSpPr>
            <a:spLocks noGrp="1"/>
          </p:cNvSpPr>
          <p:nvPr>
            <p:ph sz="half" idx="2"/>
          </p:nvPr>
        </p:nvSpPr>
        <p:spPr/>
        <p:txBody>
          <a:bodyPr>
            <a:normAutofit fontScale="92500"/>
          </a:bodyPr>
          <a:lstStyle/>
          <a:p>
            <a:r>
              <a:rPr lang="en-US" sz="2400" dirty="0"/>
              <a:t>1</a:t>
            </a:r>
            <a:r>
              <a:rPr lang="ar-SA" sz="2400" dirty="0"/>
              <a:t>معرفة الطالب </a:t>
            </a:r>
            <a:r>
              <a:rPr lang="ar-SA" sz="2400" dirty="0" err="1"/>
              <a:t>لتاریخ</a:t>
            </a:r>
            <a:r>
              <a:rPr lang="ar-SA" sz="2400" dirty="0"/>
              <a:t> </a:t>
            </a:r>
            <a:r>
              <a:rPr lang="ar-SA" sz="2400" dirty="0" err="1"/>
              <a:t>التربیة</a:t>
            </a:r>
            <a:r>
              <a:rPr lang="ar-SA" sz="2400" dirty="0"/>
              <a:t> </a:t>
            </a:r>
            <a:r>
              <a:rPr lang="ar-SA" sz="2400" dirty="0" err="1"/>
              <a:t>البدنیة</a:t>
            </a:r>
            <a:r>
              <a:rPr lang="ar-SA" sz="2400" dirty="0"/>
              <a:t> </a:t>
            </a:r>
            <a:r>
              <a:rPr lang="ar-SA" sz="2400" dirty="0" err="1"/>
              <a:t>والریاضیة</a:t>
            </a:r>
            <a:r>
              <a:rPr lang="ar-SA" sz="2400" dirty="0"/>
              <a:t> واحداثها عبر العصور</a:t>
            </a:r>
            <a:endParaRPr lang="en-US" sz="2400" dirty="0"/>
          </a:p>
          <a:p>
            <a:r>
              <a:rPr lang="en-US" sz="2400" dirty="0"/>
              <a:t>2 -</a:t>
            </a:r>
            <a:r>
              <a:rPr lang="ar-SA" sz="2400" dirty="0"/>
              <a:t>مدى استخدام واستغلال </a:t>
            </a:r>
            <a:r>
              <a:rPr lang="ar-SA" sz="2400" dirty="0" err="1"/>
              <a:t>التربیة</a:t>
            </a:r>
            <a:r>
              <a:rPr lang="ar-SA" sz="2400" dirty="0"/>
              <a:t> </a:t>
            </a:r>
            <a:r>
              <a:rPr lang="ar-SA" sz="2400" dirty="0" err="1"/>
              <a:t>البدنیة</a:t>
            </a:r>
            <a:r>
              <a:rPr lang="ar-SA" sz="2400" dirty="0"/>
              <a:t> </a:t>
            </a:r>
            <a:r>
              <a:rPr lang="ar-SA" sz="2400" dirty="0" err="1"/>
              <a:t>والریاضیة</a:t>
            </a:r>
            <a:r>
              <a:rPr lang="ar-SA" sz="2400" dirty="0"/>
              <a:t> لخدمة الدولة </a:t>
            </a:r>
            <a:r>
              <a:rPr lang="ar-SA" sz="2400" dirty="0" err="1"/>
              <a:t>قدیماً</a:t>
            </a:r>
            <a:r>
              <a:rPr lang="ar-SA" sz="2400" dirty="0"/>
              <a:t> </a:t>
            </a:r>
            <a:r>
              <a:rPr lang="ar-SA" sz="2400" dirty="0" err="1"/>
              <a:t>وحدیثاً</a:t>
            </a:r>
            <a:r>
              <a:rPr lang="en-US" sz="2400" dirty="0"/>
              <a:t> .</a:t>
            </a:r>
          </a:p>
          <a:p>
            <a:r>
              <a:rPr lang="en-US" sz="2400" dirty="0"/>
              <a:t>3 -</a:t>
            </a:r>
            <a:r>
              <a:rPr lang="ar-SA" sz="2400" dirty="0"/>
              <a:t>إضافة إلى إجراء مقارنة شاملة لهذه الظاهرة </a:t>
            </a:r>
            <a:r>
              <a:rPr lang="ar-SA" sz="2400" dirty="0" err="1"/>
              <a:t>الحضاریة</a:t>
            </a:r>
            <a:r>
              <a:rPr lang="ar-SA" sz="2400" dirty="0"/>
              <a:t> في المجتمعات المختلفة</a:t>
            </a:r>
            <a:r>
              <a:rPr lang="en-US" sz="2400" dirty="0"/>
              <a:t> .</a:t>
            </a:r>
          </a:p>
          <a:p>
            <a:r>
              <a:rPr lang="en-US" sz="2400" dirty="0"/>
              <a:t>4 -</a:t>
            </a:r>
            <a:r>
              <a:rPr lang="ar-SA" sz="2400" dirty="0"/>
              <a:t>كما تمكن الطالب من </a:t>
            </a:r>
            <a:r>
              <a:rPr lang="ar-SA" sz="2400" dirty="0" err="1"/>
              <a:t>ایجاد</a:t>
            </a:r>
            <a:r>
              <a:rPr lang="ar-SA" sz="2400" dirty="0"/>
              <a:t> </a:t>
            </a:r>
            <a:r>
              <a:rPr lang="ar-SA" sz="2400" dirty="0" err="1"/>
              <a:t>صیغ</a:t>
            </a:r>
            <a:r>
              <a:rPr lang="ar-SA" sz="2400" dirty="0"/>
              <a:t> </a:t>
            </a:r>
            <a:r>
              <a:rPr lang="ar-SA" sz="2400" dirty="0" err="1"/>
              <a:t>جدیدة</a:t>
            </a:r>
            <a:r>
              <a:rPr lang="ar-SA" sz="2400" dirty="0"/>
              <a:t> </a:t>
            </a:r>
            <a:r>
              <a:rPr lang="ar-SA" sz="2400" dirty="0" err="1"/>
              <a:t>مبنیة</a:t>
            </a:r>
            <a:r>
              <a:rPr lang="ar-SA" sz="2400" dirty="0"/>
              <a:t> على اساس </a:t>
            </a:r>
            <a:r>
              <a:rPr lang="ar-SA" sz="2400" dirty="0" err="1"/>
              <a:t>علمیة</a:t>
            </a:r>
            <a:r>
              <a:rPr lang="ar-SA" sz="2400" dirty="0"/>
              <a:t> و </a:t>
            </a:r>
            <a:r>
              <a:rPr lang="ar-SA" sz="2400" dirty="0" err="1"/>
              <a:t>عملیة</a:t>
            </a:r>
            <a:r>
              <a:rPr lang="ar-SA" sz="2400" dirty="0"/>
              <a:t> مستمدة من تجارب وخبرات الشعوب الاخرى</a:t>
            </a:r>
            <a:r>
              <a:rPr lang="en-US" sz="2400" dirty="0"/>
              <a:t>.</a:t>
            </a:r>
          </a:p>
          <a:p>
            <a:endParaRPr lang="ar-IQ" dirty="0"/>
          </a:p>
        </p:txBody>
      </p:sp>
    </p:spTree>
    <p:extLst>
      <p:ext uri="{BB962C8B-B14F-4D97-AF65-F5344CB8AC3E}">
        <p14:creationId xmlns:p14="http://schemas.microsoft.com/office/powerpoint/2010/main" val="348371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endParaRPr lang="ar-IQ" dirty="0"/>
          </a:p>
        </p:txBody>
      </p:sp>
      <p:sp>
        <p:nvSpPr>
          <p:cNvPr id="3" name="عنوان فرعي 2"/>
          <p:cNvSpPr>
            <a:spLocks noGrp="1"/>
          </p:cNvSpPr>
          <p:nvPr>
            <p:ph type="subTitle" idx="1"/>
          </p:nvPr>
        </p:nvSpPr>
        <p:spPr/>
        <p:txBody>
          <a:bodyPr>
            <a:noAutofit/>
          </a:bodyPr>
          <a:lstStyle/>
          <a:p>
            <a:r>
              <a:rPr lang="ar-SA" sz="2400" dirty="0">
                <a:solidFill>
                  <a:schemeClr val="tx1"/>
                </a:solidFill>
              </a:rPr>
              <a:t>لدراسة </a:t>
            </a:r>
            <a:r>
              <a:rPr lang="ar-SA" sz="2400" dirty="0" err="1">
                <a:solidFill>
                  <a:schemeClr val="tx1"/>
                </a:solidFill>
              </a:rPr>
              <a:t>التاریخ</a:t>
            </a:r>
            <a:r>
              <a:rPr lang="ar-SA" sz="2400" dirty="0">
                <a:solidFill>
                  <a:schemeClr val="tx1"/>
                </a:solidFill>
              </a:rPr>
              <a:t> </a:t>
            </a:r>
            <a:r>
              <a:rPr lang="ar-SA" sz="2400" dirty="0" err="1">
                <a:solidFill>
                  <a:schemeClr val="tx1"/>
                </a:solidFill>
              </a:rPr>
              <a:t>أهمیة</a:t>
            </a:r>
            <a:r>
              <a:rPr lang="ar-SA" sz="2400" dirty="0">
                <a:solidFill>
                  <a:schemeClr val="tx1"/>
                </a:solidFill>
              </a:rPr>
              <a:t> </a:t>
            </a:r>
            <a:r>
              <a:rPr lang="ar-SA" sz="2400" dirty="0" err="1">
                <a:solidFill>
                  <a:schemeClr val="tx1"/>
                </a:solidFill>
              </a:rPr>
              <a:t>كبیرة</a:t>
            </a:r>
            <a:r>
              <a:rPr lang="ar-SA" sz="2400" dirty="0">
                <a:solidFill>
                  <a:schemeClr val="tx1"/>
                </a:solidFill>
              </a:rPr>
              <a:t>، وذلك لان </a:t>
            </a:r>
            <a:r>
              <a:rPr lang="ar-SA" sz="2400" dirty="0" err="1">
                <a:solidFill>
                  <a:schemeClr val="tx1"/>
                </a:solidFill>
              </a:rPr>
              <a:t>التاریخ</a:t>
            </a:r>
            <a:r>
              <a:rPr lang="ar-SA" sz="2400" dirty="0">
                <a:solidFill>
                  <a:schemeClr val="tx1"/>
                </a:solidFill>
              </a:rPr>
              <a:t> أصبح علماً قائماً بذاته، إما على </a:t>
            </a:r>
            <a:r>
              <a:rPr lang="ar-SA" sz="2400" dirty="0" err="1">
                <a:solidFill>
                  <a:schemeClr val="tx1"/>
                </a:solidFill>
              </a:rPr>
              <a:t>صعید</a:t>
            </a:r>
            <a:r>
              <a:rPr lang="ar-SA" sz="2400" dirty="0">
                <a:solidFill>
                  <a:schemeClr val="tx1"/>
                </a:solidFill>
              </a:rPr>
              <a:t> دراسة </a:t>
            </a:r>
            <a:r>
              <a:rPr lang="ar-SA" sz="2400" dirty="0" err="1">
                <a:solidFill>
                  <a:schemeClr val="tx1"/>
                </a:solidFill>
              </a:rPr>
              <a:t>تاریخ</a:t>
            </a:r>
            <a:r>
              <a:rPr lang="ar-SA" sz="2400" dirty="0">
                <a:solidFill>
                  <a:schemeClr val="tx1"/>
                </a:solidFill>
              </a:rPr>
              <a:t> الحركات </a:t>
            </a:r>
            <a:r>
              <a:rPr lang="ar-SA" sz="2400" dirty="0" err="1">
                <a:solidFill>
                  <a:schemeClr val="tx1"/>
                </a:solidFill>
              </a:rPr>
              <a:t>الریاضیة</a:t>
            </a:r>
            <a:r>
              <a:rPr lang="ar-SA" sz="2400" dirty="0">
                <a:solidFill>
                  <a:schemeClr val="tx1"/>
                </a:solidFill>
              </a:rPr>
              <a:t> </a:t>
            </a:r>
            <a:r>
              <a:rPr lang="ar-SA" sz="2400" dirty="0" err="1">
                <a:solidFill>
                  <a:schemeClr val="tx1"/>
                </a:solidFill>
              </a:rPr>
              <a:t>العالمیة</a:t>
            </a:r>
            <a:r>
              <a:rPr lang="ar-SA" sz="2400" dirty="0">
                <a:solidFill>
                  <a:schemeClr val="tx1"/>
                </a:solidFill>
              </a:rPr>
              <a:t>، </a:t>
            </a:r>
            <a:r>
              <a:rPr lang="ar-SA" sz="2400" dirty="0" err="1">
                <a:solidFill>
                  <a:schemeClr val="tx1"/>
                </a:solidFill>
              </a:rPr>
              <a:t>قدیماً</a:t>
            </a:r>
            <a:r>
              <a:rPr lang="ar-SA" sz="2400" dirty="0">
                <a:solidFill>
                  <a:schemeClr val="tx1"/>
                </a:solidFill>
              </a:rPr>
              <a:t> </a:t>
            </a:r>
            <a:r>
              <a:rPr lang="ar-SA" sz="2400" dirty="0" err="1">
                <a:solidFill>
                  <a:schemeClr val="tx1"/>
                </a:solidFill>
              </a:rPr>
              <a:t>وحدیثاً</a:t>
            </a:r>
            <a:r>
              <a:rPr lang="ar-SA" sz="2400" dirty="0">
                <a:solidFill>
                  <a:schemeClr val="tx1"/>
                </a:solidFill>
              </a:rPr>
              <a:t> </a:t>
            </a:r>
            <a:r>
              <a:rPr lang="ar-SA" sz="2400" dirty="0" err="1">
                <a:solidFill>
                  <a:schemeClr val="tx1"/>
                </a:solidFill>
              </a:rPr>
              <a:t>ماضیها</a:t>
            </a:r>
            <a:r>
              <a:rPr lang="ar-SA" sz="2400" dirty="0">
                <a:solidFill>
                  <a:schemeClr val="tx1"/>
                </a:solidFill>
              </a:rPr>
              <a:t> وحاضرها، فإنها تلقي الضوء للدارس والباحث وتساعده في الوقوف على مدى التطور الحضاري والتقدم الذي مرة به الشعوب و الأمم التي استطاعت إن تحكم العالم بأسره </a:t>
            </a:r>
            <a:r>
              <a:rPr lang="ar-SA" sz="2400" dirty="0" err="1">
                <a:solidFill>
                  <a:schemeClr val="tx1"/>
                </a:solidFill>
              </a:rPr>
              <a:t>یوم</a:t>
            </a:r>
            <a:r>
              <a:rPr lang="ar-SA" sz="2400" dirty="0">
                <a:solidFill>
                  <a:schemeClr val="tx1"/>
                </a:solidFill>
              </a:rPr>
              <a:t> كان الإنسان </a:t>
            </a:r>
            <a:r>
              <a:rPr lang="ar-SA" sz="2400" dirty="0" err="1">
                <a:solidFill>
                  <a:schemeClr val="tx1"/>
                </a:solidFill>
              </a:rPr>
              <a:t>یعتمد</a:t>
            </a:r>
            <a:r>
              <a:rPr lang="ar-SA" sz="2400" dirty="0">
                <a:solidFill>
                  <a:schemeClr val="tx1"/>
                </a:solidFill>
              </a:rPr>
              <a:t> </a:t>
            </a:r>
            <a:r>
              <a:rPr lang="ar-SA" sz="2400" dirty="0" err="1">
                <a:solidFill>
                  <a:schemeClr val="tx1"/>
                </a:solidFill>
              </a:rPr>
              <a:t>التربیة</a:t>
            </a:r>
            <a:r>
              <a:rPr lang="ar-SA" sz="2400" dirty="0">
                <a:solidFill>
                  <a:schemeClr val="tx1"/>
                </a:solidFill>
              </a:rPr>
              <a:t> </a:t>
            </a:r>
            <a:r>
              <a:rPr lang="ar-SA" sz="2400" dirty="0" err="1">
                <a:solidFill>
                  <a:schemeClr val="tx1"/>
                </a:solidFill>
              </a:rPr>
              <a:t>البدنیة</a:t>
            </a:r>
            <a:r>
              <a:rPr lang="ar-SA" sz="2400" dirty="0">
                <a:solidFill>
                  <a:schemeClr val="tx1"/>
                </a:solidFill>
              </a:rPr>
              <a:t> </a:t>
            </a:r>
            <a:r>
              <a:rPr lang="ar-SA" sz="2400" dirty="0" err="1">
                <a:solidFill>
                  <a:schemeClr val="tx1"/>
                </a:solidFill>
              </a:rPr>
              <a:t>والعسكریة</a:t>
            </a:r>
            <a:r>
              <a:rPr lang="ar-SA" sz="2400" dirty="0">
                <a:solidFill>
                  <a:schemeClr val="tx1"/>
                </a:solidFill>
              </a:rPr>
              <a:t> أساسا </a:t>
            </a:r>
            <a:r>
              <a:rPr lang="ar-SA" sz="2400" dirty="0" err="1">
                <a:solidFill>
                  <a:schemeClr val="tx1"/>
                </a:solidFill>
              </a:rPr>
              <a:t>لكیان</a:t>
            </a:r>
            <a:r>
              <a:rPr lang="ar-SA" sz="2400" dirty="0">
                <a:solidFill>
                  <a:schemeClr val="tx1"/>
                </a:solidFill>
              </a:rPr>
              <a:t> الدولة وركناً من أركان البناء والأعمار والتقدم والرقي </a:t>
            </a:r>
            <a:r>
              <a:rPr lang="en-US" sz="2400" dirty="0">
                <a:solidFill>
                  <a:schemeClr val="tx1"/>
                </a:solidFill>
              </a:rPr>
              <a:t>.</a:t>
            </a:r>
            <a:r>
              <a:rPr lang="en-US" sz="2400" dirty="0"/>
              <a:t/>
            </a:r>
            <a:br>
              <a:rPr lang="en-US" sz="2400" dirty="0"/>
            </a:br>
            <a:r>
              <a:rPr lang="ar-SA" sz="2400" dirty="0"/>
              <a:t> </a:t>
            </a:r>
            <a:r>
              <a:rPr lang="en-US" sz="2400" dirty="0"/>
              <a:t/>
            </a:r>
            <a:br>
              <a:rPr lang="en-US" sz="2400" dirty="0"/>
            </a:br>
            <a:endParaRPr lang="ar-IQ" sz="2400" dirty="0"/>
          </a:p>
        </p:txBody>
      </p:sp>
      <p:pic>
        <p:nvPicPr>
          <p:cNvPr id="1026" name="Picture 2" descr="C:\Users\win7\Pictures\31730069915363165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92696"/>
            <a:ext cx="8640960"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656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IQ" dirty="0"/>
          </a:p>
        </p:txBody>
      </p:sp>
      <p:sp>
        <p:nvSpPr>
          <p:cNvPr id="3" name="عنصر نائب للنص 2"/>
          <p:cNvSpPr>
            <a:spLocks noGrp="1"/>
          </p:cNvSpPr>
          <p:nvPr>
            <p:ph type="body" idx="1"/>
          </p:nvPr>
        </p:nvSpPr>
        <p:spPr/>
        <p:txBody>
          <a:bodyPr/>
          <a:lstStyle/>
          <a:p>
            <a:endParaRPr lang="ar-IQ" dirty="0">
              <a:solidFill>
                <a:srgbClr val="FF0000"/>
              </a:solidFill>
            </a:endParaRPr>
          </a:p>
        </p:txBody>
      </p:sp>
      <p:sp>
        <p:nvSpPr>
          <p:cNvPr id="4" name="عنصر نائب للمحتوى 3"/>
          <p:cNvSpPr>
            <a:spLocks noGrp="1"/>
          </p:cNvSpPr>
          <p:nvPr>
            <p:ph sz="half" idx="2"/>
          </p:nvPr>
        </p:nvSpPr>
        <p:spPr/>
        <p:txBody>
          <a:bodyPr>
            <a:normAutofit/>
          </a:bodyPr>
          <a:lstStyle/>
          <a:p>
            <a:endParaRPr lang="ar-IQ" dirty="0">
              <a:solidFill>
                <a:srgbClr val="0070C0"/>
              </a:solidFill>
            </a:endParaRPr>
          </a:p>
        </p:txBody>
      </p:sp>
      <p:sp>
        <p:nvSpPr>
          <p:cNvPr id="5" name="عنصر نائب للنص 4"/>
          <p:cNvSpPr>
            <a:spLocks noGrp="1"/>
          </p:cNvSpPr>
          <p:nvPr>
            <p:ph type="body" sz="quarter" idx="3"/>
          </p:nvPr>
        </p:nvSpPr>
        <p:spPr/>
        <p:txBody>
          <a:bodyPr/>
          <a:lstStyle/>
          <a:p>
            <a:endParaRPr lang="ar-IQ" dirty="0">
              <a:solidFill>
                <a:srgbClr val="FF0000"/>
              </a:solidFill>
            </a:endParaRPr>
          </a:p>
        </p:txBody>
      </p:sp>
      <p:sp>
        <p:nvSpPr>
          <p:cNvPr id="6" name="عنصر نائب للمحتوى 5"/>
          <p:cNvSpPr>
            <a:spLocks noGrp="1"/>
          </p:cNvSpPr>
          <p:nvPr>
            <p:ph sz="quarter" idx="4"/>
          </p:nvPr>
        </p:nvSpPr>
        <p:spPr/>
        <p:txBody>
          <a:bodyPr>
            <a:normAutofit fontScale="77500" lnSpcReduction="20000"/>
          </a:bodyPr>
          <a:lstStyle/>
          <a:p>
            <a:r>
              <a:rPr lang="ar-SA" sz="3200" dirty="0" smtClean="0"/>
              <a:t>.</a:t>
            </a:r>
            <a:r>
              <a:rPr lang="en-US" sz="3200" dirty="0"/>
              <a:t> 5</a:t>
            </a:r>
            <a:r>
              <a:rPr lang="ar-SA" sz="3200" dirty="0"/>
              <a:t>دراسة المدارس </a:t>
            </a:r>
            <a:r>
              <a:rPr lang="ar-SA" sz="3200" dirty="0" err="1"/>
              <a:t>الفلسفیة</a:t>
            </a:r>
            <a:r>
              <a:rPr lang="ar-SA" sz="3200" dirty="0"/>
              <a:t> الكبرى و </a:t>
            </a:r>
            <a:r>
              <a:rPr lang="ar-SA" sz="3200" dirty="0" err="1"/>
              <a:t>تأثیرها</a:t>
            </a:r>
            <a:r>
              <a:rPr lang="ar-SA" sz="3200" dirty="0"/>
              <a:t> على </a:t>
            </a:r>
            <a:r>
              <a:rPr lang="ar-SA" sz="3200" dirty="0" err="1"/>
              <a:t>الریاضة</a:t>
            </a:r>
            <a:r>
              <a:rPr lang="ar-SA" sz="3200" dirty="0"/>
              <a:t> و </a:t>
            </a:r>
            <a:r>
              <a:rPr lang="ar-SA" sz="3200" dirty="0" err="1"/>
              <a:t>التربیة</a:t>
            </a:r>
            <a:r>
              <a:rPr lang="ar-SA" sz="3200" dirty="0"/>
              <a:t> </a:t>
            </a:r>
            <a:r>
              <a:rPr lang="ar-SA" sz="3200" dirty="0" err="1"/>
              <a:t>البدنیة</a:t>
            </a:r>
            <a:r>
              <a:rPr lang="ar-SA" sz="3200" dirty="0"/>
              <a:t> من خلال العصور المختلفة لحضارة الإنسان </a:t>
            </a:r>
            <a:r>
              <a:rPr lang="ar-SA" sz="3200" dirty="0" err="1"/>
              <a:t>الثانویة</a:t>
            </a:r>
            <a:r>
              <a:rPr lang="ar-SA" sz="3200" dirty="0"/>
              <a:t>، ذلك بغرض التوصل إلى الحقائق </a:t>
            </a:r>
            <a:r>
              <a:rPr lang="ar-SA" sz="3200" dirty="0" err="1"/>
              <a:t>التاریخیة</a:t>
            </a:r>
            <a:r>
              <a:rPr lang="ar-SA" sz="3200" dirty="0"/>
              <a:t> المرتبطة بالظواهر أو </a:t>
            </a:r>
            <a:r>
              <a:rPr lang="ar-SA" sz="3200" dirty="0" err="1"/>
              <a:t>المواضیع</a:t>
            </a:r>
            <a:r>
              <a:rPr lang="ar-SA" sz="3200" dirty="0"/>
              <a:t> المراد دراستها</a:t>
            </a:r>
            <a:r>
              <a:rPr lang="ar-SA" sz="3200" dirty="0" smtClean="0"/>
              <a:t>.</a:t>
            </a:r>
            <a:endParaRPr lang="ar-IQ" sz="3200" dirty="0" smtClean="0"/>
          </a:p>
          <a:p>
            <a:r>
              <a:rPr lang="ar-SA" sz="3200" dirty="0" err="1" smtClean="0"/>
              <a:t>تشجیع</a:t>
            </a:r>
            <a:r>
              <a:rPr lang="ar-SA" sz="3200" dirty="0" smtClean="0"/>
              <a:t> </a:t>
            </a:r>
            <a:r>
              <a:rPr lang="ar-SA" sz="3200" dirty="0"/>
              <a:t>البحوث </a:t>
            </a:r>
            <a:r>
              <a:rPr lang="ar-SA" sz="3200" dirty="0" err="1"/>
              <a:t>التاریخیة</a:t>
            </a:r>
            <a:r>
              <a:rPr lang="ar-SA" sz="3200" dirty="0"/>
              <a:t> في مجال </a:t>
            </a:r>
            <a:r>
              <a:rPr lang="ar-SA" sz="3200" dirty="0" err="1"/>
              <a:t>التربیة</a:t>
            </a:r>
            <a:r>
              <a:rPr lang="ar-SA" sz="3200" dirty="0"/>
              <a:t> </a:t>
            </a:r>
            <a:r>
              <a:rPr lang="ar-SA" sz="3200" dirty="0" err="1"/>
              <a:t>البدنیة</a:t>
            </a:r>
            <a:r>
              <a:rPr lang="ar-SA" sz="3200" dirty="0"/>
              <a:t> </a:t>
            </a:r>
            <a:r>
              <a:rPr lang="ar-SA" sz="3200" dirty="0" err="1"/>
              <a:t>الریاضیة</a:t>
            </a:r>
            <a:r>
              <a:rPr lang="ar-SA" sz="3200" dirty="0"/>
              <a:t> من خلال الفهم </a:t>
            </a:r>
            <a:r>
              <a:rPr lang="ar-SA" sz="3200" dirty="0" err="1"/>
              <a:t>الجید</a:t>
            </a:r>
            <a:r>
              <a:rPr lang="ar-SA" sz="3200" dirty="0"/>
              <a:t> للمصادر </a:t>
            </a:r>
            <a:r>
              <a:rPr lang="ar-SA" sz="3200" dirty="0" err="1"/>
              <a:t>الأولیة</a:t>
            </a:r>
            <a:r>
              <a:rPr lang="ar-SA" sz="3200" dirty="0"/>
              <a:t> والمصادر الثانوية </a:t>
            </a:r>
            <a:endParaRPr lang="ar-IQ" sz="3200" dirty="0" smtClean="0"/>
          </a:p>
          <a:p>
            <a:r>
              <a:rPr lang="ar-SA" sz="3200" dirty="0" smtClean="0"/>
              <a:t> </a:t>
            </a:r>
            <a:endParaRPr lang="en-US" sz="3200" b="1" dirty="0">
              <a:solidFill>
                <a:srgbClr val="00B050"/>
              </a:solidFill>
            </a:endParaRPr>
          </a:p>
        </p:txBody>
      </p:sp>
      <p:sp>
        <p:nvSpPr>
          <p:cNvPr id="7" name="مستطيل 6"/>
          <p:cNvSpPr/>
          <p:nvPr/>
        </p:nvSpPr>
        <p:spPr>
          <a:xfrm>
            <a:off x="2286000" y="2967335"/>
            <a:ext cx="4572000" cy="369332"/>
          </a:xfrm>
          <a:prstGeom prst="rect">
            <a:avLst/>
          </a:prstGeom>
        </p:spPr>
        <p:txBody>
          <a:bodyPr>
            <a:spAutoFit/>
          </a:bodyPr>
          <a:lstStyle/>
          <a:p>
            <a:r>
              <a:rPr lang="ar-SA" dirty="0" smtClean="0"/>
              <a:t> </a:t>
            </a:r>
            <a:endParaRPr lang="ar-IQ" dirty="0"/>
          </a:p>
        </p:txBody>
      </p:sp>
    </p:spTree>
    <p:extLst>
      <p:ext uri="{BB962C8B-B14F-4D97-AF65-F5344CB8AC3E}">
        <p14:creationId xmlns:p14="http://schemas.microsoft.com/office/powerpoint/2010/main" val="21426242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اكتساب المفهوم </a:t>
            </a:r>
            <a:endParaRPr lang="ar-IQ" dirty="0"/>
          </a:p>
        </p:txBody>
      </p:sp>
      <p:sp>
        <p:nvSpPr>
          <p:cNvPr id="3" name="عنصر نائب للمحتوى 2"/>
          <p:cNvSpPr>
            <a:spLocks noGrp="1"/>
          </p:cNvSpPr>
          <p:nvPr>
            <p:ph idx="1"/>
          </p:nvPr>
        </p:nvSpPr>
        <p:spPr/>
        <p:txBody>
          <a:bodyPr/>
          <a:lstStyle/>
          <a:p>
            <a:r>
              <a:rPr lang="ar-SA" b="1" dirty="0"/>
              <a:t>أن عملية تكوين الطالب للمفهوم تسبق عملية اكتسابه إذ يعمل الطالب على تكوين مفهوم لم يكن موجوداً لديه من خلال تجميعه للأمثلة وتسمية تلك الأمثلة لكن اكتسابه للمفهوم يكون من خلال مساعدته على تمييز الخصائص المشتركة للأشياء</a:t>
            </a:r>
            <a:endParaRPr lang="ar-IQ" dirty="0"/>
          </a:p>
        </p:txBody>
      </p:sp>
      <p:pic>
        <p:nvPicPr>
          <p:cNvPr id="3074" name="Picture 2" descr="C:\Users\win7\Pictures\أفضل_طريقة_لتحسين_الخط.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77072"/>
            <a:ext cx="914400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29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55000" lnSpcReduction="20000"/>
          </a:bodyPr>
          <a:lstStyle/>
          <a:p>
            <a:r>
              <a:rPr lang="ar-SA" sz="5100" dirty="0" smtClean="0"/>
              <a:t>. </a:t>
            </a:r>
            <a:r>
              <a:rPr lang="ar-SA" sz="5100" dirty="0"/>
              <a:t>وكما تعد مادة التاريخ احد المواد الاجتماعية الاساسية التي تدرس في المراحل التعليمية جميعها التي تمكن الطلبة من معرفة الماضي لفهم الحاضر وتلمس المستقبل وتنمية الاتجاهات القومية والولاء للوطن والأمة والتعرف على التراث الحضاري والالعاب الرياضية  لتلك الأمم والدور الحضاري المتبادل للإنسانية عبر المراحل الزمنية اذ انها سجل حياة الامم والمرآة العاكسة التي تعكس بطولاتها وامجادها وهو كتابها الذي يدون به احداث حياتها وتسلسلها وتعاقبها، </a:t>
            </a:r>
            <a:endParaRPr lang="ar-IQ" sz="5100" dirty="0" smtClean="0"/>
          </a:p>
          <a:p>
            <a:r>
              <a:rPr lang="ar-SA" sz="5100" dirty="0" smtClean="0"/>
              <a:t>فهو </a:t>
            </a:r>
            <a:r>
              <a:rPr lang="ar-SA" sz="5100" dirty="0"/>
              <a:t>علم دراسة حركة الزمن واحداثه وتطوره . </a:t>
            </a:r>
            <a:endParaRPr lang="en-US" sz="5100" dirty="0"/>
          </a:p>
          <a:p>
            <a:r>
              <a:rPr lang="ar-SA" sz="5100" dirty="0"/>
              <a:t> </a:t>
            </a:r>
            <a:endParaRPr lang="en-US" sz="5100" dirty="0"/>
          </a:p>
          <a:p>
            <a:endParaRPr lang="ar-IQ" dirty="0"/>
          </a:p>
        </p:txBody>
      </p:sp>
      <p:sp>
        <p:nvSpPr>
          <p:cNvPr id="4" name="عنصر نائب للنص 3"/>
          <p:cNvSpPr>
            <a:spLocks noGrp="1"/>
          </p:cNvSpPr>
          <p:nvPr>
            <p:ph type="body" sz="half" idx="2"/>
          </p:nvPr>
        </p:nvSpPr>
        <p:spPr/>
        <p:txBody>
          <a:bodyPr/>
          <a:lstStyle/>
          <a:p>
            <a:endParaRPr lang="ar-IQ" dirty="0"/>
          </a:p>
        </p:txBody>
      </p:sp>
      <p:pic>
        <p:nvPicPr>
          <p:cNvPr id="4100" name="Picture 4" descr="C:\Users\win7\Pictures\عصور_ما_قبل_التاريخ_بالترتيب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1052736"/>
            <a:ext cx="3240359"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77158"/>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SA" b="1" dirty="0"/>
              <a:t>" </a:t>
            </a:r>
            <a:r>
              <a:rPr lang="ar-SA" b="1" dirty="0" smtClean="0"/>
              <a:t>أن </a:t>
            </a:r>
            <a:r>
              <a:rPr lang="ar-SA" b="1" dirty="0"/>
              <a:t>التعلم  الحاصل عن طريق الاكتشاف تعلم ذا معنى حقيقياً يشكل عنصراً قوياً من عناصر البيئة المعرفية للطالب ويكون هذا التعلم أكثر قابلية على الاستبقاء والاستدعاء وانتقال اثر التعلم فمثلاً إذا اتقن الطالب المفاهيم الأساسية للدراسات الاجتماعية فأنه سوف لا يجد صعوبة في تعلم موضوعات في الدراسات الاجتماعية واستيعابها واستبقائها في اطار بنية </a:t>
            </a:r>
            <a:r>
              <a:rPr lang="ar-SA" b="1" dirty="0" err="1"/>
              <a:t>مفاهميه</a:t>
            </a:r>
            <a:r>
              <a:rPr lang="ar-SA" b="1" dirty="0"/>
              <a:t> ذات معنى تساعد على رؤية العلاقات الضرورية في نطاق موضوعات الدراسات </a:t>
            </a:r>
            <a:r>
              <a:rPr lang="ar-SA" b="1" dirty="0" smtClean="0"/>
              <a:t>الاجتماعية</a:t>
            </a:r>
            <a:r>
              <a:rPr lang="en-US" b="1" dirty="0" smtClean="0"/>
              <a:t>.</a:t>
            </a:r>
          </a:p>
          <a:p>
            <a:endParaRPr lang="ar-IQ" dirty="0"/>
          </a:p>
        </p:txBody>
      </p:sp>
    </p:spTree>
    <p:extLst>
      <p:ext uri="{BB962C8B-B14F-4D97-AF65-F5344CB8AC3E}">
        <p14:creationId xmlns:p14="http://schemas.microsoft.com/office/powerpoint/2010/main" val="4197259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355976" y="273050"/>
            <a:ext cx="4330824" cy="5853113"/>
          </a:xfrm>
        </p:spPr>
        <p:txBody>
          <a:bodyPr>
            <a:normAutofit fontScale="92500" lnSpcReduction="20000"/>
          </a:bodyPr>
          <a:lstStyle/>
          <a:p>
            <a:r>
              <a:rPr lang="ar-SA" dirty="0"/>
              <a:t>ورياضة السباحة واحدة من الألعاب التي نالت حصتها من هذا </a:t>
            </a:r>
            <a:r>
              <a:rPr lang="ar-SA" dirty="0" err="1"/>
              <a:t>الإهتمام</a:t>
            </a:r>
            <a:r>
              <a:rPr lang="ar-SA" dirty="0"/>
              <a:t>  في العصور </a:t>
            </a:r>
            <a:r>
              <a:rPr lang="ar-SA" dirty="0" err="1"/>
              <a:t>القديمه</a:t>
            </a:r>
            <a:r>
              <a:rPr lang="ar-SA" dirty="0"/>
              <a:t> والعصور الاسلامية وذلك </a:t>
            </a:r>
            <a:r>
              <a:rPr lang="ar-SA" dirty="0" err="1"/>
              <a:t>لآتساع</a:t>
            </a:r>
            <a:r>
              <a:rPr lang="ar-SA" dirty="0"/>
              <a:t> شعبيتها والحاجة اليها في جميع مجالات الحياة  التي وجب علينا ان نوضح المفاهيم التاريخية ومراحل تطورها عبر التاريخ من بداية الانسان  القديم والحاجة اليها وكيفية تعلم الانسان القديم السباحة والاغراض التي من اجلها اجبرته الى تعلم السباحة من خلال الصيد والحروب والابحار عبر البحار والانهار .</a:t>
            </a:r>
            <a:endParaRPr lang="en-US" dirty="0"/>
          </a:p>
          <a:p>
            <a:endParaRPr lang="ar-IQ" dirty="0"/>
          </a:p>
        </p:txBody>
      </p:sp>
      <p:sp>
        <p:nvSpPr>
          <p:cNvPr id="4" name="عنصر نائب للنص 3"/>
          <p:cNvSpPr>
            <a:spLocks noGrp="1"/>
          </p:cNvSpPr>
          <p:nvPr>
            <p:ph type="body" sz="half" idx="2"/>
          </p:nvPr>
        </p:nvSpPr>
        <p:spPr/>
        <p:txBody>
          <a:bodyPr/>
          <a:lstStyle/>
          <a:p>
            <a:endParaRPr lang="ar-IQ" dirty="0"/>
          </a:p>
        </p:txBody>
      </p:sp>
      <p:pic>
        <p:nvPicPr>
          <p:cNvPr id="4098" name="Picture 2" descr="C:\Users\win7\Pictures\1024px-Incheon_AsianGames_Swimming_19_(151785652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39952"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0916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السباحة الحرة</a:t>
            </a:r>
            <a:endParaRPr lang="ar-IQ" dirty="0"/>
          </a:p>
        </p:txBody>
      </p:sp>
      <p:sp>
        <p:nvSpPr>
          <p:cNvPr id="3" name="عنصر نائب للمحتوى 2"/>
          <p:cNvSpPr>
            <a:spLocks noGrp="1"/>
          </p:cNvSpPr>
          <p:nvPr>
            <p:ph sz="half" idx="1"/>
          </p:nvPr>
        </p:nvSpPr>
        <p:spPr>
          <a:xfrm>
            <a:off x="971600" y="1600200"/>
            <a:ext cx="3524200" cy="4525963"/>
          </a:xfrm>
        </p:spPr>
        <p:txBody>
          <a:bodyPr>
            <a:normAutofit/>
          </a:bodyPr>
          <a:lstStyle/>
          <a:p>
            <a:endParaRPr lang="ar-IQ" dirty="0"/>
          </a:p>
        </p:txBody>
      </p:sp>
      <p:sp>
        <p:nvSpPr>
          <p:cNvPr id="4" name="عنصر نائب للمحتوى 3"/>
          <p:cNvSpPr>
            <a:spLocks noGrp="1"/>
          </p:cNvSpPr>
          <p:nvPr>
            <p:ph sz="half" idx="2"/>
          </p:nvPr>
        </p:nvSpPr>
        <p:spPr>
          <a:xfrm>
            <a:off x="5076056" y="1600200"/>
            <a:ext cx="3816424" cy="4525963"/>
          </a:xfrm>
        </p:spPr>
        <p:txBody>
          <a:bodyPr>
            <a:normAutofit/>
          </a:bodyPr>
          <a:lstStyle/>
          <a:p>
            <a:r>
              <a:rPr lang="ar-IQ" dirty="0"/>
              <a:t>كما اكدت الحضارات المتعاقبة كالحضارة السومرية والمصرية  على ممارستهم  السباحة الحرة  من خلال العثور على الرقم </a:t>
            </a:r>
            <a:r>
              <a:rPr lang="ar-IQ" dirty="0" err="1"/>
              <a:t>الطينيه</a:t>
            </a:r>
            <a:r>
              <a:rPr lang="ar-IQ" dirty="0"/>
              <a:t> التي كان مرسوم عليها جنود وهم يسبحون بطريقة الزحف  ومن هنا جاءت تسمية سباحة الزحف  او الجنب 0 الحرة ) </a:t>
            </a:r>
          </a:p>
        </p:txBody>
      </p:sp>
      <p:pic>
        <p:nvPicPr>
          <p:cNvPr id="5122" name="Picture 2" descr="C:\Users\win7\Pictures\Image1_320162115394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23733"/>
            <a:ext cx="3528392" cy="4569561"/>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win7\Pictures\Image1_320162115394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523734"/>
            <a:ext cx="2448272" cy="4569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8517"/>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5865515"/>
          </a:xfrm>
        </p:spPr>
        <p:txBody>
          <a:bodyPr>
            <a:normAutofit/>
          </a:bodyPr>
          <a:lstStyle/>
          <a:p>
            <a:endParaRPr lang="ar-IQ" dirty="0" smtClean="0"/>
          </a:p>
          <a:p>
            <a:endParaRPr lang="ar-IQ" dirty="0"/>
          </a:p>
          <a:p>
            <a:endParaRPr lang="ar-IQ" dirty="0" smtClean="0"/>
          </a:p>
          <a:p>
            <a:endParaRPr lang="ar-IQ" dirty="0"/>
          </a:p>
          <a:p>
            <a:r>
              <a:rPr lang="ar-SA" dirty="0"/>
              <a:t>توجد حركة </a:t>
            </a:r>
            <a:r>
              <a:rPr lang="ar-SA" dirty="0" err="1"/>
              <a:t>جدلیة</a:t>
            </a:r>
            <a:r>
              <a:rPr lang="ar-SA" dirty="0"/>
              <a:t> </a:t>
            </a:r>
            <a:r>
              <a:rPr lang="ar-SA" dirty="0" err="1" smtClean="0"/>
              <a:t>بی</a:t>
            </a:r>
            <a:r>
              <a:rPr lang="ar-IQ" dirty="0" smtClean="0"/>
              <a:t>ن</a:t>
            </a:r>
            <a:r>
              <a:rPr lang="ar-SA" dirty="0" smtClean="0"/>
              <a:t> الإنسان </a:t>
            </a:r>
            <a:r>
              <a:rPr lang="ar-SA" dirty="0"/>
              <a:t>و </a:t>
            </a:r>
            <a:r>
              <a:rPr lang="ar-SA" dirty="0" err="1"/>
              <a:t>التاریخ</a:t>
            </a:r>
            <a:r>
              <a:rPr lang="ar-SA" dirty="0"/>
              <a:t> منذ فجر </a:t>
            </a:r>
            <a:r>
              <a:rPr lang="ar-SA" dirty="0" err="1"/>
              <a:t>البشریة</a:t>
            </a:r>
            <a:r>
              <a:rPr lang="ar-SA" dirty="0"/>
              <a:t>، </a:t>
            </a:r>
            <a:r>
              <a:rPr lang="ar-SA" dirty="0" err="1"/>
              <a:t>فالتاریخ</a:t>
            </a:r>
            <a:r>
              <a:rPr lang="ar-SA" dirty="0"/>
              <a:t> هو الذي </a:t>
            </a:r>
            <a:r>
              <a:rPr lang="ar-SA" dirty="0" err="1"/>
              <a:t>یسجل</a:t>
            </a:r>
            <a:r>
              <a:rPr lang="ar-SA" dirty="0"/>
              <a:t> الأعمال الخالدة للإنسان، أما الإنسان فهو الذي </a:t>
            </a:r>
            <a:r>
              <a:rPr lang="ar-SA" dirty="0" err="1"/>
              <a:t>یصوغ</a:t>
            </a:r>
            <a:r>
              <a:rPr lang="ar-SA" dirty="0"/>
              <a:t> </a:t>
            </a:r>
            <a:r>
              <a:rPr lang="ar-SA" dirty="0" err="1"/>
              <a:t>التاریخ</a:t>
            </a:r>
            <a:r>
              <a:rPr lang="ar-SA" dirty="0"/>
              <a:t> و </a:t>
            </a:r>
            <a:r>
              <a:rPr lang="ar-SA" dirty="0" err="1"/>
              <a:t>یدونه</a:t>
            </a:r>
            <a:r>
              <a:rPr lang="en-US" dirty="0"/>
              <a:t>. </a:t>
            </a:r>
          </a:p>
          <a:p>
            <a:r>
              <a:rPr lang="ar-SA" dirty="0">
                <a:solidFill>
                  <a:srgbClr val="C00000"/>
                </a:solidFill>
              </a:rPr>
              <a:t>و </a:t>
            </a:r>
            <a:r>
              <a:rPr lang="ar-SA" dirty="0" err="1">
                <a:solidFill>
                  <a:srgbClr val="C00000"/>
                </a:solidFill>
              </a:rPr>
              <a:t>یقصد</a:t>
            </a:r>
            <a:r>
              <a:rPr lang="ar-SA" dirty="0">
                <a:solidFill>
                  <a:srgbClr val="C00000"/>
                </a:solidFill>
              </a:rPr>
              <a:t> </a:t>
            </a:r>
            <a:r>
              <a:rPr lang="ar-SA" dirty="0" err="1">
                <a:solidFill>
                  <a:srgbClr val="C00000"/>
                </a:solidFill>
              </a:rPr>
              <a:t>بالتاریخ</a:t>
            </a:r>
            <a:r>
              <a:rPr lang="ar-SA" dirty="0">
                <a:solidFill>
                  <a:srgbClr val="C00000"/>
                </a:solidFill>
              </a:rPr>
              <a:t> في اللغة </a:t>
            </a:r>
            <a:r>
              <a:rPr lang="ar-SA" dirty="0" err="1">
                <a:solidFill>
                  <a:srgbClr val="C00000"/>
                </a:solidFill>
              </a:rPr>
              <a:t>تعریف</a:t>
            </a:r>
            <a:r>
              <a:rPr lang="ar-SA" dirty="0">
                <a:solidFill>
                  <a:srgbClr val="C00000"/>
                </a:solidFill>
              </a:rPr>
              <a:t> الوقت: </a:t>
            </a:r>
            <a:endParaRPr lang="en-US" dirty="0">
              <a:solidFill>
                <a:srgbClr val="C00000"/>
              </a:solidFill>
            </a:endParaRPr>
          </a:p>
          <a:p>
            <a:r>
              <a:rPr lang="ar-SA" b="1" dirty="0">
                <a:solidFill>
                  <a:srgbClr val="C00000"/>
                </a:solidFill>
              </a:rPr>
              <a:t>وهو ذلك العلم الذي </a:t>
            </a:r>
            <a:r>
              <a:rPr lang="ar-SA" b="1" dirty="0" err="1">
                <a:solidFill>
                  <a:srgbClr val="C00000"/>
                </a:solidFill>
              </a:rPr>
              <a:t>یبحث</a:t>
            </a:r>
            <a:r>
              <a:rPr lang="ar-SA" b="1" dirty="0">
                <a:solidFill>
                  <a:srgbClr val="C00000"/>
                </a:solidFill>
              </a:rPr>
              <a:t> في الوقائع و الحوادث </a:t>
            </a:r>
            <a:r>
              <a:rPr lang="ar-SA" b="1" dirty="0" err="1">
                <a:solidFill>
                  <a:srgbClr val="C00000"/>
                </a:solidFill>
              </a:rPr>
              <a:t>الماضیة</a:t>
            </a:r>
            <a:r>
              <a:rPr lang="ar-SA" b="1" dirty="0">
                <a:solidFill>
                  <a:srgbClr val="C00000"/>
                </a:solidFill>
              </a:rPr>
              <a:t>،</a:t>
            </a:r>
            <a:r>
              <a:rPr lang="ar-SA" dirty="0">
                <a:solidFill>
                  <a:srgbClr val="C00000"/>
                </a:solidFill>
              </a:rPr>
              <a:t> </a:t>
            </a:r>
            <a:endParaRPr lang="ar-IQ" dirty="0">
              <a:solidFill>
                <a:srgbClr val="C00000"/>
              </a:solidFill>
            </a:endParaRPr>
          </a:p>
        </p:txBody>
      </p:sp>
      <p:pic>
        <p:nvPicPr>
          <p:cNvPr id="1026" name="Picture 2" descr="C:\Users\win7\Pictures\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8208912"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423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win7\Pictures\كيف_استمتع_بالمذاكر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79921"/>
            <a:ext cx="6408711" cy="5688632"/>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043608" y="3261913"/>
            <a:ext cx="1224136" cy="954107"/>
          </a:xfrm>
          <a:prstGeom prst="rect">
            <a:avLst/>
          </a:prstGeom>
        </p:spPr>
        <p:txBody>
          <a:bodyPr wrap="square">
            <a:spAutoFit/>
          </a:bodyPr>
          <a:lstStyle/>
          <a:p>
            <a:r>
              <a:rPr lang="ar-SA" sz="2800" b="1" dirty="0"/>
              <a:t>مشكلة البحث</a:t>
            </a:r>
            <a:endParaRPr lang="ar-IQ" sz="2800" dirty="0"/>
          </a:p>
        </p:txBody>
      </p:sp>
    </p:spTree>
    <p:extLst>
      <p:ext uri="{BB962C8B-B14F-4D97-AF65-F5344CB8AC3E}">
        <p14:creationId xmlns:p14="http://schemas.microsoft.com/office/powerpoint/2010/main" val="35141876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نص 2"/>
          <p:cNvSpPr>
            <a:spLocks noGrp="1"/>
          </p:cNvSpPr>
          <p:nvPr>
            <p:ph type="body" idx="1"/>
          </p:nvPr>
        </p:nvSpPr>
        <p:spPr>
          <a:xfrm>
            <a:off x="671307" y="1628799"/>
            <a:ext cx="2316517" cy="504057"/>
          </a:xfrm>
        </p:spPr>
        <p:txBody>
          <a:bodyPr>
            <a:normAutofit/>
          </a:bodyPr>
          <a:lstStyle/>
          <a:p>
            <a:r>
              <a:rPr lang="ar-IQ" dirty="0" smtClean="0">
                <a:solidFill>
                  <a:srgbClr val="FF0000"/>
                </a:solidFill>
              </a:rPr>
              <a:t>فروض البحث </a:t>
            </a:r>
            <a:endParaRPr lang="ar-IQ" dirty="0">
              <a:solidFill>
                <a:srgbClr val="FF0000"/>
              </a:solidFill>
            </a:endParaRPr>
          </a:p>
        </p:txBody>
      </p:sp>
      <p:sp>
        <p:nvSpPr>
          <p:cNvPr id="4" name="عنصر نائب للمحتوى 3"/>
          <p:cNvSpPr>
            <a:spLocks noGrp="1"/>
          </p:cNvSpPr>
          <p:nvPr>
            <p:ph sz="half" idx="2"/>
          </p:nvPr>
        </p:nvSpPr>
        <p:spPr/>
        <p:txBody>
          <a:bodyPr>
            <a:normAutofit fontScale="85000" lnSpcReduction="20000"/>
          </a:bodyPr>
          <a:lstStyle/>
          <a:p>
            <a:r>
              <a:rPr lang="ar-SA" dirty="0"/>
              <a:t>لا يوجد فرق ذو دلالة احصائية عند مستوى دلالة (0.05) بين المجموعة التجريبية  التي تدرس اكتساب المفاهيم التاريخية باستخدام (استراتيجية التعلم معا ) وبين المجموعة الضابطة الذين يدرسون  اكتساب المفاهيم التاريخية بالطريقة التقليدية .</a:t>
            </a:r>
            <a:endParaRPr lang="en-US" dirty="0"/>
          </a:p>
          <a:p>
            <a:r>
              <a:rPr lang="ar-SA" dirty="0"/>
              <a:t> </a:t>
            </a:r>
            <a:endParaRPr lang="en-US" dirty="0"/>
          </a:p>
          <a:p>
            <a:r>
              <a:rPr lang="ar-SA" dirty="0"/>
              <a:t>2- لا يوجد فرق ذو دلالة احصائية عند مستوى دلالة (0.05) بين المجموعة التجريبية  التي تدرس اكتساب الاداء </a:t>
            </a:r>
            <a:r>
              <a:rPr lang="ar-SA" dirty="0" err="1"/>
              <a:t>المهاري</a:t>
            </a:r>
            <a:r>
              <a:rPr lang="ar-SA" dirty="0"/>
              <a:t> للسباحة الحرة باستخدام (استراتيجية التعلم معا ) وبين المجموعة الضابطة الذين يدرسون  اكتساب الاداء </a:t>
            </a:r>
            <a:r>
              <a:rPr lang="ar-SA" dirty="0" err="1"/>
              <a:t>المهاري</a:t>
            </a:r>
            <a:r>
              <a:rPr lang="ar-SA" dirty="0"/>
              <a:t> بالطريقة التقليدية </a:t>
            </a:r>
            <a:endParaRPr lang="ar-IQ" dirty="0"/>
          </a:p>
        </p:txBody>
      </p:sp>
      <p:sp>
        <p:nvSpPr>
          <p:cNvPr id="5" name="عنصر نائب للنص 4"/>
          <p:cNvSpPr>
            <a:spLocks noGrp="1"/>
          </p:cNvSpPr>
          <p:nvPr>
            <p:ph type="body" sz="quarter" idx="3"/>
          </p:nvPr>
        </p:nvSpPr>
        <p:spPr/>
        <p:txBody>
          <a:bodyPr/>
          <a:lstStyle/>
          <a:p>
            <a:r>
              <a:rPr lang="ar-SA" dirty="0">
                <a:solidFill>
                  <a:srgbClr val="FF0000"/>
                </a:solidFill>
              </a:rPr>
              <a:t>اهدف البحث </a:t>
            </a:r>
            <a:r>
              <a:rPr lang="ar-IQ" dirty="0" smtClean="0">
                <a:solidFill>
                  <a:srgbClr val="FF0000"/>
                </a:solidFill>
              </a:rPr>
              <a:t>  </a:t>
            </a:r>
            <a:endParaRPr lang="en-US" dirty="0">
              <a:solidFill>
                <a:srgbClr val="FF0000"/>
              </a:solidFill>
            </a:endParaRPr>
          </a:p>
        </p:txBody>
      </p:sp>
      <p:sp>
        <p:nvSpPr>
          <p:cNvPr id="6" name="عنصر نائب للمحتوى 5"/>
          <p:cNvSpPr>
            <a:spLocks noGrp="1"/>
          </p:cNvSpPr>
          <p:nvPr>
            <p:ph sz="quarter" idx="4"/>
          </p:nvPr>
        </p:nvSpPr>
        <p:spPr/>
        <p:txBody>
          <a:bodyPr>
            <a:normAutofit fontScale="92500" lnSpcReduction="10000"/>
          </a:bodyPr>
          <a:lstStyle/>
          <a:p>
            <a:pPr lvl="0"/>
            <a:r>
              <a:rPr lang="ar-SA" dirty="0"/>
              <a:t>التعرف على فاعلية استراتيجية التعلم معا والاحتفاظ بها  في اكتساب المفاهيم التاريخية </a:t>
            </a:r>
            <a:endParaRPr lang="en-US" dirty="0"/>
          </a:p>
          <a:p>
            <a:pPr lvl="0"/>
            <a:r>
              <a:rPr lang="ar-SA" dirty="0"/>
              <a:t> التعرف على فاعلية </a:t>
            </a:r>
            <a:r>
              <a:rPr lang="ar-SA" dirty="0" err="1"/>
              <a:t>استتراتيجية</a:t>
            </a:r>
            <a:r>
              <a:rPr lang="ar-SA" dirty="0"/>
              <a:t> التعلم معا والاحتفاظ بها  في اكتساب الاداء </a:t>
            </a:r>
            <a:r>
              <a:rPr lang="ar-SA" dirty="0" err="1"/>
              <a:t>المهاري</a:t>
            </a:r>
            <a:r>
              <a:rPr lang="ar-SA" dirty="0"/>
              <a:t> للسباحة الحرة .</a:t>
            </a:r>
            <a:endParaRPr lang="en-US" dirty="0"/>
          </a:p>
          <a:p>
            <a:pPr lvl="0"/>
            <a:r>
              <a:rPr lang="ar-SA" dirty="0"/>
              <a:t>اعداد وحدات تعليمية وفق استراتيجية التعلم معا للمفاهيم التاريخية والاداء </a:t>
            </a:r>
            <a:r>
              <a:rPr lang="ar-SA" dirty="0" err="1"/>
              <a:t>المهاري</a:t>
            </a:r>
            <a:r>
              <a:rPr lang="ar-SA" dirty="0"/>
              <a:t> للسباحة الحرة .</a:t>
            </a:r>
            <a:endParaRPr lang="en-US" dirty="0"/>
          </a:p>
          <a:p>
            <a:r>
              <a:rPr lang="ar-SA" dirty="0"/>
              <a:t>تصميم مقياس للمفاهيم التاريخية </a:t>
            </a:r>
            <a:r>
              <a:rPr lang="ar-IQ" dirty="0" smtClean="0"/>
              <a:t> في </a:t>
            </a:r>
            <a:r>
              <a:rPr lang="ar-SA" dirty="0" smtClean="0"/>
              <a:t>السباحة </a:t>
            </a:r>
            <a:r>
              <a:rPr lang="ar-SA" dirty="0"/>
              <a:t>الحرة </a:t>
            </a:r>
            <a:endParaRPr lang="ar-IQ" dirty="0"/>
          </a:p>
        </p:txBody>
      </p:sp>
    </p:spTree>
    <p:extLst>
      <p:ext uri="{BB962C8B-B14F-4D97-AF65-F5344CB8AC3E}">
        <p14:creationId xmlns:p14="http://schemas.microsoft.com/office/powerpoint/2010/main" val="18295014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مجالات البحث</a:t>
            </a:r>
            <a:r>
              <a:rPr lang="ar-SA" b="1" dirty="0"/>
              <a:t>: </a:t>
            </a:r>
            <a:endParaRPr lang="ar-IQ" dirty="0"/>
          </a:p>
        </p:txBody>
      </p:sp>
      <p:sp>
        <p:nvSpPr>
          <p:cNvPr id="3" name="عنصر نائب للمحتوى 2"/>
          <p:cNvSpPr>
            <a:spLocks noGrp="1"/>
          </p:cNvSpPr>
          <p:nvPr>
            <p:ph idx="1"/>
          </p:nvPr>
        </p:nvSpPr>
        <p:spPr/>
        <p:txBody>
          <a:bodyPr>
            <a:normAutofit lnSpcReduction="10000"/>
          </a:bodyPr>
          <a:lstStyle/>
          <a:p>
            <a:r>
              <a:rPr lang="ar-SA" b="1" dirty="0"/>
              <a:t>1 </a:t>
            </a:r>
            <a:r>
              <a:rPr lang="ar-SA" b="1" dirty="0">
                <a:solidFill>
                  <a:srgbClr val="FF0000"/>
                </a:solidFill>
              </a:rPr>
              <a:t>المجال الزماني</a:t>
            </a:r>
            <a:r>
              <a:rPr lang="ar-SA" b="1" dirty="0"/>
              <a:t>: </a:t>
            </a:r>
            <a:r>
              <a:rPr lang="ar-SA" dirty="0"/>
              <a:t>سيحدد لاحقا .</a:t>
            </a:r>
            <a:endParaRPr lang="en-US" dirty="0"/>
          </a:p>
          <a:p>
            <a:r>
              <a:rPr lang="ar-SA" b="1" dirty="0">
                <a:solidFill>
                  <a:srgbClr val="FF0000"/>
                </a:solidFill>
              </a:rPr>
              <a:t>1-5-2 لمجال البشري</a:t>
            </a:r>
            <a:r>
              <a:rPr lang="ar-SA" dirty="0">
                <a:solidFill>
                  <a:srgbClr val="FF0000"/>
                </a:solidFill>
              </a:rPr>
              <a:t> </a:t>
            </a:r>
            <a:r>
              <a:rPr lang="ar-SA" dirty="0"/>
              <a:t>: عينة من طلاب المرحلة الاولى / كلية التربية البدنية وعلوم الرياضة / الجامعة المستنصرية للعام الدراسي 2019-  2020 .</a:t>
            </a:r>
            <a:endParaRPr lang="en-US" dirty="0"/>
          </a:p>
          <a:p>
            <a:r>
              <a:rPr lang="ar-SA" b="1" dirty="0">
                <a:solidFill>
                  <a:srgbClr val="FF0000"/>
                </a:solidFill>
              </a:rPr>
              <a:t>1-5-3 المجال المكاني</a:t>
            </a:r>
            <a:r>
              <a:rPr lang="ar-SA" b="1" dirty="0"/>
              <a:t> : </a:t>
            </a:r>
            <a:r>
              <a:rPr lang="ar-SA" dirty="0"/>
              <a:t>القاعات الدراسية في كلية التربية البدنية وعلوم الرياضة \ الجامعة المستنصرية ،  والمسبح سوف يحدد لاحقا .</a:t>
            </a:r>
            <a:endParaRPr lang="en-US" dirty="0"/>
          </a:p>
          <a:p>
            <a:r>
              <a:rPr lang="ar-SA" dirty="0"/>
              <a:t> </a:t>
            </a:r>
            <a:endParaRPr lang="en-US" dirty="0"/>
          </a:p>
          <a:p>
            <a:r>
              <a:rPr lang="ar-SA" dirty="0"/>
              <a:t> </a:t>
            </a:r>
            <a:endParaRPr lang="en-US" dirty="0"/>
          </a:p>
        </p:txBody>
      </p:sp>
    </p:spTree>
    <p:extLst>
      <p:ext uri="{BB962C8B-B14F-4D97-AF65-F5344CB8AC3E}">
        <p14:creationId xmlns:p14="http://schemas.microsoft.com/office/powerpoint/2010/main" val="11212845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IQ" b="1" dirty="0">
                <a:solidFill>
                  <a:schemeClr val="accent2"/>
                </a:solidFill>
              </a:rPr>
              <a:t>شكرا لحسن استماعكم </a:t>
            </a:r>
            <a:br>
              <a:rPr lang="ar-IQ" b="1" dirty="0">
                <a:solidFill>
                  <a:schemeClr val="accent2"/>
                </a:solidFill>
              </a:rPr>
            </a:br>
            <a:endParaRPr lang="ar-IQ" dirty="0"/>
          </a:p>
        </p:txBody>
      </p:sp>
      <p:sp>
        <p:nvSpPr>
          <p:cNvPr id="3" name="عنوان فرعي 2"/>
          <p:cNvSpPr>
            <a:spLocks noGrp="1"/>
          </p:cNvSpPr>
          <p:nvPr>
            <p:ph type="subTitle" idx="1"/>
          </p:nvPr>
        </p:nvSpPr>
        <p:spPr>
          <a:xfrm>
            <a:off x="1371600" y="4365104"/>
            <a:ext cx="6400800" cy="1273696"/>
          </a:xfrm>
        </p:spPr>
        <p:txBody>
          <a:bodyPr/>
          <a:lstStyle/>
          <a:p>
            <a:endParaRPr lang="ar-IQ" b="1" dirty="0">
              <a:solidFill>
                <a:schemeClr val="accent2"/>
              </a:solidFill>
            </a:endParaRPr>
          </a:p>
        </p:txBody>
      </p:sp>
      <p:pic>
        <p:nvPicPr>
          <p:cNvPr id="11266" name="Picture 2" descr="C:\Users\win7\Pictures\sldl,_files\54714d1b3ea3126556e449feedc42a68--smiley-emoji-smiley-fac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3528392"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91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en-US" dirty="0"/>
              <a:t>. </a:t>
            </a:r>
            <a:r>
              <a:rPr lang="ar-SA" dirty="0"/>
              <a:t>و </a:t>
            </a:r>
            <a:r>
              <a:rPr lang="ar-SA" dirty="0" err="1"/>
              <a:t>یقال</a:t>
            </a:r>
            <a:r>
              <a:rPr lang="ar-SA" dirty="0"/>
              <a:t>: أن </a:t>
            </a:r>
            <a:r>
              <a:rPr lang="ar-SA" dirty="0" err="1"/>
              <a:t>التاریخ</a:t>
            </a:r>
            <a:r>
              <a:rPr lang="ar-SA" dirty="0"/>
              <a:t> </a:t>
            </a:r>
            <a:r>
              <a:rPr lang="ar-SA" dirty="0" err="1"/>
              <a:t>یدرس</a:t>
            </a:r>
            <a:r>
              <a:rPr lang="ar-SA" dirty="0"/>
              <a:t> الأحداث </a:t>
            </a:r>
            <a:r>
              <a:rPr lang="ar-SA" dirty="0" err="1"/>
              <a:t>الماضیة</a:t>
            </a:r>
            <a:r>
              <a:rPr lang="ar-SA" dirty="0"/>
              <a:t> في </a:t>
            </a:r>
            <a:r>
              <a:rPr lang="ar-SA" dirty="0" err="1"/>
              <a:t>التاریخ</a:t>
            </a:r>
            <a:r>
              <a:rPr lang="ar-SA" dirty="0"/>
              <a:t> الإنساني منذ وجود السجلات المدونة إلى الوقت الحاضر، و </a:t>
            </a:r>
            <a:r>
              <a:rPr lang="ar-SA" dirty="0" err="1"/>
              <a:t>یقال</a:t>
            </a:r>
            <a:r>
              <a:rPr lang="ar-SA" dirty="0"/>
              <a:t> </a:t>
            </a:r>
            <a:r>
              <a:rPr lang="ar-SA" dirty="0" err="1"/>
              <a:t>أیضا</a:t>
            </a:r>
            <a:r>
              <a:rPr lang="ar-SA" dirty="0"/>
              <a:t> أنه </a:t>
            </a:r>
            <a:r>
              <a:rPr lang="ar-SA" dirty="0" err="1"/>
              <a:t>یهتم</a:t>
            </a:r>
            <a:r>
              <a:rPr lang="ar-SA" dirty="0"/>
              <a:t> بدراسة حوادث </a:t>
            </a:r>
            <a:r>
              <a:rPr lang="ar-SA" dirty="0" err="1"/>
              <a:t>فریدة</a:t>
            </a:r>
            <a:r>
              <a:rPr lang="ar-SA" dirty="0"/>
              <a:t>، وذات </a:t>
            </a:r>
            <a:r>
              <a:rPr lang="ar-SA" dirty="0" err="1"/>
              <a:t>نوعیة</a:t>
            </a:r>
            <a:r>
              <a:rPr lang="ar-SA" dirty="0"/>
              <a:t> خاصة من أجل ذاتها </a:t>
            </a:r>
            <a:r>
              <a:rPr lang="ar-SA" dirty="0" smtClean="0"/>
              <a:t>فقط</a:t>
            </a:r>
            <a:r>
              <a:rPr lang="en-US" dirty="0" smtClean="0"/>
              <a:t>.</a:t>
            </a:r>
          </a:p>
          <a:p>
            <a:r>
              <a:rPr lang="ar-SA" dirty="0" smtClean="0"/>
              <a:t>ولذا </a:t>
            </a:r>
            <a:r>
              <a:rPr lang="ar-SA" dirty="0"/>
              <a:t>فإن معرفة أحداث الماضي تعد من الموضوعات و </a:t>
            </a:r>
            <a:r>
              <a:rPr lang="ar-SA" dirty="0" err="1"/>
              <a:t>القضایا</a:t>
            </a:r>
            <a:r>
              <a:rPr lang="ar-SA" dirty="0"/>
              <a:t> التي </a:t>
            </a:r>
            <a:r>
              <a:rPr lang="ar-SA" dirty="0" err="1"/>
              <a:t>تهیمن</a:t>
            </a:r>
            <a:r>
              <a:rPr lang="ar-SA" dirty="0"/>
              <a:t> على اهتمام الإنسان، فقد بدأ الأخبار و ذلك بهدف </a:t>
            </a:r>
            <a:r>
              <a:rPr lang="ar-SA" dirty="0" err="1"/>
              <a:t>توریثها</a:t>
            </a:r>
            <a:r>
              <a:rPr lang="ar-SA" dirty="0"/>
              <a:t> و تناقلها </a:t>
            </a:r>
            <a:r>
              <a:rPr lang="ar-SA" dirty="0" err="1"/>
              <a:t>بین</a:t>
            </a:r>
            <a:r>
              <a:rPr lang="ar-SA" dirty="0"/>
              <a:t> </a:t>
            </a:r>
            <a:r>
              <a:rPr lang="ar-SA" dirty="0" err="1"/>
              <a:t>الأجیال</a:t>
            </a:r>
            <a:r>
              <a:rPr lang="ar-SA" dirty="0" smtClean="0"/>
              <a:t>.</a:t>
            </a:r>
            <a:endParaRPr lang="en-US" dirty="0" smtClean="0"/>
          </a:p>
          <a:p>
            <a:r>
              <a:rPr lang="ar-SA" dirty="0" smtClean="0"/>
              <a:t> </a:t>
            </a:r>
            <a:r>
              <a:rPr lang="ar-SA" dirty="0"/>
              <a:t>الإنسان في العصور </a:t>
            </a:r>
            <a:r>
              <a:rPr lang="ar-SA" dirty="0" err="1"/>
              <a:t>القدیمة</a:t>
            </a:r>
            <a:r>
              <a:rPr lang="ar-SA" dirty="0"/>
              <a:t>  قام </a:t>
            </a:r>
            <a:r>
              <a:rPr lang="ar-SA" dirty="0" err="1"/>
              <a:t>بتسجیل</a:t>
            </a:r>
            <a:r>
              <a:rPr lang="ar-SA" dirty="0"/>
              <a:t> أخبار أسلافه من خلال حفظ الأغاني و </a:t>
            </a:r>
            <a:r>
              <a:rPr lang="ar-SA" dirty="0" err="1"/>
              <a:t>الأساطیر</a:t>
            </a:r>
            <a:r>
              <a:rPr lang="ar-SA" dirty="0"/>
              <a:t> المعبرة عن تلك </a:t>
            </a:r>
            <a:r>
              <a:rPr lang="en-US" dirty="0" smtClean="0"/>
              <a:t>.</a:t>
            </a:r>
          </a:p>
          <a:p>
            <a:r>
              <a:rPr lang="ar-SA" dirty="0" err="1" smtClean="0"/>
              <a:t>وفیما</a:t>
            </a:r>
            <a:r>
              <a:rPr lang="ar-SA" dirty="0" smtClean="0"/>
              <a:t> </a:t>
            </a:r>
            <a:r>
              <a:rPr lang="ar-SA" dirty="0" err="1"/>
              <a:t>یلي</a:t>
            </a:r>
            <a:r>
              <a:rPr lang="ar-SA" dirty="0"/>
              <a:t> عرض لبعض الآراء المعبرة عن </a:t>
            </a:r>
            <a:r>
              <a:rPr lang="ar-SA" dirty="0" err="1"/>
              <a:t>ماهیة</a:t>
            </a:r>
            <a:r>
              <a:rPr lang="ar-SA" dirty="0"/>
              <a:t> </a:t>
            </a:r>
            <a:r>
              <a:rPr lang="ar-SA" dirty="0" err="1"/>
              <a:t>التاریخ</a:t>
            </a:r>
            <a:r>
              <a:rPr lang="en-US" dirty="0"/>
              <a:t>: - </a:t>
            </a:r>
          </a:p>
          <a:p>
            <a:endParaRPr lang="ar-IQ" dirty="0"/>
          </a:p>
        </p:txBody>
      </p:sp>
    </p:spTree>
    <p:extLst>
      <p:ext uri="{BB962C8B-B14F-4D97-AF65-F5344CB8AC3E}">
        <p14:creationId xmlns:p14="http://schemas.microsoft.com/office/powerpoint/2010/main" val="55559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endParaRPr lang="ar-IQ" dirty="0"/>
          </a:p>
        </p:txBody>
      </p:sp>
      <p:sp>
        <p:nvSpPr>
          <p:cNvPr id="3" name="عنصر نائب للمحتوى 2"/>
          <p:cNvSpPr>
            <a:spLocks noGrp="1"/>
          </p:cNvSpPr>
          <p:nvPr>
            <p:ph idx="1"/>
          </p:nvPr>
        </p:nvSpPr>
        <p:spPr/>
        <p:txBody>
          <a:bodyPr>
            <a:normAutofit/>
          </a:bodyPr>
          <a:lstStyle/>
          <a:p>
            <a:endParaRPr lang="ar-IQ" sz="2400" dirty="0"/>
          </a:p>
        </p:txBody>
      </p:sp>
      <p:pic>
        <p:nvPicPr>
          <p:cNvPr id="2050" name="Picture 2" descr="C:\Users\win7\Pictures\حضارات_العالم_القدي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8280919" cy="4752528"/>
          </a:xfrm>
          <a:prstGeom prst="rect">
            <a:avLst/>
          </a:prstGeom>
          <a:noFill/>
          <a:extLst>
            <a:ext uri="{909E8E84-426E-40DD-AFC4-6F175D3DCCD1}">
              <a14:hiddenFill xmlns:a14="http://schemas.microsoft.com/office/drawing/2010/main">
                <a:solidFill>
                  <a:srgbClr val="FFFFFF"/>
                </a:solidFill>
              </a14:hiddenFill>
            </a:ext>
          </a:extLst>
        </p:spPr>
      </p:pic>
      <p:sp>
        <p:nvSpPr>
          <p:cNvPr id="4" name="مستطيل 3"/>
          <p:cNvSpPr/>
          <p:nvPr/>
        </p:nvSpPr>
        <p:spPr>
          <a:xfrm>
            <a:off x="683568" y="1628801"/>
            <a:ext cx="8064895" cy="1477328"/>
          </a:xfrm>
          <a:prstGeom prst="rect">
            <a:avLst/>
          </a:prstGeom>
        </p:spPr>
        <p:txBody>
          <a:bodyPr wrap="square">
            <a:spAutoFit/>
          </a:bodyPr>
          <a:lstStyle/>
          <a:p>
            <a:r>
              <a:rPr lang="ar-SA" b="1" dirty="0"/>
              <a:t>- </a:t>
            </a:r>
            <a:r>
              <a:rPr lang="ar-SA" b="1" dirty="0">
                <a:solidFill>
                  <a:schemeClr val="bg1"/>
                </a:solidFill>
              </a:rPr>
              <a:t>ذاكرة الجنس البشري </a:t>
            </a:r>
            <a:endParaRPr lang="en-US" dirty="0">
              <a:solidFill>
                <a:schemeClr val="bg1"/>
              </a:solidFill>
            </a:endParaRPr>
          </a:p>
          <a:p>
            <a:pPr marL="285750" indent="-285750">
              <a:buFontTx/>
              <a:buChar char="-"/>
            </a:pPr>
            <a:r>
              <a:rPr lang="ar-SA" b="1" dirty="0" smtClean="0">
                <a:solidFill>
                  <a:schemeClr val="bg1"/>
                </a:solidFill>
              </a:rPr>
              <a:t>الشاهد </a:t>
            </a:r>
            <a:r>
              <a:rPr lang="ar-SA" b="1" dirty="0">
                <a:solidFill>
                  <a:schemeClr val="bg1"/>
                </a:solidFill>
              </a:rPr>
              <a:t>على ذلك السجل المكتوب للماضي و أحداثه</a:t>
            </a:r>
            <a:r>
              <a:rPr lang="ar-SA" dirty="0">
                <a:solidFill>
                  <a:schemeClr val="bg1"/>
                </a:solidFill>
              </a:rPr>
              <a:t> </a:t>
            </a:r>
            <a:endParaRPr lang="ar-IQ" dirty="0" smtClean="0">
              <a:solidFill>
                <a:schemeClr val="bg1"/>
              </a:solidFill>
            </a:endParaRPr>
          </a:p>
          <a:p>
            <a:r>
              <a:rPr lang="en-US" b="1" dirty="0">
                <a:solidFill>
                  <a:schemeClr val="bg1"/>
                </a:solidFill>
              </a:rPr>
              <a:t>- </a:t>
            </a:r>
            <a:r>
              <a:rPr lang="ar-SA" b="1" dirty="0">
                <a:solidFill>
                  <a:schemeClr val="bg1"/>
                </a:solidFill>
              </a:rPr>
              <a:t>دراسة </a:t>
            </a:r>
            <a:r>
              <a:rPr lang="ar-SA" b="1" dirty="0" err="1">
                <a:solidFill>
                  <a:schemeClr val="bg1"/>
                </a:solidFill>
              </a:rPr>
              <a:t>للمسیرة</a:t>
            </a:r>
            <a:r>
              <a:rPr lang="ar-SA" b="1" dirty="0">
                <a:solidFill>
                  <a:schemeClr val="bg1"/>
                </a:solidFill>
              </a:rPr>
              <a:t> </a:t>
            </a:r>
            <a:r>
              <a:rPr lang="ar-SA" b="1" dirty="0" err="1">
                <a:solidFill>
                  <a:schemeClr val="bg1"/>
                </a:solidFill>
              </a:rPr>
              <a:t>الحضاریة</a:t>
            </a:r>
            <a:r>
              <a:rPr lang="ar-SA" b="1" dirty="0">
                <a:solidFill>
                  <a:schemeClr val="bg1"/>
                </a:solidFill>
              </a:rPr>
              <a:t> لبني الإنسان </a:t>
            </a:r>
            <a:endParaRPr lang="en-US" b="1" dirty="0">
              <a:solidFill>
                <a:schemeClr val="bg1"/>
              </a:solidFill>
            </a:endParaRPr>
          </a:p>
          <a:p>
            <a:r>
              <a:rPr lang="ar-SA" b="1" dirty="0">
                <a:solidFill>
                  <a:schemeClr val="bg1"/>
                </a:solidFill>
              </a:rPr>
              <a:t>- ذلك الحوار </a:t>
            </a:r>
            <a:r>
              <a:rPr lang="ar-SA" b="1" dirty="0" err="1">
                <a:solidFill>
                  <a:schemeClr val="bg1"/>
                </a:solidFill>
              </a:rPr>
              <a:t>بین</a:t>
            </a:r>
            <a:r>
              <a:rPr lang="ar-SA" b="1" dirty="0">
                <a:solidFill>
                  <a:schemeClr val="bg1"/>
                </a:solidFill>
              </a:rPr>
              <a:t> الماضي والحاضر </a:t>
            </a:r>
            <a:endParaRPr lang="en-US" b="1" dirty="0">
              <a:solidFill>
                <a:schemeClr val="bg1"/>
              </a:solidFill>
            </a:endParaRPr>
          </a:p>
          <a:p>
            <a:r>
              <a:rPr lang="ar-SA" b="1" dirty="0">
                <a:solidFill>
                  <a:schemeClr val="bg1"/>
                </a:solidFill>
              </a:rPr>
              <a:t>- </a:t>
            </a:r>
            <a:r>
              <a:rPr lang="ar-SA" b="1" dirty="0" err="1">
                <a:solidFill>
                  <a:schemeClr val="bg1"/>
                </a:solidFill>
              </a:rPr>
              <a:t>تدوین</a:t>
            </a:r>
            <a:r>
              <a:rPr lang="ar-SA" b="1" dirty="0">
                <a:solidFill>
                  <a:schemeClr val="bg1"/>
                </a:solidFill>
              </a:rPr>
              <a:t> للأعمال و للإنجازات التي قام بها الإنسان </a:t>
            </a:r>
            <a:r>
              <a:rPr lang="ar-SA" b="1" dirty="0" err="1">
                <a:solidFill>
                  <a:schemeClr val="bg1"/>
                </a:solidFill>
              </a:rPr>
              <a:t>فیما</a:t>
            </a:r>
            <a:r>
              <a:rPr lang="ar-SA" b="1" dirty="0">
                <a:solidFill>
                  <a:schemeClr val="bg1"/>
                </a:solidFill>
              </a:rPr>
              <a:t> مضى من الزمان</a:t>
            </a:r>
            <a:r>
              <a:rPr lang="ar-IQ" b="1" dirty="0">
                <a:solidFill>
                  <a:schemeClr val="bg1"/>
                </a:solidFill>
              </a:rPr>
              <a:t>.</a:t>
            </a:r>
          </a:p>
        </p:txBody>
      </p:sp>
      <p:sp>
        <p:nvSpPr>
          <p:cNvPr id="5" name="مستطيل 4"/>
          <p:cNvSpPr/>
          <p:nvPr/>
        </p:nvSpPr>
        <p:spPr>
          <a:xfrm>
            <a:off x="467544" y="3933056"/>
            <a:ext cx="8136903" cy="1200329"/>
          </a:xfrm>
          <a:prstGeom prst="rect">
            <a:avLst/>
          </a:prstGeom>
        </p:spPr>
        <p:txBody>
          <a:bodyPr wrap="square">
            <a:spAutoFit/>
          </a:bodyPr>
          <a:lstStyle/>
          <a:p>
            <a:r>
              <a:rPr lang="en-US" b="1" dirty="0"/>
              <a:t>2</a:t>
            </a:r>
            <a:r>
              <a:rPr lang="ar-SA" b="1" dirty="0">
                <a:solidFill>
                  <a:schemeClr val="bg1"/>
                </a:solidFill>
              </a:rPr>
              <a:t>مصادر المادة </a:t>
            </a:r>
            <a:r>
              <a:rPr lang="ar-SA" b="1" dirty="0" err="1">
                <a:solidFill>
                  <a:schemeClr val="bg1"/>
                </a:solidFill>
              </a:rPr>
              <a:t>التاریخیة</a:t>
            </a:r>
            <a:r>
              <a:rPr lang="ar-SA" dirty="0">
                <a:solidFill>
                  <a:schemeClr val="bg1"/>
                </a:solidFill>
              </a:rPr>
              <a:t>: </a:t>
            </a:r>
            <a:r>
              <a:rPr lang="ar-SA" dirty="0" err="1">
                <a:solidFill>
                  <a:schemeClr val="bg1"/>
                </a:solidFill>
              </a:rPr>
              <a:t>یطلق</a:t>
            </a:r>
            <a:r>
              <a:rPr lang="ar-SA" dirty="0">
                <a:solidFill>
                  <a:schemeClr val="bg1"/>
                </a:solidFill>
              </a:rPr>
              <a:t> المؤرخون على مرحلة جمع المادة </a:t>
            </a:r>
            <a:r>
              <a:rPr lang="ar-SA" dirty="0" err="1">
                <a:solidFill>
                  <a:schemeClr val="bg1"/>
                </a:solidFill>
              </a:rPr>
              <a:t>التاریخیة</a:t>
            </a:r>
            <a:r>
              <a:rPr lang="ar-SA" dirty="0">
                <a:solidFill>
                  <a:schemeClr val="bg1"/>
                </a:solidFill>
              </a:rPr>
              <a:t> لفظ (</a:t>
            </a:r>
            <a:r>
              <a:rPr lang="ar-SA" dirty="0" err="1">
                <a:solidFill>
                  <a:schemeClr val="bg1"/>
                </a:solidFill>
              </a:rPr>
              <a:t>الهیروسطیة</a:t>
            </a:r>
            <a:r>
              <a:rPr lang="ar-SA" dirty="0">
                <a:solidFill>
                  <a:schemeClr val="bg1"/>
                </a:solidFill>
              </a:rPr>
              <a:t>) وهي كلمة مشتق من التراث </a:t>
            </a:r>
            <a:r>
              <a:rPr lang="ar-SA" dirty="0" err="1">
                <a:solidFill>
                  <a:schemeClr val="bg1"/>
                </a:solidFill>
              </a:rPr>
              <a:t>الإغریقي</a:t>
            </a:r>
            <a:r>
              <a:rPr lang="ar-SA" dirty="0">
                <a:solidFill>
                  <a:schemeClr val="bg1"/>
                </a:solidFill>
              </a:rPr>
              <a:t> بمعنى ( أنا أجد) و ذلك للدلالة على جهد المؤرخ أو الباحث في جمع المادة </a:t>
            </a:r>
            <a:r>
              <a:rPr lang="ar-SA" dirty="0" err="1">
                <a:solidFill>
                  <a:schemeClr val="bg1"/>
                </a:solidFill>
              </a:rPr>
              <a:t>التاریخیة</a:t>
            </a:r>
            <a:r>
              <a:rPr lang="ar-SA" dirty="0">
                <a:solidFill>
                  <a:schemeClr val="bg1"/>
                </a:solidFill>
              </a:rPr>
              <a:t> المثقلة بموضوع الدراسة</a:t>
            </a:r>
            <a:r>
              <a:rPr lang="en-US" dirty="0">
                <a:solidFill>
                  <a:schemeClr val="bg1"/>
                </a:solidFill>
              </a:rPr>
              <a:t>. </a:t>
            </a:r>
            <a:r>
              <a:rPr lang="ar-SA" dirty="0">
                <a:solidFill>
                  <a:schemeClr val="bg1"/>
                </a:solidFill>
              </a:rPr>
              <a:t>و تذكر مراجع البحث </a:t>
            </a:r>
            <a:r>
              <a:rPr lang="ar-SA" dirty="0" err="1">
                <a:solidFill>
                  <a:schemeClr val="bg1"/>
                </a:solidFill>
              </a:rPr>
              <a:t>المنهجیة</a:t>
            </a:r>
            <a:r>
              <a:rPr lang="ar-SA" dirty="0">
                <a:solidFill>
                  <a:schemeClr val="bg1"/>
                </a:solidFill>
              </a:rPr>
              <a:t> أن على الباحث اللجوء إلى كافة الوسائل و الطرق و المصادر </a:t>
            </a:r>
            <a:r>
              <a:rPr lang="ar-SA" dirty="0" err="1">
                <a:solidFill>
                  <a:schemeClr val="bg1"/>
                </a:solidFill>
              </a:rPr>
              <a:t>العملیة</a:t>
            </a:r>
            <a:r>
              <a:rPr lang="ar-SA" dirty="0">
                <a:solidFill>
                  <a:schemeClr val="bg1"/>
                </a:solidFill>
              </a:rPr>
              <a:t> في </a:t>
            </a:r>
            <a:r>
              <a:rPr lang="ar-SA" dirty="0" err="1">
                <a:solidFill>
                  <a:schemeClr val="bg1"/>
                </a:solidFill>
              </a:rPr>
              <a:t>سبیل</a:t>
            </a:r>
            <a:r>
              <a:rPr lang="ar-SA" dirty="0">
                <a:solidFill>
                  <a:schemeClr val="bg1"/>
                </a:solidFill>
              </a:rPr>
              <a:t> حصوله على المادة </a:t>
            </a:r>
            <a:r>
              <a:rPr lang="ar-SA" dirty="0" err="1">
                <a:solidFill>
                  <a:schemeClr val="bg1"/>
                </a:solidFill>
              </a:rPr>
              <a:t>التاریخیة</a:t>
            </a:r>
            <a:r>
              <a:rPr lang="ar-SA" dirty="0">
                <a:solidFill>
                  <a:schemeClr val="bg1"/>
                </a:solidFill>
              </a:rPr>
              <a:t> المتصلة بموضوع الدراسة </a:t>
            </a:r>
            <a:endParaRPr lang="ar-IQ" dirty="0">
              <a:solidFill>
                <a:schemeClr val="bg1"/>
              </a:solidFill>
            </a:endParaRPr>
          </a:p>
        </p:txBody>
      </p:sp>
    </p:spTree>
    <p:extLst>
      <p:ext uri="{BB962C8B-B14F-4D97-AF65-F5344CB8AC3E}">
        <p14:creationId xmlns:p14="http://schemas.microsoft.com/office/powerpoint/2010/main" val="263008820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296144"/>
          </a:xfrm>
        </p:spPr>
        <p:txBody>
          <a:bodyPr>
            <a:normAutofit fontScale="90000"/>
          </a:bodyPr>
          <a:lstStyle/>
          <a:p>
            <a:r>
              <a:rPr lang="ar-SA" dirty="0"/>
              <a:t>وهناك اتفاق على أن هناك </a:t>
            </a:r>
            <a:r>
              <a:rPr lang="ar-SA" dirty="0" err="1"/>
              <a:t>نوعین</a:t>
            </a:r>
            <a:r>
              <a:rPr lang="ar-SA" dirty="0"/>
              <a:t> من المصادر </a:t>
            </a:r>
            <a:r>
              <a:rPr lang="ar-SA" dirty="0" err="1"/>
              <a:t>التاریخیة</a:t>
            </a:r>
            <a:endParaRPr lang="ar-IQ" dirty="0"/>
          </a:p>
        </p:txBody>
      </p:sp>
      <p:sp>
        <p:nvSpPr>
          <p:cNvPr id="3" name="عنصر نائب للمحتوى 2"/>
          <p:cNvSpPr>
            <a:spLocks noGrp="1"/>
          </p:cNvSpPr>
          <p:nvPr>
            <p:ph idx="1"/>
          </p:nvPr>
        </p:nvSpPr>
        <p:spPr/>
        <p:txBody>
          <a:bodyPr>
            <a:normAutofit/>
          </a:bodyPr>
          <a:lstStyle/>
          <a:p>
            <a:r>
              <a:rPr lang="ar-SA" dirty="0">
                <a:solidFill>
                  <a:srgbClr val="C00000"/>
                </a:solidFill>
              </a:rPr>
              <a:t>أ- المصادر </a:t>
            </a:r>
            <a:r>
              <a:rPr lang="ar-SA" dirty="0" err="1">
                <a:solidFill>
                  <a:srgbClr val="C00000"/>
                </a:solidFill>
              </a:rPr>
              <a:t>الأولیة</a:t>
            </a:r>
            <a:r>
              <a:rPr lang="ar-SA" dirty="0">
                <a:solidFill>
                  <a:srgbClr val="C00000"/>
                </a:solidFill>
              </a:rPr>
              <a:t> </a:t>
            </a:r>
            <a:endParaRPr lang="en-US" dirty="0">
              <a:solidFill>
                <a:srgbClr val="C00000"/>
              </a:solidFill>
            </a:endParaRPr>
          </a:p>
          <a:p>
            <a:r>
              <a:rPr lang="ar-SA" dirty="0">
                <a:solidFill>
                  <a:srgbClr val="C00000"/>
                </a:solidFill>
              </a:rPr>
              <a:t>ب-المصادر </a:t>
            </a:r>
            <a:r>
              <a:rPr lang="ar-SA" dirty="0" err="1">
                <a:solidFill>
                  <a:srgbClr val="C00000"/>
                </a:solidFill>
              </a:rPr>
              <a:t>الثانویة</a:t>
            </a:r>
            <a:r>
              <a:rPr lang="ar-SA" dirty="0">
                <a:solidFill>
                  <a:srgbClr val="C00000"/>
                </a:solidFill>
              </a:rPr>
              <a:t> </a:t>
            </a:r>
            <a:endParaRPr lang="ar-IQ" dirty="0" smtClean="0">
              <a:solidFill>
                <a:srgbClr val="C00000"/>
              </a:solidFill>
            </a:endParaRPr>
          </a:p>
          <a:p>
            <a:endParaRPr lang="ar-IQ" dirty="0" smtClean="0">
              <a:solidFill>
                <a:srgbClr val="C00000"/>
              </a:solidFill>
            </a:endParaRPr>
          </a:p>
          <a:p>
            <a:endParaRPr lang="ar-IQ" dirty="0">
              <a:solidFill>
                <a:srgbClr val="C00000"/>
              </a:solidFill>
            </a:endParaRPr>
          </a:p>
          <a:p>
            <a:endParaRPr lang="ar-IQ" dirty="0"/>
          </a:p>
        </p:txBody>
      </p:sp>
      <p:pic>
        <p:nvPicPr>
          <p:cNvPr id="1028" name="Picture 4" descr="C:\Users\win7\Pictures\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852937"/>
            <a:ext cx="6264696"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528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400" dirty="0"/>
              <a:t>وهناك اتفاق على أن هناك </a:t>
            </a:r>
            <a:r>
              <a:rPr lang="ar-SA" sz="2400" dirty="0" err="1"/>
              <a:t>نوعین</a:t>
            </a:r>
            <a:r>
              <a:rPr lang="ar-SA" sz="2400" dirty="0"/>
              <a:t> من المصادر </a:t>
            </a:r>
            <a:r>
              <a:rPr lang="ar-SA" sz="2400" dirty="0" err="1"/>
              <a:t>التاریخیة</a:t>
            </a:r>
            <a:r>
              <a:rPr lang="ar-SA" sz="2400" dirty="0"/>
              <a:t>:</a:t>
            </a:r>
            <a:r>
              <a:rPr lang="en-US" sz="2400" dirty="0"/>
              <a:t/>
            </a:r>
            <a:br>
              <a:rPr lang="en-US" sz="2400" dirty="0"/>
            </a:br>
            <a:endParaRPr lang="ar-IQ" sz="2400" dirty="0"/>
          </a:p>
        </p:txBody>
      </p:sp>
      <p:sp>
        <p:nvSpPr>
          <p:cNvPr id="3" name="عنصر نائب للنص 2"/>
          <p:cNvSpPr>
            <a:spLocks noGrp="1"/>
          </p:cNvSpPr>
          <p:nvPr>
            <p:ph type="body" idx="1"/>
          </p:nvPr>
        </p:nvSpPr>
        <p:spPr/>
        <p:txBody>
          <a:bodyPr/>
          <a:lstStyle/>
          <a:p>
            <a:endParaRPr lang="ar-IQ"/>
          </a:p>
        </p:txBody>
      </p:sp>
      <p:sp>
        <p:nvSpPr>
          <p:cNvPr id="4" name="عنصر نائب للمحتوى 3"/>
          <p:cNvSpPr>
            <a:spLocks noGrp="1"/>
          </p:cNvSpPr>
          <p:nvPr>
            <p:ph sz="half" idx="2"/>
          </p:nvPr>
        </p:nvSpPr>
        <p:spPr/>
        <p:txBody>
          <a:bodyPr/>
          <a:lstStyle/>
          <a:p>
            <a:endParaRPr lang="ar-IQ" dirty="0"/>
          </a:p>
        </p:txBody>
      </p:sp>
      <p:sp>
        <p:nvSpPr>
          <p:cNvPr id="5" name="عنصر نائب للنص 4"/>
          <p:cNvSpPr>
            <a:spLocks noGrp="1"/>
          </p:cNvSpPr>
          <p:nvPr>
            <p:ph type="body" sz="quarter" idx="3"/>
          </p:nvPr>
        </p:nvSpPr>
        <p:spPr/>
        <p:txBody>
          <a:bodyPr/>
          <a:lstStyle/>
          <a:p>
            <a:endParaRPr lang="ar-IQ"/>
          </a:p>
        </p:txBody>
      </p:sp>
      <p:sp>
        <p:nvSpPr>
          <p:cNvPr id="6" name="عنصر نائب للمحتوى 5"/>
          <p:cNvSpPr>
            <a:spLocks noGrp="1"/>
          </p:cNvSpPr>
          <p:nvPr>
            <p:ph sz="quarter" idx="4"/>
          </p:nvPr>
        </p:nvSpPr>
        <p:spPr/>
        <p:txBody>
          <a:bodyPr/>
          <a:lstStyle/>
          <a:p>
            <a:r>
              <a:rPr lang="ar-SA" dirty="0"/>
              <a:t>- المصادر </a:t>
            </a:r>
            <a:r>
              <a:rPr lang="ar-SA" dirty="0" err="1"/>
              <a:t>الأولیة</a:t>
            </a:r>
            <a:r>
              <a:rPr lang="ar-SA" dirty="0"/>
              <a:t> </a:t>
            </a:r>
            <a:endParaRPr lang="en-US" dirty="0"/>
          </a:p>
          <a:p>
            <a:r>
              <a:rPr lang="ar-SA" dirty="0"/>
              <a:t>ب-المصادر </a:t>
            </a:r>
            <a:r>
              <a:rPr lang="ar-SA" dirty="0" err="1"/>
              <a:t>الثانویة</a:t>
            </a:r>
            <a:r>
              <a:rPr lang="ar-SA" dirty="0"/>
              <a:t> </a:t>
            </a:r>
            <a:endParaRPr lang="ar-IQ" dirty="0" smtClean="0"/>
          </a:p>
          <a:p>
            <a:r>
              <a:rPr lang="ar-SA" b="1" dirty="0">
                <a:solidFill>
                  <a:srgbClr val="C00000"/>
                </a:solidFill>
              </a:rPr>
              <a:t>أولا: المصادر </a:t>
            </a:r>
            <a:r>
              <a:rPr lang="ar-SA" b="1" dirty="0" err="1">
                <a:solidFill>
                  <a:srgbClr val="C00000"/>
                </a:solidFill>
              </a:rPr>
              <a:t>الأولیة</a:t>
            </a:r>
            <a:r>
              <a:rPr lang="ar-SA" b="1" dirty="0">
                <a:solidFill>
                  <a:srgbClr val="C00000"/>
                </a:solidFill>
              </a:rPr>
              <a:t>: وهي التي تشتمل على معلومات و حقائق </a:t>
            </a:r>
            <a:r>
              <a:rPr lang="ar-SA" b="1" dirty="0" err="1">
                <a:solidFill>
                  <a:srgbClr val="C00000"/>
                </a:solidFill>
              </a:rPr>
              <a:t>أصلیة</a:t>
            </a:r>
            <a:r>
              <a:rPr lang="ar-SA" b="1" dirty="0">
                <a:solidFill>
                  <a:srgbClr val="C00000"/>
                </a:solidFill>
              </a:rPr>
              <a:t> عن الوقائع أو الأحداث المتصلة بموضوع الدراسة و منها الآثار و الوثائق...الخ</a:t>
            </a:r>
            <a:endParaRPr lang="en-US" b="1" dirty="0">
              <a:solidFill>
                <a:srgbClr val="C00000"/>
              </a:solidFill>
            </a:endParaRPr>
          </a:p>
          <a:p>
            <a:endParaRPr lang="ar-IQ" dirty="0"/>
          </a:p>
        </p:txBody>
      </p:sp>
      <p:pic>
        <p:nvPicPr>
          <p:cNvPr id="2050" name="Picture 2" descr="C:\Users\win7\Pictures\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204864"/>
            <a:ext cx="4032447"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46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نص 2"/>
          <p:cNvSpPr>
            <a:spLocks noGrp="1"/>
          </p:cNvSpPr>
          <p:nvPr>
            <p:ph type="body" idx="1"/>
          </p:nvPr>
        </p:nvSpPr>
        <p:spPr/>
        <p:txBody>
          <a:bodyPr/>
          <a:lstStyle/>
          <a:p>
            <a:endParaRPr lang="ar-IQ"/>
          </a:p>
        </p:txBody>
      </p:sp>
      <p:sp>
        <p:nvSpPr>
          <p:cNvPr id="4" name="عنصر نائب للمحتوى 3"/>
          <p:cNvSpPr>
            <a:spLocks noGrp="1"/>
          </p:cNvSpPr>
          <p:nvPr>
            <p:ph sz="half" idx="2"/>
          </p:nvPr>
        </p:nvSpPr>
        <p:spPr/>
        <p:txBody>
          <a:bodyPr/>
          <a:lstStyle/>
          <a:p>
            <a:endParaRPr lang="ar-IQ"/>
          </a:p>
        </p:txBody>
      </p:sp>
      <p:sp>
        <p:nvSpPr>
          <p:cNvPr id="5" name="عنصر نائب للنص 4"/>
          <p:cNvSpPr>
            <a:spLocks noGrp="1"/>
          </p:cNvSpPr>
          <p:nvPr>
            <p:ph type="body" sz="quarter" idx="3"/>
          </p:nvPr>
        </p:nvSpPr>
        <p:spPr/>
        <p:txBody>
          <a:bodyPr/>
          <a:lstStyle/>
          <a:p>
            <a:endParaRPr lang="ar-IQ" dirty="0"/>
          </a:p>
        </p:txBody>
      </p:sp>
      <p:sp>
        <p:nvSpPr>
          <p:cNvPr id="6" name="عنصر نائب للمحتوى 5"/>
          <p:cNvSpPr>
            <a:spLocks noGrp="1"/>
          </p:cNvSpPr>
          <p:nvPr>
            <p:ph sz="quarter" idx="4"/>
          </p:nvPr>
        </p:nvSpPr>
        <p:spPr/>
        <p:txBody>
          <a:bodyPr/>
          <a:lstStyle/>
          <a:p>
            <a:endParaRPr lang="ar-IQ" dirty="0"/>
          </a:p>
        </p:txBody>
      </p:sp>
    </p:spTree>
    <p:extLst>
      <p:ext uri="{BB962C8B-B14F-4D97-AF65-F5344CB8AC3E}">
        <p14:creationId xmlns:p14="http://schemas.microsoft.com/office/powerpoint/2010/main" val="243436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err="1"/>
              <a:t>ثانیا</a:t>
            </a:r>
            <a:r>
              <a:rPr lang="ar-SA" dirty="0"/>
              <a:t>: المصادر </a:t>
            </a:r>
            <a:r>
              <a:rPr lang="ar-SA" dirty="0" err="1"/>
              <a:t>الثانویة</a:t>
            </a:r>
            <a:r>
              <a:rPr lang="ar-SA" dirty="0"/>
              <a:t>: وهي المصادر التي تشتمل على معلومات و أفكار و </a:t>
            </a:r>
            <a:r>
              <a:rPr lang="ar-SA" dirty="0" err="1"/>
              <a:t>تسجیلات</a:t>
            </a:r>
            <a:r>
              <a:rPr lang="ar-SA" dirty="0"/>
              <a:t>...الخ منقولة عن المصادر </a:t>
            </a:r>
            <a:r>
              <a:rPr lang="ar-SA" dirty="0" err="1"/>
              <a:t>الأولیة</a:t>
            </a:r>
            <a:r>
              <a:rPr lang="ar-SA" dirty="0"/>
              <a:t> سواء كانت منقولة لمرة أو أكثر، و تتضمن كل ما كتب عن </a:t>
            </a:r>
            <a:r>
              <a:rPr lang="ar-SA" dirty="0" err="1"/>
              <a:t>غیر</a:t>
            </a:r>
            <a:r>
              <a:rPr lang="ar-SA" dirty="0"/>
              <a:t> مشاهدة </a:t>
            </a:r>
            <a:r>
              <a:rPr lang="ar-SA" dirty="0" err="1"/>
              <a:t>شخصیة</a:t>
            </a:r>
            <a:r>
              <a:rPr lang="ar-SA" dirty="0"/>
              <a:t> من الباحث، كالمقالات و دوائر المعارف، ملخصات الكتب...</a:t>
            </a:r>
            <a:endParaRPr lang="ar-IQ" dirty="0"/>
          </a:p>
        </p:txBody>
      </p:sp>
      <p:sp>
        <p:nvSpPr>
          <p:cNvPr id="4" name="عنصر نائب للنص 3"/>
          <p:cNvSpPr>
            <a:spLocks noGrp="1"/>
          </p:cNvSpPr>
          <p:nvPr>
            <p:ph type="body" sz="half" idx="2"/>
          </p:nvPr>
        </p:nvSpPr>
        <p:spPr/>
        <p:txBody>
          <a:bodyPr/>
          <a:lstStyle/>
          <a:p>
            <a:endParaRPr lang="ar-IQ" dirty="0"/>
          </a:p>
        </p:txBody>
      </p:sp>
      <p:pic>
        <p:nvPicPr>
          <p:cNvPr id="3074" name="Picture 2" descr="C:\Users\win7\Pictures\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2952328"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54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err="1"/>
              <a:t>أهمیة</a:t>
            </a:r>
            <a:r>
              <a:rPr lang="ar-SA" dirty="0"/>
              <a:t> دراسة </a:t>
            </a:r>
            <a:r>
              <a:rPr lang="ar-SA" dirty="0" err="1"/>
              <a:t>تاریخ</a:t>
            </a:r>
            <a:r>
              <a:rPr lang="ar-SA" dirty="0"/>
              <a:t> </a:t>
            </a:r>
            <a:r>
              <a:rPr lang="ar-SA" dirty="0" err="1"/>
              <a:t>التربیة</a:t>
            </a:r>
            <a:r>
              <a:rPr lang="ar-SA" dirty="0"/>
              <a:t> </a:t>
            </a:r>
            <a:r>
              <a:rPr lang="ar-SA" dirty="0" err="1"/>
              <a:t>البدنیة</a:t>
            </a:r>
            <a:r>
              <a:rPr lang="ar-SA" dirty="0"/>
              <a:t> و </a:t>
            </a:r>
            <a:r>
              <a:rPr lang="ar-SA" dirty="0" err="1"/>
              <a:t>الریاضیة</a:t>
            </a:r>
            <a:r>
              <a:rPr lang="ar-SA" dirty="0"/>
              <a:t>:</a:t>
            </a:r>
            <a:r>
              <a:rPr lang="en-US" dirty="0"/>
              <a:t/>
            </a:r>
            <a:br>
              <a:rPr lang="en-US" dirty="0"/>
            </a:br>
            <a:endParaRPr lang="ar-IQ" dirty="0"/>
          </a:p>
        </p:txBody>
      </p:sp>
      <p:sp>
        <p:nvSpPr>
          <p:cNvPr id="3" name="عنصر نائب للمحتوى 2"/>
          <p:cNvSpPr>
            <a:spLocks noGrp="1"/>
          </p:cNvSpPr>
          <p:nvPr>
            <p:ph idx="1"/>
          </p:nvPr>
        </p:nvSpPr>
        <p:spPr>
          <a:xfrm>
            <a:off x="0" y="1268760"/>
            <a:ext cx="8686800" cy="4857403"/>
          </a:xfrm>
        </p:spPr>
        <p:txBody>
          <a:bodyPr>
            <a:normAutofit/>
          </a:bodyPr>
          <a:lstStyle/>
          <a:p>
            <a:r>
              <a:rPr lang="ar-SA" dirty="0" smtClean="0"/>
              <a:t> </a:t>
            </a:r>
            <a:r>
              <a:rPr lang="ar-SA" dirty="0"/>
              <a:t> تهتم </a:t>
            </a:r>
            <a:r>
              <a:rPr lang="ar-SA" dirty="0" err="1"/>
              <a:t>التربیة</a:t>
            </a:r>
            <a:r>
              <a:rPr lang="ar-SA" dirty="0"/>
              <a:t> </a:t>
            </a:r>
            <a:r>
              <a:rPr lang="ar-SA" dirty="0" err="1"/>
              <a:t>البدنیة</a:t>
            </a:r>
            <a:r>
              <a:rPr lang="ar-SA" dirty="0"/>
              <a:t> بدراسة </a:t>
            </a:r>
            <a:r>
              <a:rPr lang="ar-SA" dirty="0" err="1"/>
              <a:t>تاریخ</a:t>
            </a:r>
            <a:r>
              <a:rPr lang="ar-SA" dirty="0"/>
              <a:t> النشاط البدني و </a:t>
            </a:r>
            <a:r>
              <a:rPr lang="ar-SA" dirty="0" err="1"/>
              <a:t>الریاضي</a:t>
            </a:r>
            <a:r>
              <a:rPr lang="ar-SA" dirty="0"/>
              <a:t> للإنسان للاعتبارات </a:t>
            </a:r>
            <a:r>
              <a:rPr lang="ar-SA" dirty="0" err="1"/>
              <a:t>التالیة</a:t>
            </a:r>
            <a:r>
              <a:rPr lang="en-US" dirty="0"/>
              <a:t>: </a:t>
            </a:r>
          </a:p>
          <a:p>
            <a:r>
              <a:rPr lang="ar-SA" dirty="0" smtClean="0"/>
              <a:t>                                             </a:t>
            </a:r>
            <a:endParaRPr lang="en-US" dirty="0"/>
          </a:p>
          <a:p>
            <a:endParaRPr lang="ar-IQ" dirty="0"/>
          </a:p>
        </p:txBody>
      </p:sp>
      <p:sp>
        <p:nvSpPr>
          <p:cNvPr id="4" name="شكل بيضاوي 3"/>
          <p:cNvSpPr/>
          <p:nvPr/>
        </p:nvSpPr>
        <p:spPr>
          <a:xfrm>
            <a:off x="5076056" y="2636912"/>
            <a:ext cx="3722712"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 -1</a:t>
            </a:r>
            <a:r>
              <a:rPr lang="ar-SA" dirty="0"/>
              <a:t>استخلاص الدروس والعبر من الماضي والترف على الأخطاء و تجنب الوقوع </a:t>
            </a:r>
            <a:r>
              <a:rPr lang="ar-SA" dirty="0" err="1"/>
              <a:t>فیها</a:t>
            </a:r>
            <a:r>
              <a:rPr lang="ar-SA" dirty="0"/>
              <a:t> في الحاضر أو المستقبل </a:t>
            </a:r>
            <a:endParaRPr lang="en-US" dirty="0"/>
          </a:p>
        </p:txBody>
      </p:sp>
      <p:sp>
        <p:nvSpPr>
          <p:cNvPr id="5" name="شكل بيضاوي 4"/>
          <p:cNvSpPr/>
          <p:nvPr/>
        </p:nvSpPr>
        <p:spPr>
          <a:xfrm>
            <a:off x="539552" y="2636912"/>
            <a:ext cx="352839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2 -</a:t>
            </a:r>
            <a:r>
              <a:rPr lang="ar-SA" dirty="0"/>
              <a:t>استقراء </a:t>
            </a:r>
            <a:r>
              <a:rPr lang="ar-SA" dirty="0" err="1"/>
              <a:t>تأثیر</a:t>
            </a:r>
            <a:r>
              <a:rPr lang="ar-SA" dirty="0"/>
              <a:t> </a:t>
            </a:r>
            <a:r>
              <a:rPr lang="ar-SA" dirty="0" err="1"/>
              <a:t>المتغیرات</a:t>
            </a:r>
            <a:r>
              <a:rPr lang="ar-SA" dirty="0"/>
              <a:t> و النظم </a:t>
            </a:r>
            <a:r>
              <a:rPr lang="ar-SA" dirty="0" err="1"/>
              <a:t>الاجتماعیة</a:t>
            </a:r>
            <a:r>
              <a:rPr lang="ar-SA" dirty="0"/>
              <a:t> على نظام </a:t>
            </a:r>
            <a:r>
              <a:rPr lang="ar-SA" dirty="0" err="1"/>
              <a:t>الریاضة</a:t>
            </a:r>
            <a:r>
              <a:rPr lang="ar-SA" dirty="0"/>
              <a:t> </a:t>
            </a:r>
            <a:r>
              <a:rPr lang="ar-SA" dirty="0" err="1"/>
              <a:t>والتربیة</a:t>
            </a:r>
            <a:r>
              <a:rPr lang="ar-SA" dirty="0"/>
              <a:t> </a:t>
            </a:r>
            <a:r>
              <a:rPr lang="ar-SA" dirty="0" err="1"/>
              <a:t>البدنیة</a:t>
            </a:r>
            <a:r>
              <a:rPr lang="ar-SA" dirty="0"/>
              <a:t> و ذلك </a:t>
            </a:r>
            <a:r>
              <a:rPr lang="ar-SA" dirty="0" err="1"/>
              <a:t>لتوجیه</a:t>
            </a:r>
            <a:r>
              <a:rPr lang="ar-SA" dirty="0"/>
              <a:t> النظام نحو التقدم </a:t>
            </a:r>
            <a:r>
              <a:rPr lang="ar-SA" dirty="0" err="1"/>
              <a:t>بالإستفادة</a:t>
            </a:r>
            <a:r>
              <a:rPr lang="ar-SA" dirty="0"/>
              <a:t> من هذه </a:t>
            </a:r>
            <a:r>
              <a:rPr lang="ar-SA" dirty="0" err="1"/>
              <a:t>التأثیرات</a:t>
            </a:r>
            <a:r>
              <a:rPr lang="en-US" dirty="0"/>
              <a:t>. </a:t>
            </a:r>
          </a:p>
        </p:txBody>
      </p:sp>
      <p:sp>
        <p:nvSpPr>
          <p:cNvPr id="6" name="سهم إلى اليمين 5"/>
          <p:cNvSpPr/>
          <p:nvPr/>
        </p:nvSpPr>
        <p:spPr>
          <a:xfrm>
            <a:off x="2123728" y="4581128"/>
            <a:ext cx="4608512" cy="2016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-3</a:t>
            </a:r>
            <a:r>
              <a:rPr lang="ar-SA" dirty="0" smtClean="0"/>
              <a:t>دراسة </a:t>
            </a:r>
            <a:r>
              <a:rPr lang="ar-SA" dirty="0" err="1"/>
              <a:t>تاریخ</a:t>
            </a:r>
            <a:r>
              <a:rPr lang="ar-SA" dirty="0"/>
              <a:t> </a:t>
            </a:r>
            <a:r>
              <a:rPr lang="ar-SA" dirty="0" err="1"/>
              <a:t>الریاضة</a:t>
            </a:r>
            <a:r>
              <a:rPr lang="ar-SA" dirty="0"/>
              <a:t> و الألعاب </a:t>
            </a:r>
            <a:r>
              <a:rPr lang="ar-SA" dirty="0" err="1"/>
              <a:t>والتربیة</a:t>
            </a:r>
            <a:r>
              <a:rPr lang="ar-SA" dirty="0"/>
              <a:t> </a:t>
            </a:r>
            <a:r>
              <a:rPr lang="ar-SA" dirty="0" err="1"/>
              <a:t>البدنیة</a:t>
            </a:r>
            <a:r>
              <a:rPr lang="ar-SA" dirty="0"/>
              <a:t> كمحاكاة </a:t>
            </a:r>
            <a:r>
              <a:rPr lang="ar-SA" dirty="0" err="1"/>
              <a:t>لتقدیر</a:t>
            </a:r>
            <a:r>
              <a:rPr lang="ar-SA" dirty="0"/>
              <a:t> حجم و اتجاه التقدم في </a:t>
            </a:r>
            <a:r>
              <a:rPr lang="ar-SA" dirty="0" err="1"/>
              <a:t>التربیة</a:t>
            </a:r>
            <a:r>
              <a:rPr lang="ar-SA" dirty="0"/>
              <a:t> البدني و </a:t>
            </a:r>
            <a:r>
              <a:rPr lang="ar-SA" dirty="0" err="1"/>
              <a:t>الریاضیة</a:t>
            </a:r>
            <a:r>
              <a:rPr lang="ar-SA" dirty="0"/>
              <a:t> المعاصرة</a:t>
            </a:r>
            <a:r>
              <a:rPr lang="en-US" dirty="0"/>
              <a:t>. </a:t>
            </a:r>
            <a:endParaRPr lang="ar-IQ" dirty="0"/>
          </a:p>
        </p:txBody>
      </p:sp>
    </p:spTree>
    <p:extLst>
      <p:ext uri="{BB962C8B-B14F-4D97-AF65-F5344CB8AC3E}">
        <p14:creationId xmlns:p14="http://schemas.microsoft.com/office/powerpoint/2010/main" val="3101041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1205</Words>
  <Application>Microsoft Office PowerPoint</Application>
  <PresentationFormat>عرض على الشاشة (3:4)‏</PresentationFormat>
  <Paragraphs>84</Paragraphs>
  <Slides>23</Slides>
  <Notes>1</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سمة Office</vt:lpstr>
      <vt:lpstr>عرض تقديمي في PowerPoint</vt:lpstr>
      <vt:lpstr>عرض تقديمي في PowerPoint</vt:lpstr>
      <vt:lpstr>عرض تقديمي في PowerPoint</vt:lpstr>
      <vt:lpstr>     </vt:lpstr>
      <vt:lpstr>وهناك اتفاق على أن هناك نوعین من المصادر التاریخیة</vt:lpstr>
      <vt:lpstr>وهناك اتفاق على أن هناك نوعین من المصادر التاریخیة: </vt:lpstr>
      <vt:lpstr>عرض تقديمي في PowerPoint</vt:lpstr>
      <vt:lpstr>عرض تقديمي في PowerPoint</vt:lpstr>
      <vt:lpstr>أهمیة دراسة تاریخ التربیة البدنیة و الریاضیة: </vt:lpstr>
      <vt:lpstr>عرض تقديمي في PowerPoint</vt:lpstr>
      <vt:lpstr>عرض تقديمي في PowerPoint</vt:lpstr>
      <vt:lpstr>3-أهمیة دراسة تاریخ التربیة الریاضیة: </vt:lpstr>
      <vt:lpstr>عرض تقديمي في PowerPoint</vt:lpstr>
      <vt:lpstr>عرض تقديمي في PowerPoint</vt:lpstr>
      <vt:lpstr>اكتساب المفهوم </vt:lpstr>
      <vt:lpstr>عرض تقديمي في PowerPoint</vt:lpstr>
      <vt:lpstr>عرض تقديمي في PowerPoint</vt:lpstr>
      <vt:lpstr>عرض تقديمي في PowerPoint</vt:lpstr>
      <vt:lpstr>السباحة الحرة</vt:lpstr>
      <vt:lpstr>عرض تقديمي في PowerPoint</vt:lpstr>
      <vt:lpstr>عرض تقديمي في PowerPoint</vt:lpstr>
      <vt:lpstr>مجالات البحث: </vt:lpstr>
      <vt:lpstr>شكرا لحسن استماعكم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win7</dc:creator>
  <cp:lastModifiedBy>Maher</cp:lastModifiedBy>
  <cp:revision>40</cp:revision>
  <dcterms:created xsi:type="dcterms:W3CDTF">2020-01-22T20:00:09Z</dcterms:created>
  <dcterms:modified xsi:type="dcterms:W3CDTF">2020-06-02T02:12:07Z</dcterms:modified>
</cp:coreProperties>
</file>