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9"/>
  </p:notesMasterIdLst>
  <p:sldIdLst>
    <p:sldId id="258" r:id="rId2"/>
    <p:sldId id="257" r:id="rId3"/>
    <p:sldId id="260" r:id="rId4"/>
    <p:sldId id="269" r:id="rId5"/>
    <p:sldId id="270" r:id="rId6"/>
    <p:sldId id="271" r:id="rId7"/>
    <p:sldId id="261" r:id="rId8"/>
    <p:sldId id="262" r:id="rId9"/>
    <p:sldId id="263" r:id="rId10"/>
    <p:sldId id="264" r:id="rId11"/>
    <p:sldId id="265" r:id="rId12"/>
    <p:sldId id="266" r:id="rId13"/>
    <p:sldId id="267" r:id="rId14"/>
    <p:sldId id="272" r:id="rId15"/>
    <p:sldId id="273" r:id="rId16"/>
    <p:sldId id="274" r:id="rId17"/>
    <p:sldId id="268" r:id="rId18"/>
  </p:sldIdLst>
  <p:sldSz cx="12192000" cy="6858000"/>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snapToGrid="0">
      <p:cViewPr varScale="1">
        <p:scale>
          <a:sx n="64" d="100"/>
          <a:sy n="64" d="100"/>
        </p:scale>
        <p:origin x="96"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0DD4A8CA-7592-4873-8EF7-8E927476AF14}" type="datetimeFigureOut">
              <a:rPr lang="ar-IQ" smtClean="0"/>
              <a:t>10/02/1442</a:t>
            </a:fld>
            <a:endParaRPr lang="ar-IQ"/>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3AE70AC7-D3B5-468E-A6AA-0E0A8A1C0B9D}" type="slidenum">
              <a:rPr lang="ar-IQ" smtClean="0"/>
              <a:t>‹#›</a:t>
            </a:fld>
            <a:endParaRPr lang="ar-IQ"/>
          </a:p>
        </p:txBody>
      </p:sp>
    </p:spTree>
    <p:extLst>
      <p:ext uri="{BB962C8B-B14F-4D97-AF65-F5344CB8AC3E}">
        <p14:creationId xmlns:p14="http://schemas.microsoft.com/office/powerpoint/2010/main" val="60215775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3AE70AC7-D3B5-468E-A6AA-0E0A8A1C0B9D}" type="slidenum">
              <a:rPr lang="ar-IQ" smtClean="0"/>
              <a:t>16</a:t>
            </a:fld>
            <a:endParaRPr lang="ar-IQ"/>
          </a:p>
        </p:txBody>
      </p:sp>
    </p:spTree>
    <p:extLst>
      <p:ext uri="{BB962C8B-B14F-4D97-AF65-F5344CB8AC3E}">
        <p14:creationId xmlns:p14="http://schemas.microsoft.com/office/powerpoint/2010/main" val="2819009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1524000" y="1122363"/>
            <a:ext cx="9144000" cy="2387600"/>
          </a:xfrm>
        </p:spPr>
        <p:txBody>
          <a:bodyPr anchor="b"/>
          <a:lstStyle>
            <a:lvl1pPr algn="ctr">
              <a:defRPr sz="6000"/>
            </a:lvl1pPr>
          </a:lstStyle>
          <a:p>
            <a:r>
              <a:rPr lang="ar-SA" smtClean="0"/>
              <a:t>انقر لتحرير نمط العنوان الرئيسي</a:t>
            </a:r>
            <a:endParaRPr lang="ar-IQ"/>
          </a:p>
        </p:txBody>
      </p:sp>
      <p:sp>
        <p:nvSpPr>
          <p:cNvPr id="3" name="عنوان فرعي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smtClean="0"/>
              <a:t>انقر لتحرير نمط العنوان الثانوي الرئيسي</a:t>
            </a:r>
            <a:endParaRPr lang="ar-IQ"/>
          </a:p>
        </p:txBody>
      </p:sp>
      <p:sp>
        <p:nvSpPr>
          <p:cNvPr id="4" name="عنصر نائب للتاريخ 3"/>
          <p:cNvSpPr>
            <a:spLocks noGrp="1"/>
          </p:cNvSpPr>
          <p:nvPr>
            <p:ph type="dt" sz="half" idx="10"/>
          </p:nvPr>
        </p:nvSpPr>
        <p:spPr/>
        <p:txBody>
          <a:bodyPr/>
          <a:lstStyle/>
          <a:p>
            <a:fld id="{3573EE92-7FD1-452E-AD42-3BA4DCA55738}" type="datetime8">
              <a:rPr lang="ar-IQ" smtClean="0"/>
              <a:t>27 أيلول، 20</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4949363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E6F3138E-6AE7-4C95-AB16-505C78CC453A}" type="datetime8">
              <a:rPr lang="ar-IQ" smtClean="0"/>
              <a:t>27 أيلول، 20</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2882141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724900" y="365125"/>
            <a:ext cx="2628900" cy="5811838"/>
          </a:xfrm>
        </p:spPr>
        <p:txBody>
          <a:bodyPr vert="eaVert"/>
          <a:lstStyle/>
          <a:p>
            <a:r>
              <a:rPr lang="ar-SA" smtClean="0"/>
              <a:t>انقر لتحرير نمط العنوان الرئيسي</a:t>
            </a:r>
            <a:endParaRPr lang="ar-IQ"/>
          </a:p>
        </p:txBody>
      </p:sp>
      <p:sp>
        <p:nvSpPr>
          <p:cNvPr id="3" name="عنصر نائب للعنوان العمودي 2"/>
          <p:cNvSpPr>
            <a:spLocks noGrp="1"/>
          </p:cNvSpPr>
          <p:nvPr>
            <p:ph type="body" orient="vert" idx="1"/>
          </p:nvPr>
        </p:nvSpPr>
        <p:spPr>
          <a:xfrm>
            <a:off x="838200" y="365125"/>
            <a:ext cx="7734300" cy="5811838"/>
          </a:xfrm>
        </p:spPr>
        <p:txBody>
          <a:bodyPr vert="eaVert"/>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384DFA37-F333-4203-A582-B1B6AAA3A523}" type="datetime8">
              <a:rPr lang="ar-IQ" smtClean="0"/>
              <a:t>27 أيلول، 20</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682693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10"/>
          </p:nvPr>
        </p:nvSpPr>
        <p:spPr/>
        <p:txBody>
          <a:bodyPr/>
          <a:lstStyle/>
          <a:p>
            <a:fld id="{2B0956D3-E30A-4201-8BD9-4E2D8F52830B}" type="datetime8">
              <a:rPr lang="ar-IQ" smtClean="0"/>
              <a:t>27 أيلول، 20</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1040423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831850" y="1709738"/>
            <a:ext cx="10515600" cy="2852737"/>
          </a:xfrm>
        </p:spPr>
        <p:txBody>
          <a:bodyPr anchor="b"/>
          <a:lstStyle>
            <a:lvl1pPr>
              <a:defRPr sz="6000"/>
            </a:lvl1p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smtClean="0"/>
              <a:t>تحرير أنماط النص الرئيسي</a:t>
            </a:r>
          </a:p>
        </p:txBody>
      </p:sp>
      <p:sp>
        <p:nvSpPr>
          <p:cNvPr id="4" name="عنصر نائب للتاريخ 3"/>
          <p:cNvSpPr>
            <a:spLocks noGrp="1"/>
          </p:cNvSpPr>
          <p:nvPr>
            <p:ph type="dt" sz="half" idx="10"/>
          </p:nvPr>
        </p:nvSpPr>
        <p:spPr/>
        <p:txBody>
          <a:bodyPr/>
          <a:lstStyle/>
          <a:p>
            <a:fld id="{EB73EEAD-92F7-4442-B953-404675BB787E}" type="datetime8">
              <a:rPr lang="ar-IQ" smtClean="0"/>
              <a:t>27 أيلول، 20</a:t>
            </a:fld>
            <a:endParaRPr lang="ar-IQ"/>
          </a:p>
        </p:txBody>
      </p:sp>
      <p:sp>
        <p:nvSpPr>
          <p:cNvPr id="5" name="عنصر نائب للتذييل 4"/>
          <p:cNvSpPr>
            <a:spLocks noGrp="1"/>
          </p:cNvSpPr>
          <p:nvPr>
            <p:ph type="ftr" sz="quarter" idx="11"/>
          </p:nvPr>
        </p:nvSpPr>
        <p:spPr/>
        <p:txBody>
          <a:bodyPr/>
          <a:lstStyle/>
          <a:p>
            <a:endParaRPr lang="ar-IQ"/>
          </a:p>
        </p:txBody>
      </p:sp>
      <p:sp>
        <p:nvSpPr>
          <p:cNvPr id="6" name="عنصر نائب لرقم الشريحة 5"/>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3065526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محتوى 2"/>
          <p:cNvSpPr>
            <a:spLocks noGrp="1"/>
          </p:cNvSpPr>
          <p:nvPr>
            <p:ph sz="half" idx="1"/>
          </p:nvPr>
        </p:nvSpPr>
        <p:spPr>
          <a:xfrm>
            <a:off x="838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محتوى 3"/>
          <p:cNvSpPr>
            <a:spLocks noGrp="1"/>
          </p:cNvSpPr>
          <p:nvPr>
            <p:ph sz="half" idx="2"/>
          </p:nvPr>
        </p:nvSpPr>
        <p:spPr>
          <a:xfrm>
            <a:off x="6172200" y="1825625"/>
            <a:ext cx="5181600" cy="435133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تاريخ 4"/>
          <p:cNvSpPr>
            <a:spLocks noGrp="1"/>
          </p:cNvSpPr>
          <p:nvPr>
            <p:ph type="dt" sz="half" idx="10"/>
          </p:nvPr>
        </p:nvSpPr>
        <p:spPr/>
        <p:txBody>
          <a:bodyPr/>
          <a:lstStyle/>
          <a:p>
            <a:fld id="{6E9983D9-F0C1-449F-895C-651F404AC86E}" type="datetime8">
              <a:rPr lang="ar-IQ" smtClean="0"/>
              <a:t>27 أيلول، 20</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4102441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365125"/>
            <a:ext cx="10515600" cy="1325563"/>
          </a:xfrm>
        </p:spPr>
        <p:txBody>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عنصر نائب للمحتوى 3"/>
          <p:cNvSpPr>
            <a:spLocks noGrp="1"/>
          </p:cNvSpPr>
          <p:nvPr>
            <p:ph sz="half" idx="2"/>
          </p:nvPr>
        </p:nvSpPr>
        <p:spPr>
          <a:xfrm>
            <a:off x="839788" y="2505075"/>
            <a:ext cx="5157787"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5" name="عنصر نائب للنص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عنصر نائب للمحتوى 5"/>
          <p:cNvSpPr>
            <a:spLocks noGrp="1"/>
          </p:cNvSpPr>
          <p:nvPr>
            <p:ph sz="quarter" idx="4"/>
          </p:nvPr>
        </p:nvSpPr>
        <p:spPr>
          <a:xfrm>
            <a:off x="6172200" y="2505075"/>
            <a:ext cx="5183188" cy="3684588"/>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7" name="عنصر نائب للتاريخ 6"/>
          <p:cNvSpPr>
            <a:spLocks noGrp="1"/>
          </p:cNvSpPr>
          <p:nvPr>
            <p:ph type="dt" sz="half" idx="10"/>
          </p:nvPr>
        </p:nvSpPr>
        <p:spPr/>
        <p:txBody>
          <a:bodyPr/>
          <a:lstStyle/>
          <a:p>
            <a:fld id="{8824CAC9-F040-4260-86B3-E9B5CCAF03D2}" type="datetime8">
              <a:rPr lang="ar-IQ" smtClean="0"/>
              <a:t>27 أيلول، 20</a:t>
            </a:fld>
            <a:endParaRPr lang="ar-IQ"/>
          </a:p>
        </p:txBody>
      </p:sp>
      <p:sp>
        <p:nvSpPr>
          <p:cNvPr id="8" name="عنصر نائب للتذييل 7"/>
          <p:cNvSpPr>
            <a:spLocks noGrp="1"/>
          </p:cNvSpPr>
          <p:nvPr>
            <p:ph type="ftr" sz="quarter" idx="11"/>
          </p:nvPr>
        </p:nvSpPr>
        <p:spPr/>
        <p:txBody>
          <a:bodyPr/>
          <a:lstStyle/>
          <a:p>
            <a:endParaRPr lang="ar-IQ"/>
          </a:p>
        </p:txBody>
      </p:sp>
      <p:sp>
        <p:nvSpPr>
          <p:cNvPr id="9" name="عنصر نائب لرقم الشريحة 8"/>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149445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IQ"/>
          </a:p>
        </p:txBody>
      </p:sp>
      <p:sp>
        <p:nvSpPr>
          <p:cNvPr id="3" name="عنصر نائب للتاريخ 2"/>
          <p:cNvSpPr>
            <a:spLocks noGrp="1"/>
          </p:cNvSpPr>
          <p:nvPr>
            <p:ph type="dt" sz="half" idx="10"/>
          </p:nvPr>
        </p:nvSpPr>
        <p:spPr/>
        <p:txBody>
          <a:bodyPr/>
          <a:lstStyle/>
          <a:p>
            <a:fld id="{ACDC99C4-A6B7-45C3-A653-995FC491A445}" type="datetime8">
              <a:rPr lang="ar-IQ" smtClean="0"/>
              <a:t>27 أيلول، 20</a:t>
            </a:fld>
            <a:endParaRPr lang="ar-IQ"/>
          </a:p>
        </p:txBody>
      </p:sp>
      <p:sp>
        <p:nvSpPr>
          <p:cNvPr id="4" name="عنصر نائب للتذييل 3"/>
          <p:cNvSpPr>
            <a:spLocks noGrp="1"/>
          </p:cNvSpPr>
          <p:nvPr>
            <p:ph type="ftr" sz="quarter" idx="11"/>
          </p:nvPr>
        </p:nvSpPr>
        <p:spPr/>
        <p:txBody>
          <a:bodyPr/>
          <a:lstStyle/>
          <a:p>
            <a:endParaRPr lang="ar-IQ"/>
          </a:p>
        </p:txBody>
      </p:sp>
      <p:sp>
        <p:nvSpPr>
          <p:cNvPr id="5" name="عنصر نائب لرقم الشريحة 4"/>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385955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3E13325-E0D9-4E84-A0FD-0430E5AE7FFF}" type="datetime8">
              <a:rPr lang="ar-IQ" smtClean="0"/>
              <a:t>27 أيلول، 20</a:t>
            </a:fld>
            <a:endParaRPr lang="ar-IQ"/>
          </a:p>
        </p:txBody>
      </p:sp>
      <p:sp>
        <p:nvSpPr>
          <p:cNvPr id="3" name="عنصر نائب للتذييل 2"/>
          <p:cNvSpPr>
            <a:spLocks noGrp="1"/>
          </p:cNvSpPr>
          <p:nvPr>
            <p:ph type="ftr" sz="quarter" idx="1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17989086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IQ"/>
          </a:p>
        </p:txBody>
      </p:sp>
      <p:sp>
        <p:nvSpPr>
          <p:cNvPr id="3" name="عنصر نائب للمحتوى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تحرير أنماط النص الرئيسي</a:t>
            </a:r>
          </a:p>
        </p:txBody>
      </p:sp>
      <p:sp>
        <p:nvSpPr>
          <p:cNvPr id="5" name="عنصر نائب للتاريخ 4"/>
          <p:cNvSpPr>
            <a:spLocks noGrp="1"/>
          </p:cNvSpPr>
          <p:nvPr>
            <p:ph type="dt" sz="half" idx="10"/>
          </p:nvPr>
        </p:nvSpPr>
        <p:spPr/>
        <p:txBody>
          <a:bodyPr/>
          <a:lstStyle/>
          <a:p>
            <a:fld id="{8670A8D6-2CD2-4BCB-A317-BF4A8FCD628E}" type="datetime8">
              <a:rPr lang="ar-IQ" smtClean="0"/>
              <a:t>27 أيلول، 20</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13210312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839788" y="457200"/>
            <a:ext cx="3932237" cy="1600200"/>
          </a:xfrm>
        </p:spPr>
        <p:txBody>
          <a:bodyPr anchor="b"/>
          <a:lstStyle>
            <a:lvl1pPr>
              <a:defRPr sz="3200"/>
            </a:lvl1pPr>
          </a:lstStyle>
          <a:p>
            <a:r>
              <a:rPr lang="ar-SA" smtClean="0"/>
              <a:t>انقر لتحرير نمط العنوان الرئيسي</a:t>
            </a:r>
            <a:endParaRPr lang="ar-IQ"/>
          </a:p>
        </p:txBody>
      </p:sp>
      <p:sp>
        <p:nvSpPr>
          <p:cNvPr id="3" name="عنصر نائب للصورة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عنصر نائب للنص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smtClean="0"/>
              <a:t>تحرير أنماط النص الرئيسي</a:t>
            </a:r>
          </a:p>
        </p:txBody>
      </p:sp>
      <p:sp>
        <p:nvSpPr>
          <p:cNvPr id="5" name="عنصر نائب للتاريخ 4"/>
          <p:cNvSpPr>
            <a:spLocks noGrp="1"/>
          </p:cNvSpPr>
          <p:nvPr>
            <p:ph type="dt" sz="half" idx="10"/>
          </p:nvPr>
        </p:nvSpPr>
        <p:spPr/>
        <p:txBody>
          <a:bodyPr/>
          <a:lstStyle/>
          <a:p>
            <a:fld id="{EAE0EF15-4913-44C6-B577-1A3D01C26428}" type="datetime8">
              <a:rPr lang="ar-IQ" smtClean="0"/>
              <a:t>27 أيلول، 20</a:t>
            </a:fld>
            <a:endParaRPr lang="ar-IQ"/>
          </a:p>
        </p:txBody>
      </p:sp>
      <p:sp>
        <p:nvSpPr>
          <p:cNvPr id="6" name="عنصر نائب للتذييل 5"/>
          <p:cNvSpPr>
            <a:spLocks noGrp="1"/>
          </p:cNvSpPr>
          <p:nvPr>
            <p:ph type="ftr" sz="quarter" idx="11"/>
          </p:nvPr>
        </p:nvSpPr>
        <p:spPr/>
        <p:txBody>
          <a:bodyPr/>
          <a:lstStyle/>
          <a:p>
            <a:endParaRPr lang="ar-IQ"/>
          </a:p>
        </p:txBody>
      </p:sp>
      <p:sp>
        <p:nvSpPr>
          <p:cNvPr id="7" name="عنصر نائب لرقم الشريحة 6"/>
          <p:cNvSpPr>
            <a:spLocks noGrp="1"/>
          </p:cNvSpPr>
          <p:nvPr>
            <p:ph type="sldNum" sz="quarter" idx="12"/>
          </p:nvPr>
        </p:nvSpPr>
        <p:spPr/>
        <p:txBody>
          <a:bodyPr/>
          <a:lstStyle/>
          <a:p>
            <a:fld id="{AE115BF3-A4B1-4A6F-A279-ED39F7843917}" type="slidenum">
              <a:rPr lang="ar-IQ" smtClean="0"/>
              <a:t>‹#›</a:t>
            </a:fld>
            <a:endParaRPr lang="ar-IQ"/>
          </a:p>
        </p:txBody>
      </p:sp>
    </p:spTree>
    <p:extLst>
      <p:ext uri="{BB962C8B-B14F-4D97-AF65-F5344CB8AC3E}">
        <p14:creationId xmlns:p14="http://schemas.microsoft.com/office/powerpoint/2010/main" val="18830813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80">
          <a:fgClr>
            <a:schemeClr val="tx1"/>
          </a:fgClr>
          <a:bgClr>
            <a:schemeClr val="bg1"/>
          </a:bgClr>
        </a:patt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smtClean="0"/>
              <a:t>انقر لتحرير نمط العنوان الرئيسي</a:t>
            </a:r>
            <a:endParaRPr lang="ar-IQ"/>
          </a:p>
        </p:txBody>
      </p:sp>
      <p:sp>
        <p:nvSpPr>
          <p:cNvPr id="3" name="عنصر نائب للنص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4" name="عنصر نائب للتاريخ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E886E50-C018-497D-B05E-B8BD36DF31A6}" type="datetime8">
              <a:rPr lang="ar-IQ" smtClean="0"/>
              <a:t>27 أيلول، 20</a:t>
            </a:fld>
            <a:endParaRPr lang="ar-IQ"/>
          </a:p>
        </p:txBody>
      </p:sp>
      <p:sp>
        <p:nvSpPr>
          <p:cNvPr id="5" name="عنصر نائب للتذييل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IQ"/>
          </a:p>
        </p:txBody>
      </p:sp>
      <p:sp>
        <p:nvSpPr>
          <p:cNvPr id="6" name="عنصر نائب لرقم الشريحة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AE115BF3-A4B1-4A6F-A279-ED39F7843917}" type="slidenum">
              <a:rPr lang="ar-IQ" smtClean="0"/>
              <a:t>‹#›</a:t>
            </a:fld>
            <a:endParaRPr lang="ar-IQ"/>
          </a:p>
        </p:txBody>
      </p:sp>
    </p:spTree>
    <p:extLst>
      <p:ext uri="{BB962C8B-B14F-4D97-AF65-F5344CB8AC3E}">
        <p14:creationId xmlns:p14="http://schemas.microsoft.com/office/powerpoint/2010/main" val="6176942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شكل بيضاوي 6"/>
          <p:cNvSpPr/>
          <p:nvPr/>
        </p:nvSpPr>
        <p:spPr>
          <a:xfrm>
            <a:off x="0" y="14990"/>
            <a:ext cx="12191999" cy="6858000"/>
          </a:xfrm>
          <a:prstGeom prst="ellipse">
            <a:avLst/>
          </a:prstGeom>
          <a:blipFill>
            <a:blip r:embed="rId2"/>
            <a:tile tx="0" ty="0" sx="100000" sy="100000" flip="none" algn="tl"/>
          </a:blipFill>
          <a:effectLst>
            <a:outerShdw blurRad="101600" dist="482600" dir="11400000" sx="49000" sy="49000" algn="ctr" rotWithShape="0">
              <a:srgbClr val="000000">
                <a:alpha val="7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sz="4800" dirty="0">
              <a:solidFill>
                <a:srgbClr val="FF0000"/>
              </a:solidFill>
            </a:endParaRPr>
          </a:p>
        </p:txBody>
      </p:sp>
      <p:pic>
        <p:nvPicPr>
          <p:cNvPr id="8" name="صورة 7" descr="D:\Logoo2.png"/>
          <p:cNvPicPr/>
          <p:nvPr/>
        </p:nvPicPr>
        <p:blipFill>
          <a:blip r:embed="rId3">
            <a:extLst>
              <a:ext uri="{28A0092B-C50C-407E-A947-70E740481C1C}">
                <a14:useLocalDpi xmlns:a14="http://schemas.microsoft.com/office/drawing/2010/main" val="0"/>
              </a:ext>
            </a:extLst>
          </a:blip>
          <a:srcRect/>
          <a:stretch>
            <a:fillRect/>
          </a:stretch>
        </p:blipFill>
        <p:spPr bwMode="auto">
          <a:xfrm>
            <a:off x="117021" y="142962"/>
            <a:ext cx="1534795" cy="1219200"/>
          </a:xfrm>
          <a:prstGeom prst="rect">
            <a:avLst/>
          </a:prstGeom>
          <a:noFill/>
          <a:ln>
            <a:noFill/>
          </a:ln>
        </p:spPr>
      </p:pic>
      <p:sp>
        <p:nvSpPr>
          <p:cNvPr id="2" name="عنصر نائب لرقم الشريحة 1"/>
          <p:cNvSpPr>
            <a:spLocks noGrp="1"/>
          </p:cNvSpPr>
          <p:nvPr>
            <p:ph type="sldNum" sz="quarter" idx="12"/>
          </p:nvPr>
        </p:nvSpPr>
        <p:spPr/>
        <p:txBody>
          <a:bodyPr/>
          <a:lstStyle/>
          <a:p>
            <a:fld id="{AE115BF3-A4B1-4A6F-A279-ED39F7843917}" type="slidenum">
              <a:rPr lang="ar-IQ" smtClean="0"/>
              <a:t>1</a:t>
            </a:fld>
            <a:endParaRPr lang="ar-IQ"/>
          </a:p>
        </p:txBody>
      </p:sp>
      <p:sp>
        <p:nvSpPr>
          <p:cNvPr id="6" name="موجة 5"/>
          <p:cNvSpPr/>
          <p:nvPr/>
        </p:nvSpPr>
        <p:spPr>
          <a:xfrm>
            <a:off x="2404353" y="523453"/>
            <a:ext cx="7383292" cy="1947372"/>
          </a:xfrm>
          <a:prstGeom prst="wave">
            <a:avLst/>
          </a:prstGeom>
          <a:pattFill prst="pct75">
            <a:fgClr>
              <a:srgbClr val="FFC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chemeClr val="tx1"/>
                </a:solidFill>
              </a:rPr>
              <a:t>المهارات النفسية واهمية تطويرها في مجال التدريب</a:t>
            </a:r>
          </a:p>
        </p:txBody>
      </p:sp>
      <p:sp>
        <p:nvSpPr>
          <p:cNvPr id="9" name="شكل بيضاوي 8"/>
          <p:cNvSpPr/>
          <p:nvPr/>
        </p:nvSpPr>
        <p:spPr>
          <a:xfrm>
            <a:off x="3162925" y="2397077"/>
            <a:ext cx="7378737" cy="1225300"/>
          </a:xfrm>
          <a:prstGeom prst="ellipse">
            <a:avLst/>
          </a:prstGeom>
          <a:pattFill prst="pct50">
            <a:fgClr>
              <a:srgbClr val="FFC000"/>
            </a:fgClr>
            <a:bgClr>
              <a:schemeClr val="bg1"/>
            </a:bgClr>
          </a:pattFill>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rPr>
              <a:t>أعداد</a:t>
            </a:r>
          </a:p>
          <a:p>
            <a:pPr algn="ctr"/>
            <a:r>
              <a:rPr lang="ar-SA" sz="3600" dirty="0" smtClean="0">
                <a:solidFill>
                  <a:srgbClr val="FF0000"/>
                </a:solidFill>
              </a:rPr>
              <a:t>المدرس علي نوري علي</a:t>
            </a:r>
            <a:endParaRPr lang="ar-IQ" sz="3600" dirty="0">
              <a:solidFill>
                <a:srgbClr val="FF0000"/>
              </a:solidFill>
            </a:endParaRPr>
          </a:p>
        </p:txBody>
      </p:sp>
      <p:sp>
        <p:nvSpPr>
          <p:cNvPr id="10" name="تمرير أفقي 9"/>
          <p:cNvSpPr/>
          <p:nvPr/>
        </p:nvSpPr>
        <p:spPr>
          <a:xfrm>
            <a:off x="2331441" y="3384016"/>
            <a:ext cx="7457135" cy="1446493"/>
          </a:xfrm>
          <a:prstGeom prst="horizontalScroll">
            <a:avLst/>
          </a:prstGeom>
          <a:pattFill prst="pct70">
            <a:fgClr>
              <a:srgbClr val="FFC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r>
              <a:rPr lang="en-US" sz="2400" b="1" dirty="0">
                <a:solidFill>
                  <a:schemeClr val="tx1"/>
                </a:solidFill>
              </a:rPr>
              <a:t>Psychological skills and the importance of developing them in the field of training</a:t>
            </a:r>
          </a:p>
          <a:p>
            <a:pPr algn="ctr"/>
            <a:r>
              <a:rPr lang="en-US" sz="2400" b="1" dirty="0">
                <a:solidFill>
                  <a:schemeClr val="tx1"/>
                </a:solidFill>
              </a:rPr>
              <a:t> </a:t>
            </a:r>
          </a:p>
        </p:txBody>
      </p:sp>
      <p:sp>
        <p:nvSpPr>
          <p:cNvPr id="14" name="شكل بيضاوي 13"/>
          <p:cNvSpPr/>
          <p:nvPr/>
        </p:nvSpPr>
        <p:spPr>
          <a:xfrm>
            <a:off x="4080901" y="4535568"/>
            <a:ext cx="6460761" cy="1397694"/>
          </a:xfrm>
          <a:prstGeom prst="ellipse">
            <a:avLst/>
          </a:prstGeom>
          <a:pattFill prst="pct70">
            <a:fgClr>
              <a:srgbClr val="FFC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sz="2800" dirty="0" smtClean="0">
                <a:solidFill>
                  <a:srgbClr val="C00000"/>
                </a:solidFill>
              </a:rPr>
              <a:t>Preparation</a:t>
            </a:r>
          </a:p>
          <a:p>
            <a:pPr algn="ctr"/>
            <a:r>
              <a:rPr lang="en-US" sz="2800" dirty="0" smtClean="0">
                <a:solidFill>
                  <a:srgbClr val="C00000"/>
                </a:solidFill>
              </a:rPr>
              <a:t>Teacher</a:t>
            </a:r>
          </a:p>
          <a:p>
            <a:pPr algn="ctr"/>
            <a:r>
              <a:rPr lang="en-US" sz="2800" dirty="0" smtClean="0">
                <a:solidFill>
                  <a:srgbClr val="C00000"/>
                </a:solidFill>
              </a:rPr>
              <a:t>ALI NOURI </a:t>
            </a:r>
            <a:r>
              <a:rPr lang="en-US" sz="2800" dirty="0" err="1" smtClean="0">
                <a:solidFill>
                  <a:srgbClr val="C00000"/>
                </a:solidFill>
              </a:rPr>
              <a:t>ALi</a:t>
            </a:r>
            <a:endParaRPr lang="ar-IQ" sz="2800" dirty="0">
              <a:solidFill>
                <a:srgbClr val="C00000"/>
              </a:solidFill>
            </a:endParaRPr>
          </a:p>
        </p:txBody>
      </p:sp>
    </p:spTree>
    <p:extLst>
      <p:ext uri="{BB962C8B-B14F-4D97-AF65-F5344CB8AC3E}">
        <p14:creationId xmlns:p14="http://schemas.microsoft.com/office/powerpoint/2010/main" val="15446989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603948" y="194871"/>
            <a:ext cx="10043410" cy="1454048"/>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ln w="0"/>
                <a:solidFill>
                  <a:schemeClr val="tx1"/>
                </a:solidFill>
                <a:effectLst>
                  <a:outerShdw blurRad="38100" dist="19050" dir="2700000" algn="tl" rotWithShape="0">
                    <a:schemeClr val="dk1">
                      <a:alpha val="40000"/>
                    </a:schemeClr>
                  </a:outerShdw>
                </a:effectLst>
              </a:rPr>
              <a:t>من المسؤول عن تعليم وتطوير المهارات النفسية</a:t>
            </a:r>
            <a:endParaRPr lang="ar-IQ" sz="3600" dirty="0">
              <a:ln w="0"/>
              <a:solidFill>
                <a:schemeClr val="tx1"/>
              </a:solidFill>
              <a:effectLst>
                <a:outerShdw blurRad="38100" dist="19050" dir="2700000" algn="tl" rotWithShape="0">
                  <a:schemeClr val="dk1">
                    <a:alpha val="40000"/>
                  </a:schemeClr>
                </a:outerShdw>
              </a:effectLst>
            </a:endParaRPr>
          </a:p>
        </p:txBody>
      </p:sp>
      <p:sp>
        <p:nvSpPr>
          <p:cNvPr id="3" name="مستطيل مستدير الزوايا 2"/>
          <p:cNvSpPr/>
          <p:nvPr/>
        </p:nvSpPr>
        <p:spPr>
          <a:xfrm>
            <a:off x="284813" y="1768839"/>
            <a:ext cx="11587397" cy="4901784"/>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rtl="0"/>
            <a:r>
              <a:rPr lang="ar-SA" sz="3200" dirty="0" smtClean="0">
                <a:solidFill>
                  <a:srgbClr val="002060"/>
                </a:solidFill>
              </a:rPr>
              <a:t>من </a:t>
            </a:r>
            <a:r>
              <a:rPr lang="ar-SA" sz="3200" dirty="0">
                <a:solidFill>
                  <a:srgbClr val="002060"/>
                </a:solidFill>
              </a:rPr>
              <a:t>الناحية المثالية </a:t>
            </a:r>
            <a:r>
              <a:rPr lang="ar-SA" sz="3200" dirty="0" smtClean="0">
                <a:solidFill>
                  <a:srgbClr val="002060"/>
                </a:solidFill>
              </a:rPr>
              <a:t>يجب أن </a:t>
            </a:r>
            <a:r>
              <a:rPr lang="ar-SA" sz="3200" dirty="0">
                <a:solidFill>
                  <a:srgbClr val="002060"/>
                </a:solidFill>
              </a:rPr>
              <a:t>يتولى الأخصائي النفسي الرياضي تطبيق برنامج تدريب المهارات النفسية، باعتبار أنه مؤهل جيداً لهذا العمل، كما أن اللاعبين يكونون أكثر اتصالاً وتعاوناً معه باعتبار أنه لا يقرر من يستمر أو يشارك في اللعب، وبالرغم من ذلك فإنه قد يتعذر توافر الأخصائي النفسي الرياضي؛ لذلك يتوقع أن يقوم بهذه المهمة المدرب مع مراعاة أن يؤهل المدرب نفسه في هذا المجال</a:t>
            </a:r>
            <a:r>
              <a:rPr lang="en-US" sz="3200" dirty="0">
                <a:solidFill>
                  <a:srgbClr val="002060"/>
                </a:solidFill>
              </a:rPr>
              <a:t>.</a:t>
            </a:r>
          </a:p>
          <a:p>
            <a:r>
              <a:rPr lang="ar-SA" sz="3200" dirty="0">
                <a:solidFill>
                  <a:srgbClr val="002060"/>
                </a:solidFill>
              </a:rPr>
              <a:t>واختيار من يقوم بدور الأخصائي النفسي الرياضي يجب أن يتم في ضوء اعتبارات أهمها أن يكون مؤهلاً في مجال تخصص علم النفس وتخصص علوم الرياضة، إضافة إلى أن يكون لديه خبرات تطبيقية للتعامل مع الرياضيين في مجال الإعداد النفسي. </a:t>
            </a:r>
            <a:endParaRPr lang="ar-IQ" sz="3200" dirty="0">
              <a:solidFill>
                <a:srgbClr val="002060"/>
              </a:solidFill>
            </a:endParaRPr>
          </a:p>
        </p:txBody>
      </p:sp>
      <p:sp>
        <p:nvSpPr>
          <p:cNvPr id="4" name="عنصر نائب لرقم الشريحة 3"/>
          <p:cNvSpPr>
            <a:spLocks noGrp="1"/>
          </p:cNvSpPr>
          <p:nvPr>
            <p:ph type="sldNum" sz="quarter" idx="12"/>
          </p:nvPr>
        </p:nvSpPr>
        <p:spPr/>
        <p:txBody>
          <a:bodyPr/>
          <a:lstStyle/>
          <a:p>
            <a:fld id="{AE115BF3-A4B1-4A6F-A279-ED39F7843917}" type="slidenum">
              <a:rPr lang="ar-IQ" smtClean="0"/>
              <a:t>10</a:t>
            </a:fld>
            <a:endParaRPr lang="ar-IQ"/>
          </a:p>
        </p:txBody>
      </p:sp>
    </p:spTree>
    <p:extLst>
      <p:ext uri="{BB962C8B-B14F-4D97-AF65-F5344CB8AC3E}">
        <p14:creationId xmlns:p14="http://schemas.microsoft.com/office/powerpoint/2010/main" val="2649346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349115" y="78354"/>
            <a:ext cx="10103370" cy="1409077"/>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dirty="0" smtClean="0">
                <a:solidFill>
                  <a:srgbClr val="002060"/>
                </a:solidFill>
              </a:rPr>
              <a:t>متى نستطيع اعطاء المهارات النفسية</a:t>
            </a:r>
            <a:endParaRPr lang="ar-IQ" sz="4400" dirty="0">
              <a:solidFill>
                <a:srgbClr val="002060"/>
              </a:solidFill>
            </a:endParaRPr>
          </a:p>
        </p:txBody>
      </p:sp>
      <p:sp>
        <p:nvSpPr>
          <p:cNvPr id="3" name="مستطيل مستدير الزوايا 2"/>
          <p:cNvSpPr/>
          <p:nvPr/>
        </p:nvSpPr>
        <p:spPr>
          <a:xfrm>
            <a:off x="629587" y="1693889"/>
            <a:ext cx="11167672" cy="3882452"/>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600" dirty="0" smtClean="0">
                <a:solidFill>
                  <a:srgbClr val="002060"/>
                </a:solidFill>
              </a:rPr>
              <a:t>1</a:t>
            </a:r>
            <a:r>
              <a:rPr lang="ar-SA" sz="6000" dirty="0" smtClean="0">
                <a:solidFill>
                  <a:srgbClr val="002060"/>
                </a:solidFill>
              </a:rPr>
              <a:t>-قبل البدء </a:t>
            </a:r>
            <a:r>
              <a:rPr lang="ar-SA" sz="6000" dirty="0" err="1" smtClean="0">
                <a:solidFill>
                  <a:srgbClr val="002060"/>
                </a:solidFill>
              </a:rPr>
              <a:t>بلوحدة</a:t>
            </a:r>
            <a:r>
              <a:rPr lang="ar-SA" sz="6000" dirty="0" smtClean="0">
                <a:solidFill>
                  <a:srgbClr val="002060"/>
                </a:solidFill>
              </a:rPr>
              <a:t> التدريبية او المنافسة</a:t>
            </a:r>
          </a:p>
          <a:p>
            <a:pPr algn="ctr"/>
            <a:r>
              <a:rPr lang="ar-SA" sz="6000" dirty="0" smtClean="0">
                <a:solidFill>
                  <a:srgbClr val="002060"/>
                </a:solidFill>
              </a:rPr>
              <a:t>2-اثناء الوحدة التدريبية</a:t>
            </a:r>
          </a:p>
          <a:p>
            <a:pPr algn="ctr"/>
            <a:r>
              <a:rPr lang="ar-SA" sz="6000" dirty="0" smtClean="0">
                <a:solidFill>
                  <a:srgbClr val="002060"/>
                </a:solidFill>
              </a:rPr>
              <a:t>3-بعد انتهاء الوحدة التدريبية</a:t>
            </a:r>
            <a:endParaRPr lang="ar-IQ" sz="6000" dirty="0">
              <a:solidFill>
                <a:srgbClr val="002060"/>
              </a:solidFill>
            </a:endParaRPr>
          </a:p>
        </p:txBody>
      </p:sp>
      <p:sp>
        <p:nvSpPr>
          <p:cNvPr id="4" name="عنصر نائب لرقم الشريحة 3"/>
          <p:cNvSpPr>
            <a:spLocks noGrp="1"/>
          </p:cNvSpPr>
          <p:nvPr>
            <p:ph type="sldNum" sz="quarter" idx="12"/>
          </p:nvPr>
        </p:nvSpPr>
        <p:spPr/>
        <p:txBody>
          <a:bodyPr/>
          <a:lstStyle/>
          <a:p>
            <a:fld id="{AE115BF3-A4B1-4A6F-A279-ED39F7843917}" type="slidenum">
              <a:rPr lang="ar-IQ" smtClean="0"/>
              <a:t>11</a:t>
            </a:fld>
            <a:endParaRPr lang="ar-IQ"/>
          </a:p>
        </p:txBody>
      </p:sp>
    </p:spTree>
    <p:extLst>
      <p:ext uri="{BB962C8B-B14F-4D97-AF65-F5344CB8AC3E}">
        <p14:creationId xmlns:p14="http://schemas.microsoft.com/office/powerpoint/2010/main" val="15621758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بيضاوي 3"/>
          <p:cNvSpPr/>
          <p:nvPr/>
        </p:nvSpPr>
        <p:spPr>
          <a:xfrm>
            <a:off x="2023672" y="0"/>
            <a:ext cx="9672971" cy="914400"/>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000" b="1" dirty="0">
                <a:solidFill>
                  <a:schemeClr val="tx1"/>
                </a:solidFill>
              </a:rPr>
              <a:t>خطوات تعلم المهارات النفسية</a:t>
            </a:r>
            <a:r>
              <a:rPr lang="ar-SA" sz="4000" dirty="0">
                <a:solidFill>
                  <a:schemeClr val="tx1"/>
                </a:solidFill>
              </a:rPr>
              <a:t> </a:t>
            </a:r>
            <a:endParaRPr lang="ar-IQ" sz="4000" dirty="0">
              <a:solidFill>
                <a:schemeClr val="tx1"/>
              </a:solidFill>
            </a:endParaRPr>
          </a:p>
        </p:txBody>
      </p:sp>
      <p:sp>
        <p:nvSpPr>
          <p:cNvPr id="5" name="مستطيل مستدير الزوايا 4"/>
          <p:cNvSpPr/>
          <p:nvPr/>
        </p:nvSpPr>
        <p:spPr>
          <a:xfrm>
            <a:off x="95620" y="1019331"/>
            <a:ext cx="12025745" cy="5838669"/>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400" dirty="0">
                <a:solidFill>
                  <a:srgbClr val="0070C0"/>
                </a:solidFill>
              </a:rPr>
              <a:t>هناك ثلاثة خطوات اساسية يمكن ان نقدمها كما يلي </a:t>
            </a:r>
            <a:r>
              <a:rPr lang="ar-SA" sz="2400" dirty="0">
                <a:solidFill>
                  <a:srgbClr val="FF0000"/>
                </a:solidFill>
              </a:rPr>
              <a:t>:</a:t>
            </a:r>
            <a:br>
              <a:rPr lang="ar-SA" sz="2400" dirty="0">
                <a:solidFill>
                  <a:srgbClr val="FF0000"/>
                </a:solidFill>
              </a:rPr>
            </a:br>
            <a:r>
              <a:rPr lang="ar-SA" sz="2400" dirty="0">
                <a:solidFill>
                  <a:srgbClr val="002060"/>
                </a:solidFill>
              </a:rPr>
              <a:t>الخطوة الاولى : </a:t>
            </a:r>
            <a:r>
              <a:rPr lang="ar-SA" sz="3200" dirty="0">
                <a:solidFill>
                  <a:srgbClr val="002060"/>
                </a:solidFill>
              </a:rPr>
              <a:t>التعلم</a:t>
            </a:r>
            <a:r>
              <a:rPr lang="ar-SA" sz="2400" dirty="0">
                <a:solidFill>
                  <a:srgbClr val="FF0000"/>
                </a:solidFill>
              </a:rPr>
              <a:t/>
            </a:r>
            <a:br>
              <a:rPr lang="ar-SA" sz="2400" dirty="0">
                <a:solidFill>
                  <a:srgbClr val="FF0000"/>
                </a:solidFill>
              </a:rPr>
            </a:br>
            <a:r>
              <a:rPr lang="ar-SA" sz="2800" dirty="0">
                <a:solidFill>
                  <a:srgbClr val="0070C0"/>
                </a:solidFill>
              </a:rPr>
              <a:t>من المهم ان يتعرف اللاعب على ابعاد كل مهارة نفسية حتى يمكن</a:t>
            </a:r>
            <a:br>
              <a:rPr lang="ar-SA" sz="2800" dirty="0">
                <a:solidFill>
                  <a:srgbClr val="0070C0"/>
                </a:solidFill>
              </a:rPr>
            </a:br>
            <a:r>
              <a:rPr lang="ar-SA" sz="2800" dirty="0">
                <a:solidFill>
                  <a:srgbClr val="0070C0"/>
                </a:solidFill>
              </a:rPr>
              <a:t>1- التحقق من ان هذه المهارات يمكن تعلمها .</a:t>
            </a:r>
            <a:br>
              <a:rPr lang="ar-SA" sz="2800" dirty="0">
                <a:solidFill>
                  <a:srgbClr val="0070C0"/>
                </a:solidFill>
              </a:rPr>
            </a:br>
            <a:r>
              <a:rPr lang="ar-SA" sz="2800" dirty="0">
                <a:solidFill>
                  <a:srgbClr val="0070C0"/>
                </a:solidFill>
              </a:rPr>
              <a:t>2- تفهم الدور الذي تلعبه هذه المهارات في </a:t>
            </a:r>
            <a:r>
              <a:rPr lang="ar-SA" sz="2800" dirty="0" err="1">
                <a:solidFill>
                  <a:srgbClr val="0070C0"/>
                </a:solidFill>
              </a:rPr>
              <a:t>التاثير</a:t>
            </a:r>
            <a:r>
              <a:rPr lang="ar-SA" sz="2800" dirty="0">
                <a:solidFill>
                  <a:srgbClr val="0070C0"/>
                </a:solidFill>
              </a:rPr>
              <a:t> على الاداء .</a:t>
            </a:r>
            <a:br>
              <a:rPr lang="ar-SA" sz="2800" dirty="0">
                <a:solidFill>
                  <a:srgbClr val="0070C0"/>
                </a:solidFill>
              </a:rPr>
            </a:br>
            <a:r>
              <a:rPr lang="ar-SA" sz="2800" dirty="0">
                <a:solidFill>
                  <a:srgbClr val="0070C0"/>
                </a:solidFill>
              </a:rPr>
              <a:t>3- تعلم كيفية تطوير هذه المهارات </a:t>
            </a:r>
            <a:r>
              <a:rPr lang="ar-SA" sz="2400" dirty="0">
                <a:solidFill>
                  <a:srgbClr val="FF0000"/>
                </a:solidFill>
              </a:rPr>
              <a:t>.</a:t>
            </a:r>
            <a:br>
              <a:rPr lang="ar-SA" sz="2400" dirty="0">
                <a:solidFill>
                  <a:srgbClr val="FF0000"/>
                </a:solidFill>
              </a:rPr>
            </a:br>
            <a:r>
              <a:rPr lang="ar-SA" sz="2400" dirty="0">
                <a:solidFill>
                  <a:srgbClr val="002060"/>
                </a:solidFill>
              </a:rPr>
              <a:t>الخطوة الثانية : </a:t>
            </a:r>
            <a:r>
              <a:rPr lang="ar-SA" sz="2800" dirty="0">
                <a:solidFill>
                  <a:srgbClr val="002060"/>
                </a:solidFill>
              </a:rPr>
              <a:t>الاكتساب</a:t>
            </a:r>
            <a:r>
              <a:rPr lang="ar-SA" sz="2400" dirty="0">
                <a:solidFill>
                  <a:srgbClr val="FF0000"/>
                </a:solidFill>
              </a:rPr>
              <a:t/>
            </a:r>
            <a:br>
              <a:rPr lang="ar-SA" sz="2400" dirty="0">
                <a:solidFill>
                  <a:srgbClr val="FF0000"/>
                </a:solidFill>
              </a:rPr>
            </a:br>
            <a:r>
              <a:rPr lang="ar-SA" sz="2800" dirty="0">
                <a:solidFill>
                  <a:srgbClr val="0070C0"/>
                </a:solidFill>
              </a:rPr>
              <a:t>في هذه الخطوة يتم مساعدة اللاعب على اكتساب هذه المهارات من خلال برنامج تدريبي منتظم يستخدم أفضل المعلومات المتاحة </a:t>
            </a:r>
            <a:r>
              <a:rPr lang="ar-SA" sz="2400" dirty="0">
                <a:solidFill>
                  <a:srgbClr val="FF0000"/>
                </a:solidFill>
              </a:rPr>
              <a:t>.</a:t>
            </a:r>
            <a:br>
              <a:rPr lang="ar-SA" sz="2400" dirty="0">
                <a:solidFill>
                  <a:srgbClr val="FF0000"/>
                </a:solidFill>
              </a:rPr>
            </a:br>
            <a:r>
              <a:rPr lang="ar-SA" sz="2400" dirty="0">
                <a:solidFill>
                  <a:srgbClr val="002060"/>
                </a:solidFill>
              </a:rPr>
              <a:t>الخطوة الثالثة : </a:t>
            </a:r>
            <a:r>
              <a:rPr lang="ar-SA" sz="2800" dirty="0">
                <a:solidFill>
                  <a:srgbClr val="002060"/>
                </a:solidFill>
              </a:rPr>
              <a:t>الممارسة</a:t>
            </a:r>
            <a:r>
              <a:rPr lang="ar-SA" sz="2400" dirty="0">
                <a:solidFill>
                  <a:srgbClr val="FF0000"/>
                </a:solidFill>
              </a:rPr>
              <a:t/>
            </a:r>
            <a:br>
              <a:rPr lang="ar-SA" sz="2400" dirty="0">
                <a:solidFill>
                  <a:srgbClr val="FF0000"/>
                </a:solidFill>
              </a:rPr>
            </a:br>
            <a:r>
              <a:rPr lang="ar-SA" sz="2400" dirty="0" err="1">
                <a:solidFill>
                  <a:srgbClr val="0070C0"/>
                </a:solidFill>
              </a:rPr>
              <a:t>الممارسة</a:t>
            </a:r>
            <a:r>
              <a:rPr lang="ar-SA" sz="2400" dirty="0">
                <a:solidFill>
                  <a:srgbClr val="0070C0"/>
                </a:solidFill>
              </a:rPr>
              <a:t> المنتظمة لهذه لمهارات حتى يمكن الوصول الى مرحلة التكامل بين العقل والجسم في المنافسة والطريق الوحيد للوصول الى مستوى عال هو مزيد من الممارسة حتى تصبح في مستوى </a:t>
            </a:r>
            <a:r>
              <a:rPr lang="ar-SA" sz="2400" dirty="0" err="1">
                <a:solidFill>
                  <a:srgbClr val="0070C0"/>
                </a:solidFill>
              </a:rPr>
              <a:t>العاده</a:t>
            </a:r>
            <a:r>
              <a:rPr lang="ar-SA" sz="2400" dirty="0">
                <a:solidFill>
                  <a:srgbClr val="0070C0"/>
                </a:solidFill>
              </a:rPr>
              <a:t> .</a:t>
            </a:r>
            <a:br>
              <a:rPr lang="ar-SA" sz="2400" dirty="0">
                <a:solidFill>
                  <a:srgbClr val="0070C0"/>
                </a:solidFill>
              </a:rPr>
            </a:br>
            <a:r>
              <a:rPr lang="ar-SA" sz="2400" dirty="0">
                <a:solidFill>
                  <a:srgbClr val="0070C0"/>
                </a:solidFill>
              </a:rPr>
              <a:t>وهذه الخطوات السابقة وهي التعلم والاكتساب والممارسة هي نفس الخطوات التي تستخدم في تعليم المهارات الحركية وتضمن استراتيجيات اكتساب هذه المهارات</a:t>
            </a:r>
            <a:endParaRPr lang="ar-IQ" sz="2400" dirty="0">
              <a:solidFill>
                <a:srgbClr val="0070C0"/>
              </a:solidFill>
            </a:endParaRPr>
          </a:p>
        </p:txBody>
      </p:sp>
      <p:sp>
        <p:nvSpPr>
          <p:cNvPr id="2" name="عنصر نائب لرقم الشريحة 1"/>
          <p:cNvSpPr>
            <a:spLocks noGrp="1"/>
          </p:cNvSpPr>
          <p:nvPr>
            <p:ph type="sldNum" sz="quarter" idx="12"/>
          </p:nvPr>
        </p:nvSpPr>
        <p:spPr/>
        <p:txBody>
          <a:bodyPr/>
          <a:lstStyle/>
          <a:p>
            <a:fld id="{AE115BF3-A4B1-4A6F-A279-ED39F7843917}" type="slidenum">
              <a:rPr lang="ar-IQ" smtClean="0"/>
              <a:t>12</a:t>
            </a:fld>
            <a:endParaRPr lang="ar-IQ"/>
          </a:p>
        </p:txBody>
      </p:sp>
    </p:spTree>
    <p:extLst>
      <p:ext uri="{BB962C8B-B14F-4D97-AF65-F5344CB8AC3E}">
        <p14:creationId xmlns:p14="http://schemas.microsoft.com/office/powerpoint/2010/main" val="32386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221244" y="18703"/>
            <a:ext cx="10468585" cy="1066800"/>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sz="2800" b="1" dirty="0" smtClean="0">
                <a:solidFill>
                  <a:srgbClr val="0070C0"/>
                </a:solidFill>
              </a:rPr>
              <a:t>نموذج تدريبي </a:t>
            </a:r>
            <a:r>
              <a:rPr lang="ar-IQ" sz="2800" b="1" dirty="0" err="1" smtClean="0">
                <a:solidFill>
                  <a:srgbClr val="0070C0"/>
                </a:solidFill>
              </a:rPr>
              <a:t>لأعطاء</a:t>
            </a:r>
            <a:r>
              <a:rPr lang="ar-IQ" sz="2800" b="1" dirty="0" smtClean="0">
                <a:solidFill>
                  <a:srgbClr val="0070C0"/>
                </a:solidFill>
              </a:rPr>
              <a:t> بعض المهارات النفسية داخل الوحدة التدريبية</a:t>
            </a:r>
            <a:endParaRPr lang="ar-IQ" sz="2800" b="1" dirty="0">
              <a:solidFill>
                <a:srgbClr val="0070C0"/>
              </a:solidFill>
            </a:endParaRPr>
          </a:p>
        </p:txBody>
      </p:sp>
      <p:graphicFrame>
        <p:nvGraphicFramePr>
          <p:cNvPr id="4" name="جدول 3"/>
          <p:cNvGraphicFramePr>
            <a:graphicFrameLocks noGrp="1"/>
          </p:cNvGraphicFramePr>
          <p:nvPr>
            <p:extLst>
              <p:ext uri="{D42A27DB-BD31-4B8C-83A1-F6EECF244321}">
                <p14:modId xmlns:p14="http://schemas.microsoft.com/office/powerpoint/2010/main" val="3335434872"/>
              </p:ext>
            </p:extLst>
          </p:nvPr>
        </p:nvGraphicFramePr>
        <p:xfrm>
          <a:off x="-1" y="2223537"/>
          <a:ext cx="12034998" cy="4447085"/>
        </p:xfrm>
        <a:graphic>
          <a:graphicData uri="http://schemas.openxmlformats.org/drawingml/2006/table">
            <a:tbl>
              <a:tblPr firstRow="1" firstCol="1" bandRow="1">
                <a:tableStyleId>{5C22544A-7EE6-4342-B048-85BDC9FD1C3A}</a:tableStyleId>
              </a:tblPr>
              <a:tblGrid>
                <a:gridCol w="1249410">
                  <a:extLst>
                    <a:ext uri="{9D8B030D-6E8A-4147-A177-3AD203B41FA5}">
                      <a16:colId xmlns:a16="http://schemas.microsoft.com/office/drawing/2014/main" val="124744224"/>
                    </a:ext>
                  </a:extLst>
                </a:gridCol>
                <a:gridCol w="1270384">
                  <a:extLst>
                    <a:ext uri="{9D8B030D-6E8A-4147-A177-3AD203B41FA5}">
                      <a16:colId xmlns:a16="http://schemas.microsoft.com/office/drawing/2014/main" val="3958419528"/>
                    </a:ext>
                  </a:extLst>
                </a:gridCol>
                <a:gridCol w="6675504">
                  <a:extLst>
                    <a:ext uri="{9D8B030D-6E8A-4147-A177-3AD203B41FA5}">
                      <a16:colId xmlns:a16="http://schemas.microsoft.com/office/drawing/2014/main" val="863780557"/>
                    </a:ext>
                  </a:extLst>
                </a:gridCol>
                <a:gridCol w="2839700">
                  <a:extLst>
                    <a:ext uri="{9D8B030D-6E8A-4147-A177-3AD203B41FA5}">
                      <a16:colId xmlns:a16="http://schemas.microsoft.com/office/drawing/2014/main" val="2367659667"/>
                    </a:ext>
                  </a:extLst>
                </a:gridCol>
              </a:tblGrid>
              <a:tr h="688795">
                <a:tc>
                  <a:txBody>
                    <a:bodyPr/>
                    <a:lstStyle/>
                    <a:p>
                      <a:pPr algn="ctr" rtl="1">
                        <a:lnSpc>
                          <a:spcPct val="115000"/>
                        </a:lnSpc>
                        <a:spcAft>
                          <a:spcPts val="0"/>
                        </a:spcAft>
                      </a:pPr>
                      <a:r>
                        <a:rPr lang="ar-SA" sz="2400" b="0" dirty="0">
                          <a:solidFill>
                            <a:schemeClr val="tx1"/>
                          </a:solidFill>
                          <a:effectLst/>
                        </a:rPr>
                        <a:t>3</a:t>
                      </a:r>
                      <a:endParaRPr lang="en-US" sz="200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a:txBody>
                    <a:bodyPr/>
                    <a:lstStyle/>
                    <a:p>
                      <a:pPr algn="ctr" rtl="1">
                        <a:lnSpc>
                          <a:spcPct val="115000"/>
                        </a:lnSpc>
                        <a:spcAft>
                          <a:spcPts val="0"/>
                        </a:spcAft>
                      </a:pPr>
                      <a:r>
                        <a:rPr lang="ar-IQ" sz="2400" dirty="0" smtClean="0">
                          <a:solidFill>
                            <a:schemeClr val="tx1"/>
                          </a:solidFill>
                          <a:effectLst/>
                        </a:rPr>
                        <a:t>30 </a:t>
                      </a:r>
                      <a:r>
                        <a:rPr lang="ar-IQ" sz="2400" dirty="0" err="1">
                          <a:solidFill>
                            <a:schemeClr val="tx1"/>
                          </a:solidFill>
                          <a:effectLst/>
                        </a:rPr>
                        <a:t>ثا</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ar-IQ" sz="1800" b="1" dirty="0">
                          <a:solidFill>
                            <a:schemeClr val="tx1"/>
                          </a:solidFill>
                          <a:effectLst/>
                        </a:rPr>
                        <a:t>تصور نفسك وأنت في بداية السباق - الوضعية الصحيحة للاستعداد للانطلاق  (حركة القدمين-اليدين-الجذع –النظر) مع الشعور </a:t>
                      </a:r>
                      <a:r>
                        <a:rPr lang="ar-IQ" sz="1800" b="1" dirty="0" err="1" smtClean="0">
                          <a:solidFill>
                            <a:schemeClr val="tx1"/>
                          </a:solidFill>
                          <a:effectLst/>
                        </a:rPr>
                        <a:t>بلراحة</a:t>
                      </a:r>
                      <a:r>
                        <a:rPr lang="ar-IQ" sz="1800" b="1" dirty="0" smtClean="0">
                          <a:solidFill>
                            <a:schemeClr val="tx1"/>
                          </a:solidFill>
                          <a:effectLst/>
                        </a:rPr>
                        <a:t> الكاملة قبل بدء السباق</a:t>
                      </a:r>
                      <a:endParaRPr lang="en-US" sz="16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rowSpan="3">
                  <a:txBody>
                    <a:bodyPr/>
                    <a:lstStyle/>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ar-SA" sz="3200" dirty="0">
                          <a:solidFill>
                            <a:srgbClr val="FF0000"/>
                          </a:solidFill>
                          <a:effectLst/>
                        </a:rPr>
                        <a:t>التصور العقلي</a:t>
                      </a:r>
                      <a:endParaRPr lang="en-US" sz="2800" dirty="0">
                        <a:solidFill>
                          <a:srgbClr val="FF0000"/>
                        </a:solidFill>
                        <a:effectLst/>
                      </a:endParaRPr>
                    </a:p>
                    <a:p>
                      <a:pPr algn="ctr">
                        <a:lnSpc>
                          <a:spcPct val="115000"/>
                        </a:lnSpc>
                        <a:spcAft>
                          <a:spcPts val="0"/>
                        </a:spcAft>
                      </a:pPr>
                      <a:r>
                        <a:rPr lang="ar-SA" sz="3200" dirty="0">
                          <a:effectLst/>
                        </a:rPr>
                        <a:t> </a:t>
                      </a:r>
                      <a:endParaRPr lang="en-US" sz="2800" dirty="0">
                        <a:effectLst/>
                      </a:endParaRPr>
                    </a:p>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ar-SA" sz="1800" dirty="0">
                          <a:effectLst/>
                        </a:rPr>
                        <a:t> </a:t>
                      </a:r>
                      <a:endParaRPr lang="en-US" sz="1600" dirty="0">
                        <a:effectLst/>
                      </a:endParaRPr>
                    </a:p>
                    <a:p>
                      <a:pPr algn="ctr">
                        <a:lnSpc>
                          <a:spcPct val="115000"/>
                        </a:lnSpc>
                        <a:spcAft>
                          <a:spcPts val="0"/>
                        </a:spcAft>
                      </a:pPr>
                      <a:r>
                        <a:rPr lang="en-US" sz="1800" dirty="0">
                          <a:effectLst/>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extLst>
                  <a:ext uri="{0D108BD9-81ED-4DB2-BD59-A6C34878D82A}">
                    <a16:rowId xmlns:a16="http://schemas.microsoft.com/office/drawing/2014/main" val="2149137049"/>
                  </a:ext>
                </a:extLst>
              </a:tr>
              <a:tr h="1558385">
                <a:tc>
                  <a:txBody>
                    <a:bodyPr/>
                    <a:lstStyle/>
                    <a:p>
                      <a:pPr algn="ctr" rtl="1">
                        <a:lnSpc>
                          <a:spcPct val="115000"/>
                        </a:lnSpc>
                        <a:spcAft>
                          <a:spcPts val="0"/>
                        </a:spcAft>
                      </a:pPr>
                      <a:r>
                        <a:rPr lang="ar-SA" sz="2800" dirty="0">
                          <a:solidFill>
                            <a:schemeClr val="tx1"/>
                          </a:solidFill>
                          <a:effectLst/>
                        </a:rPr>
                        <a:t>3</a:t>
                      </a: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a:txBody>
                    <a:bodyPr/>
                    <a:lstStyle/>
                    <a:p>
                      <a:pPr algn="ctr" rtl="1">
                        <a:lnSpc>
                          <a:spcPct val="115000"/>
                        </a:lnSpc>
                        <a:spcAft>
                          <a:spcPts val="0"/>
                        </a:spcAft>
                      </a:pPr>
                      <a:r>
                        <a:rPr lang="ar-IQ" sz="2800" dirty="0" smtClean="0">
                          <a:solidFill>
                            <a:schemeClr val="tx1"/>
                          </a:solidFill>
                          <a:effectLst/>
                        </a:rPr>
                        <a:t>30 </a:t>
                      </a:r>
                      <a:r>
                        <a:rPr lang="ar-IQ" sz="2800" dirty="0" err="1">
                          <a:solidFill>
                            <a:schemeClr val="tx1"/>
                          </a:solidFill>
                          <a:effectLst/>
                        </a:rPr>
                        <a:t>ثا</a:t>
                      </a: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a:txBody>
                    <a:bodyPr/>
                    <a:lstStyle/>
                    <a:p>
                      <a:pPr algn="ctr" rtl="1">
                        <a:lnSpc>
                          <a:spcPct val="115000"/>
                        </a:lnSpc>
                        <a:spcAft>
                          <a:spcPts val="0"/>
                        </a:spcAft>
                      </a:pPr>
                      <a:r>
                        <a:rPr lang="ar-IQ" sz="2000" b="1" dirty="0">
                          <a:solidFill>
                            <a:schemeClr val="tx1"/>
                          </a:solidFill>
                          <a:effectLst/>
                        </a:rPr>
                        <a:t>تصور نفسك وأنت تأخذ وضع الاستعداد على مكعب البدء تحاول أن تستدعي صورة لحركة الجري الصحيح مع الشعور بالثقة العالية بالنفس بالأداء والاطمئنان النفسي العالي</a:t>
                      </a:r>
                      <a:endParaRPr lang="en-US" sz="1800" b="1" dirty="0">
                        <a:solidFill>
                          <a:schemeClr val="tx1"/>
                        </a:solidFill>
                        <a:effectLst/>
                      </a:endParaRPr>
                    </a:p>
                    <a:p>
                      <a:pPr algn="ctr" rtl="1">
                        <a:lnSpc>
                          <a:spcPct val="115000"/>
                        </a:lnSpc>
                        <a:spcAft>
                          <a:spcPts val="0"/>
                        </a:spcAft>
                      </a:pPr>
                      <a:r>
                        <a:rPr lang="en-US" sz="2000" b="1" dirty="0">
                          <a:solidFill>
                            <a:schemeClr val="tx1"/>
                          </a:solidFill>
                          <a:effectLst/>
                        </a:rPr>
                        <a:t> </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vMerge="1">
                  <a:txBody>
                    <a:bodyPr/>
                    <a:lstStyle/>
                    <a:p>
                      <a:pPr rtl="1"/>
                      <a:endParaRPr lang="ar-IQ"/>
                    </a:p>
                  </a:txBody>
                  <a:tcPr/>
                </a:tc>
                <a:extLst>
                  <a:ext uri="{0D108BD9-81ED-4DB2-BD59-A6C34878D82A}">
                    <a16:rowId xmlns:a16="http://schemas.microsoft.com/office/drawing/2014/main" val="217092683"/>
                  </a:ext>
                </a:extLst>
              </a:tr>
              <a:tr h="2199905">
                <a:tc>
                  <a:txBody>
                    <a:bodyPr/>
                    <a:lstStyle/>
                    <a:p>
                      <a:pPr algn="ctr" rtl="1">
                        <a:lnSpc>
                          <a:spcPct val="115000"/>
                        </a:lnSpc>
                        <a:spcAft>
                          <a:spcPts val="0"/>
                        </a:spcAft>
                      </a:pPr>
                      <a:r>
                        <a:rPr lang="ar-SA" sz="2800" dirty="0" smtClean="0">
                          <a:solidFill>
                            <a:schemeClr val="tx1"/>
                          </a:solidFill>
                          <a:effectLst/>
                        </a:rPr>
                        <a:t>3</a:t>
                      </a: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a:txBody>
                    <a:bodyPr/>
                    <a:lstStyle/>
                    <a:p>
                      <a:pPr algn="ctr" rtl="1">
                        <a:lnSpc>
                          <a:spcPct val="115000"/>
                        </a:lnSpc>
                        <a:spcAft>
                          <a:spcPts val="0"/>
                        </a:spcAft>
                      </a:pPr>
                      <a:r>
                        <a:rPr lang="ar-IQ" sz="2800" dirty="0" smtClean="0">
                          <a:solidFill>
                            <a:schemeClr val="tx1"/>
                          </a:solidFill>
                          <a:effectLst/>
                        </a:rPr>
                        <a:t>46 </a:t>
                      </a:r>
                      <a:r>
                        <a:rPr lang="ar-IQ" sz="2800" dirty="0" err="1">
                          <a:solidFill>
                            <a:schemeClr val="tx1"/>
                          </a:solidFill>
                          <a:effectLst/>
                        </a:rPr>
                        <a:t>ثا</a:t>
                      </a: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a:txBody>
                    <a:bodyPr/>
                    <a:lstStyle/>
                    <a:p>
                      <a:pPr algn="ctr">
                        <a:lnSpc>
                          <a:spcPct val="115000"/>
                        </a:lnSpc>
                        <a:spcAft>
                          <a:spcPts val="0"/>
                        </a:spcAft>
                      </a:pPr>
                      <a:r>
                        <a:rPr lang="ar-IQ" sz="2000" b="1" dirty="0">
                          <a:solidFill>
                            <a:schemeClr val="tx1"/>
                          </a:solidFill>
                          <a:effectLst/>
                        </a:rPr>
                        <a:t>تصور نفسك وأنت واقف </a:t>
                      </a:r>
                      <a:r>
                        <a:rPr lang="ar-IQ" sz="2000" b="1" dirty="0" err="1" smtClean="0">
                          <a:solidFill>
                            <a:schemeClr val="tx1"/>
                          </a:solidFill>
                          <a:effectLst/>
                        </a:rPr>
                        <a:t>للتهئ</a:t>
                      </a:r>
                      <a:r>
                        <a:rPr lang="ar-IQ" sz="2000" b="1" baseline="0" dirty="0" smtClean="0">
                          <a:solidFill>
                            <a:schemeClr val="tx1"/>
                          </a:solidFill>
                          <a:effectLst/>
                        </a:rPr>
                        <a:t> لبدء سباق قوي جدا وانت داخل مضمار الجري وانطلق السباق وتعدو بخطوات ثابتة دون تردد وتحاول الوصول الى المنافس القوي وعبوره والفوز وتحقيق رقم جيد</a:t>
                      </a:r>
                      <a:endParaRPr lang="en-US" sz="1800" b="1" dirty="0">
                        <a:solidFill>
                          <a:schemeClr val="tx1"/>
                        </a:solidFill>
                        <a:effectLst/>
                      </a:endParaRPr>
                    </a:p>
                    <a:p>
                      <a:pPr algn="ctr">
                        <a:lnSpc>
                          <a:spcPct val="115000"/>
                        </a:lnSpc>
                        <a:spcAft>
                          <a:spcPts val="0"/>
                        </a:spcAft>
                      </a:pPr>
                      <a:r>
                        <a:rPr lang="en-US" sz="2000" b="1" dirty="0">
                          <a:solidFill>
                            <a:schemeClr val="tx1"/>
                          </a:solidFill>
                          <a:effectLst/>
                        </a:rPr>
                        <a:t> </a:t>
                      </a:r>
                      <a:endParaRPr lang="en-US" sz="18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blipFill>
                      <a:blip r:embed="rId2"/>
                      <a:tile tx="0" ty="0" sx="100000" sy="100000" flip="none" algn="tl"/>
                    </a:blipFill>
                  </a:tcPr>
                </a:tc>
                <a:tc vMerge="1">
                  <a:txBody>
                    <a:bodyPr/>
                    <a:lstStyle/>
                    <a:p>
                      <a:pPr rtl="1"/>
                      <a:endParaRPr lang="ar-IQ"/>
                    </a:p>
                  </a:txBody>
                  <a:tcPr/>
                </a:tc>
                <a:extLst>
                  <a:ext uri="{0D108BD9-81ED-4DB2-BD59-A6C34878D82A}">
                    <a16:rowId xmlns:a16="http://schemas.microsoft.com/office/drawing/2014/main" val="3173641532"/>
                  </a:ext>
                </a:extLst>
              </a:tr>
            </a:tbl>
          </a:graphicData>
        </a:graphic>
      </p:graphicFrame>
      <p:graphicFrame>
        <p:nvGraphicFramePr>
          <p:cNvPr id="6" name="جدول 5"/>
          <p:cNvGraphicFramePr>
            <a:graphicFrameLocks noGrp="1"/>
          </p:cNvGraphicFramePr>
          <p:nvPr>
            <p:extLst>
              <p:ext uri="{D42A27DB-BD31-4B8C-83A1-F6EECF244321}">
                <p14:modId xmlns:p14="http://schemas.microsoft.com/office/powerpoint/2010/main" val="2211277644"/>
              </p:ext>
            </p:extLst>
          </p:nvPr>
        </p:nvGraphicFramePr>
        <p:xfrm>
          <a:off x="0" y="1112846"/>
          <a:ext cx="12034997" cy="1083349"/>
        </p:xfrm>
        <a:graphic>
          <a:graphicData uri="http://schemas.openxmlformats.org/drawingml/2006/table">
            <a:tbl>
              <a:tblPr rtl="1"/>
              <a:tblGrid>
                <a:gridCol w="12034997">
                  <a:extLst>
                    <a:ext uri="{9D8B030D-6E8A-4147-A177-3AD203B41FA5}">
                      <a16:colId xmlns:a16="http://schemas.microsoft.com/office/drawing/2014/main" val="950337322"/>
                    </a:ext>
                  </a:extLst>
                </a:gridCol>
              </a:tblGrid>
              <a:tr h="1083349">
                <a:tc>
                  <a:txBody>
                    <a:bodyPr/>
                    <a:lstStyle/>
                    <a:p>
                      <a:pPr algn="ctr" rtl="1"/>
                      <a:r>
                        <a:rPr lang="ar-IQ" sz="2400" dirty="0" smtClean="0"/>
                        <a:t>المهارة</a:t>
                      </a:r>
                      <a:r>
                        <a:rPr lang="ar-IQ" sz="2400" baseline="0" dirty="0" smtClean="0"/>
                        <a:t> النفسية               نوع التمرين                                                             زمن                     التكرار </a:t>
                      </a:r>
                      <a:endParaRPr lang="ar-IQ" sz="2400"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blipFill>
                      <a:blip r:embed="rId2"/>
                      <a:tile tx="0" ty="0" sx="100000" sy="100000" flip="none" algn="tl"/>
                    </a:blipFill>
                  </a:tcPr>
                </a:tc>
                <a:extLst>
                  <a:ext uri="{0D108BD9-81ED-4DB2-BD59-A6C34878D82A}">
                    <a16:rowId xmlns:a16="http://schemas.microsoft.com/office/drawing/2014/main" val="3031599050"/>
                  </a:ext>
                </a:extLst>
              </a:tr>
            </a:tbl>
          </a:graphicData>
        </a:graphic>
      </p:graphicFrame>
      <p:sp>
        <p:nvSpPr>
          <p:cNvPr id="5" name="شكل بيضاوي 4"/>
          <p:cNvSpPr/>
          <p:nvPr/>
        </p:nvSpPr>
        <p:spPr>
          <a:xfrm>
            <a:off x="1963712" y="1343232"/>
            <a:ext cx="7150308" cy="829452"/>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IQ" sz="2400" b="1" dirty="0">
                <a:solidFill>
                  <a:schemeClr val="bg1"/>
                </a:solidFill>
              </a:rPr>
              <a:t>مثال حول تطوير التصور العقلي لدى عداء 400</a:t>
            </a:r>
            <a:r>
              <a:rPr lang="ar-IQ" sz="2000" b="1" dirty="0"/>
              <a:t>م</a:t>
            </a:r>
          </a:p>
        </p:txBody>
      </p:sp>
      <p:sp>
        <p:nvSpPr>
          <p:cNvPr id="3" name="عنصر نائب لرقم الشريحة 2"/>
          <p:cNvSpPr>
            <a:spLocks noGrp="1"/>
          </p:cNvSpPr>
          <p:nvPr>
            <p:ph type="sldNum" sz="quarter" idx="12"/>
          </p:nvPr>
        </p:nvSpPr>
        <p:spPr/>
        <p:txBody>
          <a:bodyPr/>
          <a:lstStyle/>
          <a:p>
            <a:fld id="{AE115BF3-A4B1-4A6F-A279-ED39F7843917}" type="slidenum">
              <a:rPr lang="ar-IQ" smtClean="0"/>
              <a:t>13</a:t>
            </a:fld>
            <a:endParaRPr lang="ar-IQ"/>
          </a:p>
        </p:txBody>
      </p:sp>
    </p:spTree>
    <p:extLst>
      <p:ext uri="{BB962C8B-B14F-4D97-AF65-F5344CB8AC3E}">
        <p14:creationId xmlns:p14="http://schemas.microsoft.com/office/powerpoint/2010/main" val="20912106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AE115BF3-A4B1-4A6F-A279-ED39F7843917}" type="slidenum">
              <a:rPr lang="ar-IQ" smtClean="0"/>
              <a:t>14</a:t>
            </a:fld>
            <a:endParaRPr lang="ar-IQ"/>
          </a:p>
        </p:txBody>
      </p:sp>
      <p:sp>
        <p:nvSpPr>
          <p:cNvPr id="3" name="شكل بيضاوي 2"/>
          <p:cNvSpPr/>
          <p:nvPr/>
        </p:nvSpPr>
        <p:spPr>
          <a:xfrm>
            <a:off x="569626" y="149902"/>
            <a:ext cx="10942820" cy="914400"/>
          </a:xfrm>
          <a:prstGeom prst="ellipse">
            <a:avLst/>
          </a:prstGeom>
          <a:pattFill prst="pct80">
            <a:fgClr>
              <a:schemeClr val="accent1">
                <a:lumMod val="75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chemeClr val="bg1"/>
                </a:solidFill>
              </a:rPr>
              <a:t>نموذج تدريبي حول تطوير مهارة الاسترخاء</a:t>
            </a:r>
            <a:endParaRPr lang="ar-IQ" sz="3600" dirty="0">
              <a:solidFill>
                <a:schemeClr val="bg1"/>
              </a:solidFill>
            </a:endParaRPr>
          </a:p>
        </p:txBody>
      </p:sp>
      <p:sp>
        <p:nvSpPr>
          <p:cNvPr id="4" name="مستطيل 3"/>
          <p:cNvSpPr/>
          <p:nvPr/>
        </p:nvSpPr>
        <p:spPr>
          <a:xfrm>
            <a:off x="0" y="1304145"/>
            <a:ext cx="12082072" cy="5417330"/>
          </a:xfrm>
          <a:prstGeom prst="rect">
            <a:avLst/>
          </a:prstGeom>
          <a:pattFill prst="pct60">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graphicFrame>
        <p:nvGraphicFramePr>
          <p:cNvPr id="5" name="جدول 4"/>
          <p:cNvGraphicFramePr>
            <a:graphicFrameLocks noGrp="1"/>
          </p:cNvGraphicFramePr>
          <p:nvPr>
            <p:extLst>
              <p:ext uri="{D42A27DB-BD31-4B8C-83A1-F6EECF244321}">
                <p14:modId xmlns:p14="http://schemas.microsoft.com/office/powerpoint/2010/main" val="3717776629"/>
              </p:ext>
            </p:extLst>
          </p:nvPr>
        </p:nvGraphicFramePr>
        <p:xfrm>
          <a:off x="-1" y="1169233"/>
          <a:ext cx="12192002" cy="5565627"/>
        </p:xfrm>
        <a:graphic>
          <a:graphicData uri="http://schemas.openxmlformats.org/drawingml/2006/table">
            <a:tbl>
              <a:tblPr firstRow="1" firstCol="1" bandRow="1">
                <a:tableStyleId>{5C22544A-7EE6-4342-B048-85BDC9FD1C3A}</a:tableStyleId>
              </a:tblPr>
              <a:tblGrid>
                <a:gridCol w="1148717">
                  <a:extLst>
                    <a:ext uri="{9D8B030D-6E8A-4147-A177-3AD203B41FA5}">
                      <a16:colId xmlns:a16="http://schemas.microsoft.com/office/drawing/2014/main" val="440759273"/>
                    </a:ext>
                  </a:extLst>
                </a:gridCol>
                <a:gridCol w="1697467">
                  <a:extLst>
                    <a:ext uri="{9D8B030D-6E8A-4147-A177-3AD203B41FA5}">
                      <a16:colId xmlns:a16="http://schemas.microsoft.com/office/drawing/2014/main" val="1016605930"/>
                    </a:ext>
                  </a:extLst>
                </a:gridCol>
                <a:gridCol w="1019455">
                  <a:extLst>
                    <a:ext uri="{9D8B030D-6E8A-4147-A177-3AD203B41FA5}">
                      <a16:colId xmlns:a16="http://schemas.microsoft.com/office/drawing/2014/main" val="2515270192"/>
                    </a:ext>
                  </a:extLst>
                </a:gridCol>
                <a:gridCol w="1019455">
                  <a:extLst>
                    <a:ext uri="{9D8B030D-6E8A-4147-A177-3AD203B41FA5}">
                      <a16:colId xmlns:a16="http://schemas.microsoft.com/office/drawing/2014/main" val="3966167421"/>
                    </a:ext>
                  </a:extLst>
                </a:gridCol>
                <a:gridCol w="5436281">
                  <a:extLst>
                    <a:ext uri="{9D8B030D-6E8A-4147-A177-3AD203B41FA5}">
                      <a16:colId xmlns:a16="http://schemas.microsoft.com/office/drawing/2014/main" val="1812941077"/>
                    </a:ext>
                  </a:extLst>
                </a:gridCol>
                <a:gridCol w="1870627">
                  <a:extLst>
                    <a:ext uri="{9D8B030D-6E8A-4147-A177-3AD203B41FA5}">
                      <a16:colId xmlns:a16="http://schemas.microsoft.com/office/drawing/2014/main" val="3202356256"/>
                    </a:ext>
                  </a:extLst>
                </a:gridCol>
              </a:tblGrid>
              <a:tr h="1202446">
                <a:tc>
                  <a:txBody>
                    <a:bodyPr/>
                    <a:lstStyle/>
                    <a:p>
                      <a:pPr algn="ctr">
                        <a:lnSpc>
                          <a:spcPct val="115000"/>
                        </a:lnSpc>
                        <a:spcAft>
                          <a:spcPts val="0"/>
                        </a:spcAft>
                      </a:pPr>
                      <a:r>
                        <a:rPr lang="ar-SA" sz="2400">
                          <a:solidFill>
                            <a:schemeClr val="tx1"/>
                          </a:solidFill>
                          <a:effectLst/>
                        </a:rPr>
                        <a:t>الزمن الكلي</a:t>
                      </a:r>
                      <a:endParaRPr lang="en-US"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SA" sz="2400">
                          <a:solidFill>
                            <a:schemeClr val="tx1"/>
                          </a:solidFill>
                          <a:effectLst/>
                        </a:rPr>
                        <a:t>مجموع الراحة بين التكرارات</a:t>
                      </a:r>
                      <a:endParaRPr lang="en-US"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SA" sz="2400">
                          <a:solidFill>
                            <a:schemeClr val="tx1"/>
                          </a:solidFill>
                          <a:effectLst/>
                        </a:rPr>
                        <a:t>التكرار</a:t>
                      </a:r>
                      <a:endParaRPr lang="en-US"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SA" sz="2400" dirty="0">
                          <a:solidFill>
                            <a:schemeClr val="tx1"/>
                          </a:solidFill>
                          <a:effectLst/>
                        </a:rPr>
                        <a:t>زمن التمرين</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SA" sz="2400" dirty="0">
                          <a:solidFill>
                            <a:schemeClr val="tx1"/>
                          </a:solidFill>
                          <a:effectLst/>
                        </a:rPr>
                        <a:t>التمرين</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SA" sz="2400" dirty="0" smtClean="0">
                          <a:solidFill>
                            <a:schemeClr val="tx1"/>
                          </a:solidFill>
                          <a:effectLst/>
                        </a:rPr>
                        <a:t>المهارة</a:t>
                      </a:r>
                      <a:r>
                        <a:rPr lang="ar-SA" sz="2400" baseline="0" dirty="0" smtClean="0">
                          <a:solidFill>
                            <a:schemeClr val="tx1"/>
                          </a:solidFill>
                          <a:effectLst/>
                        </a:rPr>
                        <a:t> النفسية</a:t>
                      </a:r>
                      <a:r>
                        <a:rPr lang="en-US" sz="2400" dirty="0">
                          <a:solidFill>
                            <a:schemeClr val="tx1"/>
                          </a:solidFill>
                          <a:effectLst/>
                        </a:rPr>
                        <a:t> </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087047314"/>
                  </a:ext>
                </a:extLst>
              </a:tr>
              <a:tr h="1107326">
                <a:tc>
                  <a:txBody>
                    <a:bodyPr/>
                    <a:lstStyle/>
                    <a:p>
                      <a:pPr algn="ctr" rtl="1">
                        <a:lnSpc>
                          <a:spcPct val="115000"/>
                        </a:lnSpc>
                        <a:spcAft>
                          <a:spcPts val="0"/>
                        </a:spcAft>
                      </a:pPr>
                      <a:r>
                        <a:rPr lang="ar-SA" sz="2000" dirty="0">
                          <a:solidFill>
                            <a:schemeClr val="tx1"/>
                          </a:solidFill>
                          <a:effectLst/>
                        </a:rPr>
                        <a:t>2 د</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b="1">
                          <a:effectLst/>
                        </a:rPr>
                        <a:t>30 ثا</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b="1">
                          <a:effectLst/>
                        </a:rPr>
                        <a:t>3</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000" b="1" dirty="0">
                          <a:effectLst/>
                        </a:rPr>
                        <a:t>30 </a:t>
                      </a:r>
                      <a:r>
                        <a:rPr lang="ar-IQ" sz="2000" b="1" dirty="0" err="1">
                          <a:effectLst/>
                        </a:rPr>
                        <a:t>ثا</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IQ" sz="2000" b="1" dirty="0">
                          <a:effectLst/>
                        </a:rPr>
                        <a:t>اقبض عضلات معدتك وابقى في الوضع خذ </a:t>
                      </a:r>
                      <a:r>
                        <a:rPr lang="ar-IQ" sz="2000" b="1" dirty="0" smtClean="0">
                          <a:effectLst/>
                        </a:rPr>
                        <a:t>شهيق</a:t>
                      </a:r>
                      <a:r>
                        <a:rPr lang="ar-SA" sz="2000" b="1" dirty="0" smtClean="0">
                          <a:effectLst/>
                        </a:rPr>
                        <a:t> قوي</a:t>
                      </a:r>
                      <a:endParaRPr lang="en-US" sz="2000" b="1" dirty="0">
                        <a:effectLst/>
                      </a:endParaRPr>
                    </a:p>
                    <a:p>
                      <a:pPr algn="ctr">
                        <a:lnSpc>
                          <a:spcPct val="115000"/>
                        </a:lnSpc>
                        <a:spcAft>
                          <a:spcPts val="0"/>
                        </a:spcAft>
                      </a:pPr>
                      <a:r>
                        <a:rPr lang="ar-IQ" sz="2000" b="1" dirty="0">
                          <a:effectLst/>
                        </a:rPr>
                        <a:t>زفير </a:t>
                      </a:r>
                      <a:r>
                        <a:rPr lang="ar-IQ" sz="2000" b="1" dirty="0" smtClean="0">
                          <a:effectLst/>
                        </a:rPr>
                        <a:t>قوي </a:t>
                      </a:r>
                      <a:r>
                        <a:rPr lang="ar-IQ" sz="2000" b="1" dirty="0">
                          <a:effectLst/>
                        </a:rPr>
                        <a:t>وتخلص من التوترات فيها واشعر بالراحة والاطمئنان عليها.</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3">
                  <a:txBody>
                    <a:bodyPr/>
                    <a:lstStyle/>
                    <a:p>
                      <a:pPr algn="ctr">
                        <a:lnSpc>
                          <a:spcPct val="115000"/>
                        </a:lnSpc>
                        <a:spcAft>
                          <a:spcPts val="0"/>
                        </a:spcAft>
                      </a:pPr>
                      <a:r>
                        <a:rPr lang="ar-SA" sz="2000" dirty="0">
                          <a:solidFill>
                            <a:schemeClr val="tx1"/>
                          </a:solidFill>
                          <a:effectLst/>
                        </a:rPr>
                        <a:t> </a:t>
                      </a:r>
                      <a:endParaRPr lang="en-US" sz="2000" dirty="0">
                        <a:solidFill>
                          <a:schemeClr val="tx1"/>
                        </a:solidFill>
                        <a:effectLst/>
                      </a:endParaRPr>
                    </a:p>
                    <a:p>
                      <a:pPr algn="ctr">
                        <a:lnSpc>
                          <a:spcPct val="115000"/>
                        </a:lnSpc>
                        <a:spcAft>
                          <a:spcPts val="0"/>
                        </a:spcAft>
                      </a:pPr>
                      <a:r>
                        <a:rPr lang="ar-SA" sz="2000" dirty="0">
                          <a:solidFill>
                            <a:schemeClr val="tx1"/>
                          </a:solidFill>
                          <a:effectLst/>
                        </a:rPr>
                        <a:t> </a:t>
                      </a:r>
                      <a:endParaRPr lang="en-US" sz="2000" dirty="0">
                        <a:solidFill>
                          <a:schemeClr val="tx1"/>
                        </a:solidFill>
                        <a:effectLst/>
                      </a:endParaRPr>
                    </a:p>
                    <a:p>
                      <a:pPr algn="ctr">
                        <a:lnSpc>
                          <a:spcPct val="115000"/>
                        </a:lnSpc>
                        <a:spcAft>
                          <a:spcPts val="0"/>
                        </a:spcAft>
                      </a:pPr>
                      <a:r>
                        <a:rPr lang="ar-SA" sz="2000" dirty="0">
                          <a:solidFill>
                            <a:schemeClr val="tx1"/>
                          </a:solidFill>
                          <a:effectLst/>
                        </a:rPr>
                        <a:t> </a:t>
                      </a:r>
                      <a:endParaRPr lang="en-US" sz="2000" dirty="0">
                        <a:solidFill>
                          <a:schemeClr val="tx1"/>
                        </a:solidFill>
                        <a:effectLst/>
                      </a:endParaRPr>
                    </a:p>
                    <a:p>
                      <a:pPr algn="ctr">
                        <a:lnSpc>
                          <a:spcPct val="115000"/>
                        </a:lnSpc>
                        <a:spcAft>
                          <a:spcPts val="0"/>
                        </a:spcAft>
                      </a:pPr>
                      <a:r>
                        <a:rPr lang="ar-SA" sz="2000" dirty="0">
                          <a:solidFill>
                            <a:schemeClr val="tx1"/>
                          </a:solidFill>
                          <a:effectLst/>
                        </a:rPr>
                        <a:t> </a:t>
                      </a:r>
                      <a:endParaRPr lang="en-US" sz="2000" dirty="0">
                        <a:solidFill>
                          <a:schemeClr val="tx1"/>
                        </a:solidFill>
                        <a:effectLst/>
                      </a:endParaRPr>
                    </a:p>
                    <a:p>
                      <a:pPr algn="ctr">
                        <a:lnSpc>
                          <a:spcPct val="115000"/>
                        </a:lnSpc>
                        <a:spcAft>
                          <a:spcPts val="0"/>
                        </a:spcAft>
                      </a:pPr>
                      <a:r>
                        <a:rPr lang="ar-SA" sz="2000" dirty="0">
                          <a:solidFill>
                            <a:schemeClr val="tx1"/>
                          </a:solidFill>
                          <a:effectLst/>
                        </a:rPr>
                        <a:t> </a:t>
                      </a:r>
                      <a:endParaRPr lang="en-US" sz="2000" dirty="0">
                        <a:solidFill>
                          <a:schemeClr val="tx1"/>
                        </a:solidFill>
                        <a:effectLst/>
                      </a:endParaRPr>
                    </a:p>
                    <a:p>
                      <a:pPr algn="ctr">
                        <a:lnSpc>
                          <a:spcPct val="115000"/>
                        </a:lnSpc>
                        <a:spcAft>
                          <a:spcPts val="0"/>
                        </a:spcAft>
                      </a:pPr>
                      <a:r>
                        <a:rPr lang="ar-SA" sz="2400" b="1" dirty="0">
                          <a:solidFill>
                            <a:schemeClr val="tx1"/>
                          </a:solidFill>
                          <a:effectLst/>
                        </a:rPr>
                        <a:t>الاسترخاء العضلي</a:t>
                      </a:r>
                      <a:endParaRPr lang="en-US" sz="2400" b="1" dirty="0">
                        <a:solidFill>
                          <a:schemeClr val="tx1"/>
                        </a:solidFill>
                        <a:effectLst/>
                      </a:endParaRPr>
                    </a:p>
                    <a:p>
                      <a:pPr algn="ctr">
                        <a:lnSpc>
                          <a:spcPct val="115000"/>
                        </a:lnSpc>
                        <a:spcAft>
                          <a:spcPts val="0"/>
                        </a:spcAft>
                      </a:pPr>
                      <a:r>
                        <a:rPr lang="en-US" sz="2400" b="1" dirty="0">
                          <a:solidFill>
                            <a:schemeClr val="tx1"/>
                          </a:solidFill>
                          <a:effectLst/>
                        </a:rPr>
                        <a:t> </a:t>
                      </a:r>
                      <a:endParaRPr lang="en-US" sz="2400" b="1"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700050381"/>
                  </a:ext>
                </a:extLst>
              </a:tr>
              <a:tr h="1660989">
                <a:tc>
                  <a:txBody>
                    <a:bodyPr/>
                    <a:lstStyle/>
                    <a:p>
                      <a:pPr algn="ctr" rtl="1">
                        <a:lnSpc>
                          <a:spcPct val="115000"/>
                        </a:lnSpc>
                        <a:spcAft>
                          <a:spcPts val="0"/>
                        </a:spcAft>
                      </a:pPr>
                      <a:r>
                        <a:rPr lang="ar-SA" sz="2000" dirty="0">
                          <a:solidFill>
                            <a:schemeClr val="tx1"/>
                          </a:solidFill>
                          <a:effectLst/>
                        </a:rPr>
                        <a:t>2 د</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b="1">
                          <a:effectLst/>
                        </a:rPr>
                        <a:t>30 ثا</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b="1">
                          <a:effectLst/>
                        </a:rPr>
                        <a:t>3</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000" b="1" dirty="0">
                          <a:effectLst/>
                        </a:rPr>
                        <a:t>30 </a:t>
                      </a:r>
                      <a:r>
                        <a:rPr lang="ar-IQ" sz="2000" b="1" dirty="0" err="1">
                          <a:effectLst/>
                        </a:rPr>
                        <a:t>ثا</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SA" sz="2000" b="1" dirty="0">
                          <a:effectLst/>
                        </a:rPr>
                        <a:t>التنفس العميق (الشهيق </a:t>
                      </a:r>
                      <a:r>
                        <a:rPr lang="ar-SA" sz="2000" b="1" dirty="0" smtClean="0">
                          <a:effectLst/>
                        </a:rPr>
                        <a:t>الطويل من </a:t>
                      </a:r>
                      <a:r>
                        <a:rPr lang="ar-SA" sz="2000" b="1" dirty="0">
                          <a:effectLst/>
                        </a:rPr>
                        <a:t>الأنف والزفير </a:t>
                      </a:r>
                      <a:r>
                        <a:rPr lang="ar-SA" sz="2000" b="1" dirty="0" smtClean="0">
                          <a:effectLst/>
                        </a:rPr>
                        <a:t>القوي من </a:t>
                      </a:r>
                      <a:r>
                        <a:rPr lang="ar-SA" sz="2000" b="1" dirty="0">
                          <a:effectLst/>
                        </a:rPr>
                        <a:t>الفم) بحيث يكون التنفس من </a:t>
                      </a:r>
                      <a:r>
                        <a:rPr lang="ar-SA" sz="2000" b="1" dirty="0" smtClean="0">
                          <a:effectLst/>
                        </a:rPr>
                        <a:t>عضلات</a:t>
                      </a:r>
                      <a:r>
                        <a:rPr lang="ar-SA" sz="2000" b="1" baseline="0" dirty="0" smtClean="0">
                          <a:effectLst/>
                        </a:rPr>
                        <a:t> البطن</a:t>
                      </a:r>
                      <a:endParaRPr lang="en-US" sz="2000" b="1" dirty="0">
                        <a:effectLst/>
                      </a:endParaRPr>
                    </a:p>
                    <a:p>
                      <a:pPr algn="ctr">
                        <a:lnSpc>
                          <a:spcPct val="115000"/>
                        </a:lnSpc>
                        <a:spcAft>
                          <a:spcPts val="0"/>
                        </a:spcAft>
                      </a:pPr>
                      <a:r>
                        <a:rPr lang="en-US" sz="2000" b="1" dirty="0">
                          <a:effectLst/>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IQ"/>
                    </a:p>
                  </a:txBody>
                  <a:tcPr/>
                </a:tc>
                <a:extLst>
                  <a:ext uri="{0D108BD9-81ED-4DB2-BD59-A6C34878D82A}">
                    <a16:rowId xmlns:a16="http://schemas.microsoft.com/office/drawing/2014/main" val="1977713839"/>
                  </a:ext>
                </a:extLst>
              </a:tr>
              <a:tr h="1581480">
                <a:tc>
                  <a:txBody>
                    <a:bodyPr/>
                    <a:lstStyle/>
                    <a:p>
                      <a:pPr algn="ctr">
                        <a:lnSpc>
                          <a:spcPct val="115000"/>
                        </a:lnSpc>
                        <a:spcAft>
                          <a:spcPts val="0"/>
                        </a:spcAft>
                      </a:pPr>
                      <a:r>
                        <a:rPr lang="ar-SA" sz="2000" dirty="0">
                          <a:solidFill>
                            <a:schemeClr val="tx1"/>
                          </a:solidFill>
                          <a:effectLst/>
                        </a:rPr>
                        <a:t>2 د</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b="1">
                          <a:effectLst/>
                        </a:rPr>
                        <a:t>30 ثا</a:t>
                      </a:r>
                      <a:endParaRPr lang="en-US" sz="20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b="1" dirty="0">
                          <a:effectLst/>
                        </a:rPr>
                        <a:t>3</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000" b="1" dirty="0">
                          <a:effectLst/>
                        </a:rPr>
                        <a:t>30 </a:t>
                      </a:r>
                      <a:r>
                        <a:rPr lang="ar-IQ" sz="2000" b="1" dirty="0" err="1">
                          <a:effectLst/>
                        </a:rPr>
                        <a:t>ثا</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spcAft>
                          <a:spcPts val="0"/>
                        </a:spcAft>
                      </a:pPr>
                      <a:r>
                        <a:rPr lang="ar-SA" sz="2000" b="1" dirty="0" smtClean="0">
                          <a:effectLst/>
                        </a:rPr>
                        <a:t>ادخل في</a:t>
                      </a:r>
                      <a:r>
                        <a:rPr lang="ar-SA" sz="2000" b="1" baseline="0" dirty="0" smtClean="0">
                          <a:effectLst/>
                        </a:rPr>
                        <a:t> </a:t>
                      </a:r>
                      <a:r>
                        <a:rPr lang="ar-SA" sz="2000" b="1" dirty="0" smtClean="0">
                          <a:effectLst/>
                        </a:rPr>
                        <a:t>الاسترخاء</a:t>
                      </a:r>
                      <a:r>
                        <a:rPr lang="ar-SA" sz="2000" b="1" baseline="0" dirty="0" smtClean="0">
                          <a:effectLst/>
                        </a:rPr>
                        <a:t> واشعر به </a:t>
                      </a:r>
                      <a:r>
                        <a:rPr lang="ar-SA" sz="2000" b="1" dirty="0" smtClean="0">
                          <a:effectLst/>
                        </a:rPr>
                        <a:t>في ذراعيك</a:t>
                      </a:r>
                      <a:r>
                        <a:rPr lang="ar-SA" sz="2000" b="1" baseline="0" dirty="0" smtClean="0">
                          <a:effectLst/>
                        </a:rPr>
                        <a:t> ورجليك</a:t>
                      </a:r>
                      <a:r>
                        <a:rPr lang="ar-SA" sz="2000" b="1" dirty="0" smtClean="0">
                          <a:effectLst/>
                        </a:rPr>
                        <a:t> </a:t>
                      </a:r>
                      <a:r>
                        <a:rPr lang="ar-SA" sz="2000" b="1" dirty="0">
                          <a:effectLst/>
                        </a:rPr>
                        <a:t>وحاول إن تشعر بالفرق بين الانقباض </a:t>
                      </a:r>
                      <a:r>
                        <a:rPr lang="ar-SA" sz="2000" b="1" dirty="0" smtClean="0">
                          <a:effectLst/>
                        </a:rPr>
                        <a:t>والاسترخاء مع تكرار عملية الشهيق والزفير بصورة طبيعية</a:t>
                      </a:r>
                      <a:endParaRPr lang="en-US" sz="2000" b="1" dirty="0">
                        <a:effectLst/>
                      </a:endParaRPr>
                    </a:p>
                    <a:p>
                      <a:pPr algn="ctr">
                        <a:lnSpc>
                          <a:spcPct val="115000"/>
                        </a:lnSpc>
                        <a:spcAft>
                          <a:spcPts val="0"/>
                        </a:spcAft>
                      </a:pPr>
                      <a:endParaRPr lang="en-US" sz="2000" b="1" dirty="0">
                        <a:effectLst/>
                      </a:endParaRPr>
                    </a:p>
                    <a:p>
                      <a:pPr algn="ctr">
                        <a:lnSpc>
                          <a:spcPct val="115000"/>
                        </a:lnSpc>
                        <a:spcAft>
                          <a:spcPts val="0"/>
                        </a:spcAft>
                      </a:pPr>
                      <a:r>
                        <a:rPr lang="en-US" sz="2000" b="1" dirty="0">
                          <a:effectLst/>
                        </a:rPr>
                        <a:t> </a:t>
                      </a:r>
                      <a:endParaRPr lang="en-US" sz="20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IQ"/>
                    </a:p>
                  </a:txBody>
                  <a:tcPr/>
                </a:tc>
                <a:extLst>
                  <a:ext uri="{0D108BD9-81ED-4DB2-BD59-A6C34878D82A}">
                    <a16:rowId xmlns:a16="http://schemas.microsoft.com/office/drawing/2014/main" val="3026420401"/>
                  </a:ext>
                </a:extLst>
              </a:tr>
            </a:tbl>
          </a:graphicData>
        </a:graphic>
      </p:graphicFrame>
    </p:spTree>
    <p:extLst>
      <p:ext uri="{BB962C8B-B14F-4D97-AF65-F5344CB8AC3E}">
        <p14:creationId xmlns:p14="http://schemas.microsoft.com/office/powerpoint/2010/main" val="27682247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a:xfrm>
            <a:off x="956234" y="6340718"/>
            <a:ext cx="2800308" cy="395748"/>
          </a:xfrm>
        </p:spPr>
        <p:txBody>
          <a:bodyPr/>
          <a:lstStyle/>
          <a:p>
            <a:fld id="{AE115BF3-A4B1-4A6F-A279-ED39F7843917}" type="slidenum">
              <a:rPr lang="ar-IQ" smtClean="0"/>
              <a:t>15</a:t>
            </a:fld>
            <a:endParaRPr lang="ar-IQ"/>
          </a:p>
        </p:txBody>
      </p:sp>
      <p:sp>
        <p:nvSpPr>
          <p:cNvPr id="3" name="مستطيل 2"/>
          <p:cNvSpPr/>
          <p:nvPr/>
        </p:nvSpPr>
        <p:spPr>
          <a:xfrm>
            <a:off x="118543" y="149903"/>
            <a:ext cx="12073457" cy="65865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graphicFrame>
        <p:nvGraphicFramePr>
          <p:cNvPr id="4" name="جدول 3"/>
          <p:cNvGraphicFramePr>
            <a:graphicFrameLocks noGrp="1"/>
          </p:cNvGraphicFramePr>
          <p:nvPr>
            <p:extLst>
              <p:ext uri="{D42A27DB-BD31-4B8C-83A1-F6EECF244321}">
                <p14:modId xmlns:p14="http://schemas.microsoft.com/office/powerpoint/2010/main" val="2248426008"/>
              </p:ext>
            </p:extLst>
          </p:nvPr>
        </p:nvGraphicFramePr>
        <p:xfrm>
          <a:off x="118545" y="149902"/>
          <a:ext cx="12072651" cy="6586562"/>
        </p:xfrm>
        <a:graphic>
          <a:graphicData uri="http://schemas.openxmlformats.org/drawingml/2006/table">
            <a:tbl>
              <a:tblPr firstRow="1" firstCol="1" bandRow="1">
                <a:tableStyleId>{5C22544A-7EE6-4342-B048-85BDC9FD1C3A}</a:tableStyleId>
              </a:tblPr>
              <a:tblGrid>
                <a:gridCol w="1137471">
                  <a:extLst>
                    <a:ext uri="{9D8B030D-6E8A-4147-A177-3AD203B41FA5}">
                      <a16:colId xmlns:a16="http://schemas.microsoft.com/office/drawing/2014/main" val="2497005976"/>
                    </a:ext>
                  </a:extLst>
                </a:gridCol>
                <a:gridCol w="1680849">
                  <a:extLst>
                    <a:ext uri="{9D8B030D-6E8A-4147-A177-3AD203B41FA5}">
                      <a16:colId xmlns:a16="http://schemas.microsoft.com/office/drawing/2014/main" val="902031837"/>
                    </a:ext>
                  </a:extLst>
                </a:gridCol>
                <a:gridCol w="1009476">
                  <a:extLst>
                    <a:ext uri="{9D8B030D-6E8A-4147-A177-3AD203B41FA5}">
                      <a16:colId xmlns:a16="http://schemas.microsoft.com/office/drawing/2014/main" val="486272187"/>
                    </a:ext>
                  </a:extLst>
                </a:gridCol>
                <a:gridCol w="1009476">
                  <a:extLst>
                    <a:ext uri="{9D8B030D-6E8A-4147-A177-3AD203B41FA5}">
                      <a16:colId xmlns:a16="http://schemas.microsoft.com/office/drawing/2014/main" val="2333365831"/>
                    </a:ext>
                  </a:extLst>
                </a:gridCol>
                <a:gridCol w="5383063">
                  <a:extLst>
                    <a:ext uri="{9D8B030D-6E8A-4147-A177-3AD203B41FA5}">
                      <a16:colId xmlns:a16="http://schemas.microsoft.com/office/drawing/2014/main" val="1876965788"/>
                    </a:ext>
                  </a:extLst>
                </a:gridCol>
                <a:gridCol w="1852316">
                  <a:extLst>
                    <a:ext uri="{9D8B030D-6E8A-4147-A177-3AD203B41FA5}">
                      <a16:colId xmlns:a16="http://schemas.microsoft.com/office/drawing/2014/main" val="4129473846"/>
                    </a:ext>
                  </a:extLst>
                </a:gridCol>
              </a:tblGrid>
              <a:tr h="2056015">
                <a:tc>
                  <a:txBody>
                    <a:bodyPr/>
                    <a:lstStyle/>
                    <a:p>
                      <a:pPr algn="ctr" rtl="1">
                        <a:lnSpc>
                          <a:spcPct val="115000"/>
                        </a:lnSpc>
                        <a:spcAft>
                          <a:spcPts val="0"/>
                        </a:spcAft>
                      </a:pPr>
                      <a:r>
                        <a:rPr lang="ar-SA" sz="2800" dirty="0">
                          <a:solidFill>
                            <a:schemeClr val="tx1"/>
                          </a:solidFill>
                          <a:effectLst/>
                        </a:rPr>
                        <a:t>1,5 د</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a:solidFill>
                            <a:schemeClr val="tx1"/>
                          </a:solidFill>
                          <a:effectLst/>
                        </a:rPr>
                        <a:t>30 ثا</a:t>
                      </a:r>
                      <a:endParaRPr lang="en-US"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000">
                          <a:solidFill>
                            <a:schemeClr val="tx1"/>
                          </a:solidFill>
                          <a:effectLst/>
                        </a:rPr>
                        <a:t>3</a:t>
                      </a:r>
                      <a:endParaRPr lang="en-US" sz="20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000" dirty="0">
                          <a:solidFill>
                            <a:schemeClr val="tx1"/>
                          </a:solidFill>
                          <a:effectLst/>
                        </a:rPr>
                        <a:t>20 </a:t>
                      </a:r>
                      <a:r>
                        <a:rPr lang="ar-IQ" sz="2000" dirty="0" err="1">
                          <a:solidFill>
                            <a:schemeClr val="tx1"/>
                          </a:solidFill>
                          <a:effectLst/>
                        </a:rPr>
                        <a:t>ثا</a:t>
                      </a:r>
                      <a:endParaRPr lang="en-US" sz="20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400" dirty="0">
                          <a:solidFill>
                            <a:schemeClr val="tx1"/>
                          </a:solidFill>
                          <a:effectLst/>
                        </a:rPr>
                        <a:t>اشعر بالطمأنينة نبضات قلبي هادئة ومنتظمة  تنفسي هادئ  </a:t>
                      </a:r>
                      <a:r>
                        <a:rPr lang="ar-IQ" sz="2400" dirty="0" smtClean="0">
                          <a:solidFill>
                            <a:schemeClr val="tx1"/>
                          </a:solidFill>
                          <a:effectLst/>
                        </a:rPr>
                        <a:t>تصور </a:t>
                      </a:r>
                      <a:r>
                        <a:rPr lang="ar-IQ" sz="2400" dirty="0">
                          <a:solidFill>
                            <a:schemeClr val="tx1"/>
                          </a:solidFill>
                          <a:effectLst/>
                        </a:rPr>
                        <a:t>ان </a:t>
                      </a:r>
                      <a:r>
                        <a:rPr lang="ar-IQ" sz="2400" dirty="0" smtClean="0">
                          <a:solidFill>
                            <a:schemeClr val="tx1"/>
                          </a:solidFill>
                          <a:effectLst/>
                        </a:rPr>
                        <a:t>تتنفس</a:t>
                      </a:r>
                      <a:r>
                        <a:rPr lang="ar-IQ" sz="2400" baseline="0" dirty="0" smtClean="0">
                          <a:solidFill>
                            <a:schemeClr val="tx1"/>
                          </a:solidFill>
                          <a:effectLst/>
                        </a:rPr>
                        <a:t> </a:t>
                      </a:r>
                      <a:r>
                        <a:rPr lang="ar-IQ" sz="2400" baseline="0" dirty="0" err="1" smtClean="0">
                          <a:solidFill>
                            <a:schemeClr val="tx1"/>
                          </a:solidFill>
                          <a:effectLst/>
                        </a:rPr>
                        <a:t>هواءا</a:t>
                      </a:r>
                      <a:r>
                        <a:rPr lang="ar-IQ" sz="2400" baseline="0" dirty="0" smtClean="0">
                          <a:solidFill>
                            <a:schemeClr val="tx1"/>
                          </a:solidFill>
                          <a:effectLst/>
                        </a:rPr>
                        <a:t> منعشا تشعر </a:t>
                      </a:r>
                      <a:r>
                        <a:rPr lang="ar-IQ" sz="2400" baseline="0" dirty="0" err="1" smtClean="0">
                          <a:solidFill>
                            <a:schemeClr val="tx1"/>
                          </a:solidFill>
                          <a:effectLst/>
                        </a:rPr>
                        <a:t>بلراحة</a:t>
                      </a:r>
                      <a:endParaRPr lang="en-US" sz="2400" dirty="0">
                        <a:solidFill>
                          <a:schemeClr val="tx1"/>
                        </a:solidFill>
                        <a:effectLst/>
                      </a:endParaRPr>
                    </a:p>
                    <a:p>
                      <a:pPr algn="ctr">
                        <a:lnSpc>
                          <a:spcPct val="115000"/>
                        </a:lnSpc>
                        <a:spcAft>
                          <a:spcPts val="0"/>
                        </a:spcAft>
                      </a:pPr>
                      <a:r>
                        <a:rPr lang="en-US" sz="2400" dirty="0">
                          <a:solidFill>
                            <a:schemeClr val="tx1"/>
                          </a:solidFill>
                          <a:effectLst/>
                        </a:rPr>
                        <a:t> </a:t>
                      </a:r>
                      <a:endParaRPr lang="en-US" sz="24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rowSpan="3">
                  <a:txBody>
                    <a:bodyPr/>
                    <a:lstStyle/>
                    <a:p>
                      <a:pPr algn="ctr">
                        <a:lnSpc>
                          <a:spcPct val="115000"/>
                        </a:lnSpc>
                        <a:spcAft>
                          <a:spcPts val="0"/>
                        </a:spcAft>
                      </a:pPr>
                      <a:r>
                        <a:rPr lang="ar-SA" sz="1100" dirty="0">
                          <a:effectLst/>
                        </a:rPr>
                        <a:t> </a:t>
                      </a:r>
                      <a:endParaRPr lang="en-US" sz="1100" dirty="0">
                        <a:effectLst/>
                      </a:endParaRPr>
                    </a:p>
                    <a:p>
                      <a:pPr algn="ctr">
                        <a:lnSpc>
                          <a:spcPct val="115000"/>
                        </a:lnSpc>
                        <a:spcAft>
                          <a:spcPts val="0"/>
                        </a:spcAft>
                      </a:pPr>
                      <a:r>
                        <a:rPr lang="ar-SA" sz="1100" dirty="0">
                          <a:effectLst/>
                        </a:rPr>
                        <a:t> </a:t>
                      </a:r>
                      <a:endParaRPr lang="en-US" sz="1100" dirty="0">
                        <a:effectLst/>
                      </a:endParaRPr>
                    </a:p>
                    <a:p>
                      <a:pPr algn="ctr">
                        <a:lnSpc>
                          <a:spcPct val="115000"/>
                        </a:lnSpc>
                        <a:spcAft>
                          <a:spcPts val="0"/>
                        </a:spcAft>
                      </a:pPr>
                      <a:r>
                        <a:rPr lang="ar-SA" sz="1100" dirty="0">
                          <a:effectLst/>
                        </a:rPr>
                        <a:t> </a:t>
                      </a:r>
                      <a:endParaRPr lang="en-US" sz="1100" dirty="0">
                        <a:effectLst/>
                      </a:endParaRPr>
                    </a:p>
                    <a:p>
                      <a:pPr algn="ctr">
                        <a:lnSpc>
                          <a:spcPct val="115000"/>
                        </a:lnSpc>
                        <a:spcAft>
                          <a:spcPts val="0"/>
                        </a:spcAft>
                      </a:pPr>
                      <a:r>
                        <a:rPr lang="ar-SA" sz="1100" dirty="0">
                          <a:effectLst/>
                        </a:rPr>
                        <a:t> </a:t>
                      </a:r>
                      <a:endParaRPr lang="en-US" sz="1100" dirty="0">
                        <a:effectLst/>
                      </a:endParaRPr>
                    </a:p>
                    <a:p>
                      <a:pPr algn="ctr">
                        <a:lnSpc>
                          <a:spcPct val="115000"/>
                        </a:lnSpc>
                        <a:spcAft>
                          <a:spcPts val="0"/>
                        </a:spcAft>
                      </a:pPr>
                      <a:r>
                        <a:rPr lang="ar-SA" sz="1100" dirty="0">
                          <a:effectLst/>
                        </a:rPr>
                        <a:t> </a:t>
                      </a:r>
                      <a:endParaRPr lang="en-US" sz="1100" dirty="0">
                        <a:effectLst/>
                      </a:endParaRPr>
                    </a:p>
                    <a:p>
                      <a:pPr algn="ctr">
                        <a:lnSpc>
                          <a:spcPct val="115000"/>
                        </a:lnSpc>
                        <a:spcAft>
                          <a:spcPts val="0"/>
                        </a:spcAft>
                      </a:pPr>
                      <a:r>
                        <a:rPr lang="ar-SA" sz="2400" dirty="0">
                          <a:solidFill>
                            <a:schemeClr val="tx1"/>
                          </a:solidFill>
                          <a:effectLst/>
                        </a:rPr>
                        <a:t>الاسترخاء العقلي</a:t>
                      </a:r>
                      <a:endParaRPr lang="en-US" sz="2400" dirty="0">
                        <a:solidFill>
                          <a:schemeClr val="tx1"/>
                        </a:solidFill>
                        <a:effectLst/>
                      </a:endParaRPr>
                    </a:p>
                    <a:p>
                      <a:pPr algn="ctr">
                        <a:lnSpc>
                          <a:spcPct val="115000"/>
                        </a:lnSpc>
                        <a:spcAft>
                          <a:spcPts val="0"/>
                        </a:spcAft>
                      </a:pPr>
                      <a:r>
                        <a:rPr lang="ar-SA" sz="2400" dirty="0">
                          <a:solidFill>
                            <a:schemeClr val="tx1"/>
                          </a:solidFill>
                          <a:effectLst/>
                        </a:rPr>
                        <a:t> </a:t>
                      </a:r>
                      <a:endParaRPr lang="en-US" sz="2400" dirty="0">
                        <a:solidFill>
                          <a:schemeClr val="tx1"/>
                        </a:solidFill>
                        <a:effectLst/>
                      </a:endParaRPr>
                    </a:p>
                    <a:p>
                      <a:pPr algn="ctr">
                        <a:lnSpc>
                          <a:spcPct val="115000"/>
                        </a:lnSpc>
                        <a:spcAft>
                          <a:spcPts val="0"/>
                        </a:spcAft>
                      </a:pPr>
                      <a:r>
                        <a:rPr lang="ar-SA" sz="1100" dirty="0">
                          <a:effectLst/>
                        </a:rPr>
                        <a:t> </a:t>
                      </a:r>
                      <a:endParaRPr lang="en-US" sz="1100" dirty="0">
                        <a:effectLst/>
                      </a:endParaRPr>
                    </a:p>
                    <a:p>
                      <a:pPr algn="ctr">
                        <a:lnSpc>
                          <a:spcPct val="115000"/>
                        </a:lnSpc>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2825072561"/>
                  </a:ext>
                </a:extLst>
              </a:tr>
              <a:tr h="2246086">
                <a:tc>
                  <a:txBody>
                    <a:bodyPr/>
                    <a:lstStyle/>
                    <a:p>
                      <a:pPr algn="ctr" rtl="1">
                        <a:lnSpc>
                          <a:spcPct val="115000"/>
                        </a:lnSpc>
                        <a:spcAft>
                          <a:spcPts val="0"/>
                        </a:spcAft>
                      </a:pPr>
                      <a:r>
                        <a:rPr lang="ar-SA" sz="2800" dirty="0">
                          <a:solidFill>
                            <a:schemeClr val="tx1"/>
                          </a:solidFill>
                          <a:effectLst/>
                        </a:rPr>
                        <a:t>1,5 د</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800">
                          <a:solidFill>
                            <a:schemeClr val="tx1"/>
                          </a:solidFill>
                          <a:effectLst/>
                        </a:rPr>
                        <a:t>30 ثا</a:t>
                      </a:r>
                      <a:endParaRPr lang="en-US" sz="2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800">
                          <a:solidFill>
                            <a:schemeClr val="tx1"/>
                          </a:solidFill>
                          <a:effectLst/>
                        </a:rPr>
                        <a:t>3</a:t>
                      </a:r>
                      <a:endParaRPr lang="en-US" sz="2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800" dirty="0">
                          <a:solidFill>
                            <a:schemeClr val="tx1"/>
                          </a:solidFill>
                          <a:effectLst/>
                        </a:rPr>
                        <a:t>20 </a:t>
                      </a:r>
                      <a:r>
                        <a:rPr lang="ar-IQ" sz="2800" dirty="0" err="1">
                          <a:solidFill>
                            <a:schemeClr val="tx1"/>
                          </a:solidFill>
                          <a:effectLst/>
                        </a:rPr>
                        <a:t>ثا</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400" dirty="0">
                          <a:effectLst/>
                        </a:rPr>
                        <a:t>اغلق العينين وتخيل نفسك في مكان يجعلك تشعر بالاسترخاء وربما يكون مكانا هادئا  مشمسا  مكان به زرع تصور نفسك راقدا هناك</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IQ"/>
                    </a:p>
                  </a:txBody>
                  <a:tcPr/>
                </a:tc>
                <a:extLst>
                  <a:ext uri="{0D108BD9-81ED-4DB2-BD59-A6C34878D82A}">
                    <a16:rowId xmlns:a16="http://schemas.microsoft.com/office/drawing/2014/main" val="2146224444"/>
                  </a:ext>
                </a:extLst>
              </a:tr>
              <a:tr h="2284461">
                <a:tc>
                  <a:txBody>
                    <a:bodyPr/>
                    <a:lstStyle/>
                    <a:p>
                      <a:pPr algn="ctr">
                        <a:lnSpc>
                          <a:spcPct val="115000"/>
                        </a:lnSpc>
                        <a:spcAft>
                          <a:spcPts val="0"/>
                        </a:spcAft>
                      </a:pPr>
                      <a:r>
                        <a:rPr lang="ar-SA" sz="2800" dirty="0">
                          <a:solidFill>
                            <a:schemeClr val="tx1"/>
                          </a:solidFill>
                          <a:effectLst/>
                        </a:rPr>
                        <a:t>1,5 د</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800">
                          <a:solidFill>
                            <a:schemeClr val="tx1"/>
                          </a:solidFill>
                          <a:effectLst/>
                        </a:rPr>
                        <a:t>30 ثا</a:t>
                      </a:r>
                      <a:endParaRPr lang="en-US" sz="280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800" dirty="0">
                          <a:solidFill>
                            <a:schemeClr val="tx1"/>
                          </a:solidFill>
                          <a:effectLst/>
                        </a:rPr>
                        <a:t>3</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rtl="1">
                        <a:lnSpc>
                          <a:spcPct val="115000"/>
                        </a:lnSpc>
                        <a:spcAft>
                          <a:spcPts val="0"/>
                        </a:spcAft>
                      </a:pPr>
                      <a:r>
                        <a:rPr lang="ar-IQ" sz="2800" dirty="0">
                          <a:solidFill>
                            <a:schemeClr val="tx1"/>
                          </a:solidFill>
                          <a:effectLst/>
                        </a:rPr>
                        <a:t>20 </a:t>
                      </a:r>
                      <a:r>
                        <a:rPr lang="ar-IQ" sz="2800" dirty="0" err="1">
                          <a:solidFill>
                            <a:schemeClr val="tx1"/>
                          </a:solidFill>
                          <a:effectLst/>
                        </a:rPr>
                        <a:t>ثا</a:t>
                      </a:r>
                      <a:endParaRPr lang="en-US" sz="2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algn="ctr">
                        <a:lnSpc>
                          <a:spcPct val="115000"/>
                        </a:lnSpc>
                        <a:spcAft>
                          <a:spcPts val="0"/>
                        </a:spcAft>
                      </a:pPr>
                      <a:r>
                        <a:rPr lang="ar-IQ" sz="2400" dirty="0">
                          <a:effectLst/>
                        </a:rPr>
                        <a:t>اضغط حواجبك للأسفل حتى تشعر بالتوتر والانقباض في عينيك ثم </a:t>
                      </a:r>
                      <a:r>
                        <a:rPr lang="ar-IQ" sz="2400" dirty="0" smtClean="0">
                          <a:effectLst/>
                        </a:rPr>
                        <a:t>حاول</a:t>
                      </a:r>
                      <a:r>
                        <a:rPr lang="ar-IQ" sz="2400" baseline="0" dirty="0" smtClean="0">
                          <a:effectLst/>
                        </a:rPr>
                        <a:t> بعدها ان تسترخي مع اخذ شهيق طويل وزفير قوي بدفعات</a:t>
                      </a:r>
                      <a:endParaRPr lang="en-US" sz="2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vMerge="1">
                  <a:txBody>
                    <a:bodyPr/>
                    <a:lstStyle/>
                    <a:p>
                      <a:pPr rtl="1"/>
                      <a:endParaRPr lang="ar-IQ"/>
                    </a:p>
                  </a:txBody>
                  <a:tcPr/>
                </a:tc>
                <a:extLst>
                  <a:ext uri="{0D108BD9-81ED-4DB2-BD59-A6C34878D82A}">
                    <a16:rowId xmlns:a16="http://schemas.microsoft.com/office/drawing/2014/main" val="3371803563"/>
                  </a:ext>
                </a:extLst>
              </a:tr>
            </a:tbl>
          </a:graphicData>
        </a:graphic>
      </p:graphicFrame>
    </p:spTree>
    <p:extLst>
      <p:ext uri="{BB962C8B-B14F-4D97-AF65-F5344CB8AC3E}">
        <p14:creationId xmlns:p14="http://schemas.microsoft.com/office/powerpoint/2010/main" val="2886659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a:spLocks noGrp="1"/>
          </p:cNvSpPr>
          <p:nvPr>
            <p:ph type="sldNum" sz="quarter" idx="12"/>
          </p:nvPr>
        </p:nvSpPr>
        <p:spPr/>
        <p:txBody>
          <a:bodyPr/>
          <a:lstStyle/>
          <a:p>
            <a:fld id="{AE115BF3-A4B1-4A6F-A279-ED39F7843917}" type="slidenum">
              <a:rPr lang="ar-IQ" smtClean="0"/>
              <a:t>16</a:t>
            </a:fld>
            <a:endParaRPr lang="ar-IQ"/>
          </a:p>
        </p:txBody>
      </p:sp>
      <p:sp>
        <p:nvSpPr>
          <p:cNvPr id="3" name="شكل بيضاوي 2"/>
          <p:cNvSpPr/>
          <p:nvPr/>
        </p:nvSpPr>
        <p:spPr>
          <a:xfrm>
            <a:off x="3687581" y="149902"/>
            <a:ext cx="8004747"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dirty="0" smtClean="0"/>
              <a:t>الوقت المخصص </a:t>
            </a:r>
            <a:r>
              <a:rPr lang="ar-SA" dirty="0" err="1" smtClean="0"/>
              <a:t>لاعطاء</a:t>
            </a:r>
            <a:r>
              <a:rPr lang="ar-SA" dirty="0" smtClean="0"/>
              <a:t> المهارة النفسية</a:t>
            </a:r>
            <a:endParaRPr lang="ar-IQ" dirty="0"/>
          </a:p>
        </p:txBody>
      </p:sp>
      <p:sp>
        <p:nvSpPr>
          <p:cNvPr id="4" name="شكل بيضاوي 3"/>
          <p:cNvSpPr/>
          <p:nvPr/>
        </p:nvSpPr>
        <p:spPr>
          <a:xfrm>
            <a:off x="4706911" y="1244183"/>
            <a:ext cx="730021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p>
        </p:txBody>
      </p:sp>
    </p:spTree>
    <p:extLst>
      <p:ext uri="{BB962C8B-B14F-4D97-AF65-F5344CB8AC3E}">
        <p14:creationId xmlns:p14="http://schemas.microsoft.com/office/powerpoint/2010/main" val="4258671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36" y="124691"/>
            <a:ext cx="11866305" cy="6515952"/>
          </a:xfrm>
          <a:prstGeom prst="rect">
            <a:avLst/>
          </a:prstGeom>
        </p:spPr>
      </p:pic>
      <p:sp>
        <p:nvSpPr>
          <p:cNvPr id="2" name="عنصر نائب لرقم الشريحة 1"/>
          <p:cNvSpPr>
            <a:spLocks noGrp="1"/>
          </p:cNvSpPr>
          <p:nvPr>
            <p:ph type="sldNum" sz="quarter" idx="12"/>
          </p:nvPr>
        </p:nvSpPr>
        <p:spPr/>
        <p:txBody>
          <a:bodyPr/>
          <a:lstStyle/>
          <a:p>
            <a:fld id="{AE115BF3-A4B1-4A6F-A279-ED39F7843917}" type="slidenum">
              <a:rPr lang="ar-IQ" smtClean="0"/>
              <a:t>17</a:t>
            </a:fld>
            <a:endParaRPr lang="ar-IQ"/>
          </a:p>
        </p:txBody>
      </p:sp>
    </p:spTree>
    <p:extLst>
      <p:ext uri="{BB962C8B-B14F-4D97-AF65-F5344CB8AC3E}">
        <p14:creationId xmlns:p14="http://schemas.microsoft.com/office/powerpoint/2010/main" val="2285258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شكل بيضاوي 2"/>
          <p:cNvSpPr/>
          <p:nvPr/>
        </p:nvSpPr>
        <p:spPr>
          <a:xfrm>
            <a:off x="4751883" y="239841"/>
            <a:ext cx="7000406" cy="914400"/>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800" dirty="0" smtClean="0">
                <a:ln w="0"/>
                <a:solidFill>
                  <a:srgbClr val="FF0000"/>
                </a:solidFill>
                <a:effectLst>
                  <a:outerShdw blurRad="38100" dist="19050" dir="2700000" algn="tl" rotWithShape="0">
                    <a:schemeClr val="dk1">
                      <a:alpha val="40000"/>
                    </a:schemeClr>
                  </a:outerShdw>
                </a:effectLst>
              </a:rPr>
              <a:t>المقدمة</a:t>
            </a:r>
            <a:endParaRPr lang="ar-IQ" sz="4800" dirty="0">
              <a:solidFill>
                <a:srgbClr val="FF0000"/>
              </a:solidFill>
            </a:endParaRPr>
          </a:p>
        </p:txBody>
      </p:sp>
      <p:sp>
        <p:nvSpPr>
          <p:cNvPr id="4" name="مستطيل 3"/>
          <p:cNvSpPr/>
          <p:nvPr/>
        </p:nvSpPr>
        <p:spPr>
          <a:xfrm>
            <a:off x="0" y="1154241"/>
            <a:ext cx="12007121" cy="5396461"/>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Low"/>
            <a:r>
              <a:rPr lang="ar-SA" sz="2800" dirty="0" smtClean="0">
                <a:ln w="0"/>
                <a:solidFill>
                  <a:schemeClr val="tx1"/>
                </a:solidFill>
                <a:effectLst>
                  <a:outerShdw blurRad="38100" dist="19050" dir="2700000" algn="tl" rotWithShape="0">
                    <a:schemeClr val="dk1">
                      <a:alpha val="40000"/>
                    </a:schemeClr>
                  </a:outerShdw>
                </a:effectLst>
              </a:rPr>
              <a:t>للجانب النفسي اهمية كبيرة في مجال التدريب وعندما </a:t>
            </a:r>
            <a:r>
              <a:rPr lang="ar-SA" sz="2800" dirty="0">
                <a:ln w="0"/>
                <a:solidFill>
                  <a:schemeClr val="tx1"/>
                </a:solidFill>
                <a:effectLst>
                  <a:outerShdw blurRad="38100" dist="19050" dir="2700000" algn="tl" rotWithShape="0">
                    <a:schemeClr val="dk1">
                      <a:alpha val="40000"/>
                    </a:schemeClr>
                  </a:outerShdw>
                </a:effectLst>
              </a:rPr>
              <a:t>يشترك اللاعب في إحدى المنافسات الرياضية، فإنه يحتاج إلى ما هو أكثر من </a:t>
            </a:r>
            <a:r>
              <a:rPr lang="ar-SA" sz="2800" dirty="0" smtClean="0">
                <a:ln w="0"/>
                <a:solidFill>
                  <a:schemeClr val="tx1"/>
                </a:solidFill>
                <a:effectLst>
                  <a:outerShdw blurRad="38100" dist="19050" dir="2700000" algn="tl" rotWithShape="0">
                    <a:schemeClr val="dk1">
                      <a:alpha val="40000"/>
                    </a:schemeClr>
                  </a:outerShdw>
                </a:effectLst>
              </a:rPr>
              <a:t>القدرة البدنية</a:t>
            </a:r>
            <a:r>
              <a:rPr lang="ar-SA" sz="2800" dirty="0">
                <a:ln w="0"/>
                <a:solidFill>
                  <a:schemeClr val="tx1"/>
                </a:solidFill>
                <a:effectLst>
                  <a:outerShdw blurRad="38100" dist="19050" dir="2700000" algn="tl" rotWithShape="0">
                    <a:schemeClr val="dk1">
                      <a:alpha val="40000"/>
                    </a:schemeClr>
                  </a:outerShdw>
                </a:effectLst>
              </a:rPr>
              <a:t>، لأن المنافسة الرياضية هي موقف اختبار لكل من </a:t>
            </a:r>
            <a:r>
              <a:rPr lang="ar-SA" sz="2800" dirty="0" smtClean="0">
                <a:ln w="0"/>
                <a:solidFill>
                  <a:schemeClr val="tx1"/>
                </a:solidFill>
                <a:effectLst>
                  <a:outerShdw blurRad="38100" dist="19050" dir="2700000" algn="tl" rotWithShape="0">
                    <a:schemeClr val="dk1">
                      <a:alpha val="40000"/>
                    </a:schemeClr>
                  </a:outerShdw>
                </a:effectLst>
              </a:rPr>
              <a:t>القدرة </a:t>
            </a:r>
            <a:r>
              <a:rPr lang="ar-SA" sz="2800" dirty="0">
                <a:ln w="0"/>
                <a:solidFill>
                  <a:schemeClr val="tx1"/>
                </a:solidFill>
                <a:effectLst>
                  <a:outerShdw blurRad="38100" dist="19050" dir="2700000" algn="tl" rotWithShape="0">
                    <a:schemeClr val="dk1">
                      <a:alpha val="40000"/>
                    </a:schemeClr>
                  </a:outerShdw>
                </a:effectLst>
              </a:rPr>
              <a:t>البدنية والنفسية </a:t>
            </a:r>
            <a:r>
              <a:rPr lang="ar-SA" sz="2800" dirty="0" err="1" smtClean="0">
                <a:ln w="0"/>
                <a:solidFill>
                  <a:schemeClr val="tx1"/>
                </a:solidFill>
                <a:effectLst>
                  <a:outerShdw blurRad="38100" dist="19050" dir="2700000" algn="tl" rotWithShape="0">
                    <a:schemeClr val="dk1">
                      <a:alpha val="40000"/>
                    </a:schemeClr>
                  </a:outerShdw>
                </a:effectLst>
              </a:rPr>
              <a:t>للاعببين</a:t>
            </a:r>
            <a:r>
              <a:rPr lang="ar-SA" sz="2800" dirty="0" smtClean="0">
                <a:ln w="0"/>
                <a:solidFill>
                  <a:schemeClr val="tx1"/>
                </a:solidFill>
                <a:effectLst>
                  <a:outerShdw blurRad="38100" dist="19050" dir="2700000" algn="tl" rotWithShape="0">
                    <a:schemeClr val="dk1">
                      <a:alpha val="40000"/>
                    </a:schemeClr>
                  </a:outerShdw>
                </a:effectLst>
              </a:rPr>
              <a:t> </a:t>
            </a:r>
            <a:r>
              <a:rPr lang="ar-SA" sz="2800" dirty="0">
                <a:ln w="0"/>
                <a:solidFill>
                  <a:schemeClr val="tx1"/>
                </a:solidFill>
                <a:effectLst>
                  <a:outerShdw blurRad="38100" dist="19050" dir="2700000" algn="tl" rotWithShape="0">
                    <a:schemeClr val="dk1">
                      <a:alpha val="40000"/>
                    </a:schemeClr>
                  </a:outerShdw>
                </a:effectLst>
              </a:rPr>
              <a:t>من الشائع أن يقضي معظم اللاعبين أوقات تدريبهم والتي تتراوح بين 6.2 ساعات يومياً في تدريبات الهدف منها تحسين مقدرتهم البدنية </a:t>
            </a:r>
            <a:r>
              <a:rPr lang="ar-SA" sz="2800" dirty="0" err="1">
                <a:ln w="0"/>
                <a:solidFill>
                  <a:schemeClr val="tx1"/>
                </a:solidFill>
                <a:effectLst>
                  <a:outerShdw blurRad="38100" dist="19050" dir="2700000" algn="tl" rotWithShape="0">
                    <a:schemeClr val="dk1">
                      <a:alpha val="40000"/>
                    </a:schemeClr>
                  </a:outerShdw>
                </a:effectLst>
              </a:rPr>
              <a:t>والمهارية</a:t>
            </a:r>
            <a:r>
              <a:rPr lang="ar-SA" sz="2800" dirty="0">
                <a:ln w="0"/>
                <a:solidFill>
                  <a:schemeClr val="tx1"/>
                </a:solidFill>
                <a:effectLst>
                  <a:outerShdw blurRad="38100" dist="19050" dir="2700000" algn="tl" rotWithShape="0">
                    <a:schemeClr val="dk1">
                      <a:alpha val="40000"/>
                    </a:schemeClr>
                  </a:outerShdw>
                </a:effectLst>
              </a:rPr>
              <a:t>، بينما لا يخصص حتى القليل من الوقت بهدف تحسين مقدرتهم ومهاراتهم النفسية، بالرغم من أنه عندما تسأل معظم اللاعبين عن أهمية المهارات النفسية في مواقف المنافسة، فإنهم يجمعون على أن المهارات النفسية تسهم بنسبة تتراوح بين 80 و90%، أي يزيد تأثيرها كثيراً في نجاح الأداء في </a:t>
            </a:r>
            <a:r>
              <a:rPr lang="ar-SA" sz="2800" dirty="0" smtClean="0">
                <a:ln w="0"/>
                <a:solidFill>
                  <a:schemeClr val="tx1"/>
                </a:solidFill>
                <a:effectLst>
                  <a:outerShdw blurRad="38100" dist="19050" dir="2700000" algn="tl" rotWithShape="0">
                    <a:schemeClr val="dk1">
                      <a:alpha val="40000"/>
                    </a:schemeClr>
                  </a:outerShdw>
                </a:effectLst>
              </a:rPr>
              <a:t>المنافسة........اذا لابد من كل المدربين والمختصين في مجال التدريب ان </a:t>
            </a:r>
            <a:r>
              <a:rPr lang="ar-SA" sz="2800" dirty="0" err="1" smtClean="0">
                <a:ln w="0"/>
                <a:solidFill>
                  <a:schemeClr val="tx1"/>
                </a:solidFill>
                <a:effectLst>
                  <a:outerShdw blurRad="38100" dist="19050" dir="2700000" algn="tl" rotWithShape="0">
                    <a:schemeClr val="dk1">
                      <a:alpha val="40000"/>
                    </a:schemeClr>
                  </a:outerShdw>
                </a:effectLst>
              </a:rPr>
              <a:t>يخصصو</a:t>
            </a:r>
            <a:r>
              <a:rPr lang="ar-SA" sz="2800" dirty="0" smtClean="0">
                <a:ln w="0"/>
                <a:solidFill>
                  <a:schemeClr val="tx1"/>
                </a:solidFill>
                <a:effectLst>
                  <a:outerShdw blurRad="38100" dist="19050" dir="2700000" algn="tl" rotWithShape="0">
                    <a:schemeClr val="dk1">
                      <a:alpha val="40000"/>
                    </a:schemeClr>
                  </a:outerShdw>
                </a:effectLst>
              </a:rPr>
              <a:t> وقت من </a:t>
            </a:r>
            <a:r>
              <a:rPr lang="ar-SA" sz="2800" dirty="0" err="1" smtClean="0">
                <a:ln w="0"/>
                <a:solidFill>
                  <a:schemeClr val="tx1"/>
                </a:solidFill>
                <a:effectLst>
                  <a:outerShdw blurRad="38100" dist="19050" dir="2700000" algn="tl" rotWithShape="0">
                    <a:schemeClr val="dk1">
                      <a:alpha val="40000"/>
                    </a:schemeClr>
                  </a:outerShdw>
                </a:effectLst>
              </a:rPr>
              <a:t>ظمن</a:t>
            </a:r>
            <a:r>
              <a:rPr lang="ar-SA" sz="2800" dirty="0" smtClean="0">
                <a:ln w="0"/>
                <a:solidFill>
                  <a:schemeClr val="tx1"/>
                </a:solidFill>
                <a:effectLst>
                  <a:outerShdw blurRad="38100" dist="19050" dir="2700000" algn="tl" rotWithShape="0">
                    <a:schemeClr val="dk1">
                      <a:alpha val="40000"/>
                    </a:schemeClr>
                  </a:outerShdw>
                </a:effectLst>
              </a:rPr>
              <a:t> الخطة او الوحدة التدريبية لبناء وتطوير الجانب النفسي ومنها بناء العديد من المهارات النفسية التي تساعد اللاعبين </a:t>
            </a:r>
            <a:r>
              <a:rPr lang="ar-SA" sz="2800" dirty="0" err="1" smtClean="0">
                <a:ln w="0"/>
                <a:solidFill>
                  <a:schemeClr val="tx1"/>
                </a:solidFill>
                <a:effectLst>
                  <a:outerShdw blurRad="38100" dist="19050" dir="2700000" algn="tl" rotWithShape="0">
                    <a:schemeClr val="dk1">
                      <a:alpha val="40000"/>
                    </a:schemeClr>
                  </a:outerShdw>
                </a:effectLst>
              </a:rPr>
              <a:t>بلدخول</a:t>
            </a:r>
            <a:r>
              <a:rPr lang="ar-SA" sz="2800" dirty="0" smtClean="0">
                <a:ln w="0"/>
                <a:solidFill>
                  <a:schemeClr val="tx1"/>
                </a:solidFill>
                <a:effectLst>
                  <a:outerShdw blurRad="38100" dist="19050" dir="2700000" algn="tl" rotWithShape="0">
                    <a:schemeClr val="dk1">
                      <a:alpha val="40000"/>
                    </a:schemeClr>
                  </a:outerShdw>
                </a:effectLst>
              </a:rPr>
              <a:t> الى اجواء التدريب او المنافسة وهو في اتم الجاهزية النفسية والبدنية</a:t>
            </a:r>
            <a:endParaRPr lang="ar-IQ" sz="2800" dirty="0">
              <a:ln w="0"/>
              <a:solidFill>
                <a:schemeClr val="tx1"/>
              </a:solidFill>
              <a:effectLst>
                <a:outerShdw blurRad="38100" dist="19050" dir="2700000" algn="tl" rotWithShape="0">
                  <a:schemeClr val="dk1">
                    <a:alpha val="40000"/>
                  </a:schemeClr>
                </a:outerShdw>
              </a:effectLst>
            </a:endParaRPr>
          </a:p>
        </p:txBody>
      </p:sp>
      <p:sp>
        <p:nvSpPr>
          <p:cNvPr id="2" name="عنصر نائب لرقم الشريحة 1"/>
          <p:cNvSpPr>
            <a:spLocks noGrp="1"/>
          </p:cNvSpPr>
          <p:nvPr>
            <p:ph type="sldNum" sz="quarter" idx="12"/>
          </p:nvPr>
        </p:nvSpPr>
        <p:spPr/>
        <p:txBody>
          <a:bodyPr/>
          <a:lstStyle/>
          <a:p>
            <a:fld id="{AE115BF3-A4B1-4A6F-A279-ED39F7843917}" type="slidenum">
              <a:rPr lang="ar-IQ" smtClean="0"/>
              <a:t>2</a:t>
            </a:fld>
            <a:endParaRPr lang="ar-IQ"/>
          </a:p>
        </p:txBody>
      </p:sp>
    </p:spTree>
    <p:extLst>
      <p:ext uri="{BB962C8B-B14F-4D97-AF65-F5344CB8AC3E}">
        <p14:creationId xmlns:p14="http://schemas.microsoft.com/office/powerpoint/2010/main" val="1114870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txBox="1">
            <a:spLocks/>
          </p:cNvSpPr>
          <p:nvPr/>
        </p:nvSpPr>
        <p:spPr>
          <a:xfrm>
            <a:off x="944880" y="416625"/>
            <a:ext cx="10515600" cy="1325563"/>
          </a:xfrm>
          <a:prstGeom prst="rect">
            <a:avLst/>
          </a:prstGeom>
        </p:spPr>
        <p:txBody>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endParaRPr lang="ar-IQ" dirty="0"/>
          </a:p>
        </p:txBody>
      </p:sp>
      <p:sp>
        <p:nvSpPr>
          <p:cNvPr id="4" name="شكل بيضاوي 3"/>
          <p:cNvSpPr/>
          <p:nvPr/>
        </p:nvSpPr>
        <p:spPr>
          <a:xfrm>
            <a:off x="6471127" y="1561258"/>
            <a:ext cx="5045948" cy="1559536"/>
          </a:xfrm>
          <a:prstGeom prst="ellipse">
            <a:avLst/>
          </a:prstGeom>
          <a:pattFill prst="pct60">
            <a:fgClr>
              <a:schemeClr val="accent4"/>
            </a:fgClr>
            <a:bgClr>
              <a:schemeClr val="bg1"/>
            </a:bgClr>
          </a:pattFill>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ar-SA" sz="3200" b="1" dirty="0" smtClean="0">
                <a:solidFill>
                  <a:srgbClr val="002060"/>
                </a:solidFill>
              </a:rPr>
              <a:t>  </a:t>
            </a:r>
            <a:r>
              <a:rPr lang="ar-QA" sz="3200" b="1" dirty="0" smtClean="0">
                <a:solidFill>
                  <a:srgbClr val="002060"/>
                </a:solidFill>
              </a:rPr>
              <a:t>المهارة النفسية</a:t>
            </a:r>
            <a:r>
              <a:rPr lang="ar-SA" sz="3200" b="1" dirty="0" smtClean="0">
                <a:solidFill>
                  <a:srgbClr val="002060"/>
                </a:solidFill>
              </a:rPr>
              <a:t> </a:t>
            </a:r>
            <a:r>
              <a:rPr lang="ar-QA" sz="3200" b="1" dirty="0" smtClean="0">
                <a:solidFill>
                  <a:srgbClr val="002060"/>
                </a:solidFill>
              </a:rPr>
              <a:t> </a:t>
            </a:r>
            <a:endParaRPr lang="ar-IQ" sz="3200" b="1" dirty="0">
              <a:solidFill>
                <a:srgbClr val="002060"/>
              </a:solidFill>
            </a:endParaRPr>
          </a:p>
        </p:txBody>
      </p:sp>
      <p:sp>
        <p:nvSpPr>
          <p:cNvPr id="5" name="مستطيل 4"/>
          <p:cNvSpPr/>
          <p:nvPr/>
        </p:nvSpPr>
        <p:spPr>
          <a:xfrm>
            <a:off x="676745" y="3243844"/>
            <a:ext cx="10727140" cy="1200329"/>
          </a:xfrm>
          <a:prstGeom prst="rect">
            <a:avLst/>
          </a:prstGeom>
        </p:spPr>
        <p:txBody>
          <a:bodyPr wrap="square">
            <a:spAutoFit/>
          </a:bodyPr>
          <a:lstStyle/>
          <a:p>
            <a:pPr lvl="0" algn="justLow">
              <a:tabLst>
                <a:tab pos="245110" algn="l"/>
              </a:tabLst>
            </a:pPr>
            <a:r>
              <a:rPr lang="ar-QA" sz="3600" dirty="0">
                <a:solidFill>
                  <a:schemeClr val="bg1"/>
                </a:solidFill>
                <a:latin typeface="Times New Roman" panose="02020603050405020304" pitchFamily="18" charset="0"/>
                <a:ea typeface="Times New Roman" panose="02020603050405020304" pitchFamily="18" charset="0"/>
                <a:cs typeface="Arabic Transparent" panose="020B0604020202020204" pitchFamily="34" charset="0"/>
              </a:rPr>
              <a:t>هي عبارة عن قدرة يمكن تعلمها وإتقانها عن طريق التعلم والمران والتدريب </a:t>
            </a:r>
            <a:r>
              <a:rPr lang="ar-QA" sz="3200" dirty="0" smtClean="0">
                <a:solidFill>
                  <a:srgbClr val="FF0000"/>
                </a:solidFill>
                <a:latin typeface="Times New Roman" panose="02020603050405020304" pitchFamily="18" charset="0"/>
                <a:ea typeface="Times New Roman" panose="02020603050405020304" pitchFamily="18" charset="0"/>
                <a:cs typeface="Arabic Transparent" panose="020B0604020202020204" pitchFamily="34" charset="0"/>
              </a:rPr>
              <a:t>.</a:t>
            </a:r>
            <a:endParaRPr lang="en-US" sz="2800" dirty="0">
              <a:solidFill>
                <a:srgbClr val="FF0000"/>
              </a:solidFill>
              <a:latin typeface="Times New Roman" panose="02020603050405020304" pitchFamily="18" charset="0"/>
              <a:ea typeface="Times New Roman" panose="02020603050405020304" pitchFamily="18" charset="0"/>
            </a:endParaRPr>
          </a:p>
        </p:txBody>
      </p:sp>
      <p:sp>
        <p:nvSpPr>
          <p:cNvPr id="6" name="مخمس عادي 5"/>
          <p:cNvSpPr/>
          <p:nvPr/>
        </p:nvSpPr>
        <p:spPr>
          <a:xfrm>
            <a:off x="8879230" y="4376590"/>
            <a:ext cx="3179927" cy="1274496"/>
          </a:xfrm>
          <a:prstGeom prst="pentagon">
            <a:avLst/>
          </a:prstGeom>
          <a:pattFill prst="pct7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QA" sz="3600" b="1" dirty="0">
                <a:solidFill>
                  <a:schemeClr val="tx1"/>
                </a:solidFill>
                <a:latin typeface="Times New Roman" panose="02020603050405020304" pitchFamily="18" charset="0"/>
                <a:ea typeface="Times New Roman" panose="02020603050405020304" pitchFamily="18" charset="0"/>
                <a:cs typeface="Arabic Transparent" panose="020B0604020202020204" pitchFamily="34" charset="0"/>
              </a:rPr>
              <a:t>أنواع</a:t>
            </a:r>
            <a:r>
              <a:rPr lang="ar-SA" sz="3600" b="1" dirty="0">
                <a:solidFill>
                  <a:schemeClr val="tx1"/>
                </a:solidFill>
                <a:latin typeface="Times New Roman" panose="02020603050405020304" pitchFamily="18" charset="0"/>
                <a:ea typeface="Times New Roman" panose="02020603050405020304" pitchFamily="18" charset="0"/>
                <a:cs typeface="Arabic Transparent" panose="020B0604020202020204" pitchFamily="34" charset="0"/>
              </a:rPr>
              <a:t>ها</a:t>
            </a:r>
            <a:endParaRPr lang="ar-IQ" sz="3600" dirty="0">
              <a:solidFill>
                <a:schemeClr val="tx1"/>
              </a:solidFill>
            </a:endParaRPr>
          </a:p>
        </p:txBody>
      </p:sp>
      <p:pic>
        <p:nvPicPr>
          <p:cNvPr id="7" name="صورة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148589"/>
            <a:ext cx="5571923" cy="2723266"/>
          </a:xfrm>
          <a:prstGeom prst="rect">
            <a:avLst/>
          </a:prstGeom>
        </p:spPr>
      </p:pic>
      <p:sp>
        <p:nvSpPr>
          <p:cNvPr id="9" name="سهم منحني إلى اليسار 8"/>
          <p:cNvSpPr/>
          <p:nvPr/>
        </p:nvSpPr>
        <p:spPr>
          <a:xfrm>
            <a:off x="9928743" y="5641848"/>
            <a:ext cx="731520" cy="1216152"/>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IQ">
              <a:solidFill>
                <a:schemeClr val="tx1"/>
              </a:solidFill>
            </a:endParaRPr>
          </a:p>
        </p:txBody>
      </p:sp>
      <p:sp>
        <p:nvSpPr>
          <p:cNvPr id="10" name="سهم منحني إلى اليسار 9"/>
          <p:cNvSpPr/>
          <p:nvPr/>
        </p:nvSpPr>
        <p:spPr>
          <a:xfrm>
            <a:off x="11460480" y="2379436"/>
            <a:ext cx="731520" cy="1216152"/>
          </a:xfrm>
          <a:prstGeom prst="curvedLeftArrow">
            <a:avLst/>
          </a:prstGeom>
        </p:spPr>
        <p:style>
          <a:lnRef idx="1">
            <a:schemeClr val="accent4"/>
          </a:lnRef>
          <a:fillRef idx="3">
            <a:schemeClr val="accent4"/>
          </a:fillRef>
          <a:effectRef idx="2">
            <a:schemeClr val="accent4"/>
          </a:effectRef>
          <a:fontRef idx="minor">
            <a:schemeClr val="lt1"/>
          </a:fontRef>
        </p:style>
        <p:txBody>
          <a:bodyPr rtlCol="1" anchor="ctr"/>
          <a:lstStyle/>
          <a:p>
            <a:pPr algn="ctr"/>
            <a:endParaRPr lang="ar-IQ">
              <a:solidFill>
                <a:schemeClr val="tx1"/>
              </a:solidFill>
            </a:endParaRPr>
          </a:p>
        </p:txBody>
      </p:sp>
      <p:sp>
        <p:nvSpPr>
          <p:cNvPr id="11" name="شكل بيضاوي 10"/>
          <p:cNvSpPr/>
          <p:nvPr/>
        </p:nvSpPr>
        <p:spPr>
          <a:xfrm>
            <a:off x="171957" y="-34391"/>
            <a:ext cx="11887200" cy="1288611"/>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dirty="0" smtClean="0">
                <a:solidFill>
                  <a:srgbClr val="FF0000"/>
                </a:solidFill>
              </a:rPr>
              <a:t>المهارات النفسية وانواعها</a:t>
            </a:r>
            <a:endParaRPr lang="ar-IQ" sz="4400" b="1" dirty="0">
              <a:solidFill>
                <a:srgbClr val="FF0000"/>
              </a:solidFill>
            </a:endParaRPr>
          </a:p>
        </p:txBody>
      </p:sp>
      <p:sp>
        <p:nvSpPr>
          <p:cNvPr id="8" name="عنصر نائب لرقم الشريحة 7"/>
          <p:cNvSpPr>
            <a:spLocks noGrp="1"/>
          </p:cNvSpPr>
          <p:nvPr>
            <p:ph type="sldNum" sz="quarter" idx="12"/>
          </p:nvPr>
        </p:nvSpPr>
        <p:spPr/>
        <p:txBody>
          <a:bodyPr/>
          <a:lstStyle/>
          <a:p>
            <a:fld id="{AE115BF3-A4B1-4A6F-A279-ED39F7843917}" type="slidenum">
              <a:rPr lang="ar-IQ" smtClean="0"/>
              <a:t>3</a:t>
            </a:fld>
            <a:endParaRPr lang="ar-IQ"/>
          </a:p>
        </p:txBody>
      </p:sp>
    </p:spTree>
    <p:extLst>
      <p:ext uri="{BB962C8B-B14F-4D97-AF65-F5344CB8AC3E}">
        <p14:creationId xmlns:p14="http://schemas.microsoft.com/office/powerpoint/2010/main" val="41943022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شكل بيضاوي 2"/>
          <p:cNvSpPr/>
          <p:nvPr/>
        </p:nvSpPr>
        <p:spPr>
          <a:xfrm>
            <a:off x="8925550" y="373043"/>
            <a:ext cx="3057098" cy="1081685"/>
          </a:xfrm>
          <a:prstGeom prst="ellipse">
            <a:avLst/>
          </a:prstGeom>
        </p:spPr>
        <p:style>
          <a:lnRef idx="3">
            <a:schemeClr val="lt1"/>
          </a:lnRef>
          <a:fillRef idx="1">
            <a:schemeClr val="accent4"/>
          </a:fillRef>
          <a:effectRef idx="1">
            <a:schemeClr val="accent4"/>
          </a:effectRef>
          <a:fontRef idx="minor">
            <a:schemeClr val="lt1"/>
          </a:fontRef>
        </p:style>
        <p:txBody>
          <a:bodyPr rtlCol="1" anchor="ctr"/>
          <a:lstStyle/>
          <a:p>
            <a:pPr algn="ctr"/>
            <a:r>
              <a:rPr lang="ar-QA" sz="3200" b="1" dirty="0" err="1">
                <a:solidFill>
                  <a:schemeClr val="tx1"/>
                </a:solidFill>
              </a:rPr>
              <a:t>الأسترخاء</a:t>
            </a:r>
            <a:endParaRPr lang="ar-IQ" sz="3200" b="1" dirty="0">
              <a:solidFill>
                <a:schemeClr val="tx1"/>
              </a:solidFill>
            </a:endParaRPr>
          </a:p>
        </p:txBody>
      </p:sp>
      <p:sp>
        <p:nvSpPr>
          <p:cNvPr id="5" name="شكل بيضاوي 4"/>
          <p:cNvSpPr/>
          <p:nvPr/>
        </p:nvSpPr>
        <p:spPr>
          <a:xfrm>
            <a:off x="110837" y="152400"/>
            <a:ext cx="8814714" cy="1302328"/>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2400" b="1" dirty="0">
                <a:solidFill>
                  <a:srgbClr val="FF0000"/>
                </a:solidFill>
              </a:rPr>
              <a:t>يعرف الاسترخاء. بأنه انسحاب مؤقت ومتعمد من النشاط </a:t>
            </a:r>
            <a:r>
              <a:rPr lang="ar-EG" sz="2400" b="1" dirty="0" smtClean="0">
                <a:solidFill>
                  <a:srgbClr val="FF0000"/>
                </a:solidFill>
              </a:rPr>
              <a:t>يسمح </a:t>
            </a:r>
            <a:r>
              <a:rPr lang="ar-EG" sz="2400" b="1" dirty="0">
                <a:solidFill>
                  <a:srgbClr val="FF0000"/>
                </a:solidFill>
              </a:rPr>
              <a:t>بإعادة الشحن والاستفادة الكاملة من الطاقات البدنية والعقلية والانفعالية </a:t>
            </a:r>
            <a:endParaRPr lang="ar-IQ" sz="2400" dirty="0">
              <a:solidFill>
                <a:srgbClr val="FF0000"/>
              </a:solidFill>
            </a:endParaRPr>
          </a:p>
        </p:txBody>
      </p:sp>
      <p:sp>
        <p:nvSpPr>
          <p:cNvPr id="6" name="شكل بيضاوي 5"/>
          <p:cNvSpPr/>
          <p:nvPr/>
        </p:nvSpPr>
        <p:spPr>
          <a:xfrm>
            <a:off x="519005" y="1454728"/>
            <a:ext cx="11055473" cy="914400"/>
          </a:xfrm>
          <a:prstGeom prst="ellipse">
            <a:avLst/>
          </a:prstGeom>
          <a:pattFill prst="pct75">
            <a:fgClr>
              <a:srgbClr val="00B05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400" b="1" dirty="0">
                <a:solidFill>
                  <a:srgbClr val="FF0000"/>
                </a:solidFill>
              </a:rPr>
              <a:t>أهمية تدريب مهارات الاسترخاء </a:t>
            </a:r>
            <a:endParaRPr lang="ar-IQ" sz="4400" dirty="0">
              <a:solidFill>
                <a:srgbClr val="FF0000"/>
              </a:solidFill>
            </a:endParaRPr>
          </a:p>
        </p:txBody>
      </p:sp>
      <p:sp>
        <p:nvSpPr>
          <p:cNvPr id="7" name="مستطيل مستدير الزوايا 6"/>
          <p:cNvSpPr/>
          <p:nvPr/>
        </p:nvSpPr>
        <p:spPr>
          <a:xfrm>
            <a:off x="110837" y="2399108"/>
            <a:ext cx="11871811" cy="4488872"/>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smtClean="0">
                <a:solidFill>
                  <a:srgbClr val="FF0000"/>
                </a:solidFill>
              </a:rPr>
              <a:t>1-</a:t>
            </a:r>
            <a:r>
              <a:rPr lang="ar-EG" sz="2800" dirty="0">
                <a:solidFill>
                  <a:srgbClr val="FF0000"/>
                </a:solidFill>
              </a:rPr>
              <a:t>الإسهام في خفض مستويات الضغط والقلق لدى اللاعب  سواء قبل او أثناء او بعد </a:t>
            </a:r>
            <a:r>
              <a:rPr lang="ar-EG" sz="2800" dirty="0" err="1">
                <a:solidFill>
                  <a:srgbClr val="FF0000"/>
                </a:solidFill>
              </a:rPr>
              <a:t>ألمنافسة</a:t>
            </a:r>
            <a:r>
              <a:rPr lang="ar-EG" sz="2800" dirty="0">
                <a:solidFill>
                  <a:srgbClr val="FF0000"/>
                </a:solidFill>
              </a:rPr>
              <a:t> </a:t>
            </a:r>
            <a:endParaRPr lang="en-US" sz="2800" dirty="0">
              <a:solidFill>
                <a:srgbClr val="FF0000"/>
              </a:solidFill>
            </a:endParaRPr>
          </a:p>
          <a:p>
            <a:pPr algn="ctr"/>
            <a:r>
              <a:rPr lang="ar-SA" sz="2800" dirty="0" smtClean="0">
                <a:solidFill>
                  <a:srgbClr val="FF0000"/>
                </a:solidFill>
              </a:rPr>
              <a:t>2-</a:t>
            </a:r>
            <a:r>
              <a:rPr lang="ar-EG" sz="2800" dirty="0">
                <a:solidFill>
                  <a:srgbClr val="FF0000"/>
                </a:solidFill>
              </a:rPr>
              <a:t>المساعدة في الوصول الى مستويات عالية من الشعور بالراحة النفسية والهدوء والطمأنينة </a:t>
            </a:r>
            <a:endParaRPr lang="ar-SA" sz="2800" dirty="0" smtClean="0">
              <a:solidFill>
                <a:srgbClr val="FF0000"/>
              </a:solidFill>
            </a:endParaRPr>
          </a:p>
          <a:p>
            <a:pPr algn="ctr"/>
            <a:r>
              <a:rPr lang="ar-SA" sz="2800" dirty="0" smtClean="0">
                <a:solidFill>
                  <a:srgbClr val="FF0000"/>
                </a:solidFill>
              </a:rPr>
              <a:t>3-</a:t>
            </a:r>
            <a:r>
              <a:rPr lang="ar-EG" sz="2800" dirty="0" smtClean="0">
                <a:solidFill>
                  <a:srgbClr val="FF0000"/>
                </a:solidFill>
              </a:rPr>
              <a:t> </a:t>
            </a:r>
            <a:r>
              <a:rPr lang="ar-EG" sz="2800" dirty="0">
                <a:solidFill>
                  <a:srgbClr val="FF0000"/>
                </a:solidFill>
              </a:rPr>
              <a:t>زيادة القدرة على اكتساب بعض  الأنواع من الادراكات الحس حركية .</a:t>
            </a:r>
            <a:endParaRPr lang="en-US" sz="2800" dirty="0">
              <a:solidFill>
                <a:srgbClr val="FF0000"/>
              </a:solidFill>
            </a:endParaRPr>
          </a:p>
          <a:p>
            <a:pPr algn="ctr"/>
            <a:r>
              <a:rPr lang="ar-SA" sz="2800" dirty="0" smtClean="0">
                <a:solidFill>
                  <a:srgbClr val="FF0000"/>
                </a:solidFill>
              </a:rPr>
              <a:t>4-</a:t>
            </a:r>
            <a:r>
              <a:rPr lang="ar-EG" sz="2800" dirty="0">
                <a:solidFill>
                  <a:srgbClr val="FF0000"/>
                </a:solidFill>
              </a:rPr>
              <a:t>التخلص من بعض التوترات العضلية في بعض المجموعات العضلية المعينة طبقا لرغبة اللاعب </a:t>
            </a:r>
            <a:endParaRPr lang="ar-SA" sz="2800" dirty="0" smtClean="0">
              <a:solidFill>
                <a:srgbClr val="FF0000"/>
              </a:solidFill>
            </a:endParaRPr>
          </a:p>
          <a:p>
            <a:pPr algn="ctr"/>
            <a:r>
              <a:rPr lang="ar-SA" sz="2800" dirty="0" smtClean="0">
                <a:solidFill>
                  <a:srgbClr val="FF0000"/>
                </a:solidFill>
              </a:rPr>
              <a:t>5-</a:t>
            </a:r>
            <a:r>
              <a:rPr lang="ar-EG" sz="2800" dirty="0">
                <a:solidFill>
                  <a:srgbClr val="FF0000"/>
                </a:solidFill>
              </a:rPr>
              <a:t>الإسهام في تأخر ظهور التعب وسرعة الاستشفاء من الجهد البدني او العقلي </a:t>
            </a:r>
            <a:endParaRPr lang="ar-SA" sz="2800" dirty="0" smtClean="0">
              <a:solidFill>
                <a:srgbClr val="FF0000"/>
              </a:solidFill>
            </a:endParaRPr>
          </a:p>
          <a:p>
            <a:pPr algn="ctr"/>
            <a:r>
              <a:rPr lang="ar-SA" sz="2800" dirty="0" smtClean="0">
                <a:solidFill>
                  <a:srgbClr val="FF0000"/>
                </a:solidFill>
              </a:rPr>
              <a:t>6-</a:t>
            </a:r>
            <a:r>
              <a:rPr lang="ar-EG" sz="2800" dirty="0">
                <a:solidFill>
                  <a:srgbClr val="FF0000"/>
                </a:solidFill>
              </a:rPr>
              <a:t>كعامل مساعد على النوم او التغلب على الأرق الذي قد يصاحب اللاعب ليلة المنافسة .</a:t>
            </a:r>
            <a:endParaRPr lang="en-US" sz="2800" dirty="0">
              <a:solidFill>
                <a:srgbClr val="FF0000"/>
              </a:solidFill>
            </a:endParaRPr>
          </a:p>
          <a:p>
            <a:pPr algn="ctr"/>
            <a:r>
              <a:rPr lang="ar-SA" sz="2800" dirty="0" smtClean="0">
                <a:solidFill>
                  <a:srgbClr val="FF0000"/>
                </a:solidFill>
              </a:rPr>
              <a:t>7-</a:t>
            </a:r>
            <a:r>
              <a:rPr lang="ar-EG" sz="2800" dirty="0">
                <a:solidFill>
                  <a:srgbClr val="FF0000"/>
                </a:solidFill>
              </a:rPr>
              <a:t>اكتساب القدرة على التحكم في الاستجابات الحيوية والحياتية مثل معدل ضربات القلب او درجة حرارة الجسم او النشاط الكهربي لسطح الجلد او غيرها من الاستجابات الحيوية .</a:t>
            </a:r>
            <a:endParaRPr lang="en-US" sz="2800" dirty="0">
              <a:solidFill>
                <a:srgbClr val="FF0000"/>
              </a:solidFill>
            </a:endParaRPr>
          </a:p>
          <a:p>
            <a:pPr algn="ctr"/>
            <a:endParaRPr lang="ar-IQ" sz="2800" dirty="0">
              <a:solidFill>
                <a:srgbClr val="FF0000"/>
              </a:solidFill>
            </a:endParaRPr>
          </a:p>
        </p:txBody>
      </p:sp>
      <p:sp>
        <p:nvSpPr>
          <p:cNvPr id="2" name="عنصر نائب لرقم الشريحة 1"/>
          <p:cNvSpPr>
            <a:spLocks noGrp="1"/>
          </p:cNvSpPr>
          <p:nvPr>
            <p:ph type="sldNum" sz="quarter" idx="12"/>
          </p:nvPr>
        </p:nvSpPr>
        <p:spPr/>
        <p:txBody>
          <a:bodyPr/>
          <a:lstStyle/>
          <a:p>
            <a:fld id="{AE115BF3-A4B1-4A6F-A279-ED39F7843917}" type="slidenum">
              <a:rPr lang="ar-IQ" smtClean="0"/>
              <a:t>4</a:t>
            </a:fld>
            <a:endParaRPr lang="ar-IQ"/>
          </a:p>
        </p:txBody>
      </p:sp>
    </p:spTree>
    <p:extLst>
      <p:ext uri="{BB962C8B-B14F-4D97-AF65-F5344CB8AC3E}">
        <p14:creationId xmlns:p14="http://schemas.microsoft.com/office/powerpoint/2010/main" val="33668490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10238509" y="189406"/>
            <a:ext cx="1856509" cy="1398078"/>
          </a:xfrm>
          <a:prstGeom prst="ellipse">
            <a:avLst/>
          </a:prstGeom>
          <a:pattFill prst="pct30">
            <a:fgClr>
              <a:schemeClr val="bg2">
                <a:lumMod val="50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rgbClr val="FF0000"/>
                </a:solidFill>
              </a:rPr>
              <a:t>التصور العقلي</a:t>
            </a:r>
            <a:endParaRPr lang="ar-IQ" sz="2400" b="1" dirty="0">
              <a:solidFill>
                <a:srgbClr val="FF0000"/>
              </a:solidFill>
            </a:endParaRPr>
          </a:p>
        </p:txBody>
      </p:sp>
      <p:pic>
        <p:nvPicPr>
          <p:cNvPr id="3" name="صورة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253" y="0"/>
            <a:ext cx="3463637" cy="6622473"/>
          </a:xfrm>
          <a:prstGeom prst="rect">
            <a:avLst/>
          </a:prstGeom>
        </p:spPr>
      </p:pic>
      <p:sp>
        <p:nvSpPr>
          <p:cNvPr id="4" name="شكل بيضاوي 3"/>
          <p:cNvSpPr/>
          <p:nvPr/>
        </p:nvSpPr>
        <p:spPr>
          <a:xfrm>
            <a:off x="3749811" y="146955"/>
            <a:ext cx="6968383" cy="2881057"/>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just"/>
            <a:r>
              <a:rPr lang="ar-QA" sz="2800" dirty="0" err="1">
                <a:solidFill>
                  <a:srgbClr val="FF0000"/>
                </a:solidFill>
              </a:rPr>
              <a:t>هوجميع</a:t>
            </a:r>
            <a:r>
              <a:rPr lang="ar-QA" sz="2800" dirty="0">
                <a:solidFill>
                  <a:srgbClr val="FF0000"/>
                </a:solidFill>
              </a:rPr>
              <a:t> الخبرات شبه الحسية الإدراكية التي تشعر بها في العقل الواعي في حالة غياب المثيرات الشرطية والتي يستدعي ظهور نظائرها الحسية والإدراكية الحقيقية</a:t>
            </a:r>
            <a:endParaRPr lang="ar-IQ" sz="2800" dirty="0">
              <a:solidFill>
                <a:srgbClr val="FF0000"/>
              </a:solidFill>
            </a:endParaRPr>
          </a:p>
        </p:txBody>
      </p:sp>
      <p:sp>
        <p:nvSpPr>
          <p:cNvPr id="5" name="مستطيل مستدير الزوايا 4"/>
          <p:cNvSpPr/>
          <p:nvPr/>
        </p:nvSpPr>
        <p:spPr>
          <a:xfrm>
            <a:off x="5276538" y="3147934"/>
            <a:ext cx="3972394" cy="914400"/>
          </a:xfrm>
          <a:prstGeom prst="roundRect">
            <a:avLst/>
          </a:prstGeom>
          <a:pattFill prst="pct75">
            <a:fgClr>
              <a:srgbClr val="FF0000"/>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4400" b="1" dirty="0" smtClean="0">
                <a:solidFill>
                  <a:schemeClr val="tx1"/>
                </a:solidFill>
              </a:rPr>
              <a:t>انواعها</a:t>
            </a:r>
            <a:endParaRPr lang="ar-IQ" sz="4400" b="1" dirty="0">
              <a:solidFill>
                <a:schemeClr val="tx1"/>
              </a:solidFill>
            </a:endParaRPr>
          </a:p>
        </p:txBody>
      </p:sp>
      <p:cxnSp>
        <p:nvCxnSpPr>
          <p:cNvPr id="7" name="رابط كسهم مستقيم 6"/>
          <p:cNvCxnSpPr/>
          <p:nvPr/>
        </p:nvCxnSpPr>
        <p:spPr>
          <a:xfrm>
            <a:off x="7719934" y="4152274"/>
            <a:ext cx="1648918" cy="9743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رابط كسهم مستقيم 8"/>
          <p:cNvCxnSpPr/>
          <p:nvPr/>
        </p:nvCxnSpPr>
        <p:spPr>
          <a:xfrm flipH="1">
            <a:off x="6205928" y="4122294"/>
            <a:ext cx="1514006" cy="10043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useBgFill="1">
        <p:nvSpPr>
          <p:cNvPr id="13" name="شكل بيضاوي 12"/>
          <p:cNvSpPr/>
          <p:nvPr/>
        </p:nvSpPr>
        <p:spPr>
          <a:xfrm>
            <a:off x="7927752" y="5186596"/>
            <a:ext cx="4167266" cy="154398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solidFill>
                  <a:schemeClr val="bg1"/>
                </a:solidFill>
              </a:rPr>
              <a:t>التصور العقلي الداخلي</a:t>
            </a:r>
            <a:endParaRPr lang="ar-IQ" sz="2800" b="1" dirty="0">
              <a:solidFill>
                <a:schemeClr val="bg1"/>
              </a:solidFill>
            </a:endParaRPr>
          </a:p>
        </p:txBody>
      </p:sp>
      <p:sp useBgFill="1">
        <p:nvSpPr>
          <p:cNvPr id="14" name="شكل بيضاوي 13"/>
          <p:cNvSpPr/>
          <p:nvPr/>
        </p:nvSpPr>
        <p:spPr>
          <a:xfrm>
            <a:off x="3749810" y="5126636"/>
            <a:ext cx="4177941" cy="16039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t>التصور العقلي الخارجي</a:t>
            </a:r>
            <a:endParaRPr lang="ar-IQ" sz="2800" b="1" dirty="0"/>
          </a:p>
        </p:txBody>
      </p:sp>
      <p:sp>
        <p:nvSpPr>
          <p:cNvPr id="17" name="عنصر نائب لرقم الشريحة 16"/>
          <p:cNvSpPr>
            <a:spLocks noGrp="1"/>
          </p:cNvSpPr>
          <p:nvPr>
            <p:ph type="sldNum" sz="quarter" idx="12"/>
          </p:nvPr>
        </p:nvSpPr>
        <p:spPr/>
        <p:txBody>
          <a:bodyPr/>
          <a:lstStyle/>
          <a:p>
            <a:fld id="{AE115BF3-A4B1-4A6F-A279-ED39F7843917}" type="slidenum">
              <a:rPr lang="ar-IQ" smtClean="0"/>
              <a:t>5</a:t>
            </a:fld>
            <a:endParaRPr lang="ar-IQ"/>
          </a:p>
        </p:txBody>
      </p:sp>
    </p:spTree>
    <p:extLst>
      <p:ext uri="{BB962C8B-B14F-4D97-AF65-F5344CB8AC3E}">
        <p14:creationId xmlns:p14="http://schemas.microsoft.com/office/powerpoint/2010/main" val="2627322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كل بيضاوي 1"/>
          <p:cNvSpPr/>
          <p:nvPr/>
        </p:nvSpPr>
        <p:spPr>
          <a:xfrm>
            <a:off x="9503764" y="149902"/>
            <a:ext cx="2548327" cy="100434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rgbClr val="FF0000"/>
                </a:solidFill>
              </a:rPr>
              <a:t>تركيز </a:t>
            </a:r>
            <a:r>
              <a:rPr lang="ar-SA" sz="2800" b="1" dirty="0" err="1">
                <a:solidFill>
                  <a:srgbClr val="FF0000"/>
                </a:solidFill>
              </a:rPr>
              <a:t>ألأنتباه</a:t>
            </a:r>
            <a:endParaRPr lang="ar-IQ" sz="2800" b="1" dirty="0">
              <a:solidFill>
                <a:srgbClr val="FF0000"/>
              </a:solidFill>
            </a:endParaRPr>
          </a:p>
        </p:txBody>
      </p:sp>
      <p:sp>
        <p:nvSpPr>
          <p:cNvPr id="3" name="شكل بيضاوي 2"/>
          <p:cNvSpPr/>
          <p:nvPr/>
        </p:nvSpPr>
        <p:spPr>
          <a:xfrm>
            <a:off x="3552669" y="884228"/>
            <a:ext cx="8499422" cy="2226040"/>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QA" sz="3600" dirty="0">
                <a:solidFill>
                  <a:srgbClr val="FF0000"/>
                </a:solidFill>
              </a:rPr>
              <a:t>تضيق </a:t>
            </a:r>
            <a:r>
              <a:rPr lang="ar-QA" sz="3600" dirty="0" err="1">
                <a:solidFill>
                  <a:srgbClr val="FF0000"/>
                </a:solidFill>
              </a:rPr>
              <a:t>الأنتباه</a:t>
            </a:r>
            <a:r>
              <a:rPr lang="ar-QA" sz="3600" dirty="0">
                <a:solidFill>
                  <a:srgbClr val="FF0000"/>
                </a:solidFill>
              </a:rPr>
              <a:t> نحو المثيرات (الرموز) المرتبطة بالبيئة والاحتفاظ </a:t>
            </a:r>
            <a:r>
              <a:rPr lang="ar-QA" sz="3600" dirty="0" err="1">
                <a:solidFill>
                  <a:srgbClr val="FF0000"/>
                </a:solidFill>
              </a:rPr>
              <a:t>بالأنتباه</a:t>
            </a:r>
            <a:r>
              <a:rPr lang="ar-QA" sz="3600" dirty="0">
                <a:solidFill>
                  <a:srgbClr val="FF0000"/>
                </a:solidFill>
              </a:rPr>
              <a:t> نحو تلك </a:t>
            </a:r>
            <a:r>
              <a:rPr lang="ar-QA" sz="3600" dirty="0" smtClean="0">
                <a:solidFill>
                  <a:srgbClr val="FF0000"/>
                </a:solidFill>
              </a:rPr>
              <a:t>المثيرات </a:t>
            </a:r>
            <a:endParaRPr lang="ar-IQ" sz="3600" dirty="0">
              <a:solidFill>
                <a:srgbClr val="FF0000"/>
              </a:solidFill>
            </a:endParaRPr>
          </a:p>
        </p:txBody>
      </p:sp>
      <p:pic>
        <p:nvPicPr>
          <p:cNvPr id="4" name="صورة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62328"/>
            <a:ext cx="3552669" cy="3005527"/>
          </a:xfrm>
          <a:prstGeom prst="rect">
            <a:avLst/>
          </a:prstGeom>
        </p:spPr>
      </p:pic>
      <p:sp>
        <p:nvSpPr>
          <p:cNvPr id="5" name="شكل بيضاوي 4"/>
          <p:cNvSpPr/>
          <p:nvPr/>
        </p:nvSpPr>
        <p:spPr>
          <a:xfrm>
            <a:off x="9606484" y="3477719"/>
            <a:ext cx="2445607" cy="1327008"/>
          </a:xfrm>
          <a:prstGeom prst="ellipse">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solidFill>
                  <a:srgbClr val="FF0000"/>
                </a:solidFill>
              </a:rPr>
              <a:t>الثقة </a:t>
            </a:r>
            <a:r>
              <a:rPr lang="ar-SA" sz="2800" b="1" dirty="0" err="1" smtClean="0">
                <a:solidFill>
                  <a:srgbClr val="FF0000"/>
                </a:solidFill>
              </a:rPr>
              <a:t>بلنفس</a:t>
            </a:r>
            <a:endParaRPr lang="ar-IQ" sz="2800" b="1" dirty="0">
              <a:solidFill>
                <a:srgbClr val="FF0000"/>
              </a:solidFill>
            </a:endParaRPr>
          </a:p>
        </p:txBody>
      </p:sp>
      <p:sp>
        <p:nvSpPr>
          <p:cNvPr id="6" name="شكل بيضاوي 5"/>
          <p:cNvSpPr/>
          <p:nvPr/>
        </p:nvSpPr>
        <p:spPr>
          <a:xfrm>
            <a:off x="3687580" y="3792891"/>
            <a:ext cx="6887981" cy="2922702"/>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800" b="1" dirty="0">
                <a:solidFill>
                  <a:srgbClr val="FF0000"/>
                </a:solidFill>
              </a:rPr>
              <a:t>توقع الرياضي الواقعي لتحقيق النجاح </a:t>
            </a:r>
            <a:r>
              <a:rPr lang="ar-SA" sz="2800" b="1" dirty="0" smtClean="0">
                <a:solidFill>
                  <a:srgbClr val="FF0000"/>
                </a:solidFill>
              </a:rPr>
              <a:t> </a:t>
            </a:r>
            <a:r>
              <a:rPr lang="ar-SA" sz="2800" b="1" dirty="0">
                <a:solidFill>
                  <a:srgbClr val="FF0000"/>
                </a:solidFill>
              </a:rPr>
              <a:t>فالثقة بالنفس لا تعني ماذا يأمل ان يفعله الرياضي  ولكن ما هي الاشياء الواقعية التي يتوقع عملها</a:t>
            </a:r>
            <a:endParaRPr lang="ar-IQ" sz="2800" b="1" dirty="0">
              <a:solidFill>
                <a:srgbClr val="FF0000"/>
              </a:solidFill>
            </a:endParaRPr>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267855"/>
            <a:ext cx="3552669" cy="3447738"/>
          </a:xfrm>
          <a:prstGeom prst="rect">
            <a:avLst/>
          </a:prstGeom>
        </p:spPr>
      </p:pic>
      <p:sp>
        <p:nvSpPr>
          <p:cNvPr id="8" name="عنصر نائب لرقم الشريحة 7"/>
          <p:cNvSpPr>
            <a:spLocks noGrp="1"/>
          </p:cNvSpPr>
          <p:nvPr>
            <p:ph type="sldNum" sz="quarter" idx="12"/>
          </p:nvPr>
        </p:nvSpPr>
        <p:spPr/>
        <p:txBody>
          <a:bodyPr/>
          <a:lstStyle/>
          <a:p>
            <a:fld id="{AE115BF3-A4B1-4A6F-A279-ED39F7843917}" type="slidenum">
              <a:rPr lang="ar-IQ" smtClean="0"/>
              <a:t>6</a:t>
            </a:fld>
            <a:endParaRPr lang="ar-IQ"/>
          </a:p>
        </p:txBody>
      </p:sp>
    </p:spTree>
    <p:extLst>
      <p:ext uri="{BB962C8B-B14F-4D97-AF65-F5344CB8AC3E}">
        <p14:creationId xmlns:p14="http://schemas.microsoft.com/office/powerpoint/2010/main" val="2990991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شكل بيضاوي 5"/>
          <p:cNvSpPr/>
          <p:nvPr/>
        </p:nvSpPr>
        <p:spPr>
          <a:xfrm>
            <a:off x="9705002" y="110472"/>
            <a:ext cx="2373822" cy="1399871"/>
          </a:xfrm>
          <a:prstGeom prst="ellipse">
            <a:avLst/>
          </a:prstGeom>
          <a:pattFill prst="pct7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solidFill>
                  <a:schemeClr val="tx1"/>
                </a:solidFill>
              </a:rPr>
              <a:t>ادارة </a:t>
            </a:r>
            <a:r>
              <a:rPr lang="ar-SA" sz="2800" b="1" dirty="0" err="1" smtClean="0">
                <a:solidFill>
                  <a:schemeClr val="tx1"/>
                </a:solidFill>
              </a:rPr>
              <a:t>الظغوط</a:t>
            </a:r>
            <a:r>
              <a:rPr lang="ar-SA" sz="2800" b="1" dirty="0" smtClean="0">
                <a:solidFill>
                  <a:schemeClr val="tx1"/>
                </a:solidFill>
              </a:rPr>
              <a:t> النفسية</a:t>
            </a:r>
            <a:endParaRPr lang="ar-IQ" sz="2800" b="1" dirty="0">
              <a:solidFill>
                <a:schemeClr val="tx1"/>
              </a:solidFill>
            </a:endParaRPr>
          </a:p>
        </p:txBody>
      </p:sp>
      <p:pic>
        <p:nvPicPr>
          <p:cNvPr id="13" name="صورة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 y="30918"/>
            <a:ext cx="3447739" cy="3206957"/>
          </a:xfrm>
          <a:prstGeom prst="rect">
            <a:avLst/>
          </a:prstGeom>
        </p:spPr>
      </p:pic>
      <p:sp>
        <p:nvSpPr>
          <p:cNvPr id="14" name="شكل بيضاوي 13"/>
          <p:cNvSpPr/>
          <p:nvPr/>
        </p:nvSpPr>
        <p:spPr>
          <a:xfrm>
            <a:off x="3484649" y="110472"/>
            <a:ext cx="6714464" cy="25631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2800" b="1" dirty="0"/>
              <a:t>وهي مواقف غير سارة تعيد اشباع الحاجات </a:t>
            </a:r>
            <a:r>
              <a:rPr lang="ar-SA" sz="2800" b="1" dirty="0" smtClean="0"/>
              <a:t>النفسية وتتجاوز </a:t>
            </a:r>
            <a:r>
              <a:rPr lang="ar-SA" sz="2800" b="1" dirty="0"/>
              <a:t>قدرة </a:t>
            </a:r>
            <a:r>
              <a:rPr lang="ar-SA" sz="2800" b="1" dirty="0" err="1"/>
              <a:t>الفردعلى</a:t>
            </a:r>
            <a:r>
              <a:rPr lang="ar-SA" sz="2800" b="1" dirty="0"/>
              <a:t> التكيف لها ويدركها على شكل </a:t>
            </a:r>
            <a:r>
              <a:rPr lang="ar-SA" sz="2800" b="1" dirty="0" err="1"/>
              <a:t>ضييق</a:t>
            </a:r>
            <a:r>
              <a:rPr lang="ar-SA" sz="2800" b="1" dirty="0"/>
              <a:t> او ضجر او توتر</a:t>
            </a:r>
            <a:endParaRPr lang="ar-IQ" sz="2800" b="1" dirty="0"/>
          </a:p>
        </p:txBody>
      </p:sp>
      <p:sp>
        <p:nvSpPr>
          <p:cNvPr id="15" name="شكل بيضاوي 14"/>
          <p:cNvSpPr/>
          <p:nvPr/>
        </p:nvSpPr>
        <p:spPr>
          <a:xfrm>
            <a:off x="9458793" y="2673610"/>
            <a:ext cx="2733207" cy="1724427"/>
          </a:xfrm>
          <a:prstGeom prst="ellipse">
            <a:avLst/>
          </a:prstGeom>
          <a:pattFill prst="pct7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chemeClr val="tx1"/>
                </a:solidFill>
              </a:rPr>
              <a:t>الطاقة النفسية</a:t>
            </a:r>
            <a:endParaRPr lang="ar-IQ" sz="2800" b="1" dirty="0">
              <a:solidFill>
                <a:schemeClr val="tx1"/>
              </a:solidFill>
            </a:endParaRPr>
          </a:p>
        </p:txBody>
      </p:sp>
      <p:sp>
        <p:nvSpPr>
          <p:cNvPr id="16" name="شكل بيضاوي 15"/>
          <p:cNvSpPr/>
          <p:nvPr/>
        </p:nvSpPr>
        <p:spPr>
          <a:xfrm>
            <a:off x="3732550" y="2824069"/>
            <a:ext cx="6624524" cy="38915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200" b="1" dirty="0"/>
              <a:t>الشدة والقوة الحيوية التي يؤدي بها العقل وظائفه الموكلة </a:t>
            </a:r>
            <a:r>
              <a:rPr lang="ar-SA" sz="3200" b="1" dirty="0" smtClean="0"/>
              <a:t>إليه وهي </a:t>
            </a:r>
            <a:r>
              <a:rPr lang="ar-SA" sz="3200" b="1" dirty="0"/>
              <a:t>أساس الدافع والتي تتضح باليقظة التي تؤدي إلى نشاط الجسد والعقل</a:t>
            </a:r>
            <a:endParaRPr lang="ar-IQ" sz="3200" b="1" dirty="0"/>
          </a:p>
        </p:txBody>
      </p:sp>
      <p:pic>
        <p:nvPicPr>
          <p:cNvPr id="17" name="عنصر نائب للمحتوى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3237875"/>
            <a:ext cx="3447738" cy="3696911"/>
          </a:xfrm>
          <a:prstGeom prst="rect">
            <a:avLst/>
          </a:prstGeom>
        </p:spPr>
      </p:pic>
      <p:sp>
        <p:nvSpPr>
          <p:cNvPr id="18" name="عنصر نائب لرقم الشريحة 17"/>
          <p:cNvSpPr>
            <a:spLocks noGrp="1"/>
          </p:cNvSpPr>
          <p:nvPr>
            <p:ph type="sldNum" sz="quarter" idx="12"/>
          </p:nvPr>
        </p:nvSpPr>
        <p:spPr/>
        <p:txBody>
          <a:bodyPr/>
          <a:lstStyle/>
          <a:p>
            <a:fld id="{AE115BF3-A4B1-4A6F-A279-ED39F7843917}" type="slidenum">
              <a:rPr lang="ar-IQ" smtClean="0"/>
              <a:t>7</a:t>
            </a:fld>
            <a:endParaRPr lang="ar-IQ"/>
          </a:p>
        </p:txBody>
      </p:sp>
    </p:spTree>
    <p:extLst>
      <p:ext uri="{BB962C8B-B14F-4D97-AF65-F5344CB8AC3E}">
        <p14:creationId xmlns:p14="http://schemas.microsoft.com/office/powerpoint/2010/main" val="5112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بيضاوي 3"/>
          <p:cNvSpPr/>
          <p:nvPr/>
        </p:nvSpPr>
        <p:spPr>
          <a:xfrm>
            <a:off x="9698636" y="0"/>
            <a:ext cx="2493364" cy="1817557"/>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chemeClr val="tx1"/>
                </a:solidFill>
              </a:rPr>
              <a:t>دافعية </a:t>
            </a:r>
            <a:r>
              <a:rPr lang="ar-SA" sz="2800" b="1" dirty="0" err="1">
                <a:solidFill>
                  <a:schemeClr val="tx1"/>
                </a:solidFill>
              </a:rPr>
              <a:t>ألأنجاز</a:t>
            </a:r>
            <a:r>
              <a:rPr lang="ar-SA" sz="2800" b="1" dirty="0">
                <a:solidFill>
                  <a:schemeClr val="tx1"/>
                </a:solidFill>
              </a:rPr>
              <a:t> الرياضي</a:t>
            </a:r>
            <a:endParaRPr lang="ar-IQ" sz="2800" b="1" dirty="0">
              <a:solidFill>
                <a:schemeClr val="tx1"/>
              </a:solidFill>
            </a:endParaRPr>
          </a:p>
        </p:txBody>
      </p:sp>
      <p:pic>
        <p:nvPicPr>
          <p:cNvPr id="7" name="صورة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3972393" cy="3492708"/>
          </a:xfrm>
          <a:prstGeom prst="rect">
            <a:avLst/>
          </a:prstGeom>
        </p:spPr>
      </p:pic>
      <p:sp>
        <p:nvSpPr>
          <p:cNvPr id="8" name="شكل بيضاوي 7"/>
          <p:cNvSpPr/>
          <p:nvPr/>
        </p:nvSpPr>
        <p:spPr>
          <a:xfrm>
            <a:off x="3972393" y="104931"/>
            <a:ext cx="6205928" cy="3507699"/>
          </a:xfrm>
          <a:prstGeom prst="ellipse">
            <a:avLst/>
          </a:prstGeom>
          <a:pattFill prst="pct60">
            <a:fgClr>
              <a:schemeClr val="accent4"/>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tx1"/>
                </a:solidFill>
              </a:rPr>
              <a:t>دافعية </a:t>
            </a:r>
            <a:r>
              <a:rPr lang="ar-SA" sz="2400" b="1" dirty="0">
                <a:solidFill>
                  <a:schemeClr val="tx1"/>
                </a:solidFill>
              </a:rPr>
              <a:t>الانجاز ( أو الحاجة </a:t>
            </a:r>
            <a:r>
              <a:rPr lang="ar-SA" sz="2400" b="1" dirty="0" err="1">
                <a:solidFill>
                  <a:schemeClr val="tx1"/>
                </a:solidFill>
              </a:rPr>
              <a:t>للانجاز</a:t>
            </a:r>
            <a:r>
              <a:rPr lang="ar-SA" sz="2400" b="1" dirty="0">
                <a:solidFill>
                  <a:schemeClr val="tx1"/>
                </a:solidFill>
              </a:rPr>
              <a:t> ) يقصد بها </a:t>
            </a:r>
            <a:r>
              <a:rPr lang="ar-SA" sz="2400" b="1" dirty="0" smtClean="0">
                <a:solidFill>
                  <a:schemeClr val="tx1"/>
                </a:solidFill>
              </a:rPr>
              <a:t>تحقيق </a:t>
            </a:r>
            <a:r>
              <a:rPr lang="ar-SA" sz="2400" b="1" dirty="0">
                <a:solidFill>
                  <a:schemeClr val="tx1"/>
                </a:solidFill>
              </a:rPr>
              <a:t>شيء صعب والتحكم في الموضوعات المادية </a:t>
            </a:r>
            <a:r>
              <a:rPr lang="ar-SA" sz="2400" b="1" dirty="0" err="1" smtClean="0">
                <a:solidFill>
                  <a:schemeClr val="tx1"/>
                </a:solidFill>
              </a:rPr>
              <a:t>للانسان</a:t>
            </a:r>
            <a:r>
              <a:rPr lang="ar-SA" sz="2400" b="1" dirty="0" smtClean="0">
                <a:solidFill>
                  <a:schemeClr val="tx1"/>
                </a:solidFill>
              </a:rPr>
              <a:t> او </a:t>
            </a:r>
            <a:r>
              <a:rPr lang="ar-SA" sz="2400" b="1" dirty="0">
                <a:solidFill>
                  <a:schemeClr val="tx1"/>
                </a:solidFill>
              </a:rPr>
              <a:t>الافكار وتناولها او تنظيمها واداء ذلك </a:t>
            </a:r>
            <a:r>
              <a:rPr lang="ar-SA" sz="2400" b="1" dirty="0" err="1">
                <a:solidFill>
                  <a:schemeClr val="tx1"/>
                </a:solidFill>
              </a:rPr>
              <a:t>باكبر</a:t>
            </a:r>
            <a:r>
              <a:rPr lang="ar-SA" sz="2400" b="1" dirty="0">
                <a:solidFill>
                  <a:schemeClr val="tx1"/>
                </a:solidFill>
              </a:rPr>
              <a:t> قدر ممكن من السرعة والاستقلالية والتغلب على العقبات وتحقيق مستوى مرتفع والتفوق على الذات ومنافسة الاخرين</a:t>
            </a:r>
            <a:endParaRPr lang="ar-IQ" sz="2400" b="1" dirty="0">
              <a:solidFill>
                <a:schemeClr val="tx1"/>
              </a:solidFill>
            </a:endParaRPr>
          </a:p>
        </p:txBody>
      </p:sp>
      <p:sp>
        <p:nvSpPr>
          <p:cNvPr id="10" name="شكل بيضاوي 9"/>
          <p:cNvSpPr/>
          <p:nvPr/>
        </p:nvSpPr>
        <p:spPr>
          <a:xfrm>
            <a:off x="9391190" y="3717560"/>
            <a:ext cx="2800810" cy="1528549"/>
          </a:xfrm>
          <a:prstGeom prst="ellipse">
            <a:avLst/>
          </a:prstGeom>
          <a:pattFill prst="pct5">
            <a:fgClr>
              <a:schemeClr val="accent2"/>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ln w="22225">
                  <a:solidFill>
                    <a:schemeClr val="accent2"/>
                  </a:solidFill>
                  <a:prstDash val="solid"/>
                </a:ln>
                <a:solidFill>
                  <a:srgbClr val="002060"/>
                </a:solidFill>
              </a:rPr>
              <a:t>قلق المنافسة</a:t>
            </a:r>
            <a:endParaRPr lang="ar-IQ" sz="3600" b="1" dirty="0">
              <a:ln w="22225">
                <a:solidFill>
                  <a:schemeClr val="accent2"/>
                </a:solidFill>
                <a:prstDash val="solid"/>
              </a:ln>
              <a:solidFill>
                <a:srgbClr val="002060"/>
              </a:solidFill>
            </a:endParaRPr>
          </a:p>
        </p:txBody>
      </p:sp>
      <p:sp>
        <p:nvSpPr>
          <p:cNvPr id="11" name="شكل بيضاوي 10"/>
          <p:cNvSpPr/>
          <p:nvPr/>
        </p:nvSpPr>
        <p:spPr>
          <a:xfrm>
            <a:off x="3972394" y="3675889"/>
            <a:ext cx="6205928" cy="3140440"/>
          </a:xfrm>
          <a:prstGeom prst="ellipse">
            <a:avLst/>
          </a:prstGeom>
          <a:pattFill prst="pct60">
            <a:fgClr>
              <a:schemeClr val="accent2"/>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solidFill>
                  <a:schemeClr val="tx1"/>
                </a:solidFill>
              </a:rPr>
              <a:t>القلق هو انفعال مركب من التوتر الداخلي والشعور بالخوف و توقع الخطر, وهو خبرة انفعالية غير سارة يدركها الفرد كشيء ينبعث من داخله</a:t>
            </a:r>
            <a:endParaRPr lang="ar-IQ" sz="2800" b="1" dirty="0">
              <a:solidFill>
                <a:schemeClr val="tx1"/>
              </a:solidFill>
            </a:endParaRPr>
          </a:p>
        </p:txBody>
      </p:sp>
      <p:pic>
        <p:nvPicPr>
          <p:cNvPr id="12" name="عنصر نائب للمحتوى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492709"/>
            <a:ext cx="3972393" cy="3365291"/>
          </a:xfrm>
          <a:prstGeom prst="rect">
            <a:avLst/>
          </a:prstGeom>
        </p:spPr>
      </p:pic>
      <p:sp>
        <p:nvSpPr>
          <p:cNvPr id="13" name="عنصر نائب لرقم الشريحة 12"/>
          <p:cNvSpPr>
            <a:spLocks noGrp="1"/>
          </p:cNvSpPr>
          <p:nvPr>
            <p:ph type="sldNum" sz="quarter" idx="12"/>
          </p:nvPr>
        </p:nvSpPr>
        <p:spPr/>
        <p:txBody>
          <a:bodyPr/>
          <a:lstStyle/>
          <a:p>
            <a:fld id="{AE115BF3-A4B1-4A6F-A279-ED39F7843917}" type="slidenum">
              <a:rPr lang="ar-IQ" smtClean="0"/>
              <a:t>8</a:t>
            </a:fld>
            <a:endParaRPr lang="ar-IQ"/>
          </a:p>
        </p:txBody>
      </p:sp>
    </p:spTree>
    <p:extLst>
      <p:ext uri="{BB962C8B-B14F-4D97-AF65-F5344CB8AC3E}">
        <p14:creationId xmlns:p14="http://schemas.microsoft.com/office/powerpoint/2010/main" val="2818169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كل بيضاوي 3"/>
          <p:cNvSpPr/>
          <p:nvPr/>
        </p:nvSpPr>
        <p:spPr>
          <a:xfrm>
            <a:off x="1369045" y="0"/>
            <a:ext cx="9199021" cy="1304144"/>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dirty="0" smtClean="0">
                <a:solidFill>
                  <a:srgbClr val="FF0000"/>
                </a:solidFill>
              </a:rPr>
              <a:t>اهمية امتلاك اللاعبين للمهارات النفسية</a:t>
            </a:r>
            <a:endParaRPr lang="ar-IQ" sz="3600" dirty="0">
              <a:solidFill>
                <a:srgbClr val="FF0000"/>
              </a:solidFill>
            </a:endParaRPr>
          </a:p>
        </p:txBody>
      </p:sp>
      <p:sp>
        <p:nvSpPr>
          <p:cNvPr id="5" name="مستطيل مستدير الزوايا 4"/>
          <p:cNvSpPr/>
          <p:nvPr/>
        </p:nvSpPr>
        <p:spPr>
          <a:xfrm>
            <a:off x="584617" y="1514006"/>
            <a:ext cx="11482466" cy="5006715"/>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r>
              <a:rPr lang="ar-SA" sz="3600" dirty="0" smtClean="0">
                <a:solidFill>
                  <a:srgbClr val="0070C0"/>
                </a:solidFill>
              </a:rPr>
              <a:t>1-أبعاد اللاعبين عن </a:t>
            </a:r>
            <a:r>
              <a:rPr lang="ar-SA" sz="3600" dirty="0" err="1" smtClean="0">
                <a:solidFill>
                  <a:srgbClr val="0070C0"/>
                </a:solidFill>
              </a:rPr>
              <a:t>الظغوط</a:t>
            </a:r>
            <a:r>
              <a:rPr lang="ar-SA" sz="3600" dirty="0" smtClean="0">
                <a:solidFill>
                  <a:srgbClr val="0070C0"/>
                </a:solidFill>
              </a:rPr>
              <a:t> النفسية اثناء التدريب والمنافسة</a:t>
            </a:r>
          </a:p>
          <a:p>
            <a:r>
              <a:rPr lang="ar-SA" sz="3600" dirty="0" smtClean="0">
                <a:solidFill>
                  <a:srgbClr val="0070C0"/>
                </a:solidFill>
              </a:rPr>
              <a:t>2-رفع </a:t>
            </a:r>
            <a:r>
              <a:rPr lang="ar-SA" sz="3600" dirty="0" err="1" smtClean="0">
                <a:solidFill>
                  <a:srgbClr val="0070C0"/>
                </a:solidFill>
              </a:rPr>
              <a:t>الانجازوالاداء</a:t>
            </a:r>
            <a:r>
              <a:rPr lang="ar-SA" sz="3600" dirty="0" smtClean="0">
                <a:solidFill>
                  <a:srgbClr val="0070C0"/>
                </a:solidFill>
              </a:rPr>
              <a:t> اثناء السباق </a:t>
            </a:r>
            <a:r>
              <a:rPr lang="ar-SA" sz="3600" dirty="0" err="1" smtClean="0">
                <a:solidFill>
                  <a:srgbClr val="0070C0"/>
                </a:solidFill>
              </a:rPr>
              <a:t>اوالمباريات</a:t>
            </a:r>
            <a:endParaRPr lang="ar-SA" sz="3600" dirty="0" smtClean="0">
              <a:solidFill>
                <a:srgbClr val="0070C0"/>
              </a:solidFill>
            </a:endParaRPr>
          </a:p>
          <a:p>
            <a:r>
              <a:rPr lang="ar-SA" sz="3600" dirty="0" smtClean="0">
                <a:solidFill>
                  <a:srgbClr val="0070C0"/>
                </a:solidFill>
              </a:rPr>
              <a:t>3-التعامل الامثل مع </a:t>
            </a:r>
            <a:r>
              <a:rPr lang="ar-SA" sz="3600" dirty="0" err="1" smtClean="0">
                <a:solidFill>
                  <a:srgbClr val="0070C0"/>
                </a:solidFill>
              </a:rPr>
              <a:t>ظغط</a:t>
            </a:r>
            <a:r>
              <a:rPr lang="ar-SA" sz="3600" dirty="0" smtClean="0">
                <a:solidFill>
                  <a:srgbClr val="0070C0"/>
                </a:solidFill>
              </a:rPr>
              <a:t> المباراة </a:t>
            </a:r>
            <a:r>
              <a:rPr lang="ar-SA" sz="3600" dirty="0" err="1" smtClean="0">
                <a:solidFill>
                  <a:srgbClr val="0070C0"/>
                </a:solidFill>
              </a:rPr>
              <a:t>اوالمنافسة</a:t>
            </a:r>
            <a:endParaRPr lang="ar-SA" sz="3600" dirty="0" smtClean="0">
              <a:solidFill>
                <a:srgbClr val="0070C0"/>
              </a:solidFill>
            </a:endParaRPr>
          </a:p>
          <a:p>
            <a:r>
              <a:rPr lang="ar-SA" sz="3600" dirty="0" smtClean="0">
                <a:solidFill>
                  <a:srgbClr val="0070C0"/>
                </a:solidFill>
              </a:rPr>
              <a:t>4-التركيز العالي وعدم فقدانه</a:t>
            </a:r>
          </a:p>
          <a:p>
            <a:r>
              <a:rPr lang="ar-SA" sz="3600" dirty="0" smtClean="0">
                <a:solidFill>
                  <a:srgbClr val="0070C0"/>
                </a:solidFill>
              </a:rPr>
              <a:t>5-بناء الاهداف بدقة </a:t>
            </a:r>
          </a:p>
          <a:p>
            <a:r>
              <a:rPr lang="ar-SA" sz="3600" dirty="0" smtClean="0">
                <a:solidFill>
                  <a:srgbClr val="0070C0"/>
                </a:solidFill>
              </a:rPr>
              <a:t>6-الدخول في أجواء التدريب والمنافسة في اتم جاهزية</a:t>
            </a:r>
          </a:p>
          <a:p>
            <a:r>
              <a:rPr lang="ar-SA" sz="3600" dirty="0" smtClean="0">
                <a:solidFill>
                  <a:srgbClr val="0070C0"/>
                </a:solidFill>
              </a:rPr>
              <a:t>7-التنظيم </a:t>
            </a:r>
            <a:endParaRPr lang="ar-IQ" sz="3600" dirty="0">
              <a:solidFill>
                <a:srgbClr val="0070C0"/>
              </a:solidFill>
            </a:endParaRPr>
          </a:p>
        </p:txBody>
      </p:sp>
      <p:sp>
        <p:nvSpPr>
          <p:cNvPr id="6" name="عنصر نائب لرقم الشريحة 5"/>
          <p:cNvSpPr>
            <a:spLocks noGrp="1"/>
          </p:cNvSpPr>
          <p:nvPr>
            <p:ph type="sldNum" sz="quarter" idx="12"/>
          </p:nvPr>
        </p:nvSpPr>
        <p:spPr/>
        <p:txBody>
          <a:bodyPr/>
          <a:lstStyle/>
          <a:p>
            <a:fld id="{AE115BF3-A4B1-4A6F-A279-ED39F7843917}" type="slidenum">
              <a:rPr lang="ar-IQ" smtClean="0"/>
              <a:t>9</a:t>
            </a:fld>
            <a:endParaRPr lang="ar-IQ"/>
          </a:p>
        </p:txBody>
      </p:sp>
    </p:spTree>
    <p:extLst>
      <p:ext uri="{BB962C8B-B14F-4D97-AF65-F5344CB8AC3E}">
        <p14:creationId xmlns:p14="http://schemas.microsoft.com/office/powerpoint/2010/main" val="1303273523"/>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765</TotalTime>
  <Words>1032</Words>
  <Application>Microsoft Office PowerPoint</Application>
  <PresentationFormat>شاشة عريضة</PresentationFormat>
  <Paragraphs>160</Paragraphs>
  <Slides>17</Slides>
  <Notes>1</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17</vt:i4>
      </vt:variant>
    </vt:vector>
  </HeadingPairs>
  <TitlesOfParts>
    <vt:vector size="23" baseType="lpstr">
      <vt:lpstr>Arabic Transparent</vt:lpstr>
      <vt:lpstr>Arial</vt:lpstr>
      <vt:lpstr>Calibri</vt:lpstr>
      <vt:lpstr>Calibri Light</vt:lpstr>
      <vt:lpstr>Times New Roman</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Ali</dc:creator>
  <cp:lastModifiedBy>Ali</cp:lastModifiedBy>
  <cp:revision>63</cp:revision>
  <dcterms:created xsi:type="dcterms:W3CDTF">2020-09-11T16:36:28Z</dcterms:created>
  <dcterms:modified xsi:type="dcterms:W3CDTF">2020-09-27T21:14:49Z</dcterms:modified>
</cp:coreProperties>
</file>