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err="1" smtClean="0"/>
              <a:t>العتلات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 smtClean="0"/>
              <a:t>اعداد و تقديم </a:t>
            </a:r>
          </a:p>
          <a:p>
            <a:r>
              <a:rPr lang="ar-SA" dirty="0" err="1" smtClean="0"/>
              <a:t>د.محمد</a:t>
            </a:r>
            <a:r>
              <a:rPr lang="ar-SA" dirty="0" smtClean="0"/>
              <a:t> مطلك بدر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730705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نظام </a:t>
            </a:r>
            <a:r>
              <a:rPr lang="ar-IQ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االعتلات</a:t>
            </a:r>
            <a:r>
              <a:rPr lang="ar-IQ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فًي اًلطبيعٌة </a:t>
            </a:r>
            <a:r>
              <a:rPr lang="ar-IQ" sz="2400" b="1" dirty="0">
                <a:latin typeface="Arial" panose="020B0604020202020204" pitchFamily="34" charset="0"/>
                <a:cs typeface="Arial" panose="020B0604020202020204" pitchFamily="34" charset="0"/>
              </a:rPr>
              <a:t>هًو اًحد اًلانظمة </a:t>
            </a:r>
            <a:r>
              <a:rPr lang="ar-IQ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اًلميكٌانيكٌيةٌ اًلتي تشترط فًي عًملها </a:t>
            </a:r>
            <a:r>
              <a:rPr lang="ar-IQ" sz="2400" b="1" dirty="0">
                <a:latin typeface="Arial" panose="020B0604020202020204" pitchFamily="34" charset="0"/>
                <a:cs typeface="Arial" panose="020B0604020202020204" pitchFamily="34" charset="0"/>
              </a:rPr>
              <a:t>تًواجد جًسم مًاديً</a:t>
            </a:r>
          </a:p>
          <a:p>
            <a:r>
              <a:rPr lang="ar-IQ" sz="2400" b="1" dirty="0">
                <a:latin typeface="Arial" panose="020B0604020202020204" pitchFamily="34" charset="0"/>
                <a:cs typeface="Arial" panose="020B0604020202020204" pitchFamily="34" charset="0"/>
              </a:rPr>
              <a:t>صلب تًظهر </a:t>
            </a:r>
            <a:r>
              <a:rPr lang="ar-IQ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فًيهٌ </a:t>
            </a:r>
            <a:r>
              <a:rPr lang="ar-IQ" sz="2400" b="1" dirty="0">
                <a:latin typeface="Arial" panose="020B0604020202020204" pitchFamily="34" charset="0"/>
                <a:cs typeface="Arial" panose="020B0604020202020204" pitchFamily="34" charset="0"/>
              </a:rPr>
              <a:t>نًقاط </a:t>
            </a:r>
            <a:r>
              <a:rPr lang="ar-IQ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لًتأث</a:t>
            </a:r>
            <a:r>
              <a:rPr lang="ar-IQ" sz="2400" b="1" dirty="0">
                <a:latin typeface="Arial" panose="020B0604020202020204" pitchFamily="34" charset="0"/>
                <a:cs typeface="Arial" panose="020B0604020202020204" pitchFamily="34" charset="0"/>
              </a:rPr>
              <a:t>ي</a:t>
            </a:r>
            <a:r>
              <a:rPr lang="ar-IQ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رٌ </a:t>
            </a:r>
            <a:r>
              <a:rPr lang="ar-IQ" sz="2400" b="1" dirty="0">
                <a:latin typeface="Arial" panose="020B0604020202020204" pitchFamily="34" charset="0"/>
                <a:cs typeface="Arial" panose="020B0604020202020204" pitchFamily="34" charset="0"/>
              </a:rPr>
              <a:t>عًمل اًلقوة وًعمل اًلمقاومة, وً </a:t>
            </a:r>
            <a:r>
              <a:rPr lang="ar-IQ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كيٌون </a:t>
            </a:r>
            <a:r>
              <a:rPr lang="ar-IQ" sz="2400" b="1" dirty="0">
                <a:latin typeface="Arial" panose="020B0604020202020204" pitchFamily="34" charset="0"/>
                <a:cs typeface="Arial" panose="020B0604020202020204" pitchFamily="34" charset="0"/>
              </a:rPr>
              <a:t>قًابل لًلدوران حًول نًقطة ثًابتةً</a:t>
            </a:r>
          </a:p>
          <a:p>
            <a:r>
              <a:rPr lang="ar-IQ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ar-IQ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محور )ً</a:t>
            </a:r>
            <a:r>
              <a:rPr lang="ar-IQ" sz="2400" b="1" dirty="0">
                <a:latin typeface="Arial" panose="020B0604020202020204" pitchFamily="34" charset="0"/>
                <a:cs typeface="Arial" panose="020B0604020202020204" pitchFamily="34" charset="0"/>
              </a:rPr>
              <a:t>, وًتكون كًل مًن اًلقوة وًالمقاومة تًبعدان بًمسافة </a:t>
            </a:r>
            <a:r>
              <a:rPr lang="ar-IQ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عًموديةٌ </a:t>
            </a:r>
            <a:r>
              <a:rPr lang="ar-IQ" sz="2400" b="1" dirty="0">
                <a:latin typeface="Arial" panose="020B0604020202020204" pitchFamily="34" charset="0"/>
                <a:cs typeface="Arial" panose="020B0604020202020204" pitchFamily="34" charset="0"/>
              </a:rPr>
              <a:t>عًن هًذا اًلمحور, وًتسمى كًلً</a:t>
            </a:r>
          </a:p>
          <a:p>
            <a:r>
              <a:rPr lang="ar-IQ" sz="2400" b="1" dirty="0">
                <a:latin typeface="Arial" panose="020B0604020202020204" pitchFamily="34" charset="0"/>
                <a:cs typeface="Arial" panose="020B0604020202020204" pitchFamily="34" charset="0"/>
              </a:rPr>
              <a:t>مسافة </a:t>
            </a:r>
            <a:r>
              <a:rPr lang="ar-IQ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عًموديةٌ </a:t>
            </a:r>
            <a:r>
              <a:rPr lang="ar-IQ" sz="2400" b="1" dirty="0">
                <a:latin typeface="Arial" panose="020B0604020202020204" pitchFamily="34" charset="0"/>
                <a:cs typeface="Arial" panose="020B0604020202020204" pitchFamily="34" charset="0"/>
              </a:rPr>
              <a:t>بًذراع </a:t>
            </a:r>
            <a:r>
              <a:rPr lang="ar-IQ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ar-IQ" sz="2400" b="1" dirty="0">
                <a:latin typeface="Arial" panose="020B0604020202020204" pitchFamily="34" charset="0"/>
                <a:cs typeface="Arial" panose="020B0604020202020204" pitchFamily="34" charset="0"/>
              </a:rPr>
              <a:t>وًعند اًلتكلم عًن هًذا اًلنظام </a:t>
            </a:r>
            <a:r>
              <a:rPr lang="ar-IQ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من منظور آلية عمل الجهاز الحركي في الجسم البشري , فيمكن توصيف أجزاء الجهاز الحركي (العظام - المفاصل و العضلات) </a:t>
            </a:r>
            <a:r>
              <a:rPr lang="ar-IQ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كعتلات</a:t>
            </a:r>
            <a:r>
              <a:rPr lang="ar-IQ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مكتملة التوصيف و العمل الميكانيكي</a:t>
            </a:r>
            <a:r>
              <a:rPr lang="ar-IQ" dirty="0" smtClean="0"/>
              <a:t>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150117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 smtClean="0"/>
              <a:t>ما هي العتلة؟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dirty="0" smtClean="0"/>
              <a:t>العتلة هي نظام ميكانيكي يعتمد في تكوينه على وجود جسم صلب له القدرة على تحمل تسليط قوة علية و له محور دوران يدور حوله بفعل تأثير تلك القوى.</a:t>
            </a:r>
          </a:p>
          <a:p>
            <a:r>
              <a:rPr lang="ar-IQ" dirty="0"/>
              <a:t>للعتلة ثًلاثة نًقاط اًلاولى نًقطة اًلمحور اًو اًلمرتكز اًو اًلارتكازً (</a:t>
            </a:r>
            <a:r>
              <a:rPr lang="en-US" dirty="0"/>
              <a:t>Fulcrum) </a:t>
            </a:r>
            <a:r>
              <a:rPr lang="ar-IQ" dirty="0" smtClean="0"/>
              <a:t>) </a:t>
            </a:r>
          </a:p>
          <a:p>
            <a:r>
              <a:rPr lang="ar-IQ" dirty="0" smtClean="0"/>
              <a:t>والثانيةٌ نًقطةً القوة (</a:t>
            </a:r>
            <a:r>
              <a:rPr lang="en-US" dirty="0" smtClean="0"/>
              <a:t> (Force</a:t>
            </a:r>
            <a:r>
              <a:rPr lang="en-US" dirty="0"/>
              <a:t>) </a:t>
            </a:r>
            <a:endParaRPr lang="ar-IQ" dirty="0" smtClean="0"/>
          </a:p>
          <a:p>
            <a:r>
              <a:rPr lang="ar-IQ" dirty="0" smtClean="0"/>
              <a:t>الثالثة </a:t>
            </a:r>
            <a:r>
              <a:rPr lang="ar-IQ" dirty="0"/>
              <a:t>نًقطة اًلمقاومة </a:t>
            </a:r>
            <a:r>
              <a:rPr lang="ar-IQ" dirty="0" smtClean="0"/>
              <a:t>(</a:t>
            </a:r>
            <a:r>
              <a:rPr lang="en-US" dirty="0" smtClean="0"/>
              <a:t>    Resistance) </a:t>
            </a:r>
            <a:r>
              <a:rPr lang="ar-IQ" dirty="0" smtClean="0"/>
              <a:t>ا</a:t>
            </a:r>
          </a:p>
          <a:p>
            <a:r>
              <a:rPr lang="ar-IQ" dirty="0" smtClean="0"/>
              <a:t> البعد بًينٌ </a:t>
            </a:r>
            <a:r>
              <a:rPr lang="ar-IQ" dirty="0"/>
              <a:t>اًلمركز وًالقوة </a:t>
            </a:r>
            <a:r>
              <a:rPr lang="ar-IQ" dirty="0" smtClean="0"/>
              <a:t>يسًمى ذًراعً القوة (</a:t>
            </a:r>
            <a:r>
              <a:rPr lang="en-US" dirty="0" smtClean="0"/>
              <a:t>Force </a:t>
            </a:r>
            <a:r>
              <a:rPr lang="en-US" dirty="0"/>
              <a:t>Arm) </a:t>
            </a:r>
            <a:r>
              <a:rPr lang="ar-IQ" dirty="0" smtClean="0"/>
              <a:t>   </a:t>
            </a:r>
          </a:p>
          <a:p>
            <a:r>
              <a:rPr lang="ar-IQ" dirty="0" smtClean="0"/>
              <a:t>البعد بًينٌ </a:t>
            </a:r>
            <a:r>
              <a:rPr lang="ar-IQ" dirty="0"/>
              <a:t>اًلمركز وًالمقاومة </a:t>
            </a:r>
            <a:r>
              <a:rPr lang="ar-IQ" dirty="0" smtClean="0"/>
              <a:t>يسمى ذراع المقاومة </a:t>
            </a:r>
            <a:r>
              <a:rPr lang="ar-IQ" dirty="0"/>
              <a:t>(</a:t>
            </a:r>
            <a:r>
              <a:rPr lang="en-US" dirty="0"/>
              <a:t>Resistance Arm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96047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836" y="231820"/>
            <a:ext cx="9905998" cy="2125014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83836" y="761999"/>
            <a:ext cx="9905998" cy="1905000"/>
          </a:xfrm>
        </p:spPr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/>
              <a:t>تصنف </a:t>
            </a:r>
            <a:r>
              <a:rPr lang="ar-IQ" dirty="0" err="1" smtClean="0"/>
              <a:t>العتلات</a:t>
            </a:r>
            <a:r>
              <a:rPr lang="ar-IQ" dirty="0" smtClean="0"/>
              <a:t> الى ثلاثة أنواع تبعا لمواقع المعطيات آنفة الذكر، و هي:</a:t>
            </a:r>
          </a:p>
          <a:p>
            <a:r>
              <a:rPr lang="ar-IQ" dirty="0" smtClean="0"/>
              <a:t>العتلة من النوع الأول: و يكون المركز (محور الدوران) في المنتصف بين نقطة تأثير القوة و نقطة تأثير المقاومة.</a:t>
            </a:r>
          </a:p>
          <a:p>
            <a:r>
              <a:rPr lang="ar-IQ" dirty="0" smtClean="0"/>
              <a:t>العتلة من النوع الثاني: و تكون نقطة تأثير المقاومة في المنتصف بين القوة و المركز.</a:t>
            </a:r>
          </a:p>
          <a:p>
            <a:r>
              <a:rPr lang="ar-IQ" dirty="0" smtClean="0"/>
              <a:t>العتلة من النوع الثالث و هي العتلة التي يكون فيها نقطة تأثير القوة في المنتصف بين المحور و نقطة تأثير المقومة.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7220797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شبكة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TM03457485[[fn=شبكة]]</Template>
  <TotalTime>23</TotalTime>
  <Words>255</Words>
  <Application>Microsoft Office PowerPoint</Application>
  <PresentationFormat>شاشة عريضة</PresentationFormat>
  <Paragraphs>18</Paragraphs>
  <Slides>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Tahoma</vt:lpstr>
      <vt:lpstr>شبكة</vt:lpstr>
      <vt:lpstr>العتلات</vt:lpstr>
      <vt:lpstr>عرض تقديمي في PowerPoint</vt:lpstr>
      <vt:lpstr>ما هي العتلة؟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العتلات</dc:title>
  <dc:creator>hp</dc:creator>
  <cp:lastModifiedBy>hp</cp:lastModifiedBy>
  <cp:revision>3</cp:revision>
  <dcterms:created xsi:type="dcterms:W3CDTF">2022-11-08T04:31:16Z</dcterms:created>
  <dcterms:modified xsi:type="dcterms:W3CDTF">2022-11-08T04:54:57Z</dcterms:modified>
</cp:coreProperties>
</file>