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9" r:id="rId24"/>
    <p:sldId id="278" r:id="rId25"/>
    <p:sldId id="280" r:id="rId26"/>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9393"/>
    <a:srgbClr val="61B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603" autoAdjust="0"/>
    <p:restoredTop sz="94660"/>
  </p:normalViewPr>
  <p:slideViewPr>
    <p:cSldViewPr snapToGrid="0">
      <p:cViewPr varScale="1">
        <p:scale>
          <a:sx n="74" d="100"/>
          <a:sy n="74" d="100"/>
        </p:scale>
        <p:origin x="72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CF3041A-D4B0-47B1-8CFD-3F6962F14676}" type="datetimeFigureOut">
              <a:rPr lang="ar-IQ" smtClean="0"/>
              <a:t>11/09/1443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156313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CF3041A-D4B0-47B1-8CFD-3F6962F14676}" type="datetimeFigureOut">
              <a:rPr lang="ar-IQ" smtClean="0"/>
              <a:t>11/09/1443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1728478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CF3041A-D4B0-47B1-8CFD-3F6962F14676}" type="datetimeFigureOut">
              <a:rPr lang="ar-IQ" smtClean="0"/>
              <a:t>11/09/1443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2552193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CF3041A-D4B0-47B1-8CFD-3F6962F14676}" type="datetimeFigureOut">
              <a:rPr lang="ar-IQ" smtClean="0"/>
              <a:t>11/09/1443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3431187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9CF3041A-D4B0-47B1-8CFD-3F6962F14676}" type="datetimeFigureOut">
              <a:rPr lang="ar-IQ" smtClean="0"/>
              <a:t>11/09/1443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357566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CF3041A-D4B0-47B1-8CFD-3F6962F14676}" type="datetimeFigureOut">
              <a:rPr lang="ar-IQ" smtClean="0"/>
              <a:t>11/09/1443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332267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CF3041A-D4B0-47B1-8CFD-3F6962F14676}" type="datetimeFigureOut">
              <a:rPr lang="ar-IQ" smtClean="0"/>
              <a:t>11/09/1443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1580829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CF3041A-D4B0-47B1-8CFD-3F6962F14676}" type="datetimeFigureOut">
              <a:rPr lang="ar-IQ" smtClean="0"/>
              <a:t>11/09/1443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112243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CF3041A-D4B0-47B1-8CFD-3F6962F14676}" type="datetimeFigureOut">
              <a:rPr lang="ar-IQ" smtClean="0"/>
              <a:t>11/09/1443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72711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9CF3041A-D4B0-47B1-8CFD-3F6962F14676}" type="datetimeFigureOut">
              <a:rPr lang="ar-IQ" smtClean="0"/>
              <a:t>11/09/1443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1627235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9CF3041A-D4B0-47B1-8CFD-3F6962F14676}" type="datetimeFigureOut">
              <a:rPr lang="ar-IQ" smtClean="0"/>
              <a:t>11/09/1443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19BE907-6AA7-40D0-87E3-3D172499359A}" type="slidenum">
              <a:rPr lang="ar-IQ" smtClean="0"/>
              <a:t>‹#›</a:t>
            </a:fld>
            <a:endParaRPr lang="ar-IQ"/>
          </a:p>
        </p:txBody>
      </p:sp>
    </p:spTree>
    <p:extLst>
      <p:ext uri="{BB962C8B-B14F-4D97-AF65-F5344CB8AC3E}">
        <p14:creationId xmlns:p14="http://schemas.microsoft.com/office/powerpoint/2010/main" val="345929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CF3041A-D4B0-47B1-8CFD-3F6962F14676}" type="datetimeFigureOut">
              <a:rPr lang="ar-IQ" smtClean="0"/>
              <a:t>11/09/1443</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19BE907-6AA7-40D0-87E3-3D172499359A}" type="slidenum">
              <a:rPr lang="ar-IQ" smtClean="0"/>
              <a:t>‹#›</a:t>
            </a:fld>
            <a:endParaRPr lang="ar-IQ"/>
          </a:p>
        </p:txBody>
      </p:sp>
    </p:spTree>
    <p:extLst>
      <p:ext uri="{BB962C8B-B14F-4D97-AF65-F5344CB8AC3E}">
        <p14:creationId xmlns:p14="http://schemas.microsoft.com/office/powerpoint/2010/main" val="364624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microsoft.com/office/2007/relationships/hdphoto" Target="../media/hdphoto1.wdp"/><Relationship Id="rId7" Type="http://schemas.openxmlformats.org/officeDocument/2006/relationships/image" Target="../media/image17.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20.jp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jp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3.jp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6.jpg"/><Relationship Id="rId5" Type="http://schemas.openxmlformats.org/officeDocument/2006/relationships/image" Target="../media/image25.jpg"/><Relationship Id="rId4" Type="http://schemas.openxmlformats.org/officeDocument/2006/relationships/image" Target="../media/image24.jp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7.jp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8.jp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7.jpg"/></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2.jpg"/><Relationship Id="rId4" Type="http://schemas.openxmlformats.org/officeDocument/2006/relationships/image" Target="../media/image31.png"/></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3.jp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عنوان 1"/>
          <p:cNvSpPr>
            <a:spLocks noGrp="1"/>
          </p:cNvSpPr>
          <p:nvPr>
            <p:ph type="ctrTitle"/>
          </p:nvPr>
        </p:nvSpPr>
        <p:spPr>
          <a:ln>
            <a:noFill/>
          </a:ln>
          <a:effectLst>
            <a:glow rad="228600">
              <a:schemeClr val="accent2">
                <a:satMod val="175000"/>
                <a:alpha val="40000"/>
              </a:schemeClr>
            </a:glow>
            <a:outerShdw blurRad="44450" dist="27940" dir="5400000" algn="ctr">
              <a:srgbClr val="000000">
                <a:alpha val="32000"/>
              </a:srgbClr>
            </a:outerShdw>
            <a:reflection blurRad="6350" stA="50000" endA="300" endPos="55000" dir="5400000" sy="-100000" algn="bl" rotWithShape="0"/>
          </a:effectLst>
          <a:scene3d>
            <a:camera prst="orthographicFront">
              <a:rot lat="0" lon="0" rev="0"/>
            </a:camera>
            <a:lightRig rig="balanced" dir="t">
              <a:rot lat="0" lon="0" rev="8700000"/>
            </a:lightRig>
          </a:scene3d>
          <a:sp3d>
            <a:bevelT w="190500" h="38100"/>
          </a:sp3d>
        </p:spPr>
        <p:txBody>
          <a:bodyPr>
            <a:normAutofit fontScale="90000"/>
          </a:bodyPr>
          <a:lstStyle/>
          <a:p>
            <a:r>
              <a:rPr lang="ar-IQ" sz="9600" b="1" dirty="0" smtClean="0">
                <a:solidFill>
                  <a:srgbClr val="FF0000"/>
                </a:solidFill>
              </a:rPr>
              <a:t>القوة </a:t>
            </a:r>
            <a:br>
              <a:rPr lang="ar-IQ" sz="9600" b="1" dirty="0" smtClean="0">
                <a:solidFill>
                  <a:srgbClr val="FF0000"/>
                </a:solidFill>
              </a:rPr>
            </a:br>
            <a:r>
              <a:rPr lang="ar-IQ" sz="9600" b="1" dirty="0" smtClean="0">
                <a:solidFill>
                  <a:srgbClr val="FF0000"/>
                </a:solidFill>
              </a:rPr>
              <a:t>مفاهيم و تطبيقات</a:t>
            </a:r>
            <a:endParaRPr lang="ar-IQ" sz="9600" b="1" dirty="0">
              <a:solidFill>
                <a:srgbClr val="FF0000"/>
              </a:solidFill>
            </a:endParaRPr>
          </a:p>
        </p:txBody>
      </p:sp>
      <p:sp>
        <p:nvSpPr>
          <p:cNvPr id="3" name="عنوان فرعي 2"/>
          <p:cNvSpPr>
            <a:spLocks noGrp="1"/>
          </p:cNvSpPr>
          <p:nvPr>
            <p:ph type="subTitle" idx="1"/>
          </p:nvPr>
        </p:nvSpPr>
        <p:spPr>
          <a:xfrm>
            <a:off x="1524000" y="3509963"/>
            <a:ext cx="9144000" cy="1747837"/>
          </a:xfr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a:normAutofit fontScale="92500" lnSpcReduction="20000"/>
          </a:bodyPr>
          <a:lstStyle/>
          <a:p>
            <a:r>
              <a:rPr lang="ar-IQ" sz="7200" b="1" dirty="0" smtClean="0">
                <a:solidFill>
                  <a:srgbClr val="7030A0"/>
                </a:solidFill>
              </a:rPr>
              <a:t>تقديم</a:t>
            </a:r>
          </a:p>
          <a:p>
            <a:r>
              <a:rPr lang="ar-IQ" sz="7200" b="1" dirty="0" err="1" smtClean="0">
                <a:solidFill>
                  <a:srgbClr val="7030A0"/>
                </a:solidFill>
              </a:rPr>
              <a:t>م.د</a:t>
            </a:r>
            <a:r>
              <a:rPr lang="ar-IQ" sz="7200" b="1" dirty="0" smtClean="0">
                <a:solidFill>
                  <a:srgbClr val="7030A0"/>
                </a:solidFill>
              </a:rPr>
              <a:t> محمد مطلك بدر الحاج لازم </a:t>
            </a:r>
            <a:endParaRPr lang="ar-IQ" sz="7200" b="1" dirty="0">
              <a:solidFill>
                <a:srgbClr val="7030A0"/>
              </a:solidFill>
            </a:endParaRPr>
          </a:p>
        </p:txBody>
      </p:sp>
    </p:spTree>
    <p:extLst>
      <p:ext uri="{BB962C8B-B14F-4D97-AF65-F5344CB8AC3E}">
        <p14:creationId xmlns:p14="http://schemas.microsoft.com/office/powerpoint/2010/main" val="295436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p:cTn id="13" dur="1000" fill="hold"/>
                                        <p:tgtEl>
                                          <p:spTgt spid="3">
                                            <p:bg/>
                                          </p:spTgt>
                                        </p:tgtEl>
                                        <p:attrNameLst>
                                          <p:attrName>ppt_w</p:attrName>
                                        </p:attrNameLst>
                                      </p:cBhvr>
                                      <p:tavLst>
                                        <p:tav tm="0">
                                          <p:val>
                                            <p:fltVal val="0"/>
                                          </p:val>
                                        </p:tav>
                                        <p:tav tm="100000">
                                          <p:val>
                                            <p:strVal val="#ppt_w"/>
                                          </p:val>
                                        </p:tav>
                                      </p:tavLst>
                                    </p:anim>
                                    <p:anim calcmode="lin" valueType="num">
                                      <p:cBhvr>
                                        <p:cTn id="14" dur="1000" fill="hold"/>
                                        <p:tgtEl>
                                          <p:spTgt spid="3">
                                            <p:bg/>
                                          </p:spTgt>
                                        </p:tgtEl>
                                        <p:attrNameLst>
                                          <p:attrName>ppt_h</p:attrName>
                                        </p:attrNameLst>
                                      </p:cBhvr>
                                      <p:tavLst>
                                        <p:tav tm="0">
                                          <p:val>
                                            <p:fltVal val="0"/>
                                          </p:val>
                                        </p:tav>
                                        <p:tav tm="100000">
                                          <p:val>
                                            <p:strVal val="#ppt_h"/>
                                          </p:val>
                                        </p:tav>
                                      </p:tavLst>
                                    </p:anim>
                                    <p:anim calcmode="lin" valueType="num">
                                      <p:cBhvr>
                                        <p:cTn id="15" dur="1000" fill="hold"/>
                                        <p:tgtEl>
                                          <p:spTgt spid="3">
                                            <p:bg/>
                                          </p:spTgt>
                                        </p:tgtEl>
                                        <p:attrNameLst>
                                          <p:attrName>style.rotation</p:attrName>
                                        </p:attrNameLst>
                                      </p:cBhvr>
                                      <p:tavLst>
                                        <p:tav tm="0">
                                          <p:val>
                                            <p:fltVal val="90"/>
                                          </p:val>
                                        </p:tav>
                                        <p:tav tm="100000">
                                          <p:val>
                                            <p:fltVal val="0"/>
                                          </p:val>
                                        </p:tav>
                                      </p:tavLst>
                                    </p:anim>
                                    <p:animEffect transition="in" filter="fade">
                                      <p:cBhvr>
                                        <p:cTn id="16" dur="10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pic>
        <p:nvPicPr>
          <p:cNvPr id="5" name="عنصر نائب للمحتوى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641724" y="365125"/>
            <a:ext cx="3550275" cy="2575775"/>
          </a:xfrm>
        </p:spPr>
      </p:pic>
      <p:pic>
        <p:nvPicPr>
          <p:cNvPr id="6" name="صورة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37939" y="4503245"/>
            <a:ext cx="2825100" cy="1828800"/>
          </a:xfrm>
          <a:prstGeom prst="rect">
            <a:avLst/>
          </a:prstGeom>
        </p:spPr>
      </p:pic>
      <p:pic>
        <p:nvPicPr>
          <p:cNvPr id="7" name="صورة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3639" y="365124"/>
            <a:ext cx="3915178" cy="2575775"/>
          </a:xfrm>
          <a:prstGeom prst="rect">
            <a:avLst/>
          </a:prstGeom>
        </p:spPr>
      </p:pic>
      <p:pic>
        <p:nvPicPr>
          <p:cNvPr id="11" name="صورة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7214" y="5217620"/>
            <a:ext cx="4114800" cy="1114425"/>
          </a:xfrm>
          <a:prstGeom prst="rect">
            <a:avLst/>
          </a:prstGeom>
        </p:spPr>
      </p:pic>
      <p:pic>
        <p:nvPicPr>
          <p:cNvPr id="12" name="صورة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48518" y="2713618"/>
            <a:ext cx="2781837" cy="1971675"/>
          </a:xfrm>
          <a:prstGeom prst="rect">
            <a:avLst/>
          </a:prstGeom>
        </p:spPr>
      </p:pic>
    </p:spTree>
    <p:extLst>
      <p:ext uri="{BB962C8B-B14F-4D97-AF65-F5344CB8AC3E}">
        <p14:creationId xmlns:p14="http://schemas.microsoft.com/office/powerpoint/2010/main" val="2198166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sp>
        <p:nvSpPr>
          <p:cNvPr id="4" name="عنصر نائب للمحتوى 3"/>
          <p:cNvSpPr>
            <a:spLocks noGrp="1"/>
          </p:cNvSpPr>
          <p:nvPr>
            <p:ph idx="1"/>
          </p:nvPr>
        </p:nvSpPr>
        <p:spPr>
          <a:xfrm>
            <a:off x="838200" y="365125"/>
            <a:ext cx="10515600" cy="5811838"/>
          </a:xfrm>
        </p:spPr>
        <p:txBody>
          <a:bodyPr/>
          <a:lstStyle/>
          <a:p>
            <a:pPr marL="0" indent="0">
              <a:buNone/>
            </a:pPr>
            <a:r>
              <a:rPr lang="ar-IQ" dirty="0" smtClean="0">
                <a:solidFill>
                  <a:srgbClr val="FF0000"/>
                </a:solidFill>
              </a:rPr>
              <a:t>تتأثر المحصلة بمقدار الزاوية المتكونة بين القوتين فكلما كانت الزاوية صغيرة كان مقدار المحصلة كبيرة و هذا ما نلاحظه بوضوح عند دراسة المقذوفات و يمكن حساب المحصلة من خلال نظرية فيثاغورس .</a:t>
            </a:r>
            <a:r>
              <a:rPr lang="ar-IQ" dirty="0">
                <a:solidFill>
                  <a:srgbClr val="FF0000"/>
                </a:solidFill>
              </a:rPr>
              <a:t/>
            </a:r>
            <a:br>
              <a:rPr lang="ar-IQ" dirty="0">
                <a:solidFill>
                  <a:srgbClr val="FF0000"/>
                </a:solidFill>
              </a:rPr>
            </a:br>
            <a:r>
              <a:rPr lang="ar-IQ" dirty="0" smtClean="0">
                <a:solidFill>
                  <a:srgbClr val="00B0F0"/>
                </a:solidFill>
              </a:rPr>
              <a:t>يتضح لنا من ما سبق ان العلاقة بين الزاوية و محصلتها علاقة عكسية فكما قلت الزاوية كانت المحصلة اكبر.</a:t>
            </a:r>
            <a:br>
              <a:rPr lang="ar-IQ" dirty="0" smtClean="0">
                <a:solidFill>
                  <a:srgbClr val="00B0F0"/>
                </a:solidFill>
              </a:rPr>
            </a:br>
            <a:r>
              <a:rPr lang="ar-IQ" dirty="0" smtClean="0">
                <a:solidFill>
                  <a:srgbClr val="00B050"/>
                </a:solidFill>
              </a:rPr>
              <a:t>و هناك تطبيقات ثيرة في المجال الرياضي لهذه الحقيقة العلمة و على أساسها يتم تطور المهرة و الادوات أيضا.</a:t>
            </a:r>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2694" y="3979572"/>
            <a:ext cx="3601120" cy="2197391"/>
          </a:xfrm>
          <a:prstGeom prst="rect">
            <a:avLst/>
          </a:prstGeom>
        </p:spPr>
      </p:pic>
      <p:pic>
        <p:nvPicPr>
          <p:cNvPr id="6" name="صورة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53825" y="3825025"/>
            <a:ext cx="5988676" cy="2730320"/>
          </a:xfrm>
          <a:prstGeom prst="rect">
            <a:avLst/>
          </a:prstGeom>
        </p:spPr>
      </p:pic>
    </p:spTree>
    <p:extLst>
      <p:ext uri="{BB962C8B-B14F-4D97-AF65-F5344CB8AC3E}">
        <p14:creationId xmlns:p14="http://schemas.microsoft.com/office/powerpoint/2010/main" val="11500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a:xfrm>
            <a:off x="838200" y="1"/>
            <a:ext cx="10515600" cy="759854"/>
          </a:xfrm>
        </p:spPr>
        <p:txBody>
          <a:bodyPr>
            <a:normAutofit/>
          </a:bodyPr>
          <a:lstStyle/>
          <a:p>
            <a:r>
              <a:rPr lang="ar-IQ" dirty="0" smtClean="0"/>
              <a:t>القوة الطاردة و القوة المركزية: </a:t>
            </a:r>
            <a:endParaRPr lang="ar-IQ" dirty="0"/>
          </a:p>
        </p:txBody>
      </p:sp>
      <p:sp>
        <p:nvSpPr>
          <p:cNvPr id="4" name="عنصر نائب للمحتوى 3"/>
          <p:cNvSpPr>
            <a:spLocks noGrp="1"/>
          </p:cNvSpPr>
          <p:nvPr>
            <p:ph idx="1"/>
          </p:nvPr>
        </p:nvSpPr>
        <p:spPr>
          <a:xfrm>
            <a:off x="141668" y="759855"/>
            <a:ext cx="11861442" cy="5417108"/>
          </a:xfrm>
        </p:spPr>
        <p:txBody>
          <a:bodyPr/>
          <a:lstStyle/>
          <a:p>
            <a:r>
              <a:rPr lang="ar-IQ" dirty="0" smtClean="0">
                <a:solidFill>
                  <a:srgbClr val="C00000"/>
                </a:solidFill>
              </a:rPr>
              <a:t>في دروس سابقة تناولنا بالتفصيل الحركة الدورانية و بينا خصوصيتها و اهم ملمح لهذه الحركة هو وجود محور للدوان تتم الحركة حوله، و عند دوران الجسم حركة دورانية فأنه يقع تحت تأثير قوتين و هما القوة الطاردة و القوة المركزية.</a:t>
            </a:r>
          </a:p>
          <a:p>
            <a:r>
              <a:rPr lang="ar-IQ" dirty="0" smtClean="0">
                <a:solidFill>
                  <a:srgbClr val="0070C0"/>
                </a:solidFill>
              </a:rPr>
              <a:t>فالقوة الطاردة : هي القوة التي تحاول اخراج الجسم خارج محور الدوران او باتجاه مماس الدائرة.</a:t>
            </a:r>
          </a:p>
          <a:p>
            <a:pPr marL="0" indent="0">
              <a:buNone/>
            </a:pPr>
            <a:r>
              <a:rPr lang="ar-IQ" dirty="0" smtClean="0"/>
              <a:t>اما القوة المركزية : فهي القوة التي تحافظ على المسار الدائري حول مركز الدوران و تمنعه من الخروج باتجاه المماس.</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7882" y="3271235"/>
            <a:ext cx="4919729" cy="3438658"/>
          </a:xfrm>
          <a:prstGeom prst="rect">
            <a:avLst/>
          </a:prstGeom>
        </p:spPr>
      </p:pic>
      <p:pic>
        <p:nvPicPr>
          <p:cNvPr id="7" name="صورة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06862" y="3387144"/>
            <a:ext cx="5151549" cy="3154719"/>
          </a:xfrm>
          <a:prstGeom prst="rect">
            <a:avLst/>
          </a:prstGeom>
        </p:spPr>
      </p:pic>
    </p:spTree>
    <p:extLst>
      <p:ext uri="{BB962C8B-B14F-4D97-AF65-F5344CB8AC3E}">
        <p14:creationId xmlns:p14="http://schemas.microsoft.com/office/powerpoint/2010/main" val="19641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additive="base">
                                        <p:cTn id="3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191640"/>
            <a:ext cx="12191999" cy="6858000"/>
          </a:xfrm>
          <a:prstGeom prst="rect">
            <a:avLst/>
          </a:prstGeom>
        </p:spPr>
      </p:pic>
      <p:sp>
        <p:nvSpPr>
          <p:cNvPr id="3" name="عنوان 2"/>
          <p:cNvSpPr>
            <a:spLocks noGrp="1"/>
          </p:cNvSpPr>
          <p:nvPr>
            <p:ph type="title"/>
          </p:nvPr>
        </p:nvSpPr>
        <p:spPr/>
        <p:txBody>
          <a:bodyPr/>
          <a:lstStyle/>
          <a:p>
            <a:endParaRPr lang="ar-IQ" dirty="0"/>
          </a:p>
        </p:txBody>
      </p:sp>
      <p:sp>
        <p:nvSpPr>
          <p:cNvPr id="4" name="عنصر نائب للمحتوى 3"/>
          <p:cNvSpPr>
            <a:spLocks noGrp="1"/>
          </p:cNvSpPr>
          <p:nvPr>
            <p:ph idx="1"/>
          </p:nvPr>
        </p:nvSpPr>
        <p:spPr>
          <a:xfrm>
            <a:off x="128788" y="154546"/>
            <a:ext cx="11771291" cy="6022417"/>
          </a:xfrm>
        </p:spPr>
        <p:txBody>
          <a:bodyPr>
            <a:normAutofit/>
          </a:bodyPr>
          <a:lstStyle/>
          <a:p>
            <a:pPr marL="0" indent="0">
              <a:buNone/>
            </a:pPr>
            <a:r>
              <a:rPr lang="ar-IQ" dirty="0" smtClean="0"/>
              <a:t>علمنا ان الجسم الذي تؤثر فيه اكثر من قوة فأننا نحاول دوما ان نعزز القوة الإيجابية او التي تصب باتجاه الهدف من الحركة و نحاول ان نحد او نقلل من تأثير القوى السلبية التي تعيق او تعرقل الوصول للهدف.</a:t>
            </a:r>
          </a:p>
          <a:p>
            <a:pPr marL="0" indent="0">
              <a:buNone/>
            </a:pPr>
            <a:r>
              <a:rPr lang="ar-IQ" dirty="0" smtClean="0">
                <a:solidFill>
                  <a:srgbClr val="FF0000"/>
                </a:solidFill>
              </a:rPr>
              <a:t>و هذا ما نلاحظه أيضا في عملية التدريب الرياضي و نوضح الصورة فيمكننا تحليل حركة رامي المطرقة حيث ان الاعب يحاول من خلال الأداء </a:t>
            </a:r>
            <a:r>
              <a:rPr lang="ar-IQ" dirty="0" err="1" smtClean="0">
                <a:solidFill>
                  <a:srgbClr val="FF0000"/>
                </a:solidFill>
              </a:rPr>
              <a:t>المهاري</a:t>
            </a:r>
            <a:r>
              <a:rPr lang="ar-IQ" dirty="0" smtClean="0">
                <a:solidFill>
                  <a:srgbClr val="FF0000"/>
                </a:solidFill>
              </a:rPr>
              <a:t> زيادة السرعة المحيطية للمطرقة (القوة الطاردة) بهدف الحصول على عزم دوران عالي يستفيد منه لتحقيق مسافة بعيدة و في نفس الوقت فأنه يحافظ على دوران المطرقة لفترة معينة مدروسة بواسطة (القوة المركزية) و هنا لابد من ذكر العلاقة بين القوة الطاردة و كتلة الجسم فكلما كبرت كتلة الجسم زاد مقدار القوة الطاردة و هذا ما يفسر العلاقة بين كتلة الرياضي و تكنيك رمي المطرقة.</a:t>
            </a:r>
            <a:endParaRPr lang="ar-IQ" dirty="0">
              <a:solidFill>
                <a:srgbClr val="FF0000"/>
              </a:solidFill>
            </a:endParaRPr>
          </a:p>
        </p:txBody>
      </p:sp>
      <p:pic>
        <p:nvPicPr>
          <p:cNvPr id="9" name="صورة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5476" y="3825025"/>
            <a:ext cx="5087155" cy="2799143"/>
          </a:xfrm>
          <a:prstGeom prst="rect">
            <a:avLst/>
          </a:prstGeom>
        </p:spPr>
      </p:pic>
    </p:spTree>
    <p:extLst>
      <p:ext uri="{BB962C8B-B14F-4D97-AF65-F5344CB8AC3E}">
        <p14:creationId xmlns:p14="http://schemas.microsoft.com/office/powerpoint/2010/main" val="77280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sp>
        <p:nvSpPr>
          <p:cNvPr id="4" name="عنصر نائب للمحتوى 3"/>
          <p:cNvSpPr>
            <a:spLocks noGrp="1"/>
          </p:cNvSpPr>
          <p:nvPr>
            <p:ph idx="1"/>
          </p:nvPr>
        </p:nvSpPr>
        <p:spPr>
          <a:xfrm>
            <a:off x="270456" y="365125"/>
            <a:ext cx="11526592" cy="5811838"/>
          </a:xfrm>
        </p:spPr>
        <p:txBody>
          <a:bodyPr/>
          <a:lstStyle/>
          <a:p>
            <a:pPr marL="0" indent="0">
              <a:buNone/>
            </a:pPr>
            <a:r>
              <a:rPr lang="ar-IQ" dirty="0" smtClean="0">
                <a:solidFill>
                  <a:srgbClr val="FF0000"/>
                </a:solidFill>
              </a:rPr>
              <a:t>يمكننا أيضا تطبيق نفس المبدأ في فعاليات الركض السريع على القوس في سباقات 200و 400 متر و نستطيع ان نفهم لماذا يقوم الاعب </a:t>
            </a:r>
            <a:r>
              <a:rPr lang="ar-IQ" dirty="0" err="1" smtClean="0">
                <a:solidFill>
                  <a:srgbClr val="FF0000"/>
                </a:solidFill>
              </a:rPr>
              <a:t>بأمالة</a:t>
            </a:r>
            <a:r>
              <a:rPr lang="ar-IQ" dirty="0" smtClean="0">
                <a:solidFill>
                  <a:srgbClr val="FF0000"/>
                </a:solidFill>
              </a:rPr>
              <a:t> جسمه للداخل، و نفس المبدأ يمكننا تطبيقه على فعالية الدراجات السريعة حيث يتم تصميم المضمار </a:t>
            </a:r>
            <a:r>
              <a:rPr lang="ar-IQ" dirty="0" err="1" smtClean="0">
                <a:solidFill>
                  <a:srgbClr val="FF0000"/>
                </a:solidFill>
              </a:rPr>
              <a:t>بأمالة</a:t>
            </a:r>
            <a:r>
              <a:rPr lang="ar-IQ" dirty="0" smtClean="0">
                <a:solidFill>
                  <a:srgbClr val="FF0000"/>
                </a:solidFill>
              </a:rPr>
              <a:t> الطريق في المنحنيات لغرض التخفيف من تأثير القوة الطاردة و الكثير جدا من التطبيقات المشابهة في حياتنا اليومية.</a:t>
            </a:r>
            <a:endParaRPr lang="ar-IQ" dirty="0">
              <a:solidFill>
                <a:srgbClr val="FF0000"/>
              </a:solidFill>
            </a:endParaRPr>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064" y="3155324"/>
            <a:ext cx="3129566" cy="3335628"/>
          </a:xfrm>
          <a:prstGeom prst="rect">
            <a:avLst/>
          </a:prstGeom>
        </p:spPr>
      </p:pic>
      <p:pic>
        <p:nvPicPr>
          <p:cNvPr id="6" name="صورة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93238" y="3155324"/>
            <a:ext cx="2944969" cy="2836695"/>
          </a:xfrm>
          <a:prstGeom prst="rect">
            <a:avLst/>
          </a:prstGeom>
        </p:spPr>
      </p:pic>
      <p:pic>
        <p:nvPicPr>
          <p:cNvPr id="7" name="صورة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14423" y="3155324"/>
            <a:ext cx="3387144" cy="3156575"/>
          </a:xfrm>
          <a:prstGeom prst="rect">
            <a:avLst/>
          </a:prstGeom>
        </p:spPr>
      </p:pic>
    </p:spTree>
    <p:extLst>
      <p:ext uri="{BB962C8B-B14F-4D97-AF65-F5344CB8AC3E}">
        <p14:creationId xmlns:p14="http://schemas.microsoft.com/office/powerpoint/2010/main" val="181510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1)">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mc:AlternateContent xmlns:mc="http://schemas.openxmlformats.org/markup-compatibility/2006" xmlns:a14="http://schemas.microsoft.com/office/drawing/2010/main">
        <mc:Choice Requires="a14">
          <p:sp>
            <p:nvSpPr>
              <p:cNvPr id="4" name="عنصر نائب للمحتوى 3"/>
              <p:cNvSpPr>
                <a:spLocks noGrp="1"/>
              </p:cNvSpPr>
              <p:nvPr>
                <p:ph idx="1"/>
              </p:nvPr>
            </p:nvSpPr>
            <p:spPr/>
            <p:txBody>
              <a:bodyPr/>
              <a:lstStyle/>
              <a:p>
                <a:r>
                  <a:rPr lang="ar-IQ" dirty="0" smtClean="0"/>
                  <a:t>ان مقدار القوة الطاردة تتناسب تناسبا طرديا مع كتلة الجسم و سرعته ، و عكسيا مع نصف قطر الدائرة التي تتم حولها حركة الجسم.</a:t>
                </a:r>
                <a:br>
                  <a:rPr lang="ar-IQ" dirty="0" smtClean="0"/>
                </a:br>
                <a:endParaRPr lang="ar-IQ" dirty="0" smtClean="0"/>
              </a:p>
              <a:p>
                <a:r>
                  <a:rPr lang="ar-IQ" dirty="0" smtClean="0"/>
                  <a:t>القوة الطاردة = </a:t>
                </a:r>
                <a14:m>
                  <m:oMath xmlns:m="http://schemas.openxmlformats.org/officeDocument/2006/math">
                    <m:r>
                      <a:rPr lang="ar-IQ" b="0" i="1" smtClean="0">
                        <a:latin typeface="Cambria Math" panose="02040503050406030204" pitchFamily="18" charset="0"/>
                      </a:rPr>
                      <m:t> </m:t>
                    </m:r>
                    <m:f>
                      <m:fPr>
                        <m:ctrlPr>
                          <a:rPr lang="ar-IQ" b="0" i="1" smtClean="0">
                            <a:latin typeface="Cambria Math" panose="02040503050406030204" pitchFamily="18" charset="0"/>
                          </a:rPr>
                        </m:ctrlPr>
                      </m:fPr>
                      <m:num>
                        <m:r>
                          <a:rPr lang="ar-IQ" b="0" i="1" smtClean="0">
                            <a:latin typeface="Cambria Math" panose="02040503050406030204" pitchFamily="18" charset="0"/>
                          </a:rPr>
                          <m:t>الكتلة</m:t>
                        </m:r>
                        <m:r>
                          <a:rPr lang="ar-IQ" b="0" i="1" smtClean="0">
                            <a:latin typeface="Cambria Math" panose="02040503050406030204" pitchFamily="18" charset="0"/>
                          </a:rPr>
                          <m:t> ×</m:t>
                        </m:r>
                        <m:sSup>
                          <m:sSupPr>
                            <m:ctrlPr>
                              <a:rPr lang="en-US" b="0" i="1" smtClean="0">
                                <a:latin typeface="Cambria Math" panose="02040503050406030204" pitchFamily="18" charset="0"/>
                                <a:ea typeface="Cambria Math" panose="02040503050406030204" pitchFamily="18" charset="0"/>
                              </a:rPr>
                            </m:ctrlPr>
                          </m:sSupPr>
                          <m:e>
                            <m:r>
                              <a:rPr lang="ar-IQ" b="0" i="1" smtClean="0">
                                <a:latin typeface="Cambria Math" panose="02040503050406030204" pitchFamily="18" charset="0"/>
                                <a:ea typeface="Cambria Math" panose="02040503050406030204" pitchFamily="18" charset="0"/>
                              </a:rPr>
                              <m:t>السرعة</m:t>
                            </m:r>
                          </m:e>
                          <m:sup>
                            <m:r>
                              <a:rPr lang="en-US" b="0" i="1" smtClean="0">
                                <a:latin typeface="Cambria Math" panose="02040503050406030204" pitchFamily="18" charset="0"/>
                                <a:ea typeface="Cambria Math" panose="02040503050406030204" pitchFamily="18" charset="0"/>
                              </a:rPr>
                              <m:t>2</m:t>
                            </m:r>
                          </m:sup>
                        </m:sSup>
                      </m:num>
                      <m:den>
                        <m:r>
                          <a:rPr lang="ar-IQ" b="0" i="1" smtClean="0">
                            <a:latin typeface="Cambria Math" panose="02040503050406030204" pitchFamily="18" charset="0"/>
                          </a:rPr>
                          <m:t>القطر</m:t>
                        </m:r>
                        <m:r>
                          <a:rPr lang="ar-IQ" b="0" i="1" smtClean="0">
                            <a:latin typeface="Cambria Math" panose="02040503050406030204" pitchFamily="18" charset="0"/>
                          </a:rPr>
                          <m:t> </m:t>
                        </m:r>
                        <m:r>
                          <a:rPr lang="ar-IQ" b="0" i="1" smtClean="0">
                            <a:latin typeface="Cambria Math" panose="02040503050406030204" pitchFamily="18" charset="0"/>
                          </a:rPr>
                          <m:t>نصف</m:t>
                        </m:r>
                      </m:den>
                    </m:f>
                  </m:oMath>
                </a14:m>
                <a:endParaRPr lang="ar-IQ" dirty="0" smtClean="0"/>
              </a:p>
              <a:p>
                <a:pPr marL="0" indent="0">
                  <a:buNone/>
                </a:pPr>
                <a:endParaRPr lang="ar-IQ" dirty="0"/>
              </a:p>
              <a:p>
                <a:r>
                  <a:rPr lang="ar-IQ" dirty="0" smtClean="0"/>
                  <a:t>ق ط </a:t>
                </a:r>
                <a:r>
                  <a:rPr lang="ar-IQ" dirty="0"/>
                  <a:t>= </a:t>
                </a:r>
                <a14:m>
                  <m:oMath xmlns:m="http://schemas.openxmlformats.org/officeDocument/2006/math">
                    <m:r>
                      <a:rPr lang="ar-IQ" i="1">
                        <a:latin typeface="Cambria Math" panose="02040503050406030204" pitchFamily="18" charset="0"/>
                      </a:rPr>
                      <m:t> </m:t>
                    </m:r>
                    <m:f>
                      <m:fPr>
                        <m:ctrlPr>
                          <a:rPr lang="ar-IQ" i="1">
                            <a:latin typeface="Cambria Math" panose="02040503050406030204" pitchFamily="18" charset="0"/>
                          </a:rPr>
                        </m:ctrlPr>
                      </m:fPr>
                      <m:num>
                        <m:r>
                          <a:rPr lang="ar-IQ" b="0" i="1" smtClean="0">
                            <a:latin typeface="Cambria Math" panose="02040503050406030204" pitchFamily="18" charset="0"/>
                          </a:rPr>
                          <m:t>ك</m:t>
                        </m:r>
                        <m:r>
                          <a:rPr lang="ar-IQ" b="0" i="1" smtClean="0">
                            <a:latin typeface="Cambria Math" panose="02040503050406030204" pitchFamily="18" charset="0"/>
                          </a:rPr>
                          <m:t>   ×</m:t>
                        </m:r>
                        <m:sSup>
                          <m:sSupPr>
                            <m:ctrlPr>
                              <a:rPr lang="en-US" i="1">
                                <a:latin typeface="Cambria Math" panose="02040503050406030204" pitchFamily="18" charset="0"/>
                                <a:ea typeface="Cambria Math" panose="02040503050406030204" pitchFamily="18" charset="0"/>
                              </a:rPr>
                            </m:ctrlPr>
                          </m:sSupPr>
                          <m:e>
                            <m:r>
                              <a:rPr lang="ar-IQ" b="0" i="1" smtClean="0">
                                <a:latin typeface="Cambria Math" panose="02040503050406030204" pitchFamily="18" charset="0"/>
                                <a:ea typeface="Cambria Math" panose="02040503050406030204" pitchFamily="18" charset="0"/>
                              </a:rPr>
                              <m:t>س</m:t>
                            </m:r>
                          </m:e>
                          <m:sup>
                            <m:r>
                              <a:rPr lang="en-US" i="1">
                                <a:latin typeface="Cambria Math" panose="02040503050406030204" pitchFamily="18" charset="0"/>
                                <a:ea typeface="Cambria Math" panose="02040503050406030204" pitchFamily="18" charset="0"/>
                              </a:rPr>
                              <m:t>2</m:t>
                            </m:r>
                          </m:sup>
                        </m:sSup>
                      </m:num>
                      <m:den>
                        <m:r>
                          <a:rPr lang="ar-IQ" b="0" i="1">
                            <a:latin typeface="Cambria Math" panose="02040503050406030204" pitchFamily="18" charset="0"/>
                          </a:rPr>
                          <m:t> </m:t>
                        </m:r>
                        <m:r>
                          <a:rPr lang="ar-IQ" b="0" i="1" smtClean="0">
                            <a:latin typeface="Cambria Math" panose="02040503050406030204" pitchFamily="18" charset="0"/>
                          </a:rPr>
                          <m:t>ق</m:t>
                        </m:r>
                        <m:r>
                          <a:rPr lang="ar-IQ" b="0" i="1" smtClean="0">
                            <a:latin typeface="Cambria Math" panose="02040503050406030204" pitchFamily="18" charset="0"/>
                          </a:rPr>
                          <m:t> </m:t>
                        </m:r>
                        <m:r>
                          <a:rPr lang="ar-IQ" b="0" i="1" smtClean="0">
                            <a:latin typeface="Cambria Math" panose="02040503050406030204" pitchFamily="18" charset="0"/>
                          </a:rPr>
                          <m:t>ن</m:t>
                        </m:r>
                        <m:r>
                          <a:rPr lang="ar-IQ" i="1">
                            <a:latin typeface="Cambria Math" panose="02040503050406030204" pitchFamily="18" charset="0"/>
                          </a:rPr>
                          <m:t> </m:t>
                        </m:r>
                        <m:r>
                          <a:rPr lang="ar-IQ" b="0" i="1" smtClean="0">
                            <a:latin typeface="Cambria Math" panose="02040503050406030204" pitchFamily="18" charset="0"/>
                          </a:rPr>
                          <m:t> </m:t>
                        </m:r>
                      </m:den>
                    </m:f>
                  </m:oMath>
                </a14:m>
                <a:endParaRPr lang="ar-IQ" dirty="0"/>
              </a:p>
            </p:txBody>
          </p:sp>
        </mc:Choice>
        <mc:Fallback xmlns="">
          <p:sp>
            <p:nvSpPr>
              <p:cNvPr id="4" name="عنصر نائب للمحتوى 3"/>
              <p:cNvSpPr>
                <a:spLocks noGrp="1" noRot="1" noChangeAspect="1" noMove="1" noResize="1" noEditPoints="1" noAdjustHandles="1" noChangeArrowheads="1" noChangeShapeType="1" noTextEdit="1"/>
              </p:cNvSpPr>
              <p:nvPr>
                <p:ph idx="1"/>
              </p:nvPr>
            </p:nvSpPr>
            <p:spPr>
              <a:blipFill>
                <a:blip r:embed="rId4"/>
                <a:stretch>
                  <a:fillRect l="-1623" t="-2381" r="-1043"/>
                </a:stretch>
              </a:blipFill>
            </p:spPr>
            <p:txBody>
              <a:bodyPr/>
              <a:lstStyle/>
              <a:p>
                <a:r>
                  <a:rPr lang="ar-IQ">
                    <a:noFill/>
                  </a:rPr>
                  <a:t> </a:t>
                </a:r>
              </a:p>
            </p:txBody>
          </p:sp>
        </mc:Fallback>
      </mc:AlternateContent>
    </p:spTree>
    <p:extLst>
      <p:ext uri="{BB962C8B-B14F-4D97-AF65-F5344CB8AC3E}">
        <p14:creationId xmlns:p14="http://schemas.microsoft.com/office/powerpoint/2010/main" val="35836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mc:AlternateContent xmlns:mc="http://schemas.openxmlformats.org/markup-compatibility/2006" xmlns:a14="http://schemas.microsoft.com/office/drawing/2010/main">
        <mc:Choice Requires="a14">
          <p:sp>
            <p:nvSpPr>
              <p:cNvPr id="4" name="عنصر نائب للمحتوى 3"/>
              <p:cNvSpPr>
                <a:spLocks noGrp="1"/>
              </p:cNvSpPr>
              <p:nvPr>
                <p:ph idx="1"/>
              </p:nvPr>
            </p:nvSpPr>
            <p:spPr/>
            <p:txBody>
              <a:bodyPr/>
              <a:lstStyle/>
              <a:p>
                <a:pPr marL="0" indent="0">
                  <a:buNone/>
                </a:pPr>
                <a:r>
                  <a:rPr lang="ar-IQ" dirty="0" smtClean="0"/>
                  <a:t>مثال: احسب نصف قطر المنحنى الذي يدور حوله عداء كتلته 80 كغم و سرعته 8 م/</a:t>
                </a:r>
                <a:r>
                  <a:rPr lang="ar-IQ" dirty="0" err="1" smtClean="0"/>
                  <a:t>ثا</a:t>
                </a:r>
                <a:r>
                  <a:rPr lang="ar-IQ" dirty="0"/>
                  <a:t> </a:t>
                </a:r>
                <a:r>
                  <a:rPr lang="ar-IQ" dirty="0" smtClean="0"/>
                  <a:t>علما ان مقدار القوة الطاردة المؤثرة فيه 50 نيوتن؟</a:t>
                </a:r>
              </a:p>
              <a:p>
                <a:pPr marL="0" indent="0">
                  <a:buNone/>
                </a:pPr>
                <a:r>
                  <a:rPr lang="ar-IQ" dirty="0" smtClean="0"/>
                  <a:t>الحل:</a:t>
                </a:r>
              </a:p>
              <a:p>
                <a:pPr marL="0" indent="0">
                  <a:buNone/>
                </a:pPr>
                <a:r>
                  <a:rPr lang="ar-IQ" dirty="0"/>
                  <a:t>ق ط = </a:t>
                </a:r>
                <a14:m>
                  <m:oMath xmlns:m="http://schemas.openxmlformats.org/officeDocument/2006/math">
                    <m:r>
                      <a:rPr lang="ar-IQ" i="1">
                        <a:latin typeface="Cambria Math" panose="02040503050406030204" pitchFamily="18" charset="0"/>
                      </a:rPr>
                      <m:t> </m:t>
                    </m:r>
                    <m:f>
                      <m:fPr>
                        <m:ctrlPr>
                          <a:rPr lang="ar-IQ" i="1">
                            <a:latin typeface="Cambria Math" panose="02040503050406030204" pitchFamily="18" charset="0"/>
                          </a:rPr>
                        </m:ctrlPr>
                      </m:fPr>
                      <m:num>
                        <m:r>
                          <a:rPr lang="ar-IQ" i="1">
                            <a:latin typeface="Cambria Math" panose="02040503050406030204" pitchFamily="18" charset="0"/>
                          </a:rPr>
                          <m:t>ك</m:t>
                        </m:r>
                        <m:r>
                          <a:rPr lang="ar-IQ" i="1">
                            <a:latin typeface="Cambria Math" panose="02040503050406030204" pitchFamily="18" charset="0"/>
                          </a:rPr>
                          <m:t>   ×</m:t>
                        </m:r>
                        <m:sSup>
                          <m:sSupPr>
                            <m:ctrlPr>
                              <a:rPr lang="en-US" i="1">
                                <a:latin typeface="Cambria Math" panose="02040503050406030204" pitchFamily="18" charset="0"/>
                                <a:ea typeface="Cambria Math" panose="02040503050406030204" pitchFamily="18" charset="0"/>
                              </a:rPr>
                            </m:ctrlPr>
                          </m:sSupPr>
                          <m:e>
                            <m:r>
                              <a:rPr lang="ar-IQ" i="1">
                                <a:latin typeface="Cambria Math" panose="02040503050406030204" pitchFamily="18" charset="0"/>
                                <a:ea typeface="Cambria Math" panose="02040503050406030204" pitchFamily="18" charset="0"/>
                              </a:rPr>
                              <m:t>س</m:t>
                            </m:r>
                          </m:e>
                          <m:sup>
                            <m:r>
                              <a:rPr lang="en-US" i="1">
                                <a:latin typeface="Cambria Math" panose="02040503050406030204" pitchFamily="18" charset="0"/>
                                <a:ea typeface="Cambria Math" panose="02040503050406030204" pitchFamily="18" charset="0"/>
                              </a:rPr>
                              <m:t>2</m:t>
                            </m:r>
                          </m:sup>
                        </m:sSup>
                      </m:num>
                      <m:den>
                        <m:r>
                          <a:rPr lang="ar-IQ" i="1">
                            <a:latin typeface="Cambria Math" panose="02040503050406030204" pitchFamily="18" charset="0"/>
                          </a:rPr>
                          <m:t> </m:t>
                        </m:r>
                        <m:r>
                          <a:rPr lang="ar-IQ" i="1">
                            <a:latin typeface="Cambria Math" panose="02040503050406030204" pitchFamily="18" charset="0"/>
                          </a:rPr>
                          <m:t>ق</m:t>
                        </m:r>
                        <m:r>
                          <a:rPr lang="ar-IQ" i="1">
                            <a:latin typeface="Cambria Math" panose="02040503050406030204" pitchFamily="18" charset="0"/>
                          </a:rPr>
                          <m:t> </m:t>
                        </m:r>
                        <m:r>
                          <a:rPr lang="ar-IQ" i="1">
                            <a:latin typeface="Cambria Math" panose="02040503050406030204" pitchFamily="18" charset="0"/>
                          </a:rPr>
                          <m:t>ن</m:t>
                        </m:r>
                        <m:r>
                          <a:rPr lang="ar-IQ" i="1">
                            <a:latin typeface="Cambria Math" panose="02040503050406030204" pitchFamily="18" charset="0"/>
                          </a:rPr>
                          <m:t>  </m:t>
                        </m:r>
                      </m:den>
                    </m:f>
                  </m:oMath>
                </a14:m>
                <a:endParaRPr lang="ar-IQ" dirty="0" smtClean="0"/>
              </a:p>
              <a:p>
                <a:pPr marL="0" indent="0">
                  <a:buNone/>
                </a:pPr>
                <a:r>
                  <a:rPr lang="en-US" dirty="0" smtClean="0"/>
                  <a:t>50</a:t>
                </a:r>
                <a:r>
                  <a:rPr lang="ar-IQ" dirty="0"/>
                  <a:t>= </a:t>
                </a:r>
                <a14:m>
                  <m:oMath xmlns:m="http://schemas.openxmlformats.org/officeDocument/2006/math">
                    <m:r>
                      <a:rPr lang="ar-IQ" i="1">
                        <a:latin typeface="Cambria Math" panose="02040503050406030204" pitchFamily="18" charset="0"/>
                      </a:rPr>
                      <m:t> </m:t>
                    </m:r>
                    <m:f>
                      <m:fPr>
                        <m:ctrlPr>
                          <a:rPr lang="ar-IQ" i="1">
                            <a:latin typeface="Cambria Math" panose="02040503050406030204" pitchFamily="18" charset="0"/>
                          </a:rPr>
                        </m:ctrlPr>
                      </m:fPr>
                      <m:num>
                        <m:r>
                          <a:rPr lang="ar-IQ" b="0" i="1" smtClean="0">
                            <a:latin typeface="Cambria Math" panose="02040503050406030204" pitchFamily="18" charset="0"/>
                          </a:rPr>
                          <m:t>80</m:t>
                        </m:r>
                        <m:r>
                          <a:rPr lang="ar-IQ" i="1">
                            <a:latin typeface="Cambria Math" panose="02040503050406030204" pitchFamily="18" charset="0"/>
                          </a:rPr>
                          <m:t>   ×</m:t>
                        </m:r>
                        <m:sSup>
                          <m:sSupPr>
                            <m:ctrlPr>
                              <a:rPr lang="en-US" i="1">
                                <a:latin typeface="Cambria Math" panose="02040503050406030204" pitchFamily="18" charset="0"/>
                                <a:ea typeface="Cambria Math" panose="02040503050406030204" pitchFamily="18" charset="0"/>
                              </a:rPr>
                            </m:ctrlPr>
                          </m:sSupPr>
                          <m:e>
                            <m:r>
                              <a:rPr lang="ar-IQ" b="0" i="1" smtClean="0">
                                <a:latin typeface="Cambria Math" panose="02040503050406030204" pitchFamily="18" charset="0"/>
                                <a:ea typeface="Cambria Math" panose="02040503050406030204" pitchFamily="18" charset="0"/>
                              </a:rPr>
                              <m:t>8</m:t>
                            </m:r>
                          </m:e>
                          <m:sup>
                            <m:r>
                              <a:rPr lang="en-US" i="1">
                                <a:latin typeface="Cambria Math" panose="02040503050406030204" pitchFamily="18" charset="0"/>
                                <a:ea typeface="Cambria Math" panose="02040503050406030204" pitchFamily="18" charset="0"/>
                              </a:rPr>
                              <m:t>2</m:t>
                            </m:r>
                          </m:sup>
                        </m:sSup>
                      </m:num>
                      <m:den>
                        <m:r>
                          <a:rPr lang="ar-IQ" i="1">
                            <a:latin typeface="Cambria Math" panose="02040503050406030204" pitchFamily="18" charset="0"/>
                          </a:rPr>
                          <m:t> </m:t>
                        </m:r>
                        <m:r>
                          <a:rPr lang="ar-IQ" i="1">
                            <a:latin typeface="Cambria Math" panose="02040503050406030204" pitchFamily="18" charset="0"/>
                          </a:rPr>
                          <m:t>ق</m:t>
                        </m:r>
                        <m:r>
                          <a:rPr lang="ar-IQ" i="1">
                            <a:latin typeface="Cambria Math" panose="02040503050406030204" pitchFamily="18" charset="0"/>
                          </a:rPr>
                          <m:t> </m:t>
                        </m:r>
                        <m:r>
                          <a:rPr lang="ar-IQ" i="1">
                            <a:latin typeface="Cambria Math" panose="02040503050406030204" pitchFamily="18" charset="0"/>
                          </a:rPr>
                          <m:t>ن</m:t>
                        </m:r>
                        <m:r>
                          <a:rPr lang="ar-IQ" i="1">
                            <a:latin typeface="Cambria Math" panose="02040503050406030204" pitchFamily="18" charset="0"/>
                          </a:rPr>
                          <m:t>  </m:t>
                        </m:r>
                      </m:den>
                    </m:f>
                  </m:oMath>
                </a14:m>
                <a:endParaRPr lang="ar-IQ" dirty="0" smtClean="0"/>
              </a:p>
              <a:p>
                <a:pPr marL="0" indent="0">
                  <a:buNone/>
                </a:pPr>
                <a:r>
                  <a:rPr lang="ar-IQ" dirty="0" smtClean="0"/>
                  <a:t>= 102.4 نصف القطر</a:t>
                </a:r>
                <a:endParaRPr lang="ar-IQ" dirty="0"/>
              </a:p>
            </p:txBody>
          </p:sp>
        </mc:Choice>
        <mc:Fallback xmlns="">
          <p:sp>
            <p:nvSpPr>
              <p:cNvPr id="4" name="عنصر نائب للمحتوى 3"/>
              <p:cNvSpPr>
                <a:spLocks noGrp="1" noRot="1" noChangeAspect="1" noMove="1" noResize="1" noEditPoints="1" noAdjustHandles="1" noChangeArrowheads="1" noChangeShapeType="1" noTextEdit="1"/>
              </p:cNvSpPr>
              <p:nvPr>
                <p:ph idx="1"/>
              </p:nvPr>
            </p:nvSpPr>
            <p:spPr>
              <a:blipFill>
                <a:blip r:embed="rId4"/>
                <a:stretch>
                  <a:fillRect l="-1333" t="-2381" r="-1217"/>
                </a:stretch>
              </a:blipFill>
            </p:spPr>
            <p:txBody>
              <a:bodyPr/>
              <a:lstStyle/>
              <a:p>
                <a:r>
                  <a:rPr lang="ar-IQ">
                    <a:noFill/>
                  </a:rPr>
                  <a:t> </a:t>
                </a:r>
              </a:p>
            </p:txBody>
          </p:sp>
        </mc:Fallback>
      </mc:AlternateContent>
    </p:spTree>
    <p:extLst>
      <p:ext uri="{BB962C8B-B14F-4D97-AF65-F5344CB8AC3E}">
        <p14:creationId xmlns:p14="http://schemas.microsoft.com/office/powerpoint/2010/main" val="42514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mc:AlternateContent xmlns:mc="http://schemas.openxmlformats.org/markup-compatibility/2006" xmlns:a14="http://schemas.microsoft.com/office/drawing/2010/main">
        <mc:Choice Requires="a14">
          <p:sp>
            <p:nvSpPr>
              <p:cNvPr id="4" name="عنصر نائب للمحتوى 3"/>
              <p:cNvSpPr>
                <a:spLocks noGrp="1"/>
              </p:cNvSpPr>
              <p:nvPr>
                <p:ph idx="1"/>
              </p:nvPr>
            </p:nvSpPr>
            <p:spPr/>
            <p:txBody>
              <a:bodyPr/>
              <a:lstStyle/>
              <a:p>
                <a:pPr marL="0" indent="0">
                  <a:buNone/>
                </a:pPr>
                <a:r>
                  <a:rPr lang="ar-IQ" dirty="0" smtClean="0"/>
                  <a:t>كما اشرنا فللتغلب على القوة الطاردة الغير مرغوب بها أحيانا فأننا نلجأ الى امالة الطرق في المنعطفات او يميل الرياضي الى امالة جسمه في منطقة المنحنى.</a:t>
                </a:r>
              </a:p>
              <a:p>
                <a:pPr marL="0" indent="0">
                  <a:buNone/>
                </a:pPr>
                <a:r>
                  <a:rPr lang="ar-IQ" dirty="0" smtClean="0"/>
                  <a:t>و يمكننا حساب درجة الميلان فيمكننا حساب ظل الزاوية من خلال القانون التالي:</a:t>
                </a:r>
              </a:p>
              <a:p>
                <a:pPr marL="0" indent="0">
                  <a:buNone/>
                </a:pPr>
                <a:endParaRPr lang="ar-IQ" dirty="0" smtClean="0"/>
              </a:p>
              <a:p>
                <a:pPr marL="0" indent="0">
                  <a:buNone/>
                </a:pPr>
                <a:r>
                  <a:rPr lang="ar-IQ" dirty="0" smtClean="0"/>
                  <a:t>ظل زاوية الميلان = </a:t>
                </a:r>
                <a14:m>
                  <m:oMath xmlns:m="http://schemas.openxmlformats.org/officeDocument/2006/math">
                    <m:r>
                      <a:rPr lang="ar-IQ" b="0" i="1" smtClean="0">
                        <a:latin typeface="Cambria Math" panose="02040503050406030204" pitchFamily="18" charset="0"/>
                      </a:rPr>
                      <m:t> </m:t>
                    </m:r>
                    <m:f>
                      <m:fPr>
                        <m:ctrlPr>
                          <a:rPr lang="ar-IQ"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ar-IQ" b="0" i="1" smtClean="0">
                                <a:latin typeface="Cambria Math" panose="02040503050406030204" pitchFamily="18" charset="0"/>
                              </a:rPr>
                              <m:t>السرعة</m:t>
                            </m:r>
                          </m:e>
                          <m:sup>
                            <m:r>
                              <a:rPr lang="en-US" b="0" i="1" smtClean="0">
                                <a:latin typeface="Cambria Math" panose="02040503050406030204" pitchFamily="18" charset="0"/>
                              </a:rPr>
                              <m:t>2</m:t>
                            </m:r>
                          </m:sup>
                        </m:sSup>
                      </m:num>
                      <m:den>
                        <m:r>
                          <a:rPr lang="ar-IQ" b="0" i="1" smtClean="0">
                            <a:latin typeface="Cambria Math" panose="02040503050406030204" pitchFamily="18" charset="0"/>
                          </a:rPr>
                          <m:t>القطر</m:t>
                        </m:r>
                        <m:r>
                          <a:rPr lang="ar-IQ" b="0" i="1" smtClean="0">
                            <a:latin typeface="Cambria Math" panose="02040503050406030204" pitchFamily="18" charset="0"/>
                          </a:rPr>
                          <m:t> </m:t>
                        </m:r>
                        <m:r>
                          <a:rPr lang="ar-IQ" b="0" i="1" smtClean="0">
                            <a:latin typeface="Cambria Math" panose="02040503050406030204" pitchFamily="18" charset="0"/>
                          </a:rPr>
                          <m:t>نصف</m:t>
                        </m:r>
                        <m:r>
                          <a:rPr lang="ar-IQ" b="0" i="1" smtClean="0">
                            <a:latin typeface="Cambria Math" panose="02040503050406030204" pitchFamily="18" charset="0"/>
                          </a:rPr>
                          <m:t> ×</m:t>
                        </m:r>
                        <m:r>
                          <a:rPr lang="ar-IQ" b="0" i="1" smtClean="0">
                            <a:latin typeface="Cambria Math" panose="02040503050406030204" pitchFamily="18" charset="0"/>
                            <a:ea typeface="Cambria Math" panose="02040503050406030204" pitchFamily="18" charset="0"/>
                          </a:rPr>
                          <m:t>الارضي</m:t>
                        </m:r>
                        <m:r>
                          <a:rPr lang="ar-IQ" b="0" i="1" smtClean="0">
                            <a:latin typeface="Cambria Math" panose="02040503050406030204" pitchFamily="18" charset="0"/>
                            <a:ea typeface="Cambria Math" panose="02040503050406030204" pitchFamily="18" charset="0"/>
                          </a:rPr>
                          <m:t> </m:t>
                        </m:r>
                        <m:r>
                          <a:rPr lang="ar-IQ" b="0" i="1" smtClean="0">
                            <a:latin typeface="Cambria Math" panose="02040503050406030204" pitchFamily="18" charset="0"/>
                            <a:ea typeface="Cambria Math" panose="02040503050406030204" pitchFamily="18" charset="0"/>
                          </a:rPr>
                          <m:t>التعجيل</m:t>
                        </m:r>
                      </m:den>
                    </m:f>
                  </m:oMath>
                </a14:m>
                <a:endParaRPr lang="ar-IQ" dirty="0" smtClean="0"/>
              </a:p>
              <a:p>
                <a:pPr marL="0" indent="0">
                  <a:buNone/>
                </a:pPr>
                <a:endParaRPr lang="ar-IQ" dirty="0"/>
              </a:p>
              <a:p>
                <a:pPr marL="0" indent="0">
                  <a:buNone/>
                </a:pPr>
                <a:r>
                  <a:rPr lang="ar-IQ" dirty="0"/>
                  <a:t>ظل زاوية الميلان = </a:t>
                </a:r>
                <a14:m>
                  <m:oMath xmlns:m="http://schemas.openxmlformats.org/officeDocument/2006/math">
                    <m:r>
                      <a:rPr lang="ar-IQ" i="1">
                        <a:latin typeface="Cambria Math" panose="02040503050406030204" pitchFamily="18" charset="0"/>
                      </a:rPr>
                      <m:t> </m:t>
                    </m:r>
                    <m:f>
                      <m:fPr>
                        <m:ctrlPr>
                          <a:rPr lang="ar-IQ" i="1">
                            <a:latin typeface="Cambria Math" panose="02040503050406030204" pitchFamily="18" charset="0"/>
                          </a:rPr>
                        </m:ctrlPr>
                      </m:fPr>
                      <m:num>
                        <m:sSup>
                          <m:sSupPr>
                            <m:ctrlPr>
                              <a:rPr lang="en-US" i="1">
                                <a:latin typeface="Cambria Math" panose="02040503050406030204" pitchFamily="18" charset="0"/>
                              </a:rPr>
                            </m:ctrlPr>
                          </m:sSupPr>
                          <m:e>
                            <m:r>
                              <a:rPr lang="ar-IQ" b="0" i="1" smtClean="0">
                                <a:latin typeface="Cambria Math" panose="02040503050406030204" pitchFamily="18" charset="0"/>
                              </a:rPr>
                              <m:t>س</m:t>
                            </m:r>
                          </m:e>
                          <m:sup>
                            <m:r>
                              <a:rPr lang="en-US" i="1">
                                <a:latin typeface="Cambria Math" panose="02040503050406030204" pitchFamily="18" charset="0"/>
                              </a:rPr>
                              <m:t>2</m:t>
                            </m:r>
                          </m:sup>
                        </m:sSup>
                      </m:num>
                      <m:den>
                        <m:r>
                          <a:rPr lang="ar-IQ" b="0" i="1">
                            <a:latin typeface="Cambria Math" panose="02040503050406030204" pitchFamily="18" charset="0"/>
                          </a:rPr>
                          <m:t> </m:t>
                        </m:r>
                        <m:r>
                          <a:rPr lang="ar-IQ" b="0" i="1" smtClean="0">
                            <a:latin typeface="Cambria Math" panose="02040503050406030204" pitchFamily="18" charset="0"/>
                          </a:rPr>
                          <m:t>نق</m:t>
                        </m:r>
                        <m:r>
                          <a:rPr lang="ar-IQ" i="1">
                            <a:latin typeface="Cambria Math" panose="02040503050406030204" pitchFamily="18" charset="0"/>
                          </a:rPr>
                          <m:t> </m:t>
                        </m:r>
                        <m:r>
                          <a:rPr lang="ar-IQ" b="0" i="1" smtClean="0">
                            <a:latin typeface="Cambria Math" panose="02040503050406030204" pitchFamily="18" charset="0"/>
                          </a:rPr>
                          <m:t> </m:t>
                        </m:r>
                        <m:r>
                          <a:rPr lang="ar-IQ" i="1">
                            <a:latin typeface="Cambria Math" panose="02040503050406030204" pitchFamily="18" charset="0"/>
                          </a:rPr>
                          <m:t> ×</m:t>
                        </m:r>
                        <m:r>
                          <a:rPr lang="ar-IQ" b="0" i="1" smtClean="0">
                            <a:latin typeface="Cambria Math" panose="02040503050406030204" pitchFamily="18" charset="0"/>
                            <a:ea typeface="Cambria Math" panose="02040503050406030204" pitchFamily="18" charset="0"/>
                          </a:rPr>
                          <m:t>ج</m:t>
                        </m:r>
                        <m:r>
                          <a:rPr lang="ar-IQ" b="0" i="1" smtClean="0">
                            <a:latin typeface="Cambria Math" panose="02040503050406030204" pitchFamily="18" charset="0"/>
                            <a:ea typeface="Cambria Math" panose="02040503050406030204" pitchFamily="18" charset="0"/>
                          </a:rPr>
                          <m:t>   </m:t>
                        </m:r>
                      </m:den>
                    </m:f>
                  </m:oMath>
                </a14:m>
                <a:endParaRPr lang="ar-IQ" dirty="0"/>
              </a:p>
              <a:p>
                <a:pPr marL="0" indent="0">
                  <a:buNone/>
                </a:pPr>
                <a:endParaRPr lang="ar-IQ" dirty="0"/>
              </a:p>
            </p:txBody>
          </p:sp>
        </mc:Choice>
        <mc:Fallback xmlns="">
          <p:sp>
            <p:nvSpPr>
              <p:cNvPr id="4" name="عنصر نائب للمحتوى 3"/>
              <p:cNvSpPr>
                <a:spLocks noGrp="1" noRot="1" noChangeAspect="1" noMove="1" noResize="1" noEditPoints="1" noAdjustHandles="1" noChangeArrowheads="1" noChangeShapeType="1" noTextEdit="1"/>
              </p:cNvSpPr>
              <p:nvPr>
                <p:ph idx="1"/>
              </p:nvPr>
            </p:nvSpPr>
            <p:spPr>
              <a:blipFill>
                <a:blip r:embed="rId4"/>
                <a:stretch>
                  <a:fillRect l="-348" t="-2381" r="-1159"/>
                </a:stretch>
              </a:blipFill>
            </p:spPr>
            <p:txBody>
              <a:bodyPr/>
              <a:lstStyle/>
              <a:p>
                <a:r>
                  <a:rPr lang="ar-IQ">
                    <a:noFill/>
                  </a:rPr>
                  <a:t> </a:t>
                </a:r>
              </a:p>
            </p:txBody>
          </p:sp>
        </mc:Fallback>
      </mc:AlternateContent>
    </p:spTree>
    <p:extLst>
      <p:ext uri="{BB962C8B-B14F-4D97-AF65-F5344CB8AC3E}">
        <p14:creationId xmlns:p14="http://schemas.microsoft.com/office/powerpoint/2010/main" val="416650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1)">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heel(1)">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heel(1)">
                                      <p:cBhvr>
                                        <p:cTn id="22"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mc:AlternateContent xmlns:mc="http://schemas.openxmlformats.org/markup-compatibility/2006" xmlns:a14="http://schemas.microsoft.com/office/drawing/2010/main">
        <mc:Choice Requires="a14">
          <p:sp>
            <p:nvSpPr>
              <p:cNvPr id="4" name="عنصر نائب للمحتوى 3"/>
              <p:cNvSpPr>
                <a:spLocks noGrp="1"/>
              </p:cNvSpPr>
              <p:nvPr>
                <p:ph idx="1"/>
              </p:nvPr>
            </p:nvSpPr>
            <p:spPr/>
            <p:txBody>
              <a:bodyPr/>
              <a:lstStyle/>
              <a:p>
                <a:pPr marL="0" indent="0">
                  <a:buNone/>
                </a:pPr>
                <a:r>
                  <a:rPr lang="ar-IQ" dirty="0" smtClean="0"/>
                  <a:t>مثال: احسب مقدار الزاوية التي يميل بها عداء بسرعة 30 قدم/ثانية علما بأن نصف قطر الدائرة يساوي 60 قدم؟</a:t>
                </a:r>
              </a:p>
              <a:p>
                <a:pPr marL="0" indent="0">
                  <a:buNone/>
                </a:pPr>
                <a:r>
                  <a:rPr lang="ar-IQ" dirty="0" smtClean="0"/>
                  <a:t>الحل:</a:t>
                </a:r>
              </a:p>
              <a:p>
                <a:pPr marL="0" indent="0">
                  <a:buNone/>
                </a:pPr>
                <a:r>
                  <a:rPr lang="ar-IQ" dirty="0"/>
                  <a:t>ظل زاوية الميلان = </a:t>
                </a:r>
                <a14:m>
                  <m:oMath xmlns:m="http://schemas.openxmlformats.org/officeDocument/2006/math">
                    <m:r>
                      <a:rPr lang="ar-IQ" i="1">
                        <a:latin typeface="Cambria Math" panose="02040503050406030204" pitchFamily="18" charset="0"/>
                      </a:rPr>
                      <m:t> </m:t>
                    </m:r>
                    <m:f>
                      <m:fPr>
                        <m:ctrlPr>
                          <a:rPr lang="ar-IQ" i="1">
                            <a:latin typeface="Cambria Math" panose="02040503050406030204" pitchFamily="18" charset="0"/>
                          </a:rPr>
                        </m:ctrlPr>
                      </m:fPr>
                      <m:num>
                        <m:sSup>
                          <m:sSupPr>
                            <m:ctrlPr>
                              <a:rPr lang="en-US" i="1">
                                <a:latin typeface="Cambria Math" panose="02040503050406030204" pitchFamily="18" charset="0"/>
                              </a:rPr>
                            </m:ctrlPr>
                          </m:sSupPr>
                          <m:e>
                            <m:r>
                              <a:rPr lang="ar-IQ" i="1">
                                <a:latin typeface="Cambria Math" panose="02040503050406030204" pitchFamily="18" charset="0"/>
                              </a:rPr>
                              <m:t>س</m:t>
                            </m:r>
                          </m:e>
                          <m:sup>
                            <m:r>
                              <a:rPr lang="en-US" i="1">
                                <a:latin typeface="Cambria Math" panose="02040503050406030204" pitchFamily="18" charset="0"/>
                              </a:rPr>
                              <m:t>2</m:t>
                            </m:r>
                          </m:sup>
                        </m:sSup>
                      </m:num>
                      <m:den>
                        <m:r>
                          <a:rPr lang="ar-IQ" i="1">
                            <a:latin typeface="Cambria Math" panose="02040503050406030204" pitchFamily="18" charset="0"/>
                          </a:rPr>
                          <m:t> </m:t>
                        </m:r>
                        <m:r>
                          <a:rPr lang="ar-IQ" i="1">
                            <a:latin typeface="Cambria Math" panose="02040503050406030204" pitchFamily="18" charset="0"/>
                          </a:rPr>
                          <m:t>نق</m:t>
                        </m:r>
                        <m:r>
                          <a:rPr lang="ar-IQ" i="1">
                            <a:latin typeface="Cambria Math" panose="02040503050406030204" pitchFamily="18" charset="0"/>
                          </a:rPr>
                          <m:t>   ×</m:t>
                        </m:r>
                        <m:r>
                          <a:rPr lang="ar-IQ" i="1">
                            <a:latin typeface="Cambria Math" panose="02040503050406030204" pitchFamily="18" charset="0"/>
                            <a:ea typeface="Cambria Math" panose="02040503050406030204" pitchFamily="18" charset="0"/>
                          </a:rPr>
                          <m:t>ج</m:t>
                        </m:r>
                        <m:r>
                          <a:rPr lang="ar-IQ" i="1">
                            <a:latin typeface="Cambria Math" panose="02040503050406030204" pitchFamily="18" charset="0"/>
                            <a:ea typeface="Cambria Math" panose="02040503050406030204" pitchFamily="18" charset="0"/>
                          </a:rPr>
                          <m:t>   </m:t>
                        </m:r>
                      </m:den>
                    </m:f>
                  </m:oMath>
                </a14:m>
                <a:r>
                  <a:rPr lang="ar-IQ" dirty="0" smtClean="0"/>
                  <a:t/>
                </a:r>
                <a:br>
                  <a:rPr lang="ar-IQ" dirty="0" smtClean="0"/>
                </a:br>
                <a:r>
                  <a:rPr lang="ar-IQ" dirty="0" smtClean="0"/>
                  <a:t> </a:t>
                </a:r>
                <a:r>
                  <a:rPr lang="ar-IQ" dirty="0"/>
                  <a:t>= </a:t>
                </a:r>
                <a14:m>
                  <m:oMath xmlns:m="http://schemas.openxmlformats.org/officeDocument/2006/math">
                    <m:r>
                      <a:rPr lang="ar-IQ" i="1">
                        <a:latin typeface="Cambria Math" panose="02040503050406030204" pitchFamily="18" charset="0"/>
                      </a:rPr>
                      <m:t> </m:t>
                    </m:r>
                    <m:f>
                      <m:fPr>
                        <m:ctrlPr>
                          <a:rPr lang="ar-IQ" i="1">
                            <a:latin typeface="Cambria Math" panose="02040503050406030204" pitchFamily="18" charset="0"/>
                          </a:rPr>
                        </m:ctrlPr>
                      </m:fPr>
                      <m:num>
                        <m:sSup>
                          <m:sSupPr>
                            <m:ctrlPr>
                              <a:rPr lang="en-US" i="1">
                                <a:latin typeface="Cambria Math" panose="02040503050406030204" pitchFamily="18" charset="0"/>
                              </a:rPr>
                            </m:ctrlPr>
                          </m:sSupPr>
                          <m:e>
                            <m:r>
                              <a:rPr lang="ar-IQ" b="0" i="1" smtClean="0">
                                <a:latin typeface="Cambria Math" panose="02040503050406030204" pitchFamily="18" charset="0"/>
                              </a:rPr>
                              <m:t>30</m:t>
                            </m:r>
                          </m:e>
                          <m:sup>
                            <m:r>
                              <a:rPr lang="en-US" i="1">
                                <a:latin typeface="Cambria Math" panose="02040503050406030204" pitchFamily="18" charset="0"/>
                              </a:rPr>
                              <m:t>2</m:t>
                            </m:r>
                          </m:sup>
                        </m:sSup>
                      </m:num>
                      <m:den>
                        <m:r>
                          <a:rPr lang="ar-IQ" i="1">
                            <a:latin typeface="Cambria Math" panose="02040503050406030204" pitchFamily="18" charset="0"/>
                          </a:rPr>
                          <m:t> </m:t>
                        </m:r>
                        <m:r>
                          <a:rPr lang="ar-IQ" b="0" i="1" smtClean="0">
                            <a:latin typeface="Cambria Math" panose="02040503050406030204" pitchFamily="18" charset="0"/>
                          </a:rPr>
                          <m:t>60</m:t>
                        </m:r>
                        <m:r>
                          <a:rPr lang="ar-IQ" i="1">
                            <a:latin typeface="Cambria Math" panose="02040503050406030204" pitchFamily="18" charset="0"/>
                          </a:rPr>
                          <m:t>   ×</m:t>
                        </m:r>
                        <m:r>
                          <a:rPr lang="ar-IQ" b="0" i="1" smtClean="0">
                            <a:latin typeface="Cambria Math" panose="02040503050406030204" pitchFamily="18" charset="0"/>
                            <a:ea typeface="Cambria Math" panose="02040503050406030204" pitchFamily="18" charset="0"/>
                          </a:rPr>
                          <m:t>32</m:t>
                        </m:r>
                        <m:r>
                          <a:rPr lang="ar-IQ" i="1">
                            <a:latin typeface="Cambria Math" panose="02040503050406030204" pitchFamily="18" charset="0"/>
                            <a:ea typeface="Cambria Math" panose="02040503050406030204" pitchFamily="18" charset="0"/>
                          </a:rPr>
                          <m:t>   </m:t>
                        </m:r>
                      </m:den>
                    </m:f>
                  </m:oMath>
                </a14:m>
                <a:endParaRPr lang="ar-IQ" dirty="0" smtClean="0"/>
              </a:p>
              <a:p>
                <a:pPr marL="0" indent="0">
                  <a:buNone/>
                </a:pPr>
                <a:r>
                  <a:rPr lang="ar-IQ" dirty="0"/>
                  <a:t> </a:t>
                </a:r>
                <a:r>
                  <a:rPr lang="ar-IQ" dirty="0" smtClean="0"/>
                  <a:t>= </a:t>
                </a:r>
                <a:r>
                  <a:rPr lang="en-US" dirty="0" smtClean="0"/>
                  <a:t>0.468</a:t>
                </a:r>
                <a:br>
                  <a:rPr lang="en-US" dirty="0" smtClean="0"/>
                </a:br>
                <a:r>
                  <a:rPr lang="ar-IQ" dirty="0" smtClean="0"/>
                  <a:t>و هذا يعني ان زاوية الميل هي 25 درجة تقريبا لان ظل زاوية 25 هو </a:t>
                </a:r>
                <a:r>
                  <a:rPr lang="en-US" dirty="0" smtClean="0"/>
                  <a:t>0.466</a:t>
                </a:r>
                <a:endParaRPr lang="ar-IQ" dirty="0" smtClean="0"/>
              </a:p>
              <a:p>
                <a:pPr marL="0" indent="0">
                  <a:buNone/>
                </a:pPr>
                <a:endParaRPr lang="ar-IQ" dirty="0"/>
              </a:p>
            </p:txBody>
          </p:sp>
        </mc:Choice>
        <mc:Fallback xmlns="">
          <p:sp>
            <p:nvSpPr>
              <p:cNvPr id="4" name="عنصر نائب للمحتوى 3"/>
              <p:cNvSpPr>
                <a:spLocks noGrp="1" noRot="1" noChangeAspect="1" noMove="1" noResize="1" noEditPoints="1" noAdjustHandles="1" noChangeArrowheads="1" noChangeShapeType="1" noTextEdit="1"/>
              </p:cNvSpPr>
              <p:nvPr>
                <p:ph idx="1"/>
              </p:nvPr>
            </p:nvSpPr>
            <p:spPr>
              <a:blipFill>
                <a:blip r:embed="rId4"/>
                <a:stretch>
                  <a:fillRect t="-2381" r="-1159"/>
                </a:stretch>
              </a:blipFill>
            </p:spPr>
            <p:txBody>
              <a:bodyPr/>
              <a:lstStyle/>
              <a:p>
                <a:r>
                  <a:rPr lang="ar-IQ">
                    <a:noFill/>
                  </a:rPr>
                  <a:t> </a:t>
                </a:r>
              </a:p>
            </p:txBody>
          </p:sp>
        </mc:Fallback>
      </mc:AlternateContent>
    </p:spTree>
    <p:extLst>
      <p:ext uri="{BB962C8B-B14F-4D97-AF65-F5344CB8AC3E}">
        <p14:creationId xmlns:p14="http://schemas.microsoft.com/office/powerpoint/2010/main" val="295220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t>التأثير المتبادل بين القوى الخارجية و الداخلية:</a:t>
            </a:r>
            <a:endParaRPr lang="ar-IQ" dirty="0"/>
          </a:p>
        </p:txBody>
      </p:sp>
      <p:sp>
        <p:nvSpPr>
          <p:cNvPr id="4" name="عنصر نائب للمحتوى 3"/>
          <p:cNvSpPr>
            <a:spLocks noGrp="1"/>
          </p:cNvSpPr>
          <p:nvPr>
            <p:ph idx="1"/>
          </p:nvPr>
        </p:nvSpPr>
        <p:spPr/>
        <p:txBody>
          <a:bodyPr/>
          <a:lstStyle/>
          <a:p>
            <a:pPr marL="0" indent="0">
              <a:buNone/>
            </a:pPr>
            <a:r>
              <a:rPr lang="ar-IQ" dirty="0" smtClean="0">
                <a:solidFill>
                  <a:srgbClr val="FF0000"/>
                </a:solidFill>
              </a:rPr>
              <a:t>يمكننا الآن ان ندرك ان كل جسم سواء كان ثابت او متحرك فأنه يتأثر بمجوعة من القوى المختلفة فعند محاولة رفع الثقل عن الأرض فأن الرياضي يستخدم قواه الذاتية التي ينتجها من عضلاته لغرض التغلب على وزن الحديد او الجاذبية الأرضية و بطبيعة الحال فأن مقدار هذه القوة يزداد او ينقص تبعا لمقدار الوزن الذي يرفعه الرياضي.</a:t>
            </a:r>
          </a:p>
          <a:p>
            <a:pPr marL="0" indent="0">
              <a:buNone/>
            </a:pPr>
            <a:r>
              <a:rPr lang="ar-IQ" dirty="0" smtClean="0"/>
              <a:t>و في مثال آخر لو اردنا تحريك جسمين كل منهما يزن 10 كيلو غرام لكن احدهما مكعب الشكل و الآخر كروي الشكل فسنجد انه يلزمنا قوة اكبر لتحريك الجسم المكعب و ذلك تبعا للمساحة التي يحتك بها على السطح.</a:t>
            </a:r>
          </a:p>
          <a:p>
            <a:pPr marL="0" indent="0">
              <a:buNone/>
            </a:pPr>
            <a:r>
              <a:rPr lang="ar-IQ" dirty="0" smtClean="0"/>
              <a:t>و يمكننا أيضا ان نتصور مقدار القوة الكبيرة التي سنبذلها اذا ما حاولنا الركض في حوض السباحة مقارنة بالركض العادي في الهواء الطلق.</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0154" y="5311394"/>
            <a:ext cx="3181350" cy="1438275"/>
          </a:xfrm>
          <a:prstGeom prst="rect">
            <a:avLst/>
          </a:prstGeom>
        </p:spPr>
      </p:pic>
    </p:spTree>
    <p:extLst>
      <p:ext uri="{BB962C8B-B14F-4D97-AF65-F5344CB8AC3E}">
        <p14:creationId xmlns:p14="http://schemas.microsoft.com/office/powerpoint/2010/main" val="206604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t>مفهوم القوة:</a:t>
            </a:r>
            <a:endParaRPr lang="ar-IQ" dirty="0"/>
          </a:p>
        </p:txBody>
      </p:sp>
      <p:sp>
        <p:nvSpPr>
          <p:cNvPr id="4" name="عنصر نائب للمحتوى 3"/>
          <p:cNvSpPr>
            <a:spLocks noGrp="1"/>
          </p:cNvSpPr>
          <p:nvPr>
            <p:ph idx="1"/>
          </p:nvPr>
        </p:nvSpPr>
        <p:spPr/>
        <p:txBody>
          <a:bodyPr>
            <a:normAutofit fontScale="92500" lnSpcReduction="10000"/>
          </a:bodyPr>
          <a:lstStyle/>
          <a:p>
            <a:r>
              <a:rPr lang="ar-IQ" dirty="0" smtClean="0"/>
              <a:t>في حياتنا اليومية كثيرا ما نتداول عبارة (القوة)، وقد لا نستخدمها لنفس الأسباب دائما لكن على العموم فأنها تستخدم للتعبير عن شيء او مفهوم واحد دائما و هو الحركة او تحريك الأشياء بصفة عامة.</a:t>
            </a:r>
          </a:p>
          <a:p>
            <a:r>
              <a:rPr lang="ar-IQ" dirty="0" smtClean="0"/>
              <a:t/>
            </a:r>
            <a:br>
              <a:rPr lang="ar-IQ" dirty="0" smtClean="0"/>
            </a:br>
            <a:r>
              <a:rPr lang="ar-IQ" dirty="0" smtClean="0"/>
              <a:t>لا ننسى ان عبارة القوة قد ترد أيضا في مجالات الادب و كثيرا ما تناولها الكُتاب في مجالات الشعر و الرواية و حتى في الخيال الشخصي للإنسان.</a:t>
            </a:r>
          </a:p>
          <a:p>
            <a:pPr marL="0" indent="0">
              <a:buNone/>
            </a:pPr>
            <a:endParaRPr lang="ar-IQ" dirty="0" smtClean="0"/>
          </a:p>
          <a:p>
            <a:r>
              <a:rPr lang="ar-IQ" dirty="0" smtClean="0"/>
              <a:t>القوة في مفهومها العلمي قد ترافق الكثير من التوصيفات و هي بصورة عامة مرتبطة علميا بالفيزياء كعنوان عام و تتفرع تحتها جملة من العلوم او المجالات.</a:t>
            </a:r>
            <a:endParaRPr lang="ar-SA" dirty="0"/>
          </a:p>
          <a:p>
            <a:r>
              <a:rPr lang="ar-SA" dirty="0" smtClean="0"/>
              <a:t>على العموم لطالما كانت القوة مرافقة لمختلف مجالات الحياة سواء كانت على الصعيد العلمي او على الصعيد الاجتماعي البسيط. </a:t>
            </a:r>
            <a:endParaRPr lang="en-US" dirty="0" smtClean="0"/>
          </a:p>
        </p:txBody>
      </p:sp>
    </p:spTree>
    <p:extLst>
      <p:ext uri="{BB962C8B-B14F-4D97-AF65-F5344CB8AC3E}">
        <p14:creationId xmlns:p14="http://schemas.microsoft.com/office/powerpoint/2010/main" val="365787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3" name="عنوان 2"/>
          <p:cNvSpPr>
            <a:spLocks noGrp="1"/>
          </p:cNvSpPr>
          <p:nvPr>
            <p:ph type="title"/>
          </p:nvPr>
        </p:nvSpPr>
        <p:spPr>
          <a:xfrm>
            <a:off x="838200" y="1"/>
            <a:ext cx="10515600" cy="656822"/>
          </a:xfrm>
        </p:spPr>
        <p:txBody>
          <a:bodyPr>
            <a:normAutofit fontScale="90000"/>
          </a:bodyPr>
          <a:lstStyle/>
          <a:p>
            <a:r>
              <a:rPr lang="ar-IQ" dirty="0" smtClean="0">
                <a:solidFill>
                  <a:srgbClr val="FF0000"/>
                </a:solidFill>
              </a:rPr>
              <a:t>التأثير المتبادل بين القوى الخارجية و الداخلية:</a:t>
            </a:r>
            <a:endParaRPr lang="ar-IQ" dirty="0">
              <a:solidFill>
                <a:srgbClr val="FF0000"/>
              </a:solidFill>
            </a:endParaRPr>
          </a:p>
        </p:txBody>
      </p:sp>
      <p:sp>
        <p:nvSpPr>
          <p:cNvPr id="4" name="عنصر نائب للمحتوى 3"/>
          <p:cNvSpPr>
            <a:spLocks noGrp="1"/>
          </p:cNvSpPr>
          <p:nvPr>
            <p:ph idx="1"/>
          </p:nvPr>
        </p:nvSpPr>
        <p:spPr>
          <a:xfrm>
            <a:off x="838200" y="656824"/>
            <a:ext cx="10515600" cy="6201176"/>
          </a:xfrm>
        </p:spPr>
        <p:txBody>
          <a:bodyPr/>
          <a:lstStyle/>
          <a:p>
            <a:pPr marL="0" indent="0">
              <a:buNone/>
            </a:pPr>
            <a:r>
              <a:rPr lang="ar-IQ" dirty="0" smtClean="0"/>
              <a:t> فلو حاولنا تحليل حركة التصويب من القفز بكرة السلة فأننا سنلاحظ محاولة الرياضي إيجاد التوازن بين مجموعة من العوامل و هي:</a:t>
            </a:r>
          </a:p>
          <a:p>
            <a:pPr marL="514350" indent="-514350">
              <a:buFont typeface="+mj-lt"/>
              <a:buAutoNum type="arabicPeriod"/>
            </a:pPr>
            <a:r>
              <a:rPr lang="ar-IQ" dirty="0" smtClean="0"/>
              <a:t>وزن الكرة (الجاذبية الأرضية).</a:t>
            </a:r>
          </a:p>
          <a:p>
            <a:pPr marL="514350" indent="-514350">
              <a:buFont typeface="+mj-lt"/>
              <a:buAutoNum type="arabicPeriod"/>
            </a:pPr>
            <a:r>
              <a:rPr lang="ar-IQ" dirty="0" smtClean="0"/>
              <a:t>ارتفاع السلة .</a:t>
            </a:r>
          </a:p>
          <a:p>
            <a:pPr marL="514350" indent="-514350">
              <a:buFont typeface="+mj-lt"/>
              <a:buAutoNum type="arabicPeriod"/>
            </a:pPr>
            <a:r>
              <a:rPr lang="ar-IQ" dirty="0" smtClean="0"/>
              <a:t>البعد عن السلة.</a:t>
            </a:r>
          </a:p>
          <a:p>
            <a:pPr marL="0" indent="0">
              <a:buNone/>
            </a:pPr>
            <a:r>
              <a:rPr lang="ar-IQ" dirty="0" smtClean="0"/>
              <a:t>حيث سيحاول الرياضي اختيار الزاوية المناسبة لتحقيق محصلة قوة إيجابية تمكنه من جعل الكرة تتطير في الهواء لمسافة مناسبة حتى تصل للسلة قبل ان تسحبها الجاذبية الأرضية و بنفس الوقت تحقيق الدقة من خلال موازنة الزاوية و البعد عن السلة مع مقدار القوة التي يستخدمها للتنفيذ.</a:t>
            </a:r>
          </a:p>
          <a:p>
            <a:pPr marL="0" indent="0">
              <a:buNone/>
            </a:pP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065" y="4456090"/>
            <a:ext cx="5434884" cy="2253803"/>
          </a:xfrm>
          <a:prstGeom prst="rect">
            <a:avLst/>
          </a:prstGeom>
        </p:spPr>
      </p:pic>
    </p:spTree>
    <p:extLst>
      <p:ext uri="{BB962C8B-B14F-4D97-AF65-F5344CB8AC3E}">
        <p14:creationId xmlns:p14="http://schemas.microsoft.com/office/powerpoint/2010/main" val="277086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arn(inVertical)">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barn(inVertical)">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arn(inVertical)">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barn(inVertical)">
                                      <p:cBhvr>
                                        <p:cTn id="28" dur="500"/>
                                        <p:tgtEl>
                                          <p:spTgt spid="4">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barn(inVertical)">
                                      <p:cBhvr>
                                        <p:cTn id="33" dur="500"/>
                                        <p:tgtEl>
                                          <p:spTgt spid="4">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heel(1)">
                                      <p:cBhvr>
                                        <p:cTn id="3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solidFill>
                  <a:srgbClr val="FF0000"/>
                </a:solidFill>
              </a:rPr>
              <a:t>التأثير المتبادل بين القوى الخارجية و الداخلية:</a:t>
            </a:r>
            <a:endParaRPr lang="ar-IQ" dirty="0">
              <a:solidFill>
                <a:srgbClr val="FF0000"/>
              </a:solidFill>
            </a:endParaRPr>
          </a:p>
        </p:txBody>
      </p:sp>
      <p:sp>
        <p:nvSpPr>
          <p:cNvPr id="4" name="عنصر نائب للمحتوى 3"/>
          <p:cNvSpPr>
            <a:spLocks noGrp="1"/>
          </p:cNvSpPr>
          <p:nvPr>
            <p:ph idx="1"/>
          </p:nvPr>
        </p:nvSpPr>
        <p:spPr/>
        <p:txBody>
          <a:bodyPr/>
          <a:lstStyle/>
          <a:p>
            <a:pPr marL="0" indent="0">
              <a:buNone/>
            </a:pPr>
            <a:r>
              <a:rPr lang="ar-IQ" dirty="0" smtClean="0"/>
              <a:t> </a:t>
            </a:r>
            <a:r>
              <a:rPr lang="ar-IQ" dirty="0" smtClean="0">
                <a:solidFill>
                  <a:srgbClr val="00B050"/>
                </a:solidFill>
              </a:rPr>
              <a:t>ان دراسة التبادل بين تأثير القوى على الجسم تمكننا في مجالنا الرياضي من:</a:t>
            </a:r>
            <a:br>
              <a:rPr lang="ar-IQ" dirty="0" smtClean="0">
                <a:solidFill>
                  <a:srgbClr val="00B050"/>
                </a:solidFill>
              </a:rPr>
            </a:br>
            <a:r>
              <a:rPr lang="ar-IQ" dirty="0" smtClean="0">
                <a:solidFill>
                  <a:srgbClr val="00B050"/>
                </a:solidFill>
              </a:rPr>
              <a:t> </a:t>
            </a:r>
          </a:p>
          <a:p>
            <a:pPr marL="514350" indent="-514350">
              <a:buFont typeface="+mj-lt"/>
              <a:buAutoNum type="arabicPeriod"/>
            </a:pPr>
            <a:r>
              <a:rPr lang="ar-IQ" dirty="0" smtClean="0"/>
              <a:t>معرفة الزوايا المثالية للمقذوفات حسب الفعالية.</a:t>
            </a:r>
          </a:p>
          <a:p>
            <a:pPr marL="514350" indent="-514350">
              <a:buFont typeface="+mj-lt"/>
              <a:buAutoNum type="arabicPeriod"/>
            </a:pPr>
            <a:r>
              <a:rPr lang="ar-IQ" dirty="0" smtClean="0"/>
              <a:t>معرفة تأثير الأوساط المختلفة التي يتعامل معها الرياضي و بالتالي مراعاة ذلك في الأداء </a:t>
            </a:r>
            <a:r>
              <a:rPr lang="ar-IQ" dirty="0" err="1" smtClean="0"/>
              <a:t>المهاري</a:t>
            </a:r>
            <a:r>
              <a:rPr lang="ar-IQ" dirty="0" smtClean="0"/>
              <a:t> او في تصميم الأدوات المختلفة و مثال ذلك تصميم الزوارق الرياضية.</a:t>
            </a:r>
          </a:p>
          <a:p>
            <a:pPr marL="514350" indent="-514350">
              <a:buFont typeface="+mj-lt"/>
              <a:buAutoNum type="arabicPeriod"/>
            </a:pPr>
            <a:r>
              <a:rPr lang="ar-IQ" dirty="0" smtClean="0"/>
              <a:t>حساب القوى الخارجة التي قد تعرقل الرياضي مثل قوة الاحتكاك و محاولة التغلب عليها مثلا في رياضة التزلج على الثلج حيث يقوم الرياضي بإضافة الشمع للزلاجة لغرض تقليل الاحتكاك ، او في فعاليات أخرى يلجأ الرياضي لزيادة الاحتكاك مثلا في تصميم احذية العدائين للمسافات القصيرة.</a:t>
            </a:r>
          </a:p>
          <a:p>
            <a:pPr marL="514350" indent="-514350">
              <a:buFont typeface="+mj-lt"/>
              <a:buAutoNum type="arabicPeriod"/>
            </a:pPr>
            <a:endParaRPr lang="ar-IQ" dirty="0"/>
          </a:p>
        </p:txBody>
      </p:sp>
    </p:spTree>
    <p:extLst>
      <p:ext uri="{BB962C8B-B14F-4D97-AF65-F5344CB8AC3E}">
        <p14:creationId xmlns:p14="http://schemas.microsoft.com/office/powerpoint/2010/main" val="276015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3" name="عنوان 2"/>
          <p:cNvSpPr>
            <a:spLocks noGrp="1"/>
          </p:cNvSpPr>
          <p:nvPr>
            <p:ph type="title"/>
          </p:nvPr>
        </p:nvSpPr>
        <p:spPr/>
        <p:txBody>
          <a:bodyPr/>
          <a:lstStyle/>
          <a:p>
            <a:r>
              <a:rPr lang="ar-IQ" dirty="0" smtClean="0"/>
              <a:t>التأثير المتبادل بين القوى الخارجية و الداخلية:</a:t>
            </a:r>
            <a:endParaRPr lang="ar-IQ" dirty="0"/>
          </a:p>
        </p:txBody>
      </p:sp>
      <p:sp>
        <p:nvSpPr>
          <p:cNvPr id="4" name="عنصر نائب للمحتوى 3"/>
          <p:cNvSpPr>
            <a:spLocks noGrp="1"/>
          </p:cNvSpPr>
          <p:nvPr>
            <p:ph idx="1"/>
          </p:nvPr>
        </p:nvSpPr>
        <p:spPr/>
        <p:txBody>
          <a:bodyPr/>
          <a:lstStyle/>
          <a:p>
            <a:pPr marL="0" indent="0">
              <a:buNone/>
            </a:pPr>
            <a:r>
              <a:rPr lang="ar-IQ" dirty="0" smtClean="0"/>
              <a:t> من ابرز ملامح التأثير المتبادل للقوى هو حركة القفز فعند تحليل هذه الحركة نلاحظ ان الجسم أولا يبدأ بالنزول الى الأسفل مع اتجاه تأثير الجاذبية فهو يتحرك بتأثير وزن الجسم إضافة لقوة العضلات ثم يتحرك صعودا بعكس اتجاه تأثيرها او في محاولة التخلص من تأثيرها او بعبارة اصح محاولة تحقيق رد فعل مناسب يمكنه من القفز حسب قانون يوتن الثالث.</a:t>
            </a:r>
            <a:br>
              <a:rPr lang="ar-IQ" dirty="0" smtClean="0"/>
            </a:br>
            <a:r>
              <a:rPr lang="ar-IQ" dirty="0" smtClean="0"/>
              <a:t>فلو اردنا قياس رد الفعل نشتق القانون التالي:</a:t>
            </a:r>
          </a:p>
          <a:p>
            <a:pPr marL="0" indent="0">
              <a:buNone/>
            </a:pPr>
            <a:r>
              <a:rPr lang="ar-IQ" dirty="0" smtClean="0"/>
              <a:t>القوة = الكتلة </a:t>
            </a:r>
            <a:r>
              <a:rPr lang="en-US" dirty="0" smtClean="0"/>
              <a:t>x</a:t>
            </a:r>
            <a:r>
              <a:rPr lang="ar-IQ" dirty="0" smtClean="0"/>
              <a:t> التعجيل</a:t>
            </a:r>
          </a:p>
          <a:p>
            <a:pPr marL="0" indent="0">
              <a:buNone/>
            </a:pPr>
            <a:r>
              <a:rPr lang="ar-IQ" dirty="0" smtClean="0"/>
              <a:t>و حسب المثال أعلاه فأن القوة = </a:t>
            </a:r>
            <a:r>
              <a:rPr lang="ar-IQ" dirty="0" err="1" smtClean="0"/>
              <a:t>الوزن+الكتلة</a:t>
            </a:r>
            <a:r>
              <a:rPr lang="ar-IQ" dirty="0" smtClean="0"/>
              <a:t> </a:t>
            </a:r>
            <a:r>
              <a:rPr lang="en-US" dirty="0" smtClean="0"/>
              <a:t>x</a:t>
            </a:r>
            <a:r>
              <a:rPr lang="ar-IQ" dirty="0" smtClean="0"/>
              <a:t> التعجيل</a:t>
            </a:r>
          </a:p>
          <a:p>
            <a:pPr marL="0" indent="0">
              <a:buNone/>
            </a:pPr>
            <a:r>
              <a:rPr lang="ar-IQ" dirty="0" smtClean="0"/>
              <a:t> </a:t>
            </a:r>
            <a:endParaRPr lang="ar-IQ" dirty="0"/>
          </a:p>
        </p:txBody>
      </p:sp>
    </p:spTree>
    <p:extLst>
      <p:ext uri="{BB962C8B-B14F-4D97-AF65-F5344CB8AC3E}">
        <p14:creationId xmlns:p14="http://schemas.microsoft.com/office/powerpoint/2010/main" val="43748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solidFill>
                  <a:srgbClr val="FF0000"/>
                </a:solidFill>
              </a:rPr>
              <a:t>التأثير المتبادل بين القوى الخارجية و الداخلية:</a:t>
            </a:r>
            <a:endParaRPr lang="ar-IQ" dirty="0">
              <a:solidFill>
                <a:srgbClr val="FF0000"/>
              </a:solidFill>
            </a:endParaRPr>
          </a:p>
        </p:txBody>
      </p:sp>
      <p:sp>
        <p:nvSpPr>
          <p:cNvPr id="4" name="عنصر نائب للمحتوى 3"/>
          <p:cNvSpPr>
            <a:spLocks noGrp="1"/>
          </p:cNvSpPr>
          <p:nvPr>
            <p:ph idx="1"/>
          </p:nvPr>
        </p:nvSpPr>
        <p:spPr/>
        <p:txBody>
          <a:bodyPr/>
          <a:lstStyle/>
          <a:p>
            <a:pPr marL="0" indent="0">
              <a:buNone/>
            </a:pPr>
            <a:r>
              <a:rPr lang="ar-IQ" dirty="0" smtClean="0"/>
              <a:t> نستنتج من ذلك ان صعود الجسم الى الأعلى تكون القوة المستخدمة و وزن الجسم اكبر من ردة فعل الأرض اما في حالة النزول الى الأسفل تكون قوة رد الفعل اقل من وزن الجسم و القوة المستخدمة و مثال على ذلك هي حركة رفع الثقل. </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0011" y="3374266"/>
            <a:ext cx="8744755" cy="3116686"/>
          </a:xfrm>
          <a:prstGeom prst="rect">
            <a:avLst/>
          </a:prstGeom>
        </p:spPr>
      </p:pic>
    </p:spTree>
    <p:extLst>
      <p:ext uri="{BB962C8B-B14F-4D97-AF65-F5344CB8AC3E}">
        <p14:creationId xmlns:p14="http://schemas.microsoft.com/office/powerpoint/2010/main" val="428294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2" presetClass="emph" presetSubtype="0" fill="hold" nodeType="clickEffect">
                                  <p:stCondLst>
                                    <p:cond delay="0"/>
                                  </p:stCondLst>
                                  <p:childTnLst>
                                    <p:animRot by="120000">
                                      <p:cBhvr>
                                        <p:cTn id="10" dur="100" fill="hold">
                                          <p:stCondLst>
                                            <p:cond delay="0"/>
                                          </p:stCondLst>
                                        </p:cTn>
                                        <p:tgtEl>
                                          <p:spTgt spid="5"/>
                                        </p:tgtEl>
                                        <p:attrNameLst>
                                          <p:attrName>r</p:attrName>
                                        </p:attrNameLst>
                                      </p:cBhvr>
                                    </p:animRot>
                                    <p:animRot by="-240000">
                                      <p:cBhvr>
                                        <p:cTn id="11" dur="200" fill="hold">
                                          <p:stCondLst>
                                            <p:cond delay="200"/>
                                          </p:stCondLst>
                                        </p:cTn>
                                        <p:tgtEl>
                                          <p:spTgt spid="5"/>
                                        </p:tgtEl>
                                        <p:attrNameLst>
                                          <p:attrName>r</p:attrName>
                                        </p:attrNameLst>
                                      </p:cBhvr>
                                    </p:animRot>
                                    <p:animRot by="240000">
                                      <p:cBhvr>
                                        <p:cTn id="12" dur="200" fill="hold">
                                          <p:stCondLst>
                                            <p:cond delay="400"/>
                                          </p:stCondLst>
                                        </p:cTn>
                                        <p:tgtEl>
                                          <p:spTgt spid="5"/>
                                        </p:tgtEl>
                                        <p:attrNameLst>
                                          <p:attrName>r</p:attrName>
                                        </p:attrNameLst>
                                      </p:cBhvr>
                                    </p:animRot>
                                    <p:animRot by="-240000">
                                      <p:cBhvr>
                                        <p:cTn id="13" dur="200" fill="hold">
                                          <p:stCondLst>
                                            <p:cond delay="600"/>
                                          </p:stCondLst>
                                        </p:cTn>
                                        <p:tgtEl>
                                          <p:spTgt spid="5"/>
                                        </p:tgtEl>
                                        <p:attrNameLst>
                                          <p:attrName>r</p:attrName>
                                        </p:attrNameLst>
                                      </p:cBhvr>
                                    </p:animRot>
                                    <p:animRot by="120000">
                                      <p:cBhvr>
                                        <p:cTn id="14" dur="200" fill="hold">
                                          <p:stCondLst>
                                            <p:cond delay="800"/>
                                          </p:stCondLst>
                                        </p:cTn>
                                        <p:tgtEl>
                                          <p:spTgt spid="5"/>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a:xfrm>
            <a:off x="838200" y="0"/>
            <a:ext cx="10515600" cy="709881"/>
          </a:xfrm>
        </p:spPr>
        <p:txBody>
          <a:bodyPr>
            <a:normAutofit/>
          </a:bodyPr>
          <a:lstStyle/>
          <a:p>
            <a:r>
              <a:rPr lang="ar-IQ" sz="3200" dirty="0" smtClean="0">
                <a:solidFill>
                  <a:srgbClr val="FF0000"/>
                </a:solidFill>
              </a:rPr>
              <a:t>التأثير المتبادل بين القوى الخارجية و الداخلية:</a:t>
            </a:r>
            <a:endParaRPr lang="ar-IQ" sz="3200" dirty="0">
              <a:solidFill>
                <a:srgbClr val="FF0000"/>
              </a:solidFill>
            </a:endParaRPr>
          </a:p>
        </p:txBody>
      </p:sp>
      <p:sp>
        <p:nvSpPr>
          <p:cNvPr id="4" name="عنصر نائب للمحتوى 3"/>
          <p:cNvSpPr>
            <a:spLocks noGrp="1"/>
          </p:cNvSpPr>
          <p:nvPr>
            <p:ph idx="1"/>
          </p:nvPr>
        </p:nvSpPr>
        <p:spPr>
          <a:xfrm>
            <a:off x="838200" y="709882"/>
            <a:ext cx="10515600" cy="5467082"/>
          </a:xfrm>
        </p:spPr>
        <p:txBody>
          <a:bodyPr/>
          <a:lstStyle/>
          <a:p>
            <a:pPr marL="0" indent="0">
              <a:buNone/>
            </a:pPr>
            <a:r>
              <a:rPr lang="ar-IQ" dirty="0" smtClean="0"/>
              <a:t> اما اذا كانت القوة المسلطة على الأرض ليست عمودية كما في حركة العداء فأنه يسلط القوة على الأرض بزاوية و عند ذلك يكون تأثيرها بمركبتين احداهما افقية و الأخرى عمودية و نتيجة لذلك نجد ان ردة فعل الأرض تتحلل ايضة لمركبتين عمودية و افقية و هذا يعطينا تصورا عن قوتين تعمل احدهما بصورة عمودية و الأخرى افقيا و هما يمثلان التحليل لمركبات القوى الأساسية و على افتراض ان خط عمل هاتين القوتين تمر بمركز ثقل العداء </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9600" y="3443423"/>
            <a:ext cx="3763314" cy="2894895"/>
          </a:xfrm>
          <a:prstGeom prst="rect">
            <a:avLst/>
          </a:prstGeom>
        </p:spPr>
      </p:pic>
      <p:pic>
        <p:nvPicPr>
          <p:cNvPr id="6" name="صورة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5459" y="3683358"/>
            <a:ext cx="4211392" cy="2654960"/>
          </a:xfrm>
          <a:prstGeom prst="rect">
            <a:avLst/>
          </a:prstGeom>
        </p:spPr>
      </p:pic>
    </p:spTree>
    <p:extLst>
      <p:ext uri="{BB962C8B-B14F-4D97-AF65-F5344CB8AC3E}">
        <p14:creationId xmlns:p14="http://schemas.microsoft.com/office/powerpoint/2010/main" val="326802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nodeType="clickEffect">
                                  <p:stCondLst>
                                    <p:cond delay="0"/>
                                  </p:stCondLst>
                                  <p:childTnLst>
                                    <p:animEffect transition="out" filter="fade">
                                      <p:cBhvr>
                                        <p:cTn id="30" dur="500" tmFilter="0, 0; .2, .5; .8, .5; 1, 0"/>
                                        <p:tgtEl>
                                          <p:spTgt spid="5"/>
                                        </p:tgtEl>
                                      </p:cBhvr>
                                    </p:animEffect>
                                    <p:animScale>
                                      <p:cBhvr>
                                        <p:cTn id="31" dur="250" autoRev="1" fill="hold"/>
                                        <p:tgtEl>
                                          <p:spTgt spid="5"/>
                                        </p:tgtEl>
                                      </p:cBhvr>
                                      <p:by x="105000" y="105000"/>
                                    </p:animScale>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 calcmode="lin" valueType="num">
                                      <p:cBhvr additive="base">
                                        <p:cTn id="36"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t>شكرا لحسن الاستماع.....</a:t>
            </a:r>
            <a:r>
              <a:rPr lang="ar-IQ" smtClean="0"/>
              <a:t/>
            </a:r>
            <a:br>
              <a:rPr lang="ar-IQ" smtClean="0"/>
            </a:br>
            <a:endParaRPr lang="ar-IQ" sz="3600" dirty="0"/>
          </a:p>
        </p:txBody>
      </p:sp>
      <p:sp>
        <p:nvSpPr>
          <p:cNvPr id="4" name="عنصر نائب للمحتوى 3"/>
          <p:cNvSpPr>
            <a:spLocks noGrp="1"/>
          </p:cNvSpPr>
          <p:nvPr>
            <p:ph idx="1"/>
          </p:nvPr>
        </p:nvSpPr>
        <p:spPr/>
        <p:txBody>
          <a:bodyPr/>
          <a:lstStyle/>
          <a:p>
            <a:pPr marL="0" indent="0">
              <a:buNone/>
            </a:pPr>
            <a:r>
              <a:rPr lang="ar-IQ" dirty="0" smtClean="0"/>
              <a:t> </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0925" y="1825625"/>
            <a:ext cx="8487176" cy="4486275"/>
          </a:xfrm>
          <a:prstGeom prst="rect">
            <a:avLst/>
          </a:prstGeom>
        </p:spPr>
      </p:pic>
    </p:spTree>
    <p:extLst>
      <p:ext uri="{BB962C8B-B14F-4D97-AF65-F5344CB8AC3E}">
        <p14:creationId xmlns:p14="http://schemas.microsoft.com/office/powerpoint/2010/main" val="179241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pic>
        <p:nvPicPr>
          <p:cNvPr id="5" name="عنصر نائب للمحتوى 4"/>
          <p:cNvPicPr>
            <a:picLocks noGrp="1" noChangeAspect="1"/>
          </p:cNvPicPr>
          <p:nvPr>
            <p:ph idx="1"/>
          </p:nvPr>
        </p:nvPicPr>
        <p:blipFill rotWithShape="1">
          <a:blip r:embed="rId4">
            <a:extLst>
              <a:ext uri="{28A0092B-C50C-407E-A947-70E740481C1C}">
                <a14:useLocalDpi xmlns:a14="http://schemas.microsoft.com/office/drawing/2010/main" val="0"/>
              </a:ext>
            </a:extLst>
          </a:blip>
          <a:srcRect b="9545"/>
          <a:stretch/>
        </p:blipFill>
        <p:spPr>
          <a:xfrm>
            <a:off x="1803042" y="811369"/>
            <a:ext cx="9311425" cy="5125792"/>
          </a:xfrm>
        </p:spPr>
      </p:pic>
    </p:spTree>
    <p:extLst>
      <p:ext uri="{BB962C8B-B14F-4D97-AF65-F5344CB8AC3E}">
        <p14:creationId xmlns:p14="http://schemas.microsoft.com/office/powerpoint/2010/main" val="144404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t> </a:t>
            </a:r>
            <a:endParaRPr lang="ar-IQ" dirty="0"/>
          </a:p>
        </p:txBody>
      </p:sp>
      <p:sp>
        <p:nvSpPr>
          <p:cNvPr id="5" name="عنصر نائب للمحتوى 4"/>
          <p:cNvSpPr>
            <a:spLocks noGrp="1"/>
          </p:cNvSpPr>
          <p:nvPr>
            <p:ph idx="1"/>
          </p:nvPr>
        </p:nvSpPr>
        <p:spPr>
          <a:xfrm>
            <a:off x="244699" y="206062"/>
            <a:ext cx="11732653" cy="5970901"/>
          </a:xfrm>
        </p:spPr>
        <p:txBody>
          <a:bodyPr>
            <a:normAutofit fontScale="77500" lnSpcReduction="20000"/>
          </a:bodyPr>
          <a:lstStyle/>
          <a:p>
            <a:pPr marL="0" indent="0">
              <a:buNone/>
            </a:pPr>
            <a:r>
              <a:rPr lang="ar-SA" dirty="0" smtClean="0">
                <a:solidFill>
                  <a:srgbClr val="FF0000"/>
                </a:solidFill>
              </a:rPr>
              <a:t>في مجالنا الرياضي </a:t>
            </a:r>
            <a:r>
              <a:rPr lang="ar-SA" dirty="0">
                <a:solidFill>
                  <a:srgbClr val="FF0000"/>
                </a:solidFill>
              </a:rPr>
              <a:t>ا</a:t>
            </a:r>
            <a:r>
              <a:rPr lang="ar-SA" dirty="0" smtClean="0">
                <a:solidFill>
                  <a:srgbClr val="FF0000"/>
                </a:solidFill>
              </a:rPr>
              <a:t>حتلت القوة على الدوام مركز الصدارة و احيانا مثلت هاجسا لكل الممارسين للنشاط البدني سواء الممارسة الشخصية او ممارسة الرياضة الاحترافية، و صنفت القوة على الدوام اولا عند ذكر عناصر اللياقة البدنية (قوة، سرعة، مطاولة، رشاقة، مرونة) حيث توصف القوة بأنها العامل الرئيسي و الاول لجميع العناصر و بدونها لا يمكن الانتقال لبقية العناصر.</a:t>
            </a:r>
          </a:p>
          <a:p>
            <a:pPr marL="0" indent="0">
              <a:buNone/>
            </a:pPr>
            <a:r>
              <a:rPr lang="ar-SA" dirty="0" smtClean="0">
                <a:solidFill>
                  <a:srgbClr val="0070C0"/>
                </a:solidFill>
              </a:rPr>
              <a:t>في المجال </a:t>
            </a:r>
            <a:r>
              <a:rPr lang="ar-SA" dirty="0" err="1" smtClean="0">
                <a:solidFill>
                  <a:srgbClr val="0070C0"/>
                </a:solidFill>
              </a:rPr>
              <a:t>الفسلجي</a:t>
            </a:r>
            <a:r>
              <a:rPr lang="ar-SA" dirty="0" smtClean="0">
                <a:solidFill>
                  <a:srgbClr val="0070C0"/>
                </a:solidFill>
              </a:rPr>
              <a:t> بشكل عام و الرياضي بشكل خاص فأن القوة التي نقصدها هو الفعل الميكانيكي الذي يولده الانقباض العضلي، و بطبيعة الحال فأن جسم الانسان يولد هذه القوة (الانقباضات العضلية) للتفاعل مع المحيط الخارجي في مختلف الحالات و الاجواء و الرياضة بوصفها الاشمل هي في الحقيقة عبارة عن تفاعل القوى المختلفة في شكل حركي عام يوصف ب (المهارة).</a:t>
            </a:r>
          </a:p>
          <a:p>
            <a:pPr marL="0" indent="0">
              <a:buNone/>
            </a:pPr>
            <a:r>
              <a:rPr lang="ar-SA" dirty="0" smtClean="0">
                <a:solidFill>
                  <a:srgbClr val="0070C0"/>
                </a:solidFill>
              </a:rPr>
              <a:t/>
            </a:r>
            <a:br>
              <a:rPr lang="ar-SA" dirty="0" smtClean="0">
                <a:solidFill>
                  <a:srgbClr val="0070C0"/>
                </a:solidFill>
              </a:rPr>
            </a:br>
            <a:r>
              <a:rPr lang="ar-SA" dirty="0" smtClean="0">
                <a:solidFill>
                  <a:srgbClr val="C00000"/>
                </a:solidFill>
              </a:rPr>
              <a:t>و تبعا لما اشرنا اليه في مواضع سابقة في دروسنا فأن كل حركة لجسم ما هي بالضرورة ناتجة من تأثير قوة تسببت في تحريك الجسم لكن بنفس الوقت يجب الانتباه ان انتاج القوة ليس بالضرورة يتسبب في انتاج حركة و توصنا من خلال قانون نيوتن الثاني ان مفهوم الحركة الديناميكية مرتبط بكتلة الجسم بشكل اساسي او بعبارة اصح فأن توليد تعجيل حقيقي (حركة) للجسم مرتبط بأن تكون مقدار القوة متناسبة طرديا مع كتلته و لهذا السبب يمكننا ادراك الفرق بين دفع الجدار او دفع الزميل..</a:t>
            </a:r>
          </a:p>
          <a:p>
            <a:pPr marL="0" indent="0">
              <a:buNone/>
            </a:pPr>
            <a:r>
              <a:rPr lang="ar-SA" b="1" dirty="0" smtClean="0">
                <a:solidFill>
                  <a:srgbClr val="FF0000"/>
                </a:solidFill>
              </a:rPr>
              <a:t>القوة = الكتلة </a:t>
            </a:r>
            <a:r>
              <a:rPr lang="en-US" b="1" dirty="0" smtClean="0">
                <a:solidFill>
                  <a:srgbClr val="FF0000"/>
                </a:solidFill>
              </a:rPr>
              <a:t>x</a:t>
            </a:r>
            <a:r>
              <a:rPr lang="ar-IQ" b="1" dirty="0" smtClean="0">
                <a:solidFill>
                  <a:srgbClr val="FF0000"/>
                </a:solidFill>
              </a:rPr>
              <a:t> التعجيل</a:t>
            </a:r>
            <a:r>
              <a:rPr lang="ar-IQ" b="1" u="sng" dirty="0" smtClean="0">
                <a:solidFill>
                  <a:srgbClr val="FF0000"/>
                </a:solidFill>
              </a:rPr>
              <a:t/>
            </a:r>
            <a:br>
              <a:rPr lang="ar-IQ" b="1" u="sng" dirty="0" smtClean="0">
                <a:solidFill>
                  <a:srgbClr val="FF0000"/>
                </a:solidFill>
              </a:rPr>
            </a:br>
            <a:r>
              <a:rPr lang="ar-IQ" dirty="0" smtClean="0">
                <a:solidFill>
                  <a:schemeClr val="accent4">
                    <a:lumMod val="50000"/>
                  </a:schemeClr>
                </a:solidFill>
              </a:rPr>
              <a:t>و هنا يمكننا التمييز بين شكلين للقوة:</a:t>
            </a:r>
          </a:p>
          <a:p>
            <a:pPr marL="514350" indent="-514350">
              <a:buFont typeface="+mj-lt"/>
              <a:buAutoNum type="arabicPeriod"/>
            </a:pPr>
            <a:r>
              <a:rPr lang="ar-IQ" dirty="0" smtClean="0"/>
              <a:t>القوة المتحركة او الديناميكية.</a:t>
            </a:r>
          </a:p>
          <a:p>
            <a:pPr marL="514350" indent="-514350">
              <a:buFont typeface="+mj-lt"/>
              <a:buAutoNum type="arabicPeriod"/>
            </a:pPr>
            <a:r>
              <a:rPr lang="ar-IQ" dirty="0" smtClean="0"/>
              <a:t>القوة الثابتة او </a:t>
            </a:r>
            <a:r>
              <a:rPr lang="ar-IQ" dirty="0" err="1" smtClean="0"/>
              <a:t>الاستاتيكية</a:t>
            </a:r>
            <a:r>
              <a:rPr lang="ar-IQ" dirty="0" smtClean="0"/>
              <a:t>.</a:t>
            </a:r>
          </a:p>
          <a:p>
            <a:pPr marL="514350" indent="-514350">
              <a:buFont typeface="+mj-lt"/>
              <a:buAutoNum type="arabicPeriod"/>
            </a:pPr>
            <a:endParaRPr lang="ar-SA" dirty="0" smtClean="0"/>
          </a:p>
          <a:p>
            <a:pPr marL="0" indent="0">
              <a:buNone/>
            </a:pPr>
            <a:r>
              <a:rPr lang="ar-SA" dirty="0" smtClean="0"/>
              <a:t> </a:t>
            </a:r>
            <a:endParaRPr lang="ar-IQ" dirty="0"/>
          </a:p>
        </p:txBody>
      </p:sp>
      <p:pic>
        <p:nvPicPr>
          <p:cNvPr id="4" name="صورة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338" y="3721994"/>
            <a:ext cx="5834129" cy="2897747"/>
          </a:xfrm>
          <a:prstGeom prst="rect">
            <a:avLst/>
          </a:prstGeom>
        </p:spPr>
      </p:pic>
    </p:spTree>
    <p:extLst>
      <p:ext uri="{BB962C8B-B14F-4D97-AF65-F5344CB8AC3E}">
        <p14:creationId xmlns:p14="http://schemas.microsoft.com/office/powerpoint/2010/main" val="152319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fade">
                                      <p:cBhvr>
                                        <p:cTn id="49" dur="1000"/>
                                        <p:tgtEl>
                                          <p:spTgt spid="5">
                                            <p:txEl>
                                              <p:pRg st="7" end="7"/>
                                            </p:txEl>
                                          </p:spTgt>
                                        </p:tgtEl>
                                      </p:cBhvr>
                                    </p:animEffect>
                                    <p:anim calcmode="lin" valueType="num">
                                      <p:cBhvr>
                                        <p:cTn id="5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sp>
        <p:nvSpPr>
          <p:cNvPr id="4" name="عنصر نائب للمحتوى 3"/>
          <p:cNvSpPr>
            <a:spLocks noGrp="1"/>
          </p:cNvSpPr>
          <p:nvPr>
            <p:ph idx="1"/>
          </p:nvPr>
        </p:nvSpPr>
        <p:spPr>
          <a:xfrm>
            <a:off x="838200" y="365125"/>
            <a:ext cx="10515600" cy="5811838"/>
          </a:xfrm>
        </p:spPr>
        <p:txBody>
          <a:bodyPr>
            <a:normAutofit/>
          </a:bodyPr>
          <a:lstStyle/>
          <a:p>
            <a:pPr marL="0" indent="0">
              <a:buNone/>
            </a:pPr>
            <a:r>
              <a:rPr lang="ar-IQ" dirty="0" smtClean="0">
                <a:solidFill>
                  <a:srgbClr val="FF0000"/>
                </a:solidFill>
              </a:rPr>
              <a:t>من خلال قانون نيوتن الأول الذي نص على ان الاجسام تبقى ثابتة اذا كانت ثابتة و تبقى متحركة اذا كانت متحركة ما لم تؤثر بهذه الاجسام قوة تغير من حالتها الحركية هذه، و هنا ندرك ان الأساس العام في هذا الوصف (ثابت او متحرك) هو وجود القوة.</a:t>
            </a:r>
          </a:p>
          <a:p>
            <a:pPr marL="0" indent="0">
              <a:buNone/>
            </a:pPr>
            <a:r>
              <a:rPr lang="ar-IQ" dirty="0" smtClean="0"/>
              <a:t>من خلال ما تقدم و من خلال هذا الوصف الميكانيكي يمكننا استنتاج تعريفا للقوة و هي:</a:t>
            </a:r>
            <a:br>
              <a:rPr lang="ar-IQ" dirty="0" smtClean="0"/>
            </a:br>
            <a:r>
              <a:rPr lang="ar-IQ" b="1" dirty="0" smtClean="0">
                <a:solidFill>
                  <a:srgbClr val="FF0000"/>
                </a:solidFill>
              </a:rPr>
              <a:t>(الفعل الميكانيكي الذي يغير او يحاول ان يغير الحالة الحركية لجسم ما )</a:t>
            </a:r>
          </a:p>
          <a:p>
            <a:pPr marL="0" indent="0">
              <a:buNone/>
            </a:pPr>
            <a:r>
              <a:rPr lang="ar-IQ" dirty="0" smtClean="0"/>
              <a:t/>
            </a:r>
            <a:br>
              <a:rPr lang="ar-IQ" dirty="0" smtClean="0"/>
            </a:br>
            <a:r>
              <a:rPr lang="ar-IQ" dirty="0" smtClean="0">
                <a:solidFill>
                  <a:srgbClr val="7030A0"/>
                </a:solidFill>
              </a:rPr>
              <a:t>و كما اشرنا قبل قليل فأن لتحريك جسم ما يلزمنا ان نسلط قوة تتناسب مع كتلة هذا الجسم و يجب ان تسلط هذه القوة باتجاه الحركة المطلوب تحريك هذا الجسم باتجاهها او اكسابها تعجيلا بالاتجاه المطلوب، و هنا يجب الإشارة الى ضرورة ذكر </a:t>
            </a:r>
            <a:r>
              <a:rPr lang="ar-IQ" b="1" dirty="0" smtClean="0">
                <a:solidFill>
                  <a:srgbClr val="FF0000"/>
                </a:solidFill>
              </a:rPr>
              <a:t>(مواصفات) </a:t>
            </a:r>
            <a:r>
              <a:rPr lang="ar-IQ" dirty="0" smtClean="0">
                <a:solidFill>
                  <a:srgbClr val="7030A0"/>
                </a:solidFill>
              </a:rPr>
              <a:t>القوة و هي مقدارها و اتجاهها و نقطة تأثيرها دائما.</a:t>
            </a:r>
          </a:p>
          <a:p>
            <a:pPr marL="0" indent="0">
              <a:buNone/>
            </a:pPr>
            <a:r>
              <a:rPr lang="ar-IQ" dirty="0" smtClean="0"/>
              <a:t> </a:t>
            </a:r>
            <a:endParaRPr lang="ar-IQ" dirty="0"/>
          </a:p>
        </p:txBody>
      </p:sp>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6220" y="4365938"/>
            <a:ext cx="5447763" cy="2356835"/>
          </a:xfrm>
          <a:prstGeom prst="rect">
            <a:avLst/>
          </a:prstGeom>
        </p:spPr>
      </p:pic>
    </p:spTree>
    <p:extLst>
      <p:ext uri="{BB962C8B-B14F-4D97-AF65-F5344CB8AC3E}">
        <p14:creationId xmlns:p14="http://schemas.microsoft.com/office/powerpoint/2010/main" val="398512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1)">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heel(1)">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heel(1)">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sp>
        <p:nvSpPr>
          <p:cNvPr id="4" name="عنصر نائب للمحتوى 3"/>
          <p:cNvSpPr>
            <a:spLocks noGrp="1"/>
          </p:cNvSpPr>
          <p:nvPr>
            <p:ph idx="1"/>
          </p:nvPr>
        </p:nvSpPr>
        <p:spPr>
          <a:xfrm>
            <a:off x="838200" y="365125"/>
            <a:ext cx="10515600" cy="5811838"/>
          </a:xfrm>
        </p:spPr>
        <p:txBody>
          <a:bodyPr/>
          <a:lstStyle/>
          <a:p>
            <a:r>
              <a:rPr lang="ar-IQ" dirty="0" smtClean="0"/>
              <a:t>و هذا يعني اننا عند وصفنا لتحريك جسم من نقطة الى أخرى فأننا أولا حددنا اتجاه هذه القوة فالقوة كمية متجهة و عادة ما نعبر عنها بسهم يشير لاتجاه </a:t>
            </a:r>
            <a:r>
              <a:rPr lang="ar-IQ" dirty="0" err="1" smtClean="0"/>
              <a:t>تاثيره</a:t>
            </a:r>
            <a:r>
              <a:rPr lang="ar-IQ" dirty="0" smtClean="0"/>
              <a:t>.</a:t>
            </a:r>
          </a:p>
          <a:p>
            <a:r>
              <a:rPr lang="ar-IQ" dirty="0" smtClean="0"/>
              <a:t>و مثلا لو اردنا استخدام قوة بقدر معين لتحريك جسم بكتلة ما لتحريكه مقدار من المسافة ثم استخدمنا نفس كمية هذه القوة لتحريك جسم آخر بكتلة اكبر فهنا نحن نتحدث عن مقدار القوة.</a:t>
            </a:r>
          </a:p>
          <a:p>
            <a:r>
              <a:rPr lang="ar-IQ" dirty="0" smtClean="0"/>
              <a:t>و مثال آخر تخيل معي انك تحاول تسليط قوة على صندوق على الأرض في محاولة تحريك هذا الصندوق فمن الطبيعي اننا سنسلطها جانبيا بالاتجاه المطلوب و ليس عموديا.</a:t>
            </a:r>
            <a:endParaRPr lang="ar-IQ" dirty="0"/>
          </a:p>
        </p:txBody>
      </p:sp>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864" y="3825025"/>
            <a:ext cx="4200592" cy="2447255"/>
          </a:xfrm>
          <a:prstGeom prst="rect">
            <a:avLst/>
          </a:prstGeom>
        </p:spPr>
      </p:pic>
      <p:pic>
        <p:nvPicPr>
          <p:cNvPr id="7" name="صورة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16711" y="3825024"/>
            <a:ext cx="5203064" cy="2447255"/>
          </a:xfrm>
          <a:prstGeom prst="rect">
            <a:avLst/>
          </a:prstGeom>
        </p:spPr>
      </p:pic>
    </p:spTree>
    <p:extLst>
      <p:ext uri="{BB962C8B-B14F-4D97-AF65-F5344CB8AC3E}">
        <p14:creationId xmlns:p14="http://schemas.microsoft.com/office/powerpoint/2010/main" val="237741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endParaRPr lang="ar-IQ" dirty="0"/>
          </a:p>
        </p:txBody>
      </p:sp>
      <p:sp>
        <p:nvSpPr>
          <p:cNvPr id="4" name="عنصر نائب للمحتوى 3"/>
          <p:cNvSpPr>
            <a:spLocks noGrp="1"/>
          </p:cNvSpPr>
          <p:nvPr>
            <p:ph idx="1"/>
          </p:nvPr>
        </p:nvSpPr>
        <p:spPr>
          <a:xfrm>
            <a:off x="838200" y="365125"/>
            <a:ext cx="10515600" cy="5811838"/>
          </a:xfrm>
        </p:spPr>
        <p:txBody>
          <a:bodyPr/>
          <a:lstStyle/>
          <a:p>
            <a:pPr marL="0" indent="0">
              <a:buNone/>
            </a:pPr>
            <a:r>
              <a:rPr lang="ar-IQ" dirty="0" smtClean="0"/>
              <a:t>في فصول سابقة تناولنا مفهوم </a:t>
            </a:r>
            <a:r>
              <a:rPr lang="ar-IQ" dirty="0" err="1" smtClean="0"/>
              <a:t>العتلات</a:t>
            </a:r>
            <a:r>
              <a:rPr lang="ar-IQ" dirty="0" smtClean="0"/>
              <a:t> من وجهة نظر </a:t>
            </a:r>
            <a:r>
              <a:rPr lang="ar-IQ" dirty="0" err="1" smtClean="0"/>
              <a:t>فيزاوية</a:t>
            </a:r>
            <a:r>
              <a:rPr lang="ar-IQ" dirty="0" smtClean="0"/>
              <a:t> عامة ثم تطرقنا لأهمية </a:t>
            </a:r>
            <a:r>
              <a:rPr lang="ar-IQ" dirty="0" err="1" smtClean="0"/>
              <a:t>العتلات</a:t>
            </a:r>
            <a:r>
              <a:rPr lang="ar-IQ" dirty="0" smtClean="0"/>
              <a:t> في حياة الانسان عموما و في النشاط الرياضي خصوصا، مثلا عندما نريد ان </a:t>
            </a:r>
            <a:r>
              <a:rPr lang="ar-IQ" dirty="0" err="1" smtClean="0"/>
              <a:t>نححرك</a:t>
            </a:r>
            <a:r>
              <a:rPr lang="ar-IQ" dirty="0" smtClean="0"/>
              <a:t> صخرة ثقيلة فأننا نلجأ الى إطالة العتلة التي نستخدمها لذلك او إطالة ذراع القوة و نفس هذه الاستراتيجيات نستخدمها أيضا في الفعاليات الرياضية عند استخدامنا لمختلف المهارات و منها مثلا لعبة المصارعة و الجودو بصفة عامة .</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7606" y="2833353"/>
            <a:ext cx="3304504" cy="3644720"/>
          </a:xfrm>
          <a:prstGeom prst="rect">
            <a:avLst/>
          </a:prstGeom>
        </p:spPr>
      </p:pic>
      <p:pic>
        <p:nvPicPr>
          <p:cNvPr id="7" name="صورة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2302" y="2730321"/>
            <a:ext cx="3070540" cy="3811767"/>
          </a:xfrm>
          <a:prstGeom prst="rect">
            <a:avLst/>
          </a:prstGeom>
        </p:spPr>
      </p:pic>
      <p:pic>
        <p:nvPicPr>
          <p:cNvPr id="8" name="صورة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06874" y="2833354"/>
            <a:ext cx="3541690" cy="3644720"/>
          </a:xfrm>
          <a:prstGeom prst="rect">
            <a:avLst/>
          </a:prstGeom>
        </p:spPr>
      </p:pic>
    </p:spTree>
    <p:extLst>
      <p:ext uri="{BB962C8B-B14F-4D97-AF65-F5344CB8AC3E}">
        <p14:creationId xmlns:p14="http://schemas.microsoft.com/office/powerpoint/2010/main" val="31196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p:txBody>
          <a:bodyPr/>
          <a:lstStyle/>
          <a:p>
            <a:r>
              <a:rPr lang="ar-IQ" dirty="0" smtClean="0"/>
              <a:t>جمع القوى:</a:t>
            </a:r>
            <a:endParaRPr lang="ar-IQ" dirty="0"/>
          </a:p>
        </p:txBody>
      </p:sp>
      <p:sp>
        <p:nvSpPr>
          <p:cNvPr id="4" name="عنصر نائب للمحتوى 3"/>
          <p:cNvSpPr>
            <a:spLocks noGrp="1"/>
          </p:cNvSpPr>
          <p:nvPr>
            <p:ph idx="1"/>
          </p:nvPr>
        </p:nvSpPr>
        <p:spPr/>
        <p:txBody>
          <a:bodyPr>
            <a:normAutofit fontScale="92500" lnSpcReduction="20000"/>
          </a:bodyPr>
          <a:lstStyle/>
          <a:p>
            <a:pPr marL="0" indent="0">
              <a:buNone/>
            </a:pPr>
            <a:r>
              <a:rPr lang="ar-IQ" dirty="0" smtClean="0"/>
              <a:t>اصبحنا الآن مدركين ان لكل قوة مقدار و نقطة تأثير و اتجاه، و تعلمنا اننا يمكن ان نرسم اتجاه التأثير لهذه القوة لغرض دراستها.</a:t>
            </a:r>
          </a:p>
          <a:p>
            <a:pPr marL="0" indent="0">
              <a:buNone/>
            </a:pPr>
            <a:r>
              <a:rPr lang="ar-IQ" dirty="0" smtClean="0"/>
              <a:t>فماذا لو قلنا ان هناك اكثر من قوة تؤثر في جسم ما؟</a:t>
            </a:r>
          </a:p>
          <a:p>
            <a:pPr marL="0" indent="0">
              <a:buNone/>
            </a:pPr>
            <a:r>
              <a:rPr lang="ar-IQ" dirty="0" smtClean="0"/>
              <a:t>طبيعي اننا سوف نتخيل كل ما سبق لكن بصورة مضاعفة او متكررة، و للتوضيح اكثر فيمكنك تخيل القوى المؤثرة بكرة قدم تم ركلها و هي منطلقة الآن في الهواء و تدور حول محورها.</a:t>
            </a:r>
            <a:br>
              <a:rPr lang="ar-IQ" dirty="0" smtClean="0"/>
            </a:br>
            <a:r>
              <a:rPr lang="ar-IQ" dirty="0" smtClean="0"/>
              <a:t>ما هي القوى المؤثرة بها؟</a:t>
            </a:r>
            <a:br>
              <a:rPr lang="ar-IQ" dirty="0" smtClean="0"/>
            </a:br>
            <a:r>
              <a:rPr lang="ar-IQ" dirty="0" smtClean="0"/>
              <a:t>- قوة الضربة من قدم الرياضي.</a:t>
            </a:r>
          </a:p>
          <a:p>
            <a:pPr>
              <a:buFontTx/>
              <a:buChar char="-"/>
            </a:pPr>
            <a:r>
              <a:rPr lang="ar-IQ" dirty="0" smtClean="0"/>
              <a:t>مقاومة احتكاك الهواء.</a:t>
            </a:r>
          </a:p>
          <a:p>
            <a:pPr>
              <a:buFontTx/>
              <a:buChar char="-"/>
            </a:pPr>
            <a:r>
              <a:rPr lang="ar-IQ" dirty="0" smtClean="0"/>
              <a:t>وزن الكرة او تأثير الجاذبية الأرضية.</a:t>
            </a:r>
          </a:p>
          <a:p>
            <a:pPr>
              <a:buFontTx/>
              <a:buChar char="-"/>
            </a:pPr>
            <a:r>
              <a:rPr lang="ar-IQ" dirty="0" smtClean="0"/>
              <a:t>و تأثير القوى الدورانية المتولدة نتيجة الحركة.</a:t>
            </a:r>
          </a:p>
          <a:p>
            <a:pPr marL="0" indent="0">
              <a:buNone/>
            </a:pPr>
            <a:r>
              <a:rPr lang="ar-IQ" dirty="0" smtClean="0"/>
              <a:t/>
            </a:r>
            <a:br>
              <a:rPr lang="ar-IQ" dirty="0" smtClean="0"/>
            </a:br>
            <a:endParaRPr lang="ar-IQ" dirty="0"/>
          </a:p>
        </p:txBody>
      </p:sp>
      <p:pic>
        <p:nvPicPr>
          <p:cNvPr id="5" name="صورة 4"/>
          <p:cNvPicPr>
            <a:picLocks noChangeAspect="1"/>
          </p:cNvPicPr>
          <p:nvPr/>
        </p:nvPicPr>
        <p:blipFill rotWithShape="1">
          <a:blip r:embed="rId4">
            <a:extLst>
              <a:ext uri="{28A0092B-C50C-407E-A947-70E740481C1C}">
                <a14:useLocalDpi xmlns:a14="http://schemas.microsoft.com/office/drawing/2010/main" val="0"/>
              </a:ext>
            </a:extLst>
          </a:blip>
          <a:srcRect t="12712" b="5084"/>
          <a:stretch/>
        </p:blipFill>
        <p:spPr>
          <a:xfrm>
            <a:off x="373487" y="3580327"/>
            <a:ext cx="5241702" cy="3090929"/>
          </a:xfrm>
          <a:prstGeom prst="rect">
            <a:avLst/>
          </a:prstGeom>
        </p:spPr>
      </p:pic>
    </p:spTree>
    <p:extLst>
      <p:ext uri="{BB962C8B-B14F-4D97-AF65-F5344CB8AC3E}">
        <p14:creationId xmlns:p14="http://schemas.microsoft.com/office/powerpoint/2010/main" val="54759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circle(in)">
                                      <p:cBhvr>
                                        <p:cTn id="4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عنوان 2"/>
          <p:cNvSpPr>
            <a:spLocks noGrp="1"/>
          </p:cNvSpPr>
          <p:nvPr>
            <p:ph type="title"/>
          </p:nvPr>
        </p:nvSpPr>
        <p:spPr>
          <a:xfrm flipV="1">
            <a:off x="838200" y="103032"/>
            <a:ext cx="10515600" cy="262094"/>
          </a:xfrm>
        </p:spPr>
        <p:txBody>
          <a:bodyPr>
            <a:normAutofit fontScale="90000"/>
          </a:bodyPr>
          <a:lstStyle/>
          <a:p>
            <a:endParaRPr lang="ar-IQ" dirty="0"/>
          </a:p>
        </p:txBody>
      </p:sp>
      <p:sp>
        <p:nvSpPr>
          <p:cNvPr id="4" name="عنصر نائب للمحتوى 3"/>
          <p:cNvSpPr>
            <a:spLocks noGrp="1"/>
          </p:cNvSpPr>
          <p:nvPr>
            <p:ph idx="1"/>
          </p:nvPr>
        </p:nvSpPr>
        <p:spPr>
          <a:xfrm>
            <a:off x="838200" y="365127"/>
            <a:ext cx="10515600" cy="5811836"/>
          </a:xfrm>
        </p:spPr>
        <p:txBody>
          <a:bodyPr/>
          <a:lstStyle/>
          <a:p>
            <a:pPr marL="0" indent="0">
              <a:buNone/>
            </a:pPr>
            <a:r>
              <a:rPr lang="ar-IQ" dirty="0" smtClean="0">
                <a:solidFill>
                  <a:srgbClr val="FF0000"/>
                </a:solidFill>
              </a:rPr>
              <a:t>عندما تؤثر اكثر من قوة في جسم ما فأن مجموع هذه القوى سيكون هو السبب في حركة هذا الجسم باتجاه معين و هي في الحقيقة ما نسميه (المحصلة) او هي اتجاه تأثير هذه القوى مجتمعة.</a:t>
            </a:r>
          </a:p>
          <a:p>
            <a:pPr marL="0" indent="0">
              <a:buNone/>
            </a:pPr>
            <a:r>
              <a:rPr lang="ar-IQ" dirty="0">
                <a:solidFill>
                  <a:schemeClr val="accent6">
                    <a:lumMod val="75000"/>
                  </a:schemeClr>
                </a:solidFill>
              </a:rPr>
              <a:t>ف</a:t>
            </a:r>
            <a:r>
              <a:rPr lang="ar-IQ" dirty="0" smtClean="0">
                <a:solidFill>
                  <a:schemeClr val="accent6">
                    <a:lumMod val="75000"/>
                  </a:schemeClr>
                </a:solidFill>
              </a:rPr>
              <a:t>عند تأثير قوتين في جسم فأن محصلتهما تساوي المجموع الجبري لمهما اذا كانا بنفس الاتجاه و بنفس نقطة التأثير اما اذا كانت هذه القوى متعاكسة لكن على نقطة تأثير واحدة فأن المحصلة تساوي حاصل طرح مقدارهما و تكون الحركة باتجاه القوة الأكبر اما في حالة تعادل القوتين فتكون المحصلة تساوي صفرا، و المقصود بالجمع الجبري هو الجمع لقيمة المستقيمات الممثلة لهذه القوى.  </a:t>
            </a:r>
            <a:br>
              <a:rPr lang="ar-IQ" dirty="0" smtClean="0">
                <a:solidFill>
                  <a:schemeClr val="accent6">
                    <a:lumMod val="75000"/>
                  </a:schemeClr>
                </a:solidFill>
              </a:rPr>
            </a:br>
            <a:r>
              <a:rPr lang="ar-IQ" dirty="0" smtClean="0"/>
              <a:t>اما اذا كان تأثير هاتين القوتين في الجسم بزاوية فأن محصلة القوى يمكن الاستدلال عليها من خلال شكل متوازي الاضلاع</a:t>
            </a:r>
            <a:endParaRPr lang="ar-IQ" dirty="0"/>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13295" y="4329113"/>
            <a:ext cx="2466975" cy="1847850"/>
          </a:xfrm>
          <a:prstGeom prst="rect">
            <a:avLst/>
          </a:prstGeom>
        </p:spPr>
      </p:pic>
      <p:pic>
        <p:nvPicPr>
          <p:cNvPr id="7" name="صورة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0766" y="4172755"/>
            <a:ext cx="5100033" cy="2004208"/>
          </a:xfrm>
          <a:prstGeom prst="rect">
            <a:avLst/>
          </a:prstGeom>
        </p:spPr>
      </p:pic>
    </p:spTree>
    <p:extLst>
      <p:ext uri="{BB962C8B-B14F-4D97-AF65-F5344CB8AC3E}">
        <p14:creationId xmlns:p14="http://schemas.microsoft.com/office/powerpoint/2010/main" val="418063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1485</Words>
  <Application>Microsoft Office PowerPoint</Application>
  <PresentationFormat>شاشة عريضة</PresentationFormat>
  <Paragraphs>89</Paragraphs>
  <Slides>25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25</vt:i4>
      </vt:variant>
    </vt:vector>
  </HeadingPairs>
  <TitlesOfParts>
    <vt:vector size="31" baseType="lpstr">
      <vt:lpstr>Arial</vt:lpstr>
      <vt:lpstr>Calibri</vt:lpstr>
      <vt:lpstr>Calibri Light</vt:lpstr>
      <vt:lpstr>Cambria Math</vt:lpstr>
      <vt:lpstr>Times New Roman</vt:lpstr>
      <vt:lpstr>نسق Office</vt:lpstr>
      <vt:lpstr>القوة  مفاهيم و تطبيقات</vt:lpstr>
      <vt:lpstr>مفهوم القوة:</vt:lpstr>
      <vt:lpstr>عرض تقديمي في PowerPoint</vt:lpstr>
      <vt:lpstr> </vt:lpstr>
      <vt:lpstr>عرض تقديمي في PowerPoint</vt:lpstr>
      <vt:lpstr>عرض تقديمي في PowerPoint</vt:lpstr>
      <vt:lpstr>عرض تقديمي في PowerPoint</vt:lpstr>
      <vt:lpstr>جمع القوى:</vt:lpstr>
      <vt:lpstr>عرض تقديمي في PowerPoint</vt:lpstr>
      <vt:lpstr>عرض تقديمي في PowerPoint</vt:lpstr>
      <vt:lpstr>عرض تقديمي في PowerPoint</vt:lpstr>
      <vt:lpstr>القوة الطاردة و القوة المركزية: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التأثير المتبادل بين القوى الخارجية و الداخلية:</vt:lpstr>
      <vt:lpstr>التأثير المتبادل بين القوى الخارجية و الداخلية:</vt:lpstr>
      <vt:lpstr>التأثير المتبادل بين القوى الخارجية و الداخلية:</vt:lpstr>
      <vt:lpstr>التأثير المتبادل بين القوى الخارجية و الداخلية:</vt:lpstr>
      <vt:lpstr>التأثير المتبادل بين القوى الخارجية و الداخلية:</vt:lpstr>
      <vt:lpstr>التأثير المتبادل بين القوى الخارجية و الداخلية:</vt:lpstr>
      <vt:lpstr>شكرا لحسن الاستماع.....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القوة  مفاهيم و تطبيقات</dc:title>
  <dc:creator>hp</dc:creator>
  <cp:lastModifiedBy>hp</cp:lastModifiedBy>
  <cp:revision>44</cp:revision>
  <dcterms:created xsi:type="dcterms:W3CDTF">2020-04-15T17:41:23Z</dcterms:created>
  <dcterms:modified xsi:type="dcterms:W3CDTF">2022-04-12T09:04:47Z</dcterms:modified>
</cp:coreProperties>
</file>