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handoutMasterIdLst>
    <p:handoutMasterId r:id="rId15"/>
  </p:handoutMasterIdLst>
  <p:sldIdLst>
    <p:sldId id="258" r:id="rId2"/>
    <p:sldId id="270" r:id="rId3"/>
    <p:sldId id="271" r:id="rId4"/>
    <p:sldId id="272" r:id="rId5"/>
    <p:sldId id="274" r:id="rId6"/>
    <p:sldId id="275" r:id="rId7"/>
    <p:sldId id="276" r:id="rId8"/>
    <p:sldId id="277" r:id="rId9"/>
    <p:sldId id="273" r:id="rId10"/>
    <p:sldId id="278" r:id="rId11"/>
    <p:sldId id="279" r:id="rId12"/>
    <p:sldId id="280" r:id="rId13"/>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9315" autoAdjust="0"/>
  </p:normalViewPr>
  <p:slideViewPr>
    <p:cSldViewPr snapToGrid="0">
      <p:cViewPr varScale="1">
        <p:scale>
          <a:sx n="74" d="100"/>
          <a:sy n="74" d="100"/>
        </p:scale>
        <p:origin x="576" y="54"/>
      </p:cViewPr>
      <p:guideLst/>
    </p:cSldViewPr>
  </p:slideViewPr>
  <p:notesTextViewPr>
    <p:cViewPr>
      <p:scale>
        <a:sx n="1" d="1"/>
        <a:sy n="1" d="1"/>
      </p:scale>
      <p:origin x="0" y="0"/>
    </p:cViewPr>
  </p:notesTextViewPr>
  <p:notesViewPr>
    <p:cSldViewPr snapToGrid="0">
      <p:cViewPr varScale="1">
        <p:scale>
          <a:sx n="90" d="100"/>
          <a:sy n="90" d="100"/>
        </p:scale>
        <p:origin x="30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E782C7E3-2C17-4A56-B339-33206176BFC8}" type="uaqdatetime1">
              <a:rPr lang="ar-SA" smtClean="0">
                <a:latin typeface="Tahoma" panose="020B0604030504040204" pitchFamily="34" charset="0"/>
                <a:ea typeface="Tahoma" panose="020B0604030504040204" pitchFamily="34" charset="0"/>
                <a:cs typeface="Tahoma" panose="020B0604030504040204" pitchFamily="34" charset="0"/>
              </a:rPr>
              <a:t>10/10/1443</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6200" y="8685212"/>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B2977E94-A6AB-4E02-8E43-E89F9CF4757F}" type="slidenum">
              <a:rPr lang="ar-SA">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613" y="9173"/>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1"/>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390DF3A-4A5A-46A8-84E1-CE4C3AF55F49}" type="uaqdatetime1">
              <a:rPr lang="ar-SA" smtClean="0"/>
              <a:pPr/>
              <a:t>10/10/1443</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6200" y="8685210"/>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1"/>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DED491D0-8E1B-49C7-849B-A28568D94497}" type="slidenum">
              <a:rPr lang="ar-SA" smtClean="0"/>
              <a:pPr/>
              <a:t>‹#›</a:t>
            </a:fld>
            <a:endParaRPr lang="ar-SA"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a:xfrm>
            <a:off x="0" y="8685213"/>
            <a:ext cx="2971800" cy="458787"/>
          </a:xfrm>
        </p:spPr>
        <p:txBody>
          <a:bodyPr/>
          <a:lstStyle/>
          <a:p>
            <a:pPr rtl="1"/>
            <a:fld id="{DED491D0-8E1B-49C7-849B-A28568D94497}" type="slidenum">
              <a:rPr lang="ar-SA" smtClean="0"/>
              <a:pPr rtl="1"/>
              <a:t>1</a:t>
            </a:fld>
            <a:endParaRPr lang="ar-SA" dirty="0"/>
          </a:p>
        </p:txBody>
      </p:sp>
    </p:spTree>
    <p:extLst>
      <p:ext uri="{BB962C8B-B14F-4D97-AF65-F5344CB8AC3E}">
        <p14:creationId xmlns:p14="http://schemas.microsoft.com/office/powerpoint/2010/main" val="57531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مستطيل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عنوان 1"/>
          <p:cNvSpPr>
            <a:spLocks noGrp="1"/>
          </p:cNvSpPr>
          <p:nvPr>
            <p:ph type="ctrTitle"/>
          </p:nvPr>
        </p:nvSpPr>
        <p:spPr bwMode="black">
          <a:xfrm>
            <a:off x="3175199" y="1943842"/>
            <a:ext cx="8500062" cy="2387600"/>
          </a:xfrm>
        </p:spPr>
        <p:txBody>
          <a:bodyPr rtlCol="1" anchor="b"/>
          <a:lstStyle>
            <a:lvl1pPr algn="r" rtl="1">
              <a:lnSpc>
                <a:spcPct val="90000"/>
              </a:lnSpc>
              <a:defRPr sz="6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3" name="عنوان فرعي 2"/>
          <p:cNvSpPr>
            <a:spLocks noGrp="1"/>
          </p:cNvSpPr>
          <p:nvPr>
            <p:ph type="subTitle" idx="1"/>
          </p:nvPr>
        </p:nvSpPr>
        <p:spPr>
          <a:xfrm>
            <a:off x="3175199" y="4538659"/>
            <a:ext cx="8500062" cy="865321"/>
          </a:xfrm>
        </p:spPr>
        <p:txBody>
          <a:bodyPr rtlCol="1"/>
          <a:lstStyle>
            <a:lvl1pPr marL="0" indent="0" algn="r" rtl="1">
              <a:spcBef>
                <a:spcPts val="0"/>
              </a:spcBef>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smtClean="0"/>
              <a:t>انقر لتحرير نمط العنوان الثانوي الرئيسي</a:t>
            </a:r>
            <a:endParaRPr lang="ar-SA" dirty="0"/>
          </a:p>
        </p:txBody>
      </p:sp>
      <p:sp>
        <p:nvSpPr>
          <p:cNvPr id="11" name="عنصر نائب للتاريخ 3"/>
          <p:cNvSpPr>
            <a:spLocks noGrp="1"/>
          </p:cNvSpPr>
          <p:nvPr>
            <p:ph type="dt" sz="half" idx="10"/>
          </p:nvPr>
        </p:nvSpPr>
        <p:spPr/>
        <p:txBody>
          <a:bodyPr rtlCol="1"/>
          <a:lstStyle>
            <a:lvl1pPr algn="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462A6CCB-6ED0-48F4-8C51-B8F38608C650}" type="uaqdatetime1">
              <a:rPr lang="ar-SA" smtClean="0"/>
              <a:pPr/>
              <a:t>10/10/1443</a:t>
            </a:fld>
            <a:endParaRPr lang="ar-SA" dirty="0"/>
          </a:p>
        </p:txBody>
      </p:sp>
      <p:sp>
        <p:nvSpPr>
          <p:cNvPr id="12" name="عنصر نائب للتذييل 4"/>
          <p:cNvSpPr>
            <a:spLocks noGrp="1"/>
          </p:cNvSpPr>
          <p:nvPr>
            <p:ph type="ftr" sz="quarter" idx="11"/>
          </p:nvPr>
        </p:nvSpPr>
        <p:spPr/>
        <p:txBody>
          <a:bodyPr rtlCol="1"/>
          <a:lstStyle>
            <a:lvl1pPr algn="ct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13" name="عنصر نائب لرقم الشريحة 5"/>
          <p:cNvSpPr>
            <a:spLocks noGrp="1"/>
          </p:cNvSpPr>
          <p:nvPr>
            <p:ph type="sldNum" sz="quarter" idx="12"/>
          </p:nvPr>
        </p:nvSpPr>
        <p:spPr/>
        <p:txBody>
          <a:bodyPr rtlCol="1"/>
          <a:lstStyle>
            <a:lvl1pPr algn="l"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eaVert"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a:xfrm>
            <a:off x="8964277" y="6356349"/>
            <a:ext cx="1944515" cy="365125"/>
          </a:xfrm>
        </p:spPr>
        <p:txBody>
          <a:bodyPr rtlCol="1"/>
          <a:lstStyle>
            <a:lvl1pPr>
              <a:defRPr/>
            </a:lvl1pPr>
          </a:lstStyle>
          <a:p>
            <a:fld id="{BB035BE1-97A3-4CE7-B7F5-5F84ED995A0C}" type="uaqdatetime1">
              <a:rPr lang="ar-SA" smtClean="0"/>
              <a:t>10/10/1443</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ي ونص">
    <p:spTree>
      <p:nvGrpSpPr>
        <p:cNvPr id="1" name=""/>
        <p:cNvGrpSpPr/>
        <p:nvPr/>
      </p:nvGrpSpPr>
      <p:grpSpPr>
        <a:xfrm>
          <a:off x="0" y="0"/>
          <a:ext cx="0" cy="0"/>
          <a:chOff x="0" y="0"/>
          <a:chExt cx="0" cy="0"/>
        </a:xfrm>
      </p:grpSpPr>
      <p:sp>
        <p:nvSpPr>
          <p:cNvPr id="10" name="مستطيل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عنوان عمودي 1"/>
          <p:cNvSpPr>
            <a:spLocks noGrp="1"/>
          </p:cNvSpPr>
          <p:nvPr>
            <p:ph type="title" orient="vert"/>
          </p:nvPr>
        </p:nvSpPr>
        <p:spPr>
          <a:xfrm>
            <a:off x="10266348" y="462249"/>
            <a:ext cx="1370886" cy="5714714"/>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3" name="عنصر نائب لنص عمودي 2"/>
          <p:cNvSpPr>
            <a:spLocks noGrp="1"/>
          </p:cNvSpPr>
          <p:nvPr>
            <p:ph type="body" orient="vert" idx="1"/>
          </p:nvPr>
        </p:nvSpPr>
        <p:spPr>
          <a:xfrm>
            <a:off x="378199" y="462249"/>
            <a:ext cx="9693088" cy="5714714"/>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a:xfrm>
            <a:off x="8099340" y="6356350"/>
            <a:ext cx="1971947"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DE75B90-AB7B-4300-A94E-DB42D1E2C79A}" type="uaqdatetime1">
              <a:rPr lang="ar-SA" smtClean="0"/>
              <a:pPr/>
              <a:t>10/10/1443</a:t>
            </a:fld>
            <a:endParaRPr lang="ar-SA" dirty="0"/>
          </a:p>
        </p:txBody>
      </p:sp>
      <p:sp>
        <p:nvSpPr>
          <p:cNvPr id="5" name="عنصر نائب للتذييل 4"/>
          <p:cNvSpPr>
            <a:spLocks noGrp="1"/>
          </p:cNvSpPr>
          <p:nvPr>
            <p:ph type="ftr" sz="quarter" idx="11"/>
          </p:nvPr>
        </p:nvSpPr>
        <p:spPr>
          <a:xfrm>
            <a:off x="2382374" y="6356350"/>
            <a:ext cx="5687786"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12"/>
          </p:nvPr>
        </p:nvSpPr>
        <p:spPr>
          <a:xfrm>
            <a:off x="378199" y="6356350"/>
            <a:ext cx="1968898" cy="36512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idx="1"/>
          </p:nvPr>
        </p:nvSpPr>
        <p:spPr/>
        <p:txBody>
          <a:bodyPr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a:xfrm>
            <a:off x="8936845" y="6357620"/>
            <a:ext cx="1967375" cy="365125"/>
          </a:xfrm>
        </p:spPr>
        <p:txBody>
          <a:bodyPr rtlCol="1"/>
          <a:lstStyle>
            <a:lvl1pPr>
              <a:defRPr/>
            </a:lvl1pPr>
          </a:lstStyle>
          <a:p>
            <a:fld id="{00E6DDA3-84D8-4628-AD8F-C9975104569D}" type="uaqdatetime1">
              <a:rPr lang="ar-SA" smtClean="0"/>
              <a:t>10/10/1443</a:t>
            </a:fld>
            <a:endParaRPr lang="ar-SA" dirty="0"/>
          </a:p>
        </p:txBody>
      </p:sp>
      <p:sp>
        <p:nvSpPr>
          <p:cNvPr id="5" name="عنصر نائب للتذييل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مستطيل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bwMode="black">
          <a:xfrm>
            <a:off x="3838015" y="658346"/>
            <a:ext cx="6597464" cy="3664417"/>
          </a:xfrm>
        </p:spPr>
        <p:txBody>
          <a:bodyPr rtlCol="1" anchor="b">
            <a:normAutofit/>
          </a:bodyPr>
          <a:lstStyle>
            <a:lvl1pPr algn="r" rtl="1">
              <a:lnSpc>
                <a:spcPct val="90000"/>
              </a:lnSpc>
              <a:defRPr sz="50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3838014" y="4589463"/>
            <a:ext cx="6597465" cy="1500187"/>
          </a:xfrm>
        </p:spPr>
        <p:txBody>
          <a:bodyPr rtlCol="1"/>
          <a:lstStyle>
            <a:lvl1pPr marL="0" indent="0" algn="r" rtl="1">
              <a:spcBef>
                <a:spcPts val="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smtClean="0"/>
              <a:t>تحرير أنماط النص الرئيسي</a:t>
            </a:r>
          </a:p>
        </p:txBody>
      </p:sp>
      <p:sp>
        <p:nvSpPr>
          <p:cNvPr id="4" name="عنصر نائب للتاريخ 3"/>
          <p:cNvSpPr>
            <a:spLocks noGrp="1"/>
          </p:cNvSpPr>
          <p:nvPr>
            <p:ph type="dt" sz="half" idx="10"/>
          </p:nvPr>
        </p:nvSpPr>
        <p:spPr/>
        <p:txBody>
          <a:bodyPr rtlCol="1"/>
          <a:lstStyle>
            <a:lvl1pPr algn="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E9F808F0-4871-4E47-8B53-97B6902A2863}" type="uaqdatetime1">
              <a:rPr lang="ar-SA" smtClean="0"/>
              <a:pPr/>
              <a:t>10/10/1443</a:t>
            </a:fld>
            <a:endParaRPr lang="ar-SA" dirty="0"/>
          </a:p>
        </p:txBody>
      </p:sp>
      <p:sp>
        <p:nvSpPr>
          <p:cNvPr id="5" name="عنصر نائب للتذييل 4"/>
          <p:cNvSpPr>
            <a:spLocks noGrp="1"/>
          </p:cNvSpPr>
          <p:nvPr>
            <p:ph type="ftr" sz="quarter" idx="11"/>
          </p:nvPr>
        </p:nvSpPr>
        <p:spPr/>
        <p:txBody>
          <a:bodyPr rtlCol="1"/>
          <a:lstStyle>
            <a:lvl1pPr algn="ctr"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lgn="l"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sz="half" idx="1"/>
          </p:nvPr>
        </p:nvSpPr>
        <p:spPr>
          <a:xfrm>
            <a:off x="1280160" y="2194560"/>
            <a:ext cx="4489704" cy="3986784"/>
          </a:xfrm>
        </p:spPr>
        <p:txBody>
          <a:bodyPr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محتوى 3"/>
          <p:cNvSpPr>
            <a:spLocks noGrp="1"/>
          </p:cNvSpPr>
          <p:nvPr>
            <p:ph sz="half" idx="2"/>
          </p:nvPr>
        </p:nvSpPr>
        <p:spPr>
          <a:xfrm>
            <a:off x="6415368" y="2194560"/>
            <a:ext cx="4493424" cy="3986784"/>
          </a:xfrm>
        </p:spPr>
        <p:txBody>
          <a:bodyPr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اريخ 4"/>
          <p:cNvSpPr>
            <a:spLocks noGrp="1"/>
          </p:cNvSpPr>
          <p:nvPr>
            <p:ph type="dt" sz="half" idx="10"/>
          </p:nvPr>
        </p:nvSpPr>
        <p:spPr>
          <a:xfrm>
            <a:off x="8975706" y="6356349"/>
            <a:ext cx="1933085" cy="365125"/>
          </a:xfrm>
        </p:spPr>
        <p:txBody>
          <a:bodyPr rtlCol="1"/>
          <a:lstStyle>
            <a:lvl1pPr>
              <a:defRPr/>
            </a:lvl1pPr>
          </a:lstStyle>
          <a:p>
            <a:fld id="{CF6EBEC8-C468-45C3-AA44-D6DC39306959}" type="uaqdatetime1">
              <a:rPr lang="ar-SA" smtClean="0"/>
              <a:t>10/10/1443</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a:xfrm>
            <a:off x="1283209" y="6356349"/>
            <a:ext cx="1968898" cy="365125"/>
          </a:xfrm>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1280160" y="1828456"/>
            <a:ext cx="4489704" cy="830695"/>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تحرير أنماط النص الرئيسي</a:t>
            </a:r>
          </a:p>
        </p:txBody>
      </p:sp>
      <p:sp>
        <p:nvSpPr>
          <p:cNvPr id="4" name="عنصر نائب للمحتوى 3"/>
          <p:cNvSpPr>
            <a:spLocks noGrp="1"/>
          </p:cNvSpPr>
          <p:nvPr>
            <p:ph sz="half" idx="2"/>
          </p:nvPr>
        </p:nvSpPr>
        <p:spPr>
          <a:xfrm>
            <a:off x="1280160" y="2743194"/>
            <a:ext cx="4489704" cy="3433769"/>
          </a:xfrm>
        </p:spPr>
        <p:txBody>
          <a:bodyPr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نص 4"/>
          <p:cNvSpPr>
            <a:spLocks noGrp="1"/>
          </p:cNvSpPr>
          <p:nvPr>
            <p:ph type="body" sz="quarter" idx="3"/>
          </p:nvPr>
        </p:nvSpPr>
        <p:spPr>
          <a:xfrm>
            <a:off x="6419088" y="1828456"/>
            <a:ext cx="4489704" cy="830695"/>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تحرير أنماط النص الرئيسي</a:t>
            </a:r>
          </a:p>
        </p:txBody>
      </p:sp>
      <p:sp>
        <p:nvSpPr>
          <p:cNvPr id="6" name="عنصر نائب للمحتوى 5"/>
          <p:cNvSpPr>
            <a:spLocks noGrp="1"/>
          </p:cNvSpPr>
          <p:nvPr>
            <p:ph sz="quarter" idx="4"/>
          </p:nvPr>
        </p:nvSpPr>
        <p:spPr>
          <a:xfrm>
            <a:off x="6419088" y="2743194"/>
            <a:ext cx="4489704" cy="3433769"/>
          </a:xfrm>
        </p:spPr>
        <p:txBody>
          <a:bodyPr rtlCol="1"/>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7" name="عنصر نائب للتاريخ 6"/>
          <p:cNvSpPr>
            <a:spLocks noGrp="1"/>
          </p:cNvSpPr>
          <p:nvPr>
            <p:ph type="dt" sz="half" idx="10"/>
          </p:nvPr>
        </p:nvSpPr>
        <p:spPr/>
        <p:txBody>
          <a:bodyPr rtlCol="1"/>
          <a:lstStyle/>
          <a:p>
            <a:pPr rtl="1"/>
            <a:fld id="{1E4D33F2-CE08-4113-AED4-BFC048670F07}" type="uaqdatetime1">
              <a:rPr lang="ar-SA" smtClean="0"/>
              <a:t>10/10/1443</a:t>
            </a:fld>
            <a:endParaRPr lang="ar-SA" dirty="0"/>
          </a:p>
        </p:txBody>
      </p:sp>
      <p:sp>
        <p:nvSpPr>
          <p:cNvPr id="8" name="عنصر نائب للتذييل 7"/>
          <p:cNvSpPr>
            <a:spLocks noGrp="1"/>
          </p:cNvSpPr>
          <p:nvPr>
            <p:ph type="ftr" sz="quarter" idx="11"/>
          </p:nvPr>
        </p:nvSpPr>
        <p:spPr/>
        <p:txBody>
          <a:bodyPr rtlCol="1"/>
          <a:lstStyle/>
          <a:p>
            <a:pPr rtl="1"/>
            <a:endParaRPr lang="ar-SA" dirty="0"/>
          </a:p>
        </p:txBody>
      </p:sp>
      <p:sp>
        <p:nvSpPr>
          <p:cNvPr id="9" name="عنصر نائب لرقم الشريحة 8"/>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تاريخ 2"/>
          <p:cNvSpPr>
            <a:spLocks noGrp="1"/>
          </p:cNvSpPr>
          <p:nvPr>
            <p:ph type="dt" sz="half" idx="10"/>
          </p:nvPr>
        </p:nvSpPr>
        <p:spPr/>
        <p:txBody>
          <a:bodyPr rtlCol="1"/>
          <a:lstStyle/>
          <a:p>
            <a:pPr rtl="1"/>
            <a:fld id="{D67894BC-EAF8-4C99-8D2C-718D4DE1775D}" type="uaqdatetime1">
              <a:rPr lang="ar-SA" smtClean="0"/>
              <a:t>10/10/1443</a:t>
            </a:fld>
            <a:endParaRPr lang="ar-SA" dirty="0"/>
          </a:p>
        </p:txBody>
      </p:sp>
      <p:sp>
        <p:nvSpPr>
          <p:cNvPr id="4" name="عنصر نائب للتذييل 3"/>
          <p:cNvSpPr>
            <a:spLocks noGrp="1"/>
          </p:cNvSpPr>
          <p:nvPr>
            <p:ph type="ftr" sz="quarter" idx="11"/>
          </p:nvPr>
        </p:nvSpPr>
        <p:spPr/>
        <p:txBody>
          <a:bodyPr rtlCol="1"/>
          <a:lstStyle/>
          <a:p>
            <a:pPr rtl="1"/>
            <a:endParaRPr lang="ar-SA" dirty="0"/>
          </a:p>
        </p:txBody>
      </p:sp>
      <p:sp>
        <p:nvSpPr>
          <p:cNvPr id="5" name="عنصر نائب لرقم الشريحة 4"/>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p>
            <a:pPr rtl="1"/>
            <a:fld id="{39074504-BA70-46E4-8FBF-D24766C21BC0}" type="uaqdatetime1">
              <a:rPr lang="ar-SA" smtClean="0"/>
              <a:t>10/10/1443</a:t>
            </a:fld>
            <a:endParaRPr lang="ar-SA" dirty="0"/>
          </a:p>
        </p:txBody>
      </p:sp>
      <p:sp>
        <p:nvSpPr>
          <p:cNvPr id="3" name="عنصر نائب للتذييل 2"/>
          <p:cNvSpPr>
            <a:spLocks noGrp="1"/>
          </p:cNvSpPr>
          <p:nvPr>
            <p:ph type="ftr" sz="quarter" idx="11"/>
          </p:nvPr>
        </p:nvSpPr>
        <p:spPr/>
        <p:txBody>
          <a:bodyPr rtlCol="1"/>
          <a:lstStyle/>
          <a:p>
            <a:pPr rtl="1"/>
            <a:endParaRPr lang="ar-SA" dirty="0"/>
          </a:p>
        </p:txBody>
      </p:sp>
      <p:sp>
        <p:nvSpPr>
          <p:cNvPr id="4" name="عنصر نائب لرقم الشريحة 3"/>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ctr">
            <a:normAutofit/>
          </a:bodyPr>
          <a:lstStyle>
            <a:lvl1pPr algn="r" rtl="1">
              <a:defRPr sz="3000"/>
            </a:lvl1pPr>
          </a:lstStyle>
          <a:p>
            <a:pPr rtl="1"/>
            <a:r>
              <a:rPr lang="ar-SA" smtClean="0"/>
              <a:t>انقر لتحرير نمط العنوان الرئيسي</a:t>
            </a:r>
            <a:endParaRPr lang="ar-SA" dirty="0"/>
          </a:p>
        </p:txBody>
      </p:sp>
      <p:sp>
        <p:nvSpPr>
          <p:cNvPr id="4" name="عنصر نائب للنص 2"/>
          <p:cNvSpPr>
            <a:spLocks noGrp="1"/>
          </p:cNvSpPr>
          <p:nvPr>
            <p:ph type="body" sz="half" idx="2"/>
          </p:nvPr>
        </p:nvSpPr>
        <p:spPr>
          <a:xfrm>
            <a:off x="1508988" y="2465294"/>
            <a:ext cx="3834874" cy="3711669"/>
          </a:xfrm>
        </p:spPr>
        <p:txBody>
          <a:bodyPr rtlCol="1">
            <a:normAutofit/>
          </a:bodyPr>
          <a:lstStyle>
            <a:lvl1pPr marL="0" indent="0" algn="r" rtl="1">
              <a:spcBef>
                <a:spcPts val="1500"/>
              </a:spcBef>
              <a:buNone/>
              <a:defRPr sz="22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smtClean="0"/>
              <a:t>تحرير أنماط النص الرئيسي</a:t>
            </a:r>
          </a:p>
        </p:txBody>
      </p:sp>
      <p:sp>
        <p:nvSpPr>
          <p:cNvPr id="3" name="عنصر نائب للمحتوى 3"/>
          <p:cNvSpPr>
            <a:spLocks noGrp="1"/>
          </p:cNvSpPr>
          <p:nvPr>
            <p:ph idx="1"/>
          </p:nvPr>
        </p:nvSpPr>
        <p:spPr>
          <a:xfrm>
            <a:off x="5734288" y="2465293"/>
            <a:ext cx="5174504" cy="3711669"/>
          </a:xfrm>
        </p:spPr>
        <p:txBody>
          <a:bodyPr rtlCol="1">
            <a:normAutofit/>
          </a:bodyPr>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اريخ 4"/>
          <p:cNvSpPr>
            <a:spLocks noGrp="1"/>
          </p:cNvSpPr>
          <p:nvPr>
            <p:ph type="dt" sz="half" idx="10"/>
          </p:nvPr>
        </p:nvSpPr>
        <p:spPr>
          <a:xfrm>
            <a:off x="8936845" y="6356350"/>
            <a:ext cx="1971947" cy="365125"/>
          </a:xfrm>
        </p:spPr>
        <p:txBody>
          <a:bodyPr rtlCol="1"/>
          <a:lstStyle/>
          <a:p>
            <a:pPr rtl="1"/>
            <a:fld id="{40413E30-A87B-4855-B545-E4F060627EFE}" type="uaqdatetime1">
              <a:rPr lang="ar-SA" smtClean="0"/>
              <a:t>10/10/1443</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ctr">
            <a:normAutofit/>
          </a:bodyPr>
          <a:lstStyle>
            <a:lvl1pPr algn="r" rtl="1">
              <a:defRPr sz="3000"/>
            </a:lvl1pPr>
          </a:lstStyle>
          <a:p>
            <a:pPr rtl="1"/>
            <a:r>
              <a:rPr lang="ar-SA" smtClean="0"/>
              <a:t>انقر لتحرير نمط العنوان الرئيسي</a:t>
            </a:r>
            <a:endParaRPr lang="ar-SA" dirty="0"/>
          </a:p>
        </p:txBody>
      </p:sp>
      <p:sp>
        <p:nvSpPr>
          <p:cNvPr id="4" name="عنصر نائب للنص 3"/>
          <p:cNvSpPr>
            <a:spLocks noGrp="1"/>
          </p:cNvSpPr>
          <p:nvPr>
            <p:ph type="body" sz="half" idx="2"/>
          </p:nvPr>
        </p:nvSpPr>
        <p:spPr>
          <a:xfrm>
            <a:off x="1291819" y="2465293"/>
            <a:ext cx="3834874" cy="3711669"/>
          </a:xfrm>
        </p:spPr>
        <p:txBody>
          <a:bodyPr rtlCol="1">
            <a:normAutofit/>
          </a:bodyPr>
          <a:lstStyle>
            <a:lvl1pPr marL="0" indent="0" algn="r" rtl="1">
              <a:buNone/>
              <a:defRPr sz="22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smtClean="0"/>
              <a:t>تحرير أنماط النص الرئيسي</a:t>
            </a:r>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a:off x="5518896" y="1828456"/>
            <a:ext cx="5389895" cy="5029544"/>
          </a:xfrm>
        </p:spPr>
        <p:txBody>
          <a:bodyPr tIns="1371600" rtlCol="1">
            <a:normAutofit/>
          </a:bodyPr>
          <a:lstStyle>
            <a:lvl1pPr marL="0" indent="0" algn="ctr" rtl="1">
              <a:buNone/>
              <a:defRPr sz="20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smtClean="0"/>
              <a:t>انقر فوق الأيقونة لإضافة صورة</a:t>
            </a:r>
            <a:endParaRPr lang="ar-SA" dirty="0"/>
          </a:p>
        </p:txBody>
      </p:sp>
      <p:sp>
        <p:nvSpPr>
          <p:cNvPr id="5" name="عنصر نائب للتاريخ 4"/>
          <p:cNvSpPr>
            <a:spLocks noGrp="1"/>
          </p:cNvSpPr>
          <p:nvPr>
            <p:ph type="dt" sz="half" idx="10"/>
          </p:nvPr>
        </p:nvSpPr>
        <p:spPr/>
        <p:txBody>
          <a:bodyPr rtlCol="1"/>
          <a:lstStyle/>
          <a:p>
            <a:pPr rtl="1"/>
            <a:fld id="{009843B5-6457-4C6F-83D3-A90EE7902CA7}" type="uaqdatetime1">
              <a:rPr lang="ar-SA" smtClean="0"/>
              <a:t>10/10/1443</a:t>
            </a:fld>
            <a:endParaRPr lang="ar-SA" dirty="0"/>
          </a:p>
        </p:txBody>
      </p:sp>
      <p:sp>
        <p:nvSpPr>
          <p:cNvPr id="6" name="عنصر نائب للتذييل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BD266BE7-899D-4075-917F-DBDE33B6B692}" type="slidenum">
              <a:rPr lang="ar-SA"/>
              <a:t>‹#›</a:t>
            </a:fld>
            <a:endParaRPr lang="ar-SA"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8" name="صورة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عنصر نائب للعنوان 1"/>
          <p:cNvSpPr>
            <a:spLocks noGrp="1"/>
          </p:cNvSpPr>
          <p:nvPr>
            <p:ph type="title"/>
          </p:nvPr>
        </p:nvSpPr>
        <p:spPr bwMode="black">
          <a:xfrm>
            <a:off x="1280160" y="466343"/>
            <a:ext cx="9628632" cy="1362113"/>
          </a:xfrm>
          <a:prstGeom prst="rect">
            <a:avLst/>
          </a:prstGeom>
        </p:spPr>
        <p:txBody>
          <a:bodyPr vert="horz" lIns="91440" tIns="45720" rIns="91440" bIns="45720" rtlCol="1" anchor="ctr">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280160" y="2190749"/>
            <a:ext cx="9628632" cy="3986213"/>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a:p>
            <a:pPr lvl="5" rtl="1"/>
            <a:r>
              <a:rPr lang="ar-SA" dirty="0"/>
              <a:t>السادس</a:t>
            </a:r>
          </a:p>
          <a:p>
            <a:pPr lvl="6" rtl="1"/>
            <a:r>
              <a:rPr lang="ar-SA" dirty="0"/>
              <a:t>السابع</a:t>
            </a:r>
          </a:p>
          <a:p>
            <a:pPr lvl="7" rtl="1"/>
            <a:r>
              <a:rPr lang="ar-SA" dirty="0"/>
              <a:t>الثامن</a:t>
            </a:r>
          </a:p>
          <a:p>
            <a:pPr lvl="8" rtl="1"/>
            <a:r>
              <a:rPr lang="ar-SA" dirty="0"/>
              <a:t>التاسع</a:t>
            </a:r>
          </a:p>
        </p:txBody>
      </p:sp>
      <p:sp>
        <p:nvSpPr>
          <p:cNvPr id="4" name="عنصر نائب للتاريخ 3"/>
          <p:cNvSpPr>
            <a:spLocks noGrp="1"/>
          </p:cNvSpPr>
          <p:nvPr>
            <p:ph type="dt" sz="half" idx="2"/>
          </p:nvPr>
        </p:nvSpPr>
        <p:spPr>
          <a:xfrm>
            <a:off x="8936845" y="6357620"/>
            <a:ext cx="1971947" cy="365125"/>
          </a:xfrm>
          <a:prstGeom prst="rect">
            <a:avLst/>
          </a:prstGeom>
        </p:spPr>
        <p:txBody>
          <a:bodyPr vert="horz" lIns="91440" tIns="45720" rIns="91440" bIns="45720" rtlCol="1" anchor="ctr"/>
          <a:lstStyle>
            <a:lvl1pPr algn="r"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7A122F95-5865-4701-8873-49DF24D5E098}" type="uaqdatetime1">
              <a:rPr lang="ar-SA" smtClean="0"/>
              <a:t>10/10/1443</a:t>
            </a:fld>
            <a:endParaRPr lang="ar-SA" dirty="0"/>
          </a:p>
        </p:txBody>
      </p:sp>
      <p:sp>
        <p:nvSpPr>
          <p:cNvPr id="5" name="عنصر نائب للتذييل 4"/>
          <p:cNvSpPr>
            <a:spLocks noGrp="1"/>
          </p:cNvSpPr>
          <p:nvPr>
            <p:ph type="ftr" sz="quarter" idx="3"/>
          </p:nvPr>
        </p:nvSpPr>
        <p:spPr>
          <a:xfrm>
            <a:off x="3252107" y="6356350"/>
            <a:ext cx="5687786" cy="365125"/>
          </a:xfrm>
          <a:prstGeom prst="rect">
            <a:avLst/>
          </a:prstGeom>
        </p:spPr>
        <p:txBody>
          <a:bodyPr vert="horz" lIns="91440" tIns="45720" rIns="91440" bIns="45720" rtlCol="1" anchor="ctr"/>
          <a:lstStyle>
            <a:lvl1pPr algn="ctr"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6" name="عنصر نائب لرقم الشريحة 5"/>
          <p:cNvSpPr>
            <a:spLocks noGrp="1"/>
          </p:cNvSpPr>
          <p:nvPr>
            <p:ph type="sldNum" sz="quarter" idx="4"/>
          </p:nvPr>
        </p:nvSpPr>
        <p:spPr>
          <a:xfrm>
            <a:off x="1280160" y="6356350"/>
            <a:ext cx="1968898" cy="365125"/>
          </a:xfrm>
          <a:prstGeom prst="rect">
            <a:avLst/>
          </a:prstGeom>
        </p:spPr>
        <p:txBody>
          <a:bodyPr vert="horz" lIns="91440" tIns="45720" rIns="91440" bIns="45720" rtlCol="1" anchor="ctr"/>
          <a:lstStyle>
            <a:lvl1pPr algn="l" rtl="1">
              <a:defRPr sz="12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266BE7-899D-4075-917F-DBDE33B6B692}" type="slidenum">
              <a:rPr lang="ar-SA" smtClean="0"/>
              <a:pPr/>
              <a:t>‹#›</a:t>
            </a:fld>
            <a:endParaRPr lang="ar-SA"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5000"/>
        </a:lnSpc>
        <a:spcBef>
          <a:spcPct val="0"/>
        </a:spcBef>
        <a:buNone/>
        <a:defRPr sz="3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100000"/>
        </a:lnSpc>
        <a:spcBef>
          <a:spcPts val="1500"/>
        </a:spcBef>
        <a:buFont typeface="Wingdings" panose="05000000000000000000"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00000"/>
        </a:lnSpc>
        <a:spcBef>
          <a:spcPts val="3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300"/>
        </a:spcBef>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100000"/>
        </a:lnSpc>
        <a:spcBef>
          <a:spcPts val="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r.m.wikipedia.org/wiki/%D9%83%D9%85%D9%8A%D8%A9_%D9%82%D9%8A%D8%A7%D8%B3%D9%8A%D8%A9_(%D9%81%D9%8A%D8%B2%D9%8A%D8%A7%D8%A1)" TargetMode="External"/><Relationship Id="rId3" Type="http://schemas.openxmlformats.org/officeDocument/2006/relationships/hyperlink" Target="https://ar.m.wikipedia.org/wiki/%D9%85%D8%B4%D8%AA%D9%82_(%D8%B1%D9%8A%D8%A7%D8%B6%D9%8A%D8%A7%D8%AA)" TargetMode="External"/><Relationship Id="rId7" Type="http://schemas.openxmlformats.org/officeDocument/2006/relationships/hyperlink" Target="https://ar.m.wikipedia.org/wiki/%D9%85%D8%AA%D8%AC%D9%87%D8%A9" TargetMode="External"/><Relationship Id="rId2" Type="http://schemas.openxmlformats.org/officeDocument/2006/relationships/hyperlink" Target="https://ar.m.wikipedia.org/wiki/%D8%AA%D8%B3%D8%A7%D8%B1%D8%B9" TargetMode="External"/><Relationship Id="rId1" Type="http://schemas.openxmlformats.org/officeDocument/2006/relationships/slideLayout" Target="../slideLayouts/slideLayout2.xml"/><Relationship Id="rId6" Type="http://schemas.openxmlformats.org/officeDocument/2006/relationships/hyperlink" Target="https://ar.m.wikipedia.org/wiki/%D8%AA%D8%AD%D9%84%D9%8A%D9%84_%D8%A8%D8%B9%D8%AF%D9%8A" TargetMode="External"/><Relationship Id="rId5" Type="http://schemas.openxmlformats.org/officeDocument/2006/relationships/hyperlink" Target="https://ar.m.wikipedia.org/wiki/%D9%85%D8%B3%D8%A7%D9%81%D8%A9" TargetMode="External"/><Relationship Id="rId4" Type="http://schemas.openxmlformats.org/officeDocument/2006/relationships/hyperlink" Target="https://ar.m.wikipedia.org/wiki/%D8%B3%D8%B1%D8%B9%D8%A9" TargetMode="External"/><Relationship Id="rId9" Type="http://schemas.openxmlformats.org/officeDocument/2006/relationships/hyperlink" Target="https://ar.m.wikipedia.org/wiki/%D8%B3%D8%B1%D8%B9%D8%A9_%D9%85%D8%AA%D8%AC%D9%87%D8%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p:txBody>
          <a:bodyPr rtlCol="1">
            <a:normAutofit/>
          </a:bodyPr>
          <a:lstStyle/>
          <a:p>
            <a:pPr algn="ctr" rtl="1"/>
            <a:r>
              <a:rPr lang="ar-IQ" sz="5300" dirty="0" smtClean="0">
                <a:latin typeface="Arial Black" panose="020B0A04020102020204" pitchFamily="34" charset="0"/>
                <a:cs typeface="+mn-cs"/>
              </a:rPr>
              <a:t>مشتقات التعجيل عالية الرتبة في </a:t>
            </a:r>
            <a:r>
              <a:rPr lang="ar-IQ" sz="5300" dirty="0" err="1" smtClean="0">
                <a:latin typeface="Arial Black" panose="020B0A04020102020204" pitchFamily="34" charset="0"/>
                <a:cs typeface="+mn-cs"/>
              </a:rPr>
              <a:t>البايوميكانيك</a:t>
            </a:r>
            <a:r>
              <a:rPr lang="ar-IQ" sz="5300" dirty="0" smtClean="0">
                <a:latin typeface="Arial Black" panose="020B0A04020102020204" pitchFamily="34" charset="0"/>
                <a:cs typeface="+mn-cs"/>
              </a:rPr>
              <a:t>..</a:t>
            </a:r>
            <a:r>
              <a:rPr lang="ar-IQ" dirty="0" smtClean="0">
                <a:latin typeface="Arial Black" panose="020B0A04020102020204" pitchFamily="34" charset="0"/>
                <a:cs typeface="+mn-cs"/>
              </a:rPr>
              <a:t/>
            </a:r>
            <a:br>
              <a:rPr lang="ar-IQ" dirty="0" smtClean="0">
                <a:latin typeface="Arial Black" panose="020B0A04020102020204" pitchFamily="34" charset="0"/>
                <a:cs typeface="+mn-cs"/>
              </a:rPr>
            </a:br>
            <a:r>
              <a:rPr lang="ar-IQ" dirty="0" smtClean="0">
                <a:latin typeface="Arial Black" panose="020B0A04020102020204" pitchFamily="34" charset="0"/>
                <a:cs typeface="+mn-cs"/>
              </a:rPr>
              <a:t>(</a:t>
            </a:r>
            <a:r>
              <a:rPr lang="ar-IQ" sz="4900" dirty="0" smtClean="0">
                <a:latin typeface="Arial Black" panose="020B0A04020102020204" pitchFamily="34" charset="0"/>
                <a:cs typeface="+mn-cs"/>
              </a:rPr>
              <a:t>أفكار للباحثين)</a:t>
            </a:r>
            <a:endParaRPr lang="ar-SA" sz="4900" dirty="0">
              <a:latin typeface="Arial Black" panose="020B0A04020102020204" pitchFamily="34" charset="0"/>
              <a:cs typeface="+mn-cs"/>
            </a:endParaRPr>
          </a:p>
        </p:txBody>
      </p:sp>
      <p:sp>
        <p:nvSpPr>
          <p:cNvPr id="3" name="العنوان الفرعي 2"/>
          <p:cNvSpPr>
            <a:spLocks noGrp="1"/>
          </p:cNvSpPr>
          <p:nvPr>
            <p:ph type="subTitle" idx="1"/>
          </p:nvPr>
        </p:nvSpPr>
        <p:spPr/>
        <p:txBody>
          <a:bodyPr rtlCol="1">
            <a:noAutofit/>
          </a:bodyPr>
          <a:lstStyle/>
          <a:p>
            <a:pPr rtl="1"/>
            <a:r>
              <a:rPr lang="ar-SA" sz="2800" b="1" dirty="0" smtClean="0">
                <a:cs typeface="+mn-cs"/>
              </a:rPr>
              <a:t>اعداد و تقديم:</a:t>
            </a:r>
            <a:r>
              <a:rPr lang="ar-SA" sz="2800" b="1" dirty="0" smtClean="0">
                <a:cs typeface="+mn-cs"/>
              </a:rPr>
              <a:t/>
            </a:r>
            <a:br>
              <a:rPr lang="ar-SA" sz="2800" b="1" dirty="0" smtClean="0">
                <a:cs typeface="+mn-cs"/>
              </a:rPr>
            </a:br>
            <a:r>
              <a:rPr lang="ar-SA" sz="2800" b="1" dirty="0" err="1" smtClean="0">
                <a:cs typeface="+mn-cs"/>
              </a:rPr>
              <a:t>م.د</a:t>
            </a:r>
            <a:r>
              <a:rPr lang="ar-SA" sz="2800" b="1" dirty="0" smtClean="0">
                <a:cs typeface="+mn-cs"/>
              </a:rPr>
              <a:t> محمد مطلك بدر الحاج لازم آل غدير الساعدي</a:t>
            </a:r>
            <a:endParaRPr lang="ar-SA" sz="2800" b="1" dirty="0">
              <a:cs typeface="+mn-cs"/>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ar-IQ" dirty="0" smtClean="0">
                    <a:cs typeface="+mn-cs"/>
                  </a:rPr>
                  <a:t>لحساب </a:t>
                </a:r>
                <a:r>
                  <a:rPr lang="en-US" dirty="0" smtClean="0">
                    <a:cs typeface="+mn-cs"/>
                  </a:rPr>
                  <a:t>jerk</a:t>
                </a:r>
                <a:r>
                  <a:rPr lang="ar-IQ" dirty="0" smtClean="0">
                    <a:cs typeface="+mn-cs"/>
                  </a:rPr>
                  <a:t> </a:t>
                </a:r>
                <a:r>
                  <a:rPr lang="ar-IQ" dirty="0" err="1" smtClean="0">
                    <a:cs typeface="+mn-cs"/>
                  </a:rPr>
                  <a:t>بأعتباره</a:t>
                </a:r>
                <a:r>
                  <a:rPr lang="ar-IQ" dirty="0" smtClean="0">
                    <a:cs typeface="+mn-cs"/>
                  </a:rPr>
                  <a:t> مقدار ثابت بالنسبة للزمن (زمن لحظي) نستخدم </a:t>
                </a:r>
                <a:r>
                  <a:rPr lang="en-US" dirty="0" smtClean="0">
                    <a:solidFill>
                      <a:srgbClr val="FF0000"/>
                    </a:solidFill>
                    <a:cs typeface="+mn-cs"/>
                  </a:rPr>
                  <a:t>J=</a:t>
                </a:r>
                <a14:m>
                  <m:oMath xmlns:m="http://schemas.openxmlformats.org/officeDocument/2006/math">
                    <m:f>
                      <m:fPr>
                        <m:ctrlPr>
                          <a:rPr lang="en-US" i="1">
                            <a:solidFill>
                              <a:srgbClr val="FF0000"/>
                            </a:solidFill>
                            <a:latin typeface="Cambria Math" panose="02040503050406030204" pitchFamily="18" charset="0"/>
                            <a:cs typeface="+mn-cs"/>
                          </a:rPr>
                        </m:ctrlPr>
                      </m:fPr>
                      <m:num>
                        <m:r>
                          <a:rPr lang="en-US" i="1">
                            <a:solidFill>
                              <a:srgbClr val="FF0000"/>
                            </a:solidFill>
                            <a:latin typeface="Cambria Math" panose="02040503050406030204" pitchFamily="18" charset="0"/>
                            <a:cs typeface="+mn-cs"/>
                          </a:rPr>
                          <m:t>𝑑𝑎</m:t>
                        </m:r>
                      </m:num>
                      <m:den>
                        <m:r>
                          <a:rPr lang="en-US" i="1">
                            <a:solidFill>
                              <a:srgbClr val="FF0000"/>
                            </a:solidFill>
                            <a:latin typeface="Cambria Math" panose="02040503050406030204" pitchFamily="18" charset="0"/>
                            <a:cs typeface="+mn-cs"/>
                          </a:rPr>
                          <m:t>𝑑𝑡</m:t>
                        </m:r>
                      </m:den>
                    </m:f>
                  </m:oMath>
                </a14:m>
                <a:endParaRPr lang="en-US" dirty="0">
                  <a:cs typeface="+mn-cs"/>
                </a:endParaRPr>
              </a:p>
              <a:p>
                <a:r>
                  <a:rPr lang="ar-IQ" dirty="0" smtClean="0">
                    <a:cs typeface="+mn-cs"/>
                  </a:rPr>
                  <a:t>لو نقلنا </a:t>
                </a:r>
                <a:r>
                  <a:rPr lang="en-US" dirty="0" err="1" smtClean="0">
                    <a:cs typeface="+mn-cs"/>
                  </a:rPr>
                  <a:t>dt</a:t>
                </a:r>
                <a:r>
                  <a:rPr lang="ar-IQ" dirty="0" smtClean="0">
                    <a:cs typeface="+mn-cs"/>
                  </a:rPr>
                  <a:t> الى الجانب الآخر و قمنا بالتكامل فسيكون لدينا تغيير </a:t>
                </a:r>
                <a:r>
                  <a:rPr lang="en-US" dirty="0" smtClean="0">
                    <a:cs typeface="+mn-cs"/>
                  </a:rPr>
                  <a:t>da</a:t>
                </a:r>
                <a:r>
                  <a:rPr lang="ar-IQ" dirty="0" smtClean="0">
                    <a:cs typeface="+mn-cs"/>
                  </a:rPr>
                  <a:t> فتصبح </a:t>
                </a:r>
                <a:r>
                  <a:rPr lang="ar-IQ" smtClean="0">
                    <a:cs typeface="+mn-cs"/>
                  </a:rPr>
                  <a:t>المعادلة </a:t>
                </a:r>
                <a:br>
                  <a:rPr lang="ar-IQ" smtClean="0">
                    <a:cs typeface="+mn-cs"/>
                  </a:rPr>
                </a:br>
                <a:r>
                  <a:rPr lang="en-US" smtClean="0">
                    <a:solidFill>
                      <a:srgbClr val="FF0000"/>
                    </a:solidFill>
                    <a:cs typeface="+mn-cs"/>
                  </a:rPr>
                  <a:t>a</a:t>
                </a:r>
                <a:r>
                  <a:rPr lang="en-US" dirty="0">
                    <a:solidFill>
                      <a:srgbClr val="FF0000"/>
                    </a:solidFill>
                    <a:cs typeface="+mn-cs"/>
                  </a:rPr>
                  <a:t>=</a:t>
                </a:r>
                <a:r>
                  <a:rPr lang="en-US" dirty="0" smtClean="0">
                    <a:solidFill>
                      <a:srgbClr val="FF0000"/>
                    </a:solidFill>
                    <a:cs typeface="+mn-cs"/>
                  </a:rPr>
                  <a:t>  a</a:t>
                </a:r>
                <a:r>
                  <a:rPr lang="en-US" baseline="-25000" dirty="0" smtClean="0">
                    <a:solidFill>
                      <a:srgbClr val="FF0000"/>
                    </a:solidFill>
                    <a:cs typeface="+mn-cs"/>
                  </a:rPr>
                  <a:t>0</a:t>
                </a:r>
                <a:r>
                  <a:rPr lang="en-US" dirty="0" smtClean="0">
                    <a:solidFill>
                      <a:srgbClr val="FF0000"/>
                    </a:solidFill>
                    <a:cs typeface="+mn-cs"/>
                  </a:rPr>
                  <a:t>+jt</a:t>
                </a:r>
                <a:endParaRPr lang="ar-IQ" dirty="0" smtClean="0">
                  <a:solidFill>
                    <a:srgbClr val="FF0000"/>
                  </a:solidFill>
                  <a:cs typeface="+mn-cs"/>
                </a:endParaRPr>
              </a:p>
              <a:p>
                <a:r>
                  <a:rPr lang="ar-IQ" dirty="0" smtClean="0">
                    <a:cs typeface="+mn-cs"/>
                  </a:rPr>
                  <a:t>و استنادا الى معادلة التعجيل </a:t>
                </a:r>
                <a14:m>
                  <m:oMath xmlns:m="http://schemas.openxmlformats.org/officeDocument/2006/math">
                    <m:f>
                      <m:fPr>
                        <m:ctrlPr>
                          <a:rPr lang="en-US" i="1" smtClean="0">
                            <a:solidFill>
                              <a:srgbClr val="FF0000"/>
                            </a:solidFill>
                            <a:latin typeface="Cambria Math" panose="02040503050406030204" pitchFamily="18" charset="0"/>
                            <a:cs typeface="+mn-cs"/>
                          </a:rPr>
                        </m:ctrlPr>
                      </m:fPr>
                      <m:num>
                        <m:r>
                          <a:rPr lang="en-US" i="1">
                            <a:solidFill>
                              <a:srgbClr val="FF0000"/>
                            </a:solidFill>
                            <a:latin typeface="Cambria Math" panose="02040503050406030204" pitchFamily="18" charset="0"/>
                            <a:cs typeface="+mn-cs"/>
                          </a:rPr>
                          <m:t>𝑑𝑣</m:t>
                        </m:r>
                      </m:num>
                      <m:den>
                        <m:r>
                          <a:rPr lang="en-US" i="1">
                            <a:solidFill>
                              <a:srgbClr val="FF0000"/>
                            </a:solidFill>
                            <a:latin typeface="Cambria Math" panose="02040503050406030204" pitchFamily="18" charset="0"/>
                            <a:cs typeface="+mn-cs"/>
                          </a:rPr>
                          <m:t>𝑑𝑡</m:t>
                        </m:r>
                      </m:den>
                    </m:f>
                  </m:oMath>
                </a14:m>
                <a:r>
                  <a:rPr lang="ar-IQ" dirty="0" smtClean="0">
                    <a:cs typeface="+mn-cs"/>
                  </a:rPr>
                  <a:t> و بنقل </a:t>
                </a:r>
                <a:r>
                  <a:rPr lang="en-US" dirty="0" err="1" smtClean="0">
                    <a:solidFill>
                      <a:srgbClr val="FF0000"/>
                    </a:solidFill>
                    <a:cs typeface="+mn-cs"/>
                  </a:rPr>
                  <a:t>dt</a:t>
                </a:r>
                <a:r>
                  <a:rPr lang="ar-IQ" dirty="0" smtClean="0">
                    <a:solidFill>
                      <a:srgbClr val="FF0000"/>
                    </a:solidFill>
                    <a:cs typeface="+mn-cs"/>
                  </a:rPr>
                  <a:t> </a:t>
                </a:r>
                <a:r>
                  <a:rPr lang="ar-IQ" dirty="0" smtClean="0">
                    <a:cs typeface="+mn-cs"/>
                  </a:rPr>
                  <a:t>الى الجانب المقابل و نقوم بالتكامل نحصل على</a:t>
                </a:r>
                <a:br>
                  <a:rPr lang="ar-IQ" dirty="0" smtClean="0">
                    <a:cs typeface="+mn-cs"/>
                  </a:rPr>
                </a:br>
                <a:r>
                  <a:rPr lang="ar-IQ" dirty="0" smtClean="0">
                    <a:cs typeface="+mn-cs"/>
                  </a:rPr>
                  <a:t> </a:t>
                </a:r>
                <a14:m>
                  <m:oMath xmlns:m="http://schemas.openxmlformats.org/officeDocument/2006/math">
                    <m:r>
                      <a:rPr lang="en-US" i="1" smtClean="0">
                        <a:solidFill>
                          <a:srgbClr val="FF0000"/>
                        </a:solidFill>
                        <a:latin typeface="Cambria Math" panose="02040503050406030204" pitchFamily="18" charset="0"/>
                        <a:cs typeface="+mn-cs"/>
                      </a:rPr>
                      <m:t>∆</m:t>
                    </m:r>
                    <m:r>
                      <a:rPr lang="en-US" i="1" smtClean="0">
                        <a:solidFill>
                          <a:srgbClr val="FF0000"/>
                        </a:solidFill>
                        <a:latin typeface="Cambria Math" panose="02040503050406030204" pitchFamily="18" charset="0"/>
                        <a:cs typeface="+mn-cs"/>
                      </a:rPr>
                      <m:t>𝑣</m:t>
                    </m:r>
                    <m:r>
                      <a:rPr lang="en-US" i="1" smtClean="0">
                        <a:solidFill>
                          <a:srgbClr val="FF0000"/>
                        </a:solidFill>
                        <a:latin typeface="Cambria Math" panose="02040503050406030204" pitchFamily="18" charset="0"/>
                        <a:cs typeface="+mn-cs"/>
                      </a:rPr>
                      <m:t>=</m:t>
                    </m:r>
                    <m:r>
                      <a:rPr lang="en-US" i="1" smtClean="0">
                        <a:solidFill>
                          <a:srgbClr val="FF0000"/>
                        </a:solidFill>
                        <a:latin typeface="Cambria Math" panose="02040503050406030204" pitchFamily="18" charset="0"/>
                        <a:cs typeface="+mn-cs"/>
                      </a:rPr>
                      <m:t>𝑎𝑡</m:t>
                    </m:r>
                    <m:r>
                      <a:rPr lang="en-US" i="1" smtClean="0">
                        <a:solidFill>
                          <a:srgbClr val="FF0000"/>
                        </a:solidFill>
                        <a:latin typeface="Cambria Math" panose="02040503050406030204" pitchFamily="18" charset="0"/>
                        <a:cs typeface="+mn-cs"/>
                      </a:rPr>
                      <m:t>+</m:t>
                    </m:r>
                    <m:r>
                      <a:rPr lang="en-US" i="1" smtClean="0">
                        <a:solidFill>
                          <a:srgbClr val="FF0000"/>
                        </a:solidFill>
                        <a:latin typeface="Cambria Math" panose="02040503050406030204" pitchFamily="18" charset="0"/>
                        <a:cs typeface="+mn-cs"/>
                      </a:rPr>
                      <m:t>1</m:t>
                    </m:r>
                    <m:r>
                      <a:rPr lang="en-US" i="1" smtClean="0">
                        <a:solidFill>
                          <a:srgbClr val="FF0000"/>
                        </a:solidFill>
                        <a:latin typeface="Cambria Math" panose="02040503050406030204" pitchFamily="18" charset="0"/>
                        <a:cs typeface="+mn-cs"/>
                      </a:rPr>
                      <m:t>/</m:t>
                    </m:r>
                    <m:r>
                      <a:rPr lang="en-US" i="1" smtClean="0">
                        <a:solidFill>
                          <a:srgbClr val="FF0000"/>
                        </a:solidFill>
                        <a:latin typeface="Cambria Math" panose="02040503050406030204" pitchFamily="18" charset="0"/>
                        <a:cs typeface="+mn-cs"/>
                      </a:rPr>
                      <m:t>2</m:t>
                    </m:r>
                    <m:r>
                      <a:rPr lang="en-US" i="1" smtClean="0">
                        <a:solidFill>
                          <a:srgbClr val="FF0000"/>
                        </a:solidFill>
                        <a:latin typeface="Cambria Math" panose="02040503050406030204" pitchFamily="18" charset="0"/>
                        <a:cs typeface="+mn-cs"/>
                      </a:rPr>
                      <m:t>𝑗𝑡</m:t>
                    </m:r>
                    <m:r>
                      <a:rPr lang="en-US" i="1" smtClean="0">
                        <a:solidFill>
                          <a:srgbClr val="FF0000"/>
                        </a:solidFill>
                        <a:latin typeface="Cambria Math" panose="02040503050406030204" pitchFamily="18" charset="0"/>
                        <a:cs typeface="+mn-cs"/>
                      </a:rPr>
                      <m:t>2</m:t>
                    </m:r>
                  </m:oMath>
                </a14:m>
                <a:endParaRPr lang="en-US" dirty="0">
                  <a:cs typeface="+mn-cs"/>
                </a:endParaRPr>
              </a:p>
              <a:p>
                <a:r>
                  <a:rPr lang="ar-IQ" dirty="0" smtClean="0">
                    <a:cs typeface="+mn-cs"/>
                  </a:rPr>
                  <a:t>و بنفس الطريقة و من شريحة سابقة حصلنا على </a:t>
                </a:r>
                <a:r>
                  <a:rPr lang="en-US" dirty="0" err="1" smtClean="0">
                    <a:solidFill>
                      <a:srgbClr val="FF0000"/>
                    </a:solidFill>
                    <a:cs typeface="+mn-cs"/>
                  </a:rPr>
                  <a:t>jav</a:t>
                </a:r>
                <a:r>
                  <a:rPr lang="en-US" dirty="0" smtClean="0">
                    <a:solidFill>
                      <a:srgbClr val="FF0000"/>
                    </a:solidFill>
                    <a:cs typeface="+mn-cs"/>
                  </a:rPr>
                  <a:t>=</a:t>
                </a:r>
                <a:r>
                  <a:rPr lang="en-US" dirty="0" err="1" smtClean="0">
                    <a:solidFill>
                      <a:srgbClr val="FF0000"/>
                    </a:solidFill>
                    <a:cs typeface="+mn-cs"/>
                  </a:rPr>
                  <a:t>ada</a:t>
                </a:r>
                <a:r>
                  <a:rPr lang="ar-SA" dirty="0" smtClean="0">
                    <a:cs typeface="+mn-cs"/>
                  </a:rPr>
                  <a:t> مرة اخر اذا اجرينا التكامل لهذه المعادلة سنحصل على </a:t>
                </a:r>
                <a:r>
                  <a:rPr lang="en-US" dirty="0" smtClean="0">
                    <a:solidFill>
                      <a:srgbClr val="FF0000"/>
                    </a:solidFill>
                    <a:cs typeface="+mn-cs"/>
                  </a:rPr>
                  <a:t>A</a:t>
                </a:r>
                <a:r>
                  <a:rPr lang="en-US" baseline="30000" dirty="0" smtClean="0">
                    <a:solidFill>
                      <a:srgbClr val="FF0000"/>
                    </a:solidFill>
                    <a:cs typeface="+mn-cs"/>
                  </a:rPr>
                  <a:t>2</a:t>
                </a:r>
                <a:r>
                  <a:rPr lang="en-US" dirty="0" smtClean="0">
                    <a:solidFill>
                      <a:srgbClr val="FF0000"/>
                    </a:solidFill>
                    <a:cs typeface="+mn-cs"/>
                  </a:rPr>
                  <a:t>=a</a:t>
                </a:r>
                <a:r>
                  <a:rPr lang="en-US" baseline="30000" dirty="0" smtClean="0">
                    <a:solidFill>
                      <a:srgbClr val="FF0000"/>
                    </a:solidFill>
                    <a:cs typeface="+mn-cs"/>
                  </a:rPr>
                  <a:t>2</a:t>
                </a:r>
                <a:r>
                  <a:rPr lang="en-US" dirty="0" smtClean="0">
                    <a:solidFill>
                      <a:srgbClr val="FF0000"/>
                    </a:solidFill>
                    <a:cs typeface="+mn-cs"/>
                  </a:rPr>
                  <a:t>+2jΔv</a:t>
                </a:r>
                <a:endParaRPr lang="ar-IQ" dirty="0" smtClean="0">
                  <a:solidFill>
                    <a:srgbClr val="FF0000"/>
                  </a:solidFill>
                  <a:cs typeface="+mn-cs"/>
                </a:endParaRPr>
              </a:p>
              <a:p>
                <a:r>
                  <a:rPr lang="ar-IQ" dirty="0" smtClean="0">
                    <a:solidFill>
                      <a:srgbClr val="FF0000"/>
                    </a:solidFill>
                    <a:cs typeface="+mn-cs"/>
                  </a:rPr>
                  <a:t>نستنتج ان </a:t>
                </a:r>
                <a:r>
                  <a:rPr lang="en-US" dirty="0" smtClean="0">
                    <a:solidFill>
                      <a:srgbClr val="FF0000"/>
                    </a:solidFill>
                    <a:cs typeface="+mn-cs"/>
                  </a:rPr>
                  <a:t>jerk=a X slope</a:t>
                </a:r>
                <a:endParaRPr lang="en-US" dirty="0">
                  <a:solidFill>
                    <a:srgbClr val="FF0000"/>
                  </a:solidFill>
                  <a:cs typeface="+mn-cs"/>
                </a:endParaRPr>
              </a:p>
              <a:p>
                <a:endParaRPr lang="en-US" dirty="0">
                  <a:cs typeface="+mn-cs"/>
                </a:endParaRPr>
              </a:p>
              <a:p>
                <a:endParaRPr lang="ar-IQ" dirty="0">
                  <a:cs typeface="+mn-cs"/>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r="-696"/>
                </a:stretch>
              </a:blipFill>
            </p:spPr>
            <p:txBody>
              <a:bodyPr/>
              <a:lstStyle/>
              <a:p>
                <a:r>
                  <a:rPr lang="ar-IQ">
                    <a:noFill/>
                  </a:rPr>
                  <a:t> </a:t>
                </a:r>
              </a:p>
            </p:txBody>
          </p:sp>
        </mc:Fallback>
      </mc:AlternateContent>
    </p:spTree>
    <p:extLst>
      <p:ext uri="{BB962C8B-B14F-4D97-AF65-F5344CB8AC3E}">
        <p14:creationId xmlns:p14="http://schemas.microsoft.com/office/powerpoint/2010/main" val="9021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في الرياضة</a:t>
            </a:r>
            <a:endParaRPr lang="ar-IQ" dirty="0"/>
          </a:p>
        </p:txBody>
      </p:sp>
      <p:sp>
        <p:nvSpPr>
          <p:cNvPr id="3" name="عنصر نائب للمحتوى 2"/>
          <p:cNvSpPr>
            <a:spLocks noGrp="1"/>
          </p:cNvSpPr>
          <p:nvPr>
            <p:ph idx="1"/>
          </p:nvPr>
        </p:nvSpPr>
        <p:spPr/>
        <p:txBody>
          <a:bodyPr/>
          <a:lstStyle/>
          <a:p>
            <a:r>
              <a:rPr lang="ar-SA" dirty="0" smtClean="0">
                <a:cs typeface="+mn-cs"/>
              </a:rPr>
              <a:t>من المحتمل ان التعجيل الموجب السريع لا يظهر كثيرا في الرياضة.</a:t>
            </a:r>
          </a:p>
          <a:p>
            <a:r>
              <a:rPr lang="ar-SA" dirty="0" smtClean="0">
                <a:cs typeface="+mn-cs"/>
              </a:rPr>
              <a:t>لكن التصادم بشكل عام سواء بين الرياضيين او الرياضي من الاجسام الاخرى يمثل تعجيلا سالبا مفاجئا و بالتالي يعني مبدأ </a:t>
            </a:r>
            <a:r>
              <a:rPr lang="en-US" dirty="0" smtClean="0">
                <a:cs typeface="+mn-cs"/>
              </a:rPr>
              <a:t>jerk</a:t>
            </a:r>
            <a:r>
              <a:rPr lang="ar-IQ" dirty="0" smtClean="0">
                <a:cs typeface="+mn-cs"/>
              </a:rPr>
              <a:t> يمكن دراسته كمحصلة للقوى المسببة للحركة و بالتالي الاستفادة من الكثير من الدوال </a:t>
            </a:r>
            <a:r>
              <a:rPr lang="ar-IQ" dirty="0" err="1" smtClean="0">
                <a:cs typeface="+mn-cs"/>
              </a:rPr>
              <a:t>الكينيتيكية</a:t>
            </a:r>
            <a:r>
              <a:rPr lang="ar-IQ" dirty="0">
                <a:cs typeface="+mn-cs"/>
              </a:rPr>
              <a:t> </a:t>
            </a:r>
            <a:r>
              <a:rPr lang="ar-IQ" dirty="0" smtClean="0">
                <a:cs typeface="+mn-cs"/>
              </a:rPr>
              <a:t>خصوصا على صعيد مجال الإصابات الرياضية و مسبباتها.</a:t>
            </a:r>
          </a:p>
          <a:p>
            <a:r>
              <a:rPr lang="ar-IQ" dirty="0" smtClean="0">
                <a:cs typeface="+mn-cs"/>
              </a:rPr>
              <a:t>يمكن ايضا الإفادة من مقاربات </a:t>
            </a:r>
            <a:r>
              <a:rPr lang="en-US" dirty="0" smtClean="0">
                <a:cs typeface="+mn-cs"/>
              </a:rPr>
              <a:t>jerk</a:t>
            </a:r>
            <a:r>
              <a:rPr lang="ar-IQ" dirty="0" smtClean="0">
                <a:cs typeface="+mn-cs"/>
              </a:rPr>
              <a:t> في دراسة اللكمات في الملاكمة و استعمالها كمؤشر لتنامي دالة السرعة خصوصا اذا ما تعاملنا مع مفاهيم الكتلة و التعجيل كمعطيات للقوة.</a:t>
            </a:r>
            <a:endParaRPr lang="ar-IQ" dirty="0">
              <a:cs typeface="+mn-cs"/>
            </a:endParaRPr>
          </a:p>
        </p:txBody>
      </p:sp>
    </p:spTree>
    <p:extLst>
      <p:ext uri="{BB962C8B-B14F-4D97-AF65-F5344CB8AC3E}">
        <p14:creationId xmlns:p14="http://schemas.microsoft.com/office/powerpoint/2010/main" val="41137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sz="2800" dirty="0" smtClean="0">
                <a:cs typeface="+mn-cs"/>
              </a:rPr>
              <a:t>الى اللقاء في معادلات اعلى للسرعة </a:t>
            </a:r>
          </a:p>
          <a:p>
            <a:r>
              <a:rPr lang="en-US" sz="2800" dirty="0" smtClean="0">
                <a:cs typeface="+mn-cs"/>
              </a:rPr>
              <a:t>Snap, crackle and pop</a:t>
            </a:r>
            <a:endParaRPr lang="ar-IQ" sz="2800" dirty="0">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94" y="2190749"/>
            <a:ext cx="5357612" cy="3862321"/>
          </a:xfrm>
          <a:prstGeom prst="rect">
            <a:avLst/>
          </a:prstGeom>
        </p:spPr>
      </p:pic>
    </p:spTree>
    <p:extLst>
      <p:ext uri="{BB962C8B-B14F-4D97-AF65-F5344CB8AC3E}">
        <p14:creationId xmlns:p14="http://schemas.microsoft.com/office/powerpoint/2010/main" val="3539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anim calcmode="lin" valueType="num">
                                      <p:cBhvr>
                                        <p:cTn id="44" dur="2000" fill="hold"/>
                                        <p:tgtEl>
                                          <p:spTgt spid="4"/>
                                        </p:tgtEl>
                                        <p:attrNameLst>
                                          <p:attrName>ppt_w</p:attrName>
                                        </p:attrNameLst>
                                      </p:cBhvr>
                                      <p:tavLst>
                                        <p:tav tm="0" fmla="#ppt_w*sin(2.5*pi*$)">
                                          <p:val>
                                            <p:fltVal val="0"/>
                                          </p:val>
                                        </p:tav>
                                        <p:tav tm="100000">
                                          <p:val>
                                            <p:fltVal val="1"/>
                                          </p:val>
                                        </p:tav>
                                      </p:tavLst>
                                    </p:anim>
                                    <p:anim calcmode="lin" valueType="num">
                                      <p:cBhvr>
                                        <p:cTn id="4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cs typeface="+mn-cs"/>
              </a:rPr>
              <a:t>مدخل...</a:t>
            </a:r>
            <a:endParaRPr lang="ar-IQ" dirty="0">
              <a:cs typeface="+mn-cs"/>
            </a:endParaRPr>
          </a:p>
        </p:txBody>
      </p:sp>
      <p:sp>
        <p:nvSpPr>
          <p:cNvPr id="3" name="عنصر نائب للمحتوى 2"/>
          <p:cNvSpPr>
            <a:spLocks noGrp="1"/>
          </p:cNvSpPr>
          <p:nvPr>
            <p:ph idx="1"/>
          </p:nvPr>
        </p:nvSpPr>
        <p:spPr/>
        <p:txBody>
          <a:bodyPr/>
          <a:lstStyle/>
          <a:p>
            <a:r>
              <a:rPr lang="ar-IQ" dirty="0" smtClean="0">
                <a:cs typeface="+mn-cs"/>
              </a:rPr>
              <a:t>سنحاول اليوم ان نتحدث عن بعض مشتقات العالية الرتبة للتعجيل!</a:t>
            </a:r>
          </a:p>
          <a:p>
            <a:r>
              <a:rPr lang="ar-IQ" dirty="0" smtClean="0">
                <a:cs typeface="+mn-cs"/>
              </a:rPr>
              <a:t>على سبيل المثال : الموضع (المكان) للجسم و علاقته بمنحنى السرعة (التعجيل).</a:t>
            </a:r>
          </a:p>
          <a:p>
            <a:r>
              <a:rPr lang="ar-IQ" dirty="0" smtClean="0">
                <a:cs typeface="+mn-cs"/>
              </a:rPr>
              <a:t>المشتقات عالية الرتبة في الفيزياء موجودة فعليا لكن هي ليست بالضرورة من اهتمامات التدريس في </a:t>
            </a:r>
            <a:r>
              <a:rPr lang="ar-IQ" dirty="0" err="1" smtClean="0">
                <a:cs typeface="+mn-cs"/>
              </a:rPr>
              <a:t>البايوميكانيك</a:t>
            </a:r>
            <a:r>
              <a:rPr lang="ar-IQ" dirty="0">
                <a:cs typeface="+mn-cs"/>
              </a:rPr>
              <a:t> </a:t>
            </a:r>
            <a:r>
              <a:rPr lang="ar-IQ" dirty="0" smtClean="0">
                <a:cs typeface="+mn-cs"/>
              </a:rPr>
              <a:t>و لا تستخدم على نطاق واسع حتى في الفيزياء العامة على </a:t>
            </a:r>
            <a:r>
              <a:rPr lang="ar-IQ" dirty="0" smtClean="0">
                <a:cs typeface="+mn-cs"/>
              </a:rPr>
              <a:t>العموم لكن نستطيع القول انها واسعة الاستخدام في تصميم بعض الجزئيات الميكانيكية للآلات.</a:t>
            </a:r>
            <a:endParaRPr lang="ar-IQ" dirty="0" smtClean="0">
              <a:cs typeface="+mn-cs"/>
            </a:endParaRPr>
          </a:p>
          <a:p>
            <a:r>
              <a:rPr lang="ar-IQ" dirty="0" smtClean="0">
                <a:cs typeface="+mn-cs"/>
              </a:rPr>
              <a:t>لكن في الحقيقة اذا ما فهمنا هذه المشتقات بشكل جيد اعتقد انه من الممكن استثمارها في مجالات حركة الجسم البشري بشكل فعال او على اقل تقدير ستوفر لنا موضوعات جديدة للدراسة من وجهة نظر الدوال </a:t>
            </a:r>
            <a:r>
              <a:rPr lang="ar-IQ" dirty="0" err="1" smtClean="0">
                <a:cs typeface="+mn-cs"/>
              </a:rPr>
              <a:t>الديكارتية</a:t>
            </a:r>
            <a:r>
              <a:rPr lang="ar-IQ" dirty="0" smtClean="0">
                <a:cs typeface="+mn-cs"/>
              </a:rPr>
              <a:t> .</a:t>
            </a:r>
            <a:endParaRPr lang="ar-IQ" dirty="0">
              <a:cs typeface="+mn-cs"/>
            </a:endParaRPr>
          </a:p>
        </p:txBody>
      </p:sp>
    </p:spTree>
    <p:extLst>
      <p:ext uri="{BB962C8B-B14F-4D97-AF65-F5344CB8AC3E}">
        <p14:creationId xmlns:p14="http://schemas.microsoft.com/office/powerpoint/2010/main" val="24495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ar-IQ" dirty="0">
                    <a:cs typeface="+mn-cs"/>
                  </a:rPr>
                  <a:t>ما هي مشتقات التعجيل عالية الرتبة</a:t>
                </a:r>
                <a:r>
                  <a:rPr lang="ar-IQ" dirty="0" smtClean="0">
                    <a:cs typeface="+mn-cs"/>
                  </a:rPr>
                  <a:t>؟ و كيف نعرفها؟</a:t>
                </a:r>
              </a:p>
              <a:p>
                <a:r>
                  <a:rPr lang="ar-IQ" dirty="0" smtClean="0">
                    <a:cs typeface="+mn-cs"/>
                  </a:rPr>
                  <a:t>بمراجعة سريعة لبعض المصطلحات ذات العلاقة لنصل للفكرة التي نحن بصددها: </a:t>
                </a:r>
              </a:p>
              <a:p>
                <a:r>
                  <a:rPr lang="ar-IQ" dirty="0" smtClean="0">
                    <a:cs typeface="+mn-cs"/>
                  </a:rPr>
                  <a:t>الموضع (المكان) مكانك الحالي و نرمز له (مك) او (</a:t>
                </a:r>
                <a:r>
                  <a:rPr lang="en-US" dirty="0" smtClean="0">
                    <a:cs typeface="+mn-cs"/>
                  </a:rPr>
                  <a:t>S</a:t>
                </a:r>
                <a:r>
                  <a:rPr lang="ar-IQ" dirty="0" smtClean="0">
                    <a:cs typeface="+mn-cs"/>
                  </a:rPr>
                  <a:t>) و هو المسافة من نقطة الانطلاق الى مكانك الحالي.</a:t>
                </a:r>
              </a:p>
              <a:p>
                <a:r>
                  <a:rPr lang="ar-IQ" dirty="0" smtClean="0">
                    <a:cs typeface="+mn-cs"/>
                  </a:rPr>
                  <a:t>السرعة المشتقة (</a:t>
                </a:r>
                <a:r>
                  <a:rPr lang="en-US" dirty="0" smtClean="0">
                    <a:cs typeface="+mn-cs"/>
                  </a:rPr>
                  <a:t>velocity</a:t>
                </a:r>
                <a:r>
                  <a:rPr lang="ar-IQ" dirty="0" smtClean="0">
                    <a:cs typeface="+mn-cs"/>
                  </a:rPr>
                  <a:t>) هي مشتقة من الدرجة الأولى للموضع او للمكان و هي </a:t>
                </a:r>
                <a14:m>
                  <m:oMath xmlns:m="http://schemas.openxmlformats.org/officeDocument/2006/math">
                    <m:f>
                      <m:fPr>
                        <m:ctrlPr>
                          <a:rPr lang="en-US" sz="2400" b="1" i="1" smtClean="0">
                            <a:solidFill>
                              <a:srgbClr val="FF0000"/>
                            </a:solidFill>
                            <a:latin typeface="Cambria Math" panose="02040503050406030204" pitchFamily="18" charset="0"/>
                            <a:cs typeface="+mn-cs"/>
                          </a:rPr>
                        </m:ctrlPr>
                      </m:fPr>
                      <m:num>
                        <m:r>
                          <a:rPr lang="en-US" sz="2400" b="1" i="1">
                            <a:solidFill>
                              <a:srgbClr val="FF0000"/>
                            </a:solidFill>
                            <a:latin typeface="Cambria Math" panose="02040503050406030204" pitchFamily="18" charset="0"/>
                            <a:cs typeface="+mn-cs"/>
                          </a:rPr>
                          <m:t>𝒅𝒔</m:t>
                        </m:r>
                      </m:num>
                      <m:den>
                        <m:r>
                          <a:rPr lang="en-US" sz="2400" b="1" i="1">
                            <a:solidFill>
                              <a:srgbClr val="FF0000"/>
                            </a:solidFill>
                            <a:latin typeface="Cambria Math" panose="02040503050406030204" pitchFamily="18" charset="0"/>
                            <a:cs typeface="+mn-cs"/>
                          </a:rPr>
                          <m:t>𝒅𝒕</m:t>
                        </m:r>
                      </m:den>
                    </m:f>
                  </m:oMath>
                </a14:m>
                <a:r>
                  <a:rPr lang="en-US" sz="2400" b="1" dirty="0" smtClean="0">
                    <a:solidFill>
                      <a:srgbClr val="FF0000"/>
                    </a:solidFill>
                    <a:cs typeface="+mn-cs"/>
                  </a:rPr>
                  <a:t>=v </a:t>
                </a:r>
                <a:r>
                  <a:rPr lang="ar-IQ" sz="2400" b="1" dirty="0" smtClean="0">
                    <a:solidFill>
                      <a:srgbClr val="FF0000"/>
                    </a:solidFill>
                    <a:cs typeface="+mn-cs"/>
                  </a:rPr>
                  <a:t>   </a:t>
                </a:r>
                <a:r>
                  <a:rPr lang="ar-IQ" dirty="0" smtClean="0">
                    <a:cs typeface="+mn-cs"/>
                  </a:rPr>
                  <a:t>او التغير في المكان مقسوما على التغير في الزمن.</a:t>
                </a:r>
              </a:p>
              <a:p>
                <a:r>
                  <a:rPr lang="ar-IQ" dirty="0" smtClean="0">
                    <a:cs typeface="+mn-cs"/>
                  </a:rPr>
                  <a:t>اما التعجيل (</a:t>
                </a:r>
                <a:r>
                  <a:rPr lang="en-US" dirty="0" smtClean="0">
                    <a:cs typeface="+mn-cs"/>
                  </a:rPr>
                  <a:t>acceleration</a:t>
                </a:r>
                <a:r>
                  <a:rPr lang="ar-IQ" dirty="0" smtClean="0">
                    <a:cs typeface="+mn-cs"/>
                  </a:rPr>
                  <a:t>) التغير في السرعة بالنسبة للزمن او </a:t>
                </a:r>
                <a:r>
                  <a:rPr lang="en-US" dirty="0" smtClean="0">
                    <a:cs typeface="+mn-cs"/>
                  </a:rPr>
                  <a:t>=</a:t>
                </a:r>
                <a:r>
                  <a:rPr lang="en-US" sz="2400" b="1" dirty="0" smtClean="0">
                    <a:solidFill>
                      <a:srgbClr val="FF0000"/>
                    </a:solidFill>
                    <a:cs typeface="+mn-cs"/>
                  </a:rPr>
                  <a:t>a</a:t>
                </a:r>
                <a:r>
                  <a:rPr lang="ar-IQ" sz="2400" b="1" dirty="0" smtClean="0">
                    <a:solidFill>
                      <a:srgbClr val="FF0000"/>
                    </a:solidFill>
                    <a:cs typeface="+mn-cs"/>
                  </a:rPr>
                  <a:t> </a:t>
                </a:r>
                <a14:m>
                  <m:oMath xmlns:m="http://schemas.openxmlformats.org/officeDocument/2006/math">
                    <m:f>
                      <m:fPr>
                        <m:ctrlPr>
                          <a:rPr lang="en-US" sz="2400" b="1" i="1">
                            <a:solidFill>
                              <a:srgbClr val="FF0000"/>
                            </a:solidFill>
                            <a:latin typeface="Cambria Math" panose="02040503050406030204" pitchFamily="18" charset="0"/>
                            <a:cs typeface="+mn-cs"/>
                          </a:rPr>
                        </m:ctrlPr>
                      </m:fPr>
                      <m:num>
                        <m:r>
                          <a:rPr lang="en-US" sz="2400" b="1" i="1">
                            <a:solidFill>
                              <a:srgbClr val="FF0000"/>
                            </a:solidFill>
                            <a:latin typeface="Cambria Math" panose="02040503050406030204" pitchFamily="18" charset="0"/>
                            <a:cs typeface="+mn-cs"/>
                          </a:rPr>
                          <m:t>𝒅𝒗</m:t>
                        </m:r>
                      </m:num>
                      <m:den>
                        <m:r>
                          <a:rPr lang="en-US" sz="2400" b="1" i="1">
                            <a:solidFill>
                              <a:srgbClr val="FF0000"/>
                            </a:solidFill>
                            <a:latin typeface="Cambria Math" panose="02040503050406030204" pitchFamily="18" charset="0"/>
                            <a:cs typeface="+mn-cs"/>
                          </a:rPr>
                          <m:t>𝒅𝒕</m:t>
                        </m:r>
                      </m:den>
                    </m:f>
                  </m:oMath>
                </a14:m>
                <a:r>
                  <a:rPr lang="ar-SA" sz="2400" b="1" dirty="0">
                    <a:solidFill>
                      <a:srgbClr val="FF0000"/>
                    </a:solidFill>
                    <a:cs typeface="+mn-cs"/>
                  </a:rPr>
                  <a:t>=</a:t>
                </a:r>
                <a14:m>
                  <m:oMath xmlns:m="http://schemas.openxmlformats.org/officeDocument/2006/math">
                    <m:f>
                      <m:fPr>
                        <m:ctrlPr>
                          <a:rPr lang="en-US" sz="2400" b="1" i="1">
                            <a:solidFill>
                              <a:srgbClr val="FF0000"/>
                            </a:solidFill>
                            <a:latin typeface="Cambria Math" panose="02040503050406030204" pitchFamily="18" charset="0"/>
                            <a:cs typeface="+mn-cs"/>
                          </a:rPr>
                        </m:ctrlPr>
                      </m:fPr>
                      <m:num>
                        <m:r>
                          <a:rPr lang="en-US" sz="2400" b="1" i="1">
                            <a:solidFill>
                              <a:srgbClr val="FF0000"/>
                            </a:solidFill>
                            <a:latin typeface="Cambria Math" panose="02040503050406030204" pitchFamily="18" charset="0"/>
                            <a:cs typeface="+mn-cs"/>
                          </a:rPr>
                          <m:t>𝒅</m:t>
                        </m:r>
                        <m:r>
                          <a:rPr lang="en-US" sz="2400" b="1" i="1">
                            <a:solidFill>
                              <a:srgbClr val="FF0000"/>
                            </a:solidFill>
                            <a:latin typeface="Cambria Math" panose="02040503050406030204" pitchFamily="18" charset="0"/>
                            <a:cs typeface="+mn-cs"/>
                          </a:rPr>
                          <m:t>𝟐</m:t>
                        </m:r>
                        <m:r>
                          <a:rPr lang="en-US" sz="2400" b="1" i="1">
                            <a:solidFill>
                              <a:srgbClr val="FF0000"/>
                            </a:solidFill>
                            <a:latin typeface="Cambria Math" panose="02040503050406030204" pitchFamily="18" charset="0"/>
                            <a:cs typeface="+mn-cs"/>
                          </a:rPr>
                          <m:t>𝒔</m:t>
                        </m:r>
                      </m:num>
                      <m:den>
                        <m:r>
                          <a:rPr lang="en-US" sz="2400" b="1" i="1">
                            <a:solidFill>
                              <a:srgbClr val="FF0000"/>
                            </a:solidFill>
                            <a:latin typeface="Cambria Math" panose="02040503050406030204" pitchFamily="18" charset="0"/>
                            <a:cs typeface="+mn-cs"/>
                          </a:rPr>
                          <m:t>𝒅𝒕</m:t>
                        </m:r>
                        <m:r>
                          <a:rPr lang="en-US" sz="2400" b="1" i="1">
                            <a:solidFill>
                              <a:srgbClr val="FF0000"/>
                            </a:solidFill>
                            <a:latin typeface="Cambria Math" panose="02040503050406030204" pitchFamily="18" charset="0"/>
                            <a:cs typeface="+mn-cs"/>
                          </a:rPr>
                          <m:t>𝟐</m:t>
                        </m:r>
                      </m:den>
                    </m:f>
                  </m:oMath>
                </a14:m>
                <a:r>
                  <a:rPr lang="ar-IQ" dirty="0" smtClean="0">
                    <a:cs typeface="+mn-cs"/>
                  </a:rPr>
                  <a:t> و هي مشتقة من الدرجة الثانية للموقع (موضع الجسم).</a:t>
                </a:r>
              </a:p>
              <a:p>
                <a:endParaRPr lang="ar-IQ" dirty="0" smtClean="0">
                  <a:cs typeface="+mn-cs"/>
                </a:endParaRPr>
              </a:p>
              <a:p>
                <a:endParaRPr lang="ar-IQ" dirty="0">
                  <a:cs typeface="+mn-cs"/>
                </a:endParaRPr>
              </a:p>
              <a:p>
                <a:endParaRPr lang="ar-IQ" dirty="0">
                  <a:cs typeface="+mn-cs"/>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582" t="-765" r="-696" b="-1988"/>
                </a:stretch>
              </a:blipFill>
            </p:spPr>
            <p:txBody>
              <a:bodyPr/>
              <a:lstStyle/>
              <a:p>
                <a:r>
                  <a:rPr lang="ar-IQ">
                    <a:noFill/>
                  </a:rPr>
                  <a:t> </a:t>
                </a:r>
              </a:p>
            </p:txBody>
          </p:sp>
        </mc:Fallback>
      </mc:AlternateContent>
    </p:spTree>
    <p:extLst>
      <p:ext uri="{BB962C8B-B14F-4D97-AF65-F5344CB8AC3E}">
        <p14:creationId xmlns:p14="http://schemas.microsoft.com/office/powerpoint/2010/main" val="174366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cs typeface="+mn-cs"/>
              </a:rPr>
              <a:t>ما تقدم هو </a:t>
            </a:r>
            <a:r>
              <a:rPr lang="ar-IQ" dirty="0" smtClean="0">
                <a:cs typeface="+mn-cs"/>
              </a:rPr>
              <a:t>ما نعرفه </a:t>
            </a:r>
            <a:r>
              <a:rPr lang="ar-IQ" dirty="0" smtClean="0">
                <a:cs typeface="+mn-cs"/>
              </a:rPr>
              <a:t>كقواعد تأسيسية لمفاهيم السرعة و التعجيل، فسواء تحدثنا </a:t>
            </a:r>
            <a:r>
              <a:rPr lang="ar-IQ" dirty="0" smtClean="0">
                <a:cs typeface="+mn-cs"/>
              </a:rPr>
              <a:t>عن </a:t>
            </a:r>
            <a:r>
              <a:rPr lang="ar-IQ" dirty="0" smtClean="0">
                <a:cs typeface="+mn-cs"/>
              </a:rPr>
              <a:t>سرعة رياضي بكامل جسمه انتقل من نقطة الى نقطة او اذا ما تتبعنا جزء من جسمه انتقل من موضع الى موضع سنعتمد على نفس هذه القواعد التأسيسية.</a:t>
            </a:r>
          </a:p>
          <a:p>
            <a:r>
              <a:rPr lang="ar-IQ" dirty="0" smtClean="0">
                <a:cs typeface="+mn-cs"/>
              </a:rPr>
              <a:t>ملاحظة مهمة: نفس هذه المبادئ الفلسفية تنطبق على الحركات الدورانية و الزاوية!</a:t>
            </a:r>
          </a:p>
          <a:p>
            <a:r>
              <a:rPr lang="ar-IQ" dirty="0" smtClean="0">
                <a:cs typeface="+mn-cs"/>
              </a:rPr>
              <a:t>في الواقع الميكانيكي هناك مشتقات ذات رتبة اعلى و </a:t>
            </a:r>
            <a:r>
              <a:rPr lang="ar-IQ" dirty="0" smtClean="0">
                <a:cs typeface="+mn-cs"/>
              </a:rPr>
              <a:t>ما نحن بصدده اليوم هو</a:t>
            </a:r>
            <a:r>
              <a:rPr lang="ar-IQ" dirty="0" smtClean="0">
                <a:cs typeface="+mn-cs"/>
              </a:rPr>
              <a:t> </a:t>
            </a:r>
            <a:r>
              <a:rPr lang="ar-IQ" dirty="0" smtClean="0">
                <a:cs typeface="+mn-cs"/>
              </a:rPr>
              <a:t>مشتقة من المرتبة الثالثة. </a:t>
            </a:r>
          </a:p>
          <a:p>
            <a:endParaRPr lang="ar-IQ" dirty="0">
              <a:cs typeface="+mn-cs"/>
            </a:endParaRPr>
          </a:p>
        </p:txBody>
      </p:sp>
    </p:spTree>
    <p:extLst>
      <p:ext uri="{BB962C8B-B14F-4D97-AF65-F5344CB8AC3E}">
        <p14:creationId xmlns:p14="http://schemas.microsoft.com/office/powerpoint/2010/main" val="254865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cs typeface="+mn-cs"/>
              </a:rPr>
              <a:t>مراجعة لما سبق بواسطة مفاهيم المحاور </a:t>
            </a:r>
            <a:r>
              <a:rPr lang="ar-IQ" dirty="0" err="1" smtClean="0">
                <a:cs typeface="+mn-cs"/>
              </a:rPr>
              <a:t>الديكارتية</a:t>
            </a:r>
            <a:endParaRPr lang="ar-IQ" dirty="0">
              <a:cs typeface="+mn-cs"/>
            </a:endParaRPr>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335" y="1828456"/>
            <a:ext cx="4687910" cy="4353269"/>
          </a:xfrm>
        </p:spPr>
      </p:pic>
      <p:sp>
        <p:nvSpPr>
          <p:cNvPr id="4" name="عنصر نائب للمحتوى 3"/>
          <p:cNvSpPr>
            <a:spLocks noGrp="1"/>
          </p:cNvSpPr>
          <p:nvPr>
            <p:ph sz="half" idx="2"/>
          </p:nvPr>
        </p:nvSpPr>
        <p:spPr/>
        <p:txBody>
          <a:bodyPr>
            <a:normAutofit fontScale="92500" lnSpcReduction="10000"/>
          </a:bodyPr>
          <a:lstStyle/>
          <a:p>
            <a:r>
              <a:rPr lang="ar-IQ" b="1" dirty="0" smtClean="0">
                <a:cs typeface="+mn-cs"/>
              </a:rPr>
              <a:t>اذا كان التعجيل ثابت من صفر صعودا مثلا الى5  متر لكل ثانية تربيع كما في الرسم السفلي.</a:t>
            </a:r>
          </a:p>
          <a:p>
            <a:r>
              <a:rPr lang="ar-IQ" b="1" dirty="0" smtClean="0">
                <a:cs typeface="+mn-cs"/>
              </a:rPr>
              <a:t>هنا </a:t>
            </a:r>
            <a:r>
              <a:rPr lang="ar-IQ" b="1" dirty="0" smtClean="0">
                <a:cs typeface="+mn-cs"/>
              </a:rPr>
              <a:t>سيكون </a:t>
            </a:r>
            <a:r>
              <a:rPr lang="ar-IQ" b="1" dirty="0" smtClean="0">
                <a:cs typeface="+mn-cs"/>
              </a:rPr>
              <a:t>التعجيل يمثل السرعة الخطية (</a:t>
            </a:r>
            <a:r>
              <a:rPr lang="en-US" b="1" dirty="0" smtClean="0">
                <a:cs typeface="+mn-cs"/>
              </a:rPr>
              <a:t>velocity</a:t>
            </a:r>
            <a:r>
              <a:rPr lang="ar-IQ" b="1" dirty="0" smtClean="0">
                <a:cs typeface="+mn-cs"/>
              </a:rPr>
              <a:t>) و كما ملاحظ في الرسم الوسطي .</a:t>
            </a:r>
          </a:p>
          <a:p>
            <a:r>
              <a:rPr lang="ar-IQ" b="1" dirty="0" smtClean="0">
                <a:cs typeface="+mn-cs"/>
              </a:rPr>
              <a:t>عند التوقف عن التسارع (او التسارع الصفري او ثبات السرعة) فهذا يعني ان السرعة ثابتة و موضع الجسم يتغير خطيا.</a:t>
            </a:r>
          </a:p>
          <a:p>
            <a:r>
              <a:rPr lang="ar-IQ" b="1" dirty="0" smtClean="0">
                <a:cs typeface="+mn-cs"/>
              </a:rPr>
              <a:t>أخيرا عندما تتباطأ الى صفر ثم تنخفض سرعتك </a:t>
            </a:r>
            <a:r>
              <a:rPr lang="ar-IQ" b="1" dirty="0">
                <a:cs typeface="+mn-cs"/>
              </a:rPr>
              <a:t>(</a:t>
            </a:r>
            <a:r>
              <a:rPr lang="en-US" b="1" dirty="0" smtClean="0">
                <a:cs typeface="+mn-cs"/>
              </a:rPr>
              <a:t>velocity</a:t>
            </a:r>
            <a:r>
              <a:rPr lang="ar-IQ" b="1" dirty="0" smtClean="0">
                <a:cs typeface="+mn-cs"/>
              </a:rPr>
              <a:t>) الى الصفر و يمكن وصف التغير في الموقع على أساس القطع المكافئ في الدالة الخطية.</a:t>
            </a:r>
          </a:p>
          <a:p>
            <a:endParaRPr lang="ar-IQ" b="1" dirty="0" smtClean="0">
              <a:cs typeface="+mn-cs"/>
            </a:endParaRPr>
          </a:p>
          <a:p>
            <a:endParaRPr lang="ar-IQ" b="1" dirty="0">
              <a:cs typeface="+mn-cs"/>
            </a:endParaRPr>
          </a:p>
        </p:txBody>
      </p:sp>
    </p:spTree>
    <p:extLst>
      <p:ext uri="{BB962C8B-B14F-4D97-AF65-F5344CB8AC3E}">
        <p14:creationId xmlns:p14="http://schemas.microsoft.com/office/powerpoint/2010/main" val="28820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p:txBody>
              <a:bodyPr>
                <a:normAutofit/>
              </a:bodyPr>
              <a:lstStyle/>
              <a:p>
                <a:r>
                  <a:rPr lang="ar-IQ" sz="2400" dirty="0" smtClean="0">
                    <a:solidFill>
                      <a:schemeClr val="tx1"/>
                    </a:solidFill>
                    <a:cs typeface="+mn-cs"/>
                  </a:rPr>
                  <a:t>هناك معادلة تفسر الحركة </a:t>
                </a:r>
                <a:r>
                  <a:rPr lang="ar-IQ" sz="2400" dirty="0" err="1" smtClean="0">
                    <a:solidFill>
                      <a:schemeClr val="tx1"/>
                    </a:solidFill>
                    <a:cs typeface="+mn-cs"/>
                  </a:rPr>
                  <a:t>الكينماتيكية</a:t>
                </a:r>
                <a:r>
                  <a:rPr lang="ar-IQ" sz="2400" dirty="0" smtClean="0">
                    <a:solidFill>
                      <a:schemeClr val="tx1"/>
                    </a:solidFill>
                    <a:cs typeface="+mn-cs"/>
                  </a:rPr>
                  <a:t> مشتقة من معادلتي السرعة و التعجيل.</a:t>
                </a:r>
              </a:p>
              <a:p>
                <a:endParaRPr lang="ar-IQ" sz="2400" dirty="0" smtClean="0">
                  <a:solidFill>
                    <a:schemeClr val="tx1"/>
                  </a:solidFill>
                  <a:cs typeface="+mn-cs"/>
                </a:endParaRPr>
              </a:p>
              <a:p>
                <a14:m>
                  <m:oMath xmlns:m="http://schemas.openxmlformats.org/officeDocument/2006/math">
                    <m:f>
                      <m:fPr>
                        <m:ctrlPr>
                          <a:rPr lang="en-US" sz="2400" b="1" i="1" smtClean="0">
                            <a:solidFill>
                              <a:srgbClr val="FF0000"/>
                            </a:solidFill>
                            <a:latin typeface="Cambria Math" panose="02040503050406030204" pitchFamily="18" charset="0"/>
                            <a:cs typeface="+mn-cs"/>
                          </a:rPr>
                        </m:ctrlPr>
                      </m:fPr>
                      <m:num>
                        <m:r>
                          <a:rPr lang="en-US" sz="2400" b="1" i="1">
                            <a:solidFill>
                              <a:srgbClr val="FF0000"/>
                            </a:solidFill>
                            <a:latin typeface="Cambria Math" panose="02040503050406030204" pitchFamily="18" charset="0"/>
                            <a:cs typeface="+mn-cs"/>
                          </a:rPr>
                          <m:t>𝒅𝒔</m:t>
                        </m:r>
                      </m:num>
                      <m:den>
                        <m:r>
                          <a:rPr lang="en-US" sz="2400" b="1" i="1">
                            <a:solidFill>
                              <a:srgbClr val="FF0000"/>
                            </a:solidFill>
                            <a:latin typeface="Cambria Math" panose="02040503050406030204" pitchFamily="18" charset="0"/>
                            <a:cs typeface="+mn-cs"/>
                          </a:rPr>
                          <m:t>𝒅𝒕</m:t>
                        </m:r>
                      </m:den>
                    </m:f>
                  </m:oMath>
                </a14:m>
                <a:r>
                  <a:rPr lang="en-US" sz="2400" b="1" dirty="0">
                    <a:solidFill>
                      <a:srgbClr val="FF0000"/>
                    </a:solidFill>
                    <a:cs typeface="+mn-cs"/>
                  </a:rPr>
                  <a:t>=v </a:t>
                </a:r>
                <a:r>
                  <a:rPr lang="ar-IQ" sz="2400" b="1" dirty="0" smtClean="0">
                    <a:solidFill>
                      <a:srgbClr val="FF0000"/>
                    </a:solidFill>
                    <a:cs typeface="+mn-cs"/>
                  </a:rPr>
                  <a:t>  و  </a:t>
                </a:r>
                <a14:m>
                  <m:oMath xmlns:m="http://schemas.openxmlformats.org/officeDocument/2006/math">
                    <m:f>
                      <m:fPr>
                        <m:ctrlPr>
                          <a:rPr lang="en-US" sz="2400" b="1" i="1" smtClean="0">
                            <a:solidFill>
                              <a:srgbClr val="FF0000"/>
                            </a:solidFill>
                            <a:latin typeface="Cambria Math" panose="02040503050406030204" pitchFamily="18" charset="0"/>
                            <a:cs typeface="+mn-cs"/>
                          </a:rPr>
                        </m:ctrlPr>
                      </m:fPr>
                      <m:num>
                        <m:r>
                          <a:rPr lang="en-US" sz="2400" b="1" i="1">
                            <a:solidFill>
                              <a:srgbClr val="FF0000"/>
                            </a:solidFill>
                            <a:latin typeface="Cambria Math" panose="02040503050406030204" pitchFamily="18" charset="0"/>
                            <a:cs typeface="+mn-cs"/>
                          </a:rPr>
                          <m:t>𝒅𝒗</m:t>
                        </m:r>
                      </m:num>
                      <m:den>
                        <m:r>
                          <a:rPr lang="en-US" sz="2400" b="1" i="1">
                            <a:solidFill>
                              <a:srgbClr val="FF0000"/>
                            </a:solidFill>
                            <a:latin typeface="Cambria Math" panose="02040503050406030204" pitchFamily="18" charset="0"/>
                            <a:cs typeface="+mn-cs"/>
                          </a:rPr>
                          <m:t>𝒅𝒕</m:t>
                        </m:r>
                      </m:den>
                    </m:f>
                  </m:oMath>
                </a14:m>
                <a:r>
                  <a:rPr lang="ar-IQ" sz="2400" dirty="0" smtClean="0">
                    <a:solidFill>
                      <a:srgbClr val="FF0000"/>
                    </a:solidFill>
                    <a:cs typeface="+mn-cs"/>
                  </a:rPr>
                  <a:t> </a:t>
                </a:r>
                <a:r>
                  <a:rPr lang="en-US" sz="2400" dirty="0" smtClean="0">
                    <a:solidFill>
                      <a:srgbClr val="FF0000"/>
                    </a:solidFill>
                    <a:cs typeface="+mn-cs"/>
                  </a:rPr>
                  <a:t>a=</a:t>
                </a:r>
                <a:r>
                  <a:rPr lang="ar-IQ" sz="2400" dirty="0" smtClean="0">
                    <a:solidFill>
                      <a:srgbClr val="FF0000"/>
                    </a:solidFill>
                    <a:cs typeface="+mn-cs"/>
                  </a:rPr>
                  <a:t> و هي ( </a:t>
                </a:r>
                <a:r>
                  <a:rPr lang="en-US" sz="2400" dirty="0" smtClean="0">
                    <a:solidFill>
                      <a:srgbClr val="FF0000"/>
                    </a:solidFill>
                    <a:cs typeface="+mn-cs"/>
                  </a:rPr>
                  <a:t>ads=</a:t>
                </a:r>
                <a:r>
                  <a:rPr lang="en-US" sz="2400" dirty="0" err="1" smtClean="0">
                    <a:solidFill>
                      <a:srgbClr val="FF0000"/>
                    </a:solidFill>
                    <a:cs typeface="+mn-cs"/>
                  </a:rPr>
                  <a:t>vdv</a:t>
                </a:r>
                <a:r>
                  <a:rPr lang="ar-IQ" sz="2400" dirty="0" smtClean="0">
                    <a:solidFill>
                      <a:srgbClr val="FF0000"/>
                    </a:solidFill>
                    <a:cs typeface="+mn-cs"/>
                  </a:rPr>
                  <a:t>)</a:t>
                </a:r>
              </a:p>
              <a:p>
                <a:r>
                  <a:rPr lang="ar-IQ" sz="2400" dirty="0" smtClean="0">
                    <a:solidFill>
                      <a:schemeClr val="tx1"/>
                    </a:solidFill>
                    <a:cs typeface="+mn-cs"/>
                  </a:rPr>
                  <a:t>هذه المعادلة تستخدم بشكل واسع عندما يكون التعجيل يمثل معادلة التسارع و يمثل التغير في الموقع هو التغير في الزمن لذا يمكننا ان نستعمل هذه المعادلة </a:t>
                </a:r>
                <a:r>
                  <a:rPr lang="ar-IQ" sz="2400" dirty="0" smtClean="0">
                    <a:solidFill>
                      <a:schemeClr val="tx1"/>
                    </a:solidFill>
                    <a:cs typeface="+mn-cs"/>
                  </a:rPr>
                  <a:t>لإيجاد </a:t>
                </a:r>
                <a:r>
                  <a:rPr lang="ar-IQ" sz="2400" dirty="0" smtClean="0">
                    <a:solidFill>
                      <a:schemeClr val="tx1"/>
                    </a:solidFill>
                    <a:cs typeface="+mn-cs"/>
                  </a:rPr>
                  <a:t>السرعة </a:t>
                </a:r>
                <a:r>
                  <a:rPr lang="en-US" sz="2400" b="1" dirty="0" smtClean="0">
                    <a:solidFill>
                      <a:schemeClr val="tx1"/>
                    </a:solidFill>
                    <a:cs typeface="+mn-cs"/>
                  </a:rPr>
                  <a:t>velocity)</a:t>
                </a:r>
                <a:r>
                  <a:rPr lang="ar-IQ" sz="2400" b="1" dirty="0" smtClean="0">
                    <a:solidFill>
                      <a:schemeClr val="tx1"/>
                    </a:solidFill>
                    <a:cs typeface="+mn-cs"/>
                  </a:rPr>
                  <a:t>). </a:t>
                </a:r>
                <a:endParaRPr lang="ar-IQ" sz="2400" dirty="0" smtClean="0">
                  <a:solidFill>
                    <a:schemeClr val="tx1"/>
                  </a:solidFill>
                  <a:cs typeface="+mn-cs"/>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t="-1070" r="-823"/>
                </a:stretch>
              </a:blipFill>
            </p:spPr>
            <p:txBody>
              <a:bodyPr/>
              <a:lstStyle/>
              <a:p>
                <a:r>
                  <a:rPr lang="ar-IQ">
                    <a:noFill/>
                  </a:rPr>
                  <a:t> </a:t>
                </a:r>
              </a:p>
            </p:txBody>
          </p:sp>
        </mc:Fallback>
      </mc:AlternateContent>
    </p:spTree>
    <p:extLst>
      <p:ext uri="{BB962C8B-B14F-4D97-AF65-F5344CB8AC3E}">
        <p14:creationId xmlns:p14="http://schemas.microsoft.com/office/powerpoint/2010/main" val="377521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مشتقة معادلة السرعة من المستوى الثالث</a:t>
            </a:r>
            <a:endParaRPr lang="ar-IQ" dirty="0"/>
          </a:p>
        </p:txBody>
      </p:sp>
      <p:sp>
        <p:nvSpPr>
          <p:cNvPr id="3" name="عنصر نائب للمحتوى 2"/>
          <p:cNvSpPr>
            <a:spLocks noGrp="1"/>
          </p:cNvSpPr>
          <p:nvPr>
            <p:ph idx="1"/>
          </p:nvPr>
        </p:nvSpPr>
        <p:spPr>
          <a:xfrm>
            <a:off x="5679582" y="2190749"/>
            <a:ext cx="5229209" cy="3986213"/>
          </a:xfrm>
        </p:spPr>
        <p:txBody>
          <a:bodyPr/>
          <a:lstStyle/>
          <a:p>
            <a:r>
              <a:rPr lang="ar-IQ" dirty="0" smtClean="0"/>
              <a:t>هل سمعت يوما بمصطلح (الرجفة) في الفيزياء؟</a:t>
            </a:r>
          </a:p>
          <a:p>
            <a:r>
              <a:rPr lang="ar-IQ" dirty="0" smtClean="0"/>
              <a:t>بالإنكليزية </a:t>
            </a:r>
            <a:r>
              <a:rPr lang="ar-IQ" dirty="0" smtClean="0"/>
              <a:t>تسمى </a:t>
            </a:r>
            <a:r>
              <a:rPr lang="ar-IQ" dirty="0" smtClean="0"/>
              <a:t>(</a:t>
            </a:r>
            <a:r>
              <a:rPr lang="en-US" dirty="0" smtClean="0"/>
              <a:t>JERK</a:t>
            </a:r>
            <a:r>
              <a:rPr lang="ar-IQ" dirty="0" smtClean="0"/>
              <a:t>) !</a:t>
            </a:r>
          </a:p>
          <a:p>
            <a:r>
              <a:rPr lang="ar-IQ" dirty="0" smtClean="0"/>
              <a:t>فهل تساءلت يوما عن معنا رفعة النتر او النطر في رفع الاثقال؟ و لماذا سميت كذلك؟</a:t>
            </a:r>
            <a:endParaRPr lang="ar-IQ"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80" y="1828456"/>
            <a:ext cx="3902839" cy="5029544"/>
          </a:xfrm>
          <a:prstGeom prst="rect">
            <a:avLst/>
          </a:prstGeom>
        </p:spPr>
      </p:pic>
    </p:spTree>
    <p:extLst>
      <p:ext uri="{BB962C8B-B14F-4D97-AF65-F5344CB8AC3E}">
        <p14:creationId xmlns:p14="http://schemas.microsoft.com/office/powerpoint/2010/main" val="25082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en-US" b="1" dirty="0" smtClean="0">
                <a:cs typeface="+mn-cs"/>
              </a:rPr>
              <a:t>Jerk </a:t>
            </a:r>
            <a:r>
              <a:rPr lang="ar-IQ" b="1" dirty="0" smtClean="0">
                <a:cs typeface="+mn-cs"/>
              </a:rPr>
              <a:t>او الرجفة تعرف على انها معدل </a:t>
            </a:r>
            <a:r>
              <a:rPr lang="ar-IQ" b="1" dirty="0">
                <a:cs typeface="+mn-cs"/>
              </a:rPr>
              <a:t>تغير التسارع</a:t>
            </a:r>
            <a:r>
              <a:rPr lang="ar-IQ" dirty="0">
                <a:cs typeface="+mn-cs"/>
              </a:rPr>
              <a:t> </a:t>
            </a:r>
            <a:r>
              <a:rPr lang="ar-IQ" dirty="0" smtClean="0">
                <a:cs typeface="+mn-cs"/>
              </a:rPr>
              <a:t>أو</a:t>
            </a:r>
            <a:r>
              <a:rPr lang="en-US" dirty="0" smtClean="0">
                <a:cs typeface="+mn-cs"/>
              </a:rPr>
              <a:t>‏ </a:t>
            </a:r>
            <a:r>
              <a:rPr lang="ar-IQ" dirty="0">
                <a:cs typeface="+mn-cs"/>
              </a:rPr>
              <a:t>هو معدل تغيّر </a:t>
            </a:r>
            <a:r>
              <a:rPr lang="ar-IQ" dirty="0">
                <a:cs typeface="+mn-cs"/>
                <a:hlinkClick r:id="rId2" tooltip="تسارع"/>
              </a:rPr>
              <a:t>التسارع</a:t>
            </a:r>
            <a:r>
              <a:rPr lang="ar-IQ" dirty="0">
                <a:cs typeface="+mn-cs"/>
              </a:rPr>
              <a:t> بالنسبة للزمن أو يمكن القول بأنه </a:t>
            </a:r>
            <a:r>
              <a:rPr lang="ar-IQ" dirty="0">
                <a:cs typeface="+mn-cs"/>
                <a:hlinkClick r:id="rId3" tooltip="مشتق (رياضيات)"/>
              </a:rPr>
              <a:t>مشتقة</a:t>
            </a:r>
            <a:r>
              <a:rPr lang="ar-IQ" dirty="0">
                <a:cs typeface="+mn-cs"/>
              </a:rPr>
              <a:t> التسارع بالنسبة للزمن، وبما أن التسارع هو مشتقة </a:t>
            </a:r>
            <a:r>
              <a:rPr lang="ar-IQ" dirty="0">
                <a:cs typeface="+mn-cs"/>
                <a:hlinkClick r:id="rId4" tooltip="سرعة"/>
              </a:rPr>
              <a:t>السرعة</a:t>
            </a:r>
            <a:r>
              <a:rPr lang="ar-IQ" dirty="0">
                <a:cs typeface="+mn-cs"/>
              </a:rPr>
              <a:t>، إذن فهو المشتقة الثانية للسرعة، وكذلك المشتقة الثالثة </a:t>
            </a:r>
            <a:r>
              <a:rPr lang="ar-IQ" dirty="0" smtClean="0">
                <a:cs typeface="+mn-cs"/>
                <a:hlinkClick r:id="rId5" tooltip="مسافة"/>
              </a:rPr>
              <a:t>للمسافة</a:t>
            </a:r>
            <a:endParaRPr lang="ar-IQ" baseline="30000" dirty="0">
              <a:cs typeface="+mn-cs"/>
            </a:endParaRPr>
          </a:p>
          <a:p>
            <a:r>
              <a:rPr lang="ar-IQ" dirty="0">
                <a:cs typeface="+mn-cs"/>
              </a:rPr>
              <a:t> وعند القيام بتحليل هذه الكمية لمعرفة أبعادها (</a:t>
            </a:r>
            <a:r>
              <a:rPr lang="ar-IQ" dirty="0">
                <a:cs typeface="+mn-cs"/>
                <a:hlinkClick r:id="rId6" tooltip="تحليل بعدي"/>
              </a:rPr>
              <a:t>تحليل </a:t>
            </a:r>
            <a:r>
              <a:rPr lang="ar-IQ" dirty="0" smtClean="0">
                <a:cs typeface="+mn-cs"/>
                <a:hlinkClick r:id="rId6" tooltip="تحليل بعدي"/>
              </a:rPr>
              <a:t>بُعدي</a:t>
            </a:r>
            <a:r>
              <a:rPr lang="ar-IQ" dirty="0" smtClean="0">
                <a:cs typeface="+mn-cs"/>
              </a:rPr>
              <a:t> او مكاني)، </a:t>
            </a:r>
            <a:r>
              <a:rPr lang="ar-IQ" dirty="0">
                <a:cs typeface="+mn-cs"/>
              </a:rPr>
              <a:t>نجد أنها المسافة/الزمن</a:t>
            </a:r>
            <a:r>
              <a:rPr lang="ar-IQ" baseline="30000" dirty="0">
                <a:cs typeface="+mn-cs"/>
              </a:rPr>
              <a:t>3</a:t>
            </a:r>
            <a:r>
              <a:rPr lang="ar-IQ" dirty="0">
                <a:cs typeface="+mn-cs"/>
              </a:rPr>
              <a:t>، والتي يمكن التعبير عنها بالوحدات </a:t>
            </a:r>
            <a:r>
              <a:rPr lang="ar-IQ" dirty="0" smtClean="0">
                <a:cs typeface="+mn-cs"/>
              </a:rPr>
              <a:t>(</a:t>
            </a:r>
            <a:r>
              <a:rPr lang="en-US" dirty="0" smtClean="0">
                <a:cs typeface="+mn-cs"/>
              </a:rPr>
              <a:t> </a:t>
            </a:r>
            <a:r>
              <a:rPr lang="ar-IQ" dirty="0" smtClean="0">
                <a:cs typeface="+mn-cs"/>
              </a:rPr>
              <a:t>م/ث</a:t>
            </a:r>
            <a:r>
              <a:rPr lang="ar-IQ" baseline="30000" dirty="0" smtClean="0">
                <a:cs typeface="+mn-cs"/>
              </a:rPr>
              <a:t>3</a:t>
            </a:r>
            <a:r>
              <a:rPr lang="ar-IQ" dirty="0">
                <a:cs typeface="+mn-cs"/>
              </a:rPr>
              <a:t>، أو م.ث</a:t>
            </a:r>
            <a:r>
              <a:rPr lang="ar-IQ" baseline="30000" dirty="0">
                <a:cs typeface="+mn-cs"/>
              </a:rPr>
              <a:t>-3</a:t>
            </a:r>
            <a:r>
              <a:rPr lang="ar-IQ" dirty="0">
                <a:cs typeface="+mn-cs"/>
              </a:rPr>
              <a:t>، </a:t>
            </a:r>
            <a:r>
              <a:rPr lang="ar-IQ" dirty="0">
                <a:solidFill>
                  <a:srgbClr val="FF0000"/>
                </a:solidFill>
                <a:cs typeface="+mn-cs"/>
              </a:rPr>
              <a:t>وكذلك جـ/ث، حيث جـ</a:t>
            </a:r>
            <a:r>
              <a:rPr lang="ar-IQ" dirty="0">
                <a:cs typeface="+mn-cs"/>
              </a:rPr>
              <a:t>: التسارع المعياري للجاذبية الأرضية </a:t>
            </a:r>
            <a:r>
              <a:rPr lang="ar-IQ" dirty="0" smtClean="0">
                <a:cs typeface="+mn-cs"/>
              </a:rPr>
              <a:t>.</a:t>
            </a:r>
          </a:p>
          <a:p>
            <a:r>
              <a:rPr lang="ar-IQ" dirty="0">
                <a:cs typeface="+mn-cs"/>
              </a:rPr>
              <a:t>يعتبر معدل تغير التسارع (الرجفة) قيمة </a:t>
            </a:r>
            <a:r>
              <a:rPr lang="ar-IQ" dirty="0">
                <a:cs typeface="+mn-cs"/>
                <a:hlinkClick r:id="rId7" tooltip="متجهة"/>
              </a:rPr>
              <a:t>متجهة</a:t>
            </a:r>
            <a:r>
              <a:rPr lang="ar-IQ" dirty="0">
                <a:cs typeface="+mn-cs"/>
              </a:rPr>
              <a:t>، لكن تستعمل أيضاً على أنها قيمة </a:t>
            </a:r>
            <a:r>
              <a:rPr lang="ar-IQ" dirty="0">
                <a:cs typeface="+mn-cs"/>
                <a:hlinkClick r:id="rId8" tooltip="كمية قياسية (فيزياء)"/>
              </a:rPr>
              <a:t>قياسية</a:t>
            </a:r>
            <a:r>
              <a:rPr lang="ar-IQ" dirty="0">
                <a:cs typeface="+mn-cs"/>
              </a:rPr>
              <a:t>، فليس لها مصطلح خاص يدل على قيمتها القياسية، </a:t>
            </a:r>
            <a:r>
              <a:rPr lang="ar-IQ" dirty="0" smtClean="0">
                <a:cs typeface="+mn-cs"/>
              </a:rPr>
              <a:t>مثلا </a:t>
            </a:r>
            <a:r>
              <a:rPr lang="ar-IQ" dirty="0">
                <a:cs typeface="+mn-cs"/>
              </a:rPr>
              <a:t>يوجد </a:t>
            </a:r>
            <a:r>
              <a:rPr lang="ar-IQ" dirty="0">
                <a:cs typeface="+mn-cs"/>
                <a:hlinkClick r:id="rId9" tooltip="سرعة متجهة"/>
              </a:rPr>
              <a:t>للسرعة</a:t>
            </a:r>
            <a:r>
              <a:rPr lang="ar-IQ" dirty="0">
                <a:cs typeface="+mn-cs"/>
              </a:rPr>
              <a:t> مصطلح </a:t>
            </a:r>
            <a:r>
              <a:rPr lang="ar-IQ" dirty="0">
                <a:cs typeface="+mn-cs"/>
                <a:hlinkClick r:id="rId4" tooltip="سرعة"/>
              </a:rPr>
              <a:t>السرعة القياسية</a:t>
            </a:r>
            <a:r>
              <a:rPr lang="ar-IQ" dirty="0">
                <a:cs typeface="+mn-cs"/>
              </a:rPr>
              <a:t> وهو يدل على كمية قياسية، أي لا تتأثر </a:t>
            </a:r>
            <a:r>
              <a:rPr lang="ar-IQ" dirty="0" smtClean="0">
                <a:cs typeface="+mn-cs"/>
              </a:rPr>
              <a:t>بالاتجاه </a:t>
            </a:r>
            <a:r>
              <a:rPr lang="ar-IQ" dirty="0">
                <a:cs typeface="+mn-cs"/>
              </a:rPr>
              <a:t>أو الدوران.</a:t>
            </a:r>
          </a:p>
        </p:txBody>
      </p:sp>
    </p:spTree>
    <p:extLst>
      <p:ext uri="{BB962C8B-B14F-4D97-AF65-F5344CB8AC3E}">
        <p14:creationId xmlns:p14="http://schemas.microsoft.com/office/powerpoint/2010/main" val="33918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5589430" y="2190749"/>
                <a:ext cx="5319361" cy="3986213"/>
              </a:xfrm>
            </p:spPr>
            <p:txBody>
              <a:bodyPr>
                <a:normAutofit fontScale="92500"/>
              </a:bodyPr>
              <a:lstStyle/>
              <a:p>
                <a:r>
                  <a:rPr lang="ar-IQ" dirty="0" smtClean="0">
                    <a:cs typeface="+mn-cs"/>
                  </a:rPr>
                  <a:t>في الحياة الواقعية لا يمكن عمليا القفز من السرعة صفر(الثبات) الى 10 متر بالثانية، لكن التغير في التعجيل يحدث في اطار الزمن حتى لو كان هذا الزمن قصير جدا.</a:t>
                </a:r>
              </a:p>
              <a:p>
                <a:r>
                  <a:rPr lang="ar-IQ" dirty="0" smtClean="0">
                    <a:cs typeface="+mn-cs"/>
                  </a:rPr>
                  <a:t>فلو فرضنا انك تنطلق بالسيارة من الصفر الى 100 كيلو/دقيقة فان احساسك بهذا الانقال هو ما يمثل </a:t>
                </a:r>
                <a:r>
                  <a:rPr lang="en-US" dirty="0" smtClean="0">
                    <a:cs typeface="+mn-cs"/>
                  </a:rPr>
                  <a:t>jerk</a:t>
                </a:r>
                <a:r>
                  <a:rPr lang="ar-IQ" dirty="0" smtClean="0">
                    <a:cs typeface="+mn-cs"/>
                  </a:rPr>
                  <a:t> </a:t>
                </a:r>
              </a:p>
              <a:p>
                <a:r>
                  <a:rPr lang="en-US" dirty="0">
                    <a:cs typeface="+mn-cs"/>
                  </a:rPr>
                  <a:t>J=</a:t>
                </a:r>
                <a14:m>
                  <m:oMath xmlns:m="http://schemas.openxmlformats.org/officeDocument/2006/math">
                    <m:f>
                      <m:fPr>
                        <m:ctrlPr>
                          <a:rPr lang="en-US" i="1">
                            <a:latin typeface="Cambria Math" panose="02040503050406030204" pitchFamily="18" charset="0"/>
                            <a:cs typeface="+mn-cs"/>
                          </a:rPr>
                        </m:ctrlPr>
                      </m:fPr>
                      <m:num>
                        <m:r>
                          <a:rPr lang="en-US" i="1">
                            <a:latin typeface="Cambria Math" panose="02040503050406030204" pitchFamily="18" charset="0"/>
                            <a:cs typeface="+mn-cs"/>
                          </a:rPr>
                          <m:t>𝑑𝑎</m:t>
                        </m:r>
                      </m:num>
                      <m:den>
                        <m:r>
                          <a:rPr lang="en-US" i="1">
                            <a:latin typeface="Cambria Math" panose="02040503050406030204" pitchFamily="18" charset="0"/>
                            <a:cs typeface="+mn-cs"/>
                          </a:rPr>
                          <m:t>𝑑𝑡</m:t>
                        </m:r>
                      </m:den>
                    </m:f>
                  </m:oMath>
                </a14:m>
                <a:endParaRPr lang="en-US" dirty="0">
                  <a:cs typeface="+mn-cs"/>
                </a:endParaRPr>
              </a:p>
              <a:p>
                <a:r>
                  <a:rPr lang="en-US" dirty="0">
                    <a:cs typeface="+mn-cs"/>
                  </a:rPr>
                  <a:t>J=</a:t>
                </a:r>
                <a14:m>
                  <m:oMath xmlns:m="http://schemas.openxmlformats.org/officeDocument/2006/math">
                    <m:f>
                      <m:fPr>
                        <m:ctrlPr>
                          <a:rPr lang="en-US" i="1">
                            <a:latin typeface="Cambria Math" panose="02040503050406030204" pitchFamily="18" charset="0"/>
                            <a:cs typeface="+mn-cs"/>
                          </a:rPr>
                        </m:ctrlPr>
                      </m:fPr>
                      <m:num>
                        <m:r>
                          <a:rPr lang="en-US" i="1">
                            <a:latin typeface="Cambria Math" panose="02040503050406030204" pitchFamily="18" charset="0"/>
                            <a:cs typeface="+mn-cs"/>
                          </a:rPr>
                          <m:t>𝑑</m:t>
                        </m:r>
                        <m:r>
                          <a:rPr lang="en-US" i="1">
                            <a:latin typeface="Cambria Math" panose="02040503050406030204" pitchFamily="18" charset="0"/>
                            <a:cs typeface="+mn-cs"/>
                          </a:rPr>
                          <m:t>3</m:t>
                        </m:r>
                        <m:r>
                          <a:rPr lang="en-US" i="1">
                            <a:latin typeface="Cambria Math" panose="02040503050406030204" pitchFamily="18" charset="0"/>
                            <a:cs typeface="+mn-cs"/>
                          </a:rPr>
                          <m:t>𝑠</m:t>
                        </m:r>
                      </m:num>
                      <m:den>
                        <m:r>
                          <a:rPr lang="en-US" i="1">
                            <a:latin typeface="Cambria Math" panose="02040503050406030204" pitchFamily="18" charset="0"/>
                            <a:cs typeface="+mn-cs"/>
                          </a:rPr>
                          <m:t>𝑑𝑡</m:t>
                        </m:r>
                        <m:r>
                          <a:rPr lang="en-US" i="1">
                            <a:latin typeface="Cambria Math" panose="02040503050406030204" pitchFamily="18" charset="0"/>
                            <a:cs typeface="+mn-cs"/>
                          </a:rPr>
                          <m:t>3</m:t>
                        </m:r>
                      </m:den>
                    </m:f>
                  </m:oMath>
                </a14:m>
                <a:endParaRPr lang="ar-IQ" dirty="0" smtClean="0">
                  <a:cs typeface="+mn-cs"/>
                </a:endParaRPr>
              </a:p>
              <a:p>
                <a:r>
                  <a:rPr lang="ar-IQ" dirty="0" smtClean="0">
                    <a:cs typeface="+mn-cs"/>
                  </a:rPr>
                  <a:t>و من ما تقدم </a:t>
                </a:r>
                <a:r>
                  <a:rPr lang="ar-IQ" dirty="0" err="1" smtClean="0">
                    <a:cs typeface="+mn-cs"/>
                  </a:rPr>
                  <a:t>يمككنا</a:t>
                </a:r>
                <a:r>
                  <a:rPr lang="ar-IQ" dirty="0" smtClean="0">
                    <a:cs typeface="+mn-cs"/>
                  </a:rPr>
                  <a:t> القول بان </a:t>
                </a:r>
                <a:r>
                  <a:rPr lang="en-US" dirty="0" smtClean="0">
                    <a:cs typeface="+mn-cs"/>
                  </a:rPr>
                  <a:t>jerk</a:t>
                </a:r>
                <a:r>
                  <a:rPr lang="ar-IQ" dirty="0" smtClean="0">
                    <a:cs typeface="+mn-cs"/>
                  </a:rPr>
                  <a:t> هو مشتقة من الدرجة الثالثة لموضع الجسم بالنسبة للزمن.</a:t>
                </a:r>
                <a:endParaRPr lang="en-US" dirty="0">
                  <a:cs typeface="+mn-cs"/>
                </a:endParaRPr>
              </a:p>
              <a:p>
                <a:pPr marL="0" indent="0">
                  <a:buNone/>
                </a:pPr>
                <a:endParaRPr lang="ar-IQ" dirty="0">
                  <a:cs typeface="+mn-cs"/>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5589430" y="2190749"/>
                <a:ext cx="5319361" cy="3986213"/>
              </a:xfrm>
              <a:blipFill>
                <a:blip r:embed="rId2"/>
                <a:stretch>
                  <a:fillRect t="-612" r="-1147"/>
                </a:stretch>
              </a:blipFill>
            </p:spPr>
            <p:txBody>
              <a:bodyPr/>
              <a:lstStyle/>
              <a:p>
                <a:r>
                  <a:rPr lang="ar-IQ">
                    <a:noFill/>
                  </a:rPr>
                  <a:t> </a:t>
                </a:r>
              </a:p>
            </p:txBody>
          </p:sp>
        </mc:Fallback>
      </mc:AlternateContent>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87" y="1828456"/>
            <a:ext cx="5215943" cy="4482191"/>
          </a:xfrm>
          <a:prstGeom prst="rect">
            <a:avLst/>
          </a:prstGeom>
        </p:spPr>
      </p:pic>
    </p:spTree>
    <p:extLst>
      <p:ext uri="{BB962C8B-B14F-4D97-AF65-F5344CB8AC3E}">
        <p14:creationId xmlns:p14="http://schemas.microsoft.com/office/powerpoint/2010/main" val="210499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مواضيع تعليمية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231_TF03462902" id="{A2287E46-F60D-49B3-A2BD-87AF8240FD9B}" vid="{6E37887D-28B5-4D4F-B190-761BDCA99A21}"/>
    </a:ext>
  </a:extLst>
</a:theme>
</file>

<file path=ppt/theme/theme2.xml><?xml version="1.0" encoding="utf-8"?>
<a:theme xmlns:a="http://schemas.openxmlformats.org/drawingml/2006/main" name="نسق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 للمواضيع التعليمية، بتصميم رسومات توضيحية على لوح طباشير (شاشة عريضة)</Template>
  <TotalTime>256</TotalTime>
  <Words>579</Words>
  <Application>Microsoft Office PowerPoint</Application>
  <PresentationFormat>شاشة عريضة</PresentationFormat>
  <Paragraphs>49</Paragraphs>
  <Slides>12</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Arial Black</vt:lpstr>
      <vt:lpstr>Cambria Math</vt:lpstr>
      <vt:lpstr>Tahoma</vt:lpstr>
      <vt:lpstr>Wingdings</vt:lpstr>
      <vt:lpstr>مواضيع تعليمية 16×9</vt:lpstr>
      <vt:lpstr>مشتقات التعجيل عالية الرتبة في البايوميكانيك.. (أفكار للباحثين)</vt:lpstr>
      <vt:lpstr>مدخل...</vt:lpstr>
      <vt:lpstr>عرض تقديمي في PowerPoint</vt:lpstr>
      <vt:lpstr>عرض تقديمي في PowerPoint</vt:lpstr>
      <vt:lpstr>مراجعة لما سبق بواسطة مفاهيم المحاور الديكارتية</vt:lpstr>
      <vt:lpstr>عرض تقديمي في PowerPoint</vt:lpstr>
      <vt:lpstr>مشتقة معادلة السرعة من المستوى الثالث</vt:lpstr>
      <vt:lpstr>عرض تقديمي في PowerPoint</vt:lpstr>
      <vt:lpstr>عرض تقديمي في PowerPoint</vt:lpstr>
      <vt:lpstr>عرض تقديمي في PowerPoint</vt:lpstr>
      <vt:lpstr>في الرياضة</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مشتقات السرعة و التسارع عالية الرتبة في البايوميكانيك.. (أفكار للباحثين)</dc:title>
  <dc:creator>hp</dc:creator>
  <cp:lastModifiedBy>hp</cp:lastModifiedBy>
  <cp:revision>23</cp:revision>
  <dcterms:created xsi:type="dcterms:W3CDTF">2022-05-10T17:58:05Z</dcterms:created>
  <dcterms:modified xsi:type="dcterms:W3CDTF">2022-05-11T07:47:26Z</dcterms:modified>
</cp:coreProperties>
</file>