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3" r:id="rId3"/>
    <p:sldId id="257" r:id="rId4"/>
    <p:sldId id="258" r:id="rId5"/>
    <p:sldId id="259" r:id="rId6"/>
    <p:sldId id="260" r:id="rId7"/>
    <p:sldId id="262" r:id="rId8"/>
    <p:sldId id="261" r:id="rId9"/>
    <p:sldId id="263" r:id="rId10"/>
    <p:sldId id="265" r:id="rId11"/>
    <p:sldId id="264" r:id="rId12"/>
    <p:sldId id="279" r:id="rId13"/>
    <p:sldId id="280" r:id="rId14"/>
    <p:sldId id="267" r:id="rId15"/>
    <p:sldId id="266" r:id="rId16"/>
    <p:sldId id="268" r:id="rId17"/>
    <p:sldId id="281" r:id="rId18"/>
    <p:sldId id="269" r:id="rId19"/>
    <p:sldId id="270" r:id="rId20"/>
    <p:sldId id="271" r:id="rId21"/>
    <p:sldId id="272" r:id="rId22"/>
    <p:sldId id="273" r:id="rId23"/>
    <p:sldId id="274" r:id="rId24"/>
    <p:sldId id="275" r:id="rId25"/>
    <p:sldId id="276" r:id="rId26"/>
    <p:sldId id="277" r:id="rId27"/>
    <p:sldId id="282" r:id="rId28"/>
    <p:sldId id="278"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52F2"/>
    <a:srgbClr val="CC0000"/>
    <a:srgbClr val="FF00FF"/>
    <a:srgbClr val="CC0099"/>
    <a:srgbClr val="00CC00"/>
    <a:srgbClr val="33CC33"/>
    <a:srgbClr val="0066FF"/>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4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28/03/1446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28/03/1446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28/03/1446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28/03/1446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في المجال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FF00FF"/>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CC0000"/>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r>
              <a:rPr lang="ar-IQ" sz="3600" b="1" dirty="0" err="1" smtClean="0">
                <a:solidFill>
                  <a:srgbClr val="FF00FF"/>
                </a:solidFill>
                <a:latin typeface="Simplified Arabic" pitchFamily="18" charset="-78"/>
                <a:cs typeface="Simplified Arabic" pitchFamily="18" charset="-78"/>
              </a:rPr>
              <a:t>ا.د</a:t>
            </a:r>
            <a:r>
              <a:rPr lang="ar-IQ" sz="3600" b="1" dirty="0" smtClean="0">
                <a:solidFill>
                  <a:srgbClr val="FF00FF"/>
                </a:solidFill>
                <a:latin typeface="Simplified Arabic" pitchFamily="18" charset="-78"/>
                <a:cs typeface="Simplified Arabic" pitchFamily="18" charset="-78"/>
              </a:rPr>
              <a:t>. حردان عزيز سلمان</a:t>
            </a:r>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59995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lvl="0" algn="ctr">
              <a:lnSpc>
                <a:spcPct val="115000"/>
              </a:lnSpc>
              <a:spcBef>
                <a:spcPts val="0"/>
              </a:spcBef>
              <a:buFont typeface="Wingdings"/>
              <a:buChar char=""/>
            </a:pPr>
            <a:r>
              <a:rPr lang="ar-SA" sz="7200" b="1" dirty="0">
                <a:solidFill>
                  <a:srgbClr val="FF0000"/>
                </a:solidFill>
                <a:latin typeface="Simplified Arabic" pitchFamily="18" charset="-78"/>
                <a:ea typeface="Calibri"/>
                <a:cs typeface="Simplified Arabic" pitchFamily="18" charset="-78"/>
              </a:rPr>
              <a:t>تعريف البحث </a:t>
            </a:r>
            <a:r>
              <a:rPr lang="ar-SA" sz="7200" b="1" dirty="0" smtClean="0">
                <a:solidFill>
                  <a:srgbClr val="FF0000"/>
                </a:solidFill>
                <a:latin typeface="Simplified Arabic" pitchFamily="18" charset="-78"/>
                <a:ea typeface="Calibri"/>
                <a:cs typeface="Simplified Arabic" pitchFamily="18" charset="-78"/>
              </a:rPr>
              <a:t>العلمي</a:t>
            </a:r>
            <a:endParaRPr lang="en-US" sz="7200" b="1" dirty="0" smtClean="0">
              <a:solidFill>
                <a:srgbClr val="FF0000"/>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SA" sz="7200" dirty="0" smtClean="0">
                <a:solidFill>
                  <a:srgbClr val="FF0000"/>
                </a:solidFill>
                <a:latin typeface="Simplified Arabic" pitchFamily="18" charset="-78"/>
                <a:ea typeface="Calibri"/>
                <a:cs typeface="Simplified Arabic" pitchFamily="18" charset="-78"/>
              </a:rPr>
              <a:t> </a:t>
            </a:r>
            <a:r>
              <a:rPr lang="ar-SA" sz="7200" b="1" dirty="0" smtClean="0">
                <a:solidFill>
                  <a:srgbClr val="FF0000"/>
                </a:solidFill>
                <a:latin typeface="Simplified Arabic" pitchFamily="18" charset="-78"/>
                <a:ea typeface="Calibri"/>
                <a:cs typeface="Simplified Arabic" pitchFamily="18" charset="-78"/>
              </a:rPr>
              <a:t> </a:t>
            </a:r>
            <a:r>
              <a:rPr lang="en-US" sz="7200" dirty="0">
                <a:solidFill>
                  <a:srgbClr val="FF0000"/>
                </a:solidFill>
                <a:latin typeface="Simplified Arabic" pitchFamily="18" charset="-78"/>
                <a:ea typeface="Calibri"/>
                <a:cs typeface="Simplified Arabic" pitchFamily="18" charset="-78"/>
              </a:rPr>
              <a:t>Scientific </a:t>
            </a:r>
            <a:r>
              <a:rPr lang="en-US" sz="7200" dirty="0" smtClean="0">
                <a:solidFill>
                  <a:srgbClr val="FF0000"/>
                </a:solidFill>
                <a:latin typeface="Simplified Arabic" pitchFamily="18" charset="-78"/>
                <a:ea typeface="Calibri"/>
                <a:cs typeface="Simplified Arabic" pitchFamily="18" charset="-78"/>
              </a:rPr>
              <a:t>Research</a:t>
            </a:r>
            <a:endParaRPr lang="en-US" sz="72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87754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a:r>
              <a:rPr lang="ar-SA" sz="4800" b="1" dirty="0">
                <a:solidFill>
                  <a:srgbClr val="FF0000"/>
                </a:solidFill>
                <a:latin typeface="Simplified Arabic" pitchFamily="18" charset="-78"/>
                <a:ea typeface="Calibri"/>
                <a:cs typeface="Simplified Arabic" pitchFamily="18" charset="-78"/>
              </a:rPr>
              <a:t>تعريف البحث العلمي</a:t>
            </a:r>
            <a:r>
              <a:rPr lang="ar-SA" dirty="0">
                <a:solidFill>
                  <a:srgbClr val="FF0000"/>
                </a:solidFill>
                <a:latin typeface="Simplified Arabic" pitchFamily="18" charset="-78"/>
                <a:ea typeface="Calibri"/>
                <a:cs typeface="Simplified Arabic" pitchFamily="18" charset="-78"/>
              </a:rPr>
              <a:t> </a:t>
            </a:r>
            <a:r>
              <a:rPr lang="ar-SA" b="1" dirty="0">
                <a:solidFill>
                  <a:srgbClr val="FF0000"/>
                </a:solidFill>
                <a:latin typeface="Simplified Arabic" pitchFamily="18" charset="-78"/>
                <a:ea typeface="Calibri"/>
                <a:cs typeface="Simplified Arabic" pitchFamily="18" charset="-78"/>
              </a:rPr>
              <a:t> </a:t>
            </a:r>
            <a:r>
              <a:rPr lang="en-US" dirty="0">
                <a:solidFill>
                  <a:srgbClr val="FF0000"/>
                </a:solidFill>
                <a:latin typeface="Simplified Arabic" pitchFamily="18" charset="-78"/>
                <a:ea typeface="Calibri"/>
                <a:cs typeface="Simplified Arabic" pitchFamily="18" charset="-78"/>
              </a:rPr>
              <a:t>Scientific </a:t>
            </a:r>
            <a:r>
              <a:rPr lang="en-US" dirty="0" smtClean="0">
                <a:solidFill>
                  <a:srgbClr val="FF0000"/>
                </a:solidFill>
                <a:latin typeface="Simplified Arabic" pitchFamily="18" charset="-78"/>
                <a:ea typeface="Calibri"/>
                <a:cs typeface="Simplified Arabic" pitchFamily="18" charset="-78"/>
              </a:rPr>
              <a:t>Research</a:t>
            </a:r>
            <a:endParaRPr lang="ar-IQ"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052736"/>
            <a:ext cx="8229600" cy="5544616"/>
          </a:xfrm>
        </p:spPr>
        <p:txBody>
          <a:bodyPr>
            <a:normAutofit/>
          </a:bodyPr>
          <a:lstStyle/>
          <a:p>
            <a:pPr lvl="0" algn="ctr">
              <a:lnSpc>
                <a:spcPct val="115000"/>
              </a:lnSpc>
              <a:spcBef>
                <a:spcPts val="0"/>
              </a:spcBef>
              <a:buFont typeface="Symbol"/>
              <a:buChar char=""/>
            </a:pPr>
            <a:r>
              <a:rPr lang="ar-SA" b="1" dirty="0" smtClean="0">
                <a:solidFill>
                  <a:srgbClr val="0066FF"/>
                </a:solidFill>
                <a:ea typeface="Calibri"/>
                <a:cs typeface="Simplified Arabic"/>
              </a:rPr>
              <a:t>يعرف </a:t>
            </a:r>
            <a:r>
              <a:rPr lang="ar-SA" b="1" dirty="0">
                <a:solidFill>
                  <a:srgbClr val="0066FF"/>
                </a:solidFill>
                <a:ea typeface="Calibri"/>
                <a:cs typeface="Simplified Arabic"/>
              </a:rPr>
              <a:t>البحث العلمي</a:t>
            </a:r>
            <a:r>
              <a:rPr lang="ar-SA" sz="2800" dirty="0">
                <a:ea typeface="Calibri"/>
                <a:cs typeface="Simplified Arabic"/>
              </a:rPr>
              <a:t>: </a:t>
            </a:r>
            <a:endParaRPr lang="ar-IQ" sz="2800" dirty="0" smtClean="0">
              <a:ea typeface="Calibri"/>
              <a:cs typeface="Simplified Arabic"/>
            </a:endParaRPr>
          </a:p>
          <a:p>
            <a:pPr lvl="0" algn="just">
              <a:lnSpc>
                <a:spcPct val="115000"/>
              </a:lnSpc>
              <a:spcBef>
                <a:spcPts val="0"/>
              </a:spcBef>
              <a:buFont typeface="Symbol"/>
              <a:buChar char=""/>
            </a:pPr>
            <a:r>
              <a:rPr lang="ar-SA" sz="4800" b="1" dirty="0" smtClean="0">
                <a:ea typeface="Calibri"/>
                <a:cs typeface="Simplified Arabic"/>
              </a:rPr>
              <a:t>بانه </a:t>
            </a:r>
            <a:r>
              <a:rPr lang="ar-SA" sz="4800" b="1" dirty="0">
                <a:ea typeface="Calibri"/>
                <a:cs typeface="Simplified Arabic"/>
              </a:rPr>
              <a:t>محاولة دقيقة لحل مشكلة نعاني منها في حياتنا</a:t>
            </a:r>
            <a:r>
              <a:rPr lang="ar-SA" sz="4800" b="1" dirty="0" smtClean="0">
                <a:ea typeface="Calibri"/>
                <a:cs typeface="Simplified Arabic"/>
              </a:rPr>
              <a:t>.</a:t>
            </a:r>
            <a:endParaRPr lang="ar-IQ" sz="4800" b="1" dirty="0" smtClean="0">
              <a:ea typeface="Calibri"/>
              <a:cs typeface="Simplified Arabic"/>
            </a:endParaRPr>
          </a:p>
          <a:p>
            <a:pPr marL="0" lvl="0" indent="0" algn="l">
              <a:lnSpc>
                <a:spcPct val="115000"/>
              </a:lnSpc>
              <a:spcBef>
                <a:spcPts val="0"/>
              </a:spcBef>
              <a:buNone/>
            </a:pPr>
            <a:r>
              <a:rPr lang="ar-IQ" b="1" dirty="0" smtClean="0">
                <a:solidFill>
                  <a:srgbClr val="FF0000"/>
                </a:solidFill>
                <a:latin typeface="Simplified Arabic" pitchFamily="18" charset="-78"/>
                <a:ea typeface="Calibri"/>
                <a:cs typeface="Simplified Arabic" pitchFamily="18" charset="-78"/>
              </a:rPr>
              <a:t>تكملة ... تعاريف البحث العلمي...</a:t>
            </a:r>
            <a:endParaRPr lang="en-US" b="1" dirty="0">
              <a:solidFill>
                <a:srgbClr val="FF0000"/>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a:solidFill>
                  <a:srgbClr val="669900"/>
                </a:solidFill>
                <a:ea typeface="Calibri"/>
                <a:cs typeface="Simplified Arabic"/>
              </a:rPr>
              <a:t>ويمكن تعريفه</a:t>
            </a:r>
            <a:r>
              <a:rPr lang="ar-SA" sz="2800" b="1" dirty="0">
                <a:solidFill>
                  <a:srgbClr val="669900"/>
                </a:solidFill>
                <a:ea typeface="Calibri"/>
                <a:cs typeface="Simplified Arabic"/>
              </a:rPr>
              <a:t> </a:t>
            </a:r>
            <a:r>
              <a:rPr lang="ar-SA" sz="2800" b="1" dirty="0">
                <a:ea typeface="Calibri"/>
                <a:cs typeface="Simplified Arabic"/>
              </a:rPr>
              <a:t>: </a:t>
            </a:r>
            <a:endParaRPr lang="ar-IQ" b="1" dirty="0" smtClean="0">
              <a:ea typeface="Calibri"/>
              <a:cs typeface="Simplified Arabic"/>
            </a:endParaRPr>
          </a:p>
          <a:p>
            <a:pPr lvl="0" algn="just">
              <a:lnSpc>
                <a:spcPct val="115000"/>
              </a:lnSpc>
              <a:spcBef>
                <a:spcPts val="0"/>
              </a:spcBef>
              <a:buFont typeface="Symbol"/>
              <a:buChar char=""/>
            </a:pPr>
            <a:r>
              <a:rPr lang="ar-SA" b="1" dirty="0" smtClean="0">
                <a:solidFill>
                  <a:srgbClr val="CC0000"/>
                </a:solidFill>
                <a:ea typeface="Calibri"/>
                <a:cs typeface="Simplified Arabic"/>
              </a:rPr>
              <a:t>في </a:t>
            </a:r>
            <a:r>
              <a:rPr lang="ar-SA" b="1" dirty="0">
                <a:solidFill>
                  <a:srgbClr val="CC0000"/>
                </a:solidFill>
                <a:ea typeface="Calibri"/>
                <a:cs typeface="Simplified Arabic"/>
              </a:rPr>
              <a:t>تعريف آخر للبحث </a:t>
            </a:r>
            <a:r>
              <a:rPr lang="ar-SA" b="1" dirty="0" smtClean="0">
                <a:solidFill>
                  <a:srgbClr val="CC0000"/>
                </a:solidFill>
                <a:ea typeface="Calibri"/>
                <a:cs typeface="Simplified Arabic"/>
              </a:rPr>
              <a:t>العلمي</a:t>
            </a:r>
            <a:endParaRPr lang="en-US" sz="2400" b="1" dirty="0">
              <a:ea typeface="Calibri"/>
              <a:cs typeface="Arial"/>
            </a:endParaRPr>
          </a:p>
        </p:txBody>
      </p:sp>
    </p:spTree>
    <p:extLst>
      <p:ext uri="{BB962C8B-B14F-4D97-AF65-F5344CB8AC3E}">
        <p14:creationId xmlns:p14="http://schemas.microsoft.com/office/powerpoint/2010/main" val="897951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pPr>
            <a:r>
              <a:rPr lang="ar-IQ" sz="3200" b="1" dirty="0">
                <a:solidFill>
                  <a:srgbClr val="FF0000"/>
                </a:solidFill>
                <a:latin typeface="Simplified Arabic" pitchFamily="18" charset="-78"/>
                <a:ea typeface="Calibri"/>
                <a:cs typeface="Simplified Arabic" pitchFamily="18" charset="-78"/>
              </a:rPr>
              <a:t>تكملة ... تعاريف البحث العلمي</a:t>
            </a:r>
            <a:r>
              <a:rPr lang="ar-IQ" sz="3200" b="1" dirty="0" smtClean="0">
                <a:solidFill>
                  <a:srgbClr val="FF0000"/>
                </a:solidFill>
                <a:latin typeface="Simplified Arabic" pitchFamily="18" charset="-78"/>
                <a:ea typeface="Calibri"/>
                <a:cs typeface="Simplified Arabic" pitchFamily="18" charset="-78"/>
              </a:rPr>
              <a:t>...</a:t>
            </a:r>
            <a:endParaRPr lang="ar-IQ" dirty="0"/>
          </a:p>
        </p:txBody>
      </p:sp>
      <p:sp>
        <p:nvSpPr>
          <p:cNvPr id="3" name="عنصر نائب للمحتوى 2"/>
          <p:cNvSpPr>
            <a:spLocks noGrp="1"/>
          </p:cNvSpPr>
          <p:nvPr>
            <p:ph idx="1"/>
          </p:nvPr>
        </p:nvSpPr>
        <p:spPr>
          <a:xfrm>
            <a:off x="457200" y="980728"/>
            <a:ext cx="8229600" cy="5616624"/>
          </a:xfrm>
        </p:spPr>
        <p:txBody>
          <a:bodyPr/>
          <a:lstStyle/>
          <a:p>
            <a:pPr lvl="0" algn="just">
              <a:lnSpc>
                <a:spcPct val="115000"/>
              </a:lnSpc>
              <a:spcBef>
                <a:spcPts val="0"/>
              </a:spcBef>
              <a:buFont typeface="Symbol"/>
              <a:buChar char=""/>
            </a:pPr>
            <a:r>
              <a:rPr lang="ar-SA" b="1" dirty="0">
                <a:solidFill>
                  <a:srgbClr val="669900"/>
                </a:solidFill>
                <a:ea typeface="Calibri"/>
                <a:cs typeface="Simplified Arabic"/>
              </a:rPr>
              <a:t>ويمكن تعريفه</a:t>
            </a:r>
            <a:r>
              <a:rPr lang="ar-SA" sz="2800" dirty="0">
                <a:solidFill>
                  <a:srgbClr val="669900"/>
                </a:solidFill>
                <a:ea typeface="Calibri"/>
                <a:cs typeface="Simplified Arabic"/>
              </a:rPr>
              <a:t> </a:t>
            </a:r>
            <a:r>
              <a:rPr lang="ar-SA" sz="2800" dirty="0">
                <a:solidFill>
                  <a:prstClr val="black"/>
                </a:solidFill>
                <a:ea typeface="Calibri"/>
                <a:cs typeface="Simplified Arabic"/>
              </a:rPr>
              <a:t>: </a:t>
            </a:r>
            <a:endParaRPr lang="ar-IQ" sz="2800" dirty="0" smtClean="0">
              <a:solidFill>
                <a:prstClr val="black"/>
              </a:solidFill>
              <a:ea typeface="Calibri"/>
              <a:cs typeface="Simplified Arabic"/>
            </a:endParaRPr>
          </a:p>
          <a:p>
            <a:pPr lvl="0" algn="just">
              <a:lnSpc>
                <a:spcPct val="115000"/>
              </a:lnSpc>
              <a:spcBef>
                <a:spcPts val="0"/>
              </a:spcBef>
              <a:buFont typeface="Symbol"/>
              <a:buChar char=""/>
            </a:pPr>
            <a:r>
              <a:rPr lang="ar-SA" b="1" dirty="0" smtClean="0">
                <a:solidFill>
                  <a:srgbClr val="2052F2"/>
                </a:solidFill>
                <a:ea typeface="Calibri"/>
                <a:cs typeface="Simplified Arabic"/>
              </a:rPr>
              <a:t>بأنه </a:t>
            </a:r>
            <a:r>
              <a:rPr lang="ar-SA" b="1" dirty="0">
                <a:solidFill>
                  <a:srgbClr val="2052F2"/>
                </a:solidFill>
                <a:ea typeface="Calibri"/>
                <a:cs typeface="Simplified Arabic"/>
              </a:rPr>
              <a:t>الاستقصاء الذي يتميز بالتنظيم الدقيق لمحاولة التوصل </a:t>
            </a:r>
            <a:r>
              <a:rPr lang="ar-SA" b="1" dirty="0" smtClean="0">
                <a:solidFill>
                  <a:srgbClr val="2052F2"/>
                </a:solidFill>
                <a:ea typeface="Calibri"/>
                <a:cs typeface="Simplified Arabic"/>
              </a:rPr>
              <a:t>إلى</a:t>
            </a:r>
            <a:r>
              <a:rPr lang="ar-IQ" b="1" dirty="0" smtClean="0">
                <a:solidFill>
                  <a:srgbClr val="2052F2"/>
                </a:solidFill>
                <a:ea typeface="Calibri"/>
                <a:cs typeface="Simplified Arabic"/>
              </a:rPr>
              <a:t>:-</a:t>
            </a:r>
          </a:p>
          <a:p>
            <a:pPr lvl="0" algn="just">
              <a:lnSpc>
                <a:spcPct val="115000"/>
              </a:lnSpc>
              <a:spcBef>
                <a:spcPts val="0"/>
              </a:spcBef>
              <a:buFontTx/>
              <a:buChar char="-"/>
            </a:pPr>
            <a:r>
              <a:rPr lang="ar-SA" b="1" dirty="0" smtClean="0">
                <a:solidFill>
                  <a:srgbClr val="FF00FF"/>
                </a:solidFill>
                <a:ea typeface="Calibri"/>
                <a:cs typeface="Simplified Arabic"/>
              </a:rPr>
              <a:t>معلومات </a:t>
            </a:r>
            <a:r>
              <a:rPr lang="ar-SA" b="1" dirty="0">
                <a:solidFill>
                  <a:srgbClr val="FF00FF"/>
                </a:solidFill>
                <a:ea typeface="Calibri"/>
                <a:cs typeface="Simplified Arabic"/>
              </a:rPr>
              <a:t>أو معارف أو علاقات </a:t>
            </a:r>
            <a:r>
              <a:rPr lang="ar-SA" b="1" dirty="0" smtClean="0">
                <a:solidFill>
                  <a:srgbClr val="FF00FF"/>
                </a:solidFill>
                <a:ea typeface="Calibri"/>
                <a:cs typeface="Simplified Arabic"/>
              </a:rPr>
              <a:t>جديدة</a:t>
            </a:r>
            <a:r>
              <a:rPr lang="ar-IQ" b="1" dirty="0" smtClean="0">
                <a:solidFill>
                  <a:srgbClr val="FF00FF"/>
                </a:solidFill>
                <a:ea typeface="Calibri"/>
                <a:cs typeface="Simplified Arabic"/>
              </a:rPr>
              <a:t>.</a:t>
            </a:r>
            <a:r>
              <a:rPr lang="ar-SA" b="1" dirty="0" smtClean="0">
                <a:solidFill>
                  <a:srgbClr val="FF00FF"/>
                </a:solidFill>
                <a:ea typeface="Calibri"/>
                <a:cs typeface="Simplified Arabic"/>
              </a:rPr>
              <a:t> </a:t>
            </a:r>
            <a:endParaRPr lang="ar-IQ" b="1" dirty="0" smtClean="0">
              <a:solidFill>
                <a:srgbClr val="FF00FF"/>
              </a:solidFill>
              <a:ea typeface="Calibri"/>
              <a:cs typeface="Simplified Arabic"/>
            </a:endParaRPr>
          </a:p>
          <a:p>
            <a:pPr lvl="0" algn="just">
              <a:lnSpc>
                <a:spcPct val="115000"/>
              </a:lnSpc>
              <a:spcBef>
                <a:spcPts val="0"/>
              </a:spcBef>
              <a:buFontTx/>
              <a:buChar char="-"/>
            </a:pPr>
            <a:r>
              <a:rPr lang="ar-SA" b="1" dirty="0" smtClean="0">
                <a:solidFill>
                  <a:srgbClr val="FF00FF"/>
                </a:solidFill>
                <a:ea typeface="Calibri"/>
                <a:cs typeface="Simplified Arabic"/>
              </a:rPr>
              <a:t>والتحقق </a:t>
            </a:r>
            <a:r>
              <a:rPr lang="ar-SA" b="1" dirty="0">
                <a:solidFill>
                  <a:srgbClr val="FF00FF"/>
                </a:solidFill>
                <a:ea typeface="Calibri"/>
                <a:cs typeface="Simplified Arabic"/>
              </a:rPr>
              <a:t>من المعلومات والمعارف والعلاقات الموجودة </a:t>
            </a:r>
            <a:r>
              <a:rPr lang="ar-SA" b="1" dirty="0" smtClean="0">
                <a:solidFill>
                  <a:srgbClr val="FF00FF"/>
                </a:solidFill>
                <a:ea typeface="Calibri"/>
                <a:cs typeface="Simplified Arabic"/>
              </a:rPr>
              <a:t>وتطويرها</a:t>
            </a:r>
            <a:r>
              <a:rPr lang="ar-IQ" b="1" dirty="0" smtClean="0">
                <a:solidFill>
                  <a:srgbClr val="FF00FF"/>
                </a:solidFill>
                <a:ea typeface="Calibri"/>
                <a:cs typeface="Simplified Arabic"/>
              </a:rPr>
              <a:t>.</a:t>
            </a:r>
          </a:p>
          <a:p>
            <a:pPr marL="0" lvl="0" indent="0" algn="just">
              <a:lnSpc>
                <a:spcPct val="115000"/>
              </a:lnSpc>
              <a:spcBef>
                <a:spcPts val="0"/>
              </a:spcBef>
              <a:buNone/>
            </a:pPr>
            <a:r>
              <a:rPr lang="ar-SA" b="1" dirty="0" smtClean="0">
                <a:solidFill>
                  <a:srgbClr val="2052F2"/>
                </a:solidFill>
                <a:ea typeface="Calibri"/>
                <a:cs typeface="Simplified Arabic"/>
              </a:rPr>
              <a:t>باستعمال </a:t>
            </a:r>
            <a:r>
              <a:rPr lang="ar-SA" b="1" dirty="0">
                <a:solidFill>
                  <a:srgbClr val="2052F2"/>
                </a:solidFill>
                <a:ea typeface="Calibri"/>
                <a:cs typeface="Simplified Arabic"/>
              </a:rPr>
              <a:t>طرائق أو مناهج موثوق في مصداقيتها</a:t>
            </a:r>
            <a:r>
              <a:rPr lang="ar-SA" b="1" dirty="0" smtClean="0">
                <a:solidFill>
                  <a:srgbClr val="2052F2"/>
                </a:solidFill>
                <a:ea typeface="Calibri"/>
                <a:cs typeface="Simplified Arabic"/>
              </a:rPr>
              <a:t>.</a:t>
            </a:r>
            <a:endParaRPr lang="ar-IQ" b="1" dirty="0" smtClean="0">
              <a:solidFill>
                <a:srgbClr val="2052F2"/>
              </a:solidFill>
              <a:ea typeface="Calibri"/>
              <a:cs typeface="Simplified Arabic"/>
            </a:endParaRPr>
          </a:p>
          <a:p>
            <a:pPr lvl="0" algn="just">
              <a:lnSpc>
                <a:spcPct val="115000"/>
              </a:lnSpc>
              <a:spcBef>
                <a:spcPts val="0"/>
              </a:spcBef>
              <a:buFont typeface="Symbol"/>
              <a:buChar char=""/>
            </a:pPr>
            <a:endParaRPr lang="ar-IQ" sz="2400" dirty="0">
              <a:solidFill>
                <a:prstClr val="black"/>
              </a:solidFill>
              <a:ea typeface="Calibri"/>
              <a:cs typeface="Simplified Arabic"/>
            </a:endParaRPr>
          </a:p>
          <a:p>
            <a:pPr marL="0" lvl="0" indent="0" algn="l">
              <a:lnSpc>
                <a:spcPct val="115000"/>
              </a:lnSpc>
              <a:spcBef>
                <a:spcPts val="0"/>
              </a:spcBef>
              <a:buNone/>
            </a:pPr>
            <a:r>
              <a:rPr lang="ar-IQ" b="1" dirty="0">
                <a:solidFill>
                  <a:srgbClr val="FF0000"/>
                </a:solidFill>
                <a:latin typeface="Simplified Arabic" pitchFamily="18" charset="-78"/>
                <a:ea typeface="Calibri"/>
                <a:cs typeface="Simplified Arabic" pitchFamily="18" charset="-78"/>
              </a:rPr>
              <a:t>تكملة ... تعاريف البحث العلمي</a:t>
            </a:r>
            <a:r>
              <a:rPr lang="ar-IQ" b="1" dirty="0" smtClean="0">
                <a:solidFill>
                  <a:srgbClr val="FF0000"/>
                </a:solidFill>
                <a:latin typeface="Simplified Arabic" pitchFamily="18" charset="-78"/>
                <a:ea typeface="Calibri"/>
                <a:cs typeface="Simplified Arabic" pitchFamily="18" charset="-78"/>
              </a:rPr>
              <a:t>...</a:t>
            </a:r>
            <a:endParaRPr lang="en-US" sz="2400" dirty="0">
              <a:solidFill>
                <a:prstClr val="black"/>
              </a:solidFill>
              <a:ea typeface="Calibri"/>
              <a:cs typeface="Arial"/>
            </a:endParaRPr>
          </a:p>
          <a:p>
            <a:pPr lvl="0" algn="just">
              <a:lnSpc>
                <a:spcPct val="115000"/>
              </a:lnSpc>
              <a:spcBef>
                <a:spcPts val="0"/>
              </a:spcBef>
              <a:buFont typeface="Symbol"/>
              <a:buChar char=""/>
            </a:pPr>
            <a:r>
              <a:rPr lang="ar-SA" b="1" dirty="0">
                <a:solidFill>
                  <a:srgbClr val="CC0000"/>
                </a:solidFill>
                <a:ea typeface="Calibri"/>
                <a:cs typeface="Simplified Arabic"/>
              </a:rPr>
              <a:t>في تعريف آخر للبحث </a:t>
            </a:r>
            <a:r>
              <a:rPr lang="ar-SA" b="1" dirty="0" smtClean="0">
                <a:solidFill>
                  <a:srgbClr val="CC0000"/>
                </a:solidFill>
                <a:ea typeface="Calibri"/>
                <a:cs typeface="Simplified Arabic"/>
              </a:rPr>
              <a:t>العلمي</a:t>
            </a:r>
            <a:r>
              <a:rPr lang="ar-IQ" dirty="0" smtClean="0">
                <a:solidFill>
                  <a:srgbClr val="CC0000"/>
                </a:solidFill>
                <a:ea typeface="Calibri"/>
                <a:cs typeface="Simplified Arabic"/>
              </a:rPr>
              <a:t>...</a:t>
            </a:r>
            <a:endParaRPr lang="en-US" sz="2400" dirty="0">
              <a:solidFill>
                <a:prstClr val="black"/>
              </a:solidFill>
              <a:ea typeface="Calibri"/>
              <a:cs typeface="Arial"/>
            </a:endParaRPr>
          </a:p>
        </p:txBody>
      </p:sp>
    </p:spTree>
    <p:extLst>
      <p:ext uri="{BB962C8B-B14F-4D97-AF65-F5344CB8AC3E}">
        <p14:creationId xmlns:p14="http://schemas.microsoft.com/office/powerpoint/2010/main" val="1760441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ea typeface="Calibri"/>
                <a:cs typeface="Simplified Arabic" pitchFamily="18" charset="-78"/>
              </a:rPr>
              <a:t>تكملة ... تعاريف البحث العلمي...</a:t>
            </a:r>
            <a:endParaRPr lang="ar-IQ" dirty="0"/>
          </a:p>
        </p:txBody>
      </p:sp>
      <p:sp>
        <p:nvSpPr>
          <p:cNvPr id="3" name="عنصر نائب للمحتوى 2"/>
          <p:cNvSpPr>
            <a:spLocks noGrp="1"/>
          </p:cNvSpPr>
          <p:nvPr>
            <p:ph idx="1"/>
          </p:nvPr>
        </p:nvSpPr>
        <p:spPr>
          <a:xfrm>
            <a:off x="457200" y="980728"/>
            <a:ext cx="8229600" cy="5544616"/>
          </a:xfrm>
        </p:spPr>
        <p:txBody>
          <a:bodyPr>
            <a:normAutofit/>
          </a:bodyPr>
          <a:lstStyle/>
          <a:p>
            <a:pPr lvl="0" algn="just">
              <a:lnSpc>
                <a:spcPct val="115000"/>
              </a:lnSpc>
              <a:spcBef>
                <a:spcPts val="0"/>
              </a:spcBef>
              <a:buFont typeface="Symbol"/>
              <a:buChar char=""/>
            </a:pPr>
            <a:r>
              <a:rPr lang="ar-SA" sz="4400" b="1" dirty="0">
                <a:solidFill>
                  <a:srgbClr val="CC0000"/>
                </a:solidFill>
                <a:ea typeface="Calibri"/>
                <a:cs typeface="Simplified Arabic"/>
              </a:rPr>
              <a:t>في تعريف آخر للبحث العلمي</a:t>
            </a:r>
            <a:r>
              <a:rPr lang="ar-SA" sz="4400" dirty="0">
                <a:solidFill>
                  <a:srgbClr val="CC0000"/>
                </a:solidFill>
                <a:ea typeface="Calibri"/>
                <a:cs typeface="Simplified Arabic"/>
              </a:rPr>
              <a:t>: </a:t>
            </a:r>
            <a:endParaRPr lang="ar-IQ" sz="4400" dirty="0" smtClean="0">
              <a:solidFill>
                <a:srgbClr val="CC0000"/>
              </a:solidFill>
              <a:ea typeface="Calibri"/>
              <a:cs typeface="Simplified Arabic"/>
            </a:endParaRPr>
          </a:p>
          <a:p>
            <a:pPr marL="0" lvl="0" indent="0" algn="just">
              <a:lnSpc>
                <a:spcPct val="115000"/>
              </a:lnSpc>
              <a:spcBef>
                <a:spcPts val="0"/>
              </a:spcBef>
              <a:buNone/>
            </a:pPr>
            <a:r>
              <a:rPr lang="ar-SA" sz="4400" dirty="0" smtClean="0">
                <a:solidFill>
                  <a:prstClr val="black"/>
                </a:solidFill>
                <a:ea typeface="Calibri"/>
                <a:cs typeface="Simplified Arabic"/>
              </a:rPr>
              <a:t>هو </a:t>
            </a:r>
            <a:r>
              <a:rPr lang="ar-SA" sz="4400" dirty="0">
                <a:solidFill>
                  <a:prstClr val="black"/>
                </a:solidFill>
                <a:ea typeface="Calibri"/>
                <a:cs typeface="Simplified Arabic"/>
              </a:rPr>
              <a:t>استخدام الطرائق والأساليب العلمية في الوصول إلى حقائق جديدة والتحقق من صحتها وكذلك أمكانية التنبؤ بالنتائج تحت ظروف </a:t>
            </a:r>
            <a:r>
              <a:rPr lang="ar-SA" sz="4400" dirty="0" smtClean="0">
                <a:solidFill>
                  <a:prstClr val="black"/>
                </a:solidFill>
                <a:ea typeface="Calibri"/>
                <a:cs typeface="Simplified Arabic"/>
              </a:rPr>
              <a:t>مختلفة</a:t>
            </a:r>
            <a:endParaRPr lang="ar-IQ" sz="4400" dirty="0" smtClean="0">
              <a:solidFill>
                <a:prstClr val="black"/>
              </a:solidFill>
              <a:ea typeface="Calibri"/>
              <a:cs typeface="Simplified Arabic"/>
            </a:endParaRPr>
          </a:p>
          <a:p>
            <a:pPr marL="0" lvl="0" indent="0" algn="just">
              <a:lnSpc>
                <a:spcPct val="115000"/>
              </a:lnSpc>
              <a:spcBef>
                <a:spcPts val="0"/>
              </a:spcBef>
              <a:buNone/>
            </a:pPr>
            <a:r>
              <a:rPr lang="ar-SA" sz="4400" b="1" dirty="0" smtClean="0">
                <a:solidFill>
                  <a:srgbClr val="2052F2"/>
                </a:solidFill>
                <a:ea typeface="Calibri"/>
                <a:cs typeface="Simplified Arabic"/>
              </a:rPr>
              <a:t>بهدف </a:t>
            </a:r>
            <a:r>
              <a:rPr lang="ar-SA" sz="4400" b="1" dirty="0">
                <a:solidFill>
                  <a:srgbClr val="2052F2"/>
                </a:solidFill>
                <a:ea typeface="Calibri"/>
                <a:cs typeface="Simplified Arabic"/>
              </a:rPr>
              <a:t>الوصول إلى حلول للمشكلات</a:t>
            </a:r>
            <a:r>
              <a:rPr lang="ar-SA" sz="4400" b="1" dirty="0" smtClean="0">
                <a:solidFill>
                  <a:srgbClr val="2052F2"/>
                </a:solidFill>
                <a:ea typeface="Calibri"/>
                <a:cs typeface="Simplified Arabic"/>
              </a:rPr>
              <a:t>.</a:t>
            </a:r>
            <a:endParaRPr lang="en-US" sz="4400" b="1" dirty="0">
              <a:solidFill>
                <a:srgbClr val="2052F2"/>
              </a:solidFill>
              <a:ea typeface="Calibri"/>
              <a:cs typeface="Arial"/>
            </a:endParaRPr>
          </a:p>
        </p:txBody>
      </p:sp>
    </p:spTree>
    <p:extLst>
      <p:ext uri="{BB962C8B-B14F-4D97-AF65-F5344CB8AC3E}">
        <p14:creationId xmlns:p14="http://schemas.microsoft.com/office/powerpoint/2010/main" val="3706890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endParaRPr lang="ar-IQ" dirty="0"/>
          </a:p>
        </p:txBody>
      </p:sp>
      <p:sp>
        <p:nvSpPr>
          <p:cNvPr id="3" name="عنصر نائب للمحتوى 2"/>
          <p:cNvSpPr>
            <a:spLocks noGrp="1"/>
          </p:cNvSpPr>
          <p:nvPr>
            <p:ph idx="1"/>
          </p:nvPr>
        </p:nvSpPr>
        <p:spPr>
          <a:xfrm>
            <a:off x="457200" y="1052736"/>
            <a:ext cx="8229600" cy="5616624"/>
          </a:xfrm>
        </p:spPr>
        <p:txBody>
          <a:bodyPr>
            <a:normAutofit/>
          </a:bodyPr>
          <a:lstStyle/>
          <a:p>
            <a:pPr lvl="0" algn="ctr">
              <a:lnSpc>
                <a:spcPct val="115000"/>
              </a:lnSpc>
              <a:spcBef>
                <a:spcPts val="0"/>
              </a:spcBef>
              <a:buFont typeface="Wingdings"/>
              <a:buChar char=""/>
            </a:pPr>
            <a:r>
              <a:rPr lang="ar-SA" sz="6000" b="1" dirty="0">
                <a:solidFill>
                  <a:srgbClr val="FF0000"/>
                </a:solidFill>
                <a:ea typeface="Calibri"/>
                <a:cs typeface="Simplified Arabic"/>
              </a:rPr>
              <a:t>بناء البحث </a:t>
            </a:r>
            <a:r>
              <a:rPr lang="ar-SA" sz="6000" b="1" dirty="0" smtClean="0">
                <a:solidFill>
                  <a:srgbClr val="FF0000"/>
                </a:solidFill>
                <a:ea typeface="Calibri"/>
                <a:cs typeface="Simplified Arabic"/>
              </a:rPr>
              <a:t>العلمي</a:t>
            </a:r>
            <a:endParaRPr lang="en-US" sz="6000" dirty="0">
              <a:solidFill>
                <a:srgbClr val="FF0000"/>
              </a:solidFill>
              <a:ea typeface="Calibri"/>
              <a:cs typeface="Arial"/>
            </a:endParaRPr>
          </a:p>
        </p:txBody>
      </p:sp>
    </p:spTree>
    <p:extLst>
      <p:ext uri="{BB962C8B-B14F-4D97-AF65-F5344CB8AC3E}">
        <p14:creationId xmlns:p14="http://schemas.microsoft.com/office/powerpoint/2010/main" val="2821450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SA" sz="3200" b="1" dirty="0">
                <a:solidFill>
                  <a:srgbClr val="FF0000"/>
                </a:solidFill>
                <a:ea typeface="Calibri"/>
                <a:cs typeface="Simplified Arabic"/>
              </a:rPr>
              <a:t>بناء البحث </a:t>
            </a:r>
            <a:r>
              <a:rPr lang="ar-SA" sz="3200" b="1" dirty="0" smtClean="0">
                <a:solidFill>
                  <a:srgbClr val="FF0000"/>
                </a:solidFill>
                <a:ea typeface="Calibri"/>
                <a:cs typeface="Simplified Arabic"/>
              </a:rPr>
              <a:t>العلمي</a:t>
            </a:r>
            <a:endParaRPr lang="ar-IQ" sz="3200" dirty="0">
              <a:solidFill>
                <a:srgbClr val="FF0000"/>
              </a:solidFill>
            </a:endParaRPr>
          </a:p>
        </p:txBody>
      </p:sp>
      <p:sp>
        <p:nvSpPr>
          <p:cNvPr id="3" name="عنصر نائب للمحتوى 2"/>
          <p:cNvSpPr>
            <a:spLocks noGrp="1"/>
          </p:cNvSpPr>
          <p:nvPr>
            <p:ph idx="1"/>
          </p:nvPr>
        </p:nvSpPr>
        <p:spPr>
          <a:xfrm>
            <a:off x="457200" y="980728"/>
            <a:ext cx="8229600" cy="5688632"/>
          </a:xfrm>
        </p:spPr>
        <p:txBody>
          <a:bodyPr>
            <a:noAutofit/>
          </a:bodyPr>
          <a:lstStyle/>
          <a:p>
            <a:pPr lvl="0" algn="just">
              <a:lnSpc>
                <a:spcPct val="115000"/>
              </a:lnSpc>
              <a:spcBef>
                <a:spcPts val="0"/>
              </a:spcBef>
              <a:buFont typeface="Wingdings"/>
              <a:buChar char=""/>
            </a:pPr>
            <a:r>
              <a:rPr lang="ar-SA" sz="3600" b="1" dirty="0">
                <a:solidFill>
                  <a:srgbClr val="0066FF"/>
                </a:solidFill>
                <a:latin typeface="Simplified Arabic" pitchFamily="18" charset="-78"/>
                <a:ea typeface="Calibri"/>
                <a:cs typeface="Simplified Arabic" pitchFamily="18" charset="-78"/>
              </a:rPr>
              <a:t>بناء البحث العلمي</a:t>
            </a:r>
            <a:endParaRPr lang="en-US" sz="3600" dirty="0">
              <a:solidFill>
                <a:srgbClr val="0066FF"/>
              </a:solidFill>
              <a:latin typeface="Simplified Arabic" pitchFamily="18" charset="-78"/>
              <a:ea typeface="Calibri"/>
              <a:cs typeface="Simplified Arabic" pitchFamily="18" charset="-78"/>
            </a:endParaRPr>
          </a:p>
          <a:p>
            <a:pPr marL="0" algn="just">
              <a:lnSpc>
                <a:spcPct val="115000"/>
              </a:lnSpc>
              <a:spcBef>
                <a:spcPts val="0"/>
              </a:spcBef>
            </a:pPr>
            <a:r>
              <a:rPr lang="ar-SA" sz="3600" b="1" dirty="0">
                <a:solidFill>
                  <a:srgbClr val="FF00FF"/>
                </a:solidFill>
                <a:latin typeface="Simplified Arabic" pitchFamily="18" charset="-78"/>
                <a:ea typeface="Calibri"/>
                <a:cs typeface="Simplified Arabic" pitchFamily="18" charset="-78"/>
              </a:rPr>
              <a:t>البحث العلمي يبنى (يعتمد) على الآتي :-</a:t>
            </a:r>
            <a:endParaRPr lang="en-US" sz="3600" dirty="0">
              <a:solidFill>
                <a:srgbClr val="FF00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وجود </a:t>
            </a:r>
            <a:r>
              <a:rPr lang="ar-SA" sz="3600" b="1" dirty="0">
                <a:solidFill>
                  <a:srgbClr val="CC0000"/>
                </a:solidFill>
                <a:latin typeface="Simplified Arabic" pitchFamily="18" charset="-78"/>
                <a:ea typeface="Calibri"/>
                <a:cs typeface="Simplified Arabic" pitchFamily="18" charset="-78"/>
              </a:rPr>
              <a:t>مشكلة</a:t>
            </a:r>
            <a:r>
              <a:rPr lang="ar-SA" sz="3600" dirty="0">
                <a:latin typeface="Simplified Arabic" pitchFamily="18" charset="-78"/>
                <a:ea typeface="Calibri"/>
                <a:cs typeface="Simplified Arabic" pitchFamily="18" charset="-78"/>
              </a:rPr>
              <a:t> قائمة بحد ذاته.</a:t>
            </a:r>
            <a:endParaRPr lang="en-US" sz="3600"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وجود </a:t>
            </a:r>
            <a:r>
              <a:rPr lang="ar-SA" sz="3600" b="1" dirty="0">
                <a:solidFill>
                  <a:srgbClr val="CC0000"/>
                </a:solidFill>
                <a:latin typeface="Simplified Arabic" pitchFamily="18" charset="-78"/>
                <a:ea typeface="Calibri"/>
                <a:cs typeface="Simplified Arabic" pitchFamily="18" charset="-78"/>
              </a:rPr>
              <a:t>تحليل وتخطيط </a:t>
            </a:r>
            <a:r>
              <a:rPr lang="ar-SA" sz="3600" dirty="0">
                <a:latin typeface="Simplified Arabic" pitchFamily="18" charset="-78"/>
                <a:ea typeface="Calibri"/>
                <a:cs typeface="Simplified Arabic" pitchFamily="18" charset="-78"/>
              </a:rPr>
              <a:t>لمعالجة تلك المشكلة.</a:t>
            </a:r>
            <a:endParaRPr lang="en-US" sz="3600"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وجود </a:t>
            </a:r>
            <a:r>
              <a:rPr lang="ar-SA" sz="3600" b="1" dirty="0">
                <a:solidFill>
                  <a:srgbClr val="CC0000"/>
                </a:solidFill>
                <a:latin typeface="Simplified Arabic" pitchFamily="18" charset="-78"/>
                <a:ea typeface="Calibri"/>
                <a:cs typeface="Simplified Arabic" pitchFamily="18" charset="-78"/>
              </a:rPr>
              <a:t>مختص(باحث) </a:t>
            </a:r>
            <a:r>
              <a:rPr lang="ar-SA" sz="3600" dirty="0">
                <a:latin typeface="Simplified Arabic" pitchFamily="18" charset="-78"/>
                <a:ea typeface="Calibri"/>
                <a:cs typeface="Simplified Arabic" pitchFamily="18" charset="-78"/>
              </a:rPr>
              <a:t>قادر على معالجة تلك المشكلة.</a:t>
            </a:r>
            <a:endParaRPr lang="en-US" sz="3600"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وجود </a:t>
            </a:r>
            <a:r>
              <a:rPr lang="ar-SA" sz="3600" b="1" dirty="0">
                <a:solidFill>
                  <a:srgbClr val="CC0000"/>
                </a:solidFill>
                <a:latin typeface="Simplified Arabic" pitchFamily="18" charset="-78"/>
                <a:ea typeface="Calibri"/>
                <a:cs typeface="Simplified Arabic" pitchFamily="18" charset="-78"/>
              </a:rPr>
              <a:t>طرائق وأساليب </a:t>
            </a:r>
            <a:r>
              <a:rPr lang="ar-SA" sz="3600" dirty="0">
                <a:latin typeface="Simplified Arabic" pitchFamily="18" charset="-78"/>
                <a:ea typeface="Calibri"/>
                <a:cs typeface="Simplified Arabic" pitchFamily="18" charset="-78"/>
              </a:rPr>
              <a:t>ثابتة لمعالجة تلك المشكلة.</a:t>
            </a:r>
            <a:endParaRPr lang="en-US" sz="3600"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وجود </a:t>
            </a:r>
            <a:r>
              <a:rPr lang="ar-SA" sz="3600" b="1" dirty="0">
                <a:solidFill>
                  <a:srgbClr val="CC0000"/>
                </a:solidFill>
                <a:latin typeface="Simplified Arabic" pitchFamily="18" charset="-78"/>
                <a:ea typeface="Calibri"/>
                <a:cs typeface="Simplified Arabic" pitchFamily="18" charset="-78"/>
              </a:rPr>
              <a:t>فائدة كبرى </a:t>
            </a:r>
            <a:r>
              <a:rPr lang="ar-SA" sz="3600" dirty="0">
                <a:latin typeface="Simplified Arabic" pitchFamily="18" charset="-78"/>
                <a:ea typeface="Calibri"/>
                <a:cs typeface="Simplified Arabic" pitchFamily="18" charset="-78"/>
              </a:rPr>
              <a:t>من معالجة تلك المشكلة</a:t>
            </a:r>
            <a:r>
              <a:rPr lang="ar-SA" sz="3600" dirty="0" smtClean="0">
                <a:latin typeface="Simplified Arabic" pitchFamily="18" charset="-78"/>
                <a:ea typeface="Calibri"/>
                <a:cs typeface="Simplified Arabic" pitchFamily="18" charset="-78"/>
              </a:rPr>
              <a:t>.</a:t>
            </a:r>
            <a:endParaRPr lang="ar-IQ" sz="3600"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IQ" sz="3600" b="1" dirty="0" smtClean="0">
                <a:solidFill>
                  <a:srgbClr val="2052F2"/>
                </a:solidFill>
                <a:latin typeface="Simplified Arabic" pitchFamily="18" charset="-78"/>
                <a:ea typeface="Calibri"/>
                <a:cs typeface="Simplified Arabic" pitchFamily="18" charset="-78"/>
              </a:rPr>
              <a:t>نستطيع تلخيص النقاط أعلاه بما يلي...</a:t>
            </a:r>
          </a:p>
          <a:p>
            <a:pPr marL="0" lvl="0" indent="0" algn="l">
              <a:lnSpc>
                <a:spcPct val="115000"/>
              </a:lnSpc>
              <a:spcBef>
                <a:spcPts val="0"/>
              </a:spcBef>
              <a:buNone/>
            </a:pPr>
            <a:r>
              <a:rPr lang="ar-IQ" sz="3600" b="1" dirty="0" smtClean="0">
                <a:solidFill>
                  <a:srgbClr val="FF0000"/>
                </a:solidFill>
                <a:latin typeface="Simplified Arabic" pitchFamily="18" charset="-78"/>
                <a:ea typeface="Calibri"/>
                <a:cs typeface="Simplified Arabic" pitchFamily="18" charset="-78"/>
              </a:rPr>
              <a:t>أذا البحث العلمي يعتمد على ...</a:t>
            </a:r>
            <a:endParaRPr lang="en-US" sz="36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4060804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lvl="0">
              <a:lnSpc>
                <a:spcPct val="115000"/>
              </a:lnSpc>
              <a:spcBef>
                <a:spcPts val="0"/>
              </a:spcBef>
            </a:pPr>
            <a:r>
              <a:rPr lang="ar-IQ" sz="3600" b="1" dirty="0">
                <a:solidFill>
                  <a:srgbClr val="FF0000"/>
                </a:solidFill>
                <a:latin typeface="Simplified Arabic" pitchFamily="18" charset="-78"/>
                <a:ea typeface="Calibri"/>
                <a:cs typeface="Simplified Arabic" pitchFamily="18" charset="-78"/>
              </a:rPr>
              <a:t>أذا البحث العلمي يعتمد على </a:t>
            </a:r>
            <a:r>
              <a:rPr lang="ar-IQ" sz="3600" b="1" dirty="0" smtClean="0">
                <a:solidFill>
                  <a:srgbClr val="FF0000"/>
                </a:solidFill>
                <a:latin typeface="Simplified Arabic" pitchFamily="18" charset="-78"/>
                <a:ea typeface="Calibri"/>
                <a:cs typeface="Simplified Arabic" pitchFamily="18" charset="-78"/>
              </a:rPr>
              <a:t>...</a:t>
            </a:r>
            <a:endParaRPr lang="ar-IQ" sz="3600" dirty="0">
              <a:solidFill>
                <a:srgbClr val="FF0000"/>
              </a:solidFill>
            </a:endParaRPr>
          </a:p>
        </p:txBody>
      </p:sp>
      <p:sp>
        <p:nvSpPr>
          <p:cNvPr id="3" name="عنصر نائب للمحتوى 2"/>
          <p:cNvSpPr>
            <a:spLocks noGrp="1"/>
          </p:cNvSpPr>
          <p:nvPr>
            <p:ph idx="1"/>
          </p:nvPr>
        </p:nvSpPr>
        <p:spPr>
          <a:xfrm>
            <a:off x="457200" y="1052736"/>
            <a:ext cx="8229600" cy="5616624"/>
          </a:xfrm>
        </p:spPr>
        <p:txBody>
          <a:bodyPr>
            <a:normAutofit/>
          </a:bodyPr>
          <a:lstStyle/>
          <a:p>
            <a:pPr marL="0" lvl="0" algn="just">
              <a:lnSpc>
                <a:spcPct val="115000"/>
              </a:lnSpc>
              <a:spcBef>
                <a:spcPts val="0"/>
              </a:spcBef>
            </a:pPr>
            <a:r>
              <a:rPr lang="ar-SA" sz="4000" b="1" dirty="0">
                <a:solidFill>
                  <a:srgbClr val="FF00FF"/>
                </a:solidFill>
                <a:ea typeface="Calibri"/>
                <a:cs typeface="Simplified Arabic"/>
              </a:rPr>
              <a:t>البحث العلمي يعتمد </a:t>
            </a:r>
            <a:r>
              <a:rPr lang="ar-SA" sz="4000" b="1" dirty="0" smtClean="0">
                <a:solidFill>
                  <a:srgbClr val="FF00FF"/>
                </a:solidFill>
                <a:ea typeface="Calibri"/>
                <a:cs typeface="Simplified Arabic"/>
              </a:rPr>
              <a:t>على</a:t>
            </a:r>
            <a:r>
              <a:rPr lang="ar-IQ" sz="4000" b="1" dirty="0" smtClean="0">
                <a:solidFill>
                  <a:srgbClr val="FF00FF"/>
                </a:solidFill>
                <a:ea typeface="Calibri"/>
                <a:cs typeface="Simplified Arabic"/>
              </a:rPr>
              <a:t>:-</a:t>
            </a:r>
          </a:p>
          <a:p>
            <a:pPr marL="0" lvl="0" algn="just">
              <a:lnSpc>
                <a:spcPct val="115000"/>
              </a:lnSpc>
              <a:spcBef>
                <a:spcPts val="0"/>
              </a:spcBef>
            </a:pPr>
            <a:r>
              <a:rPr lang="ar-IQ" sz="4000" b="1" dirty="0">
                <a:solidFill>
                  <a:prstClr val="black"/>
                </a:solidFill>
                <a:ea typeface="Calibri"/>
                <a:cs typeface="Simplified Arabic"/>
              </a:rPr>
              <a:t>-</a:t>
            </a:r>
            <a:r>
              <a:rPr lang="ar-SA" sz="4000" b="1" dirty="0" smtClean="0">
                <a:solidFill>
                  <a:prstClr val="black"/>
                </a:solidFill>
                <a:ea typeface="Calibri"/>
                <a:cs typeface="Simplified Arabic"/>
              </a:rPr>
              <a:t> </a:t>
            </a:r>
            <a:r>
              <a:rPr lang="ar-SA" sz="4000" b="1" dirty="0">
                <a:solidFill>
                  <a:prstClr val="black"/>
                </a:solidFill>
                <a:ea typeface="Calibri"/>
                <a:cs typeface="Simplified Arabic"/>
              </a:rPr>
              <a:t>قدرة الباحث على كشف وتحليل ومعالجة المشكلة </a:t>
            </a:r>
            <a:endParaRPr lang="ar-IQ" sz="4000" b="1" dirty="0" smtClean="0">
              <a:solidFill>
                <a:prstClr val="black"/>
              </a:solidFill>
              <a:ea typeface="Calibri"/>
              <a:cs typeface="Simplified Arabic"/>
            </a:endParaRPr>
          </a:p>
          <a:p>
            <a:pPr marL="0" lvl="0" algn="just">
              <a:lnSpc>
                <a:spcPct val="115000"/>
              </a:lnSpc>
              <a:spcBef>
                <a:spcPts val="0"/>
              </a:spcBef>
            </a:pPr>
            <a:r>
              <a:rPr lang="ar-IQ" sz="4000" b="1" dirty="0" smtClean="0">
                <a:solidFill>
                  <a:prstClr val="black"/>
                </a:solidFill>
                <a:ea typeface="Calibri"/>
                <a:cs typeface="Simplified Arabic"/>
              </a:rPr>
              <a:t>- </a:t>
            </a:r>
            <a:r>
              <a:rPr lang="ar-SA" sz="4000" b="1" dirty="0" smtClean="0">
                <a:solidFill>
                  <a:prstClr val="black"/>
                </a:solidFill>
                <a:ea typeface="Calibri"/>
                <a:cs typeface="Simplified Arabic"/>
              </a:rPr>
              <a:t>بناء</a:t>
            </a:r>
            <a:r>
              <a:rPr lang="ar-IQ" sz="4000" b="1" dirty="0" smtClean="0">
                <a:solidFill>
                  <a:prstClr val="black"/>
                </a:solidFill>
                <a:ea typeface="Calibri"/>
                <a:cs typeface="Simplified Arabic"/>
              </a:rPr>
              <a:t>اً</a:t>
            </a:r>
            <a:r>
              <a:rPr lang="ar-SA" sz="4000" b="1" dirty="0" smtClean="0">
                <a:solidFill>
                  <a:prstClr val="black"/>
                </a:solidFill>
                <a:ea typeface="Calibri"/>
                <a:cs typeface="Simplified Arabic"/>
              </a:rPr>
              <a:t> </a:t>
            </a:r>
            <a:r>
              <a:rPr lang="ar-SA" sz="4000" b="1" dirty="0">
                <a:solidFill>
                  <a:prstClr val="black"/>
                </a:solidFill>
                <a:ea typeface="Calibri"/>
                <a:cs typeface="Simplified Arabic"/>
              </a:rPr>
              <a:t>على تخطيط مبرمج </a:t>
            </a:r>
            <a:endParaRPr lang="ar-IQ" sz="4000" b="1" dirty="0" smtClean="0">
              <a:solidFill>
                <a:prstClr val="black"/>
              </a:solidFill>
              <a:ea typeface="Calibri"/>
              <a:cs typeface="Simplified Arabic"/>
            </a:endParaRPr>
          </a:p>
          <a:p>
            <a:pPr marL="0" lvl="0" algn="just">
              <a:lnSpc>
                <a:spcPct val="115000"/>
              </a:lnSpc>
              <a:spcBef>
                <a:spcPts val="0"/>
              </a:spcBef>
            </a:pPr>
            <a:r>
              <a:rPr lang="ar-IQ" sz="4000" b="1" dirty="0" smtClean="0">
                <a:solidFill>
                  <a:prstClr val="black"/>
                </a:solidFill>
                <a:ea typeface="Calibri"/>
                <a:cs typeface="Simplified Arabic"/>
              </a:rPr>
              <a:t>- </a:t>
            </a:r>
            <a:r>
              <a:rPr lang="ar-SA" sz="4000" b="1" dirty="0" smtClean="0">
                <a:solidFill>
                  <a:prstClr val="black"/>
                </a:solidFill>
                <a:ea typeface="Calibri"/>
                <a:cs typeface="Simplified Arabic"/>
              </a:rPr>
              <a:t>وعلى </a:t>
            </a:r>
            <a:r>
              <a:rPr lang="ar-SA" sz="4000" b="1" dirty="0">
                <a:solidFill>
                  <a:prstClr val="black"/>
                </a:solidFill>
                <a:ea typeface="Calibri"/>
                <a:cs typeface="Simplified Arabic"/>
              </a:rPr>
              <a:t>وفق طرائق وأساليب علمية في البحث </a:t>
            </a:r>
            <a:endParaRPr lang="ar-IQ" sz="4000" b="1" dirty="0" smtClean="0">
              <a:solidFill>
                <a:prstClr val="black"/>
              </a:solidFill>
              <a:ea typeface="Calibri"/>
              <a:cs typeface="Simplified Arabic"/>
            </a:endParaRPr>
          </a:p>
          <a:p>
            <a:pPr marL="0" lvl="0" algn="just">
              <a:lnSpc>
                <a:spcPct val="115000"/>
              </a:lnSpc>
              <a:spcBef>
                <a:spcPts val="0"/>
              </a:spcBef>
            </a:pPr>
            <a:r>
              <a:rPr lang="ar-IQ" sz="4000" b="1" dirty="0" smtClean="0">
                <a:solidFill>
                  <a:prstClr val="black"/>
                </a:solidFill>
                <a:ea typeface="Calibri"/>
                <a:cs typeface="Simplified Arabic"/>
              </a:rPr>
              <a:t>- </a:t>
            </a:r>
            <a:r>
              <a:rPr lang="ar-SA" sz="4000" b="1" dirty="0" smtClean="0">
                <a:solidFill>
                  <a:prstClr val="black"/>
                </a:solidFill>
                <a:ea typeface="Calibri"/>
                <a:cs typeface="Simplified Arabic"/>
              </a:rPr>
              <a:t>لغرض </a:t>
            </a:r>
            <a:r>
              <a:rPr lang="ar-SA" sz="4000" b="1" dirty="0">
                <a:solidFill>
                  <a:prstClr val="black"/>
                </a:solidFill>
                <a:ea typeface="Calibri"/>
                <a:cs typeface="Simplified Arabic"/>
              </a:rPr>
              <a:t>رفع مستوى الرياضي والنتاج </a:t>
            </a:r>
            <a:r>
              <a:rPr lang="ar-SA" sz="4000" b="1" dirty="0" smtClean="0">
                <a:solidFill>
                  <a:prstClr val="black"/>
                </a:solidFill>
                <a:ea typeface="Calibri"/>
                <a:cs typeface="Simplified Arabic"/>
              </a:rPr>
              <a:t>العلمي</a:t>
            </a:r>
            <a:endParaRPr lang="ar-IQ" sz="4000" b="1" dirty="0" smtClean="0">
              <a:solidFill>
                <a:prstClr val="black"/>
              </a:solidFill>
              <a:ea typeface="Calibri"/>
              <a:cs typeface="Simplified Arabic"/>
            </a:endParaRPr>
          </a:p>
          <a:p>
            <a:pPr marL="0" lvl="0" indent="0" algn="just">
              <a:lnSpc>
                <a:spcPct val="115000"/>
              </a:lnSpc>
              <a:spcBef>
                <a:spcPts val="0"/>
              </a:spcBef>
              <a:buNone/>
            </a:pPr>
            <a:endParaRPr lang="ar-IQ" sz="3600" b="1" dirty="0" smtClean="0">
              <a:solidFill>
                <a:prstClr val="black"/>
              </a:solidFill>
              <a:ea typeface="Calibri"/>
              <a:cs typeface="Simplified Arabic"/>
            </a:endParaRPr>
          </a:p>
          <a:p>
            <a:pPr marL="0" lvl="0" indent="0" algn="l">
              <a:lnSpc>
                <a:spcPct val="115000"/>
              </a:lnSpc>
              <a:spcBef>
                <a:spcPts val="0"/>
              </a:spcBef>
              <a:buNone/>
            </a:pPr>
            <a:r>
              <a:rPr lang="ar-IQ" sz="3600" b="1" dirty="0" smtClean="0">
                <a:solidFill>
                  <a:srgbClr val="FF0000"/>
                </a:solidFill>
                <a:ea typeface="Calibri"/>
                <a:cs typeface="Simplified Arabic"/>
              </a:rPr>
              <a:t>اذاً معيار رقي المجتمعات...</a:t>
            </a:r>
          </a:p>
        </p:txBody>
      </p:sp>
    </p:spTree>
    <p:extLst>
      <p:ext uri="{BB962C8B-B14F-4D97-AF65-F5344CB8AC3E}">
        <p14:creationId xmlns:p14="http://schemas.microsoft.com/office/powerpoint/2010/main" val="3202382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a:lnSpc>
                <a:spcPct val="115000"/>
              </a:lnSpc>
              <a:spcBef>
                <a:spcPts val="0"/>
              </a:spcBef>
            </a:pPr>
            <a:r>
              <a:rPr lang="ar-IQ" sz="3700" b="1" dirty="0">
                <a:solidFill>
                  <a:srgbClr val="FF0000"/>
                </a:solidFill>
                <a:ea typeface="Calibri"/>
                <a:cs typeface="Simplified Arabic"/>
              </a:rPr>
              <a:t>اذاً معيار رقي المجتمعات</a:t>
            </a:r>
            <a:r>
              <a:rPr lang="ar-IQ" sz="3700" b="1" dirty="0" smtClean="0">
                <a:solidFill>
                  <a:srgbClr val="FF0000"/>
                </a:solidFill>
                <a:ea typeface="Calibri"/>
                <a:cs typeface="Simplified Arabic"/>
              </a:rPr>
              <a:t>...</a:t>
            </a:r>
            <a:endParaRPr lang="ar-IQ" dirty="0"/>
          </a:p>
        </p:txBody>
      </p:sp>
      <p:sp>
        <p:nvSpPr>
          <p:cNvPr id="3" name="عنصر نائب للمحتوى 2"/>
          <p:cNvSpPr>
            <a:spLocks noGrp="1"/>
          </p:cNvSpPr>
          <p:nvPr>
            <p:ph idx="1"/>
          </p:nvPr>
        </p:nvSpPr>
        <p:spPr>
          <a:xfrm>
            <a:off x="457200" y="980728"/>
            <a:ext cx="8229600" cy="5544616"/>
          </a:xfrm>
        </p:spPr>
        <p:txBody>
          <a:bodyPr>
            <a:normAutofit/>
          </a:bodyPr>
          <a:lstStyle/>
          <a:p>
            <a:pPr marL="0" lvl="0" algn="just">
              <a:lnSpc>
                <a:spcPct val="115000"/>
              </a:lnSpc>
              <a:spcBef>
                <a:spcPts val="0"/>
              </a:spcBef>
            </a:pPr>
            <a:r>
              <a:rPr lang="ar-SA" sz="4800" b="1" dirty="0">
                <a:solidFill>
                  <a:srgbClr val="CC0099"/>
                </a:solidFill>
                <a:ea typeface="Calibri"/>
                <a:cs typeface="Simplified Arabic"/>
              </a:rPr>
              <a:t>ان رقي المجتمعات في المجالات كافة، ومنها الجانب الصحي والرياضي جاء عن طريق البحث والتقصي للحقائق</a:t>
            </a:r>
            <a:endParaRPr lang="ar-IQ" sz="4800" b="1" dirty="0">
              <a:solidFill>
                <a:srgbClr val="CC0099"/>
              </a:solidFill>
              <a:ea typeface="Calibri"/>
              <a:cs typeface="Simplified Arabic"/>
            </a:endParaRPr>
          </a:p>
          <a:p>
            <a:pPr marL="0" lvl="0" algn="just">
              <a:lnSpc>
                <a:spcPct val="115000"/>
              </a:lnSpc>
              <a:spcBef>
                <a:spcPts val="0"/>
              </a:spcBef>
            </a:pPr>
            <a:r>
              <a:rPr lang="ar-SA" sz="4800" b="1" dirty="0">
                <a:solidFill>
                  <a:srgbClr val="00CC00"/>
                </a:solidFill>
                <a:ea typeface="Calibri"/>
                <a:cs typeface="Simplified Arabic"/>
              </a:rPr>
              <a:t>ولهذا فان البلدان التي تمتلك مراكز بحثية متطورة وباحثين متمكنين علمياً </a:t>
            </a:r>
            <a:r>
              <a:rPr lang="ar-SA" sz="4800" b="1" dirty="0">
                <a:solidFill>
                  <a:srgbClr val="FF0000"/>
                </a:solidFill>
                <a:ea typeface="Calibri"/>
                <a:cs typeface="Simplified Arabic"/>
              </a:rPr>
              <a:t>أصبحت لهم مكانة متميزة</a:t>
            </a:r>
            <a:r>
              <a:rPr lang="ar-SA" sz="4800" b="1" dirty="0" smtClean="0">
                <a:solidFill>
                  <a:srgbClr val="00CC00"/>
                </a:solidFill>
                <a:ea typeface="Calibri"/>
                <a:cs typeface="Simplified Arabic"/>
              </a:rPr>
              <a:t>.</a:t>
            </a:r>
            <a:endParaRPr lang="en-US" sz="4800" b="1" dirty="0">
              <a:solidFill>
                <a:srgbClr val="00CC00"/>
              </a:solidFill>
              <a:ea typeface="Calibri"/>
              <a:cs typeface="Arial"/>
            </a:endParaRPr>
          </a:p>
        </p:txBody>
      </p:sp>
    </p:spTree>
    <p:extLst>
      <p:ext uri="{BB962C8B-B14F-4D97-AF65-F5344CB8AC3E}">
        <p14:creationId xmlns:p14="http://schemas.microsoft.com/office/powerpoint/2010/main" val="3328230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760640"/>
          </a:xfrm>
        </p:spPr>
        <p:txBody>
          <a:bodyPr>
            <a:normAutofit/>
          </a:bodyPr>
          <a:lstStyle/>
          <a:p>
            <a:pPr lvl="0" algn="ctr">
              <a:lnSpc>
                <a:spcPct val="115000"/>
              </a:lnSpc>
              <a:spcBef>
                <a:spcPts val="0"/>
              </a:spcBef>
              <a:buFont typeface="Wingdings"/>
              <a:buChar char=""/>
            </a:pPr>
            <a:r>
              <a:rPr lang="ar-SA" sz="6600" b="1" dirty="0">
                <a:solidFill>
                  <a:srgbClr val="FF0000"/>
                </a:solidFill>
                <a:latin typeface="Simplified Arabic" pitchFamily="18" charset="-78"/>
                <a:ea typeface="Calibri"/>
                <a:cs typeface="Simplified Arabic" pitchFamily="18" charset="-78"/>
              </a:rPr>
              <a:t>أسس البحث العلمي </a:t>
            </a:r>
            <a:endParaRPr lang="en-US" sz="6600" b="1" dirty="0" smtClean="0">
              <a:solidFill>
                <a:srgbClr val="FF0000"/>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SA" sz="6600" b="1" dirty="0" smtClean="0">
                <a:solidFill>
                  <a:srgbClr val="FF0000"/>
                </a:solidFill>
                <a:latin typeface="Simplified Arabic" pitchFamily="18" charset="-78"/>
                <a:ea typeface="Calibri"/>
                <a:cs typeface="Simplified Arabic" pitchFamily="18" charset="-78"/>
              </a:rPr>
              <a:t>  </a:t>
            </a:r>
            <a:r>
              <a:rPr lang="en-US" dirty="0">
                <a:solidFill>
                  <a:srgbClr val="FF0000"/>
                </a:solidFill>
                <a:latin typeface="Simplified Arabic" pitchFamily="18" charset="-78"/>
                <a:ea typeface="Calibri"/>
                <a:cs typeface="Simplified Arabic" pitchFamily="18" charset="-78"/>
              </a:rPr>
              <a:t>Fundamentals of Scientific </a:t>
            </a:r>
            <a:r>
              <a:rPr lang="en-US" dirty="0" smtClean="0">
                <a:solidFill>
                  <a:srgbClr val="FF0000"/>
                </a:solidFill>
                <a:latin typeface="Simplified Arabic" pitchFamily="18" charset="-78"/>
                <a:ea typeface="Calibri"/>
                <a:cs typeface="Simplified Arabic" pitchFamily="18" charset="-78"/>
              </a:rPr>
              <a:t>Research</a:t>
            </a:r>
            <a:endParaRPr lang="en-US"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638796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SA" sz="2800" b="1" dirty="0">
                <a:solidFill>
                  <a:srgbClr val="FF0000"/>
                </a:solidFill>
                <a:ea typeface="Calibri"/>
                <a:cs typeface="Simplified Arabic"/>
              </a:rPr>
              <a:t>أسس البحث العلمي   </a:t>
            </a:r>
            <a:r>
              <a:rPr lang="en-US" sz="2800" dirty="0">
                <a:solidFill>
                  <a:srgbClr val="FF0000"/>
                </a:solidFill>
                <a:latin typeface="Simplified Arabic"/>
                <a:ea typeface="Calibri"/>
                <a:cs typeface="Arial"/>
              </a:rPr>
              <a:t>Fundamentals of Scientific </a:t>
            </a:r>
            <a:r>
              <a:rPr lang="en-US" sz="2800" dirty="0" smtClean="0">
                <a:solidFill>
                  <a:srgbClr val="FF0000"/>
                </a:solidFill>
                <a:latin typeface="Simplified Arabic"/>
                <a:ea typeface="Calibri"/>
                <a:cs typeface="Arial"/>
              </a:rPr>
              <a:t>Research</a:t>
            </a:r>
            <a:endParaRPr lang="ar-IQ" sz="2800"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a:bodyPr>
          <a:lstStyle/>
          <a:p>
            <a:pPr lvl="0" algn="ctr">
              <a:lnSpc>
                <a:spcPct val="115000"/>
              </a:lnSpc>
              <a:spcBef>
                <a:spcPts val="0"/>
              </a:spcBef>
              <a:buFont typeface="Wingdings"/>
              <a:buChar char=""/>
            </a:pPr>
            <a:r>
              <a:rPr lang="ar-SA" sz="3600" b="1" dirty="0">
                <a:solidFill>
                  <a:srgbClr val="FF00FF"/>
                </a:solidFill>
                <a:ea typeface="Calibri"/>
                <a:cs typeface="Simplified Arabic"/>
              </a:rPr>
              <a:t>أسس البحث العلمي</a:t>
            </a:r>
            <a:r>
              <a:rPr lang="ar-SA" b="1" dirty="0">
                <a:solidFill>
                  <a:srgbClr val="FF00FF"/>
                </a:solidFill>
                <a:ea typeface="Calibri"/>
                <a:cs typeface="Simplified Arabic"/>
              </a:rPr>
              <a:t>   </a:t>
            </a:r>
            <a:endParaRPr lang="ar-IQ" b="1" dirty="0" smtClean="0">
              <a:solidFill>
                <a:srgbClr val="FF00FF"/>
              </a:solidFill>
              <a:ea typeface="Calibri"/>
              <a:cs typeface="Simplified Arabic"/>
            </a:endParaRPr>
          </a:p>
          <a:p>
            <a:pPr lvl="0" algn="just">
              <a:lnSpc>
                <a:spcPct val="115000"/>
              </a:lnSpc>
              <a:spcBef>
                <a:spcPts val="0"/>
              </a:spcBef>
              <a:buFont typeface="Wingdings"/>
              <a:buChar char=""/>
            </a:pPr>
            <a:r>
              <a:rPr lang="ar-SA" b="1" dirty="0" smtClean="0">
                <a:ea typeface="Calibri"/>
                <a:cs typeface="Simplified Arabic"/>
              </a:rPr>
              <a:t>اعتماد </a:t>
            </a:r>
            <a:r>
              <a:rPr lang="ar-SA" b="1" dirty="0">
                <a:ea typeface="Calibri"/>
                <a:cs typeface="Simplified Arabic"/>
              </a:rPr>
              <a:t>النتائج على الأدلة </a:t>
            </a:r>
            <a:r>
              <a:rPr lang="ar-SA" b="1" dirty="0" smtClean="0">
                <a:ea typeface="Calibri"/>
                <a:cs typeface="Simplified Arabic"/>
              </a:rPr>
              <a:t>والبراهين</a:t>
            </a:r>
            <a:r>
              <a:rPr lang="ar-IQ" b="1" dirty="0" smtClean="0">
                <a:ea typeface="Calibri"/>
                <a:cs typeface="Simplified Arabic"/>
              </a:rPr>
              <a:t>.</a:t>
            </a:r>
          </a:p>
          <a:p>
            <a:pPr lvl="0" algn="just">
              <a:lnSpc>
                <a:spcPct val="115000"/>
              </a:lnSpc>
              <a:spcBef>
                <a:spcPts val="0"/>
              </a:spcBef>
              <a:buFont typeface="Wingdings"/>
              <a:buChar char=""/>
            </a:pPr>
            <a:r>
              <a:rPr lang="ar-SA" b="1" dirty="0" smtClean="0">
                <a:ea typeface="Calibri"/>
                <a:cs typeface="Simplified Arabic"/>
              </a:rPr>
              <a:t>استخدام </a:t>
            </a:r>
            <a:r>
              <a:rPr lang="ar-SA" b="1" dirty="0">
                <a:ea typeface="Calibri"/>
                <a:cs typeface="Simplified Arabic"/>
              </a:rPr>
              <a:t>المفاهيم</a:t>
            </a:r>
            <a:r>
              <a:rPr lang="ar-SA" dirty="0">
                <a:ea typeface="Calibri"/>
                <a:cs typeface="Simplified Arabic"/>
              </a:rPr>
              <a:t> </a:t>
            </a:r>
            <a:r>
              <a:rPr lang="ar-IQ" dirty="0" smtClean="0">
                <a:ea typeface="Calibri"/>
                <a:cs typeface="Simplified Arabic"/>
              </a:rPr>
              <a:t>.</a:t>
            </a:r>
            <a:endParaRPr lang="ar-IQ" sz="2400" dirty="0" smtClean="0">
              <a:ea typeface="Calibri"/>
              <a:cs typeface="Arial"/>
            </a:endParaRPr>
          </a:p>
          <a:p>
            <a:pPr lvl="0" algn="just">
              <a:lnSpc>
                <a:spcPct val="115000"/>
              </a:lnSpc>
              <a:spcBef>
                <a:spcPts val="0"/>
              </a:spcBef>
              <a:buFont typeface="Wingdings"/>
              <a:buChar char=""/>
            </a:pPr>
            <a:r>
              <a:rPr lang="ar-SA" b="1" dirty="0" smtClean="0">
                <a:ea typeface="Calibri"/>
                <a:cs typeface="Simplified Arabic"/>
              </a:rPr>
              <a:t>الالتزام </a:t>
            </a:r>
            <a:r>
              <a:rPr lang="ar-SA" b="1" dirty="0">
                <a:ea typeface="Calibri"/>
                <a:cs typeface="Simplified Arabic"/>
              </a:rPr>
              <a:t>بالموضوعية</a:t>
            </a:r>
            <a:r>
              <a:rPr lang="ar-SA" dirty="0">
                <a:ea typeface="Calibri"/>
                <a:cs typeface="Simplified Arabic"/>
              </a:rPr>
              <a:t> </a:t>
            </a:r>
            <a:r>
              <a:rPr lang="ar-IQ" dirty="0" smtClean="0">
                <a:ea typeface="Calibri"/>
                <a:cs typeface="Simplified Arabic"/>
              </a:rPr>
              <a:t>.</a:t>
            </a:r>
          </a:p>
          <a:p>
            <a:pPr lvl="0" algn="just">
              <a:lnSpc>
                <a:spcPct val="115000"/>
              </a:lnSpc>
              <a:spcBef>
                <a:spcPts val="0"/>
              </a:spcBef>
              <a:buFont typeface="Wingdings"/>
              <a:buChar char=""/>
            </a:pPr>
            <a:r>
              <a:rPr lang="ar-SA" b="1" dirty="0" smtClean="0">
                <a:ea typeface="Calibri"/>
                <a:cs typeface="Simplified Arabic"/>
              </a:rPr>
              <a:t>مراعاة </a:t>
            </a:r>
            <a:r>
              <a:rPr lang="ar-SA" b="1" dirty="0">
                <a:ea typeface="Calibri"/>
                <a:cs typeface="Simplified Arabic"/>
              </a:rPr>
              <a:t>الجوانب </a:t>
            </a:r>
            <a:r>
              <a:rPr lang="ar-SA" b="1" dirty="0" smtClean="0">
                <a:ea typeface="Calibri"/>
                <a:cs typeface="Simplified Arabic"/>
              </a:rPr>
              <a:t>الأخلاقية</a:t>
            </a:r>
            <a:r>
              <a:rPr lang="ar-IQ" b="1" dirty="0" smtClean="0">
                <a:ea typeface="Calibri"/>
                <a:cs typeface="Simplified Arabic"/>
              </a:rPr>
              <a:t>.</a:t>
            </a:r>
          </a:p>
          <a:p>
            <a:pPr lvl="0" algn="just">
              <a:lnSpc>
                <a:spcPct val="115000"/>
              </a:lnSpc>
              <a:spcBef>
                <a:spcPts val="0"/>
              </a:spcBef>
              <a:buFont typeface="Wingdings"/>
              <a:buChar char=""/>
            </a:pPr>
            <a:r>
              <a:rPr lang="ar-SA" b="1" dirty="0" smtClean="0">
                <a:ea typeface="Calibri"/>
                <a:cs typeface="Simplified Arabic"/>
              </a:rPr>
              <a:t>التعميم</a:t>
            </a:r>
            <a:r>
              <a:rPr lang="ar-IQ" dirty="0" smtClean="0">
                <a:ea typeface="Calibri"/>
                <a:cs typeface="Simplified Arabic"/>
              </a:rPr>
              <a:t>.</a:t>
            </a:r>
          </a:p>
          <a:p>
            <a:pPr lvl="0" algn="just">
              <a:lnSpc>
                <a:spcPct val="115000"/>
              </a:lnSpc>
              <a:spcBef>
                <a:spcPts val="0"/>
              </a:spcBef>
              <a:buFont typeface="Wingdings"/>
              <a:buChar char=""/>
            </a:pPr>
            <a:r>
              <a:rPr lang="ar-SA" b="1" dirty="0" smtClean="0">
                <a:ea typeface="Calibri"/>
                <a:cs typeface="Simplified Arabic"/>
              </a:rPr>
              <a:t>القدرة </a:t>
            </a:r>
            <a:r>
              <a:rPr lang="ar-SA" b="1" dirty="0">
                <a:ea typeface="Calibri"/>
                <a:cs typeface="Simplified Arabic"/>
              </a:rPr>
              <a:t>على </a:t>
            </a:r>
            <a:r>
              <a:rPr lang="ar-SA" b="1" dirty="0" smtClean="0">
                <a:ea typeface="Calibri"/>
                <a:cs typeface="Simplified Arabic"/>
              </a:rPr>
              <a:t>التوضيح</a:t>
            </a:r>
            <a:r>
              <a:rPr lang="ar-IQ" b="1" dirty="0" smtClean="0">
                <a:ea typeface="Calibri"/>
                <a:cs typeface="Simplified Arabic"/>
              </a:rPr>
              <a:t>.</a:t>
            </a:r>
          </a:p>
          <a:p>
            <a:pPr lvl="0" algn="just">
              <a:lnSpc>
                <a:spcPct val="115000"/>
              </a:lnSpc>
              <a:spcBef>
                <a:spcPts val="0"/>
              </a:spcBef>
              <a:buFont typeface="Wingdings"/>
              <a:buChar char=""/>
            </a:pPr>
            <a:r>
              <a:rPr lang="ar-SA" b="1" dirty="0" smtClean="0">
                <a:ea typeface="Calibri"/>
                <a:cs typeface="Simplified Arabic"/>
              </a:rPr>
              <a:t>استخدام العمليات والمحاكمات العقلية المنطقية</a:t>
            </a:r>
            <a:endParaRPr lang="ar-IQ" b="1" dirty="0" smtClean="0">
              <a:ea typeface="Calibri"/>
              <a:cs typeface="Simplified Arabic"/>
            </a:endParaRPr>
          </a:p>
          <a:p>
            <a:pPr lvl="0" algn="just">
              <a:lnSpc>
                <a:spcPct val="115000"/>
              </a:lnSpc>
              <a:spcBef>
                <a:spcPts val="0"/>
              </a:spcBef>
              <a:buFont typeface="Wingdings"/>
              <a:buChar char=""/>
            </a:pPr>
            <a:endParaRPr lang="ar-IQ" sz="2400" b="1" dirty="0">
              <a:ea typeface="Calibri"/>
              <a:cs typeface="Simplified Arabic"/>
            </a:endParaRPr>
          </a:p>
          <a:p>
            <a:pPr lvl="0" algn="l">
              <a:lnSpc>
                <a:spcPct val="115000"/>
              </a:lnSpc>
              <a:spcBef>
                <a:spcPts val="0"/>
              </a:spcBef>
              <a:buFont typeface="Wingdings"/>
              <a:buChar char=""/>
            </a:pPr>
            <a:r>
              <a:rPr lang="ar-IQ" b="1" dirty="0" smtClean="0">
                <a:solidFill>
                  <a:srgbClr val="FF0000"/>
                </a:solidFill>
                <a:ea typeface="Calibri"/>
                <a:cs typeface="Simplified Arabic"/>
              </a:rPr>
              <a:t>سنشرح كل هذه الأسس بالتفصيل...</a:t>
            </a:r>
            <a:endParaRPr lang="en-US" dirty="0" smtClean="0">
              <a:solidFill>
                <a:srgbClr val="FF0000"/>
              </a:solidFill>
              <a:ea typeface="Calibri"/>
              <a:cs typeface="Arial"/>
            </a:endParaRPr>
          </a:p>
        </p:txBody>
      </p:sp>
    </p:spTree>
    <p:extLst>
      <p:ext uri="{BB962C8B-B14F-4D97-AF65-F5344CB8AC3E}">
        <p14:creationId xmlns:p14="http://schemas.microsoft.com/office/powerpoint/2010/main" val="96281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المحاضرة الاولى</a:t>
            </a:r>
            <a:endParaRPr lang="ar-IQ" b="1" dirty="0">
              <a:solidFill>
                <a:srgbClr val="FF0000"/>
              </a:solidFill>
            </a:endParaRPr>
          </a:p>
        </p:txBody>
      </p:sp>
      <p:sp>
        <p:nvSpPr>
          <p:cNvPr id="3" name="عنصر نائب للمحتوى 2"/>
          <p:cNvSpPr>
            <a:spLocks noGrp="1"/>
          </p:cNvSpPr>
          <p:nvPr>
            <p:ph idx="1"/>
          </p:nvPr>
        </p:nvSpPr>
        <p:spPr/>
        <p:txBody>
          <a:bodyPr>
            <a:normAutofit/>
          </a:bodyPr>
          <a:lstStyle/>
          <a:p>
            <a:pPr marL="0" lvl="0" indent="0" algn="ctr">
              <a:buNone/>
            </a:pPr>
            <a:r>
              <a:rPr lang="ar-IQ" sz="5400" b="1" dirty="0" smtClean="0">
                <a:solidFill>
                  <a:srgbClr val="FF00FF"/>
                </a:solidFill>
                <a:latin typeface="Simplified Arabic" pitchFamily="18" charset="-78"/>
                <a:cs typeface="Simplified Arabic" pitchFamily="18" charset="-78"/>
              </a:rPr>
              <a:t>عنوانها</a:t>
            </a:r>
          </a:p>
          <a:p>
            <a:pPr marL="0" lvl="0" indent="0" algn="ctr">
              <a:buNone/>
            </a:pPr>
            <a:r>
              <a:rPr lang="ar-IQ" sz="5400" b="1" dirty="0" smtClean="0">
                <a:solidFill>
                  <a:srgbClr val="FF00FF"/>
                </a:solidFill>
                <a:latin typeface="Simplified Arabic" pitchFamily="18" charset="-78"/>
                <a:cs typeface="Simplified Arabic" pitchFamily="18" charset="-78"/>
              </a:rPr>
              <a:t>التعريف </a:t>
            </a:r>
            <a:r>
              <a:rPr lang="ar-IQ" sz="5400" b="1" dirty="0">
                <a:solidFill>
                  <a:srgbClr val="FF00FF"/>
                </a:solidFill>
                <a:latin typeface="Simplified Arabic" pitchFamily="18" charset="-78"/>
                <a:cs typeface="Simplified Arabic" pitchFamily="18" charset="-78"/>
              </a:rPr>
              <a:t>بالبحث العلمي </a:t>
            </a:r>
            <a:r>
              <a:rPr lang="ar-IQ" sz="5400" b="1" dirty="0" smtClean="0">
                <a:solidFill>
                  <a:srgbClr val="FF00FF"/>
                </a:solidFill>
                <a:latin typeface="Simplified Arabic" pitchFamily="18" charset="-78"/>
                <a:cs typeface="Simplified Arabic" pitchFamily="18" charset="-78"/>
              </a:rPr>
              <a:t>الرياضي</a:t>
            </a:r>
            <a:endParaRPr lang="ar-IQ" sz="54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2467271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just"/>
            <a:r>
              <a:rPr lang="ar-SA" sz="3200" b="1" dirty="0">
                <a:solidFill>
                  <a:srgbClr val="FF0000"/>
                </a:solidFill>
                <a:ea typeface="Calibri"/>
                <a:cs typeface="Simplified Arabic"/>
              </a:rPr>
              <a:t>أسس البحث </a:t>
            </a:r>
            <a:r>
              <a:rPr lang="ar-SA" sz="3200" b="1" dirty="0" smtClean="0">
                <a:solidFill>
                  <a:srgbClr val="FF0000"/>
                </a:solidFill>
                <a:ea typeface="Calibri"/>
                <a:cs typeface="Simplified Arabic"/>
              </a:rPr>
              <a:t>العلمي</a:t>
            </a:r>
            <a:r>
              <a:rPr lang="ar-IQ" sz="3200" b="1" dirty="0" smtClean="0">
                <a:solidFill>
                  <a:srgbClr val="FF0000"/>
                </a:solidFill>
                <a:ea typeface="Calibri"/>
                <a:cs typeface="Simplified Arabic"/>
              </a:rPr>
              <a:t> / </a:t>
            </a:r>
            <a:r>
              <a:rPr lang="ar-SA" sz="3200" b="1" dirty="0">
                <a:solidFill>
                  <a:srgbClr val="FF0000"/>
                </a:solidFill>
                <a:ea typeface="Calibri"/>
                <a:cs typeface="Simplified Arabic"/>
              </a:rPr>
              <a:t>اعتماد النتائج على الأدلة والبراهين </a:t>
            </a:r>
            <a:endParaRPr lang="ar-IQ" sz="3200" dirty="0">
              <a:solidFill>
                <a:srgbClr val="FF0000"/>
              </a:solidFill>
            </a:endParaRPr>
          </a:p>
        </p:txBody>
      </p:sp>
      <p:sp>
        <p:nvSpPr>
          <p:cNvPr id="3" name="عنصر نائب للمحتوى 2"/>
          <p:cNvSpPr>
            <a:spLocks noGrp="1"/>
          </p:cNvSpPr>
          <p:nvPr>
            <p:ph idx="1"/>
          </p:nvPr>
        </p:nvSpPr>
        <p:spPr>
          <a:xfrm>
            <a:off x="457200" y="980728"/>
            <a:ext cx="8229600" cy="5616624"/>
          </a:xfrm>
        </p:spPr>
        <p:txBody>
          <a:bodyPr>
            <a:normAutofit fontScale="92500" lnSpcReduction="20000"/>
          </a:bodyPr>
          <a:lstStyle/>
          <a:p>
            <a:pPr lvl="0" algn="just">
              <a:lnSpc>
                <a:spcPct val="115000"/>
              </a:lnSpc>
              <a:spcBef>
                <a:spcPts val="0"/>
              </a:spcBef>
              <a:buFont typeface="Symbol"/>
              <a:buChar char=""/>
            </a:pPr>
            <a:r>
              <a:rPr lang="ar-SA" sz="4400" b="1" dirty="0" smtClean="0">
                <a:solidFill>
                  <a:srgbClr val="FF00FF"/>
                </a:solidFill>
                <a:latin typeface="Simplified Arabic" pitchFamily="18" charset="-78"/>
                <a:ea typeface="Calibri"/>
                <a:cs typeface="Simplified Arabic" pitchFamily="18" charset="-78"/>
              </a:rPr>
              <a:t>اعتماد </a:t>
            </a:r>
            <a:r>
              <a:rPr lang="ar-SA" sz="4400" b="1" dirty="0">
                <a:solidFill>
                  <a:srgbClr val="FF00FF"/>
                </a:solidFill>
                <a:latin typeface="Simplified Arabic" pitchFamily="18" charset="-78"/>
                <a:ea typeface="Calibri"/>
                <a:cs typeface="Simplified Arabic" pitchFamily="18" charset="-78"/>
              </a:rPr>
              <a:t>النتائج على الأدلة والبراهين </a:t>
            </a:r>
            <a:r>
              <a:rPr lang="ar-SA" sz="4400" dirty="0">
                <a:solidFill>
                  <a:srgbClr val="FF00FF"/>
                </a:solidFill>
                <a:latin typeface="Simplified Arabic" pitchFamily="18" charset="-78"/>
                <a:ea typeface="Calibri"/>
                <a:cs typeface="Simplified Arabic" pitchFamily="18" charset="-78"/>
              </a:rPr>
              <a:t>(</a:t>
            </a:r>
            <a:r>
              <a:rPr lang="en-US" sz="4400" dirty="0">
                <a:solidFill>
                  <a:srgbClr val="FF00FF"/>
                </a:solidFill>
                <a:latin typeface="Simplified Arabic" pitchFamily="18" charset="-78"/>
                <a:ea typeface="Calibri"/>
                <a:cs typeface="Simplified Arabic" pitchFamily="18" charset="-78"/>
              </a:rPr>
              <a:t>Evidence and evidence</a:t>
            </a:r>
            <a:r>
              <a:rPr lang="ar-SA" sz="4400" dirty="0">
                <a:solidFill>
                  <a:srgbClr val="FF00FF"/>
                </a:solidFill>
                <a:latin typeface="Simplified Arabic" pitchFamily="18" charset="-78"/>
                <a:ea typeface="Calibri"/>
                <a:cs typeface="Simplified Arabic" pitchFamily="18" charset="-78"/>
              </a:rPr>
              <a:t>): </a:t>
            </a:r>
            <a:endParaRPr lang="en-US" sz="4400" dirty="0">
              <a:solidFill>
                <a:srgbClr val="FF00FF"/>
              </a:solidFill>
              <a:latin typeface="Simplified Arabic" pitchFamily="18" charset="-78"/>
              <a:ea typeface="Calibri"/>
              <a:cs typeface="Simplified Arabic" pitchFamily="18" charset="-78"/>
            </a:endParaRPr>
          </a:p>
          <a:p>
            <a:pPr marL="151765" lvl="0" algn="just">
              <a:lnSpc>
                <a:spcPct val="115000"/>
              </a:lnSpc>
              <a:spcBef>
                <a:spcPts val="0"/>
              </a:spcBef>
            </a:pPr>
            <a:r>
              <a:rPr lang="ar-SA" sz="4400" dirty="0">
                <a:solidFill>
                  <a:prstClr val="black"/>
                </a:solidFill>
                <a:latin typeface="Simplified Arabic" pitchFamily="18" charset="-78"/>
                <a:ea typeface="Calibri"/>
                <a:cs typeface="Simplified Arabic" pitchFamily="18" charset="-78"/>
              </a:rPr>
              <a:t>الجواب على </a:t>
            </a:r>
            <a:r>
              <a:rPr lang="ar-SA" sz="4400" dirty="0" smtClean="0">
                <a:solidFill>
                  <a:prstClr val="black"/>
                </a:solidFill>
                <a:latin typeface="Simplified Arabic" pitchFamily="18" charset="-78"/>
                <a:ea typeface="Calibri"/>
                <a:cs typeface="Simplified Arabic" pitchFamily="18" charset="-78"/>
              </a:rPr>
              <a:t>السؤال</a:t>
            </a:r>
            <a:r>
              <a:rPr lang="ar-IQ" sz="4400" dirty="0" smtClean="0">
                <a:solidFill>
                  <a:prstClr val="black"/>
                </a:solidFill>
                <a:latin typeface="Simplified Arabic" pitchFamily="18" charset="-78"/>
                <a:ea typeface="Calibri"/>
                <a:cs typeface="Simplified Arabic" pitchFamily="18" charset="-78"/>
              </a:rPr>
              <a:t> (السؤال البحثي)</a:t>
            </a:r>
            <a:r>
              <a:rPr lang="ar-SA" sz="4400" dirty="0" smtClean="0">
                <a:solidFill>
                  <a:prstClr val="black"/>
                </a:solidFill>
                <a:latin typeface="Simplified Arabic" pitchFamily="18" charset="-78"/>
                <a:ea typeface="Calibri"/>
                <a:cs typeface="Simplified Arabic" pitchFamily="18" charset="-78"/>
              </a:rPr>
              <a:t> </a:t>
            </a:r>
            <a:r>
              <a:rPr lang="ar-SA" sz="4400" dirty="0">
                <a:solidFill>
                  <a:prstClr val="black"/>
                </a:solidFill>
                <a:latin typeface="Simplified Arabic" pitchFamily="18" charset="-78"/>
                <a:ea typeface="Calibri"/>
                <a:cs typeface="Simplified Arabic" pitchFamily="18" charset="-78"/>
              </a:rPr>
              <a:t>لا يعتمد على التخمينات </a:t>
            </a:r>
            <a:r>
              <a:rPr lang="ar-SA" sz="4400" dirty="0" smtClean="0">
                <a:solidFill>
                  <a:prstClr val="black"/>
                </a:solidFill>
                <a:latin typeface="Simplified Arabic" pitchFamily="18" charset="-78"/>
                <a:ea typeface="Calibri"/>
                <a:cs typeface="Simplified Arabic" pitchFamily="18" charset="-78"/>
              </a:rPr>
              <a:t>والحدس</a:t>
            </a:r>
            <a:endParaRPr lang="ar-IQ" sz="44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SA" sz="4400" b="1" dirty="0" smtClean="0">
                <a:solidFill>
                  <a:srgbClr val="2052F2"/>
                </a:solidFill>
                <a:latin typeface="Simplified Arabic" pitchFamily="18" charset="-78"/>
                <a:ea typeface="Calibri"/>
                <a:cs typeface="Simplified Arabic" pitchFamily="18" charset="-78"/>
              </a:rPr>
              <a:t>و</a:t>
            </a:r>
            <a:r>
              <a:rPr lang="ar-IQ" sz="4400" b="1" dirty="0" smtClean="0">
                <a:solidFill>
                  <a:srgbClr val="2052F2"/>
                </a:solidFill>
                <a:latin typeface="Simplified Arabic" pitchFamily="18" charset="-78"/>
                <a:ea typeface="Calibri"/>
                <a:cs typeface="Simplified Arabic" pitchFamily="18" charset="-78"/>
              </a:rPr>
              <a:t>إن </a:t>
            </a:r>
            <a:r>
              <a:rPr lang="ar-SA" sz="4400" b="1" dirty="0" smtClean="0">
                <a:solidFill>
                  <a:srgbClr val="2052F2"/>
                </a:solidFill>
                <a:latin typeface="Simplified Arabic" pitchFamily="18" charset="-78"/>
                <a:ea typeface="Calibri"/>
                <a:cs typeface="Simplified Arabic" pitchFamily="18" charset="-78"/>
              </a:rPr>
              <a:t>المعلومات </a:t>
            </a:r>
            <a:r>
              <a:rPr lang="ar-SA" sz="4400" b="1" dirty="0">
                <a:solidFill>
                  <a:srgbClr val="2052F2"/>
                </a:solidFill>
                <a:latin typeface="Simplified Arabic" pitchFamily="18" charset="-78"/>
                <a:ea typeface="Calibri"/>
                <a:cs typeface="Simplified Arabic" pitchFamily="18" charset="-78"/>
              </a:rPr>
              <a:t>تجمع من </a:t>
            </a:r>
            <a:r>
              <a:rPr lang="ar-SA" sz="4400" b="1" dirty="0" smtClean="0">
                <a:solidFill>
                  <a:srgbClr val="2052F2"/>
                </a:solidFill>
                <a:latin typeface="Simplified Arabic" pitchFamily="18" charset="-78"/>
                <a:ea typeface="Calibri"/>
                <a:cs typeface="Simplified Arabic" pitchFamily="18" charset="-78"/>
              </a:rPr>
              <a:t>خلال</a:t>
            </a:r>
            <a:r>
              <a:rPr lang="ar-IQ" sz="4400" b="1" dirty="0" smtClean="0">
                <a:solidFill>
                  <a:srgbClr val="2052F2"/>
                </a:solidFill>
                <a:latin typeface="Simplified Arabic" pitchFamily="18" charset="-78"/>
                <a:ea typeface="Calibri"/>
                <a:cs typeface="Simplified Arabic" pitchFamily="18" charset="-78"/>
              </a:rPr>
              <a:t>:-</a:t>
            </a:r>
            <a:r>
              <a:rPr lang="ar-SA" sz="4400" b="1" dirty="0" smtClean="0">
                <a:solidFill>
                  <a:srgbClr val="2052F2"/>
                </a:solidFill>
                <a:latin typeface="Simplified Arabic" pitchFamily="18" charset="-78"/>
                <a:ea typeface="Calibri"/>
                <a:cs typeface="Simplified Arabic" pitchFamily="18" charset="-78"/>
              </a:rPr>
              <a:t> </a:t>
            </a:r>
            <a:endParaRPr lang="ar-IQ" sz="4400" b="1" dirty="0" smtClean="0">
              <a:solidFill>
                <a:srgbClr val="2052F2"/>
              </a:solidFill>
              <a:latin typeface="Simplified Arabic" pitchFamily="18" charset="-78"/>
              <a:ea typeface="Calibri"/>
              <a:cs typeface="Simplified Arabic" pitchFamily="18" charset="-78"/>
            </a:endParaRPr>
          </a:p>
          <a:p>
            <a:pPr marL="151765" lvl="0" algn="just">
              <a:lnSpc>
                <a:spcPct val="115000"/>
              </a:lnSpc>
              <a:spcBef>
                <a:spcPts val="0"/>
              </a:spcBef>
            </a:pPr>
            <a:r>
              <a:rPr lang="ar-IQ" sz="4400" b="1" dirty="0" smtClean="0">
                <a:solidFill>
                  <a:prstClr val="black"/>
                </a:solidFill>
                <a:latin typeface="Simplified Arabic" pitchFamily="18" charset="-78"/>
                <a:ea typeface="Calibri"/>
                <a:cs typeface="Simplified Arabic" pitchFamily="18" charset="-78"/>
              </a:rPr>
              <a:t>- </a:t>
            </a:r>
            <a:r>
              <a:rPr lang="ar-SA" sz="4400" b="1" dirty="0" smtClean="0">
                <a:solidFill>
                  <a:prstClr val="black"/>
                </a:solidFill>
                <a:latin typeface="Simplified Arabic" pitchFamily="18" charset="-78"/>
                <a:ea typeface="Calibri"/>
                <a:cs typeface="Simplified Arabic" pitchFamily="18" charset="-78"/>
              </a:rPr>
              <a:t>الملاحظة و</a:t>
            </a:r>
            <a:r>
              <a:rPr lang="ar-IQ" sz="4400" b="1" dirty="0" smtClean="0">
                <a:solidFill>
                  <a:prstClr val="black"/>
                </a:solidFill>
                <a:latin typeface="Simplified Arabic" pitchFamily="18" charset="-78"/>
                <a:ea typeface="Calibri"/>
                <a:cs typeface="Simplified Arabic" pitchFamily="18" charset="-78"/>
              </a:rPr>
              <a:t> </a:t>
            </a:r>
            <a:r>
              <a:rPr lang="ar-SA" sz="4400" b="1" dirty="0" smtClean="0">
                <a:solidFill>
                  <a:prstClr val="black"/>
                </a:solidFill>
                <a:latin typeface="Simplified Arabic" pitchFamily="18" charset="-78"/>
                <a:ea typeface="Calibri"/>
                <a:cs typeface="Simplified Arabic" pitchFamily="18" charset="-78"/>
              </a:rPr>
              <a:t>التجربة</a:t>
            </a:r>
            <a:r>
              <a:rPr lang="ar-IQ" sz="4400" b="1" dirty="0" smtClean="0">
                <a:solidFill>
                  <a:prstClr val="black"/>
                </a:solidFill>
                <a:latin typeface="Simplified Arabic" pitchFamily="18" charset="-78"/>
                <a:ea typeface="Calibri"/>
                <a:cs typeface="Simplified Arabic" pitchFamily="18" charset="-78"/>
              </a:rPr>
              <a:t>.</a:t>
            </a:r>
          </a:p>
          <a:p>
            <a:pPr marL="151765" lvl="0" algn="just">
              <a:lnSpc>
                <a:spcPct val="115000"/>
              </a:lnSpc>
              <a:spcBef>
                <a:spcPts val="0"/>
              </a:spcBef>
            </a:pPr>
            <a:r>
              <a:rPr lang="ar-IQ" sz="4400" b="1" dirty="0" smtClean="0">
                <a:solidFill>
                  <a:prstClr val="black"/>
                </a:solidFill>
                <a:latin typeface="Simplified Arabic" pitchFamily="18" charset="-78"/>
                <a:ea typeface="Calibri"/>
                <a:cs typeface="Simplified Arabic" pitchFamily="18" charset="-78"/>
              </a:rPr>
              <a:t>- </a:t>
            </a:r>
            <a:r>
              <a:rPr lang="ar-SA" sz="4400" b="1" dirty="0" smtClean="0">
                <a:solidFill>
                  <a:prstClr val="black"/>
                </a:solidFill>
                <a:latin typeface="Simplified Arabic" pitchFamily="18" charset="-78"/>
                <a:ea typeface="Calibri"/>
                <a:cs typeface="Simplified Arabic" pitchFamily="18" charset="-78"/>
              </a:rPr>
              <a:t>وصدق </a:t>
            </a:r>
            <a:r>
              <a:rPr lang="ar-SA" sz="4400" b="1" dirty="0">
                <a:solidFill>
                  <a:prstClr val="black"/>
                </a:solidFill>
                <a:latin typeface="Simplified Arabic" pitchFamily="18" charset="-78"/>
                <a:ea typeface="Calibri"/>
                <a:cs typeface="Simplified Arabic" pitchFamily="18" charset="-78"/>
              </a:rPr>
              <a:t>وثبات البيانات بعدما يتم التأكد منها بعناية</a:t>
            </a:r>
            <a:r>
              <a:rPr lang="ar-SA" sz="4400" b="1" dirty="0" smtClean="0">
                <a:solidFill>
                  <a:prstClr val="black"/>
                </a:solidFill>
                <a:latin typeface="Simplified Arabic" pitchFamily="18" charset="-78"/>
                <a:ea typeface="Calibri"/>
                <a:cs typeface="Simplified Arabic" pitchFamily="18" charset="-78"/>
              </a:rPr>
              <a:t>.</a:t>
            </a:r>
            <a:endParaRPr lang="ar-IQ" sz="4400"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3500" b="1" dirty="0" smtClean="0">
                <a:solidFill>
                  <a:srgbClr val="FF0000"/>
                </a:solidFill>
                <a:latin typeface="Simplified Arabic" pitchFamily="18" charset="-78"/>
                <a:ea typeface="Calibri"/>
                <a:cs typeface="Simplified Arabic" pitchFamily="18" charset="-78"/>
              </a:rPr>
              <a:t>تكملة ... </a:t>
            </a:r>
            <a:r>
              <a:rPr lang="ar-SA" sz="3500" b="1" dirty="0">
                <a:solidFill>
                  <a:srgbClr val="FF0000"/>
                </a:solidFill>
                <a:ea typeface="Calibri"/>
                <a:cs typeface="Simplified Arabic"/>
              </a:rPr>
              <a:t>أسس البحث </a:t>
            </a:r>
            <a:r>
              <a:rPr lang="ar-SA" sz="3500" b="1" dirty="0" smtClean="0">
                <a:solidFill>
                  <a:srgbClr val="FF0000"/>
                </a:solidFill>
                <a:ea typeface="Calibri"/>
                <a:cs typeface="Simplified Arabic"/>
              </a:rPr>
              <a:t>العلمي</a:t>
            </a:r>
            <a:r>
              <a:rPr lang="ar-IQ" sz="3500" b="1" dirty="0" smtClean="0">
                <a:solidFill>
                  <a:srgbClr val="FF0000"/>
                </a:solidFill>
                <a:ea typeface="Calibri"/>
                <a:cs typeface="Simplified Arabic"/>
              </a:rPr>
              <a:t>... </a:t>
            </a:r>
            <a:endParaRPr lang="ar-IQ" sz="3500" b="1" dirty="0" smtClean="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459814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IQ" sz="3200" b="1" dirty="0" smtClean="0">
                <a:solidFill>
                  <a:srgbClr val="FF0000"/>
                </a:solidFill>
                <a:ea typeface="Calibri"/>
                <a:cs typeface="Simplified Arabic"/>
              </a:rPr>
              <a:t>تكملة </a:t>
            </a:r>
            <a:r>
              <a:rPr lang="ar-SA" sz="3200" b="1" dirty="0" smtClean="0">
                <a:solidFill>
                  <a:srgbClr val="FF0000"/>
                </a:solidFill>
                <a:ea typeface="Calibri"/>
                <a:cs typeface="Simplified Arabic"/>
              </a:rPr>
              <a:t>أسس </a:t>
            </a:r>
            <a:r>
              <a:rPr lang="ar-SA" sz="3200" b="1" dirty="0">
                <a:solidFill>
                  <a:srgbClr val="FF0000"/>
                </a:solidFill>
                <a:ea typeface="Calibri"/>
                <a:cs typeface="Simplified Arabic"/>
              </a:rPr>
              <a:t>البحث العلمي</a:t>
            </a:r>
            <a:r>
              <a:rPr lang="ar-IQ" sz="3200" b="1" dirty="0">
                <a:solidFill>
                  <a:srgbClr val="FF0000"/>
                </a:solidFill>
                <a:ea typeface="Calibri"/>
                <a:cs typeface="Simplified Arabic"/>
              </a:rPr>
              <a:t> </a:t>
            </a:r>
            <a:r>
              <a:rPr lang="ar-IQ" sz="3200" b="1" dirty="0" smtClean="0">
                <a:solidFill>
                  <a:srgbClr val="FF0000"/>
                </a:solidFill>
                <a:ea typeface="Calibri"/>
                <a:cs typeface="Simplified Arabic"/>
              </a:rPr>
              <a:t>/</a:t>
            </a:r>
            <a:r>
              <a:rPr lang="ar-SA" sz="3200" b="1" dirty="0">
                <a:solidFill>
                  <a:srgbClr val="FF0000"/>
                </a:solidFill>
                <a:ea typeface="Calibri"/>
                <a:cs typeface="Simplified Arabic"/>
              </a:rPr>
              <a:t>استخدام المفاهيم</a:t>
            </a:r>
            <a:r>
              <a:rPr lang="ar-SA" sz="3200" dirty="0">
                <a:solidFill>
                  <a:srgbClr val="FF0000"/>
                </a:solidFill>
                <a:ea typeface="Calibri"/>
                <a:cs typeface="Simplified Arabic"/>
              </a:rPr>
              <a:t> </a:t>
            </a:r>
            <a:r>
              <a:rPr lang="ar-SA" sz="2000" dirty="0">
                <a:solidFill>
                  <a:srgbClr val="FF0000"/>
                </a:solidFill>
                <a:ea typeface="Calibri"/>
                <a:cs typeface="Simplified Arabic"/>
              </a:rPr>
              <a:t>(</a:t>
            </a:r>
            <a:r>
              <a:rPr lang="en-US" sz="2000" dirty="0">
                <a:solidFill>
                  <a:srgbClr val="FF0000"/>
                </a:solidFill>
                <a:latin typeface="Simplified Arabic"/>
                <a:ea typeface="Calibri"/>
                <a:cs typeface="Arial"/>
              </a:rPr>
              <a:t>Use of concepts</a:t>
            </a:r>
            <a:r>
              <a:rPr lang="ar-SA" sz="2000" dirty="0">
                <a:solidFill>
                  <a:srgbClr val="FF0000"/>
                </a:solidFill>
                <a:ea typeface="Calibri"/>
                <a:cs typeface="Simplified Arabic"/>
              </a:rPr>
              <a:t>): </a:t>
            </a:r>
            <a:endParaRPr lang="ar-IQ" sz="2000" dirty="0">
              <a:solidFill>
                <a:srgbClr val="FF0000"/>
              </a:solidFill>
            </a:endParaRPr>
          </a:p>
        </p:txBody>
      </p:sp>
      <p:sp>
        <p:nvSpPr>
          <p:cNvPr id="3" name="عنصر نائب للمحتوى 2"/>
          <p:cNvSpPr>
            <a:spLocks noGrp="1"/>
          </p:cNvSpPr>
          <p:nvPr>
            <p:ph idx="1"/>
          </p:nvPr>
        </p:nvSpPr>
        <p:spPr>
          <a:xfrm>
            <a:off x="251520" y="908720"/>
            <a:ext cx="8568952" cy="5688632"/>
          </a:xfrm>
        </p:spPr>
        <p:txBody>
          <a:bodyPr>
            <a:normAutofit fontScale="92500" lnSpcReduction="10000"/>
          </a:bodyPr>
          <a:lstStyle/>
          <a:p>
            <a:pPr lvl="0" algn="just">
              <a:lnSpc>
                <a:spcPct val="115000"/>
              </a:lnSpc>
              <a:spcBef>
                <a:spcPts val="0"/>
              </a:spcBef>
              <a:buFont typeface="Symbol"/>
              <a:buChar char=""/>
            </a:pPr>
            <a:r>
              <a:rPr lang="ar-SA" sz="4000" b="1" dirty="0">
                <a:solidFill>
                  <a:srgbClr val="0066FF"/>
                </a:solidFill>
                <a:latin typeface="Simplified Arabic" pitchFamily="18" charset="-78"/>
                <a:ea typeface="Calibri"/>
                <a:cs typeface="Simplified Arabic" pitchFamily="18" charset="-78"/>
              </a:rPr>
              <a:t>استخدام المفاهيم</a:t>
            </a:r>
            <a:r>
              <a:rPr lang="ar-SA" sz="4000" dirty="0">
                <a:solidFill>
                  <a:srgbClr val="0066FF"/>
                </a:solidFill>
                <a:latin typeface="Simplified Arabic" pitchFamily="18" charset="-78"/>
                <a:ea typeface="Calibri"/>
                <a:cs typeface="Simplified Arabic" pitchFamily="18" charset="-78"/>
              </a:rPr>
              <a:t> (</a:t>
            </a:r>
            <a:r>
              <a:rPr lang="en-US" sz="4000" dirty="0">
                <a:solidFill>
                  <a:srgbClr val="0066FF"/>
                </a:solidFill>
                <a:latin typeface="Simplified Arabic" pitchFamily="18" charset="-78"/>
                <a:ea typeface="Calibri"/>
                <a:cs typeface="Simplified Arabic" pitchFamily="18" charset="-78"/>
              </a:rPr>
              <a:t>Use of concepts</a:t>
            </a:r>
            <a:r>
              <a:rPr lang="ar-SA" sz="4000" dirty="0">
                <a:solidFill>
                  <a:srgbClr val="0066FF"/>
                </a:solidFill>
                <a:latin typeface="Simplified Arabic" pitchFamily="18" charset="-78"/>
                <a:ea typeface="Calibri"/>
                <a:cs typeface="Simplified Arabic" pitchFamily="18" charset="-78"/>
              </a:rPr>
              <a:t>): </a:t>
            </a:r>
            <a:endParaRPr lang="en-US" sz="4000" dirty="0">
              <a:solidFill>
                <a:srgbClr val="0066FF"/>
              </a:solidFill>
              <a:latin typeface="Simplified Arabic" pitchFamily="18" charset="-78"/>
              <a:ea typeface="Calibri"/>
              <a:cs typeface="Simplified Arabic" pitchFamily="18" charset="-78"/>
            </a:endParaRPr>
          </a:p>
          <a:p>
            <a:pPr marL="151765" lvl="0" algn="just">
              <a:lnSpc>
                <a:spcPct val="115000"/>
              </a:lnSpc>
              <a:spcBef>
                <a:spcPts val="0"/>
              </a:spcBef>
            </a:pPr>
            <a:r>
              <a:rPr lang="ar-SA" sz="4000" dirty="0">
                <a:solidFill>
                  <a:prstClr val="black"/>
                </a:solidFill>
                <a:latin typeface="Simplified Arabic" pitchFamily="18" charset="-78"/>
                <a:ea typeface="Calibri"/>
                <a:cs typeface="Simplified Arabic" pitchFamily="18" charset="-78"/>
              </a:rPr>
              <a:t>أننا نتعامل مع الحقائق ونختبرها من خلال حواسنا، ومن اجل أن نتعامل معها فأننا نستخدم المفاهيم.</a:t>
            </a:r>
            <a:endParaRPr lang="en-US" sz="4000" dirty="0">
              <a:solidFill>
                <a:prstClr val="black"/>
              </a:solidFill>
              <a:latin typeface="Simplified Arabic" pitchFamily="18" charset="-78"/>
              <a:ea typeface="Calibri"/>
              <a:cs typeface="Simplified Arabic" pitchFamily="18" charset="-78"/>
            </a:endParaRPr>
          </a:p>
          <a:p>
            <a:pPr marL="151765" lvl="0" algn="ctr">
              <a:lnSpc>
                <a:spcPct val="115000"/>
              </a:lnSpc>
              <a:spcBef>
                <a:spcPts val="0"/>
              </a:spcBef>
            </a:pPr>
            <a:r>
              <a:rPr lang="ar-IQ" sz="4000" b="1" dirty="0" smtClean="0">
                <a:solidFill>
                  <a:srgbClr val="CC0000"/>
                </a:solidFill>
                <a:latin typeface="Simplified Arabic" pitchFamily="18" charset="-78"/>
                <a:ea typeface="Calibri"/>
                <a:cs typeface="Simplified Arabic" pitchFamily="18" charset="-78"/>
              </a:rPr>
              <a:t>تعريف </a:t>
            </a:r>
            <a:r>
              <a:rPr lang="ar-SA" sz="4000" b="1" dirty="0" smtClean="0">
                <a:solidFill>
                  <a:srgbClr val="CC0000"/>
                </a:solidFill>
                <a:latin typeface="Simplified Arabic" pitchFamily="18" charset="-78"/>
                <a:ea typeface="Calibri"/>
                <a:cs typeface="Simplified Arabic" pitchFamily="18" charset="-78"/>
              </a:rPr>
              <a:t>المفهوم</a:t>
            </a:r>
            <a:r>
              <a:rPr lang="ar-SA" sz="4000" dirty="0" smtClean="0">
                <a:solidFill>
                  <a:srgbClr val="CC0000"/>
                </a:solidFill>
                <a:latin typeface="Simplified Arabic" pitchFamily="18" charset="-78"/>
                <a:ea typeface="Calibri"/>
                <a:cs typeface="Simplified Arabic" pitchFamily="18" charset="-78"/>
              </a:rPr>
              <a:t> </a:t>
            </a:r>
            <a:r>
              <a:rPr lang="ar-SA" sz="4000" dirty="0">
                <a:solidFill>
                  <a:prstClr val="black"/>
                </a:solidFill>
                <a:latin typeface="Simplified Arabic" pitchFamily="18" charset="-78"/>
                <a:ea typeface="Calibri"/>
                <a:cs typeface="Simplified Arabic" pitchFamily="18" charset="-78"/>
              </a:rPr>
              <a:t>: </a:t>
            </a:r>
            <a:endParaRPr lang="ar-IQ" sz="40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SA" sz="4000" dirty="0" smtClean="0">
                <a:solidFill>
                  <a:prstClr val="black"/>
                </a:solidFill>
                <a:latin typeface="Simplified Arabic" pitchFamily="18" charset="-78"/>
                <a:ea typeface="Calibri"/>
                <a:cs typeface="Simplified Arabic" pitchFamily="18" charset="-78"/>
              </a:rPr>
              <a:t>هو </a:t>
            </a:r>
            <a:r>
              <a:rPr lang="ar-SA" sz="4000" dirty="0">
                <a:solidFill>
                  <a:prstClr val="black"/>
                </a:solidFill>
                <a:latin typeface="Simplified Arabic" pitchFamily="18" charset="-78"/>
                <a:ea typeface="Calibri"/>
                <a:cs typeface="Simplified Arabic" pitchFamily="18" charset="-78"/>
              </a:rPr>
              <a:t>بناء منطقي يتولد من خلال الانطباع والإدراك </a:t>
            </a:r>
            <a:r>
              <a:rPr lang="ar-SA" sz="4000" dirty="0" smtClean="0">
                <a:solidFill>
                  <a:prstClr val="black"/>
                </a:solidFill>
                <a:latin typeface="Simplified Arabic" pitchFamily="18" charset="-78"/>
                <a:ea typeface="Calibri"/>
                <a:cs typeface="Simplified Arabic" pitchFamily="18" charset="-78"/>
              </a:rPr>
              <a:t>والخبرة،، </a:t>
            </a:r>
            <a:endParaRPr lang="ar-IQ" sz="40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SA" sz="4000" dirty="0" smtClean="0">
                <a:solidFill>
                  <a:prstClr val="black"/>
                </a:solidFill>
                <a:latin typeface="Simplified Arabic" pitchFamily="18" charset="-78"/>
                <a:ea typeface="Calibri"/>
                <a:cs typeface="Simplified Arabic" pitchFamily="18" charset="-78"/>
              </a:rPr>
              <a:t>نستخدمه </a:t>
            </a:r>
            <a:r>
              <a:rPr lang="ar-SA" sz="4000" dirty="0">
                <a:solidFill>
                  <a:prstClr val="black"/>
                </a:solidFill>
                <a:latin typeface="Simplified Arabic" pitchFamily="18" charset="-78"/>
                <a:ea typeface="Calibri"/>
                <a:cs typeface="Simplified Arabic" pitchFamily="18" charset="-78"/>
              </a:rPr>
              <a:t>في تفكيرنا وفي اتصالاتنا حتى نتمكن من توضيح الأفكار والفهم الجيد</a:t>
            </a:r>
            <a:r>
              <a:rPr lang="ar-SA" sz="4000" dirty="0" smtClean="0">
                <a:solidFill>
                  <a:prstClr val="black"/>
                </a:solidFill>
                <a:latin typeface="Simplified Arabic" pitchFamily="18" charset="-78"/>
                <a:ea typeface="Calibri"/>
                <a:cs typeface="Simplified Arabic" pitchFamily="18" charset="-78"/>
              </a:rPr>
              <a:t>.</a:t>
            </a:r>
            <a:endParaRPr lang="ar-IQ" sz="4000"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b="1" dirty="0">
                <a:solidFill>
                  <a:srgbClr val="FF0000"/>
                </a:solidFill>
                <a:latin typeface="Simplified Arabic" pitchFamily="18" charset="-78"/>
                <a:ea typeface="Calibri"/>
                <a:cs typeface="Simplified Arabic" pitchFamily="18" charset="-78"/>
              </a:rPr>
              <a:t>تكملة ... </a:t>
            </a:r>
            <a:r>
              <a:rPr lang="ar-SA" b="1" dirty="0">
                <a:solidFill>
                  <a:srgbClr val="FF0000"/>
                </a:solidFill>
                <a:ea typeface="Calibri"/>
                <a:cs typeface="Simplified Arabic"/>
              </a:rPr>
              <a:t>أسس البحث العلمي</a:t>
            </a:r>
            <a:r>
              <a:rPr lang="ar-IQ" b="1" dirty="0">
                <a:solidFill>
                  <a:srgbClr val="FF0000"/>
                </a:solidFill>
                <a:ea typeface="Calibri"/>
                <a:cs typeface="Simplified Arabic"/>
              </a:rPr>
              <a:t>... </a:t>
            </a:r>
            <a:endParaRPr lang="ar-IQ"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803460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IQ" sz="3200" b="1" dirty="0" smtClean="0">
                <a:solidFill>
                  <a:srgbClr val="FF0000"/>
                </a:solidFill>
                <a:ea typeface="Calibri"/>
                <a:cs typeface="Simplified Arabic"/>
              </a:rPr>
              <a:t>تكملة </a:t>
            </a:r>
            <a:r>
              <a:rPr lang="ar-SA" sz="3200" b="1" dirty="0" smtClean="0">
                <a:solidFill>
                  <a:srgbClr val="FF0000"/>
                </a:solidFill>
                <a:ea typeface="Calibri"/>
                <a:cs typeface="Simplified Arabic"/>
              </a:rPr>
              <a:t>أسس البحث العلمي</a:t>
            </a:r>
            <a:r>
              <a:rPr lang="ar-IQ" sz="3200" b="1" dirty="0" smtClean="0">
                <a:solidFill>
                  <a:srgbClr val="FF0000"/>
                </a:solidFill>
                <a:ea typeface="Calibri"/>
                <a:cs typeface="Simplified Arabic"/>
              </a:rPr>
              <a:t> /</a:t>
            </a:r>
            <a:r>
              <a:rPr lang="ar-SA" sz="3200" b="1" dirty="0" smtClean="0">
                <a:solidFill>
                  <a:srgbClr val="FF0000"/>
                </a:solidFill>
                <a:ea typeface="Calibri"/>
                <a:cs typeface="Simplified Arabic"/>
              </a:rPr>
              <a:t>الالتزام بالموضوعية</a:t>
            </a:r>
            <a:r>
              <a:rPr lang="ar-SA" sz="3200" dirty="0" smtClean="0">
                <a:solidFill>
                  <a:srgbClr val="FF0000"/>
                </a:solidFill>
                <a:ea typeface="Calibri"/>
                <a:cs typeface="Simplified Arabic"/>
              </a:rPr>
              <a:t> </a:t>
            </a:r>
            <a:r>
              <a:rPr lang="ar-SA" sz="1100" dirty="0" smtClean="0">
                <a:solidFill>
                  <a:srgbClr val="FF0000"/>
                </a:solidFill>
                <a:ea typeface="Calibri"/>
                <a:cs typeface="Simplified Arabic"/>
              </a:rPr>
              <a:t>(</a:t>
            </a:r>
            <a:r>
              <a:rPr lang="en-US" sz="1100" dirty="0" smtClean="0">
                <a:solidFill>
                  <a:srgbClr val="FF0000"/>
                </a:solidFill>
                <a:latin typeface="Simplified Arabic"/>
                <a:ea typeface="Calibri"/>
                <a:cs typeface="Arial"/>
              </a:rPr>
              <a:t>Commitment to objectivity</a:t>
            </a:r>
            <a:r>
              <a:rPr lang="ar-SA" sz="1100" dirty="0" smtClean="0">
                <a:solidFill>
                  <a:srgbClr val="FF0000"/>
                </a:solidFill>
                <a:ea typeface="Calibri"/>
                <a:cs typeface="Simplified Arabic"/>
              </a:rPr>
              <a:t>):</a:t>
            </a:r>
            <a:endParaRPr lang="ar-IQ" sz="1100" dirty="0">
              <a:solidFill>
                <a:srgbClr val="FF0000"/>
              </a:solidFill>
            </a:endParaRPr>
          </a:p>
        </p:txBody>
      </p:sp>
      <p:sp>
        <p:nvSpPr>
          <p:cNvPr id="3" name="عنصر نائب للمحتوى 2"/>
          <p:cNvSpPr>
            <a:spLocks noGrp="1"/>
          </p:cNvSpPr>
          <p:nvPr>
            <p:ph idx="1"/>
          </p:nvPr>
        </p:nvSpPr>
        <p:spPr>
          <a:xfrm>
            <a:off x="457200" y="980728"/>
            <a:ext cx="8229600" cy="5688632"/>
          </a:xfrm>
        </p:spPr>
        <p:txBody>
          <a:bodyPr>
            <a:normAutofit fontScale="92500" lnSpcReduction="10000"/>
          </a:bodyPr>
          <a:lstStyle/>
          <a:p>
            <a:pPr lvl="0" algn="just">
              <a:lnSpc>
                <a:spcPct val="115000"/>
              </a:lnSpc>
              <a:spcBef>
                <a:spcPts val="0"/>
              </a:spcBef>
              <a:buFont typeface="Symbol"/>
              <a:buChar char=""/>
            </a:pPr>
            <a:r>
              <a:rPr lang="ar-SA" sz="4000" b="1" dirty="0">
                <a:solidFill>
                  <a:srgbClr val="FF00FF"/>
                </a:solidFill>
                <a:latin typeface="Simplified Arabic" pitchFamily="18" charset="-78"/>
                <a:ea typeface="Calibri"/>
                <a:cs typeface="Simplified Arabic" pitchFamily="18" charset="-78"/>
              </a:rPr>
              <a:t>الالتزام بالموضوعية</a:t>
            </a:r>
            <a:r>
              <a:rPr lang="ar-SA" sz="4000" dirty="0">
                <a:solidFill>
                  <a:srgbClr val="FF00FF"/>
                </a:solidFill>
                <a:latin typeface="Simplified Arabic" pitchFamily="18" charset="-78"/>
                <a:ea typeface="Calibri"/>
                <a:cs typeface="Simplified Arabic" pitchFamily="18" charset="-78"/>
              </a:rPr>
              <a:t> </a:t>
            </a:r>
            <a:r>
              <a:rPr lang="ar-SA" sz="4000" dirty="0">
                <a:solidFill>
                  <a:prstClr val="black"/>
                </a:solidFill>
                <a:latin typeface="Simplified Arabic" pitchFamily="18" charset="-78"/>
                <a:ea typeface="Calibri"/>
                <a:cs typeface="Simplified Arabic" pitchFamily="18" charset="-78"/>
              </a:rPr>
              <a:t>(</a:t>
            </a:r>
            <a:r>
              <a:rPr lang="en-US" sz="4000" dirty="0">
                <a:solidFill>
                  <a:prstClr val="black"/>
                </a:solidFill>
                <a:latin typeface="Simplified Arabic" pitchFamily="18" charset="-78"/>
                <a:ea typeface="Calibri"/>
                <a:cs typeface="Simplified Arabic" pitchFamily="18" charset="-78"/>
              </a:rPr>
              <a:t>Commitment to objectivity</a:t>
            </a:r>
            <a:r>
              <a:rPr lang="ar-SA" sz="4000" dirty="0">
                <a:solidFill>
                  <a:prstClr val="black"/>
                </a:solidFill>
                <a:latin typeface="Simplified Arabic" pitchFamily="18" charset="-78"/>
                <a:ea typeface="Calibri"/>
                <a:cs typeface="Simplified Arabic" pitchFamily="18" charset="-78"/>
              </a:rPr>
              <a:t>):</a:t>
            </a:r>
            <a:endParaRPr lang="en-US" sz="4000" dirty="0">
              <a:solidFill>
                <a:prstClr val="black"/>
              </a:solidFill>
              <a:latin typeface="Simplified Arabic" pitchFamily="18" charset="-78"/>
              <a:ea typeface="Calibri"/>
              <a:cs typeface="Simplified Arabic" pitchFamily="18" charset="-78"/>
            </a:endParaRPr>
          </a:p>
          <a:p>
            <a:pPr marL="151765" lvl="0" algn="ctr">
              <a:lnSpc>
                <a:spcPct val="115000"/>
              </a:lnSpc>
              <a:spcBef>
                <a:spcPts val="0"/>
              </a:spcBef>
            </a:pPr>
            <a:r>
              <a:rPr lang="ar-SA" sz="4000" b="1" dirty="0">
                <a:solidFill>
                  <a:srgbClr val="0066FF"/>
                </a:solidFill>
                <a:latin typeface="Simplified Arabic" pitchFamily="18" charset="-78"/>
                <a:ea typeface="Calibri"/>
                <a:cs typeface="Simplified Arabic" pitchFamily="18" charset="-78"/>
              </a:rPr>
              <a:t>الموضوعية </a:t>
            </a:r>
            <a:r>
              <a:rPr lang="ar-IQ" sz="4000" dirty="0" smtClean="0">
                <a:solidFill>
                  <a:prstClr val="black"/>
                </a:solidFill>
                <a:latin typeface="Simplified Arabic" pitchFamily="18" charset="-78"/>
                <a:ea typeface="Calibri"/>
                <a:cs typeface="Simplified Arabic" pitchFamily="18" charset="-78"/>
              </a:rPr>
              <a:t>: </a:t>
            </a:r>
          </a:p>
          <a:p>
            <a:pPr marL="0" lvl="0" indent="0" algn="just">
              <a:lnSpc>
                <a:spcPct val="115000"/>
              </a:lnSpc>
              <a:spcBef>
                <a:spcPts val="0"/>
              </a:spcBef>
              <a:buNone/>
            </a:pPr>
            <a:r>
              <a:rPr lang="ar-IQ" sz="4000" dirty="0" smtClean="0">
                <a:solidFill>
                  <a:prstClr val="black"/>
                </a:solidFill>
                <a:latin typeface="Simplified Arabic" pitchFamily="18" charset="-78"/>
                <a:ea typeface="Calibri"/>
                <a:cs typeface="Simplified Arabic" pitchFamily="18" charset="-78"/>
              </a:rPr>
              <a:t>الموضوعية </a:t>
            </a:r>
            <a:r>
              <a:rPr lang="ar-SA" sz="4000" dirty="0" smtClean="0">
                <a:solidFill>
                  <a:prstClr val="black"/>
                </a:solidFill>
                <a:latin typeface="Simplified Arabic" pitchFamily="18" charset="-78"/>
                <a:ea typeface="Calibri"/>
                <a:cs typeface="Simplified Arabic" pitchFamily="18" charset="-78"/>
              </a:rPr>
              <a:t>هي </a:t>
            </a:r>
            <a:r>
              <a:rPr lang="ar-SA" sz="4000" dirty="0">
                <a:solidFill>
                  <a:prstClr val="black"/>
                </a:solidFill>
                <a:latin typeface="Simplified Arabic" pitchFamily="18" charset="-78"/>
                <a:ea typeface="Calibri"/>
                <a:cs typeface="Simplified Arabic" pitchFamily="18" charset="-78"/>
              </a:rPr>
              <a:t>ركيزة البحث، </a:t>
            </a:r>
            <a:endParaRPr lang="ar-IQ" sz="4000" dirty="0" smtClean="0">
              <a:solidFill>
                <a:prstClr val="black"/>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SA" sz="4000" b="1" dirty="0" smtClean="0">
                <a:solidFill>
                  <a:srgbClr val="33CC33"/>
                </a:solidFill>
                <a:latin typeface="Simplified Arabic" pitchFamily="18" charset="-78"/>
                <a:ea typeface="Calibri"/>
                <a:cs typeface="Simplified Arabic" pitchFamily="18" charset="-78"/>
              </a:rPr>
              <a:t>وتعني</a:t>
            </a:r>
            <a:r>
              <a:rPr lang="ar-SA" sz="4000" dirty="0" smtClean="0">
                <a:solidFill>
                  <a:prstClr val="black"/>
                </a:solidFill>
                <a:latin typeface="Simplified Arabic" pitchFamily="18" charset="-78"/>
                <a:ea typeface="Calibri"/>
                <a:cs typeface="Simplified Arabic" pitchFamily="18" charset="-78"/>
              </a:rPr>
              <a:t> </a:t>
            </a:r>
            <a:endParaRPr lang="ar-IQ" sz="4000"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4000" dirty="0" smtClean="0">
                <a:solidFill>
                  <a:prstClr val="black"/>
                </a:solidFill>
                <a:latin typeface="Simplified Arabic" pitchFamily="18" charset="-78"/>
                <a:ea typeface="Calibri"/>
                <a:cs typeface="Simplified Arabic" pitchFamily="18" charset="-78"/>
              </a:rPr>
              <a:t>الحكم </a:t>
            </a:r>
            <a:r>
              <a:rPr lang="ar-SA" sz="4000" dirty="0">
                <a:solidFill>
                  <a:prstClr val="black"/>
                </a:solidFill>
                <a:latin typeface="Simplified Arabic" pitchFamily="18" charset="-78"/>
                <a:ea typeface="Calibri"/>
                <a:cs typeface="Simplified Arabic" pitchFamily="18" charset="-78"/>
              </a:rPr>
              <a:t>على الحقائق دون تحيز أو التأثر بانطباعات الباحث الشخصية</a:t>
            </a:r>
            <a:r>
              <a:rPr lang="ar-SA" sz="4000" dirty="0" smtClean="0">
                <a:solidFill>
                  <a:prstClr val="black"/>
                </a:solidFill>
                <a:latin typeface="Simplified Arabic" pitchFamily="18" charset="-78"/>
                <a:ea typeface="Calibri"/>
                <a:cs typeface="Simplified Arabic" pitchFamily="18" charset="-78"/>
              </a:rPr>
              <a:t>.</a:t>
            </a:r>
            <a:endParaRPr lang="ar-IQ" sz="40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endParaRPr lang="ar-IQ" sz="4000" dirty="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b="1" dirty="0">
                <a:solidFill>
                  <a:srgbClr val="FF0000"/>
                </a:solidFill>
                <a:latin typeface="Simplified Arabic" pitchFamily="18" charset="-78"/>
                <a:ea typeface="Calibri"/>
                <a:cs typeface="Simplified Arabic" pitchFamily="18" charset="-78"/>
              </a:rPr>
              <a:t>تكملة ... </a:t>
            </a:r>
            <a:r>
              <a:rPr lang="ar-SA" b="1" dirty="0">
                <a:solidFill>
                  <a:srgbClr val="FF0000"/>
                </a:solidFill>
                <a:ea typeface="Calibri"/>
                <a:cs typeface="Simplified Arabic"/>
              </a:rPr>
              <a:t>أسس البحث العلمي</a:t>
            </a:r>
            <a:r>
              <a:rPr lang="ar-IQ" b="1" dirty="0">
                <a:solidFill>
                  <a:srgbClr val="FF0000"/>
                </a:solidFill>
                <a:ea typeface="Calibri"/>
                <a:cs typeface="Simplified Arabic"/>
              </a:rPr>
              <a:t>... </a:t>
            </a:r>
            <a:endParaRPr lang="ar-IQ"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42461768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IQ" sz="3200" b="1" dirty="0" smtClean="0">
                <a:solidFill>
                  <a:srgbClr val="FF0000"/>
                </a:solidFill>
                <a:ea typeface="Calibri"/>
                <a:cs typeface="Simplified Arabic"/>
              </a:rPr>
              <a:t>تكملة </a:t>
            </a:r>
            <a:r>
              <a:rPr lang="ar-SA" sz="3200" b="1" dirty="0" smtClean="0">
                <a:solidFill>
                  <a:srgbClr val="FF0000"/>
                </a:solidFill>
                <a:ea typeface="Calibri"/>
                <a:cs typeface="Simplified Arabic"/>
              </a:rPr>
              <a:t>أسس </a:t>
            </a:r>
            <a:r>
              <a:rPr lang="ar-SA" sz="3200" b="1" dirty="0">
                <a:solidFill>
                  <a:srgbClr val="FF0000"/>
                </a:solidFill>
                <a:ea typeface="Calibri"/>
                <a:cs typeface="Simplified Arabic"/>
              </a:rPr>
              <a:t>البحث العلمي</a:t>
            </a:r>
            <a:r>
              <a:rPr lang="ar-IQ" sz="3200" b="1" dirty="0">
                <a:solidFill>
                  <a:srgbClr val="FF0000"/>
                </a:solidFill>
                <a:ea typeface="Calibri"/>
                <a:cs typeface="Simplified Arabic"/>
              </a:rPr>
              <a:t> </a:t>
            </a:r>
            <a:r>
              <a:rPr lang="ar-IQ" sz="3200" b="1" dirty="0" smtClean="0">
                <a:solidFill>
                  <a:srgbClr val="FF0000"/>
                </a:solidFill>
                <a:ea typeface="Calibri"/>
                <a:cs typeface="Simplified Arabic"/>
              </a:rPr>
              <a:t>/</a:t>
            </a:r>
            <a:r>
              <a:rPr lang="ar-SA" sz="3200" b="1" dirty="0">
                <a:solidFill>
                  <a:srgbClr val="FF0000"/>
                </a:solidFill>
                <a:ea typeface="Calibri"/>
                <a:cs typeface="Simplified Arabic"/>
              </a:rPr>
              <a:t>مراعاة الجوانب </a:t>
            </a:r>
            <a:r>
              <a:rPr lang="ar-SA" sz="3200" b="1" dirty="0" smtClean="0">
                <a:solidFill>
                  <a:srgbClr val="FF0000"/>
                </a:solidFill>
                <a:ea typeface="Calibri"/>
                <a:cs typeface="Simplified Arabic"/>
              </a:rPr>
              <a:t>الأخلاقية</a:t>
            </a:r>
            <a:endParaRPr lang="ar-IQ" sz="3200" b="1" dirty="0">
              <a:solidFill>
                <a:srgbClr val="FF0000"/>
              </a:solidFill>
            </a:endParaRPr>
          </a:p>
        </p:txBody>
      </p:sp>
      <p:sp>
        <p:nvSpPr>
          <p:cNvPr id="3" name="عنصر نائب للمحتوى 2"/>
          <p:cNvSpPr>
            <a:spLocks noGrp="1"/>
          </p:cNvSpPr>
          <p:nvPr>
            <p:ph idx="1"/>
          </p:nvPr>
        </p:nvSpPr>
        <p:spPr>
          <a:xfrm>
            <a:off x="251520" y="980728"/>
            <a:ext cx="8640960" cy="5616624"/>
          </a:xfrm>
        </p:spPr>
        <p:txBody>
          <a:bodyPr>
            <a:normAutofit lnSpcReduction="10000"/>
          </a:bodyPr>
          <a:lstStyle/>
          <a:p>
            <a:pPr lvl="0" algn="just">
              <a:lnSpc>
                <a:spcPct val="115000"/>
              </a:lnSpc>
              <a:spcBef>
                <a:spcPts val="0"/>
              </a:spcBef>
              <a:buFont typeface="Symbol"/>
              <a:buChar char=""/>
            </a:pPr>
            <a:r>
              <a:rPr lang="ar-SA" sz="4000" b="1" dirty="0">
                <a:solidFill>
                  <a:srgbClr val="FF00FF"/>
                </a:solidFill>
                <a:latin typeface="Simplified Arabic" pitchFamily="18" charset="-78"/>
                <a:ea typeface="Calibri"/>
                <a:cs typeface="Simplified Arabic" pitchFamily="18" charset="-78"/>
              </a:rPr>
              <a:t>مراعاة الجوانب الأخلاقية </a:t>
            </a:r>
            <a:r>
              <a:rPr lang="ar-IQ" sz="4000" dirty="0">
                <a:solidFill>
                  <a:srgbClr val="FF00FF"/>
                </a:solidFill>
                <a:latin typeface="Simplified Arabic" pitchFamily="18" charset="-78"/>
                <a:ea typeface="Calibri"/>
                <a:cs typeface="Simplified Arabic" pitchFamily="18" charset="-78"/>
              </a:rPr>
              <a:t>(</a:t>
            </a:r>
            <a:r>
              <a:rPr lang="en-US" sz="4000" dirty="0">
                <a:solidFill>
                  <a:srgbClr val="FF00FF"/>
                </a:solidFill>
                <a:latin typeface="Simplified Arabic" pitchFamily="18" charset="-78"/>
                <a:ea typeface="Calibri"/>
                <a:cs typeface="Simplified Arabic" pitchFamily="18" charset="-78"/>
              </a:rPr>
              <a:t>Observe the ethical aspects</a:t>
            </a:r>
            <a:r>
              <a:rPr lang="ar-IQ" sz="4000" dirty="0">
                <a:solidFill>
                  <a:srgbClr val="FF00FF"/>
                </a:solidFill>
                <a:latin typeface="Simplified Arabic" pitchFamily="18" charset="-78"/>
                <a:ea typeface="Calibri"/>
                <a:cs typeface="Simplified Arabic" pitchFamily="18" charset="-78"/>
              </a:rPr>
              <a:t>)</a:t>
            </a:r>
            <a:r>
              <a:rPr lang="ar-SA" sz="4000" dirty="0">
                <a:solidFill>
                  <a:srgbClr val="FF00FF"/>
                </a:solidFill>
                <a:latin typeface="Simplified Arabic" pitchFamily="18" charset="-78"/>
                <a:ea typeface="Calibri"/>
                <a:cs typeface="Simplified Arabic" pitchFamily="18" charset="-78"/>
              </a:rPr>
              <a:t>: </a:t>
            </a:r>
            <a:endParaRPr lang="en-US" sz="4000" dirty="0">
              <a:solidFill>
                <a:srgbClr val="FF00FF"/>
              </a:solidFill>
              <a:latin typeface="Simplified Arabic" pitchFamily="18" charset="-78"/>
              <a:ea typeface="Calibri"/>
              <a:cs typeface="Simplified Arabic" pitchFamily="18" charset="-78"/>
            </a:endParaRPr>
          </a:p>
          <a:p>
            <a:pPr marL="151765" lvl="0" algn="just">
              <a:lnSpc>
                <a:spcPct val="115000"/>
              </a:lnSpc>
              <a:spcBef>
                <a:spcPts val="0"/>
              </a:spcBef>
            </a:pPr>
            <a:r>
              <a:rPr lang="ar-SA" sz="5400" b="1" dirty="0">
                <a:solidFill>
                  <a:prstClr val="black"/>
                </a:solidFill>
                <a:latin typeface="Simplified Arabic" pitchFamily="18" charset="-78"/>
                <a:ea typeface="Calibri"/>
                <a:cs typeface="Simplified Arabic" pitchFamily="18" charset="-78"/>
              </a:rPr>
              <a:t>يتم مراعاة الجوانب الأخلاقية من خلال النقل الصحيح للمعلومات والنزاهة والامانة العلمية. </a:t>
            </a:r>
            <a:endParaRPr lang="ar-IQ" sz="5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IQ" sz="5400"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3000" b="1" dirty="0">
                <a:solidFill>
                  <a:srgbClr val="FF0000"/>
                </a:solidFill>
                <a:latin typeface="Simplified Arabic" pitchFamily="18" charset="-78"/>
                <a:ea typeface="Calibri"/>
                <a:cs typeface="Simplified Arabic" pitchFamily="18" charset="-78"/>
              </a:rPr>
              <a:t>تكملة ... </a:t>
            </a:r>
            <a:r>
              <a:rPr lang="ar-SA" sz="3000" b="1" dirty="0">
                <a:solidFill>
                  <a:srgbClr val="FF0000"/>
                </a:solidFill>
                <a:ea typeface="Calibri"/>
                <a:cs typeface="Simplified Arabic"/>
              </a:rPr>
              <a:t>أسس البحث العلمي</a:t>
            </a:r>
            <a:r>
              <a:rPr lang="ar-IQ" sz="3000" b="1" dirty="0">
                <a:solidFill>
                  <a:srgbClr val="FF0000"/>
                </a:solidFill>
                <a:ea typeface="Calibri"/>
                <a:cs typeface="Simplified Arabic"/>
              </a:rPr>
              <a:t>... </a:t>
            </a:r>
            <a:endParaRPr lang="ar-IQ" sz="30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4161884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IQ" sz="3200" b="1" dirty="0" smtClean="0">
                <a:solidFill>
                  <a:srgbClr val="FF0000"/>
                </a:solidFill>
                <a:ea typeface="Calibri"/>
                <a:cs typeface="Simplified Arabic"/>
              </a:rPr>
              <a:t>تكملة </a:t>
            </a:r>
            <a:r>
              <a:rPr lang="ar-SA" sz="3200" b="1" dirty="0" smtClean="0">
                <a:solidFill>
                  <a:srgbClr val="FF0000"/>
                </a:solidFill>
                <a:ea typeface="Calibri"/>
                <a:cs typeface="Simplified Arabic"/>
              </a:rPr>
              <a:t>أسس </a:t>
            </a:r>
            <a:r>
              <a:rPr lang="ar-SA" sz="3200" b="1" dirty="0">
                <a:solidFill>
                  <a:srgbClr val="FF0000"/>
                </a:solidFill>
                <a:ea typeface="Calibri"/>
                <a:cs typeface="Simplified Arabic"/>
              </a:rPr>
              <a:t>البحث العلمي</a:t>
            </a:r>
            <a:r>
              <a:rPr lang="ar-IQ" sz="3200" b="1" dirty="0">
                <a:solidFill>
                  <a:srgbClr val="FF0000"/>
                </a:solidFill>
                <a:ea typeface="Calibri"/>
                <a:cs typeface="Simplified Arabic"/>
              </a:rPr>
              <a:t> </a:t>
            </a:r>
            <a:r>
              <a:rPr lang="ar-IQ" sz="3200" b="1" dirty="0" smtClean="0">
                <a:solidFill>
                  <a:srgbClr val="FF0000"/>
                </a:solidFill>
                <a:ea typeface="Calibri"/>
                <a:cs typeface="Simplified Arabic"/>
              </a:rPr>
              <a:t>/</a:t>
            </a:r>
            <a:r>
              <a:rPr lang="ar-SA" sz="3200" b="1" dirty="0">
                <a:solidFill>
                  <a:srgbClr val="FF0000"/>
                </a:solidFill>
                <a:ea typeface="Calibri"/>
                <a:cs typeface="Simplified Arabic"/>
              </a:rPr>
              <a:t>التعميم (</a:t>
            </a:r>
            <a:r>
              <a:rPr lang="en-US" sz="3200" b="1" dirty="0">
                <a:solidFill>
                  <a:srgbClr val="FF0000"/>
                </a:solidFill>
                <a:latin typeface="Simplified Arabic"/>
                <a:ea typeface="Calibri"/>
                <a:cs typeface="Arial"/>
              </a:rPr>
              <a:t>circular</a:t>
            </a:r>
            <a:r>
              <a:rPr lang="ar-SA" sz="3200" b="1" dirty="0">
                <a:solidFill>
                  <a:srgbClr val="FF0000"/>
                </a:solidFill>
                <a:ea typeface="Calibri"/>
                <a:cs typeface="Simplified Arabic"/>
              </a:rPr>
              <a:t>): </a:t>
            </a:r>
            <a:endParaRPr lang="ar-IQ" sz="3200" b="1"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a:bodyPr>
          <a:lstStyle/>
          <a:p>
            <a:pPr lvl="0" algn="just">
              <a:lnSpc>
                <a:spcPct val="115000"/>
              </a:lnSpc>
              <a:spcBef>
                <a:spcPts val="0"/>
              </a:spcBef>
              <a:buFont typeface="Symbol"/>
              <a:buChar char=""/>
            </a:pPr>
            <a:r>
              <a:rPr lang="ar-SA" sz="4000" b="1" dirty="0">
                <a:solidFill>
                  <a:srgbClr val="FF00FF"/>
                </a:solidFill>
                <a:latin typeface="Simplified Arabic" pitchFamily="18" charset="-78"/>
                <a:ea typeface="Calibri"/>
                <a:cs typeface="Simplified Arabic" pitchFamily="18" charset="-78"/>
              </a:rPr>
              <a:t>التعميم</a:t>
            </a:r>
            <a:r>
              <a:rPr lang="ar-SA" sz="4000" dirty="0">
                <a:solidFill>
                  <a:srgbClr val="FF00FF"/>
                </a:solidFill>
                <a:latin typeface="Simplified Arabic" pitchFamily="18" charset="-78"/>
                <a:ea typeface="Calibri"/>
                <a:cs typeface="Simplified Arabic" pitchFamily="18" charset="-78"/>
              </a:rPr>
              <a:t> (</a:t>
            </a:r>
            <a:r>
              <a:rPr lang="en-US" sz="4000" dirty="0">
                <a:solidFill>
                  <a:srgbClr val="FF00FF"/>
                </a:solidFill>
                <a:latin typeface="Simplified Arabic" pitchFamily="18" charset="-78"/>
                <a:ea typeface="Calibri"/>
                <a:cs typeface="Simplified Arabic" pitchFamily="18" charset="-78"/>
              </a:rPr>
              <a:t>circular</a:t>
            </a:r>
            <a:r>
              <a:rPr lang="ar-SA" sz="4000" dirty="0">
                <a:solidFill>
                  <a:srgbClr val="FF00FF"/>
                </a:solidFill>
                <a:latin typeface="Simplified Arabic" pitchFamily="18" charset="-78"/>
                <a:ea typeface="Calibri"/>
                <a:cs typeface="Simplified Arabic" pitchFamily="18" charset="-78"/>
              </a:rPr>
              <a:t>): </a:t>
            </a:r>
            <a:endParaRPr lang="en-US" sz="4000" dirty="0">
              <a:solidFill>
                <a:srgbClr val="FF00FF"/>
              </a:solidFill>
              <a:latin typeface="Simplified Arabic" pitchFamily="18" charset="-78"/>
              <a:ea typeface="Calibri"/>
              <a:cs typeface="Simplified Arabic" pitchFamily="18" charset="-78"/>
            </a:endParaRPr>
          </a:p>
          <a:p>
            <a:pPr marL="151765" lvl="0" algn="just">
              <a:lnSpc>
                <a:spcPct val="115000"/>
              </a:lnSpc>
              <a:spcBef>
                <a:spcPts val="0"/>
              </a:spcBef>
            </a:pPr>
            <a:r>
              <a:rPr lang="ar-SA" sz="6000" b="1" dirty="0">
                <a:solidFill>
                  <a:prstClr val="black"/>
                </a:solidFill>
                <a:latin typeface="Simplified Arabic" pitchFamily="18" charset="-78"/>
                <a:ea typeface="Calibri"/>
                <a:cs typeface="Simplified Arabic" pitchFamily="18" charset="-78"/>
              </a:rPr>
              <a:t>العلم لا يهتم بالحوادث المعزولة بل مجموعة من </a:t>
            </a:r>
            <a:r>
              <a:rPr lang="ar-SA" sz="6000" b="1" dirty="0" smtClean="0">
                <a:solidFill>
                  <a:prstClr val="black"/>
                </a:solidFill>
                <a:latin typeface="Simplified Arabic" pitchFamily="18" charset="-78"/>
                <a:ea typeface="Calibri"/>
                <a:cs typeface="Simplified Arabic" pitchFamily="18" charset="-78"/>
              </a:rPr>
              <a:t>الحوادث</a:t>
            </a:r>
            <a:r>
              <a:rPr lang="ar-IQ" sz="6000" b="1" dirty="0" smtClean="0">
                <a:solidFill>
                  <a:prstClr val="black"/>
                </a:solidFill>
                <a:latin typeface="Simplified Arabic" pitchFamily="18" charset="-78"/>
                <a:ea typeface="Calibri"/>
                <a:cs typeface="Simplified Arabic" pitchFamily="18" charset="-78"/>
              </a:rPr>
              <a:t>.</a:t>
            </a:r>
          </a:p>
          <a:p>
            <a:pPr marL="151765" lvl="0" algn="just">
              <a:lnSpc>
                <a:spcPct val="115000"/>
              </a:lnSpc>
              <a:spcBef>
                <a:spcPts val="0"/>
              </a:spcBef>
            </a:pPr>
            <a:r>
              <a:rPr lang="ar-SA" sz="6000" b="1" dirty="0" smtClean="0">
                <a:solidFill>
                  <a:srgbClr val="FF0000"/>
                </a:solidFill>
                <a:latin typeface="Simplified Arabic" pitchFamily="18" charset="-78"/>
                <a:ea typeface="Calibri"/>
                <a:cs typeface="Simplified Arabic" pitchFamily="18" charset="-78"/>
              </a:rPr>
              <a:t>ومن </a:t>
            </a:r>
            <a:r>
              <a:rPr lang="ar-SA" sz="6000" b="1" dirty="0">
                <a:solidFill>
                  <a:srgbClr val="FF0000"/>
                </a:solidFill>
                <a:latin typeface="Simplified Arabic" pitchFamily="18" charset="-78"/>
                <a:ea typeface="Calibri"/>
                <a:cs typeface="Simplified Arabic" pitchFamily="18" charset="-78"/>
              </a:rPr>
              <a:t>هنا تأتي أهمية التعميم للنتائج</a:t>
            </a:r>
            <a:r>
              <a:rPr lang="ar-SA" sz="6000" b="1" dirty="0" smtClean="0">
                <a:solidFill>
                  <a:srgbClr val="FF0000"/>
                </a:solidFill>
                <a:latin typeface="Simplified Arabic" pitchFamily="18" charset="-78"/>
                <a:ea typeface="Calibri"/>
                <a:cs typeface="Simplified Arabic" pitchFamily="18" charset="-78"/>
              </a:rPr>
              <a:t>.</a:t>
            </a:r>
            <a:endParaRPr lang="ar-IQ" sz="6000" b="1" dirty="0" smtClean="0">
              <a:solidFill>
                <a:srgbClr val="FF0000"/>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3000" b="1" dirty="0">
                <a:solidFill>
                  <a:srgbClr val="FF0000"/>
                </a:solidFill>
                <a:latin typeface="Simplified Arabic" pitchFamily="18" charset="-78"/>
                <a:ea typeface="Calibri"/>
                <a:cs typeface="Simplified Arabic" pitchFamily="18" charset="-78"/>
              </a:rPr>
              <a:t>تكملة ... </a:t>
            </a:r>
            <a:r>
              <a:rPr lang="ar-SA" sz="3000" b="1" dirty="0">
                <a:solidFill>
                  <a:srgbClr val="FF0000"/>
                </a:solidFill>
                <a:ea typeface="Calibri"/>
                <a:cs typeface="Simplified Arabic"/>
              </a:rPr>
              <a:t>أسس البحث العلمي</a:t>
            </a:r>
            <a:r>
              <a:rPr lang="ar-IQ" sz="3000" b="1" dirty="0">
                <a:solidFill>
                  <a:srgbClr val="FF0000"/>
                </a:solidFill>
                <a:ea typeface="Calibri"/>
                <a:cs typeface="Simplified Arabic"/>
              </a:rPr>
              <a:t>... </a:t>
            </a:r>
            <a:endParaRPr lang="ar-IQ" sz="30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971552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SA" sz="3200" b="1" dirty="0">
                <a:solidFill>
                  <a:srgbClr val="FF0000"/>
                </a:solidFill>
                <a:ea typeface="Calibri"/>
                <a:cs typeface="Simplified Arabic"/>
              </a:rPr>
              <a:t>أسس البحث العلمي</a:t>
            </a:r>
            <a:r>
              <a:rPr lang="ar-IQ" sz="3200" b="1" dirty="0">
                <a:solidFill>
                  <a:srgbClr val="FF0000"/>
                </a:solidFill>
                <a:ea typeface="Calibri"/>
                <a:cs typeface="Simplified Arabic"/>
              </a:rPr>
              <a:t> </a:t>
            </a:r>
            <a:r>
              <a:rPr lang="ar-IQ" sz="3200" b="1" dirty="0" smtClean="0">
                <a:solidFill>
                  <a:srgbClr val="FF0000"/>
                </a:solidFill>
                <a:ea typeface="Calibri"/>
                <a:cs typeface="Simplified Arabic"/>
              </a:rPr>
              <a:t>/</a:t>
            </a:r>
            <a:r>
              <a:rPr lang="ar-SA" sz="3200" b="1" dirty="0">
                <a:solidFill>
                  <a:srgbClr val="FF0000"/>
                </a:solidFill>
                <a:ea typeface="Calibri"/>
                <a:cs typeface="Simplified Arabic"/>
              </a:rPr>
              <a:t> القدرة على التوضيح </a:t>
            </a:r>
            <a:endParaRPr lang="ar-IQ" sz="3200" b="1" dirty="0">
              <a:solidFill>
                <a:srgbClr val="FF0000"/>
              </a:solidFill>
            </a:endParaRPr>
          </a:p>
        </p:txBody>
      </p:sp>
      <p:sp>
        <p:nvSpPr>
          <p:cNvPr id="3" name="عنصر نائب للمحتوى 2"/>
          <p:cNvSpPr>
            <a:spLocks noGrp="1"/>
          </p:cNvSpPr>
          <p:nvPr>
            <p:ph idx="1"/>
          </p:nvPr>
        </p:nvSpPr>
        <p:spPr>
          <a:xfrm>
            <a:off x="457200" y="980728"/>
            <a:ext cx="8229600" cy="5688632"/>
          </a:xfrm>
        </p:spPr>
        <p:txBody>
          <a:bodyPr>
            <a:normAutofit/>
          </a:bodyPr>
          <a:lstStyle/>
          <a:p>
            <a:pPr lvl="0" algn="just">
              <a:lnSpc>
                <a:spcPct val="115000"/>
              </a:lnSpc>
              <a:spcBef>
                <a:spcPts val="0"/>
              </a:spcBef>
              <a:buFont typeface="Symbol"/>
              <a:buChar char=""/>
            </a:pPr>
            <a:r>
              <a:rPr lang="ar-SA" sz="4000" b="1" dirty="0">
                <a:solidFill>
                  <a:srgbClr val="FF00FF"/>
                </a:solidFill>
                <a:latin typeface="Simplified Arabic" pitchFamily="18" charset="-78"/>
                <a:ea typeface="Calibri"/>
                <a:cs typeface="Simplified Arabic" pitchFamily="18" charset="-78"/>
              </a:rPr>
              <a:t>القدرة على التوضيح</a:t>
            </a:r>
            <a:r>
              <a:rPr lang="ar-SA" sz="4000" dirty="0">
                <a:solidFill>
                  <a:srgbClr val="FF00FF"/>
                </a:solidFill>
                <a:latin typeface="Simplified Arabic" pitchFamily="18" charset="-78"/>
                <a:ea typeface="Calibri"/>
                <a:cs typeface="Simplified Arabic" pitchFamily="18" charset="-78"/>
              </a:rPr>
              <a:t> (</a:t>
            </a:r>
            <a:r>
              <a:rPr lang="en-US" sz="4000" dirty="0">
                <a:solidFill>
                  <a:srgbClr val="FF00FF"/>
                </a:solidFill>
                <a:latin typeface="Simplified Arabic" pitchFamily="18" charset="-78"/>
                <a:ea typeface="Calibri"/>
                <a:cs typeface="Simplified Arabic" pitchFamily="18" charset="-78"/>
              </a:rPr>
              <a:t>The ability to explain</a:t>
            </a:r>
            <a:r>
              <a:rPr lang="ar-SA" sz="4000" dirty="0">
                <a:solidFill>
                  <a:srgbClr val="FF00FF"/>
                </a:solidFill>
                <a:latin typeface="Simplified Arabic" pitchFamily="18" charset="-78"/>
                <a:ea typeface="Calibri"/>
                <a:cs typeface="Simplified Arabic" pitchFamily="18" charset="-78"/>
              </a:rPr>
              <a:t>): </a:t>
            </a:r>
            <a:endParaRPr lang="en-US" sz="4000" dirty="0">
              <a:solidFill>
                <a:srgbClr val="FF00FF"/>
              </a:solidFill>
              <a:latin typeface="Simplified Arabic" pitchFamily="18" charset="-78"/>
              <a:ea typeface="Calibri"/>
              <a:cs typeface="Simplified Arabic" pitchFamily="18" charset="-78"/>
            </a:endParaRPr>
          </a:p>
          <a:p>
            <a:pPr marL="151765"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النتيجة التي يتوصل إليها الباحث يجب أن تكون </a:t>
            </a:r>
            <a:r>
              <a:rPr lang="ar-SA" sz="4000" b="1" dirty="0" smtClean="0">
                <a:solidFill>
                  <a:prstClr val="black"/>
                </a:solidFill>
                <a:latin typeface="Simplified Arabic" pitchFamily="18" charset="-78"/>
                <a:ea typeface="Calibri"/>
                <a:cs typeface="Simplified Arabic" pitchFamily="18" charset="-78"/>
              </a:rPr>
              <a:t>واضحة</a:t>
            </a:r>
            <a:r>
              <a:rPr lang="ar-IQ" sz="4000" b="1" dirty="0" smtClean="0">
                <a:solidFill>
                  <a:prstClr val="black"/>
                </a:solidFill>
                <a:latin typeface="Simplified Arabic" pitchFamily="18" charset="-78"/>
                <a:ea typeface="Calibri"/>
                <a:cs typeface="Simplified Arabic" pitchFamily="18" charset="-78"/>
              </a:rPr>
              <a:t>.</a:t>
            </a:r>
          </a:p>
          <a:p>
            <a:pPr marL="151765" lvl="0" algn="just">
              <a:lnSpc>
                <a:spcPct val="115000"/>
              </a:lnSpc>
              <a:spcBef>
                <a:spcPts val="0"/>
              </a:spcBef>
            </a:pPr>
            <a:r>
              <a:rPr lang="ar-SA" sz="4000" b="1" dirty="0" smtClean="0">
                <a:solidFill>
                  <a:prstClr val="black"/>
                </a:solidFill>
                <a:latin typeface="Simplified Arabic" pitchFamily="18" charset="-78"/>
                <a:ea typeface="Calibri"/>
                <a:cs typeface="Simplified Arabic" pitchFamily="18" charset="-78"/>
              </a:rPr>
              <a:t>وعليه </a:t>
            </a:r>
            <a:r>
              <a:rPr lang="ar-SA" sz="4000" b="1" dirty="0">
                <a:solidFill>
                  <a:prstClr val="black"/>
                </a:solidFill>
                <a:latin typeface="Simplified Arabic" pitchFamily="18" charset="-78"/>
                <a:ea typeface="Calibri"/>
                <a:cs typeface="Simplified Arabic" pitchFamily="18" charset="-78"/>
              </a:rPr>
              <a:t>أن يُطلِع الآخرين على كيفية توصله للنتائج في ضوء تحليله للبيانات التي استخدمها في بحثه. </a:t>
            </a:r>
            <a:endParaRPr lang="ar-IQ" sz="4000"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3000" b="1" dirty="0">
                <a:solidFill>
                  <a:srgbClr val="FF0000"/>
                </a:solidFill>
                <a:latin typeface="Simplified Arabic" pitchFamily="18" charset="-78"/>
                <a:ea typeface="Calibri"/>
                <a:cs typeface="Simplified Arabic" pitchFamily="18" charset="-78"/>
              </a:rPr>
              <a:t>تكملة ... </a:t>
            </a:r>
            <a:r>
              <a:rPr lang="ar-SA" sz="3000" b="1" dirty="0">
                <a:solidFill>
                  <a:srgbClr val="FF0000"/>
                </a:solidFill>
                <a:ea typeface="Calibri"/>
                <a:cs typeface="Simplified Arabic"/>
              </a:rPr>
              <a:t>أسس البحث العلمي</a:t>
            </a:r>
            <a:r>
              <a:rPr lang="ar-IQ" sz="3000" b="1" dirty="0">
                <a:solidFill>
                  <a:srgbClr val="FF0000"/>
                </a:solidFill>
                <a:ea typeface="Calibri"/>
                <a:cs typeface="Simplified Arabic"/>
              </a:rPr>
              <a:t>... </a:t>
            </a:r>
            <a:endParaRPr lang="ar-IQ" sz="30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895558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SA" sz="2800" b="1" dirty="0">
                <a:solidFill>
                  <a:srgbClr val="FF0000"/>
                </a:solidFill>
                <a:ea typeface="Calibri"/>
                <a:cs typeface="Simplified Arabic"/>
              </a:rPr>
              <a:t>أسس البحث العلمي</a:t>
            </a:r>
            <a:r>
              <a:rPr lang="ar-IQ" sz="2800" b="1" dirty="0">
                <a:solidFill>
                  <a:srgbClr val="FF0000"/>
                </a:solidFill>
                <a:ea typeface="Calibri"/>
                <a:cs typeface="Simplified Arabic"/>
              </a:rPr>
              <a:t> </a:t>
            </a:r>
            <a:r>
              <a:rPr lang="ar-IQ" sz="2800" b="1" dirty="0" smtClean="0">
                <a:solidFill>
                  <a:srgbClr val="FF0000"/>
                </a:solidFill>
                <a:ea typeface="Calibri"/>
                <a:cs typeface="Simplified Arabic"/>
              </a:rPr>
              <a:t>/</a:t>
            </a:r>
            <a:r>
              <a:rPr lang="ar-SA" sz="2800" b="1" dirty="0">
                <a:solidFill>
                  <a:srgbClr val="FF0000"/>
                </a:solidFill>
                <a:ea typeface="Calibri"/>
                <a:cs typeface="Simplified Arabic"/>
              </a:rPr>
              <a:t> استخدام العمليات والمحاكمات العقلية المنطقية</a:t>
            </a:r>
            <a:r>
              <a:rPr lang="ar-SA" sz="2800" dirty="0">
                <a:solidFill>
                  <a:srgbClr val="FF0000"/>
                </a:solidFill>
                <a:ea typeface="Calibri"/>
                <a:cs typeface="Simplified Arabic"/>
              </a:rPr>
              <a:t> </a:t>
            </a:r>
            <a:endParaRPr lang="ar-IQ" sz="2800"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lvl="0" algn="just">
              <a:lnSpc>
                <a:spcPct val="115000"/>
              </a:lnSpc>
              <a:spcBef>
                <a:spcPts val="0"/>
              </a:spcBef>
              <a:buFont typeface="Symbol"/>
              <a:buChar char=""/>
            </a:pPr>
            <a:r>
              <a:rPr lang="ar-SA" sz="2800" b="1" dirty="0">
                <a:solidFill>
                  <a:srgbClr val="FF00FF"/>
                </a:solidFill>
                <a:latin typeface="Simplified Arabic" pitchFamily="18" charset="-78"/>
                <a:ea typeface="Calibri"/>
                <a:cs typeface="Simplified Arabic" pitchFamily="18" charset="-78"/>
              </a:rPr>
              <a:t>استخدام العمليات والمحاكمات العقلية المنطقية</a:t>
            </a:r>
            <a:r>
              <a:rPr lang="ar-SA" sz="2800" dirty="0">
                <a:solidFill>
                  <a:srgbClr val="FF00FF"/>
                </a:solidFill>
                <a:latin typeface="Simplified Arabic" pitchFamily="18" charset="-78"/>
                <a:ea typeface="Calibri"/>
                <a:cs typeface="Simplified Arabic" pitchFamily="18" charset="-78"/>
              </a:rPr>
              <a:t> (</a:t>
            </a:r>
            <a:r>
              <a:rPr lang="en-US" sz="2800" dirty="0">
                <a:solidFill>
                  <a:srgbClr val="FF00FF"/>
                </a:solidFill>
                <a:latin typeface="Simplified Arabic" pitchFamily="18" charset="-78"/>
                <a:ea typeface="Calibri"/>
                <a:cs typeface="Simplified Arabic" pitchFamily="18" charset="-78"/>
              </a:rPr>
              <a:t>The use of logical mental processes and trials</a:t>
            </a:r>
            <a:r>
              <a:rPr lang="ar-SA" sz="2800" dirty="0">
                <a:solidFill>
                  <a:srgbClr val="FF00FF"/>
                </a:solidFill>
                <a:latin typeface="Simplified Arabic" pitchFamily="18" charset="-78"/>
                <a:ea typeface="Calibri"/>
                <a:cs typeface="Simplified Arabic" pitchFamily="18" charset="-78"/>
              </a:rPr>
              <a:t>): </a:t>
            </a:r>
            <a:endParaRPr lang="en-US" sz="2800" dirty="0">
              <a:solidFill>
                <a:srgbClr val="FF00FF"/>
              </a:solidFill>
              <a:latin typeface="Simplified Arabic" pitchFamily="18" charset="-78"/>
              <a:ea typeface="Calibri"/>
              <a:cs typeface="Simplified Arabic" pitchFamily="18" charset="-78"/>
            </a:endParaRPr>
          </a:p>
          <a:p>
            <a:pPr marL="151765" lvl="0" algn="just">
              <a:lnSpc>
                <a:spcPct val="115000"/>
              </a:lnSpc>
              <a:spcBef>
                <a:spcPts val="0"/>
              </a:spcBef>
            </a:pPr>
            <a:r>
              <a:rPr lang="ar-SA" sz="2800" dirty="0">
                <a:solidFill>
                  <a:prstClr val="black"/>
                </a:solidFill>
                <a:latin typeface="Simplified Arabic" pitchFamily="18" charset="-78"/>
                <a:ea typeface="Calibri"/>
                <a:cs typeface="Simplified Arabic" pitchFamily="18" charset="-78"/>
              </a:rPr>
              <a:t>يتضمن الأسلوب العلمي المحاكمة</a:t>
            </a:r>
            <a:r>
              <a:rPr lang="ar-IQ" sz="2800" dirty="0">
                <a:solidFill>
                  <a:prstClr val="black"/>
                </a:solidFill>
                <a:latin typeface="Simplified Arabic" pitchFamily="18" charset="-78"/>
                <a:ea typeface="Calibri"/>
                <a:cs typeface="Simplified Arabic" pitchFamily="18" charset="-78"/>
              </a:rPr>
              <a:t> العقلية</a:t>
            </a:r>
            <a:r>
              <a:rPr lang="ar-SA" sz="2800" dirty="0">
                <a:solidFill>
                  <a:prstClr val="black"/>
                </a:solidFill>
                <a:latin typeface="Simplified Arabic" pitchFamily="18" charset="-78"/>
                <a:ea typeface="Calibri"/>
                <a:cs typeface="Simplified Arabic" pitchFamily="18" charset="-78"/>
              </a:rPr>
              <a:t> المنطقية التي تقود إلى النتيجة، </a:t>
            </a:r>
            <a:endParaRPr lang="ar-IQ" sz="28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dirty="0" smtClean="0">
                <a:solidFill>
                  <a:prstClr val="black"/>
                </a:solidFill>
                <a:latin typeface="Simplified Arabic" pitchFamily="18" charset="-78"/>
                <a:ea typeface="Calibri"/>
                <a:cs typeface="Simplified Arabic" pitchFamily="18" charset="-78"/>
              </a:rPr>
              <a:t>تأتي </a:t>
            </a:r>
            <a:r>
              <a:rPr lang="ar-IQ" sz="2800" dirty="0">
                <a:solidFill>
                  <a:prstClr val="black"/>
                </a:solidFill>
                <a:latin typeface="Simplified Arabic" pitchFamily="18" charset="-78"/>
                <a:ea typeface="Calibri"/>
                <a:cs typeface="Simplified Arabic" pitchFamily="18" charset="-78"/>
              </a:rPr>
              <a:t>اهمية المحاكمة العقلية في المسائل التي نعجز عن حلها بالطرق العقلية المألوفة او التقليدية، </a:t>
            </a:r>
            <a:endParaRPr lang="ar-IQ" sz="28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dirty="0" smtClean="0">
                <a:solidFill>
                  <a:prstClr val="black"/>
                </a:solidFill>
                <a:latin typeface="Simplified Arabic" pitchFamily="18" charset="-78"/>
                <a:ea typeface="Calibri"/>
                <a:cs typeface="Simplified Arabic" pitchFamily="18" charset="-78"/>
              </a:rPr>
              <a:t>فاذا </a:t>
            </a:r>
            <a:r>
              <a:rPr lang="ar-IQ" sz="2800" dirty="0">
                <a:solidFill>
                  <a:prstClr val="black"/>
                </a:solidFill>
                <a:latin typeface="Simplified Arabic" pitchFamily="18" charset="-78"/>
                <a:ea typeface="Calibri"/>
                <a:cs typeface="Simplified Arabic" pitchFamily="18" charset="-78"/>
              </a:rPr>
              <a:t>ما استعصت احدى هذه المسائل، </a:t>
            </a:r>
            <a:endParaRPr lang="ar-IQ" sz="28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dirty="0" smtClean="0">
                <a:solidFill>
                  <a:prstClr val="black"/>
                </a:solidFill>
                <a:latin typeface="Simplified Arabic" pitchFamily="18" charset="-78"/>
                <a:ea typeface="Calibri"/>
                <a:cs typeface="Simplified Arabic" pitchFamily="18" charset="-78"/>
              </a:rPr>
              <a:t>فان </a:t>
            </a:r>
            <a:r>
              <a:rPr lang="ar-IQ" sz="2800" dirty="0">
                <a:solidFill>
                  <a:prstClr val="black"/>
                </a:solidFill>
                <a:latin typeface="Simplified Arabic" pitchFamily="18" charset="-78"/>
                <a:ea typeface="Calibri"/>
                <a:cs typeface="Simplified Arabic" pitchFamily="18" charset="-78"/>
              </a:rPr>
              <a:t>علينا ان نستعين بالطرائق العقلية الارقى، </a:t>
            </a:r>
            <a:endParaRPr lang="ar-IQ" sz="2800"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srgbClr val="2052F2"/>
                </a:solidFill>
                <a:latin typeface="Simplified Arabic" pitchFamily="18" charset="-78"/>
                <a:ea typeface="Calibri"/>
                <a:cs typeface="Simplified Arabic" pitchFamily="18" charset="-78"/>
              </a:rPr>
              <a:t>هي </a:t>
            </a:r>
            <a:r>
              <a:rPr lang="ar-IQ" sz="2800" b="1" dirty="0">
                <a:solidFill>
                  <a:srgbClr val="2052F2"/>
                </a:solidFill>
                <a:latin typeface="Simplified Arabic" pitchFamily="18" charset="-78"/>
                <a:ea typeface="Calibri"/>
                <a:cs typeface="Simplified Arabic" pitchFamily="18" charset="-78"/>
              </a:rPr>
              <a:t>طرق التفكير المنطقي، </a:t>
            </a:r>
            <a:endParaRPr lang="ar-IQ" sz="2800" b="1" dirty="0" smtClean="0">
              <a:solidFill>
                <a:srgbClr val="2052F2"/>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IQ" sz="2800" b="1" dirty="0" smtClean="0">
                <a:solidFill>
                  <a:srgbClr val="FF0000"/>
                </a:solidFill>
                <a:latin typeface="Simplified Arabic" pitchFamily="18" charset="-78"/>
                <a:ea typeface="Calibri"/>
                <a:cs typeface="Simplified Arabic" pitchFamily="18" charset="-78"/>
              </a:rPr>
              <a:t>تكملة...</a:t>
            </a:r>
          </a:p>
          <a:p>
            <a:pPr marL="0" lvl="0" indent="0" algn="ctr">
              <a:lnSpc>
                <a:spcPct val="115000"/>
              </a:lnSpc>
              <a:spcBef>
                <a:spcPts val="0"/>
              </a:spcBef>
              <a:buNone/>
            </a:pPr>
            <a:r>
              <a:rPr lang="ar-IQ" sz="2800" b="1" dirty="0" smtClean="0">
                <a:solidFill>
                  <a:srgbClr val="FF0000"/>
                </a:solidFill>
                <a:latin typeface="Simplified Arabic" pitchFamily="18" charset="-78"/>
                <a:ea typeface="Calibri"/>
                <a:cs typeface="Simplified Arabic" pitchFamily="18" charset="-78"/>
              </a:rPr>
              <a:t>س: ماهي طراق التفكير المنطقي؟</a:t>
            </a:r>
          </a:p>
          <a:p>
            <a:pPr marL="151765" lvl="0" algn="l">
              <a:lnSpc>
                <a:spcPct val="115000"/>
              </a:lnSpc>
              <a:spcBef>
                <a:spcPts val="0"/>
              </a:spcBef>
            </a:pPr>
            <a:r>
              <a:rPr lang="ar-IQ" sz="2800" b="1" dirty="0" smtClean="0">
                <a:solidFill>
                  <a:srgbClr val="FF0000"/>
                </a:solidFill>
                <a:latin typeface="Simplified Arabic" pitchFamily="18" charset="-78"/>
                <a:ea typeface="Calibri"/>
                <a:cs typeface="Simplified Arabic" pitchFamily="18" charset="-78"/>
              </a:rPr>
              <a:t>نكمل جواب هذا السؤال...</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6665802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a:r>
              <a:rPr lang="ar-IQ" sz="3600" b="1" dirty="0">
                <a:solidFill>
                  <a:srgbClr val="FF0000"/>
                </a:solidFill>
                <a:latin typeface="Simplified Arabic" pitchFamily="18" charset="-78"/>
                <a:ea typeface="Calibri"/>
                <a:cs typeface="Simplified Arabic" pitchFamily="18" charset="-78"/>
              </a:rPr>
              <a:t>س: ماهي طراق التفكير المنطقي</a:t>
            </a:r>
            <a:r>
              <a:rPr lang="ar-IQ" sz="3600" b="1" dirty="0" smtClean="0">
                <a:solidFill>
                  <a:srgbClr val="FF0000"/>
                </a:solidFill>
                <a:latin typeface="Simplified Arabic" pitchFamily="18" charset="-78"/>
                <a:ea typeface="Calibri"/>
                <a:cs typeface="Simplified Arabic" pitchFamily="18" charset="-78"/>
              </a:rPr>
              <a:t>؟</a:t>
            </a:r>
            <a:endParaRPr lang="ar-IQ" sz="3600" dirty="0"/>
          </a:p>
        </p:txBody>
      </p:sp>
      <p:sp>
        <p:nvSpPr>
          <p:cNvPr id="3" name="عنصر نائب للمحتوى 2"/>
          <p:cNvSpPr>
            <a:spLocks noGrp="1"/>
          </p:cNvSpPr>
          <p:nvPr>
            <p:ph idx="1"/>
          </p:nvPr>
        </p:nvSpPr>
        <p:spPr>
          <a:xfrm>
            <a:off x="457200" y="980728"/>
            <a:ext cx="8229600" cy="5544616"/>
          </a:xfrm>
        </p:spPr>
        <p:txBody>
          <a:bodyPr>
            <a:normAutofit/>
          </a:bodyPr>
          <a:lstStyle/>
          <a:p>
            <a:pPr marL="151765" lvl="0" algn="just">
              <a:lnSpc>
                <a:spcPct val="115000"/>
              </a:lnSpc>
              <a:spcBef>
                <a:spcPts val="0"/>
              </a:spcBef>
            </a:pPr>
            <a:r>
              <a:rPr lang="ar-IQ" sz="4000" b="1" dirty="0" smtClean="0">
                <a:solidFill>
                  <a:prstClr val="black"/>
                </a:solidFill>
                <a:latin typeface="Simplified Arabic" pitchFamily="18" charset="-78"/>
                <a:ea typeface="Calibri"/>
                <a:cs typeface="Simplified Arabic" pitchFamily="18" charset="-78"/>
              </a:rPr>
              <a:t>حيث </a:t>
            </a:r>
            <a:r>
              <a:rPr lang="ar-IQ" sz="4000" b="1" dirty="0">
                <a:solidFill>
                  <a:prstClr val="black"/>
                </a:solidFill>
                <a:latin typeface="Simplified Arabic" pitchFamily="18" charset="-78"/>
                <a:ea typeface="Calibri"/>
                <a:cs typeface="Simplified Arabic" pitchFamily="18" charset="-78"/>
              </a:rPr>
              <a:t>تتحول المشكلة الى صور ذهنية </a:t>
            </a:r>
            <a:r>
              <a:rPr lang="ar-IQ" sz="4000" b="1" dirty="0" smtClean="0">
                <a:solidFill>
                  <a:prstClr val="black"/>
                </a:solidFill>
                <a:latin typeface="Simplified Arabic" pitchFamily="18" charset="-78"/>
                <a:ea typeface="Calibri"/>
                <a:cs typeface="Simplified Arabic" pitchFamily="18" charset="-78"/>
              </a:rPr>
              <a:t>مجردة.</a:t>
            </a:r>
          </a:p>
          <a:p>
            <a:pPr marL="151765" lvl="0" algn="just">
              <a:lnSpc>
                <a:spcPct val="115000"/>
              </a:lnSpc>
              <a:spcBef>
                <a:spcPts val="0"/>
              </a:spcBef>
            </a:pPr>
            <a:r>
              <a:rPr lang="ar-IQ" sz="4000" b="1" dirty="0" smtClean="0">
                <a:solidFill>
                  <a:prstClr val="black"/>
                </a:solidFill>
                <a:latin typeface="Simplified Arabic" pitchFamily="18" charset="-78"/>
                <a:ea typeface="Calibri"/>
                <a:cs typeface="Simplified Arabic" pitchFamily="18" charset="-78"/>
              </a:rPr>
              <a:t>تحتاج </a:t>
            </a:r>
            <a:r>
              <a:rPr lang="ar-IQ" sz="4000" b="1" dirty="0">
                <a:solidFill>
                  <a:prstClr val="black"/>
                </a:solidFill>
                <a:latin typeface="Simplified Arabic" pitchFamily="18" charset="-78"/>
                <a:ea typeface="Calibri"/>
                <a:cs typeface="Simplified Arabic" pitchFamily="18" charset="-78"/>
              </a:rPr>
              <a:t>منا الى عملية الربط والبحث عن العلاقات، </a:t>
            </a:r>
            <a:endParaRPr lang="ar-IQ" sz="40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4000" b="1" dirty="0" smtClean="0">
                <a:solidFill>
                  <a:prstClr val="black"/>
                </a:solidFill>
                <a:latin typeface="Simplified Arabic" pitchFamily="18" charset="-78"/>
                <a:ea typeface="Calibri"/>
                <a:cs typeface="Simplified Arabic" pitchFamily="18" charset="-78"/>
              </a:rPr>
              <a:t>بطريق المحاكمة (المناقشة) </a:t>
            </a:r>
            <a:r>
              <a:rPr lang="ar-IQ" sz="4000" b="1" dirty="0">
                <a:solidFill>
                  <a:prstClr val="black"/>
                </a:solidFill>
                <a:latin typeface="Simplified Arabic" pitchFamily="18" charset="-78"/>
                <a:ea typeface="Calibri"/>
                <a:cs typeface="Simplified Arabic" pitchFamily="18" charset="-78"/>
              </a:rPr>
              <a:t>العقلية المنطقية، </a:t>
            </a:r>
            <a:endParaRPr lang="ar-IQ" sz="40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4000" b="1" dirty="0" smtClean="0">
                <a:solidFill>
                  <a:prstClr val="black"/>
                </a:solidFill>
                <a:latin typeface="Simplified Arabic" pitchFamily="18" charset="-78"/>
                <a:ea typeface="Calibri"/>
                <a:cs typeface="Simplified Arabic" pitchFamily="18" charset="-78"/>
              </a:rPr>
              <a:t>ثم </a:t>
            </a:r>
            <a:r>
              <a:rPr lang="ar-IQ" sz="4000" b="1" dirty="0">
                <a:solidFill>
                  <a:prstClr val="black"/>
                </a:solidFill>
                <a:latin typeface="Simplified Arabic" pitchFamily="18" charset="-78"/>
                <a:ea typeface="Calibri"/>
                <a:cs typeface="Simplified Arabic" pitchFamily="18" charset="-78"/>
              </a:rPr>
              <a:t>بعد ذلك تأتي مرحلة اصدار الحكم او القرار. </a:t>
            </a:r>
            <a:endParaRPr lang="en-US" sz="40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43632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r>
              <a:rPr lang="ar-IQ" sz="3600" b="1" dirty="0" smtClean="0">
                <a:solidFill>
                  <a:srgbClr val="FF0000"/>
                </a:solidFill>
                <a:latin typeface="Simplified Arabic" pitchFamily="18" charset="-78"/>
                <a:cs typeface="Simplified Arabic" pitchFamily="18" charset="-78"/>
              </a:rPr>
              <a:t>انتهت المحاضرة الاولى</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fontScale="85000" lnSpcReduction="20000"/>
          </a:bodyPr>
          <a:lstStyle/>
          <a:p>
            <a:pPr algn="ctr"/>
            <a:r>
              <a:rPr lang="ar-IQ" sz="4700" b="1" dirty="0" smtClean="0">
                <a:solidFill>
                  <a:srgbClr val="FF00FF"/>
                </a:solidFill>
                <a:latin typeface="Simplified Arabic" pitchFamily="18" charset="-78"/>
                <a:cs typeface="Simplified Arabic" pitchFamily="18" charset="-78"/>
              </a:rPr>
              <a:t>شكرا لكم</a:t>
            </a:r>
          </a:p>
          <a:p>
            <a:pPr algn="ctr"/>
            <a:r>
              <a:rPr lang="ar-IQ" sz="4700" b="1" dirty="0" smtClean="0">
                <a:solidFill>
                  <a:srgbClr val="FF00FF"/>
                </a:solidFill>
                <a:latin typeface="Simplified Arabic" pitchFamily="18" charset="-78"/>
                <a:cs typeface="Simplified Arabic" pitchFamily="18" charset="-78"/>
              </a:rPr>
              <a:t>انتهت المحاضرة الأولى</a:t>
            </a:r>
          </a:p>
          <a:p>
            <a:pPr marL="0" indent="0" algn="ctr">
              <a:buNone/>
            </a:pPr>
            <a:r>
              <a:rPr lang="ar-IQ" sz="4700" b="1" dirty="0" smtClean="0">
                <a:solidFill>
                  <a:srgbClr val="FF00FF"/>
                </a:solidFill>
                <a:latin typeface="Simplified Arabic" pitchFamily="18" charset="-78"/>
                <a:cs typeface="Simplified Arabic" pitchFamily="18" charset="-78"/>
              </a:rPr>
              <a:t>كان عنوانها</a:t>
            </a:r>
          </a:p>
          <a:p>
            <a:pPr marL="0" lvl="0" indent="0" algn="ctr">
              <a:buNone/>
            </a:pPr>
            <a:r>
              <a:rPr lang="ar-IQ" sz="4700" b="1" dirty="0">
                <a:solidFill>
                  <a:srgbClr val="2052F2"/>
                </a:solidFill>
                <a:latin typeface="Simplified Arabic" pitchFamily="18" charset="-78"/>
                <a:cs typeface="Simplified Arabic" pitchFamily="18" charset="-78"/>
              </a:rPr>
              <a:t>التعريف بالبحث العلمي الرياضي</a:t>
            </a:r>
          </a:p>
          <a:p>
            <a:pPr marL="0" indent="0" algn="ctr">
              <a:buNone/>
            </a:pPr>
            <a:r>
              <a:rPr lang="ar-IQ" sz="5400" b="1" dirty="0" smtClean="0">
                <a:solidFill>
                  <a:srgbClr val="FF0000"/>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a:t>
            </a:r>
          </a:p>
          <a:p>
            <a:pPr algn="ctr"/>
            <a:r>
              <a:rPr lang="ar-IQ" sz="5400" b="1" dirty="0" smtClean="0">
                <a:solidFill>
                  <a:srgbClr val="CC0000"/>
                </a:solidFill>
                <a:latin typeface="Simplified Arabic" pitchFamily="18" charset="-78"/>
                <a:cs typeface="Simplified Arabic" pitchFamily="18" charset="-78"/>
              </a:rPr>
              <a:t>سنكمل المحاضرة القادمة (الثانية)</a:t>
            </a:r>
          </a:p>
          <a:p>
            <a:pPr algn="ctr"/>
            <a:r>
              <a:rPr lang="ar-IQ" sz="5400" b="1" dirty="0" smtClean="0">
                <a:solidFill>
                  <a:srgbClr val="2052F2"/>
                </a:solidFill>
                <a:latin typeface="Simplified Arabic" pitchFamily="18" charset="-78"/>
                <a:cs typeface="Simplified Arabic" pitchFamily="18" charset="-78"/>
              </a:rPr>
              <a:t>عنوان المحاضرة القادمة(الثانية)</a:t>
            </a:r>
          </a:p>
          <a:p>
            <a:pPr marL="0" algn="ctr">
              <a:lnSpc>
                <a:spcPct val="115000"/>
              </a:lnSpc>
              <a:spcBef>
                <a:spcPts val="0"/>
              </a:spcBef>
            </a:pPr>
            <a:r>
              <a:rPr lang="ar-SA" sz="5400" b="1" dirty="0" smtClean="0">
                <a:solidFill>
                  <a:srgbClr val="FF0000"/>
                </a:solidFill>
                <a:ea typeface="Calibri"/>
                <a:cs typeface="Simplified Arabic"/>
              </a:rPr>
              <a:t>الباحث العلمي</a:t>
            </a:r>
            <a:endParaRPr lang="en-US" sz="4800" dirty="0">
              <a:solidFill>
                <a:srgbClr val="FF0000"/>
              </a:solidFill>
              <a:ea typeface="Calibri"/>
              <a:cs typeface="Arial"/>
            </a:endParaRPr>
          </a:p>
        </p:txBody>
      </p:sp>
    </p:spTree>
    <p:extLst>
      <p:ext uri="{BB962C8B-B14F-4D97-AF65-F5344CB8AC3E}">
        <p14:creationId xmlns:p14="http://schemas.microsoft.com/office/powerpoint/2010/main" val="2074137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ar-IQ" b="1" dirty="0" smtClean="0">
                <a:solidFill>
                  <a:srgbClr val="FF0000"/>
                </a:solidFill>
                <a:latin typeface="Simplified Arabic" pitchFamily="18" charset="-78"/>
                <a:cs typeface="Simplified Arabic" pitchFamily="18" charset="-78"/>
              </a:rPr>
              <a:t>المحاضرة الأولى</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832648"/>
          </a:xfrm>
        </p:spPr>
        <p:txBody>
          <a:bodyPr/>
          <a:lstStyle/>
          <a:p>
            <a:pPr algn="ctr"/>
            <a:r>
              <a:rPr lang="ar-IQ" b="1" dirty="0" smtClean="0">
                <a:solidFill>
                  <a:srgbClr val="2052F2"/>
                </a:solidFill>
                <a:latin typeface="Simplified Arabic" pitchFamily="18" charset="-78"/>
                <a:cs typeface="Simplified Arabic" pitchFamily="18" charset="-78"/>
              </a:rPr>
              <a:t>محاور المحاضرة الأولى</a:t>
            </a:r>
          </a:p>
          <a:p>
            <a:r>
              <a:rPr lang="ar-IQ" b="1" dirty="0" smtClean="0">
                <a:solidFill>
                  <a:srgbClr val="FF00FF"/>
                </a:solidFill>
                <a:latin typeface="Simplified Arabic" pitchFamily="18" charset="-78"/>
                <a:cs typeface="Simplified Arabic" pitchFamily="18" charset="-78"/>
              </a:rPr>
              <a:t>المحور </a:t>
            </a:r>
            <a:r>
              <a:rPr lang="ar-IQ" b="1" dirty="0">
                <a:solidFill>
                  <a:srgbClr val="FF00FF"/>
                </a:solidFill>
                <a:latin typeface="Simplified Arabic" pitchFamily="18" charset="-78"/>
                <a:cs typeface="Simplified Arabic" pitchFamily="18" charset="-78"/>
              </a:rPr>
              <a:t>الأول : التعريف بالبحث العلمي الرياضي.</a:t>
            </a:r>
          </a:p>
          <a:p>
            <a:r>
              <a:rPr lang="ar-IQ" b="1" dirty="0" smtClean="0">
                <a:solidFill>
                  <a:srgbClr val="FF00FF"/>
                </a:solidFill>
                <a:latin typeface="Simplified Arabic" pitchFamily="18" charset="-78"/>
                <a:cs typeface="Simplified Arabic" pitchFamily="18" charset="-78"/>
              </a:rPr>
              <a:t>المحور </a:t>
            </a:r>
            <a:r>
              <a:rPr lang="ar-IQ" b="1" dirty="0">
                <a:solidFill>
                  <a:srgbClr val="FF00FF"/>
                </a:solidFill>
                <a:latin typeface="Simplified Arabic" pitchFamily="18" charset="-78"/>
                <a:cs typeface="Simplified Arabic" pitchFamily="18" charset="-78"/>
              </a:rPr>
              <a:t>الثاني : الباحث والبحث العلمي.</a:t>
            </a:r>
          </a:p>
          <a:p>
            <a:r>
              <a:rPr lang="ar-IQ" b="1" dirty="0" smtClean="0">
                <a:solidFill>
                  <a:srgbClr val="FF00FF"/>
                </a:solidFill>
                <a:latin typeface="Simplified Arabic" pitchFamily="18" charset="-78"/>
                <a:cs typeface="Simplified Arabic" pitchFamily="18" charset="-78"/>
              </a:rPr>
              <a:t>المحور الثالث </a:t>
            </a:r>
            <a:r>
              <a:rPr lang="ar-IQ" b="1" dirty="0">
                <a:solidFill>
                  <a:srgbClr val="FF00FF"/>
                </a:solidFill>
                <a:latin typeface="Simplified Arabic" pitchFamily="18" charset="-78"/>
                <a:cs typeface="Simplified Arabic" pitchFamily="18" charset="-78"/>
              </a:rPr>
              <a:t>: أهمية البحث العلمي وأنواع البحث العلمي</a:t>
            </a:r>
            <a:r>
              <a:rPr lang="ar-IQ" b="1" dirty="0" smtClean="0">
                <a:solidFill>
                  <a:srgbClr val="FF00FF"/>
                </a:solidFill>
                <a:latin typeface="Simplified Arabic" pitchFamily="18" charset="-78"/>
                <a:cs typeface="Simplified Arabic" pitchFamily="18" charset="-78"/>
              </a:rPr>
              <a:t>.</a:t>
            </a:r>
            <a:endParaRPr lang="ar-IQ"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144551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2800" b="1" dirty="0">
                <a:solidFill>
                  <a:srgbClr val="FF0000"/>
                </a:solidFill>
                <a:latin typeface="Simplified Arabic" pitchFamily="18" charset="-78"/>
                <a:ea typeface="Calibri"/>
                <a:cs typeface="Simplified Arabic" pitchFamily="18" charset="-78"/>
              </a:rPr>
              <a:t>التعريف بالبحث العلمي الرياضي </a:t>
            </a:r>
            <a:r>
              <a:rPr lang="en-US" sz="2800" b="1" dirty="0">
                <a:solidFill>
                  <a:srgbClr val="FF0000"/>
                </a:solidFill>
                <a:latin typeface="Simplified Arabic" pitchFamily="18" charset="-78"/>
                <a:ea typeface="Calibri"/>
                <a:cs typeface="Simplified Arabic" pitchFamily="18" charset="-78"/>
              </a:rPr>
              <a:t>Introduction to sports </a:t>
            </a:r>
            <a:r>
              <a:rPr lang="en-US" sz="2800" b="1" dirty="0" smtClean="0">
                <a:solidFill>
                  <a:srgbClr val="FF0000"/>
                </a:solidFill>
                <a:latin typeface="Simplified Arabic" pitchFamily="18" charset="-78"/>
                <a:ea typeface="Calibri"/>
                <a:cs typeface="Simplified Arabic" pitchFamily="18" charset="-78"/>
              </a:rPr>
              <a:t>research</a:t>
            </a:r>
            <a:endParaRPr lang="ar-IQ" sz="28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251520" y="908720"/>
            <a:ext cx="8568952" cy="5760640"/>
          </a:xfrm>
        </p:spPr>
        <p:txBody>
          <a:bodyPr>
            <a:normAutofit/>
          </a:bodyPr>
          <a:lstStyle/>
          <a:p>
            <a:pPr lvl="0" algn="just">
              <a:lnSpc>
                <a:spcPct val="115000"/>
              </a:lnSpc>
              <a:spcBef>
                <a:spcPts val="0"/>
              </a:spcBef>
              <a:buFont typeface="Wingdings"/>
              <a:buChar char=""/>
            </a:pPr>
            <a:r>
              <a:rPr lang="ar-SA" b="1" dirty="0" smtClean="0">
                <a:solidFill>
                  <a:srgbClr val="0066FF"/>
                </a:solidFill>
                <a:latin typeface="Simplified Arabic" pitchFamily="18" charset="-78"/>
                <a:ea typeface="Calibri"/>
                <a:cs typeface="Simplified Arabic" pitchFamily="18" charset="-78"/>
              </a:rPr>
              <a:t>البحث </a:t>
            </a:r>
            <a:r>
              <a:rPr lang="ar-SA" b="1" dirty="0">
                <a:solidFill>
                  <a:srgbClr val="0066FF"/>
                </a:solidFill>
                <a:latin typeface="Simplified Arabic" pitchFamily="18" charset="-78"/>
                <a:ea typeface="Calibri"/>
                <a:cs typeface="Simplified Arabic" pitchFamily="18" charset="-78"/>
              </a:rPr>
              <a:t>العلمي لغة واصطلاحاً  </a:t>
            </a:r>
            <a:r>
              <a:rPr lang="en-US" sz="1400" b="1" dirty="0">
                <a:solidFill>
                  <a:srgbClr val="0066FF"/>
                </a:solidFill>
                <a:latin typeface="Simplified Arabic" pitchFamily="18" charset="-78"/>
                <a:ea typeface="Calibri"/>
                <a:cs typeface="Simplified Arabic" pitchFamily="18" charset="-78"/>
              </a:rPr>
              <a:t>Scientific research linguistically and idiomatically</a:t>
            </a:r>
          </a:p>
          <a:p>
            <a:pPr marL="457200" algn="just">
              <a:lnSpc>
                <a:spcPct val="115000"/>
              </a:lnSpc>
              <a:spcBef>
                <a:spcPts val="0"/>
              </a:spcBef>
            </a:pPr>
            <a:r>
              <a:rPr lang="ar-SA" b="1" dirty="0">
                <a:solidFill>
                  <a:srgbClr val="C00000"/>
                </a:solidFill>
                <a:latin typeface="Simplified Arabic" pitchFamily="18" charset="-78"/>
                <a:ea typeface="Calibri"/>
                <a:cs typeface="Simplified Arabic" pitchFamily="18" charset="-78"/>
              </a:rPr>
              <a:t>يضم مصطلح البحث العلمي مصطلحين هما :- </a:t>
            </a:r>
            <a:endParaRPr lang="ar-IQ" b="1" dirty="0" smtClean="0">
              <a:solidFill>
                <a:srgbClr val="C00000"/>
              </a:solidFill>
              <a:latin typeface="Simplified Arabic" pitchFamily="18" charset="-78"/>
              <a:ea typeface="Calibri"/>
              <a:cs typeface="Simplified Arabic" pitchFamily="18" charset="-78"/>
            </a:endParaRPr>
          </a:p>
          <a:p>
            <a:pPr marL="457200" algn="ctr">
              <a:lnSpc>
                <a:spcPct val="115000"/>
              </a:lnSpc>
              <a:spcBef>
                <a:spcPts val="0"/>
              </a:spcBef>
            </a:pPr>
            <a:r>
              <a:rPr lang="ar-SA" b="1" dirty="0" smtClean="0">
                <a:solidFill>
                  <a:srgbClr val="2052F2"/>
                </a:solidFill>
                <a:latin typeface="Simplified Arabic" pitchFamily="18" charset="-78"/>
                <a:ea typeface="Calibri"/>
                <a:cs typeface="Simplified Arabic" pitchFamily="18" charset="-78"/>
              </a:rPr>
              <a:t>البحث </a:t>
            </a:r>
            <a:r>
              <a:rPr lang="ar-IQ" b="1" dirty="0" smtClean="0">
                <a:solidFill>
                  <a:srgbClr val="2052F2"/>
                </a:solidFill>
                <a:latin typeface="Simplified Arabic" pitchFamily="18" charset="-78"/>
                <a:ea typeface="Calibri"/>
                <a:cs typeface="Simplified Arabic" pitchFamily="18" charset="-78"/>
              </a:rPr>
              <a:t> </a:t>
            </a:r>
            <a:r>
              <a:rPr lang="ar-SA" b="1" dirty="0" smtClean="0">
                <a:solidFill>
                  <a:srgbClr val="2052F2"/>
                </a:solidFill>
                <a:latin typeface="Simplified Arabic" pitchFamily="18" charset="-78"/>
                <a:ea typeface="Calibri"/>
                <a:cs typeface="Simplified Arabic" pitchFamily="18" charset="-78"/>
              </a:rPr>
              <a:t>و </a:t>
            </a:r>
            <a:r>
              <a:rPr lang="ar-SA" b="1" dirty="0">
                <a:solidFill>
                  <a:srgbClr val="2052F2"/>
                </a:solidFill>
                <a:latin typeface="Simplified Arabic" pitchFamily="18" charset="-78"/>
                <a:ea typeface="Calibri"/>
                <a:cs typeface="Simplified Arabic" pitchFamily="18" charset="-78"/>
              </a:rPr>
              <a:t>العلمي.</a:t>
            </a:r>
            <a:endParaRPr lang="en-US" sz="2400" dirty="0">
              <a:solidFill>
                <a:srgbClr val="2052F2"/>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a:solidFill>
                  <a:srgbClr val="FF00FF"/>
                </a:solidFill>
                <a:latin typeface="Simplified Arabic" pitchFamily="18" charset="-78"/>
                <a:ea typeface="Calibri"/>
                <a:cs typeface="Simplified Arabic" pitchFamily="18" charset="-78"/>
              </a:rPr>
              <a:t>البحث في </a:t>
            </a:r>
            <a:r>
              <a:rPr lang="ar-SA" b="1" dirty="0" smtClean="0">
                <a:solidFill>
                  <a:srgbClr val="FF00FF"/>
                </a:solidFill>
                <a:latin typeface="Simplified Arabic" pitchFamily="18" charset="-78"/>
                <a:ea typeface="Calibri"/>
                <a:cs typeface="Simplified Arabic" pitchFamily="18" charset="-78"/>
              </a:rPr>
              <a:t>اللغة</a:t>
            </a:r>
            <a:r>
              <a:rPr lang="ar-IQ" b="1" dirty="0" smtClean="0">
                <a:solidFill>
                  <a:srgbClr val="FF00FF"/>
                </a:solidFill>
                <a:latin typeface="Simplified Arabic" pitchFamily="18" charset="-78"/>
                <a:ea typeface="Calibri"/>
                <a:cs typeface="Simplified Arabic" pitchFamily="18" charset="-78"/>
              </a:rPr>
              <a:t> العربية</a:t>
            </a:r>
            <a:r>
              <a:rPr lang="ar-SA" sz="2800" dirty="0" smtClean="0">
                <a:solidFill>
                  <a:srgbClr val="FF00FF"/>
                </a:solidFill>
                <a:latin typeface="Simplified Arabic" pitchFamily="18" charset="-78"/>
                <a:ea typeface="Calibri"/>
                <a:cs typeface="Simplified Arabic" pitchFamily="18" charset="-78"/>
              </a:rPr>
              <a:t>: </a:t>
            </a:r>
            <a:endParaRPr lang="en-US" sz="2400" dirty="0">
              <a:solidFill>
                <a:srgbClr val="FF00FF"/>
              </a:solidFill>
              <a:latin typeface="Simplified Arabic" pitchFamily="18" charset="-78"/>
              <a:ea typeface="Calibri"/>
              <a:cs typeface="Simplified Arabic" pitchFamily="18" charset="-78"/>
            </a:endParaRPr>
          </a:p>
          <a:p>
            <a:pPr marL="94615" algn="just">
              <a:lnSpc>
                <a:spcPct val="115000"/>
              </a:lnSpc>
              <a:spcBef>
                <a:spcPts val="0"/>
              </a:spcBef>
            </a:pPr>
            <a:r>
              <a:rPr lang="ar-SA" dirty="0">
                <a:latin typeface="Simplified Arabic" pitchFamily="18" charset="-78"/>
                <a:ea typeface="Calibri"/>
                <a:cs typeface="Simplified Arabic" pitchFamily="18" charset="-78"/>
              </a:rPr>
              <a:t>هو مصدر الفعل الماضي بَحَثَ ومعناه : طَلَبَ، فَتَشَ، تَقَصَى، تَتَبَعَ، تحرى، سَألَ، اكتَشَفَ ...الخ، وعلى ذلك يكون معنى البحث : هو الطَلبُ والتَفتِيش وتَقصى حَقيقة من الحَقائق أو أمرٍ من الأمورِ</a:t>
            </a:r>
            <a:r>
              <a:rPr lang="ar-SA" b="1" dirty="0" smtClean="0">
                <a:latin typeface="Simplified Arabic" pitchFamily="18" charset="-78"/>
                <a:ea typeface="Calibri"/>
                <a:cs typeface="Simplified Arabic" pitchFamily="18" charset="-78"/>
              </a:rPr>
              <a:t>.</a:t>
            </a:r>
            <a:endParaRPr lang="ar-IQ" b="1" dirty="0" smtClean="0">
              <a:latin typeface="Simplified Arabic" pitchFamily="18" charset="-78"/>
              <a:ea typeface="Calibri"/>
              <a:cs typeface="Simplified Arabic" pitchFamily="18" charset="-78"/>
            </a:endParaRPr>
          </a:p>
          <a:p>
            <a:pPr marL="94615" algn="l">
              <a:lnSpc>
                <a:spcPct val="115000"/>
              </a:lnSpc>
              <a:spcBef>
                <a:spcPts val="0"/>
              </a:spcBef>
            </a:pPr>
            <a:r>
              <a:rPr lang="ar-IQ" sz="2400" b="1" dirty="0" smtClean="0">
                <a:solidFill>
                  <a:srgbClr val="FF0000"/>
                </a:solidFill>
                <a:latin typeface="Simplified Arabic" pitchFamily="18" charset="-78"/>
                <a:ea typeface="Calibri"/>
                <a:cs typeface="Simplified Arabic" pitchFamily="18" charset="-78"/>
              </a:rPr>
              <a:t>أما تعريف العلمي ...</a:t>
            </a:r>
            <a:endParaRPr lang="en-US" sz="24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010296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nSpc>
                <a:spcPct val="115000"/>
              </a:lnSpc>
              <a:spcBef>
                <a:spcPts val="0"/>
              </a:spcBef>
            </a:pPr>
            <a:r>
              <a:rPr lang="ar-SA" sz="3200" b="1" dirty="0">
                <a:solidFill>
                  <a:srgbClr val="FF0000"/>
                </a:solidFill>
                <a:ea typeface="Calibri"/>
                <a:cs typeface="Simplified Arabic"/>
              </a:rPr>
              <a:t>العلمي </a:t>
            </a:r>
            <a:r>
              <a:rPr lang="ar-IQ" sz="3200" dirty="0">
                <a:solidFill>
                  <a:srgbClr val="FF0000"/>
                </a:solidFill>
                <a:ea typeface="Calibri"/>
                <a:cs typeface="Simplified Arabic"/>
              </a:rPr>
              <a:t>(</a:t>
            </a:r>
            <a:r>
              <a:rPr lang="en-US" sz="3200" dirty="0">
                <a:solidFill>
                  <a:srgbClr val="FF0000"/>
                </a:solidFill>
                <a:latin typeface="Simplified Arabic"/>
                <a:ea typeface="Calibri"/>
                <a:cs typeface="Arial"/>
              </a:rPr>
              <a:t>Scientific</a:t>
            </a:r>
            <a:r>
              <a:rPr lang="ar-IQ" sz="3200" dirty="0" smtClean="0">
                <a:solidFill>
                  <a:srgbClr val="FF0000"/>
                </a:solidFill>
                <a:ea typeface="Calibri"/>
                <a:cs typeface="Simplified Arabic"/>
              </a:rPr>
              <a:t>)</a:t>
            </a:r>
            <a:endParaRPr lang="en-US" sz="3200" dirty="0">
              <a:solidFill>
                <a:srgbClr val="FF0000"/>
              </a:solidFill>
              <a:ea typeface="Calibri"/>
              <a:cs typeface="Arial"/>
            </a:endParaRPr>
          </a:p>
        </p:txBody>
      </p:sp>
      <p:sp>
        <p:nvSpPr>
          <p:cNvPr id="3" name="عنصر نائب للمحتوى 2"/>
          <p:cNvSpPr>
            <a:spLocks noGrp="1"/>
          </p:cNvSpPr>
          <p:nvPr>
            <p:ph idx="1"/>
          </p:nvPr>
        </p:nvSpPr>
        <p:spPr>
          <a:xfrm>
            <a:off x="457200" y="980728"/>
            <a:ext cx="8229600" cy="5616624"/>
          </a:xfrm>
        </p:spPr>
        <p:txBody>
          <a:bodyPr>
            <a:normAutofit lnSpcReduction="10000"/>
          </a:bodyPr>
          <a:lstStyle/>
          <a:p>
            <a:pPr lvl="0" algn="ctr">
              <a:lnSpc>
                <a:spcPct val="115000"/>
              </a:lnSpc>
              <a:spcBef>
                <a:spcPts val="0"/>
              </a:spcBef>
              <a:buFont typeface="Symbol"/>
              <a:buChar char=""/>
            </a:pPr>
            <a:r>
              <a:rPr lang="ar-SA" sz="4800" b="1" dirty="0">
                <a:solidFill>
                  <a:srgbClr val="FF00FF"/>
                </a:solidFill>
                <a:latin typeface="Simplified Arabic" pitchFamily="18" charset="-78"/>
                <a:ea typeface="Calibri"/>
                <a:cs typeface="Simplified Arabic" pitchFamily="18" charset="-78"/>
              </a:rPr>
              <a:t>العلمي </a:t>
            </a:r>
            <a:r>
              <a:rPr lang="ar-IQ" sz="4800" dirty="0">
                <a:solidFill>
                  <a:srgbClr val="FF00FF"/>
                </a:solidFill>
                <a:latin typeface="Simplified Arabic" pitchFamily="18" charset="-78"/>
                <a:ea typeface="Calibri"/>
                <a:cs typeface="Simplified Arabic" pitchFamily="18" charset="-78"/>
              </a:rPr>
              <a:t>(</a:t>
            </a:r>
            <a:r>
              <a:rPr lang="en-US" sz="4800" dirty="0">
                <a:solidFill>
                  <a:srgbClr val="FF00FF"/>
                </a:solidFill>
                <a:latin typeface="Simplified Arabic" pitchFamily="18" charset="-78"/>
                <a:ea typeface="Calibri"/>
                <a:cs typeface="Simplified Arabic" pitchFamily="18" charset="-78"/>
              </a:rPr>
              <a:t>Scientific</a:t>
            </a:r>
            <a:r>
              <a:rPr lang="ar-IQ" sz="4800" dirty="0">
                <a:solidFill>
                  <a:srgbClr val="FF00FF"/>
                </a:solidFill>
                <a:latin typeface="Simplified Arabic" pitchFamily="18" charset="-78"/>
                <a:ea typeface="Calibri"/>
                <a:cs typeface="Simplified Arabic" pitchFamily="18" charset="-78"/>
              </a:rPr>
              <a:t>)</a:t>
            </a:r>
            <a:r>
              <a:rPr lang="ar-SA" sz="4800" b="1" dirty="0">
                <a:solidFill>
                  <a:srgbClr val="FF00FF"/>
                </a:solidFill>
                <a:latin typeface="Simplified Arabic" pitchFamily="18" charset="-78"/>
                <a:ea typeface="Calibri"/>
                <a:cs typeface="Simplified Arabic" pitchFamily="18" charset="-78"/>
              </a:rPr>
              <a:t>: </a:t>
            </a:r>
            <a:endParaRPr lang="en-US" sz="4800" dirty="0">
              <a:solidFill>
                <a:srgbClr val="FF00FF"/>
              </a:solidFill>
              <a:latin typeface="Simplified Arabic" pitchFamily="18" charset="-78"/>
              <a:ea typeface="Calibri"/>
              <a:cs typeface="Simplified Arabic" pitchFamily="18" charset="-78"/>
            </a:endParaRPr>
          </a:p>
          <a:p>
            <a:pPr marL="94615" lvl="0" algn="just">
              <a:lnSpc>
                <a:spcPct val="115000"/>
              </a:lnSpc>
              <a:spcBef>
                <a:spcPts val="0"/>
              </a:spcBef>
            </a:pPr>
            <a:r>
              <a:rPr lang="ar-SA" sz="4800" dirty="0">
                <a:solidFill>
                  <a:prstClr val="black"/>
                </a:solidFill>
                <a:latin typeface="Simplified Arabic" pitchFamily="18" charset="-78"/>
                <a:ea typeface="Calibri"/>
                <a:cs typeface="Simplified Arabic" pitchFamily="18" charset="-78"/>
              </a:rPr>
              <a:t>هو كلمة منسوبة إلى العلم، والعلم يعنى المعرفة والدراية والإدراك للحقائق، فالعلم يعنى الإحاطة والإلمام بالحقائق وكل ما يتصل بها، والعلم أساسهُ المعرفة إلا أنه أوسع منها إلماما واحاطة</a:t>
            </a:r>
            <a:r>
              <a:rPr lang="ar-SA" sz="4800" dirty="0" smtClean="0">
                <a:solidFill>
                  <a:prstClr val="black"/>
                </a:solidFill>
                <a:latin typeface="Simplified Arabic" pitchFamily="18" charset="-78"/>
                <a:ea typeface="Calibri"/>
                <a:cs typeface="Simplified Arabic" pitchFamily="18" charset="-78"/>
              </a:rPr>
              <a:t>.</a:t>
            </a:r>
            <a:endParaRPr lang="ar-IQ" sz="4800" dirty="0" smtClean="0">
              <a:solidFill>
                <a:prstClr val="black"/>
              </a:solidFill>
              <a:latin typeface="Simplified Arabic" pitchFamily="18" charset="-78"/>
              <a:ea typeface="Calibri"/>
              <a:cs typeface="Simplified Arabic" pitchFamily="18" charset="-78"/>
            </a:endParaRPr>
          </a:p>
          <a:p>
            <a:pPr marL="94615" lvl="0" algn="l">
              <a:lnSpc>
                <a:spcPct val="115000"/>
              </a:lnSpc>
              <a:spcBef>
                <a:spcPts val="0"/>
              </a:spcBef>
            </a:pPr>
            <a:r>
              <a:rPr lang="ar-IQ" sz="4800" dirty="0" smtClean="0">
                <a:solidFill>
                  <a:srgbClr val="FF0000"/>
                </a:solidFill>
                <a:latin typeface="Simplified Arabic" pitchFamily="18" charset="-78"/>
                <a:ea typeface="Calibri"/>
                <a:cs typeface="Simplified Arabic" pitchFamily="18" charset="-78"/>
              </a:rPr>
              <a:t>أما تعريف المعرفة ...</a:t>
            </a:r>
            <a:endParaRPr lang="en-US" sz="4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416378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marL="342900" lvl="0" indent="-342900">
              <a:lnSpc>
                <a:spcPct val="115000"/>
              </a:lnSpc>
              <a:spcBef>
                <a:spcPts val="0"/>
              </a:spcBef>
            </a:pPr>
            <a:r>
              <a:rPr lang="ar-SA" sz="3200" b="1" dirty="0">
                <a:solidFill>
                  <a:srgbClr val="FF0000"/>
                </a:solidFill>
                <a:ea typeface="Calibri"/>
                <a:cs typeface="Simplified Arabic"/>
              </a:rPr>
              <a:t>المعرفةُ </a:t>
            </a:r>
            <a:r>
              <a:rPr lang="ar-IQ" sz="3200" b="1" dirty="0">
                <a:solidFill>
                  <a:srgbClr val="FF0000"/>
                </a:solidFill>
                <a:ea typeface="Calibri"/>
                <a:cs typeface="Simplified Arabic"/>
              </a:rPr>
              <a:t>(</a:t>
            </a:r>
            <a:r>
              <a:rPr lang="en-US" sz="3200" b="1" dirty="0">
                <a:solidFill>
                  <a:srgbClr val="FF0000"/>
                </a:solidFill>
                <a:latin typeface="Simplified Arabic"/>
                <a:ea typeface="Calibri"/>
                <a:cs typeface="Arial"/>
              </a:rPr>
              <a:t>Knowledge</a:t>
            </a:r>
            <a:r>
              <a:rPr lang="ar-IQ" sz="3200" b="1" dirty="0" smtClean="0">
                <a:solidFill>
                  <a:srgbClr val="FF0000"/>
                </a:solidFill>
                <a:ea typeface="Calibri"/>
                <a:cs typeface="Simplified Arabic"/>
              </a:rPr>
              <a:t>)</a:t>
            </a:r>
            <a:endParaRPr lang="ar-IQ" sz="3200" b="1" dirty="0">
              <a:solidFill>
                <a:srgbClr val="FF0000"/>
              </a:solidFill>
            </a:endParaRPr>
          </a:p>
        </p:txBody>
      </p:sp>
      <p:sp>
        <p:nvSpPr>
          <p:cNvPr id="3" name="عنصر نائب للمحتوى 2"/>
          <p:cNvSpPr>
            <a:spLocks noGrp="1"/>
          </p:cNvSpPr>
          <p:nvPr>
            <p:ph idx="1"/>
          </p:nvPr>
        </p:nvSpPr>
        <p:spPr>
          <a:xfrm>
            <a:off x="251520" y="980728"/>
            <a:ext cx="8568952" cy="5688632"/>
          </a:xfrm>
        </p:spPr>
        <p:txBody>
          <a:bodyPr>
            <a:normAutofit/>
          </a:bodyPr>
          <a:lstStyle/>
          <a:p>
            <a:pPr lvl="0" algn="ctr">
              <a:lnSpc>
                <a:spcPct val="115000"/>
              </a:lnSpc>
              <a:spcBef>
                <a:spcPts val="0"/>
              </a:spcBef>
              <a:buFont typeface="Symbol"/>
              <a:buChar char=""/>
            </a:pPr>
            <a:r>
              <a:rPr lang="ar-SA" sz="3600" b="1" dirty="0">
                <a:solidFill>
                  <a:srgbClr val="FF00FF"/>
                </a:solidFill>
                <a:latin typeface="Simplified Arabic" pitchFamily="18" charset="-78"/>
                <a:ea typeface="Calibri"/>
                <a:cs typeface="Simplified Arabic" pitchFamily="18" charset="-78"/>
              </a:rPr>
              <a:t>المعرفةُ </a:t>
            </a:r>
            <a:r>
              <a:rPr lang="ar-IQ" sz="3600" dirty="0">
                <a:solidFill>
                  <a:srgbClr val="FF00FF"/>
                </a:solidFill>
                <a:latin typeface="Simplified Arabic" pitchFamily="18" charset="-78"/>
                <a:ea typeface="Calibri"/>
                <a:cs typeface="Simplified Arabic" pitchFamily="18" charset="-78"/>
              </a:rPr>
              <a:t>(</a:t>
            </a:r>
            <a:r>
              <a:rPr lang="en-US" sz="3600" dirty="0">
                <a:solidFill>
                  <a:srgbClr val="FF00FF"/>
                </a:solidFill>
                <a:latin typeface="Simplified Arabic" pitchFamily="18" charset="-78"/>
                <a:ea typeface="Calibri"/>
                <a:cs typeface="Simplified Arabic" pitchFamily="18" charset="-78"/>
              </a:rPr>
              <a:t>Knowledge</a:t>
            </a:r>
            <a:r>
              <a:rPr lang="ar-IQ" sz="3600" dirty="0">
                <a:solidFill>
                  <a:srgbClr val="FF00FF"/>
                </a:solidFill>
                <a:latin typeface="Simplified Arabic" pitchFamily="18" charset="-78"/>
                <a:ea typeface="Calibri"/>
                <a:cs typeface="Simplified Arabic" pitchFamily="18" charset="-78"/>
              </a:rPr>
              <a:t>): </a:t>
            </a:r>
            <a:endParaRPr lang="en-US" sz="3600" dirty="0">
              <a:solidFill>
                <a:srgbClr val="FF00FF"/>
              </a:solidFill>
              <a:latin typeface="Simplified Arabic" pitchFamily="18" charset="-78"/>
              <a:ea typeface="Calibri"/>
              <a:cs typeface="Simplified Arabic" pitchFamily="18" charset="-78"/>
            </a:endParaRPr>
          </a:p>
          <a:p>
            <a:pPr marL="94615" lvl="0" algn="just">
              <a:lnSpc>
                <a:spcPct val="115000"/>
              </a:lnSpc>
              <a:spcBef>
                <a:spcPts val="0"/>
              </a:spcBef>
            </a:pPr>
            <a:r>
              <a:rPr lang="ar-SA" sz="3600" dirty="0">
                <a:solidFill>
                  <a:prstClr val="black"/>
                </a:solidFill>
                <a:latin typeface="Simplified Arabic" pitchFamily="18" charset="-78"/>
                <a:ea typeface="Calibri"/>
                <a:cs typeface="Simplified Arabic" pitchFamily="18" charset="-78"/>
              </a:rPr>
              <a:t>تعني الإحاطة بالشيء، أي العلم به، والمعرفة أشمل وأوسع من العلم ذلك أن المعرفة تشمل كل الرصيد الواسع والهائل من المعارف والعلوم والمعلومات التي استطاع الإنسان باعتباره كائن ومخلوق يفكر ويتمتع بالعقل أن يجمع ذلك الرصيد عبر مراحل التاريخ الإنساني الطويل بحواسه وفكره وعقله</a:t>
            </a:r>
            <a:r>
              <a:rPr lang="ar-SA" sz="3600" dirty="0" smtClean="0">
                <a:solidFill>
                  <a:prstClr val="black"/>
                </a:solidFill>
                <a:latin typeface="Simplified Arabic" pitchFamily="18" charset="-78"/>
                <a:ea typeface="Calibri"/>
                <a:cs typeface="Simplified Arabic" pitchFamily="18" charset="-78"/>
              </a:rPr>
              <a:t>.</a:t>
            </a:r>
            <a:endParaRPr lang="en-US" sz="3600"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959953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b="1" dirty="0" smtClean="0">
                <a:solidFill>
                  <a:srgbClr val="FF0000"/>
                </a:solidFill>
                <a:latin typeface="Simplified Arabic" pitchFamily="18" charset="-78"/>
                <a:cs typeface="Simplified Arabic" pitchFamily="18" charset="-78"/>
              </a:rPr>
              <a:t>مفهوم البحث العلمي</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251520" y="980728"/>
            <a:ext cx="8712968" cy="5688632"/>
          </a:xfrm>
        </p:spPr>
        <p:txBody>
          <a:bodyPr>
            <a:normAutofit/>
          </a:bodyPr>
          <a:lstStyle/>
          <a:p>
            <a:pPr lvl="0" algn="just">
              <a:lnSpc>
                <a:spcPct val="115000"/>
              </a:lnSpc>
              <a:spcBef>
                <a:spcPts val="0"/>
              </a:spcBef>
              <a:buFont typeface="Wingdings"/>
              <a:buChar char=""/>
            </a:pPr>
            <a:r>
              <a:rPr lang="ar-SA" sz="4400" b="1" dirty="0">
                <a:solidFill>
                  <a:srgbClr val="FF00FF"/>
                </a:solidFill>
                <a:latin typeface="Simplified Arabic" pitchFamily="18" charset="-78"/>
                <a:ea typeface="Calibri"/>
                <a:cs typeface="Simplified Arabic" pitchFamily="18" charset="-78"/>
              </a:rPr>
              <a:t>مفهوم البحث العلمي (بشكل عام</a:t>
            </a:r>
            <a:r>
              <a:rPr lang="ar-SA" sz="4400" b="1" dirty="0" smtClean="0">
                <a:solidFill>
                  <a:srgbClr val="FF00FF"/>
                </a:solidFill>
                <a:latin typeface="Simplified Arabic" pitchFamily="18" charset="-78"/>
                <a:ea typeface="Calibri"/>
                <a:cs typeface="Simplified Arabic" pitchFamily="18" charset="-78"/>
              </a:rPr>
              <a:t>)</a:t>
            </a:r>
            <a:endParaRPr lang="en-US" sz="4400" dirty="0" smtClean="0">
              <a:solidFill>
                <a:srgbClr val="FF00FF"/>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sz="4400" b="1" dirty="0">
                <a:solidFill>
                  <a:srgbClr val="0066FF"/>
                </a:solidFill>
                <a:ea typeface="Calibri"/>
                <a:cs typeface="Simplified Arabic"/>
              </a:rPr>
              <a:t>مفهوم البحث العلمي في المجال الرياضي  </a:t>
            </a:r>
            <a:r>
              <a:rPr lang="ar-SA" sz="4400" dirty="0">
                <a:solidFill>
                  <a:srgbClr val="0066FF"/>
                </a:solidFill>
                <a:ea typeface="Calibri"/>
                <a:cs typeface="Simplified Arabic"/>
              </a:rPr>
              <a:t> </a:t>
            </a:r>
            <a:endParaRPr lang="en-US" sz="4400" dirty="0">
              <a:solidFill>
                <a:srgbClr val="0066FF"/>
              </a:solidFill>
              <a:ea typeface="Calibri"/>
              <a:cs typeface="Arial"/>
            </a:endParaRPr>
          </a:p>
        </p:txBody>
      </p:sp>
    </p:spTree>
    <p:extLst>
      <p:ext uri="{BB962C8B-B14F-4D97-AF65-F5344CB8AC3E}">
        <p14:creationId xmlns:p14="http://schemas.microsoft.com/office/powerpoint/2010/main" val="3835474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SA" sz="3600" b="1" dirty="0">
                <a:solidFill>
                  <a:srgbClr val="FF0000"/>
                </a:solidFill>
                <a:ea typeface="Calibri"/>
                <a:cs typeface="Simplified Arabic"/>
              </a:rPr>
              <a:t>مفهوم البحث العلمي (بشكل عام)</a:t>
            </a:r>
            <a:endParaRPr lang="ar-IQ" dirty="0">
              <a:solidFill>
                <a:srgbClr val="FF0000"/>
              </a:solidFill>
            </a:endParaRPr>
          </a:p>
        </p:txBody>
      </p:sp>
      <p:sp>
        <p:nvSpPr>
          <p:cNvPr id="3" name="عنصر نائب للمحتوى 2"/>
          <p:cNvSpPr>
            <a:spLocks noGrp="1"/>
          </p:cNvSpPr>
          <p:nvPr>
            <p:ph idx="1"/>
          </p:nvPr>
        </p:nvSpPr>
        <p:spPr>
          <a:xfrm>
            <a:off x="251520" y="908720"/>
            <a:ext cx="8640960" cy="5688632"/>
          </a:xfrm>
        </p:spPr>
        <p:txBody>
          <a:bodyPr>
            <a:normAutofit fontScale="92500" lnSpcReduction="20000"/>
          </a:bodyPr>
          <a:lstStyle/>
          <a:p>
            <a:pPr lvl="0" algn="just">
              <a:lnSpc>
                <a:spcPct val="115000"/>
              </a:lnSpc>
              <a:spcBef>
                <a:spcPts val="0"/>
              </a:spcBef>
              <a:buFont typeface="Wingdings"/>
              <a:buChar char=""/>
            </a:pPr>
            <a:r>
              <a:rPr lang="ar-SA" sz="3600" b="1" dirty="0">
                <a:solidFill>
                  <a:srgbClr val="FF00FF"/>
                </a:solidFill>
                <a:latin typeface="Simplified Arabic" pitchFamily="18" charset="-78"/>
                <a:ea typeface="Calibri"/>
                <a:cs typeface="Simplified Arabic" pitchFamily="18" charset="-78"/>
              </a:rPr>
              <a:t>مفهوم البحث العلمي (بشكل عام)</a:t>
            </a:r>
            <a:r>
              <a:rPr lang="ar-SA" b="1" dirty="0">
                <a:solidFill>
                  <a:srgbClr val="FF00FF"/>
                </a:solidFill>
                <a:latin typeface="Simplified Arabic" pitchFamily="18" charset="-78"/>
                <a:ea typeface="Calibri"/>
                <a:cs typeface="Simplified Arabic" pitchFamily="18" charset="-78"/>
              </a:rPr>
              <a:t>  </a:t>
            </a:r>
            <a:r>
              <a:rPr lang="en-US" sz="2800" dirty="0">
                <a:solidFill>
                  <a:srgbClr val="FF00FF"/>
                </a:solidFill>
                <a:latin typeface="Simplified Arabic" pitchFamily="18" charset="-78"/>
                <a:ea typeface="Calibri"/>
                <a:cs typeface="Simplified Arabic" pitchFamily="18" charset="-78"/>
              </a:rPr>
              <a:t>The concept of scientific research</a:t>
            </a:r>
            <a:endParaRPr lang="en-US" sz="2400" dirty="0">
              <a:solidFill>
                <a:srgbClr val="FF00FF"/>
              </a:solidFill>
              <a:latin typeface="Simplified Arabic" pitchFamily="18" charset="-78"/>
              <a:ea typeface="Calibri"/>
              <a:cs typeface="Simplified Arabic" pitchFamily="18" charset="-78"/>
            </a:endParaRPr>
          </a:p>
          <a:p>
            <a:pPr marL="0" algn="just">
              <a:lnSpc>
                <a:spcPct val="115000"/>
              </a:lnSpc>
              <a:spcBef>
                <a:spcPts val="0"/>
              </a:spcBef>
            </a:pPr>
            <a:r>
              <a:rPr lang="ar-SA" b="1" dirty="0">
                <a:latin typeface="Simplified Arabic" pitchFamily="18" charset="-78"/>
                <a:ea typeface="Calibri"/>
                <a:cs typeface="Simplified Arabic" pitchFamily="18" charset="-78"/>
              </a:rPr>
              <a:t>البحث العلمي هو الدراسة العلمية المتخصصة التي تنتمي الى أحد المجالات العلمية </a:t>
            </a:r>
            <a:r>
              <a:rPr lang="ar-SA" b="1" dirty="0" smtClean="0">
                <a:latin typeface="Simplified Arabic" pitchFamily="18" charset="-78"/>
                <a:ea typeface="Calibri"/>
                <a:cs typeface="Simplified Arabic" pitchFamily="18" charset="-78"/>
              </a:rPr>
              <a:t>المختلفة</a:t>
            </a:r>
            <a:endParaRPr lang="ar-IQ" b="1" dirty="0" smtClean="0">
              <a:latin typeface="Simplified Arabic" pitchFamily="18" charset="-78"/>
              <a:ea typeface="Calibri"/>
              <a:cs typeface="Simplified Arabic" pitchFamily="18" charset="-78"/>
            </a:endParaRPr>
          </a:p>
          <a:p>
            <a:pPr marL="0" algn="just">
              <a:lnSpc>
                <a:spcPct val="115000"/>
              </a:lnSpc>
              <a:spcBef>
                <a:spcPts val="0"/>
              </a:spcBef>
            </a:pPr>
            <a:r>
              <a:rPr lang="ar-SA" b="1" dirty="0" smtClean="0">
                <a:solidFill>
                  <a:srgbClr val="FF0000"/>
                </a:solidFill>
                <a:latin typeface="Simplified Arabic" pitchFamily="18" charset="-78"/>
                <a:ea typeface="Calibri"/>
                <a:cs typeface="Simplified Arabic" pitchFamily="18" charset="-78"/>
              </a:rPr>
              <a:t>ويهدف </a:t>
            </a:r>
            <a:r>
              <a:rPr lang="ar-SA" b="1" dirty="0">
                <a:solidFill>
                  <a:srgbClr val="FF0000"/>
                </a:solidFill>
                <a:latin typeface="Simplified Arabic" pitchFamily="18" charset="-78"/>
                <a:ea typeface="Calibri"/>
                <a:cs typeface="Simplified Arabic" pitchFamily="18" charset="-78"/>
              </a:rPr>
              <a:t>الباحث العلمي أو الطالب من خلاله </a:t>
            </a:r>
            <a:r>
              <a:rPr lang="ar-SA" b="1" dirty="0" smtClean="0">
                <a:solidFill>
                  <a:srgbClr val="FF0000"/>
                </a:solidFill>
                <a:latin typeface="Simplified Arabic" pitchFamily="18" charset="-78"/>
                <a:ea typeface="Calibri"/>
                <a:cs typeface="Simplified Arabic" pitchFamily="18" charset="-78"/>
              </a:rPr>
              <a:t>الى</a:t>
            </a:r>
            <a:r>
              <a:rPr lang="ar-IQ" b="1" dirty="0" smtClean="0">
                <a:solidFill>
                  <a:srgbClr val="FF0000"/>
                </a:solidFill>
                <a:latin typeface="Simplified Arabic" pitchFamily="18" charset="-78"/>
                <a:ea typeface="Calibri"/>
                <a:cs typeface="Simplified Arabic" pitchFamily="18" charset="-78"/>
              </a:rPr>
              <a:t>:-</a:t>
            </a:r>
          </a:p>
          <a:p>
            <a:pPr marL="0" algn="just">
              <a:lnSpc>
                <a:spcPct val="115000"/>
              </a:lnSpc>
              <a:spcBef>
                <a:spcPts val="0"/>
              </a:spcBef>
            </a:pPr>
            <a:r>
              <a:rPr lang="ar-SA" b="1" dirty="0" smtClean="0">
                <a:latin typeface="Simplified Arabic" pitchFamily="18" charset="-78"/>
                <a:ea typeface="Calibri"/>
                <a:cs typeface="Simplified Arabic" pitchFamily="18" charset="-78"/>
              </a:rPr>
              <a:t>نقد </a:t>
            </a:r>
            <a:r>
              <a:rPr lang="ar-SA" b="1" dirty="0">
                <a:latin typeface="Simplified Arabic" pitchFamily="18" charset="-78"/>
                <a:ea typeface="Calibri"/>
                <a:cs typeface="Simplified Arabic" pitchFamily="18" charset="-78"/>
              </a:rPr>
              <a:t>أو تأكيد أو تصويب نظرية أو بحث علمي </a:t>
            </a:r>
            <a:r>
              <a:rPr lang="ar-SA" b="1" dirty="0" smtClean="0">
                <a:latin typeface="Simplified Arabic" pitchFamily="18" charset="-78"/>
                <a:ea typeface="Calibri"/>
                <a:cs typeface="Simplified Arabic" pitchFamily="18" charset="-78"/>
              </a:rPr>
              <a:t>سابق</a:t>
            </a:r>
            <a:r>
              <a:rPr lang="ar-IQ" b="1" dirty="0" smtClean="0">
                <a:latin typeface="Simplified Arabic" pitchFamily="18" charset="-78"/>
                <a:ea typeface="Calibri"/>
                <a:cs typeface="Simplified Arabic" pitchFamily="18" charset="-78"/>
              </a:rPr>
              <a:t>.</a:t>
            </a:r>
          </a:p>
          <a:p>
            <a:pPr marL="0" algn="just">
              <a:lnSpc>
                <a:spcPct val="115000"/>
              </a:lnSpc>
              <a:spcBef>
                <a:spcPts val="0"/>
              </a:spcBef>
            </a:pPr>
            <a:r>
              <a:rPr lang="ar-SA" b="1" dirty="0" smtClean="0">
                <a:latin typeface="Simplified Arabic" pitchFamily="18" charset="-78"/>
                <a:ea typeface="Calibri"/>
                <a:cs typeface="Simplified Arabic" pitchFamily="18" charset="-78"/>
              </a:rPr>
              <a:t>أو </a:t>
            </a:r>
            <a:r>
              <a:rPr lang="ar-SA" b="1" dirty="0">
                <a:latin typeface="Simplified Arabic" pitchFamily="18" charset="-78"/>
                <a:ea typeface="Calibri"/>
                <a:cs typeface="Simplified Arabic" pitchFamily="18" charset="-78"/>
              </a:rPr>
              <a:t>إيجاد الحلول لظواهر أو مشاكل </a:t>
            </a:r>
            <a:r>
              <a:rPr lang="ar-SA" b="1" dirty="0" smtClean="0">
                <a:latin typeface="Simplified Arabic" pitchFamily="18" charset="-78"/>
                <a:ea typeface="Calibri"/>
                <a:cs typeface="Simplified Arabic" pitchFamily="18" charset="-78"/>
              </a:rPr>
              <a:t>معينة</a:t>
            </a:r>
            <a:r>
              <a:rPr lang="ar-IQ" b="1" dirty="0" smtClean="0">
                <a:latin typeface="Simplified Arabic" pitchFamily="18" charset="-78"/>
                <a:ea typeface="Calibri"/>
                <a:cs typeface="Simplified Arabic" pitchFamily="18" charset="-78"/>
              </a:rPr>
              <a:t>.</a:t>
            </a:r>
          </a:p>
          <a:p>
            <a:pPr marL="0" algn="just">
              <a:lnSpc>
                <a:spcPct val="115000"/>
              </a:lnSpc>
              <a:spcBef>
                <a:spcPts val="0"/>
              </a:spcBef>
            </a:pPr>
            <a:r>
              <a:rPr lang="ar-SA" b="1" dirty="0" smtClean="0">
                <a:latin typeface="Simplified Arabic" pitchFamily="18" charset="-78"/>
                <a:ea typeface="Calibri"/>
                <a:cs typeface="Simplified Arabic" pitchFamily="18" charset="-78"/>
              </a:rPr>
              <a:t>أو </a:t>
            </a:r>
            <a:r>
              <a:rPr lang="ar-SA" b="1" dirty="0">
                <a:latin typeface="Simplified Arabic" pitchFamily="18" charset="-78"/>
                <a:ea typeface="Calibri"/>
                <a:cs typeface="Simplified Arabic" pitchFamily="18" charset="-78"/>
              </a:rPr>
              <a:t>الوصول الى اكتشاف المعلومات والنظريات والأشياء </a:t>
            </a:r>
            <a:r>
              <a:rPr lang="ar-SA" b="1" dirty="0" smtClean="0">
                <a:latin typeface="Simplified Arabic" pitchFamily="18" charset="-78"/>
                <a:ea typeface="Calibri"/>
                <a:cs typeface="Simplified Arabic" pitchFamily="18" charset="-78"/>
              </a:rPr>
              <a:t>الجديدة</a:t>
            </a:r>
            <a:r>
              <a:rPr lang="ar-IQ" b="1" dirty="0" smtClean="0">
                <a:latin typeface="Simplified Arabic" pitchFamily="18" charset="-78"/>
                <a:ea typeface="Calibri"/>
                <a:cs typeface="Simplified Arabic" pitchFamily="18" charset="-78"/>
              </a:rPr>
              <a:t>.</a:t>
            </a:r>
          </a:p>
          <a:p>
            <a:pPr marL="0" indent="0" algn="just">
              <a:lnSpc>
                <a:spcPct val="115000"/>
              </a:lnSpc>
              <a:spcBef>
                <a:spcPts val="0"/>
              </a:spcBef>
              <a:buNone/>
            </a:pPr>
            <a:endParaRPr lang="ar-IQ" dirty="0" smtClean="0">
              <a:latin typeface="Simplified Arabic" pitchFamily="18" charset="-78"/>
              <a:ea typeface="Calibri"/>
              <a:cs typeface="Simplified Arabic" pitchFamily="18" charset="-78"/>
            </a:endParaRPr>
          </a:p>
          <a:p>
            <a:pPr marL="0" algn="just">
              <a:lnSpc>
                <a:spcPct val="115000"/>
              </a:lnSpc>
              <a:spcBef>
                <a:spcPts val="0"/>
              </a:spcBef>
            </a:pPr>
            <a:r>
              <a:rPr lang="ar-SA" b="1" dirty="0" smtClean="0">
                <a:solidFill>
                  <a:srgbClr val="00B050"/>
                </a:solidFill>
                <a:latin typeface="Simplified Arabic" pitchFamily="18" charset="-78"/>
                <a:ea typeface="Calibri"/>
                <a:cs typeface="Simplified Arabic" pitchFamily="18" charset="-78"/>
              </a:rPr>
              <a:t>إن </a:t>
            </a:r>
            <a:r>
              <a:rPr lang="ar-SA" b="1" dirty="0">
                <a:solidFill>
                  <a:srgbClr val="00B050"/>
                </a:solidFill>
                <a:latin typeface="Simplified Arabic" pitchFamily="18" charset="-78"/>
                <a:ea typeface="Calibri"/>
                <a:cs typeface="Simplified Arabic" pitchFamily="18" charset="-78"/>
              </a:rPr>
              <a:t>البحث العلمي هو أحد أهم الوسائل التي تساعد على تطور العلوم المختلفة، وتعمل على رُقي الأمم والشعوب، فكل ما وصلنا اليه أو سنصل اليه نتاج لهذه الدراسات العلمية الأكاديمية العالية</a:t>
            </a:r>
            <a:r>
              <a:rPr lang="ar-SA" b="1" dirty="0" smtClean="0">
                <a:solidFill>
                  <a:srgbClr val="00B050"/>
                </a:solidFill>
                <a:latin typeface="Simplified Arabic" pitchFamily="18" charset="-78"/>
                <a:ea typeface="Calibri"/>
                <a:cs typeface="Simplified Arabic" pitchFamily="18" charset="-78"/>
              </a:rPr>
              <a:t>.</a:t>
            </a:r>
            <a:endParaRPr lang="en-US" sz="2400" b="1" dirty="0">
              <a:solidFill>
                <a:srgbClr val="00B05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427668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مفهوم البحث العلمي في المجال الرياضي  </a:t>
            </a:r>
            <a:r>
              <a:rPr lang="ar-SA" sz="3600" dirty="0">
                <a:solidFill>
                  <a:srgbClr val="FF0000"/>
                </a:solidFill>
                <a:ea typeface="Calibri"/>
                <a:cs typeface="Simplified Arabic"/>
              </a:rPr>
              <a:t> </a:t>
            </a:r>
            <a:endParaRPr lang="ar-IQ"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lvl="0" algn="just">
              <a:lnSpc>
                <a:spcPct val="115000"/>
              </a:lnSpc>
              <a:spcBef>
                <a:spcPts val="0"/>
              </a:spcBef>
              <a:buFont typeface="Wingdings"/>
              <a:buChar char=""/>
            </a:pPr>
            <a:r>
              <a:rPr lang="ar-SA" sz="3600" b="1" dirty="0">
                <a:solidFill>
                  <a:srgbClr val="FF00FF"/>
                </a:solidFill>
                <a:ea typeface="Calibri"/>
                <a:cs typeface="Simplified Arabic"/>
              </a:rPr>
              <a:t>مفهوم البحث العلمي في المجال الرياضي  </a:t>
            </a:r>
            <a:r>
              <a:rPr lang="ar-SA" sz="3600" dirty="0">
                <a:solidFill>
                  <a:srgbClr val="FF00FF"/>
                </a:solidFill>
                <a:ea typeface="Calibri"/>
                <a:cs typeface="Simplified Arabic"/>
              </a:rPr>
              <a:t> </a:t>
            </a:r>
            <a:endParaRPr lang="en-US" sz="2400" dirty="0">
              <a:solidFill>
                <a:srgbClr val="FF00FF"/>
              </a:solidFill>
              <a:ea typeface="Calibri"/>
              <a:cs typeface="Arial"/>
            </a:endParaRPr>
          </a:p>
          <a:p>
            <a:pPr marL="0" algn="just">
              <a:lnSpc>
                <a:spcPct val="115000"/>
              </a:lnSpc>
              <a:spcBef>
                <a:spcPts val="0"/>
              </a:spcBef>
            </a:pPr>
            <a:r>
              <a:rPr lang="ar-SA" dirty="0">
                <a:ea typeface="Calibri"/>
                <a:cs typeface="Simplified Arabic"/>
              </a:rPr>
              <a:t>في مجال التربية البدنية وعلوم الرياضة توجد الكثير من المشاكل في المجال الرياضي</a:t>
            </a:r>
            <a:r>
              <a:rPr lang="ar-SA" dirty="0">
                <a:solidFill>
                  <a:srgbClr val="000000"/>
                </a:solidFill>
                <a:ea typeface="Calibri"/>
                <a:cs typeface="Simplified Arabic"/>
              </a:rPr>
              <a:t> </a:t>
            </a:r>
            <a:r>
              <a:rPr lang="ar-SA" dirty="0">
                <a:ea typeface="Calibri"/>
                <a:cs typeface="Simplified Arabic"/>
              </a:rPr>
              <a:t>التي تتطلب البحث والتقصي والمعالجة ابتدأ من النواة الصغيرة وهو اللاعب أو اللاعبة ومن ثم الفريق وبعدها النادي ثم الاتحاد أو في حياتنا العامة أو الاجتماعية أو على مستوى المدارس ابتدأ من رياض الأطفال وحتى مستوى الدراسة الجامعية. ... </a:t>
            </a:r>
            <a:r>
              <a:rPr lang="ar-SA" dirty="0" smtClean="0">
                <a:ea typeface="Calibri"/>
                <a:cs typeface="Simplified Arabic"/>
              </a:rPr>
              <a:t>الخ</a:t>
            </a:r>
            <a:endParaRPr lang="ar-IQ" dirty="0" smtClean="0">
              <a:ea typeface="Calibri"/>
              <a:cs typeface="Simplified Arabic"/>
            </a:endParaRPr>
          </a:p>
          <a:p>
            <a:pPr marL="0" algn="just">
              <a:lnSpc>
                <a:spcPct val="115000"/>
              </a:lnSpc>
              <a:spcBef>
                <a:spcPts val="0"/>
              </a:spcBef>
            </a:pPr>
            <a:r>
              <a:rPr lang="ar-SA" dirty="0" smtClean="0">
                <a:ea typeface="Calibri"/>
                <a:cs typeface="Simplified Arabic"/>
              </a:rPr>
              <a:t>وهذا </a:t>
            </a:r>
            <a:r>
              <a:rPr lang="ar-SA" dirty="0">
                <a:ea typeface="Calibri"/>
                <a:cs typeface="Simplified Arabic"/>
              </a:rPr>
              <a:t>بالتأكيد لا يأتي بصورة عفوية أو معالجة ذاتية وإنما عن طريق علم مدروس ومبرمج ومخطط له مسبقا وهو البحث العلمي</a:t>
            </a:r>
            <a:r>
              <a:rPr lang="ar-SA"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2477040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1243</Words>
  <Application>Microsoft Office PowerPoint</Application>
  <PresentationFormat>عرض على الشاشة (4:3)</PresentationFormat>
  <Paragraphs>165</Paragraphs>
  <Slides>28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28</vt:i4>
      </vt:variant>
    </vt:vector>
  </HeadingPairs>
  <TitlesOfParts>
    <vt:vector size="35" baseType="lpstr">
      <vt:lpstr>Arial</vt:lpstr>
      <vt:lpstr>Calibri</vt:lpstr>
      <vt:lpstr>Simplified Arabic</vt:lpstr>
      <vt:lpstr>Symbol</vt:lpstr>
      <vt:lpstr>Times New Roman</vt:lpstr>
      <vt:lpstr>Wingdings</vt:lpstr>
      <vt:lpstr>سمة Office</vt:lpstr>
      <vt:lpstr>بسم الله الرحمن الرحيم</vt:lpstr>
      <vt:lpstr>المحاضرة الاولى</vt:lpstr>
      <vt:lpstr>المحاضرة الأولى</vt:lpstr>
      <vt:lpstr>التعريف بالبحث العلمي الرياضي Introduction to sports research</vt:lpstr>
      <vt:lpstr>العلمي (Scientific)</vt:lpstr>
      <vt:lpstr>المعرفةُ (Knowledge)</vt:lpstr>
      <vt:lpstr>مفهوم البحث العلمي</vt:lpstr>
      <vt:lpstr>مفهوم البحث العلمي (بشكل عام)</vt:lpstr>
      <vt:lpstr>مفهوم البحث العلمي في المجال الرياضي   </vt:lpstr>
      <vt:lpstr>عرض تقديمي في PowerPoint</vt:lpstr>
      <vt:lpstr>تعريف البحث العلمي  Scientific Research</vt:lpstr>
      <vt:lpstr>تكملة ... تعاريف البحث العلمي...</vt:lpstr>
      <vt:lpstr>تكملة ... تعاريف البحث العلمي...</vt:lpstr>
      <vt:lpstr>عرض تقديمي في PowerPoint</vt:lpstr>
      <vt:lpstr>بناء البحث العلمي</vt:lpstr>
      <vt:lpstr>أذا البحث العلمي يعتمد على ...</vt:lpstr>
      <vt:lpstr>اذاً معيار رقي المجتمعات...</vt:lpstr>
      <vt:lpstr>عرض تقديمي في PowerPoint</vt:lpstr>
      <vt:lpstr>أسس البحث العلمي   Fundamentals of Scientific Research</vt:lpstr>
      <vt:lpstr>أسس البحث العلمي / اعتماد النتائج على الأدلة والبراهين </vt:lpstr>
      <vt:lpstr>تكملة أسس البحث العلمي /استخدام المفاهيم (Use of concepts): </vt:lpstr>
      <vt:lpstr>تكملة أسس البحث العلمي /الالتزام بالموضوعية (Commitment to objectivity):</vt:lpstr>
      <vt:lpstr>تكملة أسس البحث العلمي /مراعاة الجوانب الأخلاقية</vt:lpstr>
      <vt:lpstr>تكملة أسس البحث العلمي /التعميم (circular): </vt:lpstr>
      <vt:lpstr>أسس البحث العلمي / القدرة على التوضيح </vt:lpstr>
      <vt:lpstr>أسس البحث العلمي / استخدام العمليات والمحاكمات العقلية المنطقية </vt:lpstr>
      <vt:lpstr>س: ماهي طراق التفكير المنطقي؟</vt:lpstr>
      <vt:lpstr>انتهت المحاضرة الاولى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Dr.hassan</dc:creator>
  <cp:lastModifiedBy>DELL</cp:lastModifiedBy>
  <cp:revision>34</cp:revision>
  <dcterms:created xsi:type="dcterms:W3CDTF">2023-09-04T10:14:57Z</dcterms:created>
  <dcterms:modified xsi:type="dcterms:W3CDTF">2024-10-01T12:41:13Z</dcterms:modified>
</cp:coreProperties>
</file>