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9" r:id="rId2"/>
    <p:sldId id="294" r:id="rId3"/>
    <p:sldId id="288" r:id="rId4"/>
    <p:sldId id="259" r:id="rId5"/>
    <p:sldId id="258" r:id="rId6"/>
    <p:sldId id="290" r:id="rId7"/>
    <p:sldId id="260" r:id="rId8"/>
    <p:sldId id="262" r:id="rId9"/>
    <p:sldId id="263" r:id="rId10"/>
    <p:sldId id="264" r:id="rId11"/>
    <p:sldId id="268" r:id="rId12"/>
    <p:sldId id="265" r:id="rId13"/>
    <p:sldId id="270" r:id="rId14"/>
    <p:sldId id="271" r:id="rId15"/>
    <p:sldId id="269" r:id="rId16"/>
    <p:sldId id="266" r:id="rId17"/>
    <p:sldId id="272" r:id="rId18"/>
    <p:sldId id="291" r:id="rId19"/>
    <p:sldId id="267" r:id="rId20"/>
    <p:sldId id="273" r:id="rId21"/>
    <p:sldId id="274" r:id="rId22"/>
    <p:sldId id="292" r:id="rId23"/>
    <p:sldId id="275" r:id="rId24"/>
    <p:sldId id="276" r:id="rId25"/>
    <p:sldId id="277" r:id="rId26"/>
    <p:sldId id="280" r:id="rId27"/>
    <p:sldId id="281" r:id="rId28"/>
    <p:sldId id="293" r:id="rId29"/>
    <p:sldId id="279" r:id="rId30"/>
    <p:sldId id="282" r:id="rId31"/>
    <p:sldId id="283" r:id="rId32"/>
    <p:sldId id="284" r:id="rId33"/>
    <p:sldId id="286" r:id="rId34"/>
    <p:sldId id="287" r:id="rId35"/>
    <p:sldId id="285" r:id="rId3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6600FF"/>
    <a:srgbClr val="FF00FF"/>
    <a:srgbClr val="D60093"/>
    <a:srgbClr val="33CC33"/>
    <a:srgbClr val="9966FF"/>
    <a:srgbClr val="669900"/>
    <a:srgbClr val="00CC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669900"/>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CC0000"/>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r>
              <a:rPr lang="ar-IQ" sz="3600" b="1" dirty="0" smtClean="0">
                <a:solidFill>
                  <a:srgbClr val="FF00FF"/>
                </a:solidFill>
                <a:latin typeface="Simplified Arabic" pitchFamily="18" charset="-78"/>
                <a:cs typeface="Simplified Arabic" pitchFamily="18" charset="-78"/>
              </a:rPr>
              <a:t>ا.د. حردان عزيز سلمان</a:t>
            </a:r>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70624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SA" sz="3200" b="1" dirty="0">
                <a:solidFill>
                  <a:srgbClr val="FF0000"/>
                </a:solidFill>
                <a:latin typeface="Simplified Arabic" pitchFamily="18" charset="-78"/>
                <a:ea typeface="Calibri"/>
                <a:cs typeface="Simplified Arabic" pitchFamily="18" charset="-78"/>
              </a:rPr>
              <a:t>صفات الباحث العلمي الجيد  </a:t>
            </a:r>
            <a:r>
              <a:rPr lang="en-US" sz="2200" b="1" dirty="0">
                <a:solidFill>
                  <a:srgbClr val="FF0000"/>
                </a:solidFill>
                <a:latin typeface="Simplified Arabic" pitchFamily="18" charset="-78"/>
                <a:ea typeface="Calibri"/>
                <a:cs typeface="Simplified Arabic" pitchFamily="18" charset="-78"/>
              </a:rPr>
              <a:t>Qualities of a good scientific researcher</a:t>
            </a:r>
            <a:endParaRPr lang="ar-IQ" dirty="0"/>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lvl="0" algn="just">
              <a:lnSpc>
                <a:spcPct val="115000"/>
              </a:lnSpc>
              <a:spcBef>
                <a:spcPts val="0"/>
              </a:spcBef>
              <a:buFont typeface="Wingdings"/>
              <a:buChar char=""/>
            </a:pPr>
            <a:r>
              <a:rPr lang="ar-SA" b="1" dirty="0">
                <a:solidFill>
                  <a:srgbClr val="FF00FF"/>
                </a:solidFill>
                <a:latin typeface="Simplified Arabic" pitchFamily="18" charset="-78"/>
                <a:ea typeface="Calibri"/>
                <a:cs typeface="Simplified Arabic" pitchFamily="18" charset="-78"/>
              </a:rPr>
              <a:t>1.	امتلاك الرغبة والدافعية  </a:t>
            </a:r>
            <a:r>
              <a:rPr lang="en-US" sz="2000" b="1" dirty="0" smtClean="0">
                <a:solidFill>
                  <a:srgbClr val="FF00FF"/>
                </a:solidFill>
                <a:latin typeface="Simplified Arabic" pitchFamily="18" charset="-78"/>
                <a:ea typeface="Calibri"/>
                <a:cs typeface="Simplified Arabic" pitchFamily="18" charset="-78"/>
              </a:rPr>
              <a:t>Having </a:t>
            </a:r>
            <a:r>
              <a:rPr lang="en-US" sz="2000" b="1" dirty="0">
                <a:solidFill>
                  <a:srgbClr val="FF00FF"/>
                </a:solidFill>
                <a:latin typeface="Simplified Arabic" pitchFamily="18" charset="-78"/>
                <a:ea typeface="Calibri"/>
                <a:cs typeface="Simplified Arabic" pitchFamily="18" charset="-78"/>
              </a:rPr>
              <a:t>desire and motivation </a:t>
            </a:r>
            <a:r>
              <a:rPr lang="en-US" sz="2000" b="1" dirty="0" smtClean="0">
                <a:solidFill>
                  <a:srgbClr val="FF00FF"/>
                </a:solidFill>
                <a:latin typeface="Simplified Arabic" pitchFamily="18" charset="-78"/>
                <a:ea typeface="Calibri"/>
                <a:cs typeface="Simplified Arabic" pitchFamily="18" charset="-78"/>
              </a:rPr>
              <a:t>:</a:t>
            </a:r>
          </a:p>
          <a:p>
            <a:pPr lvl="0" algn="just">
              <a:lnSpc>
                <a:spcPct val="115000"/>
              </a:lnSpc>
              <a:spcBef>
                <a:spcPts val="0"/>
              </a:spcBef>
              <a:buFont typeface="Wingdings"/>
              <a:buChar char=""/>
            </a:pPr>
            <a:r>
              <a:rPr lang="ar-IQ" b="1" dirty="0">
                <a:solidFill>
                  <a:prstClr val="black"/>
                </a:solidFill>
                <a:latin typeface="Simplified Arabic" pitchFamily="18" charset="-78"/>
                <a:ea typeface="Calibri"/>
                <a:cs typeface="Simplified Arabic" pitchFamily="18" charset="-78"/>
              </a:rPr>
              <a:t>أ</a:t>
            </a:r>
            <a:r>
              <a:rPr lang="ar-SA" b="1" dirty="0" smtClean="0">
                <a:solidFill>
                  <a:prstClr val="black"/>
                </a:solidFill>
                <a:latin typeface="Simplified Arabic" pitchFamily="18" charset="-78"/>
                <a:ea typeface="Calibri"/>
                <a:cs typeface="Simplified Arabic" pitchFamily="18" charset="-78"/>
              </a:rPr>
              <a:t>ي </a:t>
            </a:r>
            <a:r>
              <a:rPr lang="ar-SA" b="1" dirty="0">
                <a:solidFill>
                  <a:prstClr val="black"/>
                </a:solidFill>
                <a:latin typeface="Simplified Arabic" pitchFamily="18" charset="-78"/>
                <a:ea typeface="Calibri"/>
                <a:cs typeface="Simplified Arabic" pitchFamily="18" charset="-78"/>
              </a:rPr>
              <a:t>الرغبة في الخوض بهذا البحث والقناعة التامة في انجازه، </a:t>
            </a:r>
            <a:endParaRPr lang="ar-IQ" b="1"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b="1" dirty="0" smtClean="0">
                <a:solidFill>
                  <a:prstClr val="black"/>
                </a:solidFill>
                <a:latin typeface="Simplified Arabic" pitchFamily="18" charset="-78"/>
                <a:ea typeface="Calibri"/>
                <a:cs typeface="Simplified Arabic" pitchFamily="18" charset="-78"/>
              </a:rPr>
              <a:t>إن </a:t>
            </a:r>
            <a:r>
              <a:rPr lang="ar-SA" b="1" dirty="0">
                <a:solidFill>
                  <a:prstClr val="black"/>
                </a:solidFill>
                <a:latin typeface="Simplified Arabic" pitchFamily="18" charset="-78"/>
                <a:ea typeface="Calibri"/>
                <a:cs typeface="Simplified Arabic" pitchFamily="18" charset="-78"/>
              </a:rPr>
              <a:t>المؤسسات التعليمية والبحثية لم تلجأ الآن إلى فرض العمل على الباحثين بشكلٍ إجباري، ولذلك يعتمد عمل الباحث على الرغبة النابعة من الباحث للعمل على إعداد أحد الأبحاث بهدف تطوير مؤسسته، </a:t>
            </a:r>
            <a:endParaRPr lang="ar-IQ" b="1"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b="1" dirty="0" smtClean="0">
                <a:solidFill>
                  <a:prstClr val="black"/>
                </a:solidFill>
                <a:latin typeface="Simplified Arabic" pitchFamily="18" charset="-78"/>
                <a:ea typeface="Calibri"/>
                <a:cs typeface="Simplified Arabic" pitchFamily="18" charset="-78"/>
              </a:rPr>
              <a:t>يجب </a:t>
            </a:r>
            <a:r>
              <a:rPr lang="ar-SA" b="1" dirty="0">
                <a:solidFill>
                  <a:prstClr val="black"/>
                </a:solidFill>
                <a:latin typeface="Simplified Arabic" pitchFamily="18" charset="-78"/>
                <a:ea typeface="Calibri"/>
                <a:cs typeface="Simplified Arabic" pitchFamily="18" charset="-78"/>
              </a:rPr>
              <a:t>أن يتناسب موضوع البحث المختار من جانب الباحث مع ميول الباحث وتوجهاته وحاجة المؤسسة الفعلية، ليتمكن من بذل أقصى طاقاته لإعداد بحث مميز. </a:t>
            </a:r>
            <a:endParaRPr lang="ar-IQ"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900" b="1" dirty="0" smtClean="0">
                <a:solidFill>
                  <a:srgbClr val="FF0000"/>
                </a:solidFill>
                <a:latin typeface="Simplified Arabic" pitchFamily="18" charset="-78"/>
                <a:ea typeface="Calibri"/>
                <a:cs typeface="Simplified Arabic" pitchFamily="18" charset="-78"/>
              </a:rPr>
              <a:t>تكملة ... </a:t>
            </a:r>
            <a:r>
              <a:rPr lang="ar-SA" sz="2900" b="1" dirty="0" smtClean="0">
                <a:solidFill>
                  <a:srgbClr val="FF0000"/>
                </a:solidFill>
                <a:latin typeface="Simplified Arabic" pitchFamily="18" charset="-78"/>
                <a:ea typeface="Calibri"/>
                <a:cs typeface="Simplified Arabic" pitchFamily="18" charset="-78"/>
              </a:rPr>
              <a:t>صفات </a:t>
            </a:r>
            <a:r>
              <a:rPr lang="ar-SA" sz="2900" b="1" dirty="0">
                <a:solidFill>
                  <a:srgbClr val="FF0000"/>
                </a:solidFill>
                <a:latin typeface="Simplified Arabic" pitchFamily="18" charset="-78"/>
                <a:ea typeface="Calibri"/>
                <a:cs typeface="Simplified Arabic" pitchFamily="18" charset="-78"/>
              </a:rPr>
              <a:t>الباحث العلمي </a:t>
            </a:r>
            <a:r>
              <a:rPr lang="ar-SA" sz="2900" b="1" dirty="0" smtClean="0">
                <a:solidFill>
                  <a:srgbClr val="FF0000"/>
                </a:solidFill>
                <a:latin typeface="Simplified Arabic" pitchFamily="18" charset="-78"/>
                <a:ea typeface="Calibri"/>
                <a:cs typeface="Simplified Arabic" pitchFamily="18" charset="-78"/>
              </a:rPr>
              <a:t>الجيد</a:t>
            </a:r>
            <a:r>
              <a:rPr lang="ar-IQ" sz="2900" b="1" dirty="0" smtClean="0">
                <a:solidFill>
                  <a:srgbClr val="FF0000"/>
                </a:solidFill>
                <a:latin typeface="Simplified Arabic" pitchFamily="18" charset="-78"/>
                <a:ea typeface="Calibri"/>
                <a:cs typeface="Simplified Arabic" pitchFamily="18" charset="-78"/>
              </a:rPr>
              <a:t>...</a:t>
            </a:r>
            <a:endParaRPr lang="ar-SA"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120758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تكملة صفات الباحث العلمي/ 2. العقل التحليلي</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16624"/>
          </a:xfrm>
        </p:spPr>
        <p:txBody>
          <a:bodyPr>
            <a:normAutofit fontScale="92500" lnSpcReduction="10000"/>
          </a:bodyPr>
          <a:lstStyle/>
          <a:p>
            <a:pPr lvl="0" algn="just">
              <a:lnSpc>
                <a:spcPct val="115000"/>
              </a:lnSpc>
              <a:spcBef>
                <a:spcPts val="0"/>
              </a:spcBef>
              <a:buFont typeface="Wingdings"/>
              <a:buChar char=""/>
            </a:pPr>
            <a:r>
              <a:rPr lang="ar-SA" sz="2800" b="1" dirty="0">
                <a:solidFill>
                  <a:srgbClr val="FF00FF"/>
                </a:solidFill>
                <a:latin typeface="Simplified Arabic" pitchFamily="18" charset="-78"/>
                <a:ea typeface="Calibri"/>
                <a:cs typeface="Simplified Arabic" pitchFamily="18" charset="-78"/>
              </a:rPr>
              <a:t>2.	العقل التحليلي   </a:t>
            </a:r>
            <a:r>
              <a:rPr lang="en-US" sz="2800" b="1" dirty="0">
                <a:solidFill>
                  <a:srgbClr val="FF00FF"/>
                </a:solidFill>
                <a:latin typeface="Simplified Arabic" pitchFamily="18" charset="-78"/>
                <a:ea typeface="Calibri"/>
                <a:cs typeface="Simplified Arabic" pitchFamily="18" charset="-78"/>
              </a:rPr>
              <a:t>Analytical mind : </a:t>
            </a:r>
            <a:endParaRPr lang="ar-IQ" sz="2800" b="1" dirty="0" smtClean="0">
              <a:solidFill>
                <a:srgbClr val="FF00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800" b="1" dirty="0" smtClean="0">
                <a:solidFill>
                  <a:prstClr val="black"/>
                </a:solidFill>
                <a:ea typeface="Calibri"/>
                <a:cs typeface="Simplified Arabic"/>
              </a:rPr>
              <a:t>يعد </a:t>
            </a:r>
            <a:r>
              <a:rPr lang="ar-SA" sz="2800" b="1" dirty="0">
                <a:solidFill>
                  <a:prstClr val="black"/>
                </a:solidFill>
                <a:ea typeface="Calibri"/>
                <a:cs typeface="Simplified Arabic"/>
              </a:rPr>
              <a:t>التحليل من إحدى صفات الباحث </a:t>
            </a:r>
            <a:r>
              <a:rPr lang="ar-SA" sz="2800" b="1" dirty="0" smtClean="0">
                <a:solidFill>
                  <a:prstClr val="black"/>
                </a:solidFill>
                <a:ea typeface="Calibri"/>
                <a:cs typeface="Simplified Arabic"/>
              </a:rPr>
              <a:t>الجيد</a:t>
            </a:r>
            <a:endParaRPr lang="ar-IQ" sz="2800" b="1" dirty="0" smtClean="0">
              <a:solidFill>
                <a:prstClr val="black"/>
              </a:solidFill>
              <a:ea typeface="Calibri"/>
              <a:cs typeface="Simplified Arabic"/>
            </a:endParaRPr>
          </a:p>
          <a:p>
            <a:pPr marL="0" lvl="0" indent="0" algn="ctr">
              <a:lnSpc>
                <a:spcPct val="115000"/>
              </a:lnSpc>
              <a:spcBef>
                <a:spcPts val="0"/>
              </a:spcBef>
              <a:buNone/>
            </a:pPr>
            <a:r>
              <a:rPr lang="ar-SA" sz="2800" b="1" dirty="0" smtClean="0">
                <a:solidFill>
                  <a:srgbClr val="FF0000"/>
                </a:solidFill>
                <a:ea typeface="Calibri"/>
                <a:cs typeface="Simplified Arabic"/>
              </a:rPr>
              <a:t>يقصد </a:t>
            </a:r>
            <a:r>
              <a:rPr lang="ar-SA" sz="2800" b="1" dirty="0">
                <a:solidFill>
                  <a:srgbClr val="FF0000"/>
                </a:solidFill>
                <a:ea typeface="Calibri"/>
                <a:cs typeface="Simplified Arabic"/>
              </a:rPr>
              <a:t>به تحليل العوامل المختلفة باستمرار، </a:t>
            </a:r>
            <a:r>
              <a:rPr lang="ar-SA" sz="2800" b="1" dirty="0" smtClean="0">
                <a:solidFill>
                  <a:srgbClr val="FF0000"/>
                </a:solidFill>
                <a:ea typeface="Calibri"/>
                <a:cs typeface="Simplified Arabic"/>
              </a:rPr>
              <a:t>مثل</a:t>
            </a:r>
            <a:r>
              <a:rPr lang="ar-IQ" sz="2800" b="1" dirty="0" smtClean="0">
                <a:solidFill>
                  <a:srgbClr val="FF0000"/>
                </a:solidFill>
                <a:ea typeface="Calibri"/>
                <a:cs typeface="Simplified Arabic"/>
              </a:rPr>
              <a:t>:-</a:t>
            </a:r>
          </a:p>
          <a:p>
            <a:pPr marL="0" lvl="0" indent="0" algn="just">
              <a:lnSpc>
                <a:spcPct val="115000"/>
              </a:lnSpc>
              <a:spcBef>
                <a:spcPts val="0"/>
              </a:spcBef>
              <a:buNone/>
            </a:pPr>
            <a:r>
              <a:rPr lang="ar-IQ" sz="2800" b="1" dirty="0" smtClean="0">
                <a:solidFill>
                  <a:prstClr val="black"/>
                </a:solidFill>
                <a:ea typeface="Calibri"/>
                <a:cs typeface="Simplified Arabic"/>
              </a:rPr>
              <a:t>- </a:t>
            </a:r>
            <a:r>
              <a:rPr lang="ar-SA" sz="2800" b="1" dirty="0" smtClean="0">
                <a:solidFill>
                  <a:prstClr val="black"/>
                </a:solidFill>
                <a:ea typeface="Calibri"/>
                <a:cs typeface="Simplified Arabic"/>
              </a:rPr>
              <a:t>التفكير </a:t>
            </a:r>
            <a:r>
              <a:rPr lang="ar-SA" sz="2800" b="1" dirty="0">
                <a:solidFill>
                  <a:prstClr val="black"/>
                </a:solidFill>
                <a:ea typeface="Calibri"/>
                <a:cs typeface="Simplified Arabic"/>
              </a:rPr>
              <a:t>في </a:t>
            </a:r>
            <a:r>
              <a:rPr lang="ar-SA" sz="2800" b="1" dirty="0">
                <a:solidFill>
                  <a:srgbClr val="FF00FF"/>
                </a:solidFill>
                <a:ea typeface="Calibri"/>
                <a:cs typeface="Simplified Arabic"/>
              </a:rPr>
              <a:t>المنهجية المناسبة </a:t>
            </a:r>
            <a:r>
              <a:rPr lang="ar-SA" sz="2800" b="1" dirty="0">
                <a:solidFill>
                  <a:prstClr val="black"/>
                </a:solidFill>
                <a:ea typeface="Calibri"/>
                <a:cs typeface="Simplified Arabic"/>
              </a:rPr>
              <a:t>للبحث، </a:t>
            </a:r>
            <a:endParaRPr lang="ar-IQ" sz="2800" b="1" dirty="0" smtClean="0">
              <a:solidFill>
                <a:prstClr val="black"/>
              </a:solidFill>
              <a:ea typeface="Calibri"/>
              <a:cs typeface="Simplified Arabic"/>
            </a:endParaRPr>
          </a:p>
          <a:p>
            <a:pPr lvl="0" algn="just">
              <a:lnSpc>
                <a:spcPct val="115000"/>
              </a:lnSpc>
              <a:spcBef>
                <a:spcPts val="0"/>
              </a:spcBef>
              <a:buFontTx/>
              <a:buChar char="-"/>
            </a:pPr>
            <a:r>
              <a:rPr lang="ar-SA" sz="2800" b="1" dirty="0" smtClean="0">
                <a:solidFill>
                  <a:prstClr val="black"/>
                </a:solidFill>
                <a:ea typeface="Calibri"/>
                <a:cs typeface="Simplified Arabic"/>
              </a:rPr>
              <a:t>واختيار </a:t>
            </a:r>
            <a:r>
              <a:rPr lang="ar-SA" sz="2800" b="1" dirty="0">
                <a:solidFill>
                  <a:prstClr val="black"/>
                </a:solidFill>
                <a:ea typeface="Calibri"/>
                <a:cs typeface="Simplified Arabic"/>
              </a:rPr>
              <a:t>الأفراد </a:t>
            </a:r>
            <a:r>
              <a:rPr lang="ar-SA" sz="2800" b="1" dirty="0" smtClean="0">
                <a:solidFill>
                  <a:prstClr val="black"/>
                </a:solidFill>
                <a:ea typeface="Calibri"/>
                <a:cs typeface="Simplified Arabic"/>
              </a:rPr>
              <a:t>المشاركين</a:t>
            </a:r>
            <a:r>
              <a:rPr lang="ar-IQ" sz="2800" b="1" dirty="0" smtClean="0">
                <a:solidFill>
                  <a:prstClr val="black"/>
                </a:solidFill>
                <a:ea typeface="Calibri"/>
                <a:cs typeface="Simplified Arabic"/>
              </a:rPr>
              <a:t> أي</a:t>
            </a:r>
            <a:r>
              <a:rPr lang="ar-SA" sz="2800" b="1" dirty="0" smtClean="0">
                <a:solidFill>
                  <a:prstClr val="black"/>
                </a:solidFill>
                <a:ea typeface="Calibri"/>
                <a:cs typeface="Simplified Arabic"/>
              </a:rPr>
              <a:t> </a:t>
            </a:r>
            <a:r>
              <a:rPr lang="ar-SA" sz="2800" b="1" dirty="0">
                <a:solidFill>
                  <a:prstClr val="black"/>
                </a:solidFill>
                <a:ea typeface="Calibri"/>
                <a:cs typeface="Simplified Arabic"/>
              </a:rPr>
              <a:t>(</a:t>
            </a:r>
            <a:r>
              <a:rPr lang="ar-SA" sz="2800" b="1" dirty="0">
                <a:solidFill>
                  <a:srgbClr val="FF00FF"/>
                </a:solidFill>
                <a:ea typeface="Calibri"/>
                <a:cs typeface="Simplified Arabic"/>
              </a:rPr>
              <a:t>العينة، فريق العمل سواء المشاركين بالعمل أو المستشارين)</a:t>
            </a:r>
            <a:r>
              <a:rPr lang="ar-SA" sz="2800" b="1" dirty="0">
                <a:solidFill>
                  <a:prstClr val="black"/>
                </a:solidFill>
                <a:ea typeface="Calibri"/>
                <a:cs typeface="Simplified Arabic"/>
              </a:rPr>
              <a:t> الذين تنطبق عليهم مواصفات إجراء </a:t>
            </a:r>
            <a:r>
              <a:rPr lang="ar-SA" sz="2800" b="1" dirty="0" smtClean="0">
                <a:solidFill>
                  <a:prstClr val="black"/>
                </a:solidFill>
                <a:ea typeface="Calibri"/>
                <a:cs typeface="Simplified Arabic"/>
              </a:rPr>
              <a:t>البحث</a:t>
            </a:r>
            <a:endParaRPr lang="ar-IQ" sz="2800" b="1" dirty="0" smtClean="0">
              <a:solidFill>
                <a:prstClr val="black"/>
              </a:solidFill>
              <a:ea typeface="Calibri"/>
              <a:cs typeface="Simplified Arabic"/>
            </a:endParaRPr>
          </a:p>
          <a:p>
            <a:pPr lvl="0" algn="just">
              <a:lnSpc>
                <a:spcPct val="115000"/>
              </a:lnSpc>
              <a:spcBef>
                <a:spcPts val="0"/>
              </a:spcBef>
              <a:buFontTx/>
              <a:buChar char="-"/>
            </a:pPr>
            <a:r>
              <a:rPr lang="ar-SA" sz="2800" b="1" dirty="0" smtClean="0">
                <a:solidFill>
                  <a:srgbClr val="CC0000"/>
                </a:solidFill>
                <a:ea typeface="Calibri"/>
                <a:cs typeface="Simplified Arabic"/>
              </a:rPr>
              <a:t>ووضع </a:t>
            </a:r>
            <a:r>
              <a:rPr lang="ar-SA" sz="2800" b="1" dirty="0">
                <a:solidFill>
                  <a:srgbClr val="CC0000"/>
                </a:solidFill>
                <a:ea typeface="Calibri"/>
                <a:cs typeface="Simplified Arabic"/>
              </a:rPr>
              <a:t>الأسئلة </a:t>
            </a:r>
            <a:r>
              <a:rPr lang="ar-SA" sz="2800" b="1" dirty="0">
                <a:solidFill>
                  <a:prstClr val="black"/>
                </a:solidFill>
                <a:ea typeface="Calibri"/>
                <a:cs typeface="Simplified Arabic"/>
              </a:rPr>
              <a:t>المناسبة للبحث، </a:t>
            </a:r>
            <a:endParaRPr lang="ar-IQ" sz="2800" b="1" dirty="0" smtClean="0">
              <a:solidFill>
                <a:prstClr val="black"/>
              </a:solidFill>
              <a:ea typeface="Calibri"/>
              <a:cs typeface="Simplified Arabic"/>
            </a:endParaRPr>
          </a:p>
          <a:p>
            <a:pPr marL="0" lvl="0" indent="0" algn="just">
              <a:lnSpc>
                <a:spcPct val="115000"/>
              </a:lnSpc>
              <a:spcBef>
                <a:spcPts val="0"/>
              </a:spcBef>
              <a:buNone/>
            </a:pPr>
            <a:r>
              <a:rPr lang="ar-IQ" sz="2800" b="1" dirty="0" smtClean="0">
                <a:solidFill>
                  <a:prstClr val="black"/>
                </a:solidFill>
                <a:ea typeface="Calibri"/>
                <a:cs typeface="Simplified Arabic"/>
              </a:rPr>
              <a:t>- </a:t>
            </a:r>
            <a:r>
              <a:rPr lang="ar-SA" sz="2800" b="1" dirty="0" smtClean="0">
                <a:solidFill>
                  <a:prstClr val="black"/>
                </a:solidFill>
                <a:ea typeface="Calibri"/>
                <a:cs typeface="Simplified Arabic"/>
              </a:rPr>
              <a:t>ومعرفة </a:t>
            </a:r>
            <a:r>
              <a:rPr lang="ar-SA" sz="2800" b="1" dirty="0">
                <a:solidFill>
                  <a:srgbClr val="33CC33"/>
                </a:solidFill>
                <a:ea typeface="Calibri"/>
                <a:cs typeface="Simplified Arabic"/>
              </a:rPr>
              <a:t>الوقت</a:t>
            </a:r>
            <a:r>
              <a:rPr lang="ar-SA" sz="2800" b="1" dirty="0">
                <a:solidFill>
                  <a:prstClr val="black"/>
                </a:solidFill>
                <a:ea typeface="Calibri"/>
                <a:cs typeface="Simplified Arabic"/>
              </a:rPr>
              <a:t> المناسب لإجراء الباحث، </a:t>
            </a:r>
            <a:endParaRPr lang="ar-IQ" sz="2800" b="1" dirty="0" smtClean="0">
              <a:solidFill>
                <a:prstClr val="black"/>
              </a:solidFill>
              <a:ea typeface="Calibri"/>
              <a:cs typeface="Simplified Arabic"/>
            </a:endParaRPr>
          </a:p>
          <a:p>
            <a:pPr marL="0" lvl="0" indent="0" algn="just">
              <a:lnSpc>
                <a:spcPct val="115000"/>
              </a:lnSpc>
              <a:spcBef>
                <a:spcPts val="0"/>
              </a:spcBef>
              <a:buNone/>
            </a:pPr>
            <a:r>
              <a:rPr lang="ar-IQ" sz="2800" b="1" dirty="0" smtClean="0">
                <a:solidFill>
                  <a:prstClr val="black"/>
                </a:solidFill>
                <a:ea typeface="Calibri"/>
                <a:cs typeface="Simplified Arabic"/>
              </a:rPr>
              <a:t>- </a:t>
            </a:r>
            <a:r>
              <a:rPr lang="ar-SA" sz="2800" b="1" dirty="0" smtClean="0">
                <a:solidFill>
                  <a:srgbClr val="6600FF"/>
                </a:solidFill>
                <a:ea typeface="Calibri"/>
                <a:cs typeface="Simplified Arabic"/>
              </a:rPr>
              <a:t>وتحليل</a:t>
            </a:r>
            <a:r>
              <a:rPr lang="ar-SA" sz="2800" b="1" dirty="0" smtClean="0">
                <a:solidFill>
                  <a:prstClr val="black"/>
                </a:solidFill>
                <a:ea typeface="Calibri"/>
                <a:cs typeface="Simplified Arabic"/>
              </a:rPr>
              <a:t> </a:t>
            </a:r>
            <a:r>
              <a:rPr lang="ar-SA" sz="2800" b="1" dirty="0">
                <a:solidFill>
                  <a:prstClr val="black"/>
                </a:solidFill>
                <a:ea typeface="Calibri"/>
                <a:cs typeface="Simplified Arabic"/>
              </a:rPr>
              <a:t>ما يقوله الأفراد المشاركون في </a:t>
            </a:r>
            <a:r>
              <a:rPr lang="ar-SA" sz="2800" b="1" dirty="0" smtClean="0">
                <a:solidFill>
                  <a:prstClr val="black"/>
                </a:solidFill>
                <a:ea typeface="Calibri"/>
                <a:cs typeface="Simplified Arabic"/>
              </a:rPr>
              <a:t>البحث</a:t>
            </a:r>
            <a:r>
              <a:rPr lang="ar-IQ" sz="2800" b="1" dirty="0" smtClean="0">
                <a:solidFill>
                  <a:prstClr val="black"/>
                </a:solidFill>
                <a:ea typeface="Calibri"/>
                <a:cs typeface="Simplified Arabic"/>
              </a:rPr>
              <a:t> (العينة)</a:t>
            </a:r>
            <a:r>
              <a:rPr lang="ar-SA" sz="2800" b="1" dirty="0" smtClean="0">
                <a:solidFill>
                  <a:prstClr val="black"/>
                </a:solidFill>
                <a:ea typeface="Calibri"/>
                <a:cs typeface="Simplified Arabic"/>
              </a:rPr>
              <a:t>، </a:t>
            </a:r>
            <a:r>
              <a:rPr lang="ar-SA" sz="2800" b="1" dirty="0">
                <a:solidFill>
                  <a:prstClr val="black"/>
                </a:solidFill>
                <a:ea typeface="Calibri"/>
                <a:cs typeface="Simplified Arabic"/>
              </a:rPr>
              <a:t>أي تحليل ما بين الكلام والأسطر، </a:t>
            </a:r>
            <a:endParaRPr lang="ar-IQ" sz="2800" b="1" dirty="0" smtClean="0">
              <a:solidFill>
                <a:prstClr val="black"/>
              </a:solidFill>
              <a:ea typeface="Calibri"/>
              <a:cs typeface="Simplified Arabic"/>
            </a:endParaRPr>
          </a:p>
          <a:p>
            <a:pPr marL="0" lvl="0" indent="0" algn="just">
              <a:lnSpc>
                <a:spcPct val="115000"/>
              </a:lnSpc>
              <a:spcBef>
                <a:spcPts val="0"/>
              </a:spcBef>
              <a:buNone/>
            </a:pPr>
            <a:r>
              <a:rPr lang="ar-IQ" sz="2800" b="1" dirty="0" smtClean="0">
                <a:solidFill>
                  <a:prstClr val="black"/>
                </a:solidFill>
                <a:ea typeface="Calibri"/>
                <a:cs typeface="Simplified Arabic"/>
              </a:rPr>
              <a:t>- </a:t>
            </a:r>
            <a:r>
              <a:rPr lang="ar-SA" sz="2800" b="1" dirty="0" smtClean="0">
                <a:solidFill>
                  <a:prstClr val="black"/>
                </a:solidFill>
                <a:ea typeface="Calibri"/>
                <a:cs typeface="Simplified Arabic"/>
              </a:rPr>
              <a:t>والوصول </a:t>
            </a:r>
            <a:r>
              <a:rPr lang="ar-SA" sz="2800" b="1" dirty="0">
                <a:solidFill>
                  <a:prstClr val="black"/>
                </a:solidFill>
                <a:ea typeface="Calibri"/>
                <a:cs typeface="Simplified Arabic"/>
              </a:rPr>
              <a:t>إلى المعنى العميق لما يقال ويكتب وليس المعنى السطحي له، ثم الوصول إلى </a:t>
            </a:r>
            <a:r>
              <a:rPr lang="ar-SA" sz="2800" b="1" dirty="0">
                <a:solidFill>
                  <a:srgbClr val="D60093"/>
                </a:solidFill>
                <a:ea typeface="Calibri"/>
                <a:cs typeface="Simplified Arabic"/>
              </a:rPr>
              <a:t>نتائج البحث</a:t>
            </a:r>
            <a:r>
              <a:rPr lang="ar-SA" sz="2800" b="1" dirty="0" smtClean="0">
                <a:solidFill>
                  <a:prstClr val="black"/>
                </a:solidFill>
                <a:ea typeface="Calibri"/>
                <a:cs typeface="Simplified Arabic"/>
              </a:rPr>
              <a:t>.</a:t>
            </a:r>
            <a:endParaRPr lang="ar-IQ" sz="2800" b="1" dirty="0" smtClean="0">
              <a:solidFill>
                <a:prstClr val="black"/>
              </a:solidFill>
              <a:ea typeface="Calibri"/>
              <a:cs typeface="Simplified Arabic"/>
            </a:endParaRPr>
          </a:p>
          <a:p>
            <a:pPr marL="0" lvl="0" indent="0" algn="l">
              <a:lnSpc>
                <a:spcPct val="115000"/>
              </a:lnSpc>
              <a:spcBef>
                <a:spcPts val="0"/>
              </a:spcBef>
              <a:buNone/>
            </a:pPr>
            <a:r>
              <a:rPr lang="ar-IQ" sz="2900" b="1" dirty="0">
                <a:solidFill>
                  <a:srgbClr val="FF0000"/>
                </a:solidFill>
                <a:latin typeface="Simplified Arabic" pitchFamily="18" charset="-78"/>
                <a:ea typeface="Calibri"/>
                <a:cs typeface="Simplified Arabic" pitchFamily="18" charset="-78"/>
              </a:rPr>
              <a:t>تكملة ... </a:t>
            </a:r>
            <a:r>
              <a:rPr lang="ar-SA" sz="2900" b="1" dirty="0">
                <a:solidFill>
                  <a:srgbClr val="FF0000"/>
                </a:solidFill>
                <a:latin typeface="Simplified Arabic" pitchFamily="18" charset="-78"/>
                <a:ea typeface="Calibri"/>
                <a:cs typeface="Simplified Arabic" pitchFamily="18" charset="-78"/>
              </a:rPr>
              <a:t>صفات الباحث العلمي الجيد</a:t>
            </a:r>
            <a:r>
              <a:rPr lang="ar-IQ" sz="2900" b="1" dirty="0" smtClean="0">
                <a:solidFill>
                  <a:srgbClr val="FF0000"/>
                </a:solidFill>
                <a:latin typeface="Simplified Arabic" pitchFamily="18" charset="-78"/>
                <a:ea typeface="Calibri"/>
                <a:cs typeface="Simplified Arabic" pitchFamily="18" charset="-78"/>
              </a:rPr>
              <a:t>...</a:t>
            </a:r>
            <a:endParaRPr lang="ar-SA"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948129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3.معرفة مناهج البحث</a:t>
            </a:r>
            <a:endParaRPr lang="ar-IQ" dirty="0"/>
          </a:p>
        </p:txBody>
      </p:sp>
      <p:sp>
        <p:nvSpPr>
          <p:cNvPr id="3" name="عنصر نائب للمحتوى 2"/>
          <p:cNvSpPr>
            <a:spLocks noGrp="1"/>
          </p:cNvSpPr>
          <p:nvPr>
            <p:ph idx="1"/>
          </p:nvPr>
        </p:nvSpPr>
        <p:spPr>
          <a:xfrm>
            <a:off x="457200" y="908720"/>
            <a:ext cx="8229600" cy="5832648"/>
          </a:xfrm>
        </p:spPr>
        <p:txBody>
          <a:bodyPr>
            <a:normAutofit/>
          </a:bodyPr>
          <a:lstStyle/>
          <a:p>
            <a:pPr lvl="0" algn="just">
              <a:lnSpc>
                <a:spcPct val="115000"/>
              </a:lnSpc>
              <a:spcBef>
                <a:spcPts val="0"/>
              </a:spcBef>
              <a:buFont typeface="Wingdings"/>
              <a:buChar char=""/>
            </a:pPr>
            <a:r>
              <a:rPr lang="ar-SA" sz="4000" b="1" dirty="0" smtClean="0">
                <a:solidFill>
                  <a:srgbClr val="FF00FF"/>
                </a:solidFill>
                <a:latin typeface="Simplified Arabic" pitchFamily="18" charset="-78"/>
                <a:ea typeface="Calibri"/>
                <a:cs typeface="Simplified Arabic" pitchFamily="18" charset="-78"/>
              </a:rPr>
              <a:t>3.معرفة </a:t>
            </a:r>
            <a:r>
              <a:rPr lang="ar-SA" sz="4000" b="1" dirty="0">
                <a:solidFill>
                  <a:srgbClr val="FF00FF"/>
                </a:solidFill>
                <a:latin typeface="Simplified Arabic" pitchFamily="18" charset="-78"/>
                <a:ea typeface="Calibri"/>
                <a:cs typeface="Simplified Arabic" pitchFamily="18" charset="-78"/>
              </a:rPr>
              <a:t>مناهج البحث   </a:t>
            </a:r>
            <a:r>
              <a:rPr lang="en-US" sz="1800" b="1" dirty="0">
                <a:solidFill>
                  <a:srgbClr val="FF00FF"/>
                </a:solidFill>
                <a:latin typeface="Simplified Arabic" pitchFamily="18" charset="-78"/>
                <a:ea typeface="Calibri"/>
                <a:cs typeface="Simplified Arabic" pitchFamily="18" charset="-78"/>
              </a:rPr>
              <a:t>Knowledge of research methods : </a:t>
            </a:r>
            <a:endParaRPr lang="ar-IQ" sz="1800" b="1" dirty="0" smtClean="0">
              <a:solidFill>
                <a:srgbClr val="FF00FF"/>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sz="4000" b="1" dirty="0" smtClean="0">
                <a:solidFill>
                  <a:prstClr val="black"/>
                </a:solidFill>
                <a:latin typeface="Simplified Arabic" pitchFamily="18" charset="-78"/>
                <a:ea typeface="Calibri"/>
                <a:cs typeface="Simplified Arabic" pitchFamily="18" charset="-78"/>
              </a:rPr>
              <a:t>يجب </a:t>
            </a:r>
            <a:r>
              <a:rPr lang="ar-SA" sz="4000" b="1" dirty="0">
                <a:solidFill>
                  <a:prstClr val="black"/>
                </a:solidFill>
                <a:latin typeface="Simplified Arabic" pitchFamily="18" charset="-78"/>
                <a:ea typeface="Calibri"/>
                <a:cs typeface="Simplified Arabic" pitchFamily="18" charset="-78"/>
              </a:rPr>
              <a:t>أن يتوفر لدى الباحث معرفة بالمناهج والطرائق العلمية التي يتم استخدامها من أجل إجراء البحث العلمي، </a:t>
            </a:r>
            <a:endParaRPr lang="ar-IQ" sz="4000" b="1"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sz="4000" b="1" dirty="0" smtClean="0">
                <a:solidFill>
                  <a:prstClr val="black"/>
                </a:solidFill>
                <a:latin typeface="Simplified Arabic" pitchFamily="18" charset="-78"/>
                <a:ea typeface="Calibri"/>
                <a:cs typeface="Simplified Arabic" pitchFamily="18" charset="-78"/>
              </a:rPr>
              <a:t>وأن </a:t>
            </a:r>
            <a:r>
              <a:rPr lang="ar-SA" sz="4000" b="1" dirty="0">
                <a:solidFill>
                  <a:prstClr val="black"/>
                </a:solidFill>
                <a:latin typeface="Simplified Arabic" pitchFamily="18" charset="-78"/>
                <a:ea typeface="Calibri"/>
                <a:cs typeface="Simplified Arabic" pitchFamily="18" charset="-78"/>
              </a:rPr>
              <a:t>يكون قادراً على تحليل النتائج، ومعرفة الطريقة السليمة للتأكد من صحتها، وأن يقدم أبحاثاً حول مواضيع بحثية جديدة</a:t>
            </a:r>
            <a:r>
              <a:rPr lang="ar-SA" sz="4000" b="1" dirty="0" smtClean="0">
                <a:solidFill>
                  <a:prstClr val="black"/>
                </a:solidFill>
                <a:latin typeface="Simplified Arabic" pitchFamily="18" charset="-78"/>
                <a:ea typeface="Calibri"/>
                <a:cs typeface="Simplified Arabic" pitchFamily="18" charset="-78"/>
              </a:rPr>
              <a:t>.</a:t>
            </a:r>
            <a:endParaRPr lang="ar-IQ" sz="4000"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900" b="1" dirty="0">
                <a:solidFill>
                  <a:srgbClr val="FF0000"/>
                </a:solidFill>
                <a:latin typeface="Simplified Arabic" pitchFamily="18" charset="-78"/>
                <a:ea typeface="Calibri"/>
                <a:cs typeface="Simplified Arabic" pitchFamily="18" charset="-78"/>
              </a:rPr>
              <a:t>تكملة ... </a:t>
            </a:r>
            <a:r>
              <a:rPr lang="ar-SA" sz="2900" b="1" dirty="0">
                <a:solidFill>
                  <a:srgbClr val="FF0000"/>
                </a:solidFill>
                <a:latin typeface="Simplified Arabic" pitchFamily="18" charset="-78"/>
                <a:ea typeface="Calibri"/>
                <a:cs typeface="Simplified Arabic" pitchFamily="18" charset="-78"/>
              </a:rPr>
              <a:t>صفات الباحث العلمي الجيد</a:t>
            </a:r>
            <a:r>
              <a:rPr lang="ar-IQ" sz="2900" b="1" dirty="0" smtClean="0">
                <a:solidFill>
                  <a:srgbClr val="FF0000"/>
                </a:solidFill>
                <a:latin typeface="Simplified Arabic" pitchFamily="18" charset="-78"/>
                <a:ea typeface="Calibri"/>
                <a:cs typeface="Simplified Arabic" pitchFamily="18" charset="-78"/>
              </a:rPr>
              <a:t>...</a:t>
            </a:r>
            <a:endParaRPr lang="ar-SA"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872532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4. شغف الحصول على معرفة جديدة</a:t>
            </a:r>
            <a:endParaRPr lang="ar-IQ" dirty="0"/>
          </a:p>
        </p:txBody>
      </p:sp>
      <p:sp>
        <p:nvSpPr>
          <p:cNvPr id="3" name="عنصر نائب للمحتوى 2"/>
          <p:cNvSpPr>
            <a:spLocks noGrp="1"/>
          </p:cNvSpPr>
          <p:nvPr>
            <p:ph idx="1"/>
          </p:nvPr>
        </p:nvSpPr>
        <p:spPr>
          <a:xfrm>
            <a:off x="457200" y="980728"/>
            <a:ext cx="8229600" cy="5616624"/>
          </a:xfrm>
        </p:spPr>
        <p:txBody>
          <a:bodyPr>
            <a:normAutofit fontScale="92500"/>
          </a:bodyPr>
          <a:lstStyle/>
          <a:p>
            <a:pPr lvl="0" algn="just">
              <a:lnSpc>
                <a:spcPct val="115000"/>
              </a:lnSpc>
              <a:spcBef>
                <a:spcPts val="0"/>
              </a:spcBef>
              <a:buFont typeface="Wingdings"/>
              <a:buChar char=""/>
            </a:pPr>
            <a:r>
              <a:rPr lang="ar-SA" b="1" dirty="0">
                <a:solidFill>
                  <a:srgbClr val="FF00FF"/>
                </a:solidFill>
                <a:latin typeface="Simplified Arabic" pitchFamily="18" charset="-78"/>
                <a:ea typeface="Calibri"/>
                <a:cs typeface="Simplified Arabic" pitchFamily="18" charset="-78"/>
              </a:rPr>
              <a:t>4.	شغف الحصول على معرفة جديدة   </a:t>
            </a:r>
            <a:r>
              <a:rPr lang="en-US" b="1" dirty="0">
                <a:solidFill>
                  <a:srgbClr val="FF00FF"/>
                </a:solidFill>
                <a:latin typeface="Simplified Arabic" pitchFamily="18" charset="-78"/>
                <a:ea typeface="Calibri"/>
                <a:cs typeface="Simplified Arabic" pitchFamily="18" charset="-78"/>
              </a:rPr>
              <a:t>Passion for new knowledge : </a:t>
            </a:r>
            <a:endParaRPr lang="en-US" b="1" dirty="0" smtClean="0">
              <a:solidFill>
                <a:srgbClr val="FF00FF"/>
              </a:solidFill>
              <a:latin typeface="Simplified Arabic" pitchFamily="18" charset="-78"/>
              <a:ea typeface="Calibri"/>
              <a:cs typeface="Simplified Arabic" pitchFamily="18" charset="-78"/>
            </a:endParaRPr>
          </a:p>
          <a:p>
            <a:pPr lvl="0" algn="just">
              <a:lnSpc>
                <a:spcPct val="115000"/>
              </a:lnSpc>
              <a:spcBef>
                <a:spcPts val="0"/>
              </a:spcBef>
              <a:buFont typeface="Wingdings"/>
              <a:buChar char=""/>
            </a:pPr>
            <a:r>
              <a:rPr lang="ar-SA" b="1" dirty="0" smtClean="0">
                <a:solidFill>
                  <a:srgbClr val="00B050"/>
                </a:solidFill>
                <a:latin typeface="Simplified Arabic" pitchFamily="18" charset="-78"/>
                <a:ea typeface="Calibri"/>
                <a:cs typeface="Simplified Arabic" pitchFamily="18" charset="-78"/>
              </a:rPr>
              <a:t>الشغف </a:t>
            </a:r>
            <a:r>
              <a:rPr lang="ar-SA" b="1" dirty="0">
                <a:solidFill>
                  <a:srgbClr val="00B050"/>
                </a:solidFill>
                <a:latin typeface="Simplified Arabic" pitchFamily="18" charset="-78"/>
                <a:ea typeface="Calibri"/>
                <a:cs typeface="Simplified Arabic" pitchFamily="18" charset="-78"/>
              </a:rPr>
              <a:t>: </a:t>
            </a:r>
            <a:r>
              <a:rPr lang="ar-SA" b="1" dirty="0">
                <a:solidFill>
                  <a:prstClr val="black"/>
                </a:solidFill>
                <a:latin typeface="Simplified Arabic" pitchFamily="18" charset="-78"/>
                <a:ea typeface="Calibri"/>
                <a:cs typeface="Simplified Arabic" pitchFamily="18" charset="-78"/>
              </a:rPr>
              <a:t>هو الشعور بالحماس الشديد أو رغبة لا تُقاوم تجاه شخص أو شيء ما، يمكن أن يكون الشغف اهتماماً متلهفاً أو إعجاباً بفكرة أو مُقترح أو دعوى، مما يدعوا إلى الغور في غمارها وتفكيك جزيئاتها ومعرفة أسرارها، لذلك يجب أن يتولد ويتجدد لدى الباحث الرغبة الكبيرة في الحصول على المعلومات الجديدة، من خلال قدرته على معرفة أسباب وجود أحد الظواهر التي يريد التصدي لدراستها</a:t>
            </a:r>
            <a:r>
              <a:rPr lang="ar-SA" b="1" dirty="0" smtClean="0">
                <a:solidFill>
                  <a:prstClr val="black"/>
                </a:solidFill>
                <a:latin typeface="Simplified Arabic" pitchFamily="18" charset="-78"/>
                <a:ea typeface="Calibri"/>
                <a:cs typeface="Simplified Arabic" pitchFamily="18" charset="-78"/>
              </a:rPr>
              <a:t>.</a:t>
            </a:r>
            <a:endParaRPr lang="ar-IQ" b="1" dirty="0" smtClean="0">
              <a:solidFill>
                <a:prstClr val="black"/>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900" b="1" dirty="0">
                <a:solidFill>
                  <a:srgbClr val="FF0000"/>
                </a:solidFill>
                <a:latin typeface="Simplified Arabic" pitchFamily="18" charset="-78"/>
                <a:ea typeface="Calibri"/>
                <a:cs typeface="Simplified Arabic" pitchFamily="18" charset="-78"/>
              </a:rPr>
              <a:t>تكملة ... </a:t>
            </a:r>
            <a:r>
              <a:rPr lang="ar-SA" sz="2900" b="1" dirty="0">
                <a:solidFill>
                  <a:srgbClr val="FF0000"/>
                </a:solidFill>
                <a:latin typeface="Simplified Arabic" pitchFamily="18" charset="-78"/>
                <a:ea typeface="Calibri"/>
                <a:cs typeface="Simplified Arabic" pitchFamily="18" charset="-78"/>
              </a:rPr>
              <a:t>صفات الباحث العلمي الجيد</a:t>
            </a:r>
            <a:r>
              <a:rPr lang="ar-IQ" sz="2900" b="1" dirty="0" smtClean="0">
                <a:solidFill>
                  <a:srgbClr val="FF0000"/>
                </a:solidFill>
                <a:latin typeface="Simplified Arabic" pitchFamily="18" charset="-78"/>
                <a:ea typeface="Calibri"/>
                <a:cs typeface="Simplified Arabic" pitchFamily="18" charset="-78"/>
              </a:rPr>
              <a:t>...</a:t>
            </a:r>
            <a:endParaRPr lang="ar-SA"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506807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5. الصبر والتحمل</a:t>
            </a:r>
            <a:endParaRPr lang="ar-IQ" dirty="0"/>
          </a:p>
        </p:txBody>
      </p:sp>
      <p:sp>
        <p:nvSpPr>
          <p:cNvPr id="3" name="عنصر نائب للمحتوى 2"/>
          <p:cNvSpPr>
            <a:spLocks noGrp="1"/>
          </p:cNvSpPr>
          <p:nvPr>
            <p:ph idx="1"/>
          </p:nvPr>
        </p:nvSpPr>
        <p:spPr>
          <a:xfrm>
            <a:off x="467544" y="980728"/>
            <a:ext cx="8229600" cy="5688632"/>
          </a:xfrm>
        </p:spPr>
        <p:txBody>
          <a:bodyPr>
            <a:noAutofit/>
          </a:bodyPr>
          <a:lstStyle/>
          <a:p>
            <a:pPr lvl="0" algn="just">
              <a:lnSpc>
                <a:spcPct val="115000"/>
              </a:lnSpc>
              <a:spcBef>
                <a:spcPts val="0"/>
              </a:spcBef>
              <a:buFont typeface="Wingdings"/>
              <a:buChar char=""/>
            </a:pPr>
            <a:r>
              <a:rPr lang="ar-SA" sz="2400" b="1" dirty="0">
                <a:solidFill>
                  <a:srgbClr val="FF00FF"/>
                </a:solidFill>
                <a:latin typeface="Simplified Arabic" pitchFamily="18" charset="-78"/>
                <a:ea typeface="Calibri"/>
                <a:cs typeface="Simplified Arabic" pitchFamily="18" charset="-78"/>
              </a:rPr>
              <a:t>5.	الصبر والتحمل </a:t>
            </a:r>
            <a:r>
              <a:rPr lang="en-US" sz="2400" b="1" dirty="0">
                <a:solidFill>
                  <a:prstClr val="black"/>
                </a:solidFill>
                <a:latin typeface="Simplified Arabic" pitchFamily="18" charset="-78"/>
                <a:ea typeface="Calibri"/>
                <a:cs typeface="Simplified Arabic" pitchFamily="18" charset="-78"/>
              </a:rPr>
              <a:t>Patience and endurance : </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يجد </a:t>
            </a:r>
            <a:r>
              <a:rPr lang="ar-SA" sz="2400" b="1" dirty="0">
                <a:solidFill>
                  <a:prstClr val="black"/>
                </a:solidFill>
                <a:latin typeface="Simplified Arabic" pitchFamily="18" charset="-78"/>
                <a:ea typeface="Calibri"/>
                <a:cs typeface="Simplified Arabic" pitchFamily="18" charset="-78"/>
              </a:rPr>
              <a:t>الباحث الكثير من الصعوبات أثناء إعداد </a:t>
            </a:r>
            <a:r>
              <a:rPr lang="ar-SA" sz="2400" b="1" dirty="0" smtClean="0">
                <a:solidFill>
                  <a:prstClr val="black"/>
                </a:solidFill>
                <a:latin typeface="Simplified Arabic" pitchFamily="18" charset="-78"/>
                <a:ea typeface="Calibri"/>
                <a:cs typeface="Simplified Arabic" pitchFamily="18" charset="-78"/>
              </a:rPr>
              <a:t>البحث</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خاصة </a:t>
            </a:r>
            <a:r>
              <a:rPr lang="ar-SA" sz="2400" b="1" dirty="0">
                <a:solidFill>
                  <a:prstClr val="black"/>
                </a:solidFill>
                <a:latin typeface="Simplified Arabic" pitchFamily="18" charset="-78"/>
                <a:ea typeface="Calibri"/>
                <a:cs typeface="Simplified Arabic" pitchFamily="18" charset="-78"/>
              </a:rPr>
              <a:t>في مرحلة جمع البيانات والمعلومات، فهي من أهم المراحل في إعداد البحث التي يقوم بها </a:t>
            </a:r>
            <a:r>
              <a:rPr lang="ar-SA" sz="2400" b="1" dirty="0" smtClean="0">
                <a:solidFill>
                  <a:prstClr val="black"/>
                </a:solidFill>
                <a:latin typeface="Simplified Arabic" pitchFamily="18" charset="-78"/>
                <a:ea typeface="Calibri"/>
                <a:cs typeface="Simplified Arabic" pitchFamily="18" charset="-78"/>
              </a:rPr>
              <a:t>الباحث</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هذه </a:t>
            </a:r>
            <a:r>
              <a:rPr lang="ar-SA" sz="2400" b="1" dirty="0">
                <a:solidFill>
                  <a:prstClr val="black"/>
                </a:solidFill>
                <a:latin typeface="Simplified Arabic" pitchFamily="18" charset="-78"/>
                <a:ea typeface="Calibri"/>
                <a:cs typeface="Simplified Arabic" pitchFamily="18" charset="-78"/>
              </a:rPr>
              <a:t>الصعوبات قد تحبطه وتحد من عزيمته في إكمال </a:t>
            </a:r>
            <a:r>
              <a:rPr lang="ar-SA" sz="2400" b="1" dirty="0" smtClean="0">
                <a:solidFill>
                  <a:prstClr val="black"/>
                </a:solidFill>
                <a:latin typeface="Simplified Arabic" pitchFamily="18" charset="-78"/>
                <a:ea typeface="Calibri"/>
                <a:cs typeface="Simplified Arabic" pitchFamily="18" charset="-78"/>
              </a:rPr>
              <a:t>بحثه</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لذلك </a:t>
            </a:r>
            <a:r>
              <a:rPr lang="ar-SA" sz="2400" b="1" dirty="0">
                <a:solidFill>
                  <a:prstClr val="black"/>
                </a:solidFill>
                <a:latin typeface="Simplified Arabic" pitchFamily="18" charset="-78"/>
                <a:ea typeface="Calibri"/>
                <a:cs typeface="Simplified Arabic" pitchFamily="18" charset="-78"/>
              </a:rPr>
              <a:t>ينبغي على الباحث أن يتحلى بالصبر والتأني وأن لا يتسرع بالاستسلام عند أول مطب يعترضه، </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حتى </a:t>
            </a:r>
            <a:r>
              <a:rPr lang="ar-SA" sz="2400" b="1" dirty="0">
                <a:solidFill>
                  <a:prstClr val="black"/>
                </a:solidFill>
                <a:latin typeface="Simplified Arabic" pitchFamily="18" charset="-78"/>
                <a:ea typeface="Calibri"/>
                <a:cs typeface="Simplified Arabic" pitchFamily="18" charset="-78"/>
              </a:rPr>
              <a:t>يستطيع الوصول ببحثه إلى النهاية، </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prstClr val="black"/>
                </a:solidFill>
                <a:latin typeface="Simplified Arabic" pitchFamily="18" charset="-78"/>
                <a:ea typeface="Calibri"/>
                <a:cs typeface="Simplified Arabic" pitchFamily="18" charset="-78"/>
              </a:rPr>
              <a:t>وتحقيق </a:t>
            </a:r>
            <a:r>
              <a:rPr lang="ar-SA" sz="2400" b="1" dirty="0">
                <a:solidFill>
                  <a:prstClr val="black"/>
                </a:solidFill>
                <a:latin typeface="Simplified Arabic" pitchFamily="18" charset="-78"/>
                <a:ea typeface="Calibri"/>
                <a:cs typeface="Simplified Arabic" pitchFamily="18" charset="-78"/>
              </a:rPr>
              <a:t>الهدف المنشود منه، </a:t>
            </a:r>
            <a:endParaRPr lang="ar-IQ" sz="24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sz="2400" b="1" dirty="0" smtClean="0">
                <a:solidFill>
                  <a:srgbClr val="6600FF"/>
                </a:solidFill>
                <a:latin typeface="Simplified Arabic" pitchFamily="18" charset="-78"/>
                <a:ea typeface="Calibri"/>
                <a:cs typeface="Simplified Arabic" pitchFamily="18" charset="-78"/>
              </a:rPr>
              <a:t>إن </a:t>
            </a:r>
            <a:r>
              <a:rPr lang="ar-SA" sz="2400" b="1" dirty="0">
                <a:solidFill>
                  <a:srgbClr val="6600FF"/>
                </a:solidFill>
                <a:latin typeface="Simplified Arabic" pitchFamily="18" charset="-78"/>
                <a:ea typeface="Calibri"/>
                <a:cs typeface="Simplified Arabic" pitchFamily="18" charset="-78"/>
              </a:rPr>
              <a:t>الصبر والهدوء والتاني تجعل الباحث قادر على معالجة جميع المشاكل التي تعترض انجاز بحثه</a:t>
            </a:r>
            <a:r>
              <a:rPr lang="ar-SA" sz="2400" b="1" dirty="0" smtClean="0">
                <a:solidFill>
                  <a:srgbClr val="6600FF"/>
                </a:solidFill>
                <a:latin typeface="Simplified Arabic" pitchFamily="18" charset="-78"/>
                <a:ea typeface="Calibri"/>
                <a:cs typeface="Simplified Arabic" pitchFamily="18" charset="-78"/>
              </a:rPr>
              <a:t>.</a:t>
            </a:r>
            <a:endParaRPr lang="ar-IQ" sz="2400" b="1" dirty="0" smtClean="0">
              <a:solidFill>
                <a:srgbClr val="6600FF"/>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400" b="1" dirty="0">
                <a:solidFill>
                  <a:srgbClr val="FF0000"/>
                </a:solidFill>
                <a:latin typeface="Simplified Arabic" pitchFamily="18" charset="-78"/>
                <a:ea typeface="Calibri"/>
                <a:cs typeface="Simplified Arabic" pitchFamily="18" charset="-78"/>
              </a:rPr>
              <a:t>تكملة ... </a:t>
            </a:r>
            <a:r>
              <a:rPr lang="ar-SA" sz="2400" b="1" dirty="0">
                <a:solidFill>
                  <a:srgbClr val="FF0000"/>
                </a:solidFill>
                <a:latin typeface="Simplified Arabic" pitchFamily="18" charset="-78"/>
                <a:ea typeface="Calibri"/>
                <a:cs typeface="Simplified Arabic" pitchFamily="18" charset="-78"/>
              </a:rPr>
              <a:t>صفات الباحث العلمي الجيد</a:t>
            </a:r>
            <a:r>
              <a:rPr lang="ar-IQ" sz="2400" b="1" dirty="0" smtClean="0">
                <a:solidFill>
                  <a:srgbClr val="FF0000"/>
                </a:solidFill>
                <a:latin typeface="Simplified Arabic" pitchFamily="18" charset="-78"/>
                <a:ea typeface="Calibri"/>
                <a:cs typeface="Simplified Arabic" pitchFamily="18" charset="-78"/>
              </a:rPr>
              <a:t>...</a:t>
            </a:r>
            <a:endParaRPr lang="ar-SA" sz="24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475128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6. الموضوعية والأمانة العلمية</a:t>
            </a:r>
            <a:endParaRPr lang="ar-IQ" dirty="0"/>
          </a:p>
        </p:txBody>
      </p:sp>
      <p:sp>
        <p:nvSpPr>
          <p:cNvPr id="3" name="عنصر نائب للمحتوى 2"/>
          <p:cNvSpPr>
            <a:spLocks noGrp="1"/>
          </p:cNvSpPr>
          <p:nvPr>
            <p:ph idx="1"/>
          </p:nvPr>
        </p:nvSpPr>
        <p:spPr>
          <a:xfrm>
            <a:off x="457200" y="836712"/>
            <a:ext cx="8229600" cy="5760640"/>
          </a:xfrm>
        </p:spPr>
        <p:txBody>
          <a:bodyPr>
            <a:normAutofit fontScale="92500" lnSpcReduction="10000"/>
          </a:bodyPr>
          <a:lstStyle/>
          <a:p>
            <a:pPr lvl="0" algn="just"/>
            <a:r>
              <a:rPr lang="ar-IQ" sz="2800" b="1" dirty="0">
                <a:solidFill>
                  <a:srgbClr val="FF00FF"/>
                </a:solidFill>
                <a:latin typeface="Simplified Arabic" pitchFamily="18" charset="-78"/>
                <a:cs typeface="Simplified Arabic" pitchFamily="18" charset="-78"/>
              </a:rPr>
              <a:t>6.	الموضوعية والأمانة العلمية   </a:t>
            </a:r>
            <a:r>
              <a:rPr lang="en-US" sz="1800" b="1" dirty="0">
                <a:solidFill>
                  <a:srgbClr val="FF00FF"/>
                </a:solidFill>
                <a:latin typeface="Simplified Arabic" pitchFamily="18" charset="-78"/>
                <a:cs typeface="Simplified Arabic" pitchFamily="18" charset="-78"/>
              </a:rPr>
              <a:t>Objectivity and scientific integrity </a:t>
            </a:r>
          </a:p>
          <a:p>
            <a:pPr lvl="0" algn="just"/>
            <a:r>
              <a:rPr lang="ar-IQ" sz="2800" b="1" dirty="0">
                <a:solidFill>
                  <a:srgbClr val="00B0F0"/>
                </a:solidFill>
                <a:latin typeface="Simplified Arabic" pitchFamily="18" charset="-78"/>
                <a:cs typeface="Simplified Arabic" pitchFamily="18" charset="-78"/>
              </a:rPr>
              <a:t>الموضوعية </a:t>
            </a:r>
            <a:r>
              <a:rPr lang="en-US" sz="2800" b="1" dirty="0" smtClean="0">
                <a:solidFill>
                  <a:srgbClr val="00B0F0"/>
                </a:solidFill>
                <a:latin typeface="Simplified Arabic" pitchFamily="18" charset="-78"/>
                <a:cs typeface="Simplified Arabic" pitchFamily="18" charset="-78"/>
              </a:rPr>
              <a:t>Objectivity)</a:t>
            </a:r>
            <a:r>
              <a:rPr lang="ar-IQ" sz="2800" b="1" dirty="0" smtClean="0">
                <a:solidFill>
                  <a:srgbClr val="00B0F0"/>
                </a:solidFill>
                <a:latin typeface="Simplified Arabic" pitchFamily="18" charset="-78"/>
                <a:cs typeface="Simplified Arabic" pitchFamily="18" charset="-78"/>
              </a:rPr>
              <a:t>) </a:t>
            </a:r>
            <a:r>
              <a:rPr lang="ar-IQ" sz="2800" b="1" dirty="0" smtClean="0">
                <a:solidFill>
                  <a:prstClr val="black"/>
                </a:solidFill>
                <a:latin typeface="Simplified Arabic" pitchFamily="18" charset="-78"/>
                <a:cs typeface="Simplified Arabic" pitchFamily="18" charset="-78"/>
              </a:rPr>
              <a:t>: </a:t>
            </a:r>
          </a:p>
          <a:p>
            <a:pPr lvl="0" algn="just"/>
            <a:r>
              <a:rPr lang="ar-IQ" sz="2800" b="1" dirty="0" smtClean="0">
                <a:solidFill>
                  <a:prstClr val="black"/>
                </a:solidFill>
                <a:latin typeface="Simplified Arabic" pitchFamily="18" charset="-78"/>
                <a:cs typeface="Simplified Arabic" pitchFamily="18" charset="-78"/>
              </a:rPr>
              <a:t>هي </a:t>
            </a:r>
            <a:r>
              <a:rPr lang="ar-IQ" sz="2800" b="1" dirty="0">
                <a:solidFill>
                  <a:prstClr val="black"/>
                </a:solidFill>
                <a:latin typeface="Simplified Arabic" pitchFamily="18" charset="-78"/>
                <a:cs typeface="Simplified Arabic" pitchFamily="18" charset="-78"/>
              </a:rPr>
              <a:t>تجنُّب الباحث للتَّحيُّز الشخصي، وعدم إصدار الإحكام إلا بعد فحص ما لديه من أدلَّة وبراهين بتجرُّد وشفافية، وإلا فسيُصبح البحث العلمي غير نزيه، </a:t>
            </a:r>
            <a:endParaRPr lang="ar-IQ" sz="2800" b="1" dirty="0" smtClean="0">
              <a:solidFill>
                <a:prstClr val="black"/>
              </a:solidFill>
              <a:latin typeface="Simplified Arabic" pitchFamily="18" charset="-78"/>
              <a:cs typeface="Simplified Arabic" pitchFamily="18" charset="-78"/>
            </a:endParaRPr>
          </a:p>
          <a:p>
            <a:pPr lvl="0" algn="just"/>
            <a:r>
              <a:rPr lang="ar-IQ" sz="2800" b="1" dirty="0" smtClean="0">
                <a:solidFill>
                  <a:prstClr val="black"/>
                </a:solidFill>
                <a:latin typeface="Simplified Arabic" pitchFamily="18" charset="-78"/>
                <a:cs typeface="Simplified Arabic" pitchFamily="18" charset="-78"/>
              </a:rPr>
              <a:t>ينبغي </a:t>
            </a:r>
            <a:r>
              <a:rPr lang="ar-IQ" sz="2800" b="1" dirty="0">
                <a:solidFill>
                  <a:prstClr val="black"/>
                </a:solidFill>
                <a:latin typeface="Simplified Arabic" pitchFamily="18" charset="-78"/>
                <a:cs typeface="Simplified Arabic" pitchFamily="18" charset="-78"/>
              </a:rPr>
              <a:t>على الباحث </a:t>
            </a:r>
            <a:r>
              <a:rPr lang="ar-IQ" sz="2800" b="1" dirty="0" smtClean="0">
                <a:solidFill>
                  <a:prstClr val="black"/>
                </a:solidFill>
                <a:latin typeface="Simplified Arabic" pitchFamily="18" charset="-78"/>
                <a:cs typeface="Simplified Arabic" pitchFamily="18" charset="-78"/>
              </a:rPr>
              <a:t>أن :-</a:t>
            </a:r>
          </a:p>
          <a:p>
            <a:pPr lvl="0" algn="just">
              <a:buFontTx/>
              <a:buChar char="-"/>
            </a:pPr>
            <a:r>
              <a:rPr lang="ar-IQ" sz="2800" b="1" dirty="0" smtClean="0">
                <a:solidFill>
                  <a:prstClr val="black"/>
                </a:solidFill>
                <a:latin typeface="Simplified Arabic" pitchFamily="18" charset="-78"/>
                <a:cs typeface="Simplified Arabic" pitchFamily="18" charset="-78"/>
              </a:rPr>
              <a:t>يطرح </a:t>
            </a:r>
            <a:r>
              <a:rPr lang="ar-IQ" sz="2800" b="1" dirty="0">
                <a:solidFill>
                  <a:prstClr val="black"/>
                </a:solidFill>
                <a:latin typeface="Simplified Arabic" pitchFamily="18" charset="-78"/>
                <a:cs typeface="Simplified Arabic" pitchFamily="18" charset="-78"/>
              </a:rPr>
              <a:t>المعلومات والأفكار بصورة موضوعية خالية من التحيز </a:t>
            </a:r>
            <a:r>
              <a:rPr lang="ar-IQ" sz="2800" b="1" dirty="0" smtClean="0">
                <a:solidFill>
                  <a:prstClr val="black"/>
                </a:solidFill>
                <a:latin typeface="Simplified Arabic" pitchFamily="18" charset="-78"/>
                <a:cs typeface="Simplified Arabic" pitchFamily="18" charset="-78"/>
              </a:rPr>
              <a:t>الشخصي</a:t>
            </a:r>
          </a:p>
          <a:p>
            <a:pPr lvl="0" algn="just">
              <a:buFontTx/>
              <a:buChar char="-"/>
            </a:pPr>
            <a:r>
              <a:rPr lang="ar-IQ" sz="2800" b="1" dirty="0" smtClean="0">
                <a:solidFill>
                  <a:prstClr val="black"/>
                </a:solidFill>
                <a:latin typeface="Simplified Arabic" pitchFamily="18" charset="-78"/>
                <a:cs typeface="Simplified Arabic" pitchFamily="18" charset="-78"/>
              </a:rPr>
              <a:t>وأن </a:t>
            </a:r>
            <a:r>
              <a:rPr lang="ar-IQ" sz="2800" b="1" dirty="0">
                <a:solidFill>
                  <a:prstClr val="black"/>
                </a:solidFill>
                <a:latin typeface="Simplified Arabic" pitchFamily="18" charset="-78"/>
                <a:cs typeface="Simplified Arabic" pitchFamily="18" charset="-78"/>
              </a:rPr>
              <a:t>يقوم بتحديد موقفه من الآراء المدرجة في بحثه، وأن يتناولها من وجهة نظر أهل العلم والاختصاص، </a:t>
            </a:r>
            <a:endParaRPr lang="ar-IQ" sz="2800" b="1" dirty="0" smtClean="0">
              <a:solidFill>
                <a:prstClr val="black"/>
              </a:solidFill>
              <a:latin typeface="Simplified Arabic" pitchFamily="18" charset="-78"/>
              <a:cs typeface="Simplified Arabic" pitchFamily="18" charset="-78"/>
            </a:endParaRPr>
          </a:p>
          <a:p>
            <a:pPr lvl="0" algn="just"/>
            <a:r>
              <a:rPr lang="ar-IQ" sz="2800" b="1" dirty="0" smtClean="0">
                <a:solidFill>
                  <a:prstClr val="black"/>
                </a:solidFill>
                <a:latin typeface="Simplified Arabic" pitchFamily="18" charset="-78"/>
                <a:cs typeface="Simplified Arabic" pitchFamily="18" charset="-78"/>
              </a:rPr>
              <a:t>دون </a:t>
            </a:r>
            <a:r>
              <a:rPr lang="ar-IQ" sz="2800" b="1" dirty="0">
                <a:solidFill>
                  <a:prstClr val="black"/>
                </a:solidFill>
                <a:latin typeface="Simplified Arabic" pitchFamily="18" charset="-78"/>
                <a:cs typeface="Simplified Arabic" pitchFamily="18" charset="-78"/>
              </a:rPr>
              <a:t>أن ينسى </a:t>
            </a:r>
            <a:r>
              <a:rPr lang="ar-IQ" sz="2800" b="1" dirty="0">
                <a:solidFill>
                  <a:srgbClr val="FF00FF"/>
                </a:solidFill>
                <a:latin typeface="Simplified Arabic" pitchFamily="18" charset="-78"/>
                <a:cs typeface="Simplified Arabic" pitchFamily="18" charset="-78"/>
              </a:rPr>
              <a:t>الأمانة العلمية </a:t>
            </a:r>
            <a:r>
              <a:rPr lang="ar-IQ" sz="2800" b="1" dirty="0">
                <a:solidFill>
                  <a:prstClr val="black"/>
                </a:solidFill>
                <a:latin typeface="Simplified Arabic" pitchFamily="18" charset="-78"/>
                <a:cs typeface="Simplified Arabic" pitchFamily="18" charset="-78"/>
              </a:rPr>
              <a:t>الواجب الالتزام بها، والامتناع السرقة الفكرية، وإسناد الأفكار إلى أصحابها أو الإشارة إلى المراجع التي تم الاستعانة بها في موضوع بحثه</a:t>
            </a:r>
            <a:r>
              <a:rPr lang="ar-IQ" sz="2800" b="1" dirty="0" smtClean="0">
                <a:solidFill>
                  <a:prstClr val="black"/>
                </a:solidFill>
                <a:latin typeface="Simplified Arabic" pitchFamily="18" charset="-78"/>
                <a:cs typeface="Simplified Arabic" pitchFamily="18" charset="-78"/>
              </a:rPr>
              <a:t>.</a:t>
            </a:r>
          </a:p>
          <a:p>
            <a:pPr marL="0" lvl="0" indent="0" algn="l">
              <a:lnSpc>
                <a:spcPct val="115000"/>
              </a:lnSpc>
              <a:spcBef>
                <a:spcPts val="0"/>
              </a:spcBef>
              <a:buNone/>
            </a:pPr>
            <a:r>
              <a:rPr lang="ar-IQ" sz="2900" b="1" dirty="0">
                <a:solidFill>
                  <a:srgbClr val="FF0000"/>
                </a:solidFill>
                <a:latin typeface="Simplified Arabic" pitchFamily="18" charset="-78"/>
                <a:ea typeface="Calibri"/>
                <a:cs typeface="Simplified Arabic" pitchFamily="18" charset="-78"/>
              </a:rPr>
              <a:t>تكملة ... </a:t>
            </a:r>
            <a:r>
              <a:rPr lang="ar-SA" sz="2900" b="1" dirty="0">
                <a:solidFill>
                  <a:srgbClr val="FF0000"/>
                </a:solidFill>
                <a:latin typeface="Simplified Arabic" pitchFamily="18" charset="-78"/>
                <a:ea typeface="Calibri"/>
                <a:cs typeface="Simplified Arabic" pitchFamily="18" charset="-78"/>
              </a:rPr>
              <a:t>صفات الباحث العلمي الجيد</a:t>
            </a:r>
            <a:r>
              <a:rPr lang="ar-IQ" sz="2900" b="1" dirty="0" smtClean="0">
                <a:solidFill>
                  <a:srgbClr val="FF0000"/>
                </a:solidFill>
                <a:latin typeface="Simplified Arabic" pitchFamily="18" charset="-78"/>
                <a:ea typeface="Calibri"/>
                <a:cs typeface="Simplified Arabic" pitchFamily="18" charset="-78"/>
              </a:rPr>
              <a:t>...</a:t>
            </a:r>
            <a:endParaRPr lang="ar-SA"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258071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7. الدقة والتحديد</a:t>
            </a:r>
            <a:endParaRPr lang="ar-IQ" dirty="0"/>
          </a:p>
        </p:txBody>
      </p:sp>
      <p:sp>
        <p:nvSpPr>
          <p:cNvPr id="3" name="عنصر نائب للمحتوى 2"/>
          <p:cNvSpPr>
            <a:spLocks noGrp="1"/>
          </p:cNvSpPr>
          <p:nvPr>
            <p:ph idx="1"/>
          </p:nvPr>
        </p:nvSpPr>
        <p:spPr>
          <a:xfrm>
            <a:off x="457200" y="836712"/>
            <a:ext cx="8229600" cy="5832648"/>
          </a:xfrm>
        </p:spPr>
        <p:txBody>
          <a:bodyPr>
            <a:normAutofit fontScale="92500" lnSpcReduction="10000"/>
          </a:bodyPr>
          <a:lstStyle/>
          <a:p>
            <a:pPr lvl="0" algn="just"/>
            <a:r>
              <a:rPr lang="ar-IQ" sz="3600" b="1" dirty="0">
                <a:solidFill>
                  <a:srgbClr val="FF00FF"/>
                </a:solidFill>
                <a:latin typeface="Simplified Arabic" pitchFamily="18" charset="-78"/>
                <a:cs typeface="Simplified Arabic" pitchFamily="18" charset="-78"/>
              </a:rPr>
              <a:t>7.	الدقة والتحديد </a:t>
            </a:r>
            <a:r>
              <a:rPr lang="en-US" sz="3600" b="1" dirty="0">
                <a:solidFill>
                  <a:prstClr val="black"/>
                </a:solidFill>
                <a:latin typeface="Simplified Arabic" pitchFamily="18" charset="-78"/>
                <a:cs typeface="Simplified Arabic" pitchFamily="18" charset="-78"/>
              </a:rPr>
              <a:t>Precision and precision : </a:t>
            </a:r>
            <a:r>
              <a:rPr lang="ar-IQ" sz="3600" b="1" dirty="0">
                <a:solidFill>
                  <a:prstClr val="black"/>
                </a:solidFill>
                <a:latin typeface="Simplified Arabic" pitchFamily="18" charset="-78"/>
                <a:cs typeface="Simplified Arabic" pitchFamily="18" charset="-78"/>
              </a:rPr>
              <a:t>يعاني بعض الباحثين من صعوبة صياغة بحوثهم بصورة دقيقة وبشكل سليم، </a:t>
            </a:r>
            <a:endParaRPr lang="ar-IQ" sz="3600" b="1" dirty="0" smtClean="0">
              <a:solidFill>
                <a:prstClr val="black"/>
              </a:solidFill>
              <a:latin typeface="Simplified Arabic" pitchFamily="18" charset="-78"/>
              <a:cs typeface="Simplified Arabic" pitchFamily="18" charset="-78"/>
            </a:endParaRPr>
          </a:p>
          <a:p>
            <a:pPr lvl="0" algn="just"/>
            <a:r>
              <a:rPr lang="ar-IQ" sz="3600" b="1" dirty="0" smtClean="0">
                <a:solidFill>
                  <a:prstClr val="black"/>
                </a:solidFill>
                <a:latin typeface="Simplified Arabic" pitchFamily="18" charset="-78"/>
                <a:cs typeface="Simplified Arabic" pitchFamily="18" charset="-78"/>
              </a:rPr>
              <a:t>والبعض </a:t>
            </a:r>
            <a:r>
              <a:rPr lang="ar-IQ" sz="3600" b="1" dirty="0">
                <a:solidFill>
                  <a:prstClr val="black"/>
                </a:solidFill>
                <a:latin typeface="Simplified Arabic" pitchFamily="18" charset="-78"/>
                <a:cs typeface="Simplified Arabic" pitchFamily="18" charset="-78"/>
              </a:rPr>
              <a:t>أحياناً يتجهون إلى الخوض في أساليب ومواضيع بحثية لا يملكون الفهم أو الأدوات الكافية للتطرق </a:t>
            </a:r>
            <a:r>
              <a:rPr lang="ar-IQ" sz="3600" b="1" dirty="0" smtClean="0">
                <a:solidFill>
                  <a:prstClr val="black"/>
                </a:solidFill>
                <a:latin typeface="Simplified Arabic" pitchFamily="18" charset="-78"/>
                <a:cs typeface="Simplified Arabic" pitchFamily="18" charset="-78"/>
              </a:rPr>
              <a:t>إليها،</a:t>
            </a:r>
          </a:p>
          <a:p>
            <a:pPr lvl="0" algn="just"/>
            <a:r>
              <a:rPr lang="ar-IQ" sz="3600" b="1" dirty="0" smtClean="0">
                <a:solidFill>
                  <a:prstClr val="black"/>
                </a:solidFill>
                <a:latin typeface="Simplified Arabic" pitchFamily="18" charset="-78"/>
                <a:cs typeface="Simplified Arabic" pitchFamily="18" charset="-78"/>
              </a:rPr>
              <a:t>لذلك </a:t>
            </a:r>
            <a:r>
              <a:rPr lang="ar-IQ" sz="3600" b="1" dirty="0">
                <a:solidFill>
                  <a:prstClr val="black"/>
                </a:solidFill>
                <a:latin typeface="Simplified Arabic" pitchFamily="18" charset="-78"/>
                <a:cs typeface="Simplified Arabic" pitchFamily="18" charset="-78"/>
              </a:rPr>
              <a:t>يجب على الباحث أن يتمكن من فهم قضية البحث بشكل جيد، ليستطيع تركيز جهوده على عناوين رئيسة محددة تجنبه الوقوع في فخ الغموض والتشتت أثناء إعداد بحثه، </a:t>
            </a:r>
            <a:endParaRPr lang="ar-IQ" sz="3600" b="1" dirty="0" smtClean="0">
              <a:solidFill>
                <a:prstClr val="black"/>
              </a:solidFill>
              <a:latin typeface="Simplified Arabic" pitchFamily="18" charset="-78"/>
              <a:cs typeface="Simplified Arabic" pitchFamily="18" charset="-78"/>
            </a:endParaRPr>
          </a:p>
          <a:p>
            <a:pPr lvl="0" algn="just"/>
            <a:r>
              <a:rPr lang="ar-IQ" sz="3600" b="1" dirty="0" smtClean="0">
                <a:solidFill>
                  <a:prstClr val="black"/>
                </a:solidFill>
                <a:latin typeface="Simplified Arabic" pitchFamily="18" charset="-78"/>
                <a:cs typeface="Simplified Arabic" pitchFamily="18" charset="-78"/>
              </a:rPr>
              <a:t>كما </a:t>
            </a:r>
            <a:r>
              <a:rPr lang="ar-IQ" sz="3600" b="1" dirty="0">
                <a:solidFill>
                  <a:prstClr val="black"/>
                </a:solidFill>
                <a:latin typeface="Simplified Arabic" pitchFamily="18" charset="-78"/>
                <a:cs typeface="Simplified Arabic" pitchFamily="18" charset="-78"/>
              </a:rPr>
              <a:t>أن البعض يستعين ببرامج لعمل الصياغة أو الاستعانة بأشخاص ذو خبرة بهذا الأمر. </a:t>
            </a:r>
            <a:endParaRPr lang="ar-IQ" sz="3600" b="1" dirty="0" smtClean="0">
              <a:solidFill>
                <a:prstClr val="black"/>
              </a:solidFill>
              <a:latin typeface="Simplified Arabic" pitchFamily="18" charset="-78"/>
              <a:cs typeface="Simplified Arabic" pitchFamily="18" charset="-78"/>
            </a:endParaRPr>
          </a:p>
          <a:p>
            <a:pPr marL="0" lvl="0" indent="0" algn="l">
              <a:lnSpc>
                <a:spcPct val="115000"/>
              </a:lnSpc>
              <a:spcBef>
                <a:spcPts val="0"/>
              </a:spcBef>
              <a:buNone/>
            </a:pPr>
            <a:r>
              <a:rPr lang="ar-IQ" sz="2700" b="1" dirty="0">
                <a:solidFill>
                  <a:srgbClr val="FF0000"/>
                </a:solidFill>
                <a:latin typeface="Simplified Arabic" pitchFamily="18" charset="-78"/>
                <a:ea typeface="Calibri"/>
                <a:cs typeface="Simplified Arabic" pitchFamily="18" charset="-78"/>
              </a:rPr>
              <a:t>تكملة ... </a:t>
            </a:r>
            <a:r>
              <a:rPr lang="ar-SA" sz="2700" b="1" dirty="0">
                <a:solidFill>
                  <a:srgbClr val="FF0000"/>
                </a:solidFill>
                <a:latin typeface="Simplified Arabic" pitchFamily="18" charset="-78"/>
                <a:ea typeface="Calibri"/>
                <a:cs typeface="Simplified Arabic" pitchFamily="18" charset="-78"/>
              </a:rPr>
              <a:t>صفات الباحث العلمي الجيد</a:t>
            </a:r>
            <a:r>
              <a:rPr lang="ar-IQ" sz="2700" b="1" dirty="0" smtClean="0">
                <a:solidFill>
                  <a:srgbClr val="FF0000"/>
                </a:solidFill>
                <a:latin typeface="Simplified Arabic" pitchFamily="18" charset="-78"/>
                <a:ea typeface="Calibri"/>
                <a:cs typeface="Simplified Arabic" pitchFamily="18" charset="-78"/>
              </a:rPr>
              <a:t>...</a:t>
            </a:r>
            <a:endParaRPr lang="ar-SA" sz="30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663565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8. الذكاء والفطنة </a:t>
            </a:r>
            <a:endParaRPr lang="ar-IQ" dirty="0"/>
          </a:p>
        </p:txBody>
      </p:sp>
      <p:sp>
        <p:nvSpPr>
          <p:cNvPr id="3" name="عنصر نائب للمحتوى 2"/>
          <p:cNvSpPr>
            <a:spLocks noGrp="1"/>
          </p:cNvSpPr>
          <p:nvPr>
            <p:ph idx="1"/>
          </p:nvPr>
        </p:nvSpPr>
        <p:spPr>
          <a:xfrm>
            <a:off x="251520" y="908720"/>
            <a:ext cx="8435280" cy="5760640"/>
          </a:xfrm>
        </p:spPr>
        <p:txBody>
          <a:bodyPr>
            <a:normAutofit/>
          </a:bodyPr>
          <a:lstStyle/>
          <a:p>
            <a:pPr lvl="0" algn="just"/>
            <a:r>
              <a:rPr lang="ar-IQ" b="1" dirty="0">
                <a:solidFill>
                  <a:srgbClr val="FF00FF"/>
                </a:solidFill>
                <a:latin typeface="Simplified Arabic" pitchFamily="18" charset="-78"/>
                <a:cs typeface="Simplified Arabic" pitchFamily="18" charset="-78"/>
              </a:rPr>
              <a:t>8.	الذكاء والفطنة    </a:t>
            </a:r>
            <a:r>
              <a:rPr lang="en-US" b="1" dirty="0">
                <a:solidFill>
                  <a:srgbClr val="FF00FF"/>
                </a:solidFill>
                <a:latin typeface="Simplified Arabic" pitchFamily="18" charset="-78"/>
                <a:cs typeface="Simplified Arabic" pitchFamily="18" charset="-78"/>
              </a:rPr>
              <a:t>Intelligence and acumen: </a:t>
            </a:r>
            <a:endParaRPr lang="ar-IQ" b="1" dirty="0" smtClean="0">
              <a:solidFill>
                <a:srgbClr val="FF00FF"/>
              </a:solidFill>
              <a:latin typeface="Simplified Arabic" pitchFamily="18" charset="-78"/>
              <a:cs typeface="Simplified Arabic" pitchFamily="18" charset="-78"/>
            </a:endParaRPr>
          </a:p>
          <a:p>
            <a:pPr lvl="0" algn="just"/>
            <a:r>
              <a:rPr lang="ar-IQ" b="1" dirty="0" smtClean="0">
                <a:solidFill>
                  <a:prstClr val="black"/>
                </a:solidFill>
                <a:latin typeface="Simplified Arabic" pitchFamily="18" charset="-78"/>
                <a:cs typeface="Simplified Arabic" pitchFamily="18" charset="-78"/>
              </a:rPr>
              <a:t>يجب </a:t>
            </a:r>
            <a:r>
              <a:rPr lang="ar-IQ" b="1" dirty="0">
                <a:solidFill>
                  <a:prstClr val="black"/>
                </a:solidFill>
                <a:latin typeface="Simplified Arabic" pitchFamily="18" charset="-78"/>
                <a:cs typeface="Simplified Arabic" pitchFamily="18" charset="-78"/>
              </a:rPr>
              <a:t>أن يتحلى الباحث الجيد </a:t>
            </a:r>
            <a:r>
              <a:rPr lang="ar-IQ" b="1" dirty="0" smtClean="0">
                <a:solidFill>
                  <a:prstClr val="black"/>
                </a:solidFill>
                <a:latin typeface="Simplified Arabic" pitchFamily="18" charset="-78"/>
                <a:cs typeface="Simplified Arabic" pitchFamily="18" charset="-78"/>
              </a:rPr>
              <a:t>بالذكاء(</a:t>
            </a:r>
            <a:r>
              <a:rPr lang="en-US" b="1" dirty="0">
                <a:solidFill>
                  <a:prstClr val="black"/>
                </a:solidFill>
                <a:latin typeface="Simplified Arabic" pitchFamily="18" charset="-78"/>
                <a:cs typeface="Simplified Arabic" pitchFamily="18" charset="-78"/>
              </a:rPr>
              <a:t>intelligence</a:t>
            </a:r>
            <a:r>
              <a:rPr lang="ar-IQ" b="1" dirty="0" smtClean="0">
                <a:solidFill>
                  <a:prstClr val="black"/>
                </a:solidFill>
                <a:latin typeface="Simplified Arabic" pitchFamily="18" charset="-78"/>
                <a:cs typeface="Simplified Arabic" pitchFamily="18" charset="-78"/>
              </a:rPr>
              <a:t>)</a:t>
            </a:r>
            <a:r>
              <a:rPr lang="en-US" b="1" dirty="0" smtClean="0">
                <a:solidFill>
                  <a:prstClr val="black"/>
                </a:solidFill>
                <a:latin typeface="Simplified Arabic" pitchFamily="18" charset="-78"/>
                <a:cs typeface="Simplified Arabic" pitchFamily="18" charset="-78"/>
              </a:rPr>
              <a:t> </a:t>
            </a:r>
            <a:r>
              <a:rPr lang="ar-IQ" b="1" dirty="0" smtClean="0">
                <a:solidFill>
                  <a:prstClr val="black"/>
                </a:solidFill>
                <a:latin typeface="Simplified Arabic" pitchFamily="18" charset="-78"/>
                <a:cs typeface="Simplified Arabic" pitchFamily="18" charset="-78"/>
              </a:rPr>
              <a:t>وسرعة </a:t>
            </a:r>
            <a:r>
              <a:rPr lang="ar-IQ" b="1" dirty="0">
                <a:solidFill>
                  <a:prstClr val="black"/>
                </a:solidFill>
                <a:latin typeface="Simplified Arabic" pitchFamily="18" charset="-78"/>
                <a:cs typeface="Simplified Arabic" pitchFamily="18" charset="-78"/>
              </a:rPr>
              <a:t>البديهة والتفكير والملاحظة الجيدة، ليتمكن من إعداد بحثه بشكل جيد من أجل التعبير عن أفكاره والاستفادة من الموارد البشرية والعلمية المتاحة أمامه كافة، </a:t>
            </a:r>
            <a:endParaRPr lang="ar-IQ" b="1" dirty="0" smtClean="0">
              <a:solidFill>
                <a:prstClr val="black"/>
              </a:solidFill>
              <a:latin typeface="Simplified Arabic" pitchFamily="18" charset="-78"/>
              <a:cs typeface="Simplified Arabic" pitchFamily="18" charset="-78"/>
            </a:endParaRPr>
          </a:p>
          <a:p>
            <a:pPr lvl="0" algn="just"/>
            <a:r>
              <a:rPr lang="ar-IQ" b="1" dirty="0" smtClean="0">
                <a:solidFill>
                  <a:prstClr val="black"/>
                </a:solidFill>
                <a:latin typeface="Simplified Arabic" pitchFamily="18" charset="-78"/>
                <a:cs typeface="Simplified Arabic" pitchFamily="18" charset="-78"/>
              </a:rPr>
              <a:t>فيعرف </a:t>
            </a:r>
            <a:r>
              <a:rPr lang="ar-IQ" b="1" dirty="0">
                <a:solidFill>
                  <a:prstClr val="black"/>
                </a:solidFill>
                <a:latin typeface="Simplified Arabic" pitchFamily="18" charset="-78"/>
                <a:cs typeface="Simplified Arabic" pitchFamily="18" charset="-78"/>
              </a:rPr>
              <a:t>بشكلٍ جدي كيفية الاستفادة من الأشخاص المتمرسين في إجراء وتقييم البحوث العلمية، </a:t>
            </a:r>
            <a:endParaRPr lang="ar-IQ" b="1" dirty="0" smtClean="0">
              <a:solidFill>
                <a:prstClr val="black"/>
              </a:solidFill>
              <a:latin typeface="Simplified Arabic" pitchFamily="18" charset="-78"/>
              <a:cs typeface="Simplified Arabic" pitchFamily="18" charset="-78"/>
            </a:endParaRPr>
          </a:p>
          <a:p>
            <a:pPr lvl="0" algn="ctr"/>
            <a:r>
              <a:rPr lang="ar-IQ" b="1" dirty="0" smtClean="0">
                <a:solidFill>
                  <a:srgbClr val="FF0000"/>
                </a:solidFill>
                <a:latin typeface="Simplified Arabic" pitchFamily="18" charset="-78"/>
                <a:cs typeface="Simplified Arabic" pitchFamily="18" charset="-78"/>
              </a:rPr>
              <a:t>تكملة أهمية دور القراءة</a:t>
            </a:r>
          </a:p>
          <a:p>
            <a:pPr marL="0" lvl="0" indent="0" algn="l">
              <a:lnSpc>
                <a:spcPct val="115000"/>
              </a:lnSpc>
              <a:spcBef>
                <a:spcPts val="0"/>
              </a:spcBef>
              <a:buNone/>
            </a:pPr>
            <a:r>
              <a:rPr lang="ar-IQ" sz="2700" b="1" dirty="0">
                <a:solidFill>
                  <a:srgbClr val="FF0000"/>
                </a:solidFill>
                <a:latin typeface="Simplified Arabic" pitchFamily="18" charset="-78"/>
                <a:ea typeface="Calibri"/>
                <a:cs typeface="Simplified Arabic" pitchFamily="18" charset="-78"/>
              </a:rPr>
              <a:t>تكملة ... </a:t>
            </a:r>
            <a:r>
              <a:rPr lang="ar-SA" sz="2700" b="1" dirty="0">
                <a:solidFill>
                  <a:srgbClr val="FF0000"/>
                </a:solidFill>
                <a:latin typeface="Simplified Arabic" pitchFamily="18" charset="-78"/>
                <a:ea typeface="Calibri"/>
                <a:cs typeface="Simplified Arabic" pitchFamily="18" charset="-78"/>
              </a:rPr>
              <a:t>صفات الباحث العلمي الجيد</a:t>
            </a:r>
            <a:r>
              <a:rPr lang="ar-IQ" sz="2700" b="1" dirty="0" smtClean="0">
                <a:solidFill>
                  <a:srgbClr val="FF0000"/>
                </a:solidFill>
                <a:latin typeface="Simplified Arabic" pitchFamily="18" charset="-78"/>
                <a:ea typeface="Calibri"/>
                <a:cs typeface="Simplified Arabic" pitchFamily="18" charset="-78"/>
              </a:rPr>
              <a:t>...</a:t>
            </a:r>
            <a:endParaRPr lang="ar-IQ" b="1" dirty="0">
              <a:solidFill>
                <a:prstClr val="black"/>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3665799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r>
              <a:rPr lang="ar-IQ" sz="2900" b="1" dirty="0">
                <a:solidFill>
                  <a:srgbClr val="FF0000"/>
                </a:solidFill>
                <a:latin typeface="Simplified Arabic" pitchFamily="18" charset="-78"/>
                <a:cs typeface="Simplified Arabic" pitchFamily="18" charset="-78"/>
              </a:rPr>
              <a:t>تكملة صفات الباحث العلمي/ 8. الذكاء والفطنة </a:t>
            </a:r>
            <a:endParaRPr lang="ar-IQ" dirty="0"/>
          </a:p>
        </p:txBody>
      </p:sp>
      <p:sp>
        <p:nvSpPr>
          <p:cNvPr id="3" name="عنصر نائب للمحتوى 2"/>
          <p:cNvSpPr>
            <a:spLocks noGrp="1"/>
          </p:cNvSpPr>
          <p:nvPr>
            <p:ph idx="1"/>
          </p:nvPr>
        </p:nvSpPr>
        <p:spPr>
          <a:xfrm>
            <a:off x="457200" y="980728"/>
            <a:ext cx="8229600" cy="5544616"/>
          </a:xfrm>
        </p:spPr>
        <p:txBody>
          <a:bodyPr/>
          <a:lstStyle/>
          <a:p>
            <a:pPr algn="ctr"/>
            <a:r>
              <a:rPr lang="ar-IQ" sz="4000" b="1" dirty="0">
                <a:solidFill>
                  <a:srgbClr val="FF0000"/>
                </a:solidFill>
                <a:latin typeface="Simplified Arabic" pitchFamily="18" charset="-78"/>
                <a:cs typeface="Simplified Arabic" pitchFamily="18" charset="-78"/>
              </a:rPr>
              <a:t>أهمية دور القراءة وسعة الاطلاع</a:t>
            </a:r>
            <a:endParaRPr lang="ar-IQ" sz="4000" dirty="0">
              <a:solidFill>
                <a:srgbClr val="FF0000"/>
              </a:solidFill>
              <a:latin typeface="Simplified Arabic" pitchFamily="18" charset="-78"/>
              <a:cs typeface="Simplified Arabic" pitchFamily="18" charset="-78"/>
            </a:endParaRPr>
          </a:p>
          <a:p>
            <a:pPr lvl="0" algn="just"/>
            <a:r>
              <a:rPr lang="ar-IQ" sz="4000" b="1" dirty="0" smtClean="0">
                <a:solidFill>
                  <a:prstClr val="black"/>
                </a:solidFill>
                <a:latin typeface="Simplified Arabic" pitchFamily="18" charset="-78"/>
                <a:cs typeface="Simplified Arabic" pitchFamily="18" charset="-78"/>
              </a:rPr>
              <a:t>ويشار </a:t>
            </a:r>
            <a:r>
              <a:rPr lang="ar-IQ" sz="4000" b="1" dirty="0">
                <a:solidFill>
                  <a:prstClr val="black"/>
                </a:solidFill>
                <a:latin typeface="Simplified Arabic" pitchFamily="18" charset="-78"/>
                <a:cs typeface="Simplified Arabic" pitchFamily="18" charset="-78"/>
              </a:rPr>
              <a:t>هنا إلى أهمية دور القراءة وسعة الاطلاع في تنمية ذكاء </a:t>
            </a:r>
            <a:r>
              <a:rPr lang="ar-IQ" sz="4000" b="1" dirty="0" smtClean="0">
                <a:solidFill>
                  <a:prstClr val="black"/>
                </a:solidFill>
                <a:latin typeface="Simplified Arabic" pitchFamily="18" charset="-78"/>
                <a:cs typeface="Simplified Arabic" pitchFamily="18" charset="-78"/>
              </a:rPr>
              <a:t>الباحث </a:t>
            </a:r>
            <a:r>
              <a:rPr lang="ar-IQ" sz="4000" b="1" dirty="0">
                <a:solidFill>
                  <a:prstClr val="black"/>
                </a:solidFill>
                <a:latin typeface="Simplified Arabic" pitchFamily="18" charset="-78"/>
                <a:cs typeface="Simplified Arabic" pitchFamily="18" charset="-78"/>
              </a:rPr>
              <a:t>وامتلاك المهارات المطلوبة لكتابة الأبحاث، </a:t>
            </a:r>
            <a:endParaRPr lang="ar-IQ" sz="4000" b="1" dirty="0" smtClean="0">
              <a:solidFill>
                <a:prstClr val="black"/>
              </a:solidFill>
              <a:latin typeface="Simplified Arabic" pitchFamily="18" charset="-78"/>
              <a:cs typeface="Simplified Arabic" pitchFamily="18" charset="-78"/>
            </a:endParaRPr>
          </a:p>
          <a:p>
            <a:pPr lvl="0" algn="just"/>
            <a:r>
              <a:rPr lang="ar-IQ" sz="4000" b="1" dirty="0" smtClean="0">
                <a:solidFill>
                  <a:prstClr val="black"/>
                </a:solidFill>
                <a:latin typeface="Simplified Arabic" pitchFamily="18" charset="-78"/>
                <a:cs typeface="Simplified Arabic" pitchFamily="18" charset="-78"/>
              </a:rPr>
              <a:t>حيث </a:t>
            </a:r>
            <a:r>
              <a:rPr lang="ar-IQ" sz="4000" b="1" dirty="0">
                <a:solidFill>
                  <a:prstClr val="black"/>
                </a:solidFill>
                <a:latin typeface="Simplified Arabic" pitchFamily="18" charset="-78"/>
                <a:cs typeface="Simplified Arabic" pitchFamily="18" charset="-78"/>
              </a:rPr>
              <a:t>إن الباحث الجيد يجب أن يكون ماهراً في اللغة والمصطلحات التي يكتب بها بحثه.</a:t>
            </a:r>
          </a:p>
          <a:p>
            <a:pPr marL="0" lvl="0" indent="0" algn="l">
              <a:lnSpc>
                <a:spcPct val="115000"/>
              </a:lnSpc>
              <a:spcBef>
                <a:spcPts val="0"/>
              </a:spcBef>
              <a:buNone/>
            </a:pPr>
            <a:r>
              <a:rPr lang="ar-IQ" sz="2500" b="1" dirty="0">
                <a:solidFill>
                  <a:srgbClr val="FF0000"/>
                </a:solidFill>
                <a:latin typeface="Simplified Arabic" pitchFamily="18" charset="-78"/>
                <a:ea typeface="Calibri"/>
                <a:cs typeface="Simplified Arabic" pitchFamily="18" charset="-78"/>
              </a:rPr>
              <a:t>تكملة ... </a:t>
            </a:r>
            <a:r>
              <a:rPr lang="ar-SA" sz="2500" b="1" dirty="0">
                <a:solidFill>
                  <a:srgbClr val="FF0000"/>
                </a:solidFill>
                <a:latin typeface="Simplified Arabic" pitchFamily="18" charset="-78"/>
                <a:ea typeface="Calibri"/>
                <a:cs typeface="Simplified Arabic" pitchFamily="18" charset="-78"/>
              </a:rPr>
              <a:t>صفات الباحث العلمي الجيد</a:t>
            </a:r>
            <a:r>
              <a:rPr lang="ar-IQ" sz="2500" b="1" dirty="0" smtClean="0">
                <a:solidFill>
                  <a:srgbClr val="FF0000"/>
                </a:solidFill>
                <a:latin typeface="Simplified Arabic" pitchFamily="18" charset="-78"/>
                <a:ea typeface="Calibri"/>
                <a:cs typeface="Simplified Arabic" pitchFamily="18" charset="-78"/>
              </a:rPr>
              <a:t>...</a:t>
            </a:r>
            <a:endParaRPr lang="ar-IQ" sz="3000" b="1"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40352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9. الإمكانيات الصحية والمادية</a:t>
            </a:r>
            <a:endParaRPr lang="ar-IQ" dirty="0"/>
          </a:p>
        </p:txBody>
      </p:sp>
      <p:sp>
        <p:nvSpPr>
          <p:cNvPr id="3" name="عنصر نائب للمحتوى 2"/>
          <p:cNvSpPr>
            <a:spLocks noGrp="1"/>
          </p:cNvSpPr>
          <p:nvPr>
            <p:ph idx="1"/>
          </p:nvPr>
        </p:nvSpPr>
        <p:spPr>
          <a:xfrm>
            <a:off x="457200" y="980728"/>
            <a:ext cx="8229600" cy="5688632"/>
          </a:xfrm>
        </p:spPr>
        <p:txBody>
          <a:bodyPr>
            <a:normAutofit lnSpcReduction="10000"/>
          </a:bodyPr>
          <a:lstStyle/>
          <a:p>
            <a:pPr algn="just"/>
            <a:r>
              <a:rPr lang="ar-IQ" dirty="0" smtClean="0">
                <a:solidFill>
                  <a:srgbClr val="FF00FF"/>
                </a:solidFill>
                <a:latin typeface="Simplified Arabic" pitchFamily="18" charset="-78"/>
                <a:cs typeface="Simplified Arabic" pitchFamily="18" charset="-78"/>
              </a:rPr>
              <a:t>9</a:t>
            </a:r>
            <a:r>
              <a:rPr lang="ar-IQ" dirty="0">
                <a:solidFill>
                  <a:srgbClr val="FF00FF"/>
                </a:solidFill>
                <a:latin typeface="Simplified Arabic" pitchFamily="18" charset="-78"/>
                <a:cs typeface="Simplified Arabic" pitchFamily="18" charset="-78"/>
              </a:rPr>
              <a:t>.	الإمكانيات الصحية والمادية </a:t>
            </a:r>
            <a:r>
              <a:rPr lang="ar-IQ" dirty="0" smtClean="0">
                <a:solidFill>
                  <a:srgbClr val="FF00FF"/>
                </a:solidFill>
                <a:latin typeface="Simplified Arabic" pitchFamily="18" charset="-78"/>
                <a:cs typeface="Simplified Arabic" pitchFamily="18" charset="-78"/>
              </a:rPr>
              <a:t> </a:t>
            </a:r>
            <a:r>
              <a:rPr lang="en-US" sz="2000" dirty="0">
                <a:solidFill>
                  <a:srgbClr val="FF00FF"/>
                </a:solidFill>
                <a:latin typeface="Simplified Arabic" pitchFamily="18" charset="-78"/>
                <a:cs typeface="Simplified Arabic" pitchFamily="18" charset="-78"/>
              </a:rPr>
              <a:t>Health and financial capabilities </a:t>
            </a:r>
            <a:r>
              <a:rPr lang="ar-IQ" b="1" dirty="0" smtClean="0">
                <a:solidFill>
                  <a:srgbClr val="00B050"/>
                </a:solidFill>
                <a:latin typeface="Simplified Arabic" pitchFamily="18" charset="-78"/>
                <a:cs typeface="Simplified Arabic" pitchFamily="18" charset="-78"/>
              </a:rPr>
              <a:t>يقصد </a:t>
            </a:r>
            <a:r>
              <a:rPr lang="ar-IQ" b="1" dirty="0">
                <a:solidFill>
                  <a:srgbClr val="00B050"/>
                </a:solidFill>
                <a:latin typeface="Simplified Arabic" pitchFamily="18" charset="-78"/>
                <a:cs typeface="Simplified Arabic" pitchFamily="18" charset="-78"/>
              </a:rPr>
              <a:t>بالإمكانيات الصحية </a:t>
            </a:r>
            <a:r>
              <a:rPr lang="ar-IQ" dirty="0">
                <a:latin typeface="Simplified Arabic" pitchFamily="18" charset="-78"/>
                <a:cs typeface="Simplified Arabic" pitchFamily="18" charset="-78"/>
              </a:rPr>
              <a:t>إن هناك بحوث تتطلب السفر المستمر أو المتابعة الميدانية داخل الميادين الرياضية أو المختبرات فلابد أن يكون الباحث بكامل الصحة لغرض المتابعة، </a:t>
            </a:r>
            <a:endParaRPr lang="ar-IQ" dirty="0" smtClean="0">
              <a:latin typeface="Simplified Arabic" pitchFamily="18" charset="-78"/>
              <a:cs typeface="Simplified Arabic" pitchFamily="18" charset="-78"/>
            </a:endParaRPr>
          </a:p>
          <a:p>
            <a:pPr algn="just"/>
            <a:r>
              <a:rPr lang="ar-IQ" b="1" dirty="0" smtClean="0">
                <a:solidFill>
                  <a:srgbClr val="FF00FF"/>
                </a:solidFill>
                <a:latin typeface="Simplified Arabic" pitchFamily="18" charset="-78"/>
                <a:cs typeface="Simplified Arabic" pitchFamily="18" charset="-78"/>
              </a:rPr>
              <a:t>أما </a:t>
            </a:r>
            <a:r>
              <a:rPr lang="ar-IQ" b="1" dirty="0">
                <a:solidFill>
                  <a:srgbClr val="FF00FF"/>
                </a:solidFill>
                <a:latin typeface="Simplified Arabic" pitchFamily="18" charset="-78"/>
                <a:cs typeface="Simplified Arabic" pitchFamily="18" charset="-78"/>
              </a:rPr>
              <a:t>الإمكانيات المادية </a:t>
            </a:r>
            <a:r>
              <a:rPr lang="ar-IQ" dirty="0">
                <a:latin typeface="Simplified Arabic" pitchFamily="18" charset="-78"/>
                <a:cs typeface="Simplified Arabic" pitchFamily="18" charset="-78"/>
              </a:rPr>
              <a:t>فهناك بحوث مكلفة جداً وعند اختيارها لابد أن يكون الباحث لديه المقدرة المادية، وبعكسه يمكن اختيار البحوث ذات الإمكانيات المناسبة لكن بشرط أن تكون علمية وحديثة، وفي بعض الأحيان لا يمكن أن تعد المادة عائقة لمثل بعض البحوث التي تعود على المجتمع بالفائدة الجيدة وذات قيمة علمية رائعة</a:t>
            </a:r>
            <a:r>
              <a:rPr lang="ar-IQ" dirty="0" smtClean="0">
                <a:latin typeface="Simplified Arabic" pitchFamily="18" charset="-78"/>
                <a:cs typeface="Simplified Arabic" pitchFamily="18" charset="-78"/>
              </a:rPr>
              <a:t>.</a:t>
            </a:r>
          </a:p>
          <a:p>
            <a:pPr marL="0" indent="0" algn="l">
              <a:buNone/>
            </a:pPr>
            <a:r>
              <a:rPr lang="ar-IQ" sz="2900" b="1" dirty="0">
                <a:solidFill>
                  <a:srgbClr val="FF0000"/>
                </a:solidFill>
                <a:latin typeface="Simplified Arabic" pitchFamily="18" charset="-78"/>
                <a:ea typeface="+mj-ea"/>
                <a:cs typeface="Simplified Arabic" pitchFamily="18" charset="-78"/>
              </a:rPr>
              <a:t>تكملة </a:t>
            </a:r>
            <a:r>
              <a:rPr lang="ar-IQ" sz="2900" b="1" dirty="0" smtClean="0">
                <a:solidFill>
                  <a:srgbClr val="FF0000"/>
                </a:solidFill>
                <a:latin typeface="Simplified Arabic" pitchFamily="18" charset="-78"/>
                <a:ea typeface="+mj-ea"/>
                <a:cs typeface="Simplified Arabic" pitchFamily="18" charset="-78"/>
              </a:rPr>
              <a:t>... صفات </a:t>
            </a:r>
            <a:r>
              <a:rPr lang="ar-IQ" sz="2900" b="1" dirty="0">
                <a:solidFill>
                  <a:srgbClr val="FF0000"/>
                </a:solidFill>
                <a:latin typeface="Simplified Arabic" pitchFamily="18" charset="-78"/>
                <a:ea typeface="+mj-ea"/>
                <a:cs typeface="Simplified Arabic" pitchFamily="18" charset="-78"/>
              </a:rPr>
              <a:t>الباحث </a:t>
            </a:r>
            <a:r>
              <a:rPr lang="ar-IQ" sz="2900" b="1" dirty="0" smtClean="0">
                <a:solidFill>
                  <a:srgbClr val="FF0000"/>
                </a:solidFill>
                <a:latin typeface="Simplified Arabic" pitchFamily="18" charset="-78"/>
                <a:ea typeface="+mj-ea"/>
                <a:cs typeface="Simplified Arabic" pitchFamily="18" charset="-78"/>
              </a:rPr>
              <a:t>العلمي...</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422824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r>
              <a:rPr lang="ar-IQ" sz="3600" b="1" dirty="0" smtClean="0">
                <a:solidFill>
                  <a:srgbClr val="FF0000"/>
                </a:solidFill>
                <a:latin typeface="Simplified Arabic" pitchFamily="18" charset="-78"/>
                <a:cs typeface="Simplified Arabic" pitchFamily="18" charset="-78"/>
              </a:rPr>
              <a:t>تذكير بالمحاضرة السابقة والمحاضرة الحالية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marL="0" indent="0" algn="ctr">
              <a:buNone/>
            </a:pPr>
            <a:r>
              <a:rPr lang="ar-IQ" sz="3900" b="1" dirty="0" smtClean="0">
                <a:solidFill>
                  <a:srgbClr val="FF00FF"/>
                </a:solidFill>
                <a:latin typeface="Simplified Arabic" pitchFamily="18" charset="-78"/>
                <a:cs typeface="Simplified Arabic" pitchFamily="18" charset="-78"/>
              </a:rPr>
              <a:t>انتهت المحاضرة السابقة ( الأولى )</a:t>
            </a:r>
          </a:p>
          <a:p>
            <a:pPr marL="0" indent="0" algn="ctr">
              <a:buNone/>
            </a:pPr>
            <a:r>
              <a:rPr lang="ar-IQ" sz="3900" b="1" dirty="0" smtClean="0">
                <a:solidFill>
                  <a:srgbClr val="FF00FF"/>
                </a:solidFill>
                <a:latin typeface="Simplified Arabic" pitchFamily="18" charset="-78"/>
                <a:cs typeface="Simplified Arabic" pitchFamily="18" charset="-78"/>
              </a:rPr>
              <a:t>كان عنوانها</a:t>
            </a:r>
          </a:p>
          <a:p>
            <a:pPr marL="0" lvl="0" indent="0" algn="ctr">
              <a:buNone/>
            </a:pPr>
            <a:r>
              <a:rPr lang="ar-IQ" sz="3900" b="1" dirty="0">
                <a:solidFill>
                  <a:srgbClr val="2052F2"/>
                </a:solidFill>
                <a:latin typeface="Simplified Arabic" pitchFamily="18" charset="-78"/>
                <a:cs typeface="Simplified Arabic" pitchFamily="18" charset="-78"/>
              </a:rPr>
              <a:t>التعريف بالبحث العلمي الرياضي</a:t>
            </a:r>
          </a:p>
          <a:p>
            <a:pPr marL="0" indent="0" algn="ctr">
              <a:buNone/>
            </a:pPr>
            <a:r>
              <a:rPr lang="ar-IQ" sz="3900" b="1" dirty="0" smtClean="0">
                <a:solidFill>
                  <a:srgbClr val="FF0000"/>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a:t>
            </a:r>
            <a:endParaRPr lang="ar-IQ" sz="3900" b="1" dirty="0">
              <a:solidFill>
                <a:srgbClr val="FF0000"/>
              </a:solidFill>
              <a:latin typeface="Simplified Arabic" pitchFamily="18" charset="-78"/>
              <a:cs typeface="Simplified Arabic" pitchFamily="18" charset="-78"/>
            </a:endParaRPr>
          </a:p>
          <a:p>
            <a:pPr marL="0" indent="0" algn="ctr">
              <a:buNone/>
            </a:pPr>
            <a:r>
              <a:rPr lang="ar-IQ" sz="4800" b="1" dirty="0" smtClean="0">
                <a:solidFill>
                  <a:srgbClr val="CC0000"/>
                </a:solidFill>
                <a:latin typeface="Simplified Arabic" pitchFamily="18" charset="-78"/>
                <a:cs typeface="Simplified Arabic" pitchFamily="18" charset="-78"/>
              </a:rPr>
              <a:t>محاضرة اليوم المحاضرة (الثانية)</a:t>
            </a:r>
          </a:p>
          <a:p>
            <a:pPr marL="0" indent="0" algn="ctr">
              <a:buNone/>
            </a:pPr>
            <a:r>
              <a:rPr lang="ar-IQ" sz="4800" b="1" dirty="0" smtClean="0">
                <a:solidFill>
                  <a:srgbClr val="2052F2"/>
                </a:solidFill>
                <a:latin typeface="Simplified Arabic" pitchFamily="18" charset="-78"/>
                <a:cs typeface="Simplified Arabic" pitchFamily="18" charset="-78"/>
              </a:rPr>
              <a:t>عنوانها</a:t>
            </a:r>
          </a:p>
          <a:p>
            <a:pPr marL="0" indent="0" algn="ctr">
              <a:buNone/>
            </a:pPr>
            <a:r>
              <a:rPr lang="ar-SA" sz="5800" b="1" dirty="0" smtClean="0">
                <a:solidFill>
                  <a:srgbClr val="FF0000"/>
                </a:solidFill>
                <a:ea typeface="Calibri"/>
                <a:cs typeface="Simplified Arabic"/>
              </a:rPr>
              <a:t>الباحث العلمي</a:t>
            </a:r>
            <a:endParaRPr lang="en-US" sz="5800" dirty="0">
              <a:solidFill>
                <a:srgbClr val="FF0000"/>
              </a:solidFill>
              <a:ea typeface="Calibri"/>
              <a:cs typeface="Arial"/>
            </a:endParaRPr>
          </a:p>
        </p:txBody>
      </p:sp>
    </p:spTree>
    <p:extLst>
      <p:ext uri="{BB962C8B-B14F-4D97-AF65-F5344CB8AC3E}">
        <p14:creationId xmlns:p14="http://schemas.microsoft.com/office/powerpoint/2010/main" val="2012065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10. التواضع </a:t>
            </a:r>
            <a:r>
              <a:rPr lang="en-US" sz="3200" b="1" dirty="0">
                <a:solidFill>
                  <a:srgbClr val="FF0000"/>
                </a:solidFill>
                <a:latin typeface="Simplified Arabic" pitchFamily="18" charset="-78"/>
                <a:cs typeface="Simplified Arabic" pitchFamily="18" charset="-78"/>
              </a:rPr>
              <a:t>humility : </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616624"/>
          </a:xfrm>
        </p:spPr>
        <p:txBody>
          <a:bodyPr>
            <a:normAutofit lnSpcReduction="10000"/>
          </a:bodyPr>
          <a:lstStyle/>
          <a:p>
            <a:pPr lvl="0" algn="just"/>
            <a:r>
              <a:rPr lang="ar-IQ" sz="3600" b="1" dirty="0">
                <a:solidFill>
                  <a:srgbClr val="FF00FF"/>
                </a:solidFill>
                <a:latin typeface="Simplified Arabic" pitchFamily="18" charset="-78"/>
                <a:cs typeface="Simplified Arabic" pitchFamily="18" charset="-78"/>
              </a:rPr>
              <a:t>10</a:t>
            </a:r>
            <a:r>
              <a:rPr lang="ar-IQ" sz="3600" b="1" dirty="0" smtClean="0">
                <a:solidFill>
                  <a:srgbClr val="FF00FF"/>
                </a:solidFill>
                <a:latin typeface="Simplified Arabic" pitchFamily="18" charset="-78"/>
                <a:cs typeface="Simplified Arabic" pitchFamily="18" charset="-78"/>
              </a:rPr>
              <a:t>. التواضع : </a:t>
            </a:r>
          </a:p>
          <a:p>
            <a:pPr lvl="0" algn="just"/>
            <a:r>
              <a:rPr lang="ar-IQ" sz="3600" dirty="0" smtClean="0">
                <a:solidFill>
                  <a:prstClr val="black"/>
                </a:solidFill>
                <a:latin typeface="Simplified Arabic" pitchFamily="18" charset="-78"/>
                <a:cs typeface="Simplified Arabic" pitchFamily="18" charset="-78"/>
              </a:rPr>
              <a:t>هو </a:t>
            </a:r>
            <a:r>
              <a:rPr lang="ar-IQ" sz="3600" dirty="0">
                <a:solidFill>
                  <a:prstClr val="black"/>
                </a:solidFill>
                <a:latin typeface="Simplified Arabic" pitchFamily="18" charset="-78"/>
                <a:cs typeface="Simplified Arabic" pitchFamily="18" charset="-78"/>
              </a:rPr>
              <a:t>إظهار </a:t>
            </a:r>
            <a:r>
              <a:rPr lang="ar-IQ" sz="3600" dirty="0" err="1">
                <a:solidFill>
                  <a:prstClr val="black"/>
                </a:solidFill>
                <a:latin typeface="Simplified Arabic" pitchFamily="18" charset="-78"/>
                <a:cs typeface="Simplified Arabic" pitchFamily="18" charset="-78"/>
              </a:rPr>
              <a:t>التنزل</a:t>
            </a:r>
            <a:r>
              <a:rPr lang="ar-IQ" sz="3600" dirty="0">
                <a:solidFill>
                  <a:prstClr val="black"/>
                </a:solidFill>
                <a:latin typeface="Simplified Arabic" pitchFamily="18" charset="-78"/>
                <a:cs typeface="Simplified Arabic" pitchFamily="18" charset="-78"/>
              </a:rPr>
              <a:t> عن المرتبة لمن يراد تعظيمه، </a:t>
            </a:r>
            <a:endParaRPr lang="ar-IQ" sz="3600" dirty="0" smtClean="0">
              <a:solidFill>
                <a:prstClr val="black"/>
              </a:solidFill>
              <a:latin typeface="Simplified Arabic" pitchFamily="18" charset="-78"/>
              <a:cs typeface="Simplified Arabic" pitchFamily="18" charset="-78"/>
            </a:endParaRPr>
          </a:p>
          <a:p>
            <a:pPr lvl="0" algn="just"/>
            <a:r>
              <a:rPr lang="ar-IQ" sz="3600" dirty="0" smtClean="0">
                <a:solidFill>
                  <a:prstClr val="black"/>
                </a:solidFill>
                <a:latin typeface="Simplified Arabic" pitchFamily="18" charset="-78"/>
                <a:cs typeface="Simplified Arabic" pitchFamily="18" charset="-78"/>
              </a:rPr>
              <a:t>على </a:t>
            </a:r>
            <a:r>
              <a:rPr lang="ar-IQ" sz="3600" dirty="0">
                <a:solidFill>
                  <a:prstClr val="black"/>
                </a:solidFill>
                <a:latin typeface="Simplified Arabic" pitchFamily="18" charset="-78"/>
                <a:cs typeface="Simplified Arabic" pitchFamily="18" charset="-78"/>
              </a:rPr>
              <a:t>الباحث ان يكون غير متكبر ويعطي احساس للآخرين بأنه الأفضل والأعلم، </a:t>
            </a:r>
            <a:endParaRPr lang="ar-IQ" sz="3600" dirty="0" smtClean="0">
              <a:solidFill>
                <a:prstClr val="black"/>
              </a:solidFill>
              <a:latin typeface="Simplified Arabic" pitchFamily="18" charset="-78"/>
              <a:cs typeface="Simplified Arabic" pitchFamily="18" charset="-78"/>
            </a:endParaRPr>
          </a:p>
          <a:p>
            <a:pPr lvl="0" algn="just"/>
            <a:r>
              <a:rPr lang="ar-IQ" sz="3600" dirty="0" smtClean="0">
                <a:solidFill>
                  <a:prstClr val="black"/>
                </a:solidFill>
                <a:latin typeface="Simplified Arabic" pitchFamily="18" charset="-78"/>
                <a:cs typeface="Simplified Arabic" pitchFamily="18" charset="-78"/>
              </a:rPr>
              <a:t>وعليه </a:t>
            </a:r>
            <a:r>
              <a:rPr lang="ar-IQ" sz="3600" dirty="0">
                <a:solidFill>
                  <a:prstClr val="black"/>
                </a:solidFill>
                <a:latin typeface="Simplified Arabic" pitchFamily="18" charset="-78"/>
                <a:cs typeface="Simplified Arabic" pitchFamily="18" charset="-78"/>
              </a:rPr>
              <a:t>ان يتذكر دائما </a:t>
            </a:r>
            <a:endParaRPr lang="ar-IQ" sz="3600" dirty="0" smtClean="0">
              <a:solidFill>
                <a:prstClr val="black"/>
              </a:solidFill>
              <a:latin typeface="Simplified Arabic" pitchFamily="18" charset="-78"/>
              <a:cs typeface="Simplified Arabic" pitchFamily="18" charset="-78"/>
            </a:endParaRPr>
          </a:p>
          <a:p>
            <a:pPr marL="0" lvl="0" indent="0" algn="ctr">
              <a:buNone/>
            </a:pPr>
            <a:r>
              <a:rPr lang="ar-IQ" sz="3600" b="1" dirty="0" smtClean="0">
                <a:solidFill>
                  <a:srgbClr val="FF0000"/>
                </a:solidFill>
                <a:latin typeface="Simplified Arabic" pitchFamily="18" charset="-78"/>
                <a:cs typeface="Simplified Arabic" pitchFamily="18" charset="-78"/>
              </a:rPr>
              <a:t>لا </a:t>
            </a:r>
            <a:r>
              <a:rPr lang="ar-IQ" sz="3600" b="1" dirty="0">
                <a:solidFill>
                  <a:srgbClr val="FF0000"/>
                </a:solidFill>
                <a:latin typeface="Simplified Arabic" pitchFamily="18" charset="-78"/>
                <a:cs typeface="Simplified Arabic" pitchFamily="18" charset="-78"/>
              </a:rPr>
              <a:t>يوجد نهاية للعلم وكل شخص عالم في </a:t>
            </a:r>
            <a:r>
              <a:rPr lang="ar-IQ" sz="3600" b="1" dirty="0" smtClean="0">
                <a:solidFill>
                  <a:srgbClr val="FF0000"/>
                </a:solidFill>
                <a:latin typeface="Simplified Arabic" pitchFamily="18" charset="-78"/>
                <a:cs typeface="Simplified Arabic" pitchFamily="18" charset="-78"/>
              </a:rPr>
              <a:t>زمانه</a:t>
            </a:r>
            <a:endParaRPr lang="ar-IQ" sz="3600" dirty="0">
              <a:solidFill>
                <a:prstClr val="black"/>
              </a:solidFill>
              <a:latin typeface="Simplified Arabic" pitchFamily="18" charset="-78"/>
              <a:cs typeface="Simplified Arabic" pitchFamily="18" charset="-78"/>
            </a:endParaRPr>
          </a:p>
          <a:p>
            <a:pPr marL="0" lvl="0" indent="0" algn="just">
              <a:buNone/>
            </a:pPr>
            <a:r>
              <a:rPr lang="ar-IQ" sz="3600" dirty="0" smtClean="0">
                <a:solidFill>
                  <a:prstClr val="black"/>
                </a:solidFill>
                <a:latin typeface="Simplified Arabic" pitchFamily="18" charset="-78"/>
                <a:cs typeface="Simplified Arabic" pitchFamily="18" charset="-78"/>
              </a:rPr>
              <a:t>ولولا </a:t>
            </a:r>
            <a:r>
              <a:rPr lang="ar-IQ" sz="3600" dirty="0">
                <a:solidFill>
                  <a:prstClr val="black"/>
                </a:solidFill>
                <a:latin typeface="Simplified Arabic" pitchFamily="18" charset="-78"/>
                <a:cs typeface="Simplified Arabic" pitchFamily="18" charset="-78"/>
              </a:rPr>
              <a:t>هذه المقولة لما وصل العلم في وقتنا هذا إلى درجات متطورة من البناء والصناعة والوصول للفضاء وغيرها من التطورات العلمية الأخرى</a:t>
            </a:r>
            <a:r>
              <a:rPr lang="ar-IQ" sz="3600" dirty="0" smtClean="0">
                <a:solidFill>
                  <a:prstClr val="black"/>
                </a:solidFill>
                <a:latin typeface="Simplified Arabic" pitchFamily="18" charset="-78"/>
                <a:cs typeface="Simplified Arabic" pitchFamily="18" charset="-78"/>
              </a:rPr>
              <a:t>.</a:t>
            </a:r>
            <a:r>
              <a:rPr lang="ar-IQ" sz="2900" b="1" dirty="0">
                <a:solidFill>
                  <a:srgbClr val="FF0000"/>
                </a:solidFill>
                <a:latin typeface="Simplified Arabic" pitchFamily="18" charset="-78"/>
                <a:ea typeface="+mj-ea"/>
                <a:cs typeface="Simplified Arabic" pitchFamily="18" charset="-78"/>
              </a:rPr>
              <a:t> </a:t>
            </a:r>
            <a:endParaRPr lang="ar-IQ" sz="2900" b="1" dirty="0" smtClean="0">
              <a:solidFill>
                <a:srgbClr val="FF0000"/>
              </a:solidFill>
              <a:latin typeface="Simplified Arabic" pitchFamily="18" charset="-78"/>
              <a:ea typeface="+mj-ea"/>
              <a:cs typeface="Simplified Arabic" pitchFamily="18" charset="-78"/>
            </a:endParaRPr>
          </a:p>
          <a:p>
            <a:pPr marL="0" lvl="0" indent="0" algn="l">
              <a:buNone/>
            </a:pPr>
            <a:r>
              <a:rPr lang="ar-IQ" sz="2900" b="1" dirty="0" smtClean="0">
                <a:solidFill>
                  <a:srgbClr val="FF0000"/>
                </a:solidFill>
                <a:latin typeface="Simplified Arabic" pitchFamily="18" charset="-78"/>
                <a:ea typeface="+mj-ea"/>
                <a:cs typeface="Simplified Arabic" pitchFamily="18" charset="-78"/>
              </a:rPr>
              <a:t>تكملة </a:t>
            </a:r>
            <a:r>
              <a:rPr lang="ar-IQ" sz="2900" b="1" dirty="0">
                <a:solidFill>
                  <a:srgbClr val="FF0000"/>
                </a:solidFill>
                <a:latin typeface="Simplified Arabic" pitchFamily="18" charset="-78"/>
                <a:ea typeface="+mj-ea"/>
                <a:cs typeface="Simplified Arabic" pitchFamily="18" charset="-78"/>
              </a:rPr>
              <a:t>صفات الباحث العلمي/ 8. الذكاء والفطنة </a:t>
            </a:r>
            <a:endParaRPr lang="ar-IQ" sz="3600"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71500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صفات الباحث العلمي</a:t>
            </a:r>
            <a:r>
              <a:rPr lang="ar-IQ" sz="3200" b="1" dirty="0" smtClean="0">
                <a:solidFill>
                  <a:srgbClr val="FF0000"/>
                </a:solidFill>
                <a:latin typeface="Simplified Arabic" pitchFamily="18" charset="-78"/>
                <a:cs typeface="Simplified Arabic" pitchFamily="18" charset="-78"/>
              </a:rPr>
              <a:t>/ التخصص </a:t>
            </a:r>
            <a:r>
              <a:rPr lang="en-US" sz="3600" b="1" dirty="0">
                <a:solidFill>
                  <a:srgbClr val="FF0000"/>
                </a:solidFill>
              </a:rPr>
              <a:t>Specialization</a:t>
            </a:r>
            <a:endParaRPr lang="ar-IQ" sz="3600" b="1" dirty="0">
              <a:solidFill>
                <a:srgbClr val="FF0000"/>
              </a:solidFill>
            </a:endParaRPr>
          </a:p>
        </p:txBody>
      </p:sp>
      <p:sp>
        <p:nvSpPr>
          <p:cNvPr id="3" name="عنصر نائب للمحتوى 2"/>
          <p:cNvSpPr>
            <a:spLocks noGrp="1"/>
          </p:cNvSpPr>
          <p:nvPr>
            <p:ph idx="1"/>
          </p:nvPr>
        </p:nvSpPr>
        <p:spPr>
          <a:xfrm>
            <a:off x="457200" y="980728"/>
            <a:ext cx="8229600" cy="5616624"/>
          </a:xfrm>
        </p:spPr>
        <p:txBody>
          <a:bodyPr>
            <a:noAutofit/>
          </a:bodyPr>
          <a:lstStyle/>
          <a:p>
            <a:pPr lvl="0" algn="just"/>
            <a:r>
              <a:rPr lang="ar-IQ" sz="2400" b="1" dirty="0" smtClean="0">
                <a:solidFill>
                  <a:srgbClr val="FF00FF"/>
                </a:solidFill>
                <a:latin typeface="Simplified Arabic" pitchFamily="18" charset="-78"/>
                <a:cs typeface="Simplified Arabic" pitchFamily="18" charset="-78"/>
              </a:rPr>
              <a:t>11.التخصص</a:t>
            </a:r>
            <a:r>
              <a:rPr lang="ar-IQ" sz="2400" b="1" dirty="0" smtClean="0">
                <a:solidFill>
                  <a:prstClr val="black"/>
                </a:solidFill>
                <a:latin typeface="Simplified Arabic" pitchFamily="18" charset="-78"/>
                <a:cs typeface="Simplified Arabic" pitchFamily="18" charset="-78"/>
              </a:rPr>
              <a:t> </a:t>
            </a:r>
          </a:p>
          <a:p>
            <a:pPr lvl="0" algn="just"/>
            <a:r>
              <a:rPr lang="ar-IQ" sz="2400" b="1" dirty="0" smtClean="0">
                <a:solidFill>
                  <a:prstClr val="black"/>
                </a:solidFill>
                <a:latin typeface="Simplified Arabic" pitchFamily="18" charset="-78"/>
                <a:cs typeface="Simplified Arabic" pitchFamily="18" charset="-78"/>
              </a:rPr>
              <a:t>هو </a:t>
            </a:r>
            <a:r>
              <a:rPr lang="ar-IQ" sz="2400" b="1" dirty="0">
                <a:solidFill>
                  <a:prstClr val="black"/>
                </a:solidFill>
                <a:latin typeface="Simplified Arabic" pitchFamily="18" charset="-78"/>
                <a:cs typeface="Simplified Arabic" pitchFamily="18" charset="-78"/>
              </a:rPr>
              <a:t>ان يقوم الفرد بعملٍ مُعين دون </a:t>
            </a:r>
            <a:r>
              <a:rPr lang="ar-IQ" sz="2400" b="1" dirty="0" smtClean="0">
                <a:solidFill>
                  <a:prstClr val="black"/>
                </a:solidFill>
                <a:latin typeface="Simplified Arabic" pitchFamily="18" charset="-78"/>
                <a:cs typeface="Simplified Arabic" pitchFamily="18" charset="-78"/>
              </a:rPr>
              <a:t>غيره</a:t>
            </a:r>
          </a:p>
          <a:p>
            <a:pPr lvl="0" algn="just"/>
            <a:r>
              <a:rPr lang="ar-IQ" sz="2400" b="1" dirty="0" smtClean="0">
                <a:solidFill>
                  <a:prstClr val="black"/>
                </a:solidFill>
                <a:latin typeface="Simplified Arabic" pitchFamily="18" charset="-78"/>
                <a:cs typeface="Simplified Arabic" pitchFamily="18" charset="-78"/>
              </a:rPr>
              <a:t>وأن </a:t>
            </a:r>
            <a:r>
              <a:rPr lang="ar-IQ" sz="2400" b="1" dirty="0">
                <a:solidFill>
                  <a:prstClr val="black"/>
                </a:solidFill>
                <a:latin typeface="Simplified Arabic" pitchFamily="18" charset="-78"/>
                <a:cs typeface="Simplified Arabic" pitchFamily="18" charset="-78"/>
              </a:rPr>
              <a:t>يوفر له الوقت </a:t>
            </a:r>
            <a:r>
              <a:rPr lang="ar-IQ" sz="2400" b="1" dirty="0" smtClean="0">
                <a:solidFill>
                  <a:prstClr val="black"/>
                </a:solidFill>
                <a:latin typeface="Simplified Arabic" pitchFamily="18" charset="-78"/>
                <a:cs typeface="Simplified Arabic" pitchFamily="18" charset="-78"/>
              </a:rPr>
              <a:t>والجهد</a:t>
            </a:r>
          </a:p>
          <a:p>
            <a:pPr lvl="0" algn="ctr"/>
            <a:r>
              <a:rPr lang="ar-IQ" sz="2400" b="1" dirty="0" smtClean="0">
                <a:solidFill>
                  <a:srgbClr val="FF0000"/>
                </a:solidFill>
                <a:latin typeface="Simplified Arabic" pitchFamily="18" charset="-78"/>
                <a:cs typeface="Simplified Arabic" pitchFamily="18" charset="-78"/>
              </a:rPr>
              <a:t>معنى التخصص باللغة : </a:t>
            </a:r>
          </a:p>
          <a:p>
            <a:pPr lvl="0" algn="just"/>
            <a:r>
              <a:rPr lang="ar-IQ" sz="2400" b="1" dirty="0" smtClean="0">
                <a:solidFill>
                  <a:prstClr val="black"/>
                </a:solidFill>
                <a:latin typeface="Simplified Arabic" pitchFamily="18" charset="-78"/>
                <a:cs typeface="Simplified Arabic" pitchFamily="18" charset="-78"/>
              </a:rPr>
              <a:t>في </a:t>
            </a:r>
            <a:r>
              <a:rPr lang="ar-IQ" sz="2400" b="1" dirty="0">
                <a:solidFill>
                  <a:prstClr val="black"/>
                </a:solidFill>
                <a:latin typeface="Simplified Arabic" pitchFamily="18" charset="-78"/>
                <a:cs typeface="Simplified Arabic" pitchFamily="18" charset="-78"/>
              </a:rPr>
              <a:t>اللغة العربيّة تخصّص بالشيء أي </a:t>
            </a:r>
            <a:r>
              <a:rPr lang="ar-IQ" sz="2400" b="1" dirty="0" smtClean="0">
                <a:solidFill>
                  <a:prstClr val="black"/>
                </a:solidFill>
                <a:latin typeface="Simplified Arabic" pitchFamily="18" charset="-78"/>
                <a:cs typeface="Simplified Arabic" pitchFamily="18" charset="-78"/>
              </a:rPr>
              <a:t>أنه</a:t>
            </a:r>
          </a:p>
          <a:p>
            <a:pPr lvl="0" algn="just"/>
            <a:r>
              <a:rPr lang="ar-IQ" sz="2400" b="1" dirty="0">
                <a:solidFill>
                  <a:prstClr val="black"/>
                </a:solidFill>
                <a:latin typeface="Simplified Arabic" pitchFamily="18" charset="-78"/>
                <a:cs typeface="Simplified Arabic" pitchFamily="18" charset="-78"/>
              </a:rPr>
              <a:t>-</a:t>
            </a:r>
            <a:r>
              <a:rPr lang="ar-IQ" sz="2400" b="1" dirty="0" smtClean="0">
                <a:solidFill>
                  <a:prstClr val="black"/>
                </a:solidFill>
                <a:latin typeface="Simplified Arabic" pitchFamily="18" charset="-78"/>
                <a:cs typeface="Simplified Arabic" pitchFamily="18" charset="-78"/>
              </a:rPr>
              <a:t> </a:t>
            </a:r>
            <a:r>
              <a:rPr lang="ar-IQ" sz="2400" b="1" dirty="0">
                <a:solidFill>
                  <a:prstClr val="black"/>
                </a:solidFill>
                <a:latin typeface="Simplified Arabic" pitchFamily="18" charset="-78"/>
                <a:cs typeface="Simplified Arabic" pitchFamily="18" charset="-78"/>
              </a:rPr>
              <a:t>اقتصر عمله </a:t>
            </a:r>
            <a:r>
              <a:rPr lang="ar-IQ" sz="2400" b="1" dirty="0" smtClean="0">
                <a:solidFill>
                  <a:prstClr val="black"/>
                </a:solidFill>
                <a:latin typeface="Simplified Arabic" pitchFamily="18" charset="-78"/>
                <a:cs typeface="Simplified Arabic" pitchFamily="18" charset="-78"/>
              </a:rPr>
              <a:t>عليه</a:t>
            </a:r>
          </a:p>
          <a:p>
            <a:pPr lvl="0" algn="just"/>
            <a:r>
              <a:rPr lang="ar-IQ" sz="2400" b="1" dirty="0" smtClean="0">
                <a:solidFill>
                  <a:prstClr val="black"/>
                </a:solidFill>
                <a:latin typeface="Simplified Arabic" pitchFamily="18" charset="-78"/>
                <a:cs typeface="Simplified Arabic" pitchFamily="18" charset="-78"/>
              </a:rPr>
              <a:t>- وخصه </a:t>
            </a:r>
            <a:r>
              <a:rPr lang="ar-IQ" sz="2400" b="1" dirty="0">
                <a:solidFill>
                  <a:prstClr val="black"/>
                </a:solidFill>
                <a:latin typeface="Simplified Arabic" pitchFamily="18" charset="-78"/>
                <a:cs typeface="Simplified Arabic" pitchFamily="18" charset="-78"/>
              </a:rPr>
              <a:t>دون غيره بالبحث والاهتمام </a:t>
            </a:r>
            <a:r>
              <a:rPr lang="ar-IQ" sz="2400" b="1" dirty="0" smtClean="0">
                <a:solidFill>
                  <a:prstClr val="black"/>
                </a:solidFill>
                <a:latin typeface="Simplified Arabic" pitchFamily="18" charset="-78"/>
                <a:cs typeface="Simplified Arabic" pitchFamily="18" charset="-78"/>
              </a:rPr>
              <a:t>والفعل.</a:t>
            </a:r>
          </a:p>
          <a:p>
            <a:pPr lvl="0" algn="ctr"/>
            <a:r>
              <a:rPr lang="ar-IQ" sz="2400" b="1" dirty="0">
                <a:solidFill>
                  <a:srgbClr val="FF0000"/>
                </a:solidFill>
                <a:latin typeface="Simplified Arabic" pitchFamily="18" charset="-78"/>
                <a:cs typeface="Simplified Arabic" pitchFamily="18" charset="-78"/>
              </a:rPr>
              <a:t>ع</a:t>
            </a:r>
            <a:r>
              <a:rPr lang="ar-IQ" sz="2400" b="1" dirty="0" smtClean="0">
                <a:solidFill>
                  <a:srgbClr val="FF0000"/>
                </a:solidFill>
                <a:latin typeface="Simplified Arabic" pitchFamily="18" charset="-78"/>
                <a:cs typeface="Simplified Arabic" pitchFamily="18" charset="-78"/>
              </a:rPr>
              <a:t>لى </a:t>
            </a:r>
            <a:r>
              <a:rPr lang="ar-IQ" sz="2400" b="1" dirty="0">
                <a:solidFill>
                  <a:srgbClr val="FF0000"/>
                </a:solidFill>
                <a:latin typeface="Simplified Arabic" pitchFamily="18" charset="-78"/>
                <a:cs typeface="Simplified Arabic" pitchFamily="18" charset="-78"/>
              </a:rPr>
              <a:t>الباحث أن يكون متخصص في بحثه </a:t>
            </a:r>
            <a:endParaRPr lang="ar-IQ" sz="2400" b="1" dirty="0" smtClean="0">
              <a:solidFill>
                <a:srgbClr val="FF0000"/>
              </a:solidFill>
              <a:latin typeface="Simplified Arabic" pitchFamily="18" charset="-78"/>
              <a:cs typeface="Simplified Arabic" pitchFamily="18" charset="-78"/>
            </a:endParaRPr>
          </a:p>
          <a:p>
            <a:pPr lvl="0" algn="just"/>
            <a:r>
              <a:rPr lang="ar-IQ" sz="2400" b="1" dirty="0" smtClean="0">
                <a:solidFill>
                  <a:prstClr val="black"/>
                </a:solidFill>
                <a:latin typeface="Simplified Arabic" pitchFamily="18" charset="-78"/>
                <a:cs typeface="Simplified Arabic" pitchFamily="18" charset="-78"/>
              </a:rPr>
              <a:t>أي </a:t>
            </a:r>
            <a:r>
              <a:rPr lang="ar-IQ" sz="2400" b="1" dirty="0">
                <a:solidFill>
                  <a:prstClr val="black"/>
                </a:solidFill>
                <a:latin typeface="Simplified Arabic" pitchFamily="18" charset="-78"/>
                <a:cs typeface="Simplified Arabic" pitchFamily="18" charset="-78"/>
              </a:rPr>
              <a:t>عدم الخوض في البحوث البعيدة عنه كل البعد </a:t>
            </a:r>
            <a:endParaRPr lang="ar-IQ" sz="2400" b="1" dirty="0" smtClean="0">
              <a:solidFill>
                <a:prstClr val="black"/>
              </a:solidFill>
              <a:latin typeface="Simplified Arabic" pitchFamily="18" charset="-78"/>
              <a:cs typeface="Simplified Arabic" pitchFamily="18" charset="-78"/>
            </a:endParaRPr>
          </a:p>
          <a:p>
            <a:pPr lvl="0" algn="ctr"/>
            <a:r>
              <a:rPr lang="ar-IQ" sz="2400" b="1" dirty="0" smtClean="0">
                <a:solidFill>
                  <a:srgbClr val="FF0000"/>
                </a:solidFill>
                <a:latin typeface="Simplified Arabic" pitchFamily="18" charset="-78"/>
                <a:cs typeface="Simplified Arabic" pitchFamily="18" charset="-78"/>
              </a:rPr>
              <a:t>مثلا </a:t>
            </a:r>
          </a:p>
          <a:p>
            <a:pPr lvl="0" algn="just"/>
            <a:r>
              <a:rPr lang="ar-IQ" sz="2400" b="1" dirty="0" smtClean="0">
                <a:solidFill>
                  <a:prstClr val="black"/>
                </a:solidFill>
                <a:latin typeface="Simplified Arabic" pitchFamily="18" charset="-78"/>
                <a:cs typeface="Simplified Arabic" pitchFamily="18" charset="-78"/>
              </a:rPr>
              <a:t>اختصاص </a:t>
            </a:r>
            <a:r>
              <a:rPr lang="ar-IQ" sz="2400" b="1" dirty="0" err="1">
                <a:solidFill>
                  <a:prstClr val="black"/>
                </a:solidFill>
                <a:latin typeface="Simplified Arabic" pitchFamily="18" charset="-78"/>
                <a:cs typeface="Simplified Arabic" pitchFamily="18" charset="-78"/>
              </a:rPr>
              <a:t>جمناستك</a:t>
            </a:r>
            <a:r>
              <a:rPr lang="ar-IQ" sz="2400" b="1" dirty="0">
                <a:solidFill>
                  <a:prstClr val="black"/>
                </a:solidFill>
                <a:latin typeface="Simplified Arabic" pitchFamily="18" charset="-78"/>
                <a:cs typeface="Simplified Arabic" pitchFamily="18" charset="-78"/>
              </a:rPr>
              <a:t> يفضل أن يكون البحث بهذا التخصص وليس في لعبة أخرى مثل الملاكمة، </a:t>
            </a:r>
            <a:endParaRPr lang="ar-IQ" sz="2400" b="1" dirty="0" smtClean="0">
              <a:solidFill>
                <a:prstClr val="black"/>
              </a:solidFill>
              <a:latin typeface="Simplified Arabic" pitchFamily="18" charset="-78"/>
              <a:cs typeface="Simplified Arabic" pitchFamily="18" charset="-78"/>
            </a:endParaRPr>
          </a:p>
          <a:p>
            <a:pPr lvl="0" algn="just"/>
            <a:r>
              <a:rPr lang="ar-IQ" sz="2400" b="1" dirty="0" smtClean="0">
                <a:solidFill>
                  <a:prstClr val="black"/>
                </a:solidFill>
                <a:latin typeface="Simplified Arabic" pitchFamily="18" charset="-78"/>
                <a:cs typeface="Simplified Arabic" pitchFamily="18" charset="-78"/>
              </a:rPr>
              <a:t>وهكذا </a:t>
            </a:r>
            <a:r>
              <a:rPr lang="ar-IQ" sz="2400" b="1" dirty="0">
                <a:solidFill>
                  <a:prstClr val="black"/>
                </a:solidFill>
                <a:latin typeface="Simplified Arabic" pitchFamily="18" charset="-78"/>
                <a:cs typeface="Simplified Arabic" pitchFamily="18" charset="-78"/>
              </a:rPr>
              <a:t>في الجوانب النظرية، لان التخصص الدقيق يخلق الإبداع في العمل</a:t>
            </a:r>
            <a:r>
              <a:rPr lang="ar-IQ" sz="2400" b="1" dirty="0" smtClean="0">
                <a:solidFill>
                  <a:prstClr val="black"/>
                </a:solidFill>
                <a:latin typeface="Simplified Arabic" pitchFamily="18" charset="-78"/>
                <a:cs typeface="Simplified Arabic" pitchFamily="18" charset="-78"/>
              </a:rPr>
              <a:t>.</a:t>
            </a:r>
            <a:endParaRPr lang="ar-IQ" sz="2400" b="1"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014896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760640"/>
          </a:xfrm>
        </p:spPr>
        <p:txBody>
          <a:bodyPr>
            <a:normAutofit/>
          </a:bodyPr>
          <a:lstStyle/>
          <a:p>
            <a:pPr marL="0" indent="0" algn="ctr">
              <a:buNone/>
            </a:pPr>
            <a:r>
              <a:rPr lang="ar-IQ" sz="4800" b="1" dirty="0" smtClean="0">
                <a:solidFill>
                  <a:srgbClr val="FF0000"/>
                </a:solidFill>
                <a:latin typeface="Simplified Arabic" pitchFamily="18" charset="-78"/>
                <a:ea typeface="+mj-ea"/>
                <a:cs typeface="Simplified Arabic" pitchFamily="18" charset="-78"/>
              </a:rPr>
              <a:t>انتهى موضوع </a:t>
            </a:r>
          </a:p>
          <a:p>
            <a:pPr marL="0" indent="0" algn="ctr">
              <a:buNone/>
            </a:pPr>
            <a:r>
              <a:rPr lang="ar-IQ" sz="4800" b="1" dirty="0" smtClean="0">
                <a:solidFill>
                  <a:srgbClr val="FF0000"/>
                </a:solidFill>
                <a:latin typeface="Simplified Arabic" pitchFamily="18" charset="-78"/>
                <a:ea typeface="+mj-ea"/>
                <a:cs typeface="Simplified Arabic" pitchFamily="18" charset="-78"/>
              </a:rPr>
              <a:t>صفات </a:t>
            </a:r>
            <a:r>
              <a:rPr lang="ar-IQ" sz="4800" b="1" dirty="0">
                <a:solidFill>
                  <a:srgbClr val="FF0000"/>
                </a:solidFill>
                <a:latin typeface="Simplified Arabic" pitchFamily="18" charset="-78"/>
                <a:ea typeface="+mj-ea"/>
                <a:cs typeface="Simplified Arabic" pitchFamily="18" charset="-78"/>
              </a:rPr>
              <a:t>الباحث العلمي</a:t>
            </a:r>
            <a:endParaRPr lang="ar-IQ" sz="4800" dirty="0"/>
          </a:p>
        </p:txBody>
      </p:sp>
    </p:spTree>
    <p:extLst>
      <p:ext uri="{BB962C8B-B14F-4D97-AF65-F5344CB8AC3E}">
        <p14:creationId xmlns:p14="http://schemas.microsoft.com/office/powerpoint/2010/main" val="1454682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محور جديد من محاور المحاورة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lvl="0" algn="ctr">
              <a:lnSpc>
                <a:spcPct val="115000"/>
              </a:lnSpc>
              <a:spcBef>
                <a:spcPts val="0"/>
              </a:spcBef>
              <a:buFont typeface="Wingdings"/>
              <a:buChar char=""/>
            </a:pPr>
            <a:r>
              <a:rPr lang="ar-SA" sz="8000" b="1" dirty="0">
                <a:solidFill>
                  <a:srgbClr val="FF0000"/>
                </a:solidFill>
                <a:ea typeface="Calibri"/>
                <a:cs typeface="Simplified Arabic"/>
              </a:rPr>
              <a:t>أخطاء قد يقع فيها الباحث العلمي </a:t>
            </a:r>
            <a:r>
              <a:rPr lang="ar-SA" sz="8000" dirty="0">
                <a:solidFill>
                  <a:srgbClr val="FF0000"/>
                </a:solidFill>
                <a:ea typeface="Calibri"/>
                <a:cs typeface="Simplified Arabic"/>
              </a:rPr>
              <a:t> </a:t>
            </a:r>
            <a:endParaRPr lang="en-US" sz="8000" dirty="0">
              <a:solidFill>
                <a:srgbClr val="FF0000"/>
              </a:solidFill>
              <a:ea typeface="Calibri"/>
              <a:cs typeface="Arial"/>
            </a:endParaRPr>
          </a:p>
        </p:txBody>
      </p:sp>
    </p:spTree>
    <p:extLst>
      <p:ext uri="{BB962C8B-B14F-4D97-AF65-F5344CB8AC3E}">
        <p14:creationId xmlns:p14="http://schemas.microsoft.com/office/powerpoint/2010/main" val="330054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gn="just">
              <a:lnSpc>
                <a:spcPct val="115000"/>
              </a:lnSpc>
              <a:spcBef>
                <a:spcPts val="0"/>
              </a:spcBef>
              <a:buFont typeface="Wingdings"/>
              <a:buChar char=""/>
            </a:pPr>
            <a:r>
              <a:rPr lang="ar-SA" sz="3200" b="1" dirty="0">
                <a:solidFill>
                  <a:srgbClr val="FF0000"/>
                </a:solidFill>
                <a:ea typeface="Calibri"/>
                <a:cs typeface="Simplified Arabic"/>
              </a:rPr>
              <a:t>أخطاء قد يقع فيها الباحث العلمي </a:t>
            </a:r>
            <a:r>
              <a:rPr lang="ar-SA" sz="3200" dirty="0">
                <a:solidFill>
                  <a:srgbClr val="FF0000"/>
                </a:solidFill>
                <a:ea typeface="Calibri"/>
                <a:cs typeface="Simplified Arabic"/>
              </a:rPr>
              <a:t> </a:t>
            </a:r>
            <a:endParaRPr lang="ar-IQ" sz="32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marL="0" algn="just">
              <a:lnSpc>
                <a:spcPct val="115000"/>
              </a:lnSpc>
              <a:spcBef>
                <a:spcPts val="0"/>
              </a:spcBef>
              <a:tabLst>
                <a:tab pos="0" algn="l"/>
              </a:tabLst>
            </a:pPr>
            <a:r>
              <a:rPr lang="ar-SA" sz="4800" b="1" dirty="0">
                <a:solidFill>
                  <a:srgbClr val="9966FF"/>
                </a:solidFill>
                <a:latin typeface="Simplified Arabic" pitchFamily="18" charset="-78"/>
                <a:ea typeface="Calibri"/>
                <a:cs typeface="Simplified Arabic" pitchFamily="18" charset="-78"/>
              </a:rPr>
              <a:t>1. عدم توفير سياق كافٍ </a:t>
            </a:r>
            <a:r>
              <a:rPr lang="ar-SA" sz="4800" b="1" dirty="0" smtClean="0">
                <a:solidFill>
                  <a:srgbClr val="9966FF"/>
                </a:solidFill>
                <a:latin typeface="Simplified Arabic" pitchFamily="18" charset="-78"/>
                <a:ea typeface="Calibri"/>
                <a:cs typeface="Simplified Arabic" pitchFamily="18" charset="-78"/>
              </a:rPr>
              <a:t>للدراسة</a:t>
            </a:r>
            <a:endParaRPr lang="en-US" sz="4800" b="1" dirty="0" smtClean="0">
              <a:solidFill>
                <a:srgbClr val="9966FF"/>
              </a:solidFill>
              <a:latin typeface="Simplified Arabic" pitchFamily="18" charset="-78"/>
              <a:ea typeface="Calibri"/>
              <a:cs typeface="Simplified Arabic" pitchFamily="18" charset="-78"/>
            </a:endParaRPr>
          </a:p>
          <a:p>
            <a:pPr marL="0" algn="just">
              <a:lnSpc>
                <a:spcPct val="115000"/>
              </a:lnSpc>
              <a:spcBef>
                <a:spcPts val="0"/>
              </a:spcBef>
              <a:tabLst>
                <a:tab pos="0" algn="l"/>
              </a:tabLst>
            </a:pPr>
            <a:r>
              <a:rPr lang="ar-SA" sz="4800" b="1" dirty="0" smtClean="0">
                <a:solidFill>
                  <a:srgbClr val="00CC00"/>
                </a:solidFill>
                <a:latin typeface="Simplified Arabic" pitchFamily="18" charset="-78"/>
                <a:ea typeface="Calibri"/>
                <a:cs typeface="Simplified Arabic" pitchFamily="18" charset="-78"/>
              </a:rPr>
              <a:t>2</a:t>
            </a:r>
            <a:r>
              <a:rPr lang="ar-SA" sz="4800" b="1" dirty="0">
                <a:solidFill>
                  <a:srgbClr val="00CC00"/>
                </a:solidFill>
                <a:latin typeface="Simplified Arabic" pitchFamily="18" charset="-78"/>
                <a:ea typeface="Calibri"/>
                <a:cs typeface="Simplified Arabic" pitchFamily="18" charset="-78"/>
              </a:rPr>
              <a:t>. عدم كفاية التبرير لموضوع البحث </a:t>
            </a:r>
            <a:endParaRPr lang="en-US" sz="4800" b="1" dirty="0" smtClean="0">
              <a:solidFill>
                <a:srgbClr val="00CC00"/>
              </a:solidFill>
              <a:latin typeface="Simplified Arabic" pitchFamily="18" charset="-78"/>
              <a:ea typeface="Calibri"/>
              <a:cs typeface="Simplified Arabic" pitchFamily="18" charset="-78"/>
            </a:endParaRPr>
          </a:p>
          <a:p>
            <a:pPr marL="0" algn="just">
              <a:lnSpc>
                <a:spcPct val="115000"/>
              </a:lnSpc>
              <a:spcBef>
                <a:spcPts val="0"/>
              </a:spcBef>
              <a:tabLst>
                <a:tab pos="0" algn="l"/>
              </a:tabLst>
            </a:pPr>
            <a:r>
              <a:rPr lang="ar-SA" sz="4800" b="1" dirty="0" smtClean="0">
                <a:solidFill>
                  <a:srgbClr val="FF66FF"/>
                </a:solidFill>
                <a:latin typeface="Simplified Arabic" pitchFamily="18" charset="-78"/>
                <a:ea typeface="Calibri"/>
                <a:cs typeface="Simplified Arabic" pitchFamily="18" charset="-78"/>
              </a:rPr>
              <a:t>3</a:t>
            </a:r>
            <a:r>
              <a:rPr lang="ar-SA" sz="4800" b="1" dirty="0">
                <a:solidFill>
                  <a:srgbClr val="FF66FF"/>
                </a:solidFill>
                <a:latin typeface="Simplified Arabic" pitchFamily="18" charset="-78"/>
                <a:ea typeface="Calibri"/>
                <a:cs typeface="Simplified Arabic" pitchFamily="18" charset="-78"/>
              </a:rPr>
              <a:t>. اختيار </a:t>
            </a:r>
            <a:r>
              <a:rPr lang="ar-SA" sz="4800" b="1" dirty="0" smtClean="0">
                <a:solidFill>
                  <a:srgbClr val="FF66FF"/>
                </a:solidFill>
                <a:latin typeface="Simplified Arabic" pitchFamily="18" charset="-78"/>
                <a:ea typeface="Calibri"/>
                <a:cs typeface="Simplified Arabic" pitchFamily="18" charset="-78"/>
              </a:rPr>
              <a:t>موضوع </a:t>
            </a:r>
            <a:r>
              <a:rPr lang="ar-SA" sz="4800" b="1" dirty="0">
                <a:solidFill>
                  <a:srgbClr val="FF66FF"/>
                </a:solidFill>
                <a:latin typeface="Simplified Arabic" pitchFamily="18" charset="-78"/>
                <a:ea typeface="Calibri"/>
                <a:cs typeface="Simplified Arabic" pitchFamily="18" charset="-78"/>
              </a:rPr>
              <a:t>بحث واسع </a:t>
            </a:r>
            <a:r>
              <a:rPr lang="ar-SA" sz="4800" b="1" dirty="0" smtClean="0">
                <a:solidFill>
                  <a:srgbClr val="FF66FF"/>
                </a:solidFill>
                <a:latin typeface="Simplified Arabic" pitchFamily="18" charset="-78"/>
                <a:ea typeface="Calibri"/>
                <a:cs typeface="Simplified Arabic" pitchFamily="18" charset="-78"/>
              </a:rPr>
              <a:t>جداً</a:t>
            </a:r>
            <a:endParaRPr lang="ar-IQ" sz="4800" b="1" dirty="0">
              <a:solidFill>
                <a:srgbClr val="FF66FF"/>
              </a:solidFill>
              <a:latin typeface="Simplified Arabic" pitchFamily="18" charset="-78"/>
              <a:ea typeface="Calibri"/>
              <a:cs typeface="Simplified Arabic" pitchFamily="18" charset="-78"/>
            </a:endParaRPr>
          </a:p>
          <a:p>
            <a:pPr marL="0" indent="0" algn="just">
              <a:lnSpc>
                <a:spcPct val="115000"/>
              </a:lnSpc>
              <a:spcBef>
                <a:spcPts val="0"/>
              </a:spcBef>
              <a:buNone/>
              <a:tabLst>
                <a:tab pos="0" algn="l"/>
              </a:tabLst>
            </a:pPr>
            <a:endParaRPr lang="en-US" sz="4800" b="1" dirty="0" smtClean="0">
              <a:latin typeface="Simplified Arabic" pitchFamily="18" charset="-78"/>
              <a:ea typeface="Calibri"/>
              <a:cs typeface="Simplified Arabic" pitchFamily="18" charset="-78"/>
            </a:endParaRPr>
          </a:p>
          <a:p>
            <a:pPr marL="0" algn="l">
              <a:lnSpc>
                <a:spcPct val="115000"/>
              </a:lnSpc>
              <a:spcBef>
                <a:spcPts val="0"/>
              </a:spcBef>
              <a:tabLst>
                <a:tab pos="0" algn="l"/>
              </a:tabLst>
            </a:pPr>
            <a:r>
              <a:rPr lang="ar-IQ" b="1" dirty="0" smtClean="0">
                <a:solidFill>
                  <a:srgbClr val="FF0000"/>
                </a:solidFill>
                <a:latin typeface="Simplified Arabic" pitchFamily="18" charset="-78"/>
                <a:cs typeface="Simplified Arabic" pitchFamily="18" charset="-78"/>
              </a:rPr>
              <a:t>سنشرح هذه الاخطاء بالتفصيل...</a:t>
            </a:r>
            <a:endParaRPr lang="ar-IQ"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09526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IQ" sz="3200" b="1" dirty="0" smtClean="0">
                <a:solidFill>
                  <a:srgbClr val="FF0000"/>
                </a:solidFill>
                <a:latin typeface="Simplified Arabic" pitchFamily="18" charset="-78"/>
                <a:cs typeface="Simplified Arabic" pitchFamily="18" charset="-78"/>
              </a:rPr>
              <a:t>أخطاء البحث العلمي / 1. عدم توفير سياق كافٍ للدراسة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normAutofit/>
          </a:bodyPr>
          <a:lstStyle/>
          <a:p>
            <a:pPr marL="0" algn="just">
              <a:lnSpc>
                <a:spcPct val="115000"/>
              </a:lnSpc>
              <a:spcBef>
                <a:spcPts val="0"/>
              </a:spcBef>
              <a:tabLst>
                <a:tab pos="0" algn="l"/>
              </a:tabLst>
            </a:pPr>
            <a:r>
              <a:rPr lang="ar-SA" b="1" dirty="0">
                <a:solidFill>
                  <a:srgbClr val="FF66FF"/>
                </a:solidFill>
                <a:latin typeface="Simplified Arabic" pitchFamily="18" charset="-78"/>
                <a:ea typeface="Calibri"/>
                <a:cs typeface="Simplified Arabic" pitchFamily="18" charset="-78"/>
              </a:rPr>
              <a:t>1. عدم توفير سياق كافٍ للدراسة </a:t>
            </a:r>
            <a:r>
              <a:rPr lang="en-US" b="1" dirty="0">
                <a:solidFill>
                  <a:srgbClr val="FF66FF"/>
                </a:solidFill>
                <a:latin typeface="Simplified Arabic" pitchFamily="18" charset="-78"/>
                <a:ea typeface="Calibri"/>
                <a:cs typeface="Simplified Arabic" pitchFamily="18" charset="-78"/>
              </a:rPr>
              <a:t>Not providing enough context for the study</a:t>
            </a:r>
            <a:endParaRPr lang="en-US" sz="2400" b="1" dirty="0">
              <a:solidFill>
                <a:srgbClr val="FF66FF"/>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b="1" dirty="0">
                <a:solidFill>
                  <a:srgbClr val="00CC00"/>
                </a:solidFill>
                <a:latin typeface="Simplified Arabic" pitchFamily="18" charset="-78"/>
                <a:ea typeface="Calibri"/>
                <a:cs typeface="Simplified Arabic" pitchFamily="18" charset="-78"/>
              </a:rPr>
              <a:t>معنى السياق </a:t>
            </a:r>
            <a:r>
              <a:rPr lang="ar-SA" sz="3600" b="1" dirty="0">
                <a:latin typeface="Simplified Arabic" pitchFamily="18" charset="-78"/>
                <a:ea typeface="Calibri"/>
                <a:cs typeface="Simplified Arabic" pitchFamily="18" charset="-78"/>
              </a:rPr>
              <a:t>: </a:t>
            </a:r>
            <a:endParaRPr lang="ar-IQ" sz="3600" b="1"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SA" sz="3600" b="1" dirty="0" smtClean="0">
                <a:latin typeface="Simplified Arabic" pitchFamily="18" charset="-78"/>
                <a:ea typeface="Calibri"/>
                <a:cs typeface="Simplified Arabic" pitchFamily="18" charset="-78"/>
              </a:rPr>
              <a:t>سِياقُ </a:t>
            </a:r>
            <a:r>
              <a:rPr lang="ar-SA" sz="3600" b="1" dirty="0">
                <a:latin typeface="Simplified Arabic" pitchFamily="18" charset="-78"/>
                <a:ea typeface="Calibri"/>
                <a:cs typeface="Simplified Arabic" pitchFamily="18" charset="-78"/>
              </a:rPr>
              <a:t>الكَلامِ : مَجْراهُ، سَرْدُهُ سِياقُ فِكْرِهِ، </a:t>
            </a:r>
            <a:endParaRPr lang="ar-IQ" sz="3600" b="1"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SA" sz="3600" b="1" dirty="0" smtClean="0">
                <a:latin typeface="Simplified Arabic" pitchFamily="18" charset="-78"/>
                <a:ea typeface="Calibri"/>
                <a:cs typeface="Simplified Arabic" pitchFamily="18" charset="-78"/>
              </a:rPr>
              <a:t>دائماً </a:t>
            </a:r>
            <a:r>
              <a:rPr lang="ar-SA" sz="3600" b="1" dirty="0">
                <a:latin typeface="Simplified Arabic" pitchFamily="18" charset="-78"/>
                <a:ea typeface="Calibri"/>
                <a:cs typeface="Simplified Arabic" pitchFamily="18" charset="-78"/>
              </a:rPr>
              <a:t>ما يكون السياق مجموعة من الكلمات وثيق الترابط بحيث يلقي ضوء لا على معاني الكلمات المفردة فحسب بل على معنى وغاية الفقرة بأكملها</a:t>
            </a:r>
            <a:r>
              <a:rPr lang="ar-SA" sz="3600" b="1" dirty="0" smtClean="0">
                <a:latin typeface="Simplified Arabic" pitchFamily="18" charset="-78"/>
                <a:ea typeface="Calibri"/>
                <a:cs typeface="Simplified Arabic" pitchFamily="18" charset="-78"/>
              </a:rPr>
              <a:t>.</a:t>
            </a:r>
            <a:endParaRPr lang="ar-IQ" sz="3600" b="1" dirty="0" smtClean="0">
              <a:latin typeface="Simplified Arabic" pitchFamily="18" charset="-78"/>
              <a:ea typeface="Calibri"/>
              <a:cs typeface="Simplified Arabic" pitchFamily="18" charset="-78"/>
            </a:endParaRPr>
          </a:p>
          <a:p>
            <a:pPr marL="0" lvl="0" indent="0" algn="just">
              <a:lnSpc>
                <a:spcPct val="115000"/>
              </a:lnSpc>
              <a:spcBef>
                <a:spcPts val="0"/>
              </a:spcBef>
              <a:buNone/>
            </a:pPr>
            <a:endParaRPr lang="en-US" sz="2400" b="1" dirty="0">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IQ" sz="2800" b="1" dirty="0" smtClean="0">
                <a:solidFill>
                  <a:srgbClr val="FF0000"/>
                </a:solidFill>
                <a:latin typeface="Simplified Arabic" pitchFamily="18" charset="-78"/>
                <a:ea typeface="Calibri"/>
                <a:cs typeface="Simplified Arabic" pitchFamily="18" charset="-78"/>
              </a:rPr>
              <a:t>تكملة ... </a:t>
            </a:r>
            <a:r>
              <a:rPr lang="ar-SA" sz="2800" b="1" dirty="0" smtClean="0">
                <a:solidFill>
                  <a:srgbClr val="FF0000"/>
                </a:solidFill>
                <a:latin typeface="Simplified Arabic" pitchFamily="18" charset="-78"/>
                <a:ea typeface="Calibri"/>
                <a:cs typeface="Simplified Arabic" pitchFamily="18" charset="-78"/>
              </a:rPr>
              <a:t>العوامل </a:t>
            </a:r>
            <a:r>
              <a:rPr lang="ar-SA" sz="2800" b="1" dirty="0">
                <a:solidFill>
                  <a:srgbClr val="FF0000"/>
                </a:solidFill>
                <a:latin typeface="Simplified Arabic" pitchFamily="18" charset="-78"/>
                <a:ea typeface="Calibri"/>
                <a:cs typeface="Simplified Arabic" pitchFamily="18" charset="-78"/>
              </a:rPr>
              <a:t>السياقية</a:t>
            </a:r>
            <a:r>
              <a:rPr lang="ar-IQ" sz="2800" b="1" dirty="0">
                <a:solidFill>
                  <a:srgbClr val="FF0000"/>
                </a:solidFill>
                <a:latin typeface="Simplified Arabic" pitchFamily="18" charset="-78"/>
                <a:ea typeface="Calibri"/>
                <a:cs typeface="Simplified Arabic" pitchFamily="18" charset="-78"/>
              </a:rPr>
              <a:t> ( </a:t>
            </a:r>
            <a:r>
              <a:rPr lang="en-US" sz="2800" b="1" dirty="0">
                <a:solidFill>
                  <a:srgbClr val="FF0000"/>
                </a:solidFill>
                <a:latin typeface="Simplified Arabic" pitchFamily="18" charset="-78"/>
                <a:ea typeface="Calibri"/>
                <a:cs typeface="Simplified Arabic" pitchFamily="18" charset="-78"/>
              </a:rPr>
              <a:t>Contextual Factors</a:t>
            </a:r>
            <a:r>
              <a:rPr lang="ar-SA" sz="2800" b="1" dirty="0">
                <a:solidFill>
                  <a:srgbClr val="FF0000"/>
                </a:solidFill>
                <a:latin typeface="Simplified Arabic" pitchFamily="18" charset="-78"/>
                <a:ea typeface="Calibri"/>
                <a:cs typeface="Simplified Arabic" pitchFamily="18" charset="-78"/>
              </a:rPr>
              <a:t> ) </a:t>
            </a:r>
            <a:r>
              <a:rPr lang="ar-SA" sz="2800" b="1" dirty="0" smtClean="0">
                <a:solidFill>
                  <a:srgbClr val="FF0000"/>
                </a:solidFill>
                <a:latin typeface="Simplified Arabic" pitchFamily="18" charset="-78"/>
                <a:ea typeface="Calibri"/>
                <a:cs typeface="Simplified Arabic" pitchFamily="18" charset="-78"/>
              </a:rPr>
              <a:t>:</a:t>
            </a:r>
            <a:r>
              <a:rPr lang="ar-IQ" sz="2800" b="1" dirty="0" smtClean="0">
                <a:solidFill>
                  <a:srgbClr val="FF0000"/>
                </a:solidFill>
                <a:latin typeface="Simplified Arabic" pitchFamily="18" charset="-78"/>
                <a:ea typeface="Calibri"/>
                <a:cs typeface="Simplified Arabic" pitchFamily="18" charset="-78"/>
              </a:rPr>
              <a:t>هي....</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196318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smtClean="0">
                <a:solidFill>
                  <a:srgbClr val="FF0000"/>
                </a:solidFill>
                <a:ea typeface="Calibri"/>
                <a:cs typeface="Simplified Arabic"/>
              </a:rPr>
              <a:t>تكملة ... </a:t>
            </a:r>
            <a:r>
              <a:rPr lang="ar-SA" sz="3200" b="1" dirty="0" smtClean="0">
                <a:solidFill>
                  <a:srgbClr val="FF0000"/>
                </a:solidFill>
                <a:ea typeface="Calibri"/>
                <a:cs typeface="Simplified Arabic"/>
              </a:rPr>
              <a:t>العوامل </a:t>
            </a:r>
            <a:r>
              <a:rPr lang="ar-SA" sz="3200" b="1" dirty="0">
                <a:solidFill>
                  <a:srgbClr val="FF0000"/>
                </a:solidFill>
                <a:ea typeface="Calibri"/>
                <a:cs typeface="Simplified Arabic"/>
              </a:rPr>
              <a:t>السياقية</a:t>
            </a:r>
            <a:r>
              <a:rPr lang="ar-IQ" sz="3200" b="1" dirty="0">
                <a:solidFill>
                  <a:srgbClr val="FF0000"/>
                </a:solidFill>
                <a:ea typeface="Calibri"/>
                <a:cs typeface="Simplified Arabic"/>
              </a:rPr>
              <a:t> ( </a:t>
            </a:r>
            <a:r>
              <a:rPr lang="en-US" sz="3200" b="1" dirty="0">
                <a:solidFill>
                  <a:srgbClr val="FF0000"/>
                </a:solidFill>
                <a:latin typeface="Simplified Arabic"/>
                <a:ea typeface="Calibri"/>
                <a:cs typeface="Arial"/>
              </a:rPr>
              <a:t>Contextual Factors</a:t>
            </a:r>
            <a:r>
              <a:rPr lang="ar-SA" sz="3200" b="1" dirty="0">
                <a:solidFill>
                  <a:srgbClr val="FF0000"/>
                </a:solidFill>
                <a:ea typeface="Calibri"/>
                <a:cs typeface="Simplified Arabic"/>
              </a:rPr>
              <a:t> ) :</a:t>
            </a:r>
            <a:endParaRPr lang="ar-IQ" dirty="0"/>
          </a:p>
        </p:txBody>
      </p:sp>
      <p:sp>
        <p:nvSpPr>
          <p:cNvPr id="3" name="عنصر نائب للمحتوى 2"/>
          <p:cNvSpPr>
            <a:spLocks noGrp="1"/>
          </p:cNvSpPr>
          <p:nvPr>
            <p:ph idx="1"/>
          </p:nvPr>
        </p:nvSpPr>
        <p:spPr>
          <a:xfrm>
            <a:off x="457200" y="980728"/>
            <a:ext cx="8229600" cy="5688632"/>
          </a:xfrm>
        </p:spPr>
        <p:txBody>
          <a:bodyPr>
            <a:normAutofit fontScale="92500" lnSpcReduction="20000"/>
          </a:bodyPr>
          <a:lstStyle/>
          <a:p>
            <a:pPr lvl="0" algn="just">
              <a:lnSpc>
                <a:spcPct val="115000"/>
              </a:lnSpc>
              <a:spcBef>
                <a:spcPts val="0"/>
              </a:spcBef>
              <a:buFont typeface="Symbol"/>
              <a:buChar char=""/>
            </a:pPr>
            <a:r>
              <a:rPr lang="ar-SA" b="1" dirty="0">
                <a:solidFill>
                  <a:srgbClr val="00CC00"/>
                </a:solidFill>
                <a:ea typeface="Calibri"/>
                <a:cs typeface="Simplified Arabic"/>
              </a:rPr>
              <a:t>العوامل السياقية</a:t>
            </a:r>
            <a:r>
              <a:rPr lang="ar-IQ" b="1" dirty="0">
                <a:solidFill>
                  <a:srgbClr val="00CC00"/>
                </a:solidFill>
                <a:ea typeface="Calibri"/>
                <a:cs typeface="Simplified Arabic"/>
              </a:rPr>
              <a:t> ( </a:t>
            </a:r>
            <a:r>
              <a:rPr lang="en-US" b="1" dirty="0">
                <a:solidFill>
                  <a:srgbClr val="00CC00"/>
                </a:solidFill>
                <a:latin typeface="Simplified Arabic"/>
                <a:ea typeface="Calibri"/>
                <a:cs typeface="Arial"/>
              </a:rPr>
              <a:t>Contextual Factors</a:t>
            </a:r>
            <a:r>
              <a:rPr lang="ar-SA" b="1" dirty="0">
                <a:solidFill>
                  <a:srgbClr val="00CC00"/>
                </a:solidFill>
                <a:ea typeface="Calibri"/>
                <a:cs typeface="Simplified Arabic"/>
              </a:rPr>
              <a:t> )</a:t>
            </a:r>
            <a:r>
              <a:rPr lang="ar-SA" dirty="0">
                <a:solidFill>
                  <a:srgbClr val="00CC00"/>
                </a:solidFill>
                <a:ea typeface="Calibri"/>
                <a:cs typeface="Simplified Arabic"/>
              </a:rPr>
              <a:t> : </a:t>
            </a:r>
            <a:endParaRPr lang="ar-IQ" dirty="0" smtClean="0">
              <a:solidFill>
                <a:srgbClr val="00CC00"/>
              </a:solidFill>
              <a:ea typeface="Calibri"/>
              <a:cs typeface="Simplified Arabic"/>
            </a:endParaRPr>
          </a:p>
          <a:p>
            <a:pPr lvl="0" algn="just">
              <a:lnSpc>
                <a:spcPct val="115000"/>
              </a:lnSpc>
              <a:spcBef>
                <a:spcPts val="0"/>
              </a:spcBef>
              <a:buFont typeface="Symbol"/>
              <a:buChar char=""/>
            </a:pPr>
            <a:r>
              <a:rPr lang="ar-SA" dirty="0" smtClean="0">
                <a:solidFill>
                  <a:prstClr val="black"/>
                </a:solidFill>
                <a:ea typeface="Calibri"/>
                <a:cs typeface="Simplified Arabic"/>
              </a:rPr>
              <a:t>هي </a:t>
            </a:r>
            <a:r>
              <a:rPr lang="ar-SA" dirty="0">
                <a:solidFill>
                  <a:prstClr val="black"/>
                </a:solidFill>
                <a:ea typeface="Calibri"/>
                <a:cs typeface="Simplified Arabic"/>
              </a:rPr>
              <a:t>العوامل التي تعكس مميزات سياق معين أو الصفات التي تتميّز بها مجموعة معيّنة من الأفراد في المجتمع، </a:t>
            </a:r>
            <a:endParaRPr lang="ar-IQ" dirty="0" smtClean="0">
              <a:solidFill>
                <a:prstClr val="black"/>
              </a:solidFill>
              <a:ea typeface="Calibri"/>
              <a:cs typeface="Simplified Arabic"/>
            </a:endParaRPr>
          </a:p>
          <a:p>
            <a:pPr lvl="0" algn="ctr">
              <a:lnSpc>
                <a:spcPct val="115000"/>
              </a:lnSpc>
              <a:spcBef>
                <a:spcPts val="0"/>
              </a:spcBef>
              <a:buFont typeface="Symbol"/>
              <a:buChar char=""/>
            </a:pPr>
            <a:r>
              <a:rPr lang="ar-SA" b="1" dirty="0" smtClean="0">
                <a:solidFill>
                  <a:srgbClr val="FF0000"/>
                </a:solidFill>
                <a:ea typeface="Calibri"/>
                <a:cs typeface="Simplified Arabic"/>
              </a:rPr>
              <a:t>السياق</a:t>
            </a:r>
            <a:r>
              <a:rPr lang="ar-IQ" dirty="0" smtClean="0">
                <a:solidFill>
                  <a:prstClr val="black"/>
                </a:solidFill>
                <a:ea typeface="Calibri"/>
                <a:cs typeface="Simplified Arabic"/>
              </a:rPr>
              <a:t> :</a:t>
            </a:r>
            <a:r>
              <a:rPr lang="ar-SA" dirty="0" smtClean="0">
                <a:solidFill>
                  <a:prstClr val="black"/>
                </a:solidFill>
                <a:ea typeface="Calibri"/>
                <a:cs typeface="Simplified Arabic"/>
              </a:rPr>
              <a:t> </a:t>
            </a:r>
            <a:endParaRPr lang="ar-IQ" dirty="0" smtClean="0">
              <a:solidFill>
                <a:prstClr val="black"/>
              </a:solidFill>
              <a:ea typeface="Calibri"/>
              <a:cs typeface="Simplified Arabic"/>
            </a:endParaRPr>
          </a:p>
          <a:p>
            <a:pPr lvl="0" algn="just">
              <a:lnSpc>
                <a:spcPct val="115000"/>
              </a:lnSpc>
              <a:spcBef>
                <a:spcPts val="0"/>
              </a:spcBef>
              <a:buFont typeface="Symbol"/>
              <a:buChar char=""/>
            </a:pPr>
            <a:r>
              <a:rPr lang="ar-SA" b="1" dirty="0" smtClean="0">
                <a:solidFill>
                  <a:prstClr val="black"/>
                </a:solidFill>
                <a:ea typeface="Calibri"/>
                <a:cs typeface="Simplified Arabic"/>
              </a:rPr>
              <a:t>يُعرف </a:t>
            </a:r>
            <a:r>
              <a:rPr lang="ar-SA" b="1" dirty="0">
                <a:solidFill>
                  <a:prstClr val="black"/>
                </a:solidFill>
                <a:ea typeface="Calibri"/>
                <a:cs typeface="Simplified Arabic"/>
              </a:rPr>
              <a:t>بأنه المحيط أو الإطار الرسمي أو غير الرسمي الذي يحدث فيه موقف </a:t>
            </a:r>
            <a:r>
              <a:rPr lang="ar-SA" b="1" dirty="0" smtClean="0">
                <a:solidFill>
                  <a:prstClr val="black"/>
                </a:solidFill>
                <a:ea typeface="Calibri"/>
                <a:cs typeface="Simplified Arabic"/>
              </a:rPr>
              <a:t>معيّن</a:t>
            </a:r>
            <a:endParaRPr lang="ar-IQ" b="1" dirty="0" smtClean="0">
              <a:solidFill>
                <a:prstClr val="black"/>
              </a:solidFill>
              <a:ea typeface="Calibri"/>
              <a:cs typeface="Simplified Arabic"/>
            </a:endParaRPr>
          </a:p>
          <a:p>
            <a:pPr lvl="0" algn="ctr">
              <a:lnSpc>
                <a:spcPct val="115000"/>
              </a:lnSpc>
              <a:spcBef>
                <a:spcPts val="0"/>
              </a:spcBef>
              <a:buFont typeface="Symbol"/>
              <a:buChar char=""/>
            </a:pPr>
            <a:r>
              <a:rPr lang="ar-SA" b="1" dirty="0" smtClean="0">
                <a:solidFill>
                  <a:srgbClr val="FF00FF"/>
                </a:solidFill>
                <a:ea typeface="Calibri"/>
                <a:cs typeface="Simplified Arabic"/>
              </a:rPr>
              <a:t>يمكن </a:t>
            </a:r>
            <a:r>
              <a:rPr lang="ar-SA" b="1" dirty="0">
                <a:solidFill>
                  <a:srgbClr val="FF00FF"/>
                </a:solidFill>
                <a:ea typeface="Calibri"/>
                <a:cs typeface="Simplified Arabic"/>
              </a:rPr>
              <a:t>أن </a:t>
            </a:r>
            <a:r>
              <a:rPr lang="ar-SA" b="1" dirty="0" smtClean="0">
                <a:solidFill>
                  <a:srgbClr val="FF00FF"/>
                </a:solidFill>
                <a:ea typeface="Calibri"/>
                <a:cs typeface="Simplified Arabic"/>
              </a:rPr>
              <a:t>يشمل</a:t>
            </a:r>
            <a:r>
              <a:rPr lang="ar-IQ" b="1" dirty="0" smtClean="0">
                <a:solidFill>
                  <a:srgbClr val="FF00FF"/>
                </a:solidFill>
                <a:ea typeface="Calibri"/>
                <a:cs typeface="Simplified Arabic"/>
              </a:rPr>
              <a:t> السياق</a:t>
            </a:r>
            <a:r>
              <a:rPr lang="ar-SA" b="1" dirty="0" smtClean="0">
                <a:solidFill>
                  <a:srgbClr val="FF00FF"/>
                </a:solidFill>
                <a:ea typeface="Calibri"/>
                <a:cs typeface="Simplified Arabic"/>
              </a:rPr>
              <a:t> </a:t>
            </a:r>
            <a:r>
              <a:rPr lang="ar-SA" b="1" dirty="0">
                <a:solidFill>
                  <a:srgbClr val="FF00FF"/>
                </a:solidFill>
                <a:ea typeface="Calibri"/>
                <a:cs typeface="Simplified Arabic"/>
              </a:rPr>
              <a:t>العديد من الجوانب والأبعاد </a:t>
            </a:r>
            <a:r>
              <a:rPr lang="ar-SA" b="1" dirty="0" smtClean="0">
                <a:solidFill>
                  <a:srgbClr val="FF00FF"/>
                </a:solidFill>
                <a:ea typeface="Calibri"/>
                <a:cs typeface="Simplified Arabic"/>
              </a:rPr>
              <a:t>ك</a:t>
            </a:r>
            <a:r>
              <a:rPr lang="ar-IQ" b="1" dirty="0" smtClean="0">
                <a:solidFill>
                  <a:srgbClr val="FF00FF"/>
                </a:solidFill>
                <a:ea typeface="Calibri"/>
                <a:cs typeface="Simplified Arabic"/>
              </a:rPr>
              <a:t>ـ :-</a:t>
            </a:r>
          </a:p>
          <a:p>
            <a:pPr marL="0" lvl="0" indent="0" algn="just">
              <a:lnSpc>
                <a:spcPct val="115000"/>
              </a:lnSpc>
              <a:spcBef>
                <a:spcPts val="0"/>
              </a:spcBef>
              <a:buNone/>
            </a:pPr>
            <a:r>
              <a:rPr lang="ar-IQ" b="1" dirty="0" smtClean="0">
                <a:solidFill>
                  <a:prstClr val="black"/>
                </a:solidFill>
                <a:ea typeface="Calibri"/>
                <a:cs typeface="Simplified Arabic"/>
              </a:rPr>
              <a:t>- ا</a:t>
            </a:r>
            <a:r>
              <a:rPr lang="ar-SA" b="1" dirty="0" smtClean="0">
                <a:solidFill>
                  <a:prstClr val="black"/>
                </a:solidFill>
                <a:ea typeface="Calibri"/>
                <a:cs typeface="Simplified Arabic"/>
              </a:rPr>
              <a:t>لبيئة </a:t>
            </a:r>
            <a:endParaRPr lang="ar-IQ" b="1" dirty="0" smtClean="0">
              <a:solidFill>
                <a:prstClr val="black"/>
              </a:solidFill>
              <a:ea typeface="Calibri"/>
              <a:cs typeface="Simplified Arabic"/>
            </a:endParaRPr>
          </a:p>
          <a:p>
            <a:pPr marL="0" lvl="0" indent="0" algn="just">
              <a:lnSpc>
                <a:spcPct val="115000"/>
              </a:lnSpc>
              <a:spcBef>
                <a:spcPts val="0"/>
              </a:spcBef>
              <a:buNone/>
            </a:pPr>
            <a:r>
              <a:rPr lang="ar-IQ" b="1" dirty="0" smtClean="0">
                <a:solidFill>
                  <a:prstClr val="black"/>
                </a:solidFill>
                <a:ea typeface="Calibri"/>
                <a:cs typeface="Simplified Arabic"/>
              </a:rPr>
              <a:t>- و</a:t>
            </a:r>
            <a:r>
              <a:rPr lang="ar-SA" b="1" dirty="0" smtClean="0">
                <a:solidFill>
                  <a:prstClr val="black"/>
                </a:solidFill>
                <a:ea typeface="Calibri"/>
                <a:cs typeface="Simplified Arabic"/>
              </a:rPr>
              <a:t>النشاط </a:t>
            </a:r>
            <a:r>
              <a:rPr lang="ar-SA" b="1" dirty="0">
                <a:solidFill>
                  <a:prstClr val="black"/>
                </a:solidFill>
                <a:ea typeface="Calibri"/>
                <a:cs typeface="Simplified Arabic"/>
              </a:rPr>
              <a:t>الاجتماعي </a:t>
            </a:r>
            <a:endParaRPr lang="ar-IQ" b="1" dirty="0" smtClean="0">
              <a:solidFill>
                <a:prstClr val="black"/>
              </a:solidFill>
              <a:ea typeface="Calibri"/>
              <a:cs typeface="Simplified Arabic"/>
            </a:endParaRPr>
          </a:p>
          <a:p>
            <a:pPr lvl="0" algn="just">
              <a:lnSpc>
                <a:spcPct val="115000"/>
              </a:lnSpc>
              <a:spcBef>
                <a:spcPts val="0"/>
              </a:spcBef>
              <a:buFontTx/>
              <a:buChar char="-"/>
            </a:pPr>
            <a:r>
              <a:rPr lang="ar-SA" b="1" dirty="0" smtClean="0">
                <a:solidFill>
                  <a:prstClr val="black"/>
                </a:solidFill>
                <a:ea typeface="Calibri"/>
                <a:cs typeface="Simplified Arabic"/>
              </a:rPr>
              <a:t>والأهداف </a:t>
            </a:r>
            <a:r>
              <a:rPr lang="ar-SA" b="1" dirty="0">
                <a:solidFill>
                  <a:prstClr val="black"/>
                </a:solidFill>
                <a:ea typeface="Calibri"/>
                <a:cs typeface="Simplified Arabic"/>
              </a:rPr>
              <a:t>أو المهام التي تقوم بها المجموعة أو الأفراد.  </a:t>
            </a:r>
            <a:endParaRPr lang="ar-IQ" b="1" dirty="0" smtClean="0">
              <a:solidFill>
                <a:prstClr val="black"/>
              </a:solidFill>
              <a:ea typeface="Calibri"/>
              <a:cs typeface="Simplified Arabic"/>
            </a:endParaRPr>
          </a:p>
          <a:p>
            <a:pPr marL="0" lvl="0" indent="0" algn="just">
              <a:lnSpc>
                <a:spcPct val="115000"/>
              </a:lnSpc>
              <a:spcBef>
                <a:spcPts val="0"/>
              </a:spcBef>
              <a:buNone/>
            </a:pPr>
            <a:endParaRPr lang="ar-IQ" b="1" dirty="0" smtClean="0">
              <a:solidFill>
                <a:prstClr val="black"/>
              </a:solidFill>
              <a:ea typeface="Calibri"/>
              <a:cs typeface="Simplified Arabic"/>
            </a:endParaRPr>
          </a:p>
          <a:p>
            <a:pPr lvl="0" algn="l">
              <a:lnSpc>
                <a:spcPct val="115000"/>
              </a:lnSpc>
              <a:spcBef>
                <a:spcPts val="0"/>
              </a:spcBef>
              <a:buFont typeface="Symbol"/>
              <a:buChar char=""/>
            </a:pPr>
            <a:r>
              <a:rPr lang="ar-IQ" b="1" dirty="0">
                <a:solidFill>
                  <a:srgbClr val="FF0000"/>
                </a:solidFill>
                <a:latin typeface="Simplified Arabic" pitchFamily="18" charset="-78"/>
                <a:ea typeface="+mj-ea"/>
                <a:cs typeface="Simplified Arabic" pitchFamily="18" charset="-78"/>
              </a:rPr>
              <a:t>مثال العوامل السياقية (في البحوث الرياضية</a:t>
            </a:r>
            <a:r>
              <a:rPr lang="ar-IQ" b="1" dirty="0" smtClean="0">
                <a:solidFill>
                  <a:srgbClr val="FF0000"/>
                </a:solidFill>
                <a:latin typeface="Simplified Arabic" pitchFamily="18" charset="-78"/>
                <a:ea typeface="+mj-ea"/>
                <a:cs typeface="Simplified Arabic" pitchFamily="18" charset="-78"/>
              </a:rPr>
              <a:t>)...</a:t>
            </a:r>
            <a:endParaRPr lang="en-US" b="1" dirty="0">
              <a:solidFill>
                <a:srgbClr val="FF0000"/>
              </a:solidFill>
              <a:ea typeface="Calibri"/>
              <a:cs typeface="Arial"/>
            </a:endParaRPr>
          </a:p>
        </p:txBody>
      </p:sp>
    </p:spTree>
    <p:extLst>
      <p:ext uri="{BB962C8B-B14F-4D97-AF65-F5344CB8AC3E}">
        <p14:creationId xmlns:p14="http://schemas.microsoft.com/office/powerpoint/2010/main" val="3630102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مثال العوامل السياقية (في البحوث الرياضية)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323528" y="908720"/>
            <a:ext cx="8363272" cy="5688632"/>
          </a:xfrm>
        </p:spPr>
        <p:txBody>
          <a:bodyPr>
            <a:normAutofit/>
          </a:bodyPr>
          <a:lstStyle/>
          <a:p>
            <a:pPr marL="151765" lvl="0" algn="just">
              <a:lnSpc>
                <a:spcPct val="115000"/>
              </a:lnSpc>
              <a:spcBef>
                <a:spcPts val="0"/>
              </a:spcBef>
            </a:pPr>
            <a:r>
              <a:rPr lang="ar-SA" sz="2800" b="1" dirty="0">
                <a:solidFill>
                  <a:prstClr val="black"/>
                </a:solidFill>
                <a:latin typeface="Simplified Arabic" pitchFamily="18" charset="-78"/>
                <a:ea typeface="Calibri"/>
                <a:cs typeface="Simplified Arabic" pitchFamily="18" charset="-78"/>
              </a:rPr>
              <a:t>فعلى سبيل المثال، هناك </a:t>
            </a:r>
            <a:r>
              <a:rPr lang="ar-SA" sz="2800" b="1" u="sng" dirty="0">
                <a:solidFill>
                  <a:srgbClr val="FF00FF"/>
                </a:solidFill>
                <a:latin typeface="Simplified Arabic" pitchFamily="18" charset="-78"/>
                <a:ea typeface="Calibri"/>
                <a:cs typeface="Simplified Arabic" pitchFamily="18" charset="-78"/>
              </a:rPr>
              <a:t>ستة عوامل</a:t>
            </a:r>
            <a:r>
              <a:rPr lang="ar-SA" sz="2800" b="1" dirty="0">
                <a:solidFill>
                  <a:srgbClr val="FF00FF"/>
                </a:solidFill>
                <a:latin typeface="Simplified Arabic" pitchFamily="18" charset="-78"/>
                <a:ea typeface="Calibri"/>
                <a:cs typeface="Simplified Arabic" pitchFamily="18" charset="-78"/>
              </a:rPr>
              <a:t> </a:t>
            </a:r>
            <a:r>
              <a:rPr lang="ar-SA" sz="2800" b="1" dirty="0">
                <a:solidFill>
                  <a:prstClr val="black"/>
                </a:solidFill>
                <a:latin typeface="Simplified Arabic" pitchFamily="18" charset="-78"/>
                <a:ea typeface="Calibri"/>
                <a:cs typeface="Simplified Arabic" pitchFamily="18" charset="-78"/>
              </a:rPr>
              <a:t>سياقية تؤثر في نجاح التعاون بين افراد الفريق هي</a:t>
            </a:r>
            <a:r>
              <a:rPr lang="ar-SA" sz="2800" b="1" dirty="0" smtClean="0">
                <a:solidFill>
                  <a:prstClr val="black"/>
                </a:solidFill>
                <a:latin typeface="Simplified Arabic" pitchFamily="18" charset="-78"/>
                <a:ea typeface="Calibri"/>
                <a:cs typeface="Simplified Arabic" pitchFamily="18" charset="-78"/>
              </a:rPr>
              <a:t>:-</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الترابط</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coherence </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تاريخ </a:t>
            </a:r>
            <a:r>
              <a:rPr lang="ar-SA" sz="2800" b="1" dirty="0">
                <a:solidFill>
                  <a:prstClr val="black"/>
                </a:solidFill>
                <a:latin typeface="Simplified Arabic" pitchFamily="18" charset="-78"/>
                <a:ea typeface="Calibri"/>
                <a:cs typeface="Simplified Arabic" pitchFamily="18" charset="-78"/>
              </a:rPr>
              <a:t>أو مدّة العمل </a:t>
            </a:r>
            <a:r>
              <a:rPr lang="ar-SA" sz="2800" b="1" dirty="0" smtClean="0">
                <a:solidFill>
                  <a:prstClr val="black"/>
                </a:solidFill>
                <a:latin typeface="Simplified Arabic" pitchFamily="18" charset="-78"/>
                <a:ea typeface="Calibri"/>
                <a:cs typeface="Simplified Arabic" pitchFamily="18" charset="-78"/>
              </a:rPr>
              <a:t>معاً</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work together </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البيئة المحيطة</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surroundings </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السياسات </a:t>
            </a:r>
            <a:r>
              <a:rPr lang="ar-SA" sz="2800" b="1" dirty="0">
                <a:solidFill>
                  <a:prstClr val="black"/>
                </a:solidFill>
                <a:latin typeface="Simplified Arabic" pitchFamily="18" charset="-78"/>
                <a:ea typeface="Calibri"/>
                <a:cs typeface="Simplified Arabic" pitchFamily="18" charset="-78"/>
              </a:rPr>
              <a:t>والقوانين والأنظمة </a:t>
            </a:r>
            <a:r>
              <a:rPr lang="ar-SA" sz="2800" b="1" dirty="0" smtClean="0">
                <a:solidFill>
                  <a:prstClr val="black"/>
                </a:solidFill>
                <a:latin typeface="Simplified Arabic" pitchFamily="18" charset="-78"/>
                <a:ea typeface="Calibri"/>
                <a:cs typeface="Simplified Arabic" pitchFamily="18" charset="-78"/>
              </a:rPr>
              <a:t>للنادي</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policies and laws</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مصادر الدعم</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sources of support </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والمحفزات</a:t>
            </a:r>
            <a:r>
              <a:rPr lang="ar-IQ" sz="2800" b="1" dirty="0" smtClean="0">
                <a:solidFill>
                  <a:prstClr val="black"/>
                </a:solidFill>
                <a:latin typeface="Simplified Arabic" pitchFamily="18" charset="-78"/>
                <a:ea typeface="Calibri"/>
                <a:cs typeface="Simplified Arabic" pitchFamily="18" charset="-78"/>
              </a:rPr>
              <a:t>                                   </a:t>
            </a:r>
            <a:r>
              <a:rPr lang="ar-SA" sz="2800" b="1" dirty="0" smtClean="0">
                <a:solidFill>
                  <a:prstClr val="black"/>
                </a:solidFill>
                <a:latin typeface="Simplified Arabic" pitchFamily="18" charset="-78"/>
                <a:ea typeface="Calibri"/>
                <a:cs typeface="Simplified Arabic" pitchFamily="18" charset="-78"/>
              </a:rPr>
              <a:t> </a:t>
            </a:r>
            <a:r>
              <a:rPr lang="en-US" sz="2800" b="1" dirty="0">
                <a:solidFill>
                  <a:prstClr val="black"/>
                </a:solidFill>
                <a:latin typeface="Simplified Arabic" pitchFamily="18" charset="-78"/>
                <a:ea typeface="Calibri"/>
                <a:cs typeface="Simplified Arabic" pitchFamily="18" charset="-78"/>
              </a:rPr>
              <a:t>motivations</a:t>
            </a:r>
            <a:r>
              <a:rPr lang="ar-SA" sz="2800" b="1" dirty="0">
                <a:solidFill>
                  <a:prstClr val="black"/>
                </a:solidFill>
                <a:latin typeface="Simplified Arabic" pitchFamily="18" charset="-78"/>
                <a:ea typeface="Calibri"/>
                <a:cs typeface="Simplified Arabic" pitchFamily="18" charset="-78"/>
              </a:rPr>
              <a:t>. </a:t>
            </a:r>
            <a:endParaRPr lang="ar-IQ" sz="2800"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en-US" sz="2400" b="1" dirty="0">
              <a:solidFill>
                <a:prstClr val="black"/>
              </a:solidFill>
              <a:latin typeface="Simplified Arabic" pitchFamily="18" charset="-78"/>
              <a:ea typeface="Calibri"/>
              <a:cs typeface="Simplified Arabic" pitchFamily="18" charset="-78"/>
            </a:endParaRPr>
          </a:p>
          <a:p>
            <a:pPr marL="151765" lvl="0" algn="l">
              <a:lnSpc>
                <a:spcPct val="115000"/>
              </a:lnSpc>
              <a:spcBef>
                <a:spcPts val="0"/>
              </a:spcBef>
            </a:pPr>
            <a:r>
              <a:rPr lang="ar-IQ" sz="2400" b="1" dirty="0" smtClean="0">
                <a:solidFill>
                  <a:srgbClr val="FF0000"/>
                </a:solidFill>
                <a:latin typeface="Simplified Arabic" pitchFamily="18" charset="-78"/>
                <a:ea typeface="Calibri"/>
                <a:cs typeface="Simplified Arabic" pitchFamily="18" charset="-78"/>
              </a:rPr>
              <a:t>تكملة ... </a:t>
            </a:r>
            <a:r>
              <a:rPr lang="ar-SA" sz="2400" b="1" dirty="0" smtClean="0">
                <a:solidFill>
                  <a:srgbClr val="FF0000"/>
                </a:solidFill>
                <a:latin typeface="Simplified Arabic" pitchFamily="18" charset="-78"/>
                <a:ea typeface="Calibri"/>
                <a:cs typeface="Simplified Arabic" pitchFamily="18" charset="-78"/>
              </a:rPr>
              <a:t>المشكلة </a:t>
            </a:r>
            <a:r>
              <a:rPr lang="ar-SA" sz="2400" b="1" dirty="0">
                <a:solidFill>
                  <a:srgbClr val="FF0000"/>
                </a:solidFill>
                <a:latin typeface="Simplified Arabic" pitchFamily="18" charset="-78"/>
                <a:ea typeface="Calibri"/>
                <a:cs typeface="Simplified Arabic" pitchFamily="18" charset="-78"/>
              </a:rPr>
              <a:t>المتكررة التي نراها هي </a:t>
            </a:r>
            <a:r>
              <a:rPr lang="ar-IQ" sz="2400" b="1" dirty="0" smtClean="0">
                <a:solidFill>
                  <a:srgbClr val="FF0000"/>
                </a:solidFill>
                <a:latin typeface="Simplified Arabic" pitchFamily="18" charset="-78"/>
                <a:ea typeface="Calibri"/>
                <a:cs typeface="Simplified Arabic" pitchFamily="18" charset="-78"/>
              </a:rPr>
              <a:t>...</a:t>
            </a:r>
          </a:p>
        </p:txBody>
      </p:sp>
    </p:spTree>
    <p:extLst>
      <p:ext uri="{BB962C8B-B14F-4D97-AF65-F5344CB8AC3E}">
        <p14:creationId xmlns:p14="http://schemas.microsoft.com/office/powerpoint/2010/main" val="1618874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151765" lvl="0" indent="-342900">
              <a:lnSpc>
                <a:spcPct val="115000"/>
              </a:lnSpc>
              <a:spcBef>
                <a:spcPts val="0"/>
              </a:spcBef>
            </a:pPr>
            <a:r>
              <a:rPr lang="ar-IQ" sz="2400" b="1" dirty="0">
                <a:solidFill>
                  <a:srgbClr val="FF0000"/>
                </a:solidFill>
                <a:latin typeface="Simplified Arabic" pitchFamily="18" charset="-78"/>
                <a:ea typeface="Calibri"/>
                <a:cs typeface="Simplified Arabic" pitchFamily="18" charset="-78"/>
              </a:rPr>
              <a:t>تكملة ... </a:t>
            </a:r>
            <a:r>
              <a:rPr lang="ar-SA" sz="2400" b="1" dirty="0">
                <a:solidFill>
                  <a:srgbClr val="FF0000"/>
                </a:solidFill>
                <a:latin typeface="Simplified Arabic" pitchFamily="18" charset="-78"/>
                <a:ea typeface="Calibri"/>
                <a:cs typeface="Simplified Arabic" pitchFamily="18" charset="-78"/>
              </a:rPr>
              <a:t>المشكلة المتكررة التي نراها هي </a:t>
            </a:r>
            <a:r>
              <a:rPr lang="ar-IQ" sz="2400" b="1" dirty="0" smtClean="0">
                <a:solidFill>
                  <a:srgbClr val="FF0000"/>
                </a:solidFill>
                <a:latin typeface="Simplified Arabic" pitchFamily="18" charset="-78"/>
                <a:ea typeface="Calibri"/>
                <a:cs typeface="Simplified Arabic" pitchFamily="18" charset="-78"/>
              </a:rPr>
              <a:t>...</a:t>
            </a:r>
            <a:endParaRPr lang="ar-IQ" dirty="0"/>
          </a:p>
        </p:txBody>
      </p:sp>
      <p:sp>
        <p:nvSpPr>
          <p:cNvPr id="3" name="عنصر نائب للمحتوى 2"/>
          <p:cNvSpPr>
            <a:spLocks noGrp="1"/>
          </p:cNvSpPr>
          <p:nvPr>
            <p:ph idx="1"/>
          </p:nvPr>
        </p:nvSpPr>
        <p:spPr>
          <a:xfrm>
            <a:off x="457200" y="908720"/>
            <a:ext cx="8229600" cy="5688632"/>
          </a:xfrm>
        </p:spPr>
        <p:txBody>
          <a:bodyPr>
            <a:normAutofit fontScale="92500" lnSpcReduction="20000"/>
          </a:bodyPr>
          <a:lstStyle/>
          <a:p>
            <a:pPr marL="151765" lvl="0" algn="just">
              <a:lnSpc>
                <a:spcPct val="115000"/>
              </a:lnSpc>
              <a:spcBef>
                <a:spcPts val="0"/>
              </a:spcBef>
            </a:pPr>
            <a:r>
              <a:rPr lang="ar-SA" b="1" dirty="0">
                <a:solidFill>
                  <a:prstClr val="black"/>
                </a:solidFill>
                <a:latin typeface="Simplified Arabic" pitchFamily="18" charset="-78"/>
                <a:ea typeface="Calibri"/>
                <a:cs typeface="Simplified Arabic" pitchFamily="18" charset="-78"/>
              </a:rPr>
              <a:t>المشكلة المتكررة التي نراها هي أن بعض الباحثين لا يضعون ما يكفي من الأساس </a:t>
            </a:r>
            <a:r>
              <a:rPr lang="ar-SA" b="1" dirty="0" err="1">
                <a:solidFill>
                  <a:prstClr val="black"/>
                </a:solidFill>
                <a:latin typeface="Simplified Arabic" pitchFamily="18" charset="-78"/>
                <a:ea typeface="Calibri"/>
                <a:cs typeface="Simplified Arabic" pitchFamily="18" charset="-78"/>
              </a:rPr>
              <a:t>السياقي</a:t>
            </a:r>
            <a:r>
              <a:rPr lang="ar-SA" b="1" dirty="0">
                <a:solidFill>
                  <a:prstClr val="black"/>
                </a:solidFill>
                <a:latin typeface="Simplified Arabic" pitchFamily="18" charset="-78"/>
                <a:ea typeface="Calibri"/>
                <a:cs typeface="Simplified Arabic" pitchFamily="18" charset="-78"/>
              </a:rPr>
              <a:t> لموضوع بحثهم، </a:t>
            </a:r>
            <a:endParaRPr lang="ar-IQ"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لذلك </a:t>
            </a:r>
            <a:r>
              <a:rPr lang="ar-SA" b="1" dirty="0">
                <a:solidFill>
                  <a:prstClr val="black"/>
                </a:solidFill>
                <a:latin typeface="Simplified Arabic" pitchFamily="18" charset="-78"/>
                <a:ea typeface="Calibri"/>
                <a:cs typeface="Simplified Arabic" pitchFamily="18" charset="-78"/>
              </a:rPr>
              <a:t>يجب أن يحدد موضوع البحث الجيد عوامل السياق منذ </a:t>
            </a:r>
            <a:r>
              <a:rPr lang="ar-SA" b="1" dirty="0" smtClean="0">
                <a:solidFill>
                  <a:prstClr val="black"/>
                </a:solidFill>
                <a:latin typeface="Simplified Arabic" pitchFamily="18" charset="-78"/>
                <a:ea typeface="Calibri"/>
                <a:cs typeface="Simplified Arabic" pitchFamily="18" charset="-78"/>
              </a:rPr>
              <a:t>البداية</a:t>
            </a:r>
            <a:endParaRPr lang="ar-IQ" b="1" dirty="0" smtClean="0">
              <a:solidFill>
                <a:prstClr val="black"/>
              </a:solidFill>
              <a:latin typeface="Simplified Arabic" pitchFamily="18" charset="-78"/>
              <a:ea typeface="Calibri"/>
              <a:cs typeface="Simplified Arabic" pitchFamily="18" charset="-78"/>
            </a:endParaRPr>
          </a:p>
          <a:p>
            <a:pPr marL="151765"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لأن </a:t>
            </a:r>
            <a:r>
              <a:rPr lang="ar-SA" b="1" dirty="0">
                <a:solidFill>
                  <a:prstClr val="black"/>
                </a:solidFill>
                <a:latin typeface="Simplified Arabic" pitchFamily="18" charset="-78"/>
                <a:ea typeface="Calibri"/>
                <a:cs typeface="Simplified Arabic" pitchFamily="18" charset="-78"/>
              </a:rPr>
              <a:t>الباحث العلمي الذكي هو من يبني أساساً ثابتاً لسياق </a:t>
            </a:r>
            <a:r>
              <a:rPr lang="ar-SA" b="1" dirty="0" smtClean="0">
                <a:solidFill>
                  <a:prstClr val="black"/>
                </a:solidFill>
                <a:latin typeface="Simplified Arabic" pitchFamily="18" charset="-78"/>
                <a:ea typeface="Calibri"/>
                <a:cs typeface="Simplified Arabic" pitchFamily="18" charset="-78"/>
              </a:rPr>
              <a:t>البحث</a:t>
            </a:r>
            <a:endParaRPr lang="ar-IQ" b="1" dirty="0" smtClean="0">
              <a:solidFill>
                <a:prstClr val="black"/>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IQ" b="1" dirty="0" smtClean="0">
                <a:solidFill>
                  <a:srgbClr val="FF0000"/>
                </a:solidFill>
                <a:latin typeface="Simplified Arabic" pitchFamily="18" charset="-78"/>
                <a:ea typeface="Calibri"/>
                <a:cs typeface="Simplified Arabic" pitchFamily="18" charset="-78"/>
              </a:rPr>
              <a:t>(... مهم جداً ...)</a:t>
            </a:r>
          </a:p>
          <a:p>
            <a:pPr marL="0" lvl="0" indent="0" algn="ctr">
              <a:lnSpc>
                <a:spcPct val="115000"/>
              </a:lnSpc>
              <a:spcBef>
                <a:spcPts val="0"/>
              </a:spcBef>
              <a:buNone/>
            </a:pPr>
            <a:r>
              <a:rPr lang="ar-IQ" b="1" dirty="0" smtClean="0">
                <a:solidFill>
                  <a:srgbClr val="6600FF"/>
                </a:solidFill>
                <a:latin typeface="Simplified Arabic" pitchFamily="18" charset="-78"/>
                <a:ea typeface="Calibri"/>
                <a:cs typeface="Simplified Arabic" pitchFamily="18" charset="-78"/>
              </a:rPr>
              <a:t>مثال ليحصل الباحث على سياق كافٍ عن كتابة بحثة</a:t>
            </a:r>
          </a:p>
          <a:p>
            <a:pPr marL="0" lvl="0" indent="0" algn="just">
              <a:lnSpc>
                <a:spcPct val="115000"/>
              </a:lnSpc>
              <a:spcBef>
                <a:spcPts val="0"/>
              </a:spcBef>
              <a:buNone/>
            </a:pPr>
            <a:r>
              <a:rPr lang="ar-SA" b="1" dirty="0" smtClean="0">
                <a:solidFill>
                  <a:srgbClr val="FF0000"/>
                </a:solidFill>
                <a:latin typeface="Simplified Arabic" pitchFamily="18" charset="-78"/>
                <a:ea typeface="Calibri"/>
                <a:cs typeface="Simplified Arabic" pitchFamily="18" charset="-78"/>
              </a:rPr>
              <a:t>يجب </a:t>
            </a:r>
            <a:r>
              <a:rPr lang="ar-SA" b="1" dirty="0">
                <a:solidFill>
                  <a:srgbClr val="FF0000"/>
                </a:solidFill>
                <a:latin typeface="Simplified Arabic" pitchFamily="18" charset="-78"/>
                <a:ea typeface="Calibri"/>
                <a:cs typeface="Simplified Arabic" pitchFamily="18" charset="-78"/>
              </a:rPr>
              <a:t>على الباحث أن يضع أجوبة مسبقة عن الاستفهامات الخمسة </a:t>
            </a:r>
            <a:r>
              <a:rPr lang="ar-IQ" b="1" dirty="0" smtClean="0">
                <a:solidFill>
                  <a:srgbClr val="FF0000"/>
                </a:solidFill>
                <a:latin typeface="Simplified Arabic" pitchFamily="18" charset="-78"/>
                <a:ea typeface="Calibri"/>
                <a:cs typeface="Simplified Arabic" pitchFamily="18" charset="-78"/>
              </a:rPr>
              <a:t>(</a:t>
            </a:r>
            <a:r>
              <a:rPr lang="ar-SA" b="1" dirty="0" smtClean="0">
                <a:solidFill>
                  <a:srgbClr val="FF0000"/>
                </a:solidFill>
                <a:latin typeface="Simplified Arabic" pitchFamily="18" charset="-78"/>
                <a:ea typeface="Calibri"/>
                <a:cs typeface="Simplified Arabic" pitchFamily="18" charset="-78"/>
              </a:rPr>
              <a:t>ماذا </a:t>
            </a:r>
            <a:r>
              <a:rPr lang="ar-SA" b="1" dirty="0">
                <a:solidFill>
                  <a:srgbClr val="FF0000"/>
                </a:solidFill>
                <a:latin typeface="Simplified Arabic" pitchFamily="18" charset="-78"/>
                <a:ea typeface="Calibri"/>
                <a:cs typeface="Simplified Arabic" pitchFamily="18" charset="-78"/>
              </a:rPr>
              <a:t>وأين ومن ومتى </a:t>
            </a:r>
            <a:r>
              <a:rPr lang="ar-SA" b="1" dirty="0" smtClean="0">
                <a:solidFill>
                  <a:srgbClr val="FF0000"/>
                </a:solidFill>
                <a:latin typeface="Simplified Arabic" pitchFamily="18" charset="-78"/>
                <a:ea typeface="Calibri"/>
                <a:cs typeface="Simplified Arabic" pitchFamily="18" charset="-78"/>
              </a:rPr>
              <a:t>وكيف</a:t>
            </a:r>
            <a:r>
              <a:rPr lang="ar-IQ" b="1" dirty="0" smtClean="0">
                <a:solidFill>
                  <a:srgbClr val="FF0000"/>
                </a:solidFill>
                <a:latin typeface="Simplified Arabic" pitchFamily="18" charset="-78"/>
                <a:ea typeface="Calibri"/>
                <a:cs typeface="Simplified Arabic" pitchFamily="18" charset="-78"/>
              </a:rPr>
              <a:t>)</a:t>
            </a:r>
            <a:r>
              <a:rPr lang="ar-SA" b="1" dirty="0" smtClean="0">
                <a:solidFill>
                  <a:srgbClr val="FF0000"/>
                </a:solidFill>
                <a:latin typeface="Simplified Arabic" pitchFamily="18" charset="-78"/>
                <a:ea typeface="Calibri"/>
                <a:cs typeface="Simplified Arabic" pitchFamily="18" charset="-78"/>
              </a:rPr>
              <a:t> </a:t>
            </a:r>
            <a:r>
              <a:rPr lang="ar-SA" b="1" dirty="0">
                <a:solidFill>
                  <a:srgbClr val="FF0000"/>
                </a:solidFill>
                <a:latin typeface="Simplified Arabic" pitchFamily="18" charset="-78"/>
                <a:ea typeface="Calibri"/>
                <a:cs typeface="Simplified Arabic" pitchFamily="18" charset="-78"/>
              </a:rPr>
              <a:t>للمساعدة في تنظيم الأفكار</a:t>
            </a:r>
            <a:r>
              <a:rPr lang="ar-SA" b="1" dirty="0" smtClean="0">
                <a:solidFill>
                  <a:srgbClr val="FF0000"/>
                </a:solidFill>
                <a:latin typeface="Simplified Arabic" pitchFamily="18" charset="-78"/>
                <a:ea typeface="Calibri"/>
                <a:cs typeface="Simplified Arabic" pitchFamily="18" charset="-78"/>
              </a:rPr>
              <a:t>.</a:t>
            </a:r>
            <a:endParaRPr lang="ar-IQ" b="1" dirty="0" smtClean="0">
              <a:solidFill>
                <a:srgbClr val="FF0000"/>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IQ" b="1" dirty="0" smtClean="0">
              <a:solidFill>
                <a:srgbClr val="FF0000"/>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900" b="1" dirty="0" smtClean="0">
                <a:solidFill>
                  <a:srgbClr val="6600FF"/>
                </a:solidFill>
                <a:latin typeface="Simplified Arabic" pitchFamily="18" charset="-78"/>
                <a:ea typeface="+mj-ea"/>
                <a:cs typeface="Simplified Arabic" pitchFamily="18" charset="-78"/>
              </a:rPr>
              <a:t>تكملة ... </a:t>
            </a:r>
            <a:r>
              <a:rPr lang="ar-IQ" sz="2900" b="1" dirty="0">
                <a:solidFill>
                  <a:srgbClr val="6600FF"/>
                </a:solidFill>
                <a:latin typeface="Simplified Arabic" pitchFamily="18" charset="-78"/>
                <a:ea typeface="+mj-ea"/>
                <a:cs typeface="Simplified Arabic" pitchFamily="18" charset="-78"/>
              </a:rPr>
              <a:t>أخطاء البحث </a:t>
            </a:r>
            <a:r>
              <a:rPr lang="ar-IQ" sz="2900" b="1" dirty="0" smtClean="0">
                <a:solidFill>
                  <a:srgbClr val="6600FF"/>
                </a:solidFill>
                <a:latin typeface="Simplified Arabic" pitchFamily="18" charset="-78"/>
                <a:ea typeface="+mj-ea"/>
                <a:cs typeface="Simplified Arabic" pitchFamily="18" charset="-78"/>
              </a:rPr>
              <a:t>العلمي...</a:t>
            </a:r>
            <a:endParaRPr lang="en-US" b="1" dirty="0">
              <a:solidFill>
                <a:srgbClr val="6600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839498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أخطاء البحث العلمي </a:t>
            </a:r>
            <a:r>
              <a:rPr lang="ar-IQ" sz="3200" b="1" dirty="0" smtClean="0">
                <a:solidFill>
                  <a:srgbClr val="FF0000"/>
                </a:solidFill>
                <a:latin typeface="Simplified Arabic" pitchFamily="18" charset="-78"/>
                <a:cs typeface="Simplified Arabic" pitchFamily="18" charset="-78"/>
              </a:rPr>
              <a:t>/</a:t>
            </a:r>
            <a:r>
              <a:rPr lang="ar-SA" sz="3200" b="1" dirty="0">
                <a:solidFill>
                  <a:srgbClr val="FF0000"/>
                </a:solidFill>
                <a:ea typeface="Calibri"/>
                <a:cs typeface="Simplified Arabic"/>
              </a:rPr>
              <a:t>2. عدم كفاية التبرير لموضوع البحث </a:t>
            </a:r>
            <a:r>
              <a:rPr lang="ar-IQ" sz="3200" b="1" dirty="0" smtClean="0">
                <a:solidFill>
                  <a:srgbClr val="FF0000"/>
                </a:solidFill>
                <a:latin typeface="Simplified Arabic" pitchFamily="18" charset="-78"/>
                <a:cs typeface="Simplified Arabic" pitchFamily="18" charset="-78"/>
              </a:rPr>
              <a:t> </a:t>
            </a:r>
            <a:endParaRPr lang="ar-IQ" dirty="0">
              <a:solidFill>
                <a:srgbClr val="FF0000"/>
              </a:solidFill>
            </a:endParaRPr>
          </a:p>
        </p:txBody>
      </p:sp>
      <p:sp>
        <p:nvSpPr>
          <p:cNvPr id="3" name="عنصر نائب للمحتوى 2"/>
          <p:cNvSpPr>
            <a:spLocks noGrp="1"/>
          </p:cNvSpPr>
          <p:nvPr>
            <p:ph idx="1"/>
          </p:nvPr>
        </p:nvSpPr>
        <p:spPr>
          <a:xfrm>
            <a:off x="457200" y="836712"/>
            <a:ext cx="8229600" cy="5688632"/>
          </a:xfrm>
        </p:spPr>
        <p:txBody>
          <a:bodyPr>
            <a:normAutofit fontScale="92500"/>
          </a:bodyPr>
          <a:lstStyle/>
          <a:p>
            <a:pPr marL="0" algn="just">
              <a:lnSpc>
                <a:spcPct val="115000"/>
              </a:lnSpc>
              <a:spcBef>
                <a:spcPts val="0"/>
              </a:spcBef>
            </a:pPr>
            <a:r>
              <a:rPr lang="ar-SA" b="1" dirty="0">
                <a:solidFill>
                  <a:srgbClr val="FF00FF"/>
                </a:solidFill>
                <a:latin typeface="Simplified Arabic" pitchFamily="18" charset="-78"/>
                <a:ea typeface="Calibri"/>
                <a:cs typeface="Simplified Arabic" pitchFamily="18" charset="-78"/>
              </a:rPr>
              <a:t>2. عدم كفاية التبرير لموضوع البحث </a:t>
            </a:r>
            <a:r>
              <a:rPr lang="en-US" b="1" dirty="0">
                <a:solidFill>
                  <a:srgbClr val="FF00FF"/>
                </a:solidFill>
                <a:latin typeface="Simplified Arabic" pitchFamily="18" charset="-78"/>
                <a:ea typeface="Calibri"/>
                <a:cs typeface="Simplified Arabic" pitchFamily="18" charset="-78"/>
              </a:rPr>
              <a:t>Insufficient justification for the research topic</a:t>
            </a:r>
            <a:r>
              <a:rPr lang="ar-SA" b="1" dirty="0">
                <a:solidFill>
                  <a:srgbClr val="FF00FF"/>
                </a:solidFill>
                <a:latin typeface="Simplified Arabic" pitchFamily="18" charset="-78"/>
                <a:ea typeface="Calibri"/>
                <a:cs typeface="Simplified Arabic" pitchFamily="18" charset="-78"/>
              </a:rPr>
              <a:t>: </a:t>
            </a:r>
            <a:endParaRPr lang="ar-IQ" b="1" dirty="0" smtClean="0">
              <a:solidFill>
                <a:srgbClr val="FF00FF"/>
              </a:solidFill>
              <a:latin typeface="Simplified Arabic" pitchFamily="18" charset="-78"/>
              <a:ea typeface="Calibri"/>
              <a:cs typeface="Simplified Arabic" pitchFamily="18" charset="-78"/>
            </a:endParaRPr>
          </a:p>
          <a:p>
            <a:pPr marL="0" algn="just">
              <a:lnSpc>
                <a:spcPct val="115000"/>
              </a:lnSpc>
              <a:spcBef>
                <a:spcPts val="0"/>
              </a:spcBef>
            </a:pPr>
            <a:r>
              <a:rPr lang="ar-SA" b="1" dirty="0" smtClean="0">
                <a:latin typeface="Simplified Arabic" pitchFamily="18" charset="-78"/>
                <a:ea typeface="Calibri"/>
                <a:cs typeface="Simplified Arabic" pitchFamily="18" charset="-78"/>
              </a:rPr>
              <a:t>عدم </a:t>
            </a:r>
            <a:r>
              <a:rPr lang="ar-SA" b="1" dirty="0">
                <a:latin typeface="Simplified Arabic" pitchFamily="18" charset="-78"/>
                <a:ea typeface="Calibri"/>
                <a:cs typeface="Simplified Arabic" pitchFamily="18" charset="-78"/>
              </a:rPr>
              <a:t>تقديم تبرير كافٍ لموضوع البحث وأهداف البحث، </a:t>
            </a:r>
            <a:endParaRPr lang="ar-IQ" b="1" dirty="0" smtClean="0">
              <a:latin typeface="Simplified Arabic" pitchFamily="18" charset="-78"/>
              <a:ea typeface="Calibri"/>
              <a:cs typeface="Simplified Arabic" pitchFamily="18" charset="-78"/>
            </a:endParaRPr>
          </a:p>
          <a:p>
            <a:pPr marL="0" algn="just">
              <a:lnSpc>
                <a:spcPct val="115000"/>
              </a:lnSpc>
              <a:spcBef>
                <a:spcPts val="0"/>
              </a:spcBef>
            </a:pPr>
            <a:r>
              <a:rPr lang="ar-SA" b="1" dirty="0" smtClean="0">
                <a:solidFill>
                  <a:srgbClr val="6600FF"/>
                </a:solidFill>
                <a:latin typeface="Simplified Arabic" pitchFamily="18" charset="-78"/>
                <a:ea typeface="Calibri"/>
                <a:cs typeface="Simplified Arabic" pitchFamily="18" charset="-78"/>
              </a:rPr>
              <a:t>(</a:t>
            </a:r>
            <a:r>
              <a:rPr lang="ar-SA" b="1" dirty="0">
                <a:solidFill>
                  <a:srgbClr val="6600FF"/>
                </a:solidFill>
                <a:latin typeface="Simplified Arabic" pitchFamily="18" charset="-78"/>
                <a:ea typeface="Calibri"/>
                <a:cs typeface="Simplified Arabic" pitchFamily="18" charset="-78"/>
              </a:rPr>
              <a:t>تعد الأصالة أي أصالة البحث جزءاً مهماً من التبرير)، </a:t>
            </a:r>
            <a:endParaRPr lang="ar-IQ" b="1" dirty="0" smtClean="0">
              <a:solidFill>
                <a:srgbClr val="6600FF"/>
              </a:solidFill>
              <a:latin typeface="Simplified Arabic" pitchFamily="18" charset="-78"/>
              <a:ea typeface="Calibri"/>
              <a:cs typeface="Simplified Arabic" pitchFamily="18" charset="-78"/>
            </a:endParaRPr>
          </a:p>
          <a:p>
            <a:pPr marL="0" algn="just">
              <a:lnSpc>
                <a:spcPct val="115000"/>
              </a:lnSpc>
              <a:spcBef>
                <a:spcPts val="0"/>
              </a:spcBef>
            </a:pPr>
            <a:r>
              <a:rPr lang="ar-SA" b="1" dirty="0" smtClean="0">
                <a:latin typeface="Simplified Arabic" pitchFamily="18" charset="-78"/>
                <a:ea typeface="Calibri"/>
                <a:cs typeface="Simplified Arabic" pitchFamily="18" charset="-78"/>
              </a:rPr>
              <a:t>إلا </a:t>
            </a:r>
            <a:r>
              <a:rPr lang="ar-SA" b="1" dirty="0">
                <a:latin typeface="Simplified Arabic" pitchFamily="18" charset="-78"/>
                <a:ea typeface="Calibri"/>
                <a:cs typeface="Simplified Arabic" pitchFamily="18" charset="-78"/>
              </a:rPr>
              <a:t>أنه لا يكفي في حد ذاته لتبرير البحث، </a:t>
            </a:r>
            <a:endParaRPr lang="ar-IQ" b="1" dirty="0" smtClean="0">
              <a:latin typeface="Simplified Arabic" pitchFamily="18" charset="-78"/>
              <a:ea typeface="Calibri"/>
              <a:cs typeface="Simplified Arabic" pitchFamily="18" charset="-78"/>
            </a:endParaRPr>
          </a:p>
          <a:p>
            <a:pPr marL="0" algn="just">
              <a:lnSpc>
                <a:spcPct val="115000"/>
              </a:lnSpc>
              <a:spcBef>
                <a:spcPts val="0"/>
              </a:spcBef>
            </a:pPr>
            <a:r>
              <a:rPr lang="ar-SA" b="1" dirty="0" smtClean="0">
                <a:latin typeface="Simplified Arabic" pitchFamily="18" charset="-78"/>
                <a:ea typeface="Calibri"/>
                <a:cs typeface="Simplified Arabic" pitchFamily="18" charset="-78"/>
              </a:rPr>
              <a:t>لا </a:t>
            </a:r>
            <a:r>
              <a:rPr lang="ar-SA" b="1" dirty="0">
                <a:latin typeface="Simplified Arabic" pitchFamily="18" charset="-78"/>
                <a:ea typeface="Calibri"/>
                <a:cs typeface="Simplified Arabic" pitchFamily="18" charset="-78"/>
              </a:rPr>
              <a:t>ينبغي للباحث أن يناقش حداثة </a:t>
            </a:r>
            <a:r>
              <a:rPr lang="ar-SA" b="1" dirty="0" smtClean="0">
                <a:latin typeface="Simplified Arabic" pitchFamily="18" charset="-78"/>
                <a:ea typeface="Calibri"/>
                <a:cs typeface="Simplified Arabic" pitchFamily="18" charset="-78"/>
              </a:rPr>
              <a:t>المشروع</a:t>
            </a:r>
            <a:r>
              <a:rPr lang="ar-IQ" b="1" dirty="0" smtClean="0">
                <a:latin typeface="Simplified Arabic" pitchFamily="18" charset="-78"/>
                <a:ea typeface="Calibri"/>
                <a:cs typeface="Simplified Arabic" pitchFamily="18" charset="-78"/>
              </a:rPr>
              <a:t> (البحث)</a:t>
            </a:r>
            <a:r>
              <a:rPr lang="ar-SA" b="1" dirty="0" smtClean="0">
                <a:latin typeface="Simplified Arabic" pitchFamily="18" charset="-78"/>
                <a:ea typeface="Calibri"/>
                <a:cs typeface="Simplified Arabic" pitchFamily="18" charset="-78"/>
              </a:rPr>
              <a:t> </a:t>
            </a:r>
            <a:r>
              <a:rPr lang="ar-SA" b="1" dirty="0">
                <a:latin typeface="Simplified Arabic" pitchFamily="18" charset="-78"/>
                <a:ea typeface="Calibri"/>
                <a:cs typeface="Simplified Arabic" pitchFamily="18" charset="-78"/>
              </a:rPr>
              <a:t>فحسب، </a:t>
            </a:r>
            <a:endParaRPr lang="ar-IQ" b="1" dirty="0" smtClean="0">
              <a:latin typeface="Simplified Arabic" pitchFamily="18" charset="-78"/>
              <a:ea typeface="Calibri"/>
              <a:cs typeface="Simplified Arabic" pitchFamily="18" charset="-78"/>
            </a:endParaRPr>
          </a:p>
          <a:p>
            <a:pPr marL="0" algn="just">
              <a:lnSpc>
                <a:spcPct val="115000"/>
              </a:lnSpc>
              <a:spcBef>
                <a:spcPts val="0"/>
              </a:spcBef>
            </a:pPr>
            <a:r>
              <a:rPr lang="ar-SA" b="1" dirty="0" smtClean="0">
                <a:latin typeface="Simplified Arabic" pitchFamily="18" charset="-78"/>
                <a:ea typeface="Calibri"/>
                <a:cs typeface="Simplified Arabic" pitchFamily="18" charset="-78"/>
              </a:rPr>
              <a:t>بل </a:t>
            </a:r>
            <a:r>
              <a:rPr lang="ar-SA" b="1" dirty="0">
                <a:latin typeface="Simplified Arabic" pitchFamily="18" charset="-78"/>
                <a:ea typeface="Calibri"/>
                <a:cs typeface="Simplified Arabic" pitchFamily="18" charset="-78"/>
              </a:rPr>
              <a:t>يجب أن يناقش أيضاً الأهمية العملية والنظرية لإيجاد إجابات لأسئلة البحث الخاصة بالباحث </a:t>
            </a:r>
            <a:r>
              <a:rPr lang="ar-SA" b="1" dirty="0">
                <a:solidFill>
                  <a:srgbClr val="FF0000"/>
                </a:solidFill>
                <a:latin typeface="Simplified Arabic" pitchFamily="18" charset="-78"/>
                <a:ea typeface="Calibri"/>
                <a:cs typeface="Simplified Arabic" pitchFamily="18" charset="-78"/>
              </a:rPr>
              <a:t>مثل</a:t>
            </a:r>
            <a:r>
              <a:rPr lang="ar-SA" b="1" dirty="0" smtClean="0">
                <a:solidFill>
                  <a:srgbClr val="FF0000"/>
                </a:solidFill>
                <a:latin typeface="Simplified Arabic" pitchFamily="18" charset="-78"/>
                <a:ea typeface="Calibri"/>
                <a:cs typeface="Simplified Arabic" pitchFamily="18" charset="-78"/>
              </a:rPr>
              <a:t>:-</a:t>
            </a:r>
            <a:r>
              <a:rPr lang="ar-IQ" b="1" dirty="0" smtClean="0">
                <a:solidFill>
                  <a:srgbClr val="FF0000"/>
                </a:solidFill>
                <a:latin typeface="Simplified Arabic" pitchFamily="18" charset="-78"/>
                <a:ea typeface="Calibri"/>
                <a:cs typeface="Simplified Arabic" pitchFamily="18" charset="-78"/>
              </a:rPr>
              <a:t> </a:t>
            </a:r>
          </a:p>
          <a:p>
            <a:pPr marL="0" lvl="0" indent="0" algn="l">
              <a:lnSpc>
                <a:spcPct val="115000"/>
              </a:lnSpc>
              <a:spcBef>
                <a:spcPts val="0"/>
              </a:spcBef>
              <a:buNone/>
            </a:pPr>
            <a:r>
              <a:rPr lang="ar-SA" sz="3000" b="1" dirty="0">
                <a:solidFill>
                  <a:srgbClr val="FF00FF"/>
                </a:solidFill>
                <a:latin typeface="Simplified Arabic" pitchFamily="18" charset="-78"/>
                <a:ea typeface="Calibri"/>
                <a:cs typeface="Simplified Arabic" pitchFamily="18" charset="-78"/>
              </a:rPr>
              <a:t>إجابات لأسئلة البحث الخاصة بالباحث مثل:-</a:t>
            </a:r>
            <a:endParaRPr lang="en-US" sz="2200" b="1" dirty="0">
              <a:solidFill>
                <a:srgbClr val="FF00FF"/>
              </a:solidFill>
              <a:latin typeface="Simplified Arabic" pitchFamily="18" charset="-78"/>
              <a:ea typeface="Calibri"/>
              <a:cs typeface="Simplified Arabic" pitchFamily="18" charset="-78"/>
            </a:endParaRPr>
          </a:p>
          <a:p>
            <a:pPr marL="0" algn="l">
              <a:lnSpc>
                <a:spcPct val="115000"/>
              </a:lnSpc>
              <a:spcBef>
                <a:spcPts val="0"/>
              </a:spcBef>
            </a:pPr>
            <a:r>
              <a:rPr lang="ar-IQ" b="1" dirty="0" smtClean="0">
                <a:solidFill>
                  <a:srgbClr val="FF0000"/>
                </a:solidFill>
                <a:latin typeface="Simplified Arabic" pitchFamily="18" charset="-78"/>
                <a:ea typeface="Calibri"/>
                <a:cs typeface="Simplified Arabic" pitchFamily="18" charset="-78"/>
              </a:rPr>
              <a:t>( التكملة في الصفحة التالية ....)</a:t>
            </a:r>
            <a:endParaRPr lang="en-US" sz="24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966129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1080119"/>
          </a:xfrm>
        </p:spPr>
        <p:txBody>
          <a:bodyPr>
            <a:normAutofit fontScale="90000"/>
          </a:bodyPr>
          <a:lstStyle/>
          <a:p>
            <a:pPr lvl="0"/>
            <a:r>
              <a:rPr lang="ar-IQ" b="1" dirty="0">
                <a:solidFill>
                  <a:srgbClr val="FF00FF"/>
                </a:solidFill>
                <a:latin typeface="Simplified Arabic" pitchFamily="18" charset="-78"/>
                <a:cs typeface="Simplified Arabic" pitchFamily="18" charset="-78"/>
              </a:rPr>
              <a:t>المحاضرة الثانية</a:t>
            </a:r>
            <a:br>
              <a:rPr lang="ar-IQ" b="1" dirty="0">
                <a:solidFill>
                  <a:srgbClr val="FF00FF"/>
                </a:solidFill>
                <a:latin typeface="Simplified Arabic" pitchFamily="18" charset="-78"/>
                <a:cs typeface="Simplified Arabic" pitchFamily="18" charset="-78"/>
              </a:rPr>
            </a:br>
            <a:endParaRPr lang="ar-IQ" dirty="0"/>
          </a:p>
        </p:txBody>
      </p:sp>
      <p:sp>
        <p:nvSpPr>
          <p:cNvPr id="3" name="عنوان فرعي 2"/>
          <p:cNvSpPr>
            <a:spLocks noGrp="1"/>
          </p:cNvSpPr>
          <p:nvPr>
            <p:ph type="subTitle" idx="1"/>
          </p:nvPr>
        </p:nvSpPr>
        <p:spPr>
          <a:xfrm>
            <a:off x="467544" y="1556792"/>
            <a:ext cx="8136904" cy="5040560"/>
          </a:xfrm>
        </p:spPr>
        <p:txBody>
          <a:bodyPr/>
          <a:lstStyle/>
          <a:p>
            <a:pPr marL="342900" lvl="0" indent="-342900">
              <a:buFont typeface="Arial" pitchFamily="34" charset="0"/>
              <a:buChar char="•"/>
            </a:pPr>
            <a:r>
              <a:rPr lang="ar-SA" sz="5400" b="1" dirty="0" smtClean="0">
                <a:solidFill>
                  <a:srgbClr val="FF0000"/>
                </a:solidFill>
                <a:latin typeface="Simplified Arabic" pitchFamily="18" charset="-78"/>
                <a:ea typeface="Calibri"/>
                <a:cs typeface="Simplified Arabic" pitchFamily="18" charset="-78"/>
              </a:rPr>
              <a:t>البحث العلم</a:t>
            </a:r>
            <a:r>
              <a:rPr lang="ar-IQ" sz="5400" b="1" dirty="0" smtClean="0">
                <a:solidFill>
                  <a:srgbClr val="FF0000"/>
                </a:solidFill>
                <a:latin typeface="Simplified Arabic" pitchFamily="18" charset="-78"/>
                <a:ea typeface="Calibri"/>
                <a:cs typeface="Simplified Arabic" pitchFamily="18" charset="-78"/>
              </a:rPr>
              <a:t>ي في المجال الرياضي</a:t>
            </a:r>
          </a:p>
          <a:p>
            <a:pPr marL="342900" lvl="0" indent="-342900">
              <a:buFont typeface="Arial" pitchFamily="34" charset="0"/>
              <a:buChar char="•"/>
            </a:pPr>
            <a:r>
              <a:rPr lang="ar-IQ" sz="5400" b="1" dirty="0" smtClean="0">
                <a:solidFill>
                  <a:srgbClr val="33CC33"/>
                </a:solidFill>
                <a:latin typeface="Simplified Arabic" pitchFamily="18" charset="-78"/>
                <a:ea typeface="Calibri"/>
                <a:cs typeface="Simplified Arabic" pitchFamily="18" charset="-78"/>
              </a:rPr>
              <a:t>المرحلة الثالثة</a:t>
            </a:r>
          </a:p>
          <a:p>
            <a:pPr marL="342900" lvl="0" indent="-342900">
              <a:buFont typeface="Arial" pitchFamily="34" charset="0"/>
              <a:buChar char="•"/>
            </a:pPr>
            <a:r>
              <a:rPr lang="ar-IQ" sz="5400" b="1" dirty="0">
                <a:solidFill>
                  <a:srgbClr val="FF00FF"/>
                </a:solidFill>
                <a:latin typeface="Simplified Arabic" pitchFamily="18" charset="-78"/>
                <a:ea typeface="Calibri"/>
                <a:cs typeface="Simplified Arabic" pitchFamily="18" charset="-78"/>
              </a:rPr>
              <a:t> </a:t>
            </a:r>
            <a:r>
              <a:rPr lang="ar-IQ" sz="5400" b="1" dirty="0" smtClean="0">
                <a:solidFill>
                  <a:srgbClr val="FF00FF"/>
                </a:solidFill>
                <a:latin typeface="Simplified Arabic" pitchFamily="18" charset="-78"/>
                <a:ea typeface="Calibri"/>
                <a:cs typeface="Simplified Arabic" pitchFamily="18" charset="-78"/>
              </a:rPr>
              <a:t>العام الدراسي (2023-2024)</a:t>
            </a:r>
          </a:p>
          <a:p>
            <a:pPr marL="342900" lvl="0" indent="-342900">
              <a:buFont typeface="Arial" pitchFamily="34" charset="0"/>
              <a:buChar char="•"/>
            </a:pPr>
            <a:r>
              <a:rPr lang="ar-IQ" sz="5400" b="1" dirty="0" err="1" smtClean="0">
                <a:solidFill>
                  <a:srgbClr val="FF0000"/>
                </a:solidFill>
                <a:latin typeface="Simplified Arabic" pitchFamily="18" charset="-78"/>
                <a:ea typeface="Calibri"/>
                <a:cs typeface="Simplified Arabic" pitchFamily="18" charset="-78"/>
              </a:rPr>
              <a:t>أ.د</a:t>
            </a:r>
            <a:r>
              <a:rPr lang="ar-IQ" sz="5400" b="1" dirty="0" smtClean="0">
                <a:solidFill>
                  <a:srgbClr val="FF0000"/>
                </a:solidFill>
                <a:latin typeface="Simplified Arabic" pitchFamily="18" charset="-78"/>
                <a:ea typeface="Calibri"/>
                <a:cs typeface="Simplified Arabic" pitchFamily="18" charset="-78"/>
              </a:rPr>
              <a:t>. حسن هادي الهلالي</a:t>
            </a:r>
            <a:endParaRPr lang="en-US" sz="4800"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3731309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indent="-342900">
              <a:lnSpc>
                <a:spcPct val="115000"/>
              </a:lnSpc>
              <a:spcBef>
                <a:spcPts val="0"/>
              </a:spcBef>
            </a:pPr>
            <a:r>
              <a:rPr lang="ar-SA" sz="3000" b="1" dirty="0">
                <a:solidFill>
                  <a:srgbClr val="FF0000"/>
                </a:solidFill>
                <a:latin typeface="Simplified Arabic" pitchFamily="18" charset="-78"/>
                <a:ea typeface="Calibri"/>
                <a:cs typeface="Simplified Arabic" pitchFamily="18" charset="-78"/>
              </a:rPr>
              <a:t>إجابات لأسئلة البحث الخاصة بالباحث مثل</a:t>
            </a:r>
            <a:r>
              <a:rPr lang="ar-SA" sz="3000" b="1" dirty="0" smtClean="0">
                <a:solidFill>
                  <a:srgbClr val="FF0000"/>
                </a:solidFill>
                <a:latin typeface="Simplified Arabic" pitchFamily="18" charset="-78"/>
                <a:ea typeface="Calibri"/>
                <a:cs typeface="Simplified Arabic" pitchFamily="18" charset="-78"/>
              </a:rPr>
              <a:t>:-</a:t>
            </a:r>
            <a:endParaRPr lang="ar-IQ" dirty="0">
              <a:solidFill>
                <a:srgbClr val="FF0000"/>
              </a:solidFill>
            </a:endParaRPr>
          </a:p>
        </p:txBody>
      </p:sp>
      <p:sp>
        <p:nvSpPr>
          <p:cNvPr id="3" name="عنصر نائب للمحتوى 2"/>
          <p:cNvSpPr>
            <a:spLocks noGrp="1"/>
          </p:cNvSpPr>
          <p:nvPr>
            <p:ph idx="1"/>
          </p:nvPr>
        </p:nvSpPr>
        <p:spPr>
          <a:xfrm>
            <a:off x="457200" y="908720"/>
            <a:ext cx="8229600" cy="5616624"/>
          </a:xfrm>
        </p:spPr>
        <p:txBody>
          <a:bodyPr>
            <a:noAutofit/>
          </a:bodyPr>
          <a:lstStyle/>
          <a:p>
            <a:pPr marL="0" lvl="0" algn="just">
              <a:lnSpc>
                <a:spcPct val="115000"/>
              </a:lnSpc>
              <a:spcBef>
                <a:spcPts val="0"/>
              </a:spcBef>
            </a:pPr>
            <a:r>
              <a:rPr lang="ar-SA" b="1" dirty="0">
                <a:solidFill>
                  <a:srgbClr val="6600FF"/>
                </a:solidFill>
                <a:latin typeface="Simplified Arabic" pitchFamily="18" charset="-78"/>
                <a:ea typeface="Calibri"/>
                <a:cs typeface="Simplified Arabic" pitchFamily="18" charset="-78"/>
              </a:rPr>
              <a:t>بل يجب أن يناقش أيضاً الأهمية العملية والنظرية لإيجاد إجابات لأسئلة البحث الخاصة بالباحث مثل:-</a:t>
            </a:r>
            <a:endParaRPr lang="en-US" b="1" dirty="0">
              <a:solidFill>
                <a:srgbClr val="6600FF"/>
              </a:solidFill>
              <a:latin typeface="Simplified Arabic" pitchFamily="18" charset="-78"/>
              <a:ea typeface="Calibri"/>
              <a:cs typeface="Simplified Arabic" pitchFamily="18" charset="-78"/>
            </a:endParaRPr>
          </a:p>
          <a:p>
            <a:pPr lvl="1" algn="just">
              <a:lnSpc>
                <a:spcPct val="115000"/>
              </a:lnSpc>
              <a:spcBef>
                <a:spcPts val="0"/>
              </a:spcBef>
              <a:buFont typeface="Simplified Arabic"/>
              <a:buChar char="-"/>
            </a:pPr>
            <a:r>
              <a:rPr lang="ar-SA" sz="3200" b="1" dirty="0">
                <a:solidFill>
                  <a:srgbClr val="FF00FF"/>
                </a:solidFill>
                <a:latin typeface="Simplified Arabic" pitchFamily="18" charset="-78"/>
                <a:ea typeface="Calibri"/>
                <a:cs typeface="Simplified Arabic" pitchFamily="18" charset="-78"/>
              </a:rPr>
              <a:t>ما الذي أبحث عنه </a:t>
            </a:r>
            <a:r>
              <a:rPr lang="ar-SA" sz="3200" b="1" dirty="0">
                <a:solidFill>
                  <a:prstClr val="black"/>
                </a:solidFill>
                <a:latin typeface="Simplified Arabic" pitchFamily="18" charset="-78"/>
                <a:ea typeface="Calibri"/>
                <a:cs typeface="Simplified Arabic" pitchFamily="18" charset="-78"/>
              </a:rPr>
              <a:t>: ماهي أصالة المشكلة أو التساؤل الذي ابحث عن الاجابة عنه وكيف سيكون الحل؟ </a:t>
            </a:r>
            <a:endParaRPr lang="en-US" sz="3200" b="1" dirty="0">
              <a:solidFill>
                <a:prstClr val="black"/>
              </a:solidFill>
              <a:latin typeface="Simplified Arabic" pitchFamily="18" charset="-78"/>
              <a:ea typeface="Calibri"/>
              <a:cs typeface="Simplified Arabic" pitchFamily="18" charset="-78"/>
            </a:endParaRPr>
          </a:p>
          <a:p>
            <a:pPr lvl="1" algn="just">
              <a:lnSpc>
                <a:spcPct val="115000"/>
              </a:lnSpc>
              <a:spcBef>
                <a:spcPts val="0"/>
              </a:spcBef>
              <a:buFont typeface="Simplified Arabic"/>
              <a:buChar char="-"/>
            </a:pPr>
            <a:r>
              <a:rPr lang="ar-SA" sz="3200" b="1" dirty="0">
                <a:solidFill>
                  <a:srgbClr val="FF00FF"/>
                </a:solidFill>
                <a:latin typeface="Simplified Arabic" pitchFamily="18" charset="-78"/>
                <a:ea typeface="Calibri"/>
                <a:cs typeface="Simplified Arabic" pitchFamily="18" charset="-78"/>
              </a:rPr>
              <a:t>لماذا أهتم </a:t>
            </a:r>
            <a:r>
              <a:rPr lang="ar-SA" sz="3200" b="1" dirty="0">
                <a:solidFill>
                  <a:prstClr val="black"/>
                </a:solidFill>
                <a:latin typeface="Simplified Arabic" pitchFamily="18" charset="-78"/>
                <a:ea typeface="Calibri"/>
                <a:cs typeface="Simplified Arabic" pitchFamily="18" charset="-78"/>
              </a:rPr>
              <a:t>: ما الذي سيضيفه هذا البحث من قيمة إلى الحقل العلمي؟</a:t>
            </a:r>
            <a:endParaRPr lang="en-US" sz="3200" b="1" dirty="0">
              <a:solidFill>
                <a:prstClr val="black"/>
              </a:solidFill>
              <a:latin typeface="Simplified Arabic" pitchFamily="18" charset="-78"/>
              <a:ea typeface="Calibri"/>
              <a:cs typeface="Simplified Arabic" pitchFamily="18" charset="-78"/>
            </a:endParaRPr>
          </a:p>
          <a:p>
            <a:pPr lvl="1" algn="just">
              <a:lnSpc>
                <a:spcPct val="115000"/>
              </a:lnSpc>
              <a:spcBef>
                <a:spcPts val="0"/>
              </a:spcBef>
              <a:buFont typeface="Simplified Arabic"/>
              <a:buChar char="-"/>
            </a:pPr>
            <a:r>
              <a:rPr lang="ar-SA" sz="3200" b="1" dirty="0">
                <a:solidFill>
                  <a:srgbClr val="FF00FF"/>
                </a:solidFill>
                <a:latin typeface="Simplified Arabic" pitchFamily="18" charset="-78"/>
                <a:ea typeface="Calibri"/>
                <a:cs typeface="Simplified Arabic" pitchFamily="18" charset="-78"/>
              </a:rPr>
              <a:t>من هم المجتمع والعينة </a:t>
            </a:r>
            <a:r>
              <a:rPr lang="ar-SA" sz="3200" b="1" dirty="0">
                <a:solidFill>
                  <a:prstClr val="black"/>
                </a:solidFill>
                <a:latin typeface="Simplified Arabic" pitchFamily="18" charset="-78"/>
                <a:ea typeface="Calibri"/>
                <a:cs typeface="Simplified Arabic" pitchFamily="18" charset="-78"/>
              </a:rPr>
              <a:t>: من الذي سيستفيد من البحث أو من سيكافح ويتأثر بدونه؟ </a:t>
            </a:r>
            <a:endParaRPr lang="ar-IQ" sz="3200" b="1" dirty="0">
              <a:solidFill>
                <a:prstClr val="black"/>
              </a:solidFill>
              <a:latin typeface="Simplified Arabic" pitchFamily="18" charset="-78"/>
              <a:ea typeface="Calibri"/>
              <a:cs typeface="Simplified Arabic" pitchFamily="18" charset="-78"/>
            </a:endParaRPr>
          </a:p>
          <a:p>
            <a:pPr marL="457200" lvl="1" indent="0" algn="just">
              <a:lnSpc>
                <a:spcPct val="115000"/>
              </a:lnSpc>
              <a:spcBef>
                <a:spcPts val="0"/>
              </a:spcBef>
              <a:buNone/>
            </a:pPr>
            <a:r>
              <a:rPr lang="ar-SA" sz="3200" b="1" dirty="0" smtClean="0">
                <a:solidFill>
                  <a:srgbClr val="6600FF"/>
                </a:solidFill>
                <a:latin typeface="Simplified Arabic" pitchFamily="18" charset="-78"/>
                <a:ea typeface="Calibri"/>
                <a:cs typeface="Simplified Arabic" pitchFamily="18" charset="-78"/>
              </a:rPr>
              <a:t>هذه </a:t>
            </a:r>
            <a:r>
              <a:rPr lang="ar-SA" sz="3200" b="1" dirty="0">
                <a:solidFill>
                  <a:srgbClr val="6600FF"/>
                </a:solidFill>
                <a:latin typeface="Simplified Arabic" pitchFamily="18" charset="-78"/>
                <a:ea typeface="Calibri"/>
                <a:cs typeface="Simplified Arabic" pitchFamily="18" charset="-78"/>
              </a:rPr>
              <a:t>أسئلة أساسية تحتاج من الباحث الإجابة عنها بدقة بالرجوع إلى الأبحاث والدراسات السابقة. </a:t>
            </a:r>
            <a:endParaRPr lang="en-US" sz="3200" b="1" dirty="0">
              <a:solidFill>
                <a:srgbClr val="6600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575919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أخطاء البحث العلمي </a:t>
            </a:r>
            <a:r>
              <a:rPr lang="ar-IQ" sz="3200" b="1" dirty="0" smtClean="0">
                <a:solidFill>
                  <a:srgbClr val="FF0000"/>
                </a:solidFill>
                <a:latin typeface="Simplified Arabic" pitchFamily="18" charset="-78"/>
                <a:cs typeface="Simplified Arabic" pitchFamily="18" charset="-78"/>
              </a:rPr>
              <a:t>/ 3. اختيار موضوع بحث واسع جداً</a:t>
            </a:r>
            <a:endParaRPr lang="ar-IQ" dirty="0"/>
          </a:p>
        </p:txBody>
      </p:sp>
      <p:sp>
        <p:nvSpPr>
          <p:cNvPr id="3" name="عنصر نائب للمحتوى 2"/>
          <p:cNvSpPr>
            <a:spLocks noGrp="1"/>
          </p:cNvSpPr>
          <p:nvPr>
            <p:ph idx="1"/>
          </p:nvPr>
        </p:nvSpPr>
        <p:spPr>
          <a:xfrm>
            <a:off x="457200" y="980728"/>
            <a:ext cx="8229600" cy="5544616"/>
          </a:xfrm>
        </p:spPr>
        <p:txBody>
          <a:bodyPr/>
          <a:lstStyle/>
          <a:p>
            <a:pPr marL="0" algn="just">
              <a:lnSpc>
                <a:spcPct val="115000"/>
              </a:lnSpc>
              <a:spcBef>
                <a:spcPts val="0"/>
              </a:spcBef>
            </a:pPr>
            <a:r>
              <a:rPr lang="ar-SA" b="1" dirty="0">
                <a:solidFill>
                  <a:srgbClr val="FF00FF"/>
                </a:solidFill>
                <a:ea typeface="Calibri"/>
                <a:cs typeface="Simplified Arabic"/>
              </a:rPr>
              <a:t>3. اختيار موضوع بحث واسع جداً</a:t>
            </a:r>
            <a:r>
              <a:rPr lang="ar-SA" dirty="0">
                <a:solidFill>
                  <a:srgbClr val="FF00FF"/>
                </a:solidFill>
                <a:ea typeface="Calibri"/>
                <a:cs typeface="Simplified Arabic"/>
              </a:rPr>
              <a:t>  </a:t>
            </a:r>
            <a:r>
              <a:rPr lang="en-US" dirty="0">
                <a:solidFill>
                  <a:srgbClr val="FF00FF"/>
                </a:solidFill>
                <a:latin typeface="Simplified Arabic"/>
                <a:ea typeface="Calibri"/>
                <a:cs typeface="Arial"/>
              </a:rPr>
              <a:t>Choose a very broad topic </a:t>
            </a:r>
            <a:r>
              <a:rPr lang="ar-SA" dirty="0">
                <a:solidFill>
                  <a:srgbClr val="FF00FF"/>
                </a:solidFill>
                <a:ea typeface="Calibri"/>
                <a:cs typeface="Simplified Arabic"/>
              </a:rPr>
              <a:t>: </a:t>
            </a:r>
            <a:endParaRPr lang="ar-IQ" dirty="0" smtClean="0">
              <a:solidFill>
                <a:srgbClr val="FF00FF"/>
              </a:solidFill>
              <a:ea typeface="Calibri"/>
              <a:cs typeface="Simplified Arabic"/>
            </a:endParaRPr>
          </a:p>
          <a:p>
            <a:pPr marL="0" algn="just">
              <a:lnSpc>
                <a:spcPct val="115000"/>
              </a:lnSpc>
              <a:spcBef>
                <a:spcPts val="0"/>
              </a:spcBef>
            </a:pPr>
            <a:r>
              <a:rPr lang="ar-SA" sz="4800" b="1" dirty="0" smtClean="0">
                <a:ea typeface="Calibri"/>
                <a:cs typeface="Simplified Arabic"/>
              </a:rPr>
              <a:t>اختيار </a:t>
            </a:r>
            <a:r>
              <a:rPr lang="ar-SA" sz="4800" b="1" dirty="0">
                <a:ea typeface="Calibri"/>
                <a:cs typeface="Simplified Arabic"/>
              </a:rPr>
              <a:t>موضوع بحث واسع خطأ شائع قد يقع فيه </a:t>
            </a:r>
            <a:r>
              <a:rPr lang="ar-SA" sz="4800" b="1" dirty="0" smtClean="0">
                <a:ea typeface="Calibri"/>
                <a:cs typeface="Simplified Arabic"/>
              </a:rPr>
              <a:t>الباحث</a:t>
            </a:r>
            <a:endParaRPr lang="ar-IQ" sz="4800" b="1" dirty="0" smtClean="0">
              <a:ea typeface="Calibri"/>
              <a:cs typeface="Simplified Arabic"/>
            </a:endParaRPr>
          </a:p>
          <a:p>
            <a:pPr marL="0" algn="just">
              <a:lnSpc>
                <a:spcPct val="115000"/>
              </a:lnSpc>
              <a:spcBef>
                <a:spcPts val="0"/>
              </a:spcBef>
            </a:pPr>
            <a:r>
              <a:rPr lang="ar-SA" sz="4800" b="1" dirty="0" smtClean="0">
                <a:ea typeface="Calibri"/>
                <a:cs typeface="Simplified Arabic"/>
              </a:rPr>
              <a:t>قد </a:t>
            </a:r>
            <a:r>
              <a:rPr lang="ar-SA" sz="4800" b="1" dirty="0">
                <a:ea typeface="Calibri"/>
                <a:cs typeface="Simplified Arabic"/>
              </a:rPr>
              <a:t>يختار بعض الباحثين موضوعاً غير مركز على نقطة ما أو غير محدداً بدرجة كافية أي موضوع واسع جداً. </a:t>
            </a:r>
            <a:endParaRPr lang="en-US" sz="4800" b="1" dirty="0">
              <a:ea typeface="Calibri"/>
              <a:cs typeface="Arial"/>
            </a:endParaRPr>
          </a:p>
        </p:txBody>
      </p:sp>
    </p:spTree>
    <p:extLst>
      <p:ext uri="{BB962C8B-B14F-4D97-AF65-F5344CB8AC3E}">
        <p14:creationId xmlns:p14="http://schemas.microsoft.com/office/powerpoint/2010/main" val="4283702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الأخطاء الشائعة عند إعداد البحوث</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normAutofit/>
          </a:bodyPr>
          <a:lstStyle/>
          <a:p>
            <a:pPr lvl="0" algn="just">
              <a:lnSpc>
                <a:spcPct val="115000"/>
              </a:lnSpc>
              <a:spcBef>
                <a:spcPts val="0"/>
              </a:spcBef>
              <a:buFont typeface="Wingdings"/>
              <a:buChar char=""/>
              <a:tabLst>
                <a:tab pos="208915" algn="l"/>
              </a:tabLst>
            </a:pPr>
            <a:r>
              <a:rPr lang="ar-SA" sz="3600" b="1" dirty="0">
                <a:latin typeface="Simplified Arabic" pitchFamily="18" charset="-78"/>
                <a:ea typeface="Calibri"/>
                <a:cs typeface="Simplified Arabic" pitchFamily="18" charset="-78"/>
              </a:rPr>
              <a:t>أبرز الأخطاء الشائعة عند إعداد البحوث العلمية وسنتناولها في سياق الفصول والمباحث القادمة مثل الاخطاء الآتية:-</a:t>
            </a:r>
            <a:endParaRPr lang="en-US" sz="2400" b="1" dirty="0">
              <a:latin typeface="Simplified Arabic" pitchFamily="18" charset="-78"/>
              <a:ea typeface="Calibri"/>
              <a:cs typeface="Simplified Arabic" pitchFamily="18" charset="-78"/>
            </a:endParaRPr>
          </a:p>
          <a:p>
            <a:pPr marL="0" algn="just">
              <a:lnSpc>
                <a:spcPct val="115000"/>
              </a:lnSpc>
              <a:spcBef>
                <a:spcPts val="0"/>
              </a:spcBef>
            </a:pPr>
            <a:r>
              <a:rPr lang="ar-SA" b="1" dirty="0">
                <a:latin typeface="Simplified Arabic" pitchFamily="18" charset="-78"/>
                <a:ea typeface="Calibri"/>
                <a:cs typeface="Simplified Arabic" pitchFamily="18" charset="-78"/>
              </a:rPr>
              <a:t>* أخطاء صياغة عنوان البحث.</a:t>
            </a:r>
            <a:endParaRPr lang="en-US" sz="2400" b="1" dirty="0">
              <a:latin typeface="Simplified Arabic" pitchFamily="18" charset="-78"/>
              <a:ea typeface="Calibri"/>
              <a:cs typeface="Simplified Arabic" pitchFamily="18" charset="-78"/>
            </a:endParaRPr>
          </a:p>
          <a:p>
            <a:pPr marL="0" algn="just">
              <a:lnSpc>
                <a:spcPct val="115000"/>
              </a:lnSpc>
              <a:spcBef>
                <a:spcPts val="0"/>
              </a:spcBef>
            </a:pPr>
            <a:r>
              <a:rPr lang="ar-SA" b="1" dirty="0">
                <a:latin typeface="Simplified Arabic" pitchFamily="18" charset="-78"/>
                <a:ea typeface="Calibri"/>
                <a:cs typeface="Simplified Arabic" pitchFamily="18" charset="-78"/>
              </a:rPr>
              <a:t>* أخطاء صياغة المقدمة وأهمية البحث.</a:t>
            </a:r>
            <a:endParaRPr lang="en-US" sz="2400" b="1" dirty="0">
              <a:latin typeface="Simplified Arabic" pitchFamily="18" charset="-78"/>
              <a:ea typeface="Calibri"/>
              <a:cs typeface="Simplified Arabic" pitchFamily="18" charset="-78"/>
            </a:endParaRPr>
          </a:p>
          <a:p>
            <a:pPr marL="0" algn="just">
              <a:lnSpc>
                <a:spcPct val="115000"/>
              </a:lnSpc>
              <a:spcBef>
                <a:spcPts val="0"/>
              </a:spcBef>
            </a:pPr>
            <a:r>
              <a:rPr lang="ar-SA" b="1" dirty="0">
                <a:latin typeface="Simplified Arabic" pitchFamily="18" charset="-78"/>
                <a:ea typeface="Calibri"/>
                <a:cs typeface="Simplified Arabic" pitchFamily="18" charset="-78"/>
              </a:rPr>
              <a:t>* أخطاء صياغة المشكلة البحثية. </a:t>
            </a:r>
            <a:endParaRPr lang="en-US" sz="2400" b="1" dirty="0">
              <a:latin typeface="Simplified Arabic" pitchFamily="18" charset="-78"/>
              <a:ea typeface="Calibri"/>
              <a:cs typeface="Simplified Arabic" pitchFamily="18" charset="-78"/>
            </a:endParaRPr>
          </a:p>
          <a:p>
            <a:pPr marL="0" algn="just">
              <a:lnSpc>
                <a:spcPct val="115000"/>
              </a:lnSpc>
              <a:spcBef>
                <a:spcPts val="0"/>
              </a:spcBef>
            </a:pPr>
            <a:r>
              <a:rPr lang="ar-SA" b="1" dirty="0">
                <a:latin typeface="Simplified Arabic" pitchFamily="18" charset="-78"/>
                <a:ea typeface="Calibri"/>
                <a:cs typeface="Simplified Arabic" pitchFamily="18" charset="-78"/>
              </a:rPr>
              <a:t>* أخطاء صياغة أهداف البحث</a:t>
            </a:r>
            <a:r>
              <a:rPr lang="ar-SA" b="1" dirty="0" smtClean="0">
                <a:latin typeface="Simplified Arabic" pitchFamily="18" charset="-78"/>
                <a:ea typeface="Calibri"/>
                <a:cs typeface="Simplified Arabic" pitchFamily="18" charset="-78"/>
              </a:rPr>
              <a:t>.</a:t>
            </a:r>
            <a:endParaRPr lang="ar-IQ" b="1" dirty="0" smtClean="0">
              <a:latin typeface="Simplified Arabic" pitchFamily="18" charset="-78"/>
              <a:ea typeface="Calibri"/>
              <a:cs typeface="Simplified Arabic" pitchFamily="18" charset="-78"/>
            </a:endParaRPr>
          </a:p>
          <a:p>
            <a:pPr marL="0" algn="just">
              <a:lnSpc>
                <a:spcPct val="115000"/>
              </a:lnSpc>
              <a:spcBef>
                <a:spcPts val="0"/>
              </a:spcBef>
            </a:pPr>
            <a:endParaRPr lang="ar-IQ" sz="2400" dirty="0">
              <a:ea typeface="Calibri"/>
              <a:cs typeface="Simplified Arabic"/>
            </a:endParaRPr>
          </a:p>
          <a:p>
            <a:pPr marL="0" algn="l">
              <a:lnSpc>
                <a:spcPct val="115000"/>
              </a:lnSpc>
              <a:spcBef>
                <a:spcPts val="0"/>
              </a:spcBef>
            </a:pPr>
            <a:r>
              <a:rPr lang="ar-IQ" b="1" dirty="0" smtClean="0">
                <a:solidFill>
                  <a:srgbClr val="FF0000"/>
                </a:solidFill>
                <a:latin typeface="Simplified Arabic" pitchFamily="18" charset="-78"/>
                <a:ea typeface="+mj-ea"/>
                <a:cs typeface="Simplified Arabic" pitchFamily="18" charset="-78"/>
              </a:rPr>
              <a:t>تكملة / الأخطاء </a:t>
            </a:r>
            <a:r>
              <a:rPr lang="ar-IQ" b="1" dirty="0">
                <a:solidFill>
                  <a:srgbClr val="FF0000"/>
                </a:solidFill>
                <a:latin typeface="Simplified Arabic" pitchFamily="18" charset="-78"/>
                <a:ea typeface="+mj-ea"/>
                <a:cs typeface="Simplified Arabic" pitchFamily="18" charset="-78"/>
              </a:rPr>
              <a:t>الشائعة عند إعداد البحوث</a:t>
            </a:r>
            <a:endParaRPr lang="en-US" sz="2400" dirty="0">
              <a:ea typeface="Calibri"/>
              <a:cs typeface="Arial"/>
            </a:endParaRPr>
          </a:p>
        </p:txBody>
      </p:sp>
    </p:spTree>
    <p:extLst>
      <p:ext uri="{BB962C8B-B14F-4D97-AF65-F5344CB8AC3E}">
        <p14:creationId xmlns:p14="http://schemas.microsoft.com/office/powerpoint/2010/main" val="1968948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3200" b="1" dirty="0" smtClean="0">
                <a:solidFill>
                  <a:srgbClr val="FF0000"/>
                </a:solidFill>
                <a:latin typeface="Simplified Arabic" pitchFamily="18" charset="-78"/>
                <a:cs typeface="Simplified Arabic" pitchFamily="18" charset="-78"/>
              </a:rPr>
              <a:t>تكملة / الأخطاء </a:t>
            </a:r>
            <a:r>
              <a:rPr lang="ar-IQ" sz="3200" b="1" dirty="0">
                <a:solidFill>
                  <a:srgbClr val="FF0000"/>
                </a:solidFill>
                <a:latin typeface="Simplified Arabic" pitchFamily="18" charset="-78"/>
                <a:cs typeface="Simplified Arabic" pitchFamily="18" charset="-78"/>
              </a:rPr>
              <a:t>الشائعة عند إعداد البحوث</a:t>
            </a:r>
            <a:endParaRPr lang="ar-IQ" dirty="0"/>
          </a:p>
        </p:txBody>
      </p:sp>
      <p:sp>
        <p:nvSpPr>
          <p:cNvPr id="3" name="عنصر نائب للمحتوى 2"/>
          <p:cNvSpPr>
            <a:spLocks noGrp="1"/>
          </p:cNvSpPr>
          <p:nvPr>
            <p:ph idx="1"/>
          </p:nvPr>
        </p:nvSpPr>
        <p:spPr>
          <a:xfrm>
            <a:off x="457200" y="980728"/>
            <a:ext cx="8229600" cy="5688632"/>
          </a:xfrm>
        </p:spPr>
        <p:txBody>
          <a:bodyPr>
            <a:normAutofit/>
          </a:bodyPr>
          <a:lstStyle/>
          <a:p>
            <a:pPr marL="0" lvl="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أخطاء </a:t>
            </a:r>
            <a:r>
              <a:rPr lang="ar-SA" sz="3600" b="1" dirty="0">
                <a:solidFill>
                  <a:prstClr val="black"/>
                </a:solidFill>
                <a:latin typeface="Simplified Arabic" pitchFamily="18" charset="-78"/>
                <a:ea typeface="Calibri"/>
                <a:cs typeface="Simplified Arabic" pitchFamily="18" charset="-78"/>
              </a:rPr>
              <a:t>صياغة أسئلة أو فرضيات البحث.</a:t>
            </a:r>
            <a:endParaRPr lang="en-US" sz="3600" b="1" dirty="0">
              <a:solidFill>
                <a:prstClr val="black"/>
              </a:solidFill>
              <a:latin typeface="Simplified Arabic" pitchFamily="18" charset="-78"/>
              <a:ea typeface="Calibri"/>
              <a:cs typeface="Simplified Arabic" pitchFamily="18" charset="-78"/>
            </a:endParaRPr>
          </a:p>
          <a:p>
            <a:pPr marL="94615" lvl="0" indent="-11430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أخطاء </a:t>
            </a:r>
            <a:r>
              <a:rPr lang="ar-SA" sz="3600" b="1" dirty="0">
                <a:solidFill>
                  <a:prstClr val="black"/>
                </a:solidFill>
                <a:latin typeface="Simplified Arabic" pitchFamily="18" charset="-78"/>
                <a:ea typeface="Calibri"/>
                <a:cs typeface="Simplified Arabic" pitchFamily="18" charset="-78"/>
              </a:rPr>
              <a:t>في صياغة محاور الفصل الثاني (الدراسات النظرية والسابقة) وأنواع الاقتباس وطريقة كتابة المصدر العلمي.</a:t>
            </a:r>
            <a:endParaRPr lang="en-US" sz="36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أخطاء </a:t>
            </a:r>
            <a:r>
              <a:rPr lang="ar-SA" sz="3600" b="1" dirty="0">
                <a:solidFill>
                  <a:prstClr val="black"/>
                </a:solidFill>
                <a:latin typeface="Simplified Arabic" pitchFamily="18" charset="-78"/>
                <a:ea typeface="Calibri"/>
                <a:cs typeface="Simplified Arabic" pitchFamily="18" charset="-78"/>
              </a:rPr>
              <a:t>تعريف المصطلحات العلمية والإجرائية.</a:t>
            </a:r>
            <a:endParaRPr lang="en-US" sz="36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3600" b="1" dirty="0" smtClean="0">
                <a:solidFill>
                  <a:prstClr val="black"/>
                </a:solidFill>
                <a:latin typeface="Simplified Arabic" pitchFamily="18" charset="-78"/>
                <a:ea typeface="Calibri"/>
                <a:cs typeface="Simplified Arabic" pitchFamily="18" charset="-78"/>
              </a:rPr>
              <a:t>أخطاء </a:t>
            </a:r>
            <a:r>
              <a:rPr lang="ar-SA" sz="3600" b="1" dirty="0">
                <a:solidFill>
                  <a:prstClr val="black"/>
                </a:solidFill>
                <a:latin typeface="Simplified Arabic" pitchFamily="18" charset="-78"/>
                <a:ea typeface="Calibri"/>
                <a:cs typeface="Simplified Arabic" pitchFamily="18" charset="-78"/>
              </a:rPr>
              <a:t>اختيار وصياغة </a:t>
            </a:r>
            <a:r>
              <a:rPr lang="ar-SA" sz="3600" b="1" dirty="0" smtClean="0">
                <a:solidFill>
                  <a:prstClr val="black"/>
                </a:solidFill>
                <a:latin typeface="Simplified Arabic" pitchFamily="18" charset="-78"/>
                <a:ea typeface="Calibri"/>
                <a:cs typeface="Simplified Arabic" pitchFamily="18" charset="-78"/>
              </a:rPr>
              <a:t>الدراسات </a:t>
            </a:r>
            <a:r>
              <a:rPr lang="ar-SA" sz="3600" b="1" dirty="0">
                <a:solidFill>
                  <a:prstClr val="black"/>
                </a:solidFill>
                <a:latin typeface="Simplified Arabic" pitchFamily="18" charset="-78"/>
                <a:ea typeface="Calibri"/>
                <a:cs typeface="Simplified Arabic" pitchFamily="18" charset="-78"/>
              </a:rPr>
              <a:t>السابقة</a:t>
            </a:r>
            <a:r>
              <a:rPr lang="ar-SA" sz="3600" b="1" dirty="0" smtClean="0">
                <a:solidFill>
                  <a:prstClr val="black"/>
                </a:solidFill>
                <a:latin typeface="Simplified Arabic" pitchFamily="18" charset="-78"/>
                <a:ea typeface="Calibri"/>
                <a:cs typeface="Simplified Arabic" pitchFamily="18" charset="-78"/>
              </a:rPr>
              <a:t>.</a:t>
            </a:r>
            <a:endParaRPr lang="ar-IQ" sz="3600"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endParaRPr lang="ar-IQ" sz="3600" dirty="0">
              <a:solidFill>
                <a:prstClr val="black"/>
              </a:solidFill>
              <a:latin typeface="Simplified Arabic" pitchFamily="18" charset="-78"/>
              <a:ea typeface="Calibri"/>
              <a:cs typeface="Simplified Arabic" pitchFamily="18" charset="-78"/>
            </a:endParaRPr>
          </a:p>
          <a:p>
            <a:pPr marL="0" lvl="0" algn="l">
              <a:lnSpc>
                <a:spcPct val="115000"/>
              </a:lnSpc>
              <a:spcBef>
                <a:spcPts val="0"/>
              </a:spcBef>
            </a:pPr>
            <a:r>
              <a:rPr lang="ar-IQ" b="1" dirty="0" smtClean="0">
                <a:solidFill>
                  <a:srgbClr val="FF0000"/>
                </a:solidFill>
                <a:latin typeface="Simplified Arabic" pitchFamily="18" charset="-78"/>
                <a:cs typeface="Simplified Arabic" pitchFamily="18" charset="-78"/>
              </a:rPr>
              <a:t>تكملة... </a:t>
            </a:r>
            <a:r>
              <a:rPr lang="ar-IQ" b="1" dirty="0">
                <a:solidFill>
                  <a:srgbClr val="FF0000"/>
                </a:solidFill>
                <a:latin typeface="Simplified Arabic" pitchFamily="18" charset="-78"/>
                <a:cs typeface="Simplified Arabic" pitchFamily="18" charset="-78"/>
              </a:rPr>
              <a:t>الأخطاء الشائعة عند إعداد </a:t>
            </a:r>
            <a:r>
              <a:rPr lang="ar-IQ" b="1" dirty="0" smtClean="0">
                <a:solidFill>
                  <a:srgbClr val="FF0000"/>
                </a:solidFill>
                <a:latin typeface="Simplified Arabic" pitchFamily="18" charset="-78"/>
                <a:cs typeface="Simplified Arabic" pitchFamily="18" charset="-78"/>
              </a:rPr>
              <a:t>البحوث...</a:t>
            </a:r>
            <a:endParaRPr lang="en-US" sz="2400" dirty="0">
              <a:solidFill>
                <a:prstClr val="black"/>
              </a:solidFill>
              <a:ea typeface="Calibri"/>
              <a:cs typeface="Arial"/>
            </a:endParaRPr>
          </a:p>
        </p:txBody>
      </p:sp>
    </p:spTree>
    <p:extLst>
      <p:ext uri="{BB962C8B-B14F-4D97-AF65-F5344CB8AC3E}">
        <p14:creationId xmlns:p14="http://schemas.microsoft.com/office/powerpoint/2010/main" val="3102167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cs typeface="Simplified Arabic" pitchFamily="18" charset="-78"/>
              </a:rPr>
              <a:t>تكملة / الأخطاء الشائعة عند إعداد البحوث</a:t>
            </a:r>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 أخطاء اختيار منهج البحث العلمي.</a:t>
            </a:r>
            <a:endParaRPr lang="en-US" sz="40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 أخطاء اختيار مجتمع وعينة وأدوات الدراسة.</a:t>
            </a:r>
            <a:endParaRPr lang="en-US" sz="40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 أخطاء اختيار وتوثيق المراجع والمصادر.</a:t>
            </a:r>
            <a:endParaRPr lang="en-US" sz="40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 أخطاء نتائج البحث.</a:t>
            </a:r>
            <a:endParaRPr lang="en-US" sz="40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 أخطاء التحليل الإحصائي.</a:t>
            </a:r>
            <a:endParaRPr lang="en-US" sz="4000"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4000" b="1" dirty="0">
                <a:solidFill>
                  <a:prstClr val="black"/>
                </a:solidFill>
                <a:latin typeface="Simplified Arabic" pitchFamily="18" charset="-78"/>
                <a:ea typeface="Calibri"/>
                <a:cs typeface="Simplified Arabic" pitchFamily="18" charset="-78"/>
              </a:rPr>
              <a:t>*أخطاء صياغة الاستنتاجات</a:t>
            </a:r>
            <a:r>
              <a:rPr lang="ar-SA" sz="4000" b="1" dirty="0" smtClean="0">
                <a:solidFill>
                  <a:prstClr val="black"/>
                </a:solidFill>
                <a:latin typeface="Simplified Arabic" pitchFamily="18" charset="-78"/>
                <a:ea typeface="Calibri"/>
                <a:cs typeface="Simplified Arabic" pitchFamily="18" charset="-78"/>
              </a:rPr>
              <a:t>.</a:t>
            </a:r>
            <a:endParaRPr lang="en-US" sz="4000"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4280594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b="1" dirty="0">
                <a:solidFill>
                  <a:srgbClr val="FF0000"/>
                </a:solidFill>
                <a:latin typeface="Simplified Arabic" pitchFamily="18" charset="-78"/>
                <a:cs typeface="Simplified Arabic" pitchFamily="18" charset="-78"/>
              </a:rPr>
              <a:t>انتهت المحاضرة </a:t>
            </a:r>
            <a:r>
              <a:rPr lang="ar-IQ" b="1" dirty="0" smtClean="0">
                <a:solidFill>
                  <a:srgbClr val="FF0000"/>
                </a:solidFill>
                <a:latin typeface="Simplified Arabic" pitchFamily="18" charset="-78"/>
                <a:cs typeface="Simplified Arabic" pitchFamily="18" charset="-78"/>
              </a:rPr>
              <a:t>الثانية</a:t>
            </a:r>
            <a:endParaRPr lang="ar-IQ" b="1"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algn="ctr"/>
            <a:r>
              <a:rPr lang="ar-IQ" sz="4000" b="1" dirty="0">
                <a:solidFill>
                  <a:srgbClr val="CC0000"/>
                </a:solidFill>
                <a:latin typeface="Simplified Arabic" pitchFamily="18" charset="-78"/>
                <a:ea typeface="+mj-ea"/>
                <a:cs typeface="Simplified Arabic" pitchFamily="18" charset="-78"/>
              </a:rPr>
              <a:t>انتهت المحاضرة </a:t>
            </a:r>
            <a:r>
              <a:rPr lang="ar-IQ" sz="4000" b="1" dirty="0" smtClean="0">
                <a:solidFill>
                  <a:srgbClr val="CC0000"/>
                </a:solidFill>
                <a:latin typeface="Simplified Arabic" pitchFamily="18" charset="-78"/>
                <a:ea typeface="+mj-ea"/>
                <a:cs typeface="Simplified Arabic" pitchFamily="18" charset="-78"/>
              </a:rPr>
              <a:t>الثانية</a:t>
            </a:r>
          </a:p>
          <a:p>
            <a:pPr marL="0" lvl="0" indent="0" algn="ctr">
              <a:lnSpc>
                <a:spcPct val="115000"/>
              </a:lnSpc>
              <a:spcBef>
                <a:spcPts val="0"/>
              </a:spcBef>
              <a:buNone/>
            </a:pPr>
            <a:r>
              <a:rPr lang="ar-IQ" sz="4300" b="1" dirty="0" smtClean="0">
                <a:solidFill>
                  <a:srgbClr val="6600FF"/>
                </a:solidFill>
                <a:latin typeface="Simplified Arabic" pitchFamily="18" charset="-78"/>
                <a:ea typeface="+mj-ea"/>
                <a:cs typeface="Simplified Arabic" pitchFamily="18" charset="-78"/>
              </a:rPr>
              <a:t>كان عنوانها </a:t>
            </a:r>
          </a:p>
          <a:p>
            <a:pPr marL="0" lvl="0" indent="0" algn="ctr">
              <a:lnSpc>
                <a:spcPct val="115000"/>
              </a:lnSpc>
              <a:spcBef>
                <a:spcPts val="0"/>
              </a:spcBef>
              <a:buNone/>
            </a:pPr>
            <a:r>
              <a:rPr lang="ar-IQ" sz="4300" b="1" dirty="0" smtClean="0">
                <a:solidFill>
                  <a:srgbClr val="FF0000"/>
                </a:solidFill>
                <a:latin typeface="Simplified Arabic" pitchFamily="18" charset="-78"/>
                <a:ea typeface="+mj-ea"/>
                <a:cs typeface="Simplified Arabic" pitchFamily="18" charset="-78"/>
              </a:rPr>
              <a:t>(</a:t>
            </a:r>
            <a:r>
              <a:rPr lang="ar-IQ" sz="4300" b="1" dirty="0" smtClean="0">
                <a:solidFill>
                  <a:srgbClr val="FF00FF"/>
                </a:solidFill>
                <a:latin typeface="Simplified Arabic" pitchFamily="18" charset="-78"/>
                <a:ea typeface="Calibri"/>
                <a:cs typeface="Simplified Arabic" pitchFamily="18" charset="-78"/>
              </a:rPr>
              <a:t>الباحث و </a:t>
            </a:r>
            <a:r>
              <a:rPr lang="ar-SA" sz="4300" b="1" dirty="0" smtClean="0">
                <a:solidFill>
                  <a:srgbClr val="33CC33"/>
                </a:solidFill>
                <a:latin typeface="Simplified Arabic" pitchFamily="18" charset="-78"/>
                <a:ea typeface="Calibri"/>
                <a:cs typeface="Simplified Arabic" pitchFamily="18" charset="-78"/>
              </a:rPr>
              <a:t>الباحث العلمي</a:t>
            </a:r>
            <a:r>
              <a:rPr lang="ar-IQ" sz="4300" b="1" dirty="0" smtClean="0">
                <a:solidFill>
                  <a:srgbClr val="FF0000"/>
                </a:solidFill>
                <a:latin typeface="Simplified Arabic" pitchFamily="18" charset="-78"/>
                <a:ea typeface="+mj-ea"/>
                <a:cs typeface="Simplified Arabic" pitchFamily="18" charset="-78"/>
              </a:rPr>
              <a:t>)</a:t>
            </a:r>
          </a:p>
          <a:p>
            <a:pPr marL="0" indent="0" algn="ctr">
              <a:buNone/>
            </a:pPr>
            <a:r>
              <a:rPr lang="ar-IQ" sz="4000" b="1" dirty="0" smtClean="0">
                <a:solidFill>
                  <a:srgbClr val="9966FF"/>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ــــــــــــــــــــــــــــــــــــــــــــــــــــــــــــــــــــــــــــــــــــــــــــــــــــــــــــــــــــــ</a:t>
            </a:r>
          </a:p>
          <a:p>
            <a:pPr marL="0" indent="0" algn="ctr">
              <a:buNone/>
            </a:pPr>
            <a:r>
              <a:rPr lang="ar-IQ" sz="4000" b="1" dirty="0" smtClean="0">
                <a:solidFill>
                  <a:srgbClr val="9966FF"/>
                </a:solidFill>
                <a:latin typeface="Simplified Arabic" pitchFamily="18" charset="-78"/>
                <a:cs typeface="Simplified Arabic" pitchFamily="18" charset="-78"/>
              </a:rPr>
              <a:t>المحاضرة القادمة المحاضرة ( الثالثة ) </a:t>
            </a:r>
          </a:p>
          <a:p>
            <a:pPr marL="0" indent="0" algn="ctr">
              <a:buNone/>
            </a:pPr>
            <a:r>
              <a:rPr lang="ar-IQ" sz="4000" b="1" dirty="0" smtClean="0">
                <a:solidFill>
                  <a:srgbClr val="FF00FF"/>
                </a:solidFill>
                <a:latin typeface="Simplified Arabic" pitchFamily="18" charset="-78"/>
                <a:cs typeface="Simplified Arabic" pitchFamily="18" charset="-78"/>
              </a:rPr>
              <a:t>سيكون عنوانها</a:t>
            </a:r>
          </a:p>
          <a:p>
            <a:pPr marL="0" indent="0" algn="ctr">
              <a:lnSpc>
                <a:spcPct val="115000"/>
              </a:lnSpc>
              <a:spcBef>
                <a:spcPts val="0"/>
              </a:spcBef>
              <a:buNone/>
            </a:pPr>
            <a:r>
              <a:rPr lang="ar-SA" sz="5400" b="1" dirty="0" smtClean="0">
                <a:solidFill>
                  <a:srgbClr val="FF0000"/>
                </a:solidFill>
                <a:latin typeface="Simplified Arabic" pitchFamily="18" charset="-78"/>
                <a:ea typeface="Calibri"/>
                <a:cs typeface="Simplified Arabic" pitchFamily="18" charset="-78"/>
              </a:rPr>
              <a:t>أهمية </a:t>
            </a:r>
            <a:r>
              <a:rPr lang="ar-SA" sz="5400" b="1" dirty="0">
                <a:solidFill>
                  <a:srgbClr val="FF0000"/>
                </a:solidFill>
                <a:latin typeface="Simplified Arabic" pitchFamily="18" charset="-78"/>
                <a:ea typeface="Calibri"/>
                <a:cs typeface="Simplified Arabic" pitchFamily="18" charset="-78"/>
              </a:rPr>
              <a:t>وأنواع البحث العلمي </a:t>
            </a:r>
            <a:endParaRPr lang="ar-IQ" sz="5400" b="1" dirty="0" smtClean="0">
              <a:solidFill>
                <a:srgbClr val="FF0000"/>
              </a:solidFill>
              <a:latin typeface="Simplified Arabic" pitchFamily="18" charset="-78"/>
              <a:ea typeface="Calibri"/>
              <a:cs typeface="Simplified Arabic" pitchFamily="18" charset="-78"/>
            </a:endParaRPr>
          </a:p>
          <a:p>
            <a:pPr marL="0" algn="just">
              <a:lnSpc>
                <a:spcPct val="115000"/>
              </a:lnSpc>
              <a:spcBef>
                <a:spcPts val="0"/>
              </a:spcBef>
            </a:pPr>
            <a:endParaRPr lang="en-US" sz="2800" dirty="0">
              <a:ea typeface="Calibri"/>
              <a:cs typeface="Arial"/>
            </a:endParaRPr>
          </a:p>
        </p:txBody>
      </p:sp>
    </p:spTree>
    <p:extLst>
      <p:ext uri="{BB962C8B-B14F-4D97-AF65-F5344CB8AC3E}">
        <p14:creationId xmlns:p14="http://schemas.microsoft.com/office/powerpoint/2010/main" val="352644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lvl="0"/>
            <a:r>
              <a:rPr lang="ar-IQ" b="1" dirty="0">
                <a:solidFill>
                  <a:srgbClr val="FF0000"/>
                </a:solidFill>
                <a:latin typeface="Simplified Arabic" pitchFamily="18" charset="-78"/>
                <a:cs typeface="Simplified Arabic" pitchFamily="18" charset="-78"/>
              </a:rPr>
              <a:t>المحاضرة </a:t>
            </a:r>
            <a:r>
              <a:rPr lang="ar-IQ" b="1" dirty="0" smtClean="0">
                <a:solidFill>
                  <a:srgbClr val="FF0000"/>
                </a:solidFill>
                <a:latin typeface="Simplified Arabic" pitchFamily="18" charset="-78"/>
                <a:cs typeface="Simplified Arabic" pitchFamily="18" charset="-78"/>
              </a:rPr>
              <a:t>الثانية</a:t>
            </a:r>
            <a:endParaRPr lang="ar-IQ" dirty="0">
              <a:solidFill>
                <a:srgbClr val="FF0000"/>
              </a:solidFill>
            </a:endParaRPr>
          </a:p>
        </p:txBody>
      </p:sp>
      <p:sp>
        <p:nvSpPr>
          <p:cNvPr id="3" name="عنصر نائب للمحتوى 2"/>
          <p:cNvSpPr>
            <a:spLocks noGrp="1"/>
          </p:cNvSpPr>
          <p:nvPr>
            <p:ph idx="1"/>
          </p:nvPr>
        </p:nvSpPr>
        <p:spPr>
          <a:xfrm>
            <a:off x="457200" y="1124744"/>
            <a:ext cx="8229600" cy="5472608"/>
          </a:xfrm>
        </p:spPr>
        <p:txBody>
          <a:bodyPr/>
          <a:lstStyle/>
          <a:p>
            <a:pPr marL="0" lvl="0" algn="ctr">
              <a:lnSpc>
                <a:spcPct val="115000"/>
              </a:lnSpc>
              <a:spcBef>
                <a:spcPts val="0"/>
              </a:spcBef>
            </a:pPr>
            <a:r>
              <a:rPr lang="ar-IQ" sz="5400" b="1" dirty="0" smtClean="0">
                <a:solidFill>
                  <a:srgbClr val="FF00FF"/>
                </a:solidFill>
                <a:latin typeface="Simplified Arabic" pitchFamily="18" charset="-78"/>
                <a:ea typeface="Calibri"/>
                <a:cs typeface="Simplified Arabic" pitchFamily="18" charset="-78"/>
              </a:rPr>
              <a:t>عنوان المحاضرة</a:t>
            </a:r>
          </a:p>
          <a:p>
            <a:pPr marL="0" lvl="0" indent="0" algn="ctr">
              <a:lnSpc>
                <a:spcPct val="115000"/>
              </a:lnSpc>
              <a:spcBef>
                <a:spcPts val="0"/>
              </a:spcBef>
              <a:buNone/>
            </a:pPr>
            <a:r>
              <a:rPr lang="ar-IQ" sz="5400" b="1" dirty="0" smtClean="0">
                <a:solidFill>
                  <a:srgbClr val="FF00FF"/>
                </a:solidFill>
                <a:latin typeface="Simplified Arabic" pitchFamily="18" charset="-78"/>
                <a:ea typeface="Calibri"/>
                <a:cs typeface="Simplified Arabic" pitchFamily="18" charset="-78"/>
              </a:rPr>
              <a:t>الباحث </a:t>
            </a:r>
          </a:p>
          <a:p>
            <a:pPr marL="0" lvl="0" indent="0" algn="ctr">
              <a:lnSpc>
                <a:spcPct val="115000"/>
              </a:lnSpc>
              <a:spcBef>
                <a:spcPts val="0"/>
              </a:spcBef>
              <a:buNone/>
            </a:pPr>
            <a:r>
              <a:rPr lang="ar-IQ" sz="5400" b="1" dirty="0">
                <a:solidFill>
                  <a:srgbClr val="FF00FF"/>
                </a:solidFill>
                <a:latin typeface="Simplified Arabic" pitchFamily="18" charset="-78"/>
                <a:ea typeface="Calibri"/>
                <a:cs typeface="Simplified Arabic" pitchFamily="18" charset="-78"/>
              </a:rPr>
              <a:t>و</a:t>
            </a:r>
            <a:endParaRPr lang="ar-IQ" sz="5400" b="1" dirty="0" smtClean="0">
              <a:solidFill>
                <a:srgbClr val="FF00FF"/>
              </a:solidFill>
              <a:latin typeface="Simplified Arabic" pitchFamily="18" charset="-78"/>
              <a:ea typeface="Calibri"/>
              <a:cs typeface="Simplified Arabic" pitchFamily="18" charset="-78"/>
            </a:endParaRPr>
          </a:p>
          <a:p>
            <a:pPr marL="0" lvl="0" algn="ctr">
              <a:lnSpc>
                <a:spcPct val="115000"/>
              </a:lnSpc>
              <a:spcBef>
                <a:spcPts val="0"/>
              </a:spcBef>
            </a:pPr>
            <a:r>
              <a:rPr lang="ar-SA" sz="8000" b="1" dirty="0" smtClean="0">
                <a:solidFill>
                  <a:srgbClr val="33CC33"/>
                </a:solidFill>
                <a:latin typeface="Simplified Arabic" pitchFamily="18" charset="-78"/>
                <a:ea typeface="Calibri"/>
                <a:cs typeface="Simplified Arabic" pitchFamily="18" charset="-78"/>
              </a:rPr>
              <a:t>الباحث </a:t>
            </a:r>
            <a:r>
              <a:rPr lang="ar-SA" sz="8000" b="1" dirty="0">
                <a:solidFill>
                  <a:srgbClr val="33CC33"/>
                </a:solidFill>
                <a:latin typeface="Simplified Arabic" pitchFamily="18" charset="-78"/>
                <a:ea typeface="Calibri"/>
                <a:cs typeface="Simplified Arabic" pitchFamily="18" charset="-78"/>
              </a:rPr>
              <a:t>العلمي</a:t>
            </a:r>
            <a:endParaRPr lang="en-US" sz="8000" dirty="0">
              <a:solidFill>
                <a:srgbClr val="33CC33"/>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12931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الباحث العلمي </a:t>
            </a:r>
            <a:r>
              <a:rPr lang="en-US" sz="3200" b="1" dirty="0">
                <a:solidFill>
                  <a:srgbClr val="FF0000"/>
                </a:solidFill>
                <a:latin typeface="Simplified Arabic" pitchFamily="18" charset="-78"/>
                <a:ea typeface="Calibri"/>
                <a:cs typeface="Simplified Arabic" pitchFamily="18" charset="-78"/>
              </a:rPr>
              <a:t>Scientific </a:t>
            </a:r>
            <a:r>
              <a:rPr lang="en-US" sz="3200" b="1" dirty="0" smtClean="0">
                <a:solidFill>
                  <a:srgbClr val="FF0000"/>
                </a:solidFill>
                <a:latin typeface="Simplified Arabic" pitchFamily="18" charset="-78"/>
                <a:ea typeface="Calibri"/>
                <a:cs typeface="Simplified Arabic" pitchFamily="18" charset="-78"/>
              </a:rPr>
              <a:t>Researcher</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normAutofit/>
          </a:bodyPr>
          <a:lstStyle/>
          <a:p>
            <a:pPr lvl="0" algn="just">
              <a:lnSpc>
                <a:spcPct val="115000"/>
              </a:lnSpc>
              <a:spcBef>
                <a:spcPts val="0"/>
              </a:spcBef>
              <a:buFont typeface="Wingdings"/>
              <a:buChar char=""/>
              <a:tabLst>
                <a:tab pos="208915" algn="l"/>
              </a:tabLst>
            </a:pPr>
            <a:r>
              <a:rPr lang="ar-SA" sz="4000" b="1" dirty="0" smtClean="0">
                <a:solidFill>
                  <a:srgbClr val="FF00FF"/>
                </a:solidFill>
                <a:latin typeface="Simplified Arabic" pitchFamily="18" charset="-78"/>
                <a:ea typeface="Calibri"/>
                <a:cs typeface="Simplified Arabic" pitchFamily="18" charset="-78"/>
              </a:rPr>
              <a:t>الباحث  </a:t>
            </a:r>
            <a:r>
              <a:rPr lang="en-US" sz="4000" b="1" dirty="0">
                <a:solidFill>
                  <a:srgbClr val="FF00FF"/>
                </a:solidFill>
                <a:latin typeface="Simplified Arabic" pitchFamily="18" charset="-78"/>
                <a:ea typeface="Calibri"/>
                <a:cs typeface="Simplified Arabic" pitchFamily="18" charset="-78"/>
              </a:rPr>
              <a:t>Researcher</a:t>
            </a:r>
            <a:r>
              <a:rPr lang="ar-SA" sz="4000" b="1" dirty="0">
                <a:solidFill>
                  <a:srgbClr val="FF00FF"/>
                </a:solidFill>
                <a:latin typeface="Simplified Arabic" pitchFamily="18" charset="-78"/>
                <a:ea typeface="Calibri"/>
                <a:cs typeface="Simplified Arabic" pitchFamily="18" charset="-78"/>
              </a:rPr>
              <a:t> : </a:t>
            </a:r>
            <a:endParaRPr lang="en-US" sz="4000" b="1" dirty="0" smtClean="0">
              <a:solidFill>
                <a:srgbClr val="FF00FF"/>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sz="4000" b="1" dirty="0" smtClean="0">
                <a:solidFill>
                  <a:srgbClr val="00B050"/>
                </a:solidFill>
                <a:latin typeface="Simplified Arabic" pitchFamily="18" charset="-78"/>
                <a:ea typeface="Calibri"/>
                <a:cs typeface="Simplified Arabic" pitchFamily="18" charset="-78"/>
              </a:rPr>
              <a:t>الباحث</a:t>
            </a:r>
            <a:r>
              <a:rPr lang="ar-SA" sz="4000" b="1" dirty="0" smtClean="0">
                <a:latin typeface="Simplified Arabic" pitchFamily="18" charset="-78"/>
                <a:ea typeface="Calibri"/>
                <a:cs typeface="Simplified Arabic" pitchFamily="18" charset="-78"/>
              </a:rPr>
              <a:t> </a:t>
            </a:r>
            <a:r>
              <a:rPr lang="ar-IQ" sz="4000" b="1" dirty="0" smtClean="0">
                <a:latin typeface="Simplified Arabic" pitchFamily="18" charset="-78"/>
                <a:ea typeface="Calibri"/>
                <a:cs typeface="Simplified Arabic" pitchFamily="18" charset="-78"/>
              </a:rPr>
              <a:t>: </a:t>
            </a:r>
            <a:r>
              <a:rPr lang="ar-SA" sz="4000" b="1" dirty="0" smtClean="0">
                <a:latin typeface="Simplified Arabic" pitchFamily="18" charset="-78"/>
                <a:ea typeface="Calibri"/>
                <a:cs typeface="Simplified Arabic" pitchFamily="18" charset="-78"/>
              </a:rPr>
              <a:t>هو </a:t>
            </a:r>
            <a:r>
              <a:rPr lang="ar-SA" sz="4000" b="1" dirty="0">
                <a:latin typeface="Simplified Arabic" pitchFamily="18" charset="-78"/>
                <a:ea typeface="Calibri"/>
                <a:cs typeface="Simplified Arabic" pitchFamily="18" charset="-78"/>
              </a:rPr>
              <a:t>الشخص الذي يعمل ويشارك في إجراء البحث العلمي، </a:t>
            </a:r>
            <a:endParaRPr lang="en-US" sz="4000" b="1" dirty="0" smtClean="0">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sz="4000" b="1" dirty="0" smtClean="0">
                <a:latin typeface="Simplified Arabic" pitchFamily="18" charset="-78"/>
                <a:ea typeface="Calibri"/>
                <a:cs typeface="Simplified Arabic" pitchFamily="18" charset="-78"/>
              </a:rPr>
              <a:t>هذه </a:t>
            </a:r>
            <a:r>
              <a:rPr lang="ar-SA" sz="4000" b="1" dirty="0">
                <a:latin typeface="Simplified Arabic" pitchFamily="18" charset="-78"/>
                <a:ea typeface="Calibri"/>
                <a:cs typeface="Simplified Arabic" pitchFamily="18" charset="-78"/>
              </a:rPr>
              <a:t>الصفة شائعة بين طلبة وأساتذة الجامعات </a:t>
            </a:r>
            <a:r>
              <a:rPr lang="ar-SA" sz="4000" b="1" dirty="0" smtClean="0">
                <a:latin typeface="Simplified Arabic" pitchFamily="18" charset="-78"/>
                <a:ea typeface="Calibri"/>
                <a:cs typeface="Simplified Arabic" pitchFamily="18" charset="-78"/>
              </a:rPr>
              <a:t>والاكاديميين</a:t>
            </a:r>
            <a:endParaRPr lang="ar-IQ" sz="4000" b="1" dirty="0" smtClean="0">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endParaRPr lang="en-US" b="1" dirty="0" smtClean="0">
              <a:latin typeface="Simplified Arabic" pitchFamily="18" charset="-78"/>
              <a:ea typeface="Calibri"/>
              <a:cs typeface="Simplified Arabic" pitchFamily="18" charset="-78"/>
            </a:endParaRPr>
          </a:p>
          <a:p>
            <a:pPr marL="0" lvl="0" indent="0" algn="l">
              <a:lnSpc>
                <a:spcPct val="115000"/>
              </a:lnSpc>
              <a:spcBef>
                <a:spcPts val="0"/>
              </a:spcBef>
              <a:buNone/>
              <a:tabLst>
                <a:tab pos="208915" algn="l"/>
              </a:tabLst>
            </a:pPr>
            <a:r>
              <a:rPr lang="ar-IQ" b="1" dirty="0" smtClean="0">
                <a:solidFill>
                  <a:srgbClr val="FF0000"/>
                </a:solidFill>
                <a:latin typeface="Simplified Arabic" pitchFamily="18" charset="-78"/>
                <a:ea typeface="Calibri"/>
                <a:cs typeface="Simplified Arabic" pitchFamily="18" charset="-78"/>
              </a:rPr>
              <a:t>تكملة ...</a:t>
            </a:r>
            <a:r>
              <a:rPr lang="ar-SA" b="1" dirty="0" smtClean="0">
                <a:solidFill>
                  <a:srgbClr val="FF0000"/>
                </a:solidFill>
                <a:latin typeface="Simplified Arabic" pitchFamily="18" charset="-78"/>
                <a:ea typeface="Calibri"/>
                <a:cs typeface="Simplified Arabic" pitchFamily="18" charset="-78"/>
              </a:rPr>
              <a:t>هناك </a:t>
            </a:r>
            <a:r>
              <a:rPr lang="ar-SA" b="1" dirty="0">
                <a:solidFill>
                  <a:srgbClr val="FF0000"/>
                </a:solidFill>
                <a:latin typeface="Simplified Arabic" pitchFamily="18" charset="-78"/>
                <a:ea typeface="Calibri"/>
                <a:cs typeface="Simplified Arabic" pitchFamily="18" charset="-78"/>
              </a:rPr>
              <a:t>باحثون بشتى </a:t>
            </a:r>
            <a:r>
              <a:rPr lang="ar-SA" b="1" dirty="0" smtClean="0">
                <a:solidFill>
                  <a:srgbClr val="FF0000"/>
                </a:solidFill>
                <a:latin typeface="Simplified Arabic" pitchFamily="18" charset="-78"/>
                <a:ea typeface="Calibri"/>
                <a:cs typeface="Simplified Arabic" pitchFamily="18" charset="-78"/>
              </a:rPr>
              <a:t>التخصصات</a:t>
            </a:r>
            <a:r>
              <a:rPr lang="ar-IQ" b="1" dirty="0" smtClean="0">
                <a:solidFill>
                  <a:srgbClr val="FF0000"/>
                </a:solidFill>
                <a:latin typeface="Simplified Arabic" pitchFamily="18" charset="-78"/>
                <a:ea typeface="Calibri"/>
                <a:cs typeface="Simplified Arabic" pitchFamily="18" charset="-78"/>
              </a:rPr>
              <a:t>...</a:t>
            </a:r>
            <a:r>
              <a:rPr lang="ar-SA" b="1" dirty="0" smtClean="0">
                <a:solidFill>
                  <a:srgbClr val="FF0000"/>
                </a:solidFill>
                <a:latin typeface="Simplified Arabic" pitchFamily="18" charset="-78"/>
                <a:ea typeface="Calibri"/>
                <a:cs typeface="Simplified Arabic" pitchFamily="18" charset="-78"/>
              </a:rPr>
              <a:t> </a:t>
            </a:r>
            <a:endParaRPr lang="ar-IQ" b="1" dirty="0" smtClean="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724330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lnSpc>
                <a:spcPct val="115000"/>
              </a:lnSpc>
              <a:spcBef>
                <a:spcPts val="0"/>
              </a:spcBef>
              <a:tabLst>
                <a:tab pos="208915" algn="l"/>
              </a:tabLst>
            </a:pPr>
            <a:r>
              <a:rPr lang="ar-IQ" sz="3200" b="1" dirty="0">
                <a:solidFill>
                  <a:srgbClr val="FF0000"/>
                </a:solidFill>
                <a:latin typeface="Simplified Arabic" pitchFamily="18" charset="-78"/>
                <a:ea typeface="Calibri"/>
                <a:cs typeface="Simplified Arabic" pitchFamily="18" charset="-78"/>
              </a:rPr>
              <a:t>تكملة ...</a:t>
            </a:r>
            <a:r>
              <a:rPr lang="ar-SA" sz="3200" b="1" dirty="0">
                <a:solidFill>
                  <a:srgbClr val="FF0000"/>
                </a:solidFill>
                <a:latin typeface="Simplified Arabic" pitchFamily="18" charset="-78"/>
                <a:ea typeface="Calibri"/>
                <a:cs typeface="Simplified Arabic" pitchFamily="18" charset="-78"/>
              </a:rPr>
              <a:t>هناك باحثون بشتى التخصصات</a:t>
            </a:r>
            <a:r>
              <a:rPr lang="ar-IQ" sz="3200" b="1" dirty="0">
                <a:solidFill>
                  <a:srgbClr val="FF0000"/>
                </a:solidFill>
                <a:latin typeface="Simplified Arabic" pitchFamily="18" charset="-78"/>
                <a:ea typeface="Calibri"/>
                <a:cs typeface="Simplified Arabic" pitchFamily="18" charset="-78"/>
              </a:rPr>
              <a:t>...</a:t>
            </a:r>
            <a:r>
              <a:rPr lang="ar-SA" sz="3200" b="1" dirty="0">
                <a:solidFill>
                  <a:srgbClr val="FF0000"/>
                </a:solidFill>
                <a:latin typeface="Simplified Arabic" pitchFamily="18" charset="-78"/>
                <a:ea typeface="Calibri"/>
                <a:cs typeface="Simplified Arabic" pitchFamily="18" charset="-78"/>
              </a:rPr>
              <a:t> </a:t>
            </a:r>
            <a:endParaRPr lang="ar-IQ" dirty="0"/>
          </a:p>
        </p:txBody>
      </p:sp>
      <p:sp>
        <p:nvSpPr>
          <p:cNvPr id="3" name="عنصر نائب للمحتوى 2"/>
          <p:cNvSpPr>
            <a:spLocks noGrp="1"/>
          </p:cNvSpPr>
          <p:nvPr>
            <p:ph idx="1"/>
          </p:nvPr>
        </p:nvSpPr>
        <p:spPr>
          <a:xfrm>
            <a:off x="457200" y="980728"/>
            <a:ext cx="8229600" cy="5688632"/>
          </a:xfrm>
        </p:spPr>
        <p:txBody>
          <a:bodyPr>
            <a:normAutofit/>
          </a:bodyPr>
          <a:lstStyle/>
          <a:p>
            <a:pPr marL="0" lvl="0" indent="0" algn="just">
              <a:lnSpc>
                <a:spcPct val="115000"/>
              </a:lnSpc>
              <a:spcBef>
                <a:spcPts val="0"/>
              </a:spcBef>
              <a:buNone/>
              <a:tabLst>
                <a:tab pos="208915" algn="l"/>
              </a:tabLst>
            </a:pPr>
            <a:r>
              <a:rPr lang="ar-SA" b="1" dirty="0">
                <a:solidFill>
                  <a:prstClr val="black"/>
                </a:solidFill>
                <a:latin typeface="Simplified Arabic" pitchFamily="18" charset="-78"/>
                <a:ea typeface="Calibri"/>
                <a:cs typeface="Simplified Arabic" pitchFamily="18" charset="-78"/>
              </a:rPr>
              <a:t>هناك باحثون بشتى التخصصات يتبعون القطاع الحكومي بصفة عامة،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b="1" dirty="0" smtClean="0">
                <a:solidFill>
                  <a:prstClr val="black"/>
                </a:solidFill>
                <a:latin typeface="Simplified Arabic" pitchFamily="18" charset="-78"/>
                <a:ea typeface="Calibri"/>
                <a:cs typeface="Simplified Arabic" pitchFamily="18" charset="-78"/>
              </a:rPr>
              <a:t>فإنه </a:t>
            </a:r>
            <a:r>
              <a:rPr lang="ar-SA" b="1" dirty="0">
                <a:solidFill>
                  <a:prstClr val="black"/>
                </a:solidFill>
                <a:latin typeface="Simplified Arabic" pitchFamily="18" charset="-78"/>
                <a:ea typeface="Calibri"/>
                <a:cs typeface="Simplified Arabic" pitchFamily="18" charset="-78"/>
              </a:rPr>
              <a:t>في كل دولة يوجد هيئة بحثية وطنية بها تخصصات مختلفة في ميادين البحث،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b="1" dirty="0" smtClean="0">
                <a:solidFill>
                  <a:prstClr val="black"/>
                </a:solidFill>
                <a:latin typeface="Simplified Arabic" pitchFamily="18" charset="-78"/>
                <a:ea typeface="Calibri"/>
                <a:cs typeface="Simplified Arabic" pitchFamily="18" charset="-78"/>
              </a:rPr>
              <a:t>وتوظف </a:t>
            </a:r>
            <a:r>
              <a:rPr lang="ar-SA" b="1" dirty="0">
                <a:solidFill>
                  <a:prstClr val="black"/>
                </a:solidFill>
                <a:latin typeface="Simplified Arabic" pitchFamily="18" charset="-78"/>
                <a:ea typeface="Calibri"/>
                <a:cs typeface="Simplified Arabic" pitchFamily="18" charset="-78"/>
              </a:rPr>
              <a:t>هذه الهيئات العديد من الباحثين، </a:t>
            </a:r>
            <a:endParaRPr lang="en-US"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b="1" dirty="0">
                <a:solidFill>
                  <a:prstClr val="black"/>
                </a:solidFill>
                <a:latin typeface="Simplified Arabic" pitchFamily="18" charset="-78"/>
                <a:ea typeface="Calibri"/>
                <a:cs typeface="Simplified Arabic" pitchFamily="18" charset="-78"/>
              </a:rPr>
              <a:t>كما أنه يوجد على الأغلب مراكز أبحاث وطنية في كل دولة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b="1" dirty="0" smtClean="0">
                <a:solidFill>
                  <a:prstClr val="black"/>
                </a:solidFill>
                <a:latin typeface="Simplified Arabic" pitchFamily="18" charset="-78"/>
                <a:ea typeface="Calibri"/>
                <a:cs typeface="Simplified Arabic" pitchFamily="18" charset="-78"/>
              </a:rPr>
              <a:t>تقوم </a:t>
            </a:r>
            <a:r>
              <a:rPr lang="ar-SA" b="1" dirty="0">
                <a:solidFill>
                  <a:prstClr val="black"/>
                </a:solidFill>
                <a:latin typeface="Simplified Arabic" pitchFamily="18" charset="-78"/>
                <a:ea typeface="Calibri"/>
                <a:cs typeface="Simplified Arabic" pitchFamily="18" charset="-78"/>
              </a:rPr>
              <a:t>بعمليات الأبحاث والتطوير في المجالات كافة،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208915" algn="l"/>
              </a:tabLst>
            </a:pPr>
            <a:r>
              <a:rPr lang="ar-SA" b="1" dirty="0" smtClean="0">
                <a:solidFill>
                  <a:prstClr val="black"/>
                </a:solidFill>
                <a:latin typeface="Simplified Arabic" pitchFamily="18" charset="-78"/>
                <a:ea typeface="Calibri"/>
                <a:cs typeface="Simplified Arabic" pitchFamily="18" charset="-78"/>
              </a:rPr>
              <a:t>وتقوم </a:t>
            </a:r>
            <a:r>
              <a:rPr lang="ar-SA" b="1" dirty="0">
                <a:solidFill>
                  <a:prstClr val="black"/>
                </a:solidFill>
                <a:latin typeface="Simplified Arabic" pitchFamily="18" charset="-78"/>
                <a:ea typeface="Calibri"/>
                <a:cs typeface="Simplified Arabic" pitchFamily="18" charset="-78"/>
              </a:rPr>
              <a:t>بتوظيف عدد كبير من الباحثين</a:t>
            </a:r>
            <a:r>
              <a:rPr lang="ar-SA" b="1" dirty="0" smtClean="0">
                <a:solidFill>
                  <a:prstClr val="black"/>
                </a:solidFill>
                <a:latin typeface="Simplified Arabic" pitchFamily="18" charset="-78"/>
                <a:ea typeface="Calibri"/>
                <a:cs typeface="Simplified Arabic" pitchFamily="18" charset="-78"/>
              </a:rPr>
              <a:t>.</a:t>
            </a:r>
            <a:endParaRPr lang="en-US"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45379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SA" b="1" dirty="0">
                <a:solidFill>
                  <a:srgbClr val="FF0000"/>
                </a:solidFill>
                <a:ea typeface="Calibri"/>
                <a:cs typeface="Simplified Arabic"/>
              </a:rPr>
              <a:t>الباحث العلمي </a:t>
            </a:r>
            <a:r>
              <a:rPr lang="en-US" dirty="0">
                <a:solidFill>
                  <a:srgbClr val="FF0000"/>
                </a:solidFill>
                <a:latin typeface="Simplified Arabic"/>
                <a:ea typeface="Calibri"/>
                <a:cs typeface="Arial"/>
              </a:rPr>
              <a:t>Scientific Researcher </a:t>
            </a:r>
            <a:endParaRPr lang="ar-IQ" dirty="0">
              <a:solidFill>
                <a:srgbClr val="FF0000"/>
              </a:solidFill>
            </a:endParaRPr>
          </a:p>
        </p:txBody>
      </p:sp>
      <p:sp>
        <p:nvSpPr>
          <p:cNvPr id="3" name="عنصر نائب للمحتوى 2"/>
          <p:cNvSpPr>
            <a:spLocks noGrp="1"/>
          </p:cNvSpPr>
          <p:nvPr>
            <p:ph idx="1"/>
          </p:nvPr>
        </p:nvSpPr>
        <p:spPr>
          <a:xfrm>
            <a:off x="457200" y="980728"/>
            <a:ext cx="8229600" cy="5688632"/>
          </a:xfrm>
        </p:spPr>
        <p:txBody>
          <a:bodyPr>
            <a:normAutofit fontScale="92500"/>
          </a:bodyPr>
          <a:lstStyle/>
          <a:p>
            <a:pPr lvl="0" algn="just">
              <a:lnSpc>
                <a:spcPct val="115000"/>
              </a:lnSpc>
              <a:spcBef>
                <a:spcPts val="0"/>
              </a:spcBef>
              <a:buFont typeface="Wingdings"/>
              <a:buChar char=""/>
            </a:pPr>
            <a:r>
              <a:rPr lang="ar-SA" b="1" dirty="0" smtClean="0">
                <a:solidFill>
                  <a:srgbClr val="FF00FF"/>
                </a:solidFill>
                <a:ea typeface="Calibri"/>
                <a:cs typeface="Simplified Arabic"/>
              </a:rPr>
              <a:t>الباحث </a:t>
            </a:r>
            <a:r>
              <a:rPr lang="ar-SA" b="1" dirty="0">
                <a:solidFill>
                  <a:srgbClr val="FF00FF"/>
                </a:solidFill>
                <a:ea typeface="Calibri"/>
                <a:cs typeface="Simplified Arabic"/>
              </a:rPr>
              <a:t>العلمي </a:t>
            </a:r>
            <a:r>
              <a:rPr lang="ar-IQ" b="1" dirty="0" smtClean="0">
                <a:ea typeface="Calibri"/>
                <a:cs typeface="Simplified Arabic"/>
              </a:rPr>
              <a:t>: </a:t>
            </a:r>
          </a:p>
          <a:p>
            <a:pPr marL="0" lvl="0" indent="0" algn="just">
              <a:lnSpc>
                <a:spcPct val="115000"/>
              </a:lnSpc>
              <a:spcBef>
                <a:spcPts val="0"/>
              </a:spcBef>
              <a:buNone/>
            </a:pPr>
            <a:r>
              <a:rPr lang="ar-SA" b="1" dirty="0" smtClean="0">
                <a:ea typeface="Calibri"/>
                <a:cs typeface="Simplified Arabic"/>
              </a:rPr>
              <a:t>هو </a:t>
            </a:r>
            <a:r>
              <a:rPr lang="ar-SA" b="1" dirty="0">
                <a:ea typeface="Calibri"/>
                <a:cs typeface="Simplified Arabic"/>
              </a:rPr>
              <a:t>شخص يهتم بإعداد الأبحاث والرسائل العلمية في المجالات المختلفة، </a:t>
            </a:r>
            <a:endParaRPr lang="ar-IQ" b="1" dirty="0" smtClean="0">
              <a:ea typeface="Calibri"/>
              <a:cs typeface="Simplified Arabic"/>
            </a:endParaRPr>
          </a:p>
          <a:p>
            <a:pPr lvl="0" algn="just">
              <a:lnSpc>
                <a:spcPct val="115000"/>
              </a:lnSpc>
              <a:spcBef>
                <a:spcPts val="0"/>
              </a:spcBef>
              <a:buFont typeface="Wingdings"/>
              <a:buChar char=""/>
            </a:pPr>
            <a:r>
              <a:rPr lang="ar-SA" b="1" dirty="0" smtClean="0">
                <a:ea typeface="Calibri"/>
                <a:cs typeface="Simplified Arabic"/>
              </a:rPr>
              <a:t>في </a:t>
            </a:r>
            <a:r>
              <a:rPr lang="ar-SA" b="1" dirty="0">
                <a:ea typeface="Calibri"/>
                <a:cs typeface="Simplified Arabic"/>
              </a:rPr>
              <a:t>البحث العلمي الآن هناك تطوير في </a:t>
            </a:r>
            <a:r>
              <a:rPr lang="ar-SA" b="1" dirty="0">
                <a:solidFill>
                  <a:srgbClr val="FF0000"/>
                </a:solidFill>
                <a:ea typeface="Calibri"/>
                <a:cs typeface="Simplified Arabic"/>
              </a:rPr>
              <a:t>كل المجالات</a:t>
            </a:r>
            <a:r>
              <a:rPr lang="ar-SA" b="1" dirty="0">
                <a:ea typeface="Calibri"/>
                <a:cs typeface="Simplified Arabic"/>
              </a:rPr>
              <a:t>، </a:t>
            </a:r>
            <a:endParaRPr lang="ar-IQ" b="1" dirty="0" smtClean="0">
              <a:ea typeface="Calibri"/>
              <a:cs typeface="Simplified Arabic"/>
            </a:endParaRPr>
          </a:p>
          <a:p>
            <a:pPr lvl="0" algn="just">
              <a:lnSpc>
                <a:spcPct val="115000"/>
              </a:lnSpc>
              <a:spcBef>
                <a:spcPts val="0"/>
              </a:spcBef>
              <a:buFont typeface="Wingdings"/>
              <a:buChar char=""/>
            </a:pPr>
            <a:r>
              <a:rPr lang="ar-SA" b="1" dirty="0" smtClean="0">
                <a:ea typeface="Calibri"/>
                <a:cs typeface="Simplified Arabic"/>
              </a:rPr>
              <a:t>وكل </a:t>
            </a:r>
            <a:r>
              <a:rPr lang="ar-SA" b="1" dirty="0">
                <a:ea typeface="Calibri"/>
                <a:cs typeface="Simplified Arabic"/>
              </a:rPr>
              <a:t>باحث </a:t>
            </a:r>
            <a:r>
              <a:rPr lang="ar-SA" b="1" dirty="0">
                <a:solidFill>
                  <a:srgbClr val="FF0000"/>
                </a:solidFill>
                <a:ea typeface="Calibri"/>
                <a:cs typeface="Simplified Arabic"/>
              </a:rPr>
              <a:t>يتخصص</a:t>
            </a:r>
            <a:r>
              <a:rPr lang="ar-SA" b="1" dirty="0">
                <a:ea typeface="Calibri"/>
                <a:cs typeface="Simplified Arabic"/>
              </a:rPr>
              <a:t> في جزء معين أو في مجال معين في أحد الفروع العلمية، </a:t>
            </a:r>
            <a:endParaRPr lang="ar-IQ" b="1" dirty="0" smtClean="0">
              <a:ea typeface="Calibri"/>
              <a:cs typeface="Simplified Arabic"/>
            </a:endParaRPr>
          </a:p>
          <a:p>
            <a:pPr lvl="0" algn="just">
              <a:lnSpc>
                <a:spcPct val="115000"/>
              </a:lnSpc>
              <a:spcBef>
                <a:spcPts val="0"/>
              </a:spcBef>
              <a:buFont typeface="Wingdings"/>
              <a:buChar char=""/>
            </a:pPr>
            <a:r>
              <a:rPr lang="ar-SA" b="1" dirty="0" smtClean="0">
                <a:solidFill>
                  <a:srgbClr val="FF00FF"/>
                </a:solidFill>
                <a:ea typeface="Calibri"/>
                <a:cs typeface="Simplified Arabic"/>
              </a:rPr>
              <a:t>الباحث </a:t>
            </a:r>
            <a:r>
              <a:rPr lang="ar-SA" b="1" dirty="0">
                <a:solidFill>
                  <a:srgbClr val="FF00FF"/>
                </a:solidFill>
                <a:ea typeface="Calibri"/>
                <a:cs typeface="Simplified Arabic"/>
              </a:rPr>
              <a:t>يقوم بعمل بحث في أحد المواضيع لكي يتوصل </a:t>
            </a:r>
            <a:r>
              <a:rPr lang="ar-SA" b="1" dirty="0" smtClean="0">
                <a:solidFill>
                  <a:srgbClr val="FF00FF"/>
                </a:solidFill>
                <a:ea typeface="Calibri"/>
                <a:cs typeface="Simplified Arabic"/>
              </a:rPr>
              <a:t>إلى</a:t>
            </a:r>
            <a:r>
              <a:rPr lang="ar-IQ" b="1" dirty="0" smtClean="0">
                <a:solidFill>
                  <a:srgbClr val="FF00FF"/>
                </a:solidFill>
                <a:ea typeface="Calibri"/>
                <a:cs typeface="Simplified Arabic"/>
              </a:rPr>
              <a:t>:-</a:t>
            </a:r>
          </a:p>
          <a:p>
            <a:pPr marL="0" lvl="0" indent="0" algn="just">
              <a:lnSpc>
                <a:spcPct val="115000"/>
              </a:lnSpc>
              <a:spcBef>
                <a:spcPts val="0"/>
              </a:spcBef>
              <a:buNone/>
            </a:pPr>
            <a:r>
              <a:rPr lang="ar-IQ" b="1" dirty="0" smtClean="0">
                <a:ea typeface="Calibri"/>
                <a:cs typeface="Simplified Arabic"/>
              </a:rPr>
              <a:t>- </a:t>
            </a:r>
            <a:r>
              <a:rPr lang="ar-SA" b="1" dirty="0" smtClean="0">
                <a:ea typeface="Calibri"/>
                <a:cs typeface="Simplified Arabic"/>
              </a:rPr>
              <a:t>كل </a:t>
            </a:r>
            <a:r>
              <a:rPr lang="ar-SA" b="1" dirty="0">
                <a:ea typeface="Calibri"/>
                <a:cs typeface="Simplified Arabic"/>
              </a:rPr>
              <a:t>ما هو جديد من معلومات في مجال بحثه </a:t>
            </a:r>
            <a:endParaRPr lang="ar-IQ" b="1" dirty="0" smtClean="0">
              <a:ea typeface="Calibri"/>
              <a:cs typeface="Simplified Arabic"/>
            </a:endParaRPr>
          </a:p>
          <a:p>
            <a:pPr marL="0" lvl="0" indent="0" algn="just">
              <a:lnSpc>
                <a:spcPct val="115000"/>
              </a:lnSpc>
              <a:spcBef>
                <a:spcPts val="0"/>
              </a:spcBef>
              <a:buNone/>
            </a:pPr>
            <a:r>
              <a:rPr lang="ar-IQ" b="1" dirty="0" smtClean="0">
                <a:ea typeface="Calibri"/>
                <a:cs typeface="Simplified Arabic"/>
              </a:rPr>
              <a:t>- </a:t>
            </a:r>
            <a:r>
              <a:rPr lang="ar-SA" b="1" dirty="0" smtClean="0">
                <a:ea typeface="Calibri"/>
                <a:cs typeface="Simplified Arabic"/>
              </a:rPr>
              <a:t>ويهتم </a:t>
            </a:r>
            <a:r>
              <a:rPr lang="ar-SA" b="1" dirty="0">
                <a:ea typeface="Calibri"/>
                <a:cs typeface="Simplified Arabic"/>
              </a:rPr>
              <a:t>بها ويستفيد منها في الكثير من المعرفة ويعمل على توسيع معارفه</a:t>
            </a:r>
            <a:r>
              <a:rPr lang="en-US" b="1" dirty="0" smtClean="0">
                <a:latin typeface="Simplified Arabic"/>
                <a:ea typeface="Calibri"/>
                <a:cs typeface="Arial"/>
              </a:rPr>
              <a:t>.</a:t>
            </a:r>
            <a:endParaRPr lang="en-US" sz="2400" b="1" dirty="0">
              <a:ea typeface="Calibri"/>
              <a:cs typeface="Arial"/>
            </a:endParaRPr>
          </a:p>
        </p:txBody>
      </p:sp>
    </p:spTree>
    <p:extLst>
      <p:ext uri="{BB962C8B-B14F-4D97-AF65-F5344CB8AC3E}">
        <p14:creationId xmlns:p14="http://schemas.microsoft.com/office/powerpoint/2010/main" val="346086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lvl="0" algn="ctr">
              <a:lnSpc>
                <a:spcPct val="115000"/>
              </a:lnSpc>
              <a:spcBef>
                <a:spcPts val="0"/>
              </a:spcBef>
              <a:buFont typeface="Wingdings"/>
              <a:buChar char=""/>
            </a:pPr>
            <a:r>
              <a:rPr lang="ar-SA" sz="5400" b="1" dirty="0">
                <a:solidFill>
                  <a:srgbClr val="FF00FF"/>
                </a:solidFill>
                <a:latin typeface="Simplified Arabic" pitchFamily="18" charset="-78"/>
                <a:ea typeface="Calibri"/>
                <a:cs typeface="Simplified Arabic" pitchFamily="18" charset="-78"/>
              </a:rPr>
              <a:t>صفات الباحث العلمي </a:t>
            </a:r>
            <a:r>
              <a:rPr lang="ar-SA" sz="5400" b="1" dirty="0" smtClean="0">
                <a:solidFill>
                  <a:srgbClr val="FF00FF"/>
                </a:solidFill>
                <a:latin typeface="Simplified Arabic" pitchFamily="18" charset="-78"/>
                <a:ea typeface="Calibri"/>
                <a:cs typeface="Simplified Arabic" pitchFamily="18" charset="-78"/>
              </a:rPr>
              <a:t>الجيد</a:t>
            </a:r>
            <a:endParaRPr lang="en-US" sz="5400" b="1" dirty="0" smtClean="0">
              <a:solidFill>
                <a:srgbClr val="FF00FF"/>
              </a:solidFill>
              <a:latin typeface="Simplified Arabic" pitchFamily="18" charset="-78"/>
              <a:ea typeface="Calibri"/>
              <a:cs typeface="Simplified Arabic" pitchFamily="18" charset="-78"/>
            </a:endParaRPr>
          </a:p>
          <a:p>
            <a:pPr marL="0" lvl="0" indent="0" algn="ctr">
              <a:lnSpc>
                <a:spcPct val="115000"/>
              </a:lnSpc>
              <a:spcBef>
                <a:spcPts val="0"/>
              </a:spcBef>
              <a:buNone/>
            </a:pPr>
            <a:r>
              <a:rPr lang="ar-SA" sz="5400" b="1" dirty="0" smtClean="0">
                <a:solidFill>
                  <a:srgbClr val="FF00FF"/>
                </a:solidFill>
                <a:latin typeface="Simplified Arabic" pitchFamily="18" charset="-78"/>
                <a:ea typeface="Calibri"/>
                <a:cs typeface="Simplified Arabic" pitchFamily="18" charset="-78"/>
              </a:rPr>
              <a:t>  </a:t>
            </a:r>
            <a:r>
              <a:rPr lang="en-US" b="1" dirty="0">
                <a:solidFill>
                  <a:srgbClr val="FF00FF"/>
                </a:solidFill>
                <a:latin typeface="Simplified Arabic" pitchFamily="18" charset="-78"/>
                <a:ea typeface="Calibri"/>
                <a:cs typeface="Simplified Arabic" pitchFamily="18" charset="-78"/>
              </a:rPr>
              <a:t>Qualities of a good scientific </a:t>
            </a:r>
            <a:r>
              <a:rPr lang="en-US" b="1" dirty="0" smtClean="0">
                <a:solidFill>
                  <a:srgbClr val="FF00FF"/>
                </a:solidFill>
                <a:latin typeface="Simplified Arabic" pitchFamily="18" charset="-78"/>
                <a:ea typeface="Calibri"/>
                <a:cs typeface="Simplified Arabic" pitchFamily="18" charset="-78"/>
              </a:rPr>
              <a:t>researcher</a:t>
            </a:r>
            <a:endParaRPr lang="en-US" b="1" dirty="0">
              <a:solidFill>
                <a:srgbClr val="FF00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527653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SA" sz="3200" b="1" dirty="0">
                <a:solidFill>
                  <a:srgbClr val="FF0000"/>
                </a:solidFill>
                <a:latin typeface="Simplified Arabic" pitchFamily="18" charset="-78"/>
                <a:ea typeface="Calibri"/>
                <a:cs typeface="Simplified Arabic" pitchFamily="18" charset="-78"/>
              </a:rPr>
              <a:t>صفات الباحث العلمي الجيد  </a:t>
            </a:r>
            <a:r>
              <a:rPr lang="en-US" sz="2200" b="1" dirty="0">
                <a:solidFill>
                  <a:srgbClr val="FF0000"/>
                </a:solidFill>
                <a:latin typeface="Simplified Arabic" pitchFamily="18" charset="-78"/>
                <a:ea typeface="Calibri"/>
                <a:cs typeface="Simplified Arabic" pitchFamily="18" charset="-78"/>
              </a:rPr>
              <a:t>Qualities of a good scientific </a:t>
            </a:r>
            <a:r>
              <a:rPr lang="en-US" sz="2200" b="1" dirty="0" smtClean="0">
                <a:solidFill>
                  <a:srgbClr val="FF0000"/>
                </a:solidFill>
                <a:latin typeface="Simplified Arabic" pitchFamily="18" charset="-78"/>
                <a:ea typeface="Calibri"/>
                <a:cs typeface="Simplified Arabic" pitchFamily="18" charset="-78"/>
              </a:rPr>
              <a:t>researcher</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fontScale="92500" lnSpcReduction="20000"/>
          </a:bodyPr>
          <a:lstStyle/>
          <a:p>
            <a:pPr lvl="0" algn="just">
              <a:lnSpc>
                <a:spcPct val="115000"/>
              </a:lnSpc>
              <a:spcBef>
                <a:spcPts val="0"/>
              </a:spcBef>
              <a:buFont typeface="+mj-lt"/>
              <a:buAutoNum type="arabicPeriod"/>
              <a:tabLst>
                <a:tab pos="151765" algn="l"/>
              </a:tabLst>
            </a:pPr>
            <a:r>
              <a:rPr lang="ar-SA" b="1" dirty="0" smtClean="0">
                <a:ea typeface="Calibri"/>
                <a:cs typeface="Simplified Arabic"/>
              </a:rPr>
              <a:t>امتلاك </a:t>
            </a:r>
            <a:r>
              <a:rPr lang="ar-SA" b="1" dirty="0">
                <a:ea typeface="Calibri"/>
                <a:cs typeface="Simplified Arabic"/>
              </a:rPr>
              <a:t>الرغبة </a:t>
            </a:r>
            <a:r>
              <a:rPr lang="ar-SA" b="1" dirty="0" smtClean="0">
                <a:ea typeface="Calibri"/>
                <a:cs typeface="Simplified Arabic"/>
              </a:rPr>
              <a:t>والدافعية</a:t>
            </a:r>
            <a:endParaRPr lang="ar-IQ" b="1" dirty="0" smtClean="0">
              <a:ea typeface="Calibri"/>
              <a:cs typeface="Simplified Arabic"/>
            </a:endParaRPr>
          </a:p>
          <a:p>
            <a:pPr lvl="0" algn="just">
              <a:lnSpc>
                <a:spcPct val="115000"/>
              </a:lnSpc>
              <a:spcBef>
                <a:spcPts val="0"/>
              </a:spcBef>
              <a:buFont typeface="+mj-lt"/>
              <a:buAutoNum type="arabicPeriod"/>
              <a:tabLst>
                <a:tab pos="151765" algn="l"/>
              </a:tabLst>
            </a:pPr>
            <a:r>
              <a:rPr lang="ar-IQ" b="1" dirty="0" smtClean="0">
                <a:ea typeface="Calibri"/>
                <a:cs typeface="Simplified Arabic"/>
              </a:rPr>
              <a:t>العقل </a:t>
            </a:r>
            <a:r>
              <a:rPr lang="ar-IQ" b="1" dirty="0">
                <a:ea typeface="Calibri"/>
                <a:cs typeface="Simplified Arabic"/>
              </a:rPr>
              <a:t>التحليلي   </a:t>
            </a:r>
            <a:endParaRPr lang="ar-IQ" b="1" dirty="0" smtClean="0">
              <a:ea typeface="Calibri"/>
              <a:cs typeface="Simplified Arabic"/>
            </a:endParaRPr>
          </a:p>
          <a:p>
            <a:pPr lvl="0" algn="just">
              <a:lnSpc>
                <a:spcPct val="115000"/>
              </a:lnSpc>
              <a:spcBef>
                <a:spcPts val="0"/>
              </a:spcBef>
              <a:buFont typeface="+mj-lt"/>
              <a:buAutoNum type="arabicPeriod"/>
              <a:tabLst>
                <a:tab pos="151765" algn="l"/>
              </a:tabLst>
            </a:pPr>
            <a:r>
              <a:rPr lang="ar-IQ" b="1" dirty="0" smtClean="0">
                <a:ea typeface="Calibri"/>
                <a:cs typeface="Simplified Arabic"/>
              </a:rPr>
              <a:t>معرفة </a:t>
            </a:r>
            <a:r>
              <a:rPr lang="ar-IQ" b="1" dirty="0">
                <a:ea typeface="Calibri"/>
                <a:cs typeface="Simplified Arabic"/>
              </a:rPr>
              <a:t>مناهج </a:t>
            </a:r>
            <a:r>
              <a:rPr lang="ar-IQ" b="1" dirty="0" smtClean="0">
                <a:ea typeface="Calibri"/>
                <a:cs typeface="Simplified Arabic"/>
              </a:rPr>
              <a:t>البحث</a:t>
            </a:r>
          </a:p>
          <a:p>
            <a:pPr lvl="0" algn="just">
              <a:lnSpc>
                <a:spcPct val="115000"/>
              </a:lnSpc>
              <a:spcBef>
                <a:spcPts val="0"/>
              </a:spcBef>
              <a:buFont typeface="+mj-lt"/>
              <a:buAutoNum type="arabicPeriod"/>
              <a:tabLst>
                <a:tab pos="151765" algn="l"/>
              </a:tabLst>
            </a:pPr>
            <a:r>
              <a:rPr lang="ar-IQ" b="1" dirty="0" smtClean="0">
                <a:ea typeface="Calibri"/>
                <a:cs typeface="Simplified Arabic"/>
              </a:rPr>
              <a:t>شغف </a:t>
            </a:r>
            <a:r>
              <a:rPr lang="ar-IQ" b="1" dirty="0">
                <a:ea typeface="Calibri"/>
                <a:cs typeface="Simplified Arabic"/>
              </a:rPr>
              <a:t>الحصول على معرفة </a:t>
            </a:r>
            <a:r>
              <a:rPr lang="ar-IQ" b="1" dirty="0" smtClean="0">
                <a:ea typeface="Calibri"/>
                <a:cs typeface="Simplified Arabic"/>
              </a:rPr>
              <a:t>جديدة</a:t>
            </a:r>
          </a:p>
          <a:p>
            <a:pPr lvl="0" algn="just">
              <a:lnSpc>
                <a:spcPct val="115000"/>
              </a:lnSpc>
              <a:spcBef>
                <a:spcPts val="0"/>
              </a:spcBef>
              <a:buFont typeface="+mj-lt"/>
              <a:buAutoNum type="arabicPeriod"/>
              <a:tabLst>
                <a:tab pos="151765" algn="l"/>
              </a:tabLst>
            </a:pPr>
            <a:r>
              <a:rPr lang="ar-SA" b="1" dirty="0" smtClean="0">
                <a:ea typeface="Calibri"/>
                <a:cs typeface="Simplified Arabic"/>
              </a:rPr>
              <a:t>الصبر والتحمل</a:t>
            </a:r>
            <a:endParaRPr lang="ar-IQ" b="1" dirty="0" smtClean="0">
              <a:ea typeface="Calibri"/>
              <a:cs typeface="Simplified Arabic"/>
            </a:endParaRPr>
          </a:p>
          <a:p>
            <a:pPr lvl="0" algn="just">
              <a:lnSpc>
                <a:spcPct val="115000"/>
              </a:lnSpc>
              <a:spcBef>
                <a:spcPts val="0"/>
              </a:spcBef>
              <a:buFont typeface="+mj-lt"/>
              <a:buAutoNum type="arabicPeriod"/>
              <a:tabLst>
                <a:tab pos="151765" algn="l"/>
              </a:tabLst>
            </a:pPr>
            <a:r>
              <a:rPr lang="ar-IQ" b="1" dirty="0" smtClean="0">
                <a:ea typeface="Calibri"/>
                <a:cs typeface="Simplified Arabic"/>
              </a:rPr>
              <a:t>الموضوعية </a:t>
            </a:r>
            <a:r>
              <a:rPr lang="ar-IQ" b="1" dirty="0">
                <a:ea typeface="Calibri"/>
                <a:cs typeface="Simplified Arabic"/>
              </a:rPr>
              <a:t>والأمانة </a:t>
            </a:r>
            <a:r>
              <a:rPr lang="ar-IQ" b="1" dirty="0" smtClean="0">
                <a:ea typeface="Calibri"/>
                <a:cs typeface="Simplified Arabic"/>
              </a:rPr>
              <a:t>العلمية</a:t>
            </a:r>
          </a:p>
          <a:p>
            <a:pPr lvl="0" algn="just">
              <a:lnSpc>
                <a:spcPct val="115000"/>
              </a:lnSpc>
              <a:spcBef>
                <a:spcPts val="0"/>
              </a:spcBef>
              <a:buFont typeface="+mj-lt"/>
              <a:buAutoNum type="arabicPeriod"/>
              <a:tabLst>
                <a:tab pos="151765" algn="l"/>
              </a:tabLst>
            </a:pPr>
            <a:r>
              <a:rPr lang="ar-IQ" b="1" dirty="0">
                <a:ea typeface="Calibri"/>
                <a:cs typeface="Simplified Arabic"/>
              </a:rPr>
              <a:t>الدقة والتحديد </a:t>
            </a:r>
            <a:endParaRPr lang="ar-IQ" b="1" dirty="0" smtClean="0">
              <a:ea typeface="Calibri"/>
              <a:cs typeface="Simplified Arabic"/>
            </a:endParaRPr>
          </a:p>
          <a:p>
            <a:pPr lvl="0" algn="just">
              <a:lnSpc>
                <a:spcPct val="115000"/>
              </a:lnSpc>
              <a:spcBef>
                <a:spcPts val="0"/>
              </a:spcBef>
              <a:buFont typeface="+mj-lt"/>
              <a:buAutoNum type="arabicPeriod"/>
              <a:tabLst>
                <a:tab pos="151765" algn="l"/>
              </a:tabLst>
            </a:pPr>
            <a:r>
              <a:rPr lang="ar-IQ" b="1" dirty="0" smtClean="0">
                <a:ea typeface="Calibri"/>
                <a:cs typeface="Simplified Arabic"/>
              </a:rPr>
              <a:t>الذكاء </a:t>
            </a:r>
            <a:r>
              <a:rPr lang="ar-IQ" b="1" dirty="0">
                <a:ea typeface="Calibri"/>
                <a:cs typeface="Simplified Arabic"/>
              </a:rPr>
              <a:t>والفطنة </a:t>
            </a:r>
            <a:endParaRPr lang="ar-IQ" b="1" dirty="0" smtClean="0">
              <a:ea typeface="Calibri"/>
              <a:cs typeface="Simplified Arabic"/>
            </a:endParaRPr>
          </a:p>
          <a:p>
            <a:pPr lvl="0" algn="just">
              <a:lnSpc>
                <a:spcPct val="115000"/>
              </a:lnSpc>
              <a:spcBef>
                <a:spcPts val="0"/>
              </a:spcBef>
              <a:buFont typeface="+mj-lt"/>
              <a:buAutoNum type="arabicPeriod"/>
              <a:tabLst>
                <a:tab pos="151765" algn="l"/>
              </a:tabLst>
            </a:pPr>
            <a:r>
              <a:rPr lang="ar-IQ" b="1" dirty="0" smtClean="0">
                <a:ea typeface="Calibri"/>
                <a:cs typeface="Simplified Arabic"/>
              </a:rPr>
              <a:t>الإمكانيات </a:t>
            </a:r>
            <a:r>
              <a:rPr lang="ar-IQ" b="1" dirty="0">
                <a:ea typeface="Calibri"/>
                <a:cs typeface="Simplified Arabic"/>
              </a:rPr>
              <a:t>الصحية والمادية </a:t>
            </a:r>
          </a:p>
          <a:p>
            <a:pPr lvl="0" algn="just">
              <a:lnSpc>
                <a:spcPct val="115000"/>
              </a:lnSpc>
              <a:spcBef>
                <a:spcPts val="0"/>
              </a:spcBef>
              <a:buFont typeface="+mj-lt"/>
              <a:buAutoNum type="arabicPeriod"/>
              <a:tabLst>
                <a:tab pos="151765" algn="l"/>
              </a:tabLst>
            </a:pPr>
            <a:r>
              <a:rPr lang="ar-IQ" b="1" dirty="0" smtClean="0">
                <a:ea typeface="Calibri"/>
                <a:cs typeface="Simplified Arabic"/>
              </a:rPr>
              <a:t>التواضع</a:t>
            </a:r>
          </a:p>
          <a:p>
            <a:pPr lvl="0" algn="just">
              <a:lnSpc>
                <a:spcPct val="115000"/>
              </a:lnSpc>
              <a:spcBef>
                <a:spcPts val="0"/>
              </a:spcBef>
              <a:buFont typeface="+mj-lt"/>
              <a:buAutoNum type="arabicPeriod"/>
              <a:tabLst>
                <a:tab pos="151765" algn="l"/>
              </a:tabLst>
            </a:pPr>
            <a:r>
              <a:rPr lang="ar-IQ" b="1" dirty="0">
                <a:ea typeface="Calibri"/>
                <a:cs typeface="Simplified Arabic"/>
              </a:rPr>
              <a:t>التخصص </a:t>
            </a:r>
            <a:endParaRPr lang="ar-IQ" b="1" dirty="0" smtClean="0">
              <a:ea typeface="Calibri"/>
              <a:cs typeface="Simplified Arabic"/>
            </a:endParaRPr>
          </a:p>
          <a:p>
            <a:pPr marL="0" lvl="0" indent="0" algn="l">
              <a:lnSpc>
                <a:spcPct val="115000"/>
              </a:lnSpc>
              <a:spcBef>
                <a:spcPts val="0"/>
              </a:spcBef>
              <a:buNone/>
              <a:tabLst>
                <a:tab pos="151765" algn="l"/>
              </a:tabLst>
            </a:pPr>
            <a:r>
              <a:rPr lang="ar-IQ" b="1" dirty="0" smtClean="0">
                <a:solidFill>
                  <a:srgbClr val="FF00FF"/>
                </a:solidFill>
                <a:ea typeface="Calibri"/>
                <a:cs typeface="Simplified Arabic"/>
              </a:rPr>
              <a:t>سنوضح كل هذه الصفات بالتفصيل...</a:t>
            </a:r>
          </a:p>
          <a:p>
            <a:pPr lvl="0" algn="just">
              <a:lnSpc>
                <a:spcPct val="115000"/>
              </a:lnSpc>
              <a:spcBef>
                <a:spcPts val="0"/>
              </a:spcBef>
              <a:buFont typeface="+mj-lt"/>
              <a:buAutoNum type="arabicPeriod"/>
              <a:tabLst>
                <a:tab pos="151765" algn="l"/>
              </a:tabLst>
            </a:pPr>
            <a:endParaRPr lang="en-US" sz="2400" dirty="0">
              <a:ea typeface="Calibri"/>
              <a:cs typeface="Arial"/>
            </a:endParaRPr>
          </a:p>
        </p:txBody>
      </p:sp>
    </p:spTree>
    <p:extLst>
      <p:ext uri="{BB962C8B-B14F-4D97-AF65-F5344CB8AC3E}">
        <p14:creationId xmlns:p14="http://schemas.microsoft.com/office/powerpoint/2010/main" val="18049477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2236</Words>
  <Application>Microsoft Office PowerPoint</Application>
  <PresentationFormat>عرض على الشاشة (4:3)</PresentationFormat>
  <Paragraphs>247</Paragraphs>
  <Slides>35</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35</vt:i4>
      </vt:variant>
    </vt:vector>
  </HeadingPairs>
  <TitlesOfParts>
    <vt:vector size="42" baseType="lpstr">
      <vt:lpstr>Arial</vt:lpstr>
      <vt:lpstr>Calibri</vt:lpstr>
      <vt:lpstr>Simplified Arabic</vt:lpstr>
      <vt:lpstr>Symbol</vt:lpstr>
      <vt:lpstr>Times New Roman</vt:lpstr>
      <vt:lpstr>Wingdings</vt:lpstr>
      <vt:lpstr>سمة Office</vt:lpstr>
      <vt:lpstr>بسم الله الرحمن الرحيم</vt:lpstr>
      <vt:lpstr>تذكير بالمحاضرة السابقة والمحاضرة الحالية</vt:lpstr>
      <vt:lpstr>المحاضرة الثانية </vt:lpstr>
      <vt:lpstr>المحاضرة الثانية</vt:lpstr>
      <vt:lpstr>الباحث العلمي Scientific Researcher</vt:lpstr>
      <vt:lpstr>تكملة ...هناك باحثون بشتى التخصصات... </vt:lpstr>
      <vt:lpstr>الباحث العلمي Scientific Researcher </vt:lpstr>
      <vt:lpstr>عرض تقديمي في PowerPoint</vt:lpstr>
      <vt:lpstr>صفات الباحث العلمي الجيد  Qualities of a good scientific researcher</vt:lpstr>
      <vt:lpstr>صفات الباحث العلمي الجيد  Qualities of a good scientific researcher</vt:lpstr>
      <vt:lpstr>تكملة صفات الباحث العلمي/ 2. العقل التحليلي</vt:lpstr>
      <vt:lpstr>تكملة صفات الباحث العلمي/ 3.معرفة مناهج البحث</vt:lpstr>
      <vt:lpstr>تكملة صفات الباحث العلمي/ 4. شغف الحصول على معرفة جديدة</vt:lpstr>
      <vt:lpstr>تكملة صفات الباحث العلمي/ 5. الصبر والتحمل</vt:lpstr>
      <vt:lpstr>تكملة صفات الباحث العلمي/ 6. الموضوعية والأمانة العلمية</vt:lpstr>
      <vt:lpstr>تكملة صفات الباحث العلمي/ 7. الدقة والتحديد</vt:lpstr>
      <vt:lpstr>تكملة صفات الباحث العلمي/ 8. الذكاء والفطنة </vt:lpstr>
      <vt:lpstr>تكملة صفات الباحث العلمي/ 8. الذكاء والفطنة </vt:lpstr>
      <vt:lpstr>تكملة صفات الباحث العلمي/ 9. الإمكانيات الصحية والمادية</vt:lpstr>
      <vt:lpstr>تكملة صفات الباحث العلمي/ 10. التواضع humility : </vt:lpstr>
      <vt:lpstr>تكملة صفات الباحث العلمي/ التخصص Specialization</vt:lpstr>
      <vt:lpstr>عرض تقديمي في PowerPoint</vt:lpstr>
      <vt:lpstr>محور جديد من محاور المحاورة</vt:lpstr>
      <vt:lpstr>أخطاء قد يقع فيها الباحث العلمي  </vt:lpstr>
      <vt:lpstr>أخطاء البحث العلمي / 1. عدم توفير سياق كافٍ للدراسة</vt:lpstr>
      <vt:lpstr>تكملة ... العوامل السياقية ( Contextual Factors ) :</vt:lpstr>
      <vt:lpstr>مثال العوامل السياقية (في البحوث الرياضية)</vt:lpstr>
      <vt:lpstr>تكملة ... المشكلة المتكررة التي نراها هي ...</vt:lpstr>
      <vt:lpstr>تكملة أخطاء البحث العلمي /2. عدم كفاية التبرير لموضوع البحث  </vt:lpstr>
      <vt:lpstr>إجابات لأسئلة البحث الخاصة بالباحث مثل:-</vt:lpstr>
      <vt:lpstr>تكملة أخطاء البحث العلمي / 3. اختيار موضوع بحث واسع جداً</vt:lpstr>
      <vt:lpstr>الأخطاء الشائعة عند إعداد البحوث</vt:lpstr>
      <vt:lpstr>تكملة / الأخطاء الشائعة عند إعداد البحوث</vt:lpstr>
      <vt:lpstr>تكملة / الأخطاء الشائعة عند إعداد البحوث</vt:lpstr>
      <vt:lpstr>انتهت المحاضرة الثانية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dc:title>
  <dc:creator>Dr.hassan</dc:creator>
  <cp:lastModifiedBy>DELL</cp:lastModifiedBy>
  <cp:revision>51</cp:revision>
  <dcterms:created xsi:type="dcterms:W3CDTF">2023-09-04T11:39:27Z</dcterms:created>
  <dcterms:modified xsi:type="dcterms:W3CDTF">2024-10-13T03:59:42Z</dcterms:modified>
</cp:coreProperties>
</file>