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9" r:id="rId2"/>
    <p:sldId id="295" r:id="rId3"/>
    <p:sldId id="294" r:id="rId4"/>
    <p:sldId id="259" r:id="rId5"/>
    <p:sldId id="258" r:id="rId6"/>
    <p:sldId id="262" r:id="rId7"/>
    <p:sldId id="260" r:id="rId8"/>
    <p:sldId id="263" r:id="rId9"/>
    <p:sldId id="261" r:id="rId10"/>
    <p:sldId id="264" r:id="rId11"/>
    <p:sldId id="290" r:id="rId12"/>
    <p:sldId id="291" r:id="rId13"/>
    <p:sldId id="265" r:id="rId14"/>
    <p:sldId id="266" r:id="rId15"/>
    <p:sldId id="292" r:id="rId16"/>
    <p:sldId id="293" r:id="rId17"/>
    <p:sldId id="267" r:id="rId18"/>
    <p:sldId id="268" r:id="rId19"/>
    <p:sldId id="269" r:id="rId20"/>
    <p:sldId id="271" r:id="rId21"/>
    <p:sldId id="272" r:id="rId22"/>
    <p:sldId id="270" r:id="rId23"/>
    <p:sldId id="273" r:id="rId24"/>
    <p:sldId id="274" r:id="rId25"/>
    <p:sldId id="275" r:id="rId26"/>
    <p:sldId id="276" r:id="rId27"/>
    <p:sldId id="278" r:id="rId28"/>
    <p:sldId id="277" r:id="rId29"/>
    <p:sldId id="279" r:id="rId30"/>
    <p:sldId id="280" r:id="rId31"/>
    <p:sldId id="281" r:id="rId32"/>
    <p:sldId id="283" r:id="rId33"/>
    <p:sldId id="282" r:id="rId34"/>
    <p:sldId id="284" r:id="rId35"/>
    <p:sldId id="285" r:id="rId36"/>
    <p:sldId id="286" r:id="rId37"/>
    <p:sldId id="287" r:id="rId38"/>
    <p:sldId id="288" r:id="rId3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3366FF"/>
    <a:srgbClr val="00CC00"/>
    <a:srgbClr val="9900CC"/>
    <a:srgbClr val="FF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576063"/>
          </a:xfrm>
        </p:spPr>
        <p:txBody>
          <a:bodyPr>
            <a:normAutofit fontScale="90000"/>
          </a:bodyPr>
          <a:lstStyle/>
          <a:p>
            <a:r>
              <a:rPr lang="ar-IQ" dirty="0" smtClean="0"/>
              <a:t>بسم الله الرحمن الرحيم</a:t>
            </a:r>
            <a:endParaRPr lang="ar-IQ" dirty="0"/>
          </a:p>
        </p:txBody>
      </p:sp>
      <p:sp>
        <p:nvSpPr>
          <p:cNvPr id="3" name="عنوان فرعي 2"/>
          <p:cNvSpPr>
            <a:spLocks noGrp="1"/>
          </p:cNvSpPr>
          <p:nvPr>
            <p:ph type="subTitle" idx="1"/>
          </p:nvPr>
        </p:nvSpPr>
        <p:spPr>
          <a:xfrm>
            <a:off x="395536" y="1196752"/>
            <a:ext cx="8352928" cy="5400600"/>
          </a:xfrm>
        </p:spPr>
        <p:txBody>
          <a:bodyPr>
            <a:normAutofit lnSpcReduction="10000"/>
          </a:bodyPr>
          <a:lstStyle/>
          <a:p>
            <a:r>
              <a:rPr lang="ar-IQ" b="1" dirty="0" smtClean="0">
                <a:solidFill>
                  <a:srgbClr val="7030A0"/>
                </a:solidFill>
                <a:latin typeface="Simplified Arabic" pitchFamily="18" charset="-78"/>
                <a:cs typeface="Simplified Arabic" pitchFamily="18" charset="-78"/>
              </a:rPr>
              <a:t>الجامعة المستنصرية – كلية التربية البدنية وعلوم الرياضة</a:t>
            </a:r>
          </a:p>
          <a:p>
            <a:r>
              <a:rPr lang="ar-IQ" b="1" dirty="0" smtClean="0">
                <a:solidFill>
                  <a:srgbClr val="2052F2"/>
                </a:solidFill>
                <a:latin typeface="Simplified Arabic" pitchFamily="18" charset="-78"/>
                <a:cs typeface="Simplified Arabic" pitchFamily="18" charset="-78"/>
              </a:rPr>
              <a:t>مادة</a:t>
            </a:r>
          </a:p>
          <a:p>
            <a:r>
              <a:rPr lang="ar-IQ" sz="3600" b="1" dirty="0" smtClean="0">
                <a:solidFill>
                  <a:srgbClr val="FF00FF"/>
                </a:solidFill>
                <a:latin typeface="Simplified Arabic" pitchFamily="18" charset="-78"/>
                <a:cs typeface="Simplified Arabic" pitchFamily="18" charset="-78"/>
              </a:rPr>
              <a:t>البحث العلمي الرياضي</a:t>
            </a:r>
          </a:p>
          <a:p>
            <a:r>
              <a:rPr lang="ar-IQ" b="1" dirty="0" smtClean="0">
                <a:solidFill>
                  <a:srgbClr val="2052F2"/>
                </a:solidFill>
                <a:latin typeface="Simplified Arabic" pitchFamily="18" charset="-78"/>
                <a:cs typeface="Simplified Arabic" pitchFamily="18" charset="-78"/>
              </a:rPr>
              <a:t>المرحلة الثالثة</a:t>
            </a:r>
          </a:p>
          <a:p>
            <a:r>
              <a:rPr lang="ar-IQ" b="1" dirty="0" smtClean="0">
                <a:solidFill>
                  <a:srgbClr val="FF00FF"/>
                </a:solidFill>
                <a:latin typeface="Simplified Arabic" pitchFamily="18" charset="-78"/>
                <a:cs typeface="Simplified Arabic" pitchFamily="18" charset="-78"/>
              </a:rPr>
              <a:t>العام الدراسي</a:t>
            </a:r>
          </a:p>
          <a:p>
            <a:r>
              <a:rPr lang="ar-IQ" b="1" dirty="0" smtClean="0">
                <a:solidFill>
                  <a:srgbClr val="FF00FF"/>
                </a:solidFill>
                <a:latin typeface="Simplified Arabic" pitchFamily="18" charset="-78"/>
                <a:cs typeface="Simplified Arabic" pitchFamily="18" charset="-78"/>
              </a:rPr>
              <a:t>2023 - 2024 </a:t>
            </a:r>
          </a:p>
          <a:p>
            <a:r>
              <a:rPr lang="ar-IQ" b="1" dirty="0" smtClean="0">
                <a:solidFill>
                  <a:srgbClr val="FF00FF"/>
                </a:solidFill>
                <a:latin typeface="Simplified Arabic" pitchFamily="18" charset="-78"/>
                <a:cs typeface="Simplified Arabic" pitchFamily="18" charset="-78"/>
              </a:rPr>
              <a:t>للدراستين الصباحية والمسائية</a:t>
            </a:r>
          </a:p>
          <a:p>
            <a:r>
              <a:rPr lang="ar-IQ" sz="3600" b="1" dirty="0" err="1" smtClean="0">
                <a:solidFill>
                  <a:srgbClr val="FF00FF"/>
                </a:solidFill>
                <a:latin typeface="Simplified Arabic" pitchFamily="18" charset="-78"/>
                <a:cs typeface="Simplified Arabic" pitchFamily="18" charset="-78"/>
              </a:rPr>
              <a:t>أ.د</a:t>
            </a:r>
            <a:r>
              <a:rPr lang="ar-IQ" sz="3600" b="1" dirty="0" smtClean="0">
                <a:solidFill>
                  <a:srgbClr val="FF00FF"/>
                </a:solidFill>
                <a:latin typeface="Simplified Arabic" pitchFamily="18" charset="-78"/>
                <a:cs typeface="Simplified Arabic" pitchFamily="18" charset="-78"/>
              </a:rPr>
              <a:t>. حسن هادي </a:t>
            </a:r>
            <a:r>
              <a:rPr lang="ar-IQ" sz="3600" b="1" dirty="0" smtClean="0">
                <a:solidFill>
                  <a:srgbClr val="FF00FF"/>
                </a:solidFill>
                <a:latin typeface="Simplified Arabic" pitchFamily="18" charset="-78"/>
                <a:cs typeface="Simplified Arabic" pitchFamily="18" charset="-78"/>
              </a:rPr>
              <a:t>الهلالي</a:t>
            </a:r>
          </a:p>
          <a:p>
            <a:pPr lvl="0"/>
            <a:r>
              <a:rPr lang="ar-IQ" sz="3600" b="1" dirty="0" err="1">
                <a:solidFill>
                  <a:srgbClr val="FF00FF"/>
                </a:solidFill>
                <a:latin typeface="Simplified Arabic" pitchFamily="18" charset="-78"/>
                <a:cs typeface="Simplified Arabic" pitchFamily="18" charset="-78"/>
              </a:rPr>
              <a:t>ا.د</a:t>
            </a:r>
            <a:r>
              <a:rPr lang="ar-IQ" sz="3600" b="1" dirty="0">
                <a:solidFill>
                  <a:srgbClr val="FF00FF"/>
                </a:solidFill>
                <a:latin typeface="Simplified Arabic" pitchFamily="18" charset="-78"/>
                <a:cs typeface="Simplified Arabic" pitchFamily="18" charset="-78"/>
              </a:rPr>
              <a:t>. </a:t>
            </a:r>
            <a:r>
              <a:rPr lang="ar-IQ" sz="3600" b="1">
                <a:solidFill>
                  <a:srgbClr val="FF00FF"/>
                </a:solidFill>
                <a:latin typeface="Simplified Arabic" pitchFamily="18" charset="-78"/>
                <a:cs typeface="Simplified Arabic" pitchFamily="18" charset="-78"/>
              </a:rPr>
              <a:t>حردان عزيز سلمان</a:t>
            </a:r>
          </a:p>
          <a:p>
            <a:endParaRPr lang="ar-IQ" sz="36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6452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544616"/>
          </a:xfrm>
        </p:spPr>
        <p:txBody>
          <a:bodyPr>
            <a:normAutofit/>
          </a:bodyPr>
          <a:lstStyle/>
          <a:p>
            <a:pPr marL="37465" algn="just">
              <a:lnSpc>
                <a:spcPct val="115000"/>
              </a:lnSpc>
              <a:spcBef>
                <a:spcPts val="0"/>
              </a:spcBef>
            </a:pPr>
            <a:r>
              <a:rPr lang="ar-SA" b="1" dirty="0" smtClean="0">
                <a:solidFill>
                  <a:srgbClr val="3366FF"/>
                </a:solidFill>
                <a:latin typeface="Simplified Arabic" pitchFamily="18" charset="-78"/>
                <a:ea typeface="Calibri"/>
                <a:cs typeface="Simplified Arabic" pitchFamily="18" charset="-78"/>
              </a:rPr>
              <a:t>تكمن </a:t>
            </a:r>
            <a:r>
              <a:rPr lang="ar-SA" b="1" dirty="0">
                <a:solidFill>
                  <a:srgbClr val="3366FF"/>
                </a:solidFill>
                <a:latin typeface="Simplified Arabic" pitchFamily="18" charset="-78"/>
                <a:ea typeface="Calibri"/>
                <a:cs typeface="Simplified Arabic" pitchFamily="18" charset="-78"/>
              </a:rPr>
              <a:t>أهمية البحث العلمي في المجال الرياضي بالآتي :-</a:t>
            </a:r>
            <a:endParaRPr lang="en-US" sz="2400" b="1" dirty="0">
              <a:solidFill>
                <a:srgbClr val="3366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IQ" sz="4000" b="1" dirty="0">
                <a:solidFill>
                  <a:srgbClr val="FF33CC"/>
                </a:solidFill>
                <a:latin typeface="Simplified Arabic" pitchFamily="18" charset="-78"/>
                <a:ea typeface="Calibri"/>
                <a:cs typeface="Simplified Arabic" pitchFamily="18" charset="-78"/>
              </a:rPr>
              <a:t>تطوير</a:t>
            </a:r>
            <a:r>
              <a:rPr lang="ar-IQ" sz="4000" b="1" dirty="0">
                <a:latin typeface="Simplified Arabic" pitchFamily="18" charset="-78"/>
                <a:ea typeface="Calibri"/>
                <a:cs typeface="Simplified Arabic" pitchFamily="18" charset="-78"/>
              </a:rPr>
              <a:t> اللاعبين في مختلف الألعاب وفي الجوانب كافة البدنية </a:t>
            </a:r>
            <a:r>
              <a:rPr lang="ar-IQ" sz="4000" b="1" dirty="0" err="1">
                <a:latin typeface="Simplified Arabic" pitchFamily="18" charset="-78"/>
                <a:ea typeface="Calibri"/>
                <a:cs typeface="Simplified Arabic" pitchFamily="18" charset="-78"/>
              </a:rPr>
              <a:t>والمهارية</a:t>
            </a:r>
            <a:r>
              <a:rPr lang="ar-IQ" sz="4000" b="1" dirty="0">
                <a:latin typeface="Simplified Arabic" pitchFamily="18" charset="-78"/>
                <a:ea typeface="Calibri"/>
                <a:cs typeface="Simplified Arabic" pitchFamily="18" charset="-78"/>
              </a:rPr>
              <a:t> </a:t>
            </a:r>
            <a:r>
              <a:rPr lang="ar-IQ" sz="4000" b="1" dirty="0" err="1">
                <a:latin typeface="Simplified Arabic" pitchFamily="18" charset="-78"/>
                <a:ea typeface="Calibri"/>
                <a:cs typeface="Simplified Arabic" pitchFamily="18" charset="-78"/>
              </a:rPr>
              <a:t>والخططية</a:t>
            </a:r>
            <a:r>
              <a:rPr lang="ar-IQ" sz="4000" b="1" dirty="0">
                <a:latin typeface="Simplified Arabic" pitchFamily="18" charset="-78"/>
                <a:ea typeface="Calibri"/>
                <a:cs typeface="Simplified Arabic" pitchFamily="18" charset="-78"/>
              </a:rPr>
              <a:t> والنفسية.</a:t>
            </a:r>
            <a:endParaRPr lang="en-US" sz="4000" b="1"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IQ" sz="4000" b="1" dirty="0">
                <a:latin typeface="Simplified Arabic" pitchFamily="18" charset="-78"/>
                <a:ea typeface="Calibri"/>
                <a:cs typeface="Simplified Arabic" pitchFamily="18" charset="-78"/>
              </a:rPr>
              <a:t>أيجاد الأساليب العلمية في </a:t>
            </a:r>
            <a:r>
              <a:rPr lang="ar-IQ" sz="4000" b="1" dirty="0">
                <a:solidFill>
                  <a:srgbClr val="FF33CC"/>
                </a:solidFill>
                <a:latin typeface="Simplified Arabic" pitchFamily="18" charset="-78"/>
                <a:ea typeface="Calibri"/>
                <a:cs typeface="Simplified Arabic" pitchFamily="18" charset="-78"/>
              </a:rPr>
              <a:t>انتقاء</a:t>
            </a:r>
            <a:r>
              <a:rPr lang="ar-IQ" sz="4000" b="1" dirty="0">
                <a:latin typeface="Simplified Arabic" pitchFamily="18" charset="-78"/>
                <a:ea typeface="Calibri"/>
                <a:cs typeface="Simplified Arabic" pitchFamily="18" charset="-78"/>
              </a:rPr>
              <a:t> الرياضيين وتخصصاتهم الرياضية.</a:t>
            </a:r>
            <a:endParaRPr lang="en-US" sz="4000" b="1" dirty="0">
              <a:latin typeface="Simplified Arabic" pitchFamily="18" charset="-78"/>
              <a:ea typeface="Calibri"/>
              <a:cs typeface="Simplified Arabic" pitchFamily="18" charset="-78"/>
            </a:endParaRPr>
          </a:p>
          <a:p>
            <a:pPr marL="0" lvl="0" indent="0" algn="just">
              <a:lnSpc>
                <a:spcPct val="115000"/>
              </a:lnSpc>
              <a:spcBef>
                <a:spcPts val="0"/>
              </a:spcBef>
              <a:buNone/>
            </a:pPr>
            <a:endParaRPr lang="ar-IQ" sz="2400" dirty="0">
              <a:ea typeface="Calibri"/>
              <a:cs typeface="Simplified Arabic"/>
            </a:endParaRPr>
          </a:p>
          <a:p>
            <a:pPr marL="0" lvl="0" indent="0" algn="just">
              <a:lnSpc>
                <a:spcPct val="115000"/>
              </a:lnSpc>
              <a:spcBef>
                <a:spcPts val="0"/>
              </a:spcBef>
              <a:buNone/>
            </a:pPr>
            <a:r>
              <a:rPr lang="ar-IQ" sz="2400" b="1" dirty="0" smtClean="0">
                <a:solidFill>
                  <a:srgbClr val="FF0000"/>
                </a:solidFill>
                <a:ea typeface="Calibri"/>
                <a:cs typeface="Simplified Arabic"/>
              </a:rPr>
              <a:t>تكملة / </a:t>
            </a:r>
            <a:r>
              <a:rPr lang="ar-SA" sz="29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2929386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lnSpc>
                <a:spcPct val="115000"/>
              </a:lnSpc>
              <a:spcBef>
                <a:spcPts val="0"/>
              </a:spcBef>
            </a:pPr>
            <a:r>
              <a:rPr lang="ar-IQ" sz="2400" b="1" dirty="0">
                <a:solidFill>
                  <a:srgbClr val="FF0000"/>
                </a:solidFill>
                <a:ea typeface="Calibri"/>
                <a:cs typeface="Simplified Arabic"/>
              </a:rPr>
              <a:t>تكملة / </a:t>
            </a:r>
            <a:r>
              <a:rPr lang="ar-SA" sz="29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dirty="0"/>
          </a:p>
        </p:txBody>
      </p:sp>
      <p:sp>
        <p:nvSpPr>
          <p:cNvPr id="3" name="عنصر نائب للمحتوى 2"/>
          <p:cNvSpPr>
            <a:spLocks noGrp="1"/>
          </p:cNvSpPr>
          <p:nvPr>
            <p:ph idx="1"/>
          </p:nvPr>
        </p:nvSpPr>
        <p:spPr>
          <a:xfrm>
            <a:off x="457200" y="908720"/>
            <a:ext cx="8229600" cy="5616624"/>
          </a:xfrm>
        </p:spPr>
        <p:txBody>
          <a:bodyPr/>
          <a:lstStyle/>
          <a:p>
            <a:pPr marL="0" lvl="0" indent="0" algn="just">
              <a:lnSpc>
                <a:spcPct val="115000"/>
              </a:lnSpc>
              <a:spcBef>
                <a:spcPts val="0"/>
              </a:spcBef>
              <a:buNone/>
            </a:pPr>
            <a:r>
              <a:rPr lang="ar-IQ" sz="4800" b="1" dirty="0" smtClean="0">
                <a:solidFill>
                  <a:prstClr val="black"/>
                </a:solidFill>
                <a:latin typeface="Simplified Arabic" pitchFamily="18" charset="-78"/>
                <a:ea typeface="Calibri"/>
                <a:cs typeface="Simplified Arabic" pitchFamily="18" charset="-78"/>
              </a:rPr>
              <a:t>3. معالجة </a:t>
            </a:r>
            <a:r>
              <a:rPr lang="ar-IQ" sz="4800" b="1" dirty="0">
                <a:solidFill>
                  <a:prstClr val="black"/>
                </a:solidFill>
                <a:latin typeface="Simplified Arabic" pitchFamily="18" charset="-78"/>
                <a:ea typeface="Calibri"/>
                <a:cs typeface="Simplified Arabic" pitchFamily="18" charset="-78"/>
              </a:rPr>
              <a:t>الكثير من المشاكل </a:t>
            </a:r>
            <a:r>
              <a:rPr lang="ar-IQ" sz="4800" b="1" dirty="0">
                <a:solidFill>
                  <a:srgbClr val="FF0000"/>
                </a:solidFill>
                <a:latin typeface="Simplified Arabic" pitchFamily="18" charset="-78"/>
                <a:ea typeface="Calibri"/>
                <a:cs typeface="Simplified Arabic" pitchFamily="18" charset="-78"/>
              </a:rPr>
              <a:t>الصحية </a:t>
            </a:r>
            <a:r>
              <a:rPr lang="ar-IQ" sz="4800" b="1" dirty="0" err="1">
                <a:solidFill>
                  <a:srgbClr val="FF0000"/>
                </a:solidFill>
                <a:latin typeface="Simplified Arabic" pitchFamily="18" charset="-78"/>
                <a:ea typeface="Calibri"/>
                <a:cs typeface="Simplified Arabic" pitchFamily="18" charset="-78"/>
              </a:rPr>
              <a:t>والقوامية</a:t>
            </a:r>
            <a:r>
              <a:rPr lang="ar-IQ" sz="4800" b="1" dirty="0">
                <a:solidFill>
                  <a:prstClr val="black"/>
                </a:solidFill>
                <a:latin typeface="Simplified Arabic" pitchFamily="18" charset="-78"/>
                <a:ea typeface="Calibri"/>
                <a:cs typeface="Simplified Arabic" pitchFamily="18" charset="-78"/>
              </a:rPr>
              <a:t> ولجميع فئات المجتمع الرياضي والغير الرياضي.</a:t>
            </a:r>
            <a:endParaRPr lang="en-US" sz="48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sz="4800" b="1" dirty="0" smtClean="0">
                <a:solidFill>
                  <a:srgbClr val="9900CC"/>
                </a:solidFill>
                <a:latin typeface="Simplified Arabic" pitchFamily="18" charset="-78"/>
                <a:ea typeface="Calibri"/>
                <a:cs typeface="Simplified Arabic" pitchFamily="18" charset="-78"/>
              </a:rPr>
              <a:t>4. </a:t>
            </a:r>
            <a:r>
              <a:rPr lang="ar-IQ" sz="4800" b="1" dirty="0" smtClean="0">
                <a:solidFill>
                  <a:srgbClr val="FF0000"/>
                </a:solidFill>
                <a:latin typeface="Simplified Arabic" pitchFamily="18" charset="-78"/>
                <a:ea typeface="Calibri"/>
                <a:cs typeface="Simplified Arabic" pitchFamily="18" charset="-78"/>
              </a:rPr>
              <a:t>تطوير</a:t>
            </a:r>
            <a:r>
              <a:rPr lang="ar-IQ" sz="4800" b="1" dirty="0" smtClean="0">
                <a:solidFill>
                  <a:prstClr val="black"/>
                </a:solidFill>
                <a:latin typeface="Simplified Arabic" pitchFamily="18" charset="-78"/>
                <a:ea typeface="Calibri"/>
                <a:cs typeface="Simplified Arabic" pitchFamily="18" charset="-78"/>
              </a:rPr>
              <a:t> </a:t>
            </a:r>
            <a:r>
              <a:rPr lang="ar-IQ" sz="4800" b="1" dirty="0">
                <a:solidFill>
                  <a:prstClr val="black"/>
                </a:solidFill>
                <a:latin typeface="Simplified Arabic" pitchFamily="18" charset="-78"/>
                <a:ea typeface="Calibri"/>
                <a:cs typeface="Simplified Arabic" pitchFamily="18" charset="-78"/>
              </a:rPr>
              <a:t>الأندية الرياضية إدارياً وفنياً واقتصادياً.</a:t>
            </a:r>
          </a:p>
          <a:p>
            <a:pPr marL="0" lvl="0" indent="0" algn="just">
              <a:lnSpc>
                <a:spcPct val="115000"/>
              </a:lnSpc>
              <a:spcBef>
                <a:spcPts val="0"/>
              </a:spcBef>
              <a:buNone/>
            </a:pPr>
            <a:endParaRPr lang="ar-IQ" sz="2400" dirty="0">
              <a:solidFill>
                <a:prstClr val="black"/>
              </a:solidFill>
              <a:ea typeface="Calibri"/>
              <a:cs typeface="Simplified Arabic"/>
            </a:endParaRPr>
          </a:p>
          <a:p>
            <a:pPr marL="0" lvl="0" indent="0" algn="just">
              <a:lnSpc>
                <a:spcPct val="115000"/>
              </a:lnSpc>
              <a:spcBef>
                <a:spcPts val="0"/>
              </a:spcBef>
              <a:buNone/>
            </a:pPr>
            <a:r>
              <a:rPr lang="ar-IQ" sz="2400" b="1" dirty="0">
                <a:solidFill>
                  <a:srgbClr val="FF0000"/>
                </a:solidFill>
                <a:ea typeface="Calibri"/>
                <a:cs typeface="Simplified Arabic"/>
              </a:rPr>
              <a:t>تكملة / </a:t>
            </a:r>
            <a:r>
              <a:rPr lang="ar-SA" sz="29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2078714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r>
              <a:rPr lang="ar-IQ" sz="2400" b="1" dirty="0">
                <a:solidFill>
                  <a:srgbClr val="FF0000"/>
                </a:solidFill>
                <a:ea typeface="Calibri"/>
                <a:cs typeface="Simplified Arabic"/>
              </a:rPr>
              <a:t>تكملة / </a:t>
            </a:r>
            <a:r>
              <a:rPr lang="ar-SA" sz="29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dirty="0"/>
          </a:p>
        </p:txBody>
      </p:sp>
      <p:sp>
        <p:nvSpPr>
          <p:cNvPr id="3" name="عنصر نائب للمحتوى 2"/>
          <p:cNvSpPr>
            <a:spLocks noGrp="1"/>
          </p:cNvSpPr>
          <p:nvPr>
            <p:ph idx="1"/>
          </p:nvPr>
        </p:nvSpPr>
        <p:spPr>
          <a:xfrm>
            <a:off x="457200" y="1052736"/>
            <a:ext cx="8229600" cy="5472608"/>
          </a:xfrm>
        </p:spPr>
        <p:txBody>
          <a:bodyPr/>
          <a:lstStyle/>
          <a:p>
            <a:pPr marL="0" lvl="0" indent="0" algn="just">
              <a:lnSpc>
                <a:spcPct val="115000"/>
              </a:lnSpc>
              <a:spcBef>
                <a:spcPts val="0"/>
              </a:spcBef>
              <a:buNone/>
            </a:pPr>
            <a:r>
              <a:rPr lang="ar-IQ" sz="4800" b="1" dirty="0">
                <a:solidFill>
                  <a:prstClr val="black"/>
                </a:solidFill>
                <a:latin typeface="Simplified Arabic" pitchFamily="18" charset="-78"/>
                <a:ea typeface="Calibri"/>
                <a:cs typeface="Simplified Arabic" pitchFamily="18" charset="-78"/>
              </a:rPr>
              <a:t>5. أيجاد أفضل </a:t>
            </a:r>
            <a:r>
              <a:rPr lang="ar-IQ" sz="4800" b="1" dirty="0">
                <a:solidFill>
                  <a:srgbClr val="FF33CC"/>
                </a:solidFill>
                <a:latin typeface="Simplified Arabic" pitchFamily="18" charset="-78"/>
                <a:ea typeface="Calibri"/>
                <a:cs typeface="Simplified Arabic" pitchFamily="18" charset="-78"/>
              </a:rPr>
              <a:t>الطرائق التدريسية والتدريبية</a:t>
            </a:r>
            <a:r>
              <a:rPr lang="ar-IQ" sz="4800" b="1" dirty="0">
                <a:solidFill>
                  <a:prstClr val="black"/>
                </a:solidFill>
                <a:latin typeface="Simplified Arabic" pitchFamily="18" charset="-78"/>
                <a:ea typeface="Calibri"/>
                <a:cs typeface="Simplified Arabic" pitchFamily="18" charset="-78"/>
              </a:rPr>
              <a:t> للمتعلم والرياضي ولفئات عمرية مختلفة.</a:t>
            </a:r>
          </a:p>
          <a:p>
            <a:pPr marL="0" lvl="0" indent="0" algn="just">
              <a:lnSpc>
                <a:spcPct val="115000"/>
              </a:lnSpc>
              <a:spcBef>
                <a:spcPts val="0"/>
              </a:spcBef>
              <a:buNone/>
            </a:pPr>
            <a:r>
              <a:rPr lang="ar-IQ" sz="4800" b="1" dirty="0">
                <a:solidFill>
                  <a:prstClr val="black"/>
                </a:solidFill>
                <a:latin typeface="Simplified Arabic" pitchFamily="18" charset="-78"/>
                <a:ea typeface="Calibri"/>
                <a:cs typeface="Simplified Arabic" pitchFamily="18" charset="-78"/>
              </a:rPr>
              <a:t>6. ابتكار وسائل </a:t>
            </a:r>
            <a:r>
              <a:rPr lang="ar-IQ" sz="4800" b="1" dirty="0">
                <a:solidFill>
                  <a:srgbClr val="FF33CC"/>
                </a:solidFill>
                <a:latin typeface="Simplified Arabic" pitchFamily="18" charset="-78"/>
                <a:ea typeface="Calibri"/>
                <a:cs typeface="Simplified Arabic" pitchFamily="18" charset="-78"/>
              </a:rPr>
              <a:t>التدريب والتعلم الحركي </a:t>
            </a:r>
            <a:r>
              <a:rPr lang="ar-IQ" sz="4800" b="1" dirty="0">
                <a:solidFill>
                  <a:prstClr val="black"/>
                </a:solidFill>
                <a:latin typeface="Simplified Arabic" pitchFamily="18" charset="-78"/>
                <a:ea typeface="Calibri"/>
                <a:cs typeface="Simplified Arabic" pitchFamily="18" charset="-78"/>
              </a:rPr>
              <a:t>المتطورة.</a:t>
            </a:r>
          </a:p>
          <a:p>
            <a:pPr marL="0" indent="0">
              <a:buNone/>
            </a:pPr>
            <a:endParaRPr lang="ar-IQ" dirty="0" smtClean="0"/>
          </a:p>
          <a:p>
            <a:pPr algn="l"/>
            <a:r>
              <a:rPr lang="ar-IQ" sz="2200" b="1" dirty="0">
                <a:solidFill>
                  <a:srgbClr val="FF0000"/>
                </a:solidFill>
                <a:ea typeface="Calibri"/>
                <a:cs typeface="Simplified Arabic"/>
              </a:rPr>
              <a:t>تكملة / </a:t>
            </a:r>
            <a:r>
              <a:rPr lang="ar-SA" sz="26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dirty="0"/>
          </a:p>
        </p:txBody>
      </p:sp>
    </p:spTree>
    <p:extLst>
      <p:ext uri="{BB962C8B-B14F-4D97-AF65-F5344CB8AC3E}">
        <p14:creationId xmlns:p14="http://schemas.microsoft.com/office/powerpoint/2010/main" val="2574086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smtClean="0">
                <a:solidFill>
                  <a:srgbClr val="FF0000"/>
                </a:solidFill>
                <a:latin typeface="Simplified Arabic" pitchFamily="18" charset="-78"/>
                <a:ea typeface="Calibri"/>
                <a:cs typeface="Simplified Arabic" pitchFamily="18" charset="-78"/>
              </a:rPr>
              <a:t>تكملة / </a:t>
            </a:r>
            <a:r>
              <a:rPr lang="ar-SA" sz="3200" b="1" dirty="0" smtClean="0">
                <a:solidFill>
                  <a:srgbClr val="FF0000"/>
                </a:solidFill>
                <a:latin typeface="Simplified Arabic" pitchFamily="18" charset="-78"/>
                <a:ea typeface="Calibri"/>
                <a:cs typeface="Simplified Arabic" pitchFamily="18" charset="-78"/>
              </a:rPr>
              <a:t>اهمية </a:t>
            </a:r>
            <a:r>
              <a:rPr lang="ar-SA" sz="3200" b="1" dirty="0">
                <a:solidFill>
                  <a:srgbClr val="FF0000"/>
                </a:solidFill>
                <a:latin typeface="Simplified Arabic" pitchFamily="18" charset="-78"/>
                <a:ea typeface="Calibri"/>
                <a:cs typeface="Simplified Arabic" pitchFamily="18" charset="-78"/>
              </a:rPr>
              <a:t>البحث العلمي في مجال التربية البدنية وعلوم الرياضة </a:t>
            </a:r>
            <a:endParaRPr lang="ar-IQ" dirty="0"/>
          </a:p>
        </p:txBody>
      </p:sp>
      <p:sp>
        <p:nvSpPr>
          <p:cNvPr id="3" name="عنصر نائب للمحتوى 2"/>
          <p:cNvSpPr>
            <a:spLocks noGrp="1"/>
          </p:cNvSpPr>
          <p:nvPr>
            <p:ph idx="1"/>
          </p:nvPr>
        </p:nvSpPr>
        <p:spPr>
          <a:xfrm>
            <a:off x="457200" y="908720"/>
            <a:ext cx="8229600" cy="5688632"/>
          </a:xfrm>
        </p:spPr>
        <p:txBody>
          <a:bodyPr>
            <a:normAutofit/>
          </a:bodyPr>
          <a:lstStyle/>
          <a:p>
            <a:pPr marL="0" lvl="0" indent="0" algn="just">
              <a:lnSpc>
                <a:spcPct val="115000"/>
              </a:lnSpc>
              <a:spcBef>
                <a:spcPts val="0"/>
              </a:spcBef>
              <a:buNone/>
            </a:pPr>
            <a:r>
              <a:rPr lang="ar-IQ" sz="4400" b="1" dirty="0" smtClean="0">
                <a:solidFill>
                  <a:prstClr val="black"/>
                </a:solidFill>
                <a:latin typeface="Simplified Arabic" pitchFamily="18" charset="-78"/>
                <a:ea typeface="Calibri"/>
                <a:cs typeface="Simplified Arabic" pitchFamily="18" charset="-78"/>
              </a:rPr>
              <a:t>7. أيجاد </a:t>
            </a:r>
            <a:r>
              <a:rPr lang="ar-IQ" sz="4400" b="1" dirty="0">
                <a:solidFill>
                  <a:prstClr val="black"/>
                </a:solidFill>
                <a:latin typeface="Simplified Arabic" pitchFamily="18" charset="-78"/>
                <a:ea typeface="Calibri"/>
                <a:cs typeface="Simplified Arabic" pitchFamily="18" charset="-78"/>
              </a:rPr>
              <a:t>وابتكار أفضل وسائل </a:t>
            </a:r>
            <a:r>
              <a:rPr lang="ar-IQ" sz="4400" b="1" dirty="0">
                <a:solidFill>
                  <a:srgbClr val="FF33CC"/>
                </a:solidFill>
                <a:latin typeface="Simplified Arabic" pitchFamily="18" charset="-78"/>
                <a:ea typeface="Calibri"/>
                <a:cs typeface="Simplified Arabic" pitchFamily="18" charset="-78"/>
              </a:rPr>
              <a:t>القياس والاختبار</a:t>
            </a:r>
            <a:r>
              <a:rPr lang="ar-IQ" sz="4400" b="1" dirty="0">
                <a:solidFill>
                  <a:srgbClr val="9900CC"/>
                </a:solidFill>
                <a:latin typeface="Simplified Arabic" pitchFamily="18" charset="-78"/>
                <a:ea typeface="Calibri"/>
                <a:cs typeface="Simplified Arabic" pitchFamily="18" charset="-78"/>
              </a:rPr>
              <a:t> </a:t>
            </a:r>
            <a:r>
              <a:rPr lang="ar-IQ" sz="4400" b="1" dirty="0">
                <a:solidFill>
                  <a:prstClr val="black"/>
                </a:solidFill>
                <a:latin typeface="Simplified Arabic" pitchFamily="18" charset="-78"/>
                <a:ea typeface="Calibri"/>
                <a:cs typeface="Simplified Arabic" pitchFamily="18" charset="-78"/>
              </a:rPr>
              <a:t>والمقاييس والتحليل للمستوى الرياضي.</a:t>
            </a:r>
            <a:endParaRPr lang="en-US" sz="44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sz="4400" b="1" dirty="0" smtClean="0">
                <a:solidFill>
                  <a:prstClr val="black"/>
                </a:solidFill>
                <a:latin typeface="Simplified Arabic" pitchFamily="18" charset="-78"/>
                <a:ea typeface="Calibri"/>
                <a:cs typeface="Simplified Arabic" pitchFamily="18" charset="-78"/>
              </a:rPr>
              <a:t>8. </a:t>
            </a:r>
            <a:r>
              <a:rPr lang="ar-SA" sz="4400" b="1" dirty="0" smtClean="0">
                <a:solidFill>
                  <a:prstClr val="black"/>
                </a:solidFill>
                <a:latin typeface="Simplified Arabic" pitchFamily="18" charset="-78"/>
                <a:ea typeface="Calibri"/>
                <a:cs typeface="Simplified Arabic" pitchFamily="18" charset="-78"/>
              </a:rPr>
              <a:t>التنقيب </a:t>
            </a:r>
            <a:r>
              <a:rPr lang="ar-SA" sz="4400" b="1" dirty="0">
                <a:solidFill>
                  <a:prstClr val="black"/>
                </a:solidFill>
                <a:latin typeface="Simplified Arabic" pitchFamily="18" charset="-78"/>
                <a:ea typeface="Calibri"/>
                <a:cs typeface="Simplified Arabic" pitchFamily="18" charset="-78"/>
              </a:rPr>
              <a:t>عن الحقائق التي يستفيد منها الرياضي في التغلب على بعض مشاكله التدريبية او النفسية او ... الخ.</a:t>
            </a:r>
            <a:endParaRPr lang="en-US" sz="4400" b="1" dirty="0">
              <a:solidFill>
                <a:prstClr val="black"/>
              </a:solidFill>
              <a:latin typeface="Simplified Arabic" pitchFamily="18" charset="-78"/>
              <a:ea typeface="Calibri"/>
              <a:cs typeface="Simplified Arabic" pitchFamily="18" charset="-78"/>
            </a:endParaRPr>
          </a:p>
          <a:p>
            <a:pPr algn="l"/>
            <a:r>
              <a:rPr lang="ar-IQ" sz="2400" b="1" dirty="0" smtClean="0">
                <a:solidFill>
                  <a:srgbClr val="FF0000"/>
                </a:solidFill>
                <a:latin typeface="Simplified Arabic" pitchFamily="18" charset="-78"/>
                <a:ea typeface="Calibri"/>
                <a:cs typeface="Simplified Arabic" pitchFamily="18" charset="-78"/>
              </a:rPr>
              <a:t>تكملة </a:t>
            </a:r>
            <a:r>
              <a:rPr lang="ar-IQ" sz="2400" b="1" dirty="0">
                <a:solidFill>
                  <a:srgbClr val="FF0000"/>
                </a:solidFill>
                <a:latin typeface="Simplified Arabic" pitchFamily="18" charset="-78"/>
                <a:ea typeface="Calibri"/>
                <a:cs typeface="Simplified Arabic" pitchFamily="18" charset="-78"/>
              </a:rPr>
              <a:t>/ </a:t>
            </a:r>
            <a:r>
              <a:rPr lang="ar-SA" sz="24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sz="2400" dirty="0"/>
          </a:p>
        </p:txBody>
      </p:sp>
    </p:spTree>
    <p:extLst>
      <p:ext uri="{BB962C8B-B14F-4D97-AF65-F5344CB8AC3E}">
        <p14:creationId xmlns:p14="http://schemas.microsoft.com/office/powerpoint/2010/main" val="2953573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smtClean="0">
                <a:solidFill>
                  <a:srgbClr val="FF0000"/>
                </a:solidFill>
                <a:latin typeface="Simplified Arabic" pitchFamily="18" charset="-78"/>
                <a:ea typeface="Calibri"/>
                <a:cs typeface="Simplified Arabic" pitchFamily="18" charset="-78"/>
              </a:rPr>
              <a:t>تكملة </a:t>
            </a:r>
            <a:r>
              <a:rPr lang="ar-SA" sz="3200" b="1" dirty="0" smtClean="0">
                <a:solidFill>
                  <a:srgbClr val="FF0000"/>
                </a:solidFill>
                <a:latin typeface="Simplified Arabic" pitchFamily="18" charset="-78"/>
                <a:ea typeface="Calibri"/>
                <a:cs typeface="Simplified Arabic" pitchFamily="18" charset="-78"/>
              </a:rPr>
              <a:t>اهمية </a:t>
            </a:r>
            <a:r>
              <a:rPr lang="ar-SA" sz="3200" b="1" dirty="0">
                <a:solidFill>
                  <a:srgbClr val="FF0000"/>
                </a:solidFill>
                <a:latin typeface="Simplified Arabic" pitchFamily="18" charset="-78"/>
                <a:ea typeface="Calibri"/>
                <a:cs typeface="Simplified Arabic" pitchFamily="18" charset="-78"/>
              </a:rPr>
              <a:t>البحث العلمي في مجال التربية البدنية وعلوم الرياضة </a:t>
            </a:r>
            <a:endParaRPr lang="ar-IQ" dirty="0"/>
          </a:p>
        </p:txBody>
      </p:sp>
      <p:sp>
        <p:nvSpPr>
          <p:cNvPr id="3" name="عنصر نائب للمحتوى 2"/>
          <p:cNvSpPr>
            <a:spLocks noGrp="1"/>
          </p:cNvSpPr>
          <p:nvPr>
            <p:ph idx="1"/>
          </p:nvPr>
        </p:nvSpPr>
        <p:spPr>
          <a:xfrm>
            <a:off x="457200" y="908720"/>
            <a:ext cx="8229600" cy="5760640"/>
          </a:xfrm>
        </p:spPr>
        <p:txBody>
          <a:bodyPr/>
          <a:lstStyle/>
          <a:p>
            <a:pPr marL="0" lvl="0" indent="0" algn="just">
              <a:lnSpc>
                <a:spcPct val="115000"/>
              </a:lnSpc>
              <a:spcBef>
                <a:spcPts val="0"/>
              </a:spcBef>
              <a:buNone/>
            </a:pPr>
            <a:r>
              <a:rPr lang="ar-IQ" sz="4400" b="1" dirty="0" smtClean="0">
                <a:solidFill>
                  <a:prstClr val="black"/>
                </a:solidFill>
                <a:latin typeface="Simplified Arabic" pitchFamily="18" charset="-78"/>
                <a:ea typeface="Calibri"/>
                <a:cs typeface="Simplified Arabic" pitchFamily="18" charset="-78"/>
              </a:rPr>
              <a:t>9. </a:t>
            </a:r>
            <a:r>
              <a:rPr lang="ar-SA" sz="4400" b="1" dirty="0" smtClean="0">
                <a:solidFill>
                  <a:prstClr val="black"/>
                </a:solidFill>
                <a:latin typeface="Simplified Arabic" pitchFamily="18" charset="-78"/>
                <a:ea typeface="Calibri"/>
                <a:cs typeface="Simplified Arabic" pitchFamily="18" charset="-78"/>
              </a:rPr>
              <a:t>حل </a:t>
            </a:r>
            <a:r>
              <a:rPr lang="ar-SA" sz="4400" b="1" dirty="0">
                <a:solidFill>
                  <a:prstClr val="black"/>
                </a:solidFill>
                <a:latin typeface="Simplified Arabic" pitchFamily="18" charset="-78"/>
                <a:ea typeface="Calibri"/>
                <a:cs typeface="Simplified Arabic" pitchFamily="18" charset="-78"/>
              </a:rPr>
              <a:t>المشاكل التي تعترض تقدمه </a:t>
            </a:r>
            <a:r>
              <a:rPr lang="ar-SA" sz="4400" b="1" dirty="0">
                <a:solidFill>
                  <a:srgbClr val="FF33CC"/>
                </a:solidFill>
                <a:latin typeface="Simplified Arabic" pitchFamily="18" charset="-78"/>
                <a:ea typeface="Calibri"/>
                <a:cs typeface="Simplified Arabic" pitchFamily="18" charset="-78"/>
              </a:rPr>
              <a:t>وتطوير</a:t>
            </a:r>
            <a:r>
              <a:rPr lang="ar-SA" sz="4400" b="1" dirty="0">
                <a:solidFill>
                  <a:prstClr val="black"/>
                </a:solidFill>
                <a:latin typeface="Simplified Arabic" pitchFamily="18" charset="-78"/>
                <a:ea typeface="Calibri"/>
                <a:cs typeface="Simplified Arabic" pitchFamily="18" charset="-78"/>
              </a:rPr>
              <a:t> مستواه.</a:t>
            </a:r>
            <a:endParaRPr lang="en-US" sz="44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66065" algn="l"/>
              </a:tabLst>
            </a:pPr>
            <a:r>
              <a:rPr lang="ar-IQ" sz="4400" b="1" dirty="0" smtClean="0">
                <a:solidFill>
                  <a:prstClr val="black"/>
                </a:solidFill>
                <a:latin typeface="Simplified Arabic" pitchFamily="18" charset="-78"/>
                <a:ea typeface="Calibri"/>
                <a:cs typeface="Simplified Arabic" pitchFamily="18" charset="-78"/>
              </a:rPr>
              <a:t>10. </a:t>
            </a:r>
            <a:r>
              <a:rPr lang="ar-SA" sz="4400" b="1" dirty="0" smtClean="0">
                <a:solidFill>
                  <a:prstClr val="black"/>
                </a:solidFill>
                <a:latin typeface="Simplified Arabic" pitchFamily="18" charset="-78"/>
                <a:ea typeface="Calibri"/>
                <a:cs typeface="Simplified Arabic" pitchFamily="18" charset="-78"/>
              </a:rPr>
              <a:t>تحديد </a:t>
            </a:r>
            <a:r>
              <a:rPr lang="ar-SA" sz="4400" b="1" dirty="0">
                <a:solidFill>
                  <a:prstClr val="black"/>
                </a:solidFill>
                <a:latin typeface="Simplified Arabic" pitchFamily="18" charset="-78"/>
                <a:ea typeface="Calibri"/>
                <a:cs typeface="Simplified Arabic" pitchFamily="18" charset="-78"/>
              </a:rPr>
              <a:t>مستوى الرياضي </a:t>
            </a:r>
            <a:r>
              <a:rPr lang="ar-SA" sz="4400" b="1" dirty="0">
                <a:solidFill>
                  <a:srgbClr val="FF33CC"/>
                </a:solidFill>
                <a:latin typeface="Simplified Arabic" pitchFamily="18" charset="-78"/>
                <a:ea typeface="Calibri"/>
                <a:cs typeface="Simplified Arabic" pitchFamily="18" charset="-78"/>
              </a:rPr>
              <a:t>الحالي</a:t>
            </a:r>
            <a:r>
              <a:rPr lang="ar-SA" sz="4400" b="1" dirty="0">
                <a:solidFill>
                  <a:prstClr val="black"/>
                </a:solidFill>
                <a:latin typeface="Simplified Arabic" pitchFamily="18" charset="-78"/>
                <a:ea typeface="Calibri"/>
                <a:cs typeface="Simplified Arabic" pitchFamily="18" charset="-78"/>
              </a:rPr>
              <a:t> وامكانية التنبؤ بما سيئول اليه مستواه مستقبلا من خلال الدراسات </a:t>
            </a:r>
            <a:r>
              <a:rPr lang="ar-SA" sz="4400" b="1" dirty="0" err="1">
                <a:solidFill>
                  <a:prstClr val="black"/>
                </a:solidFill>
                <a:latin typeface="Simplified Arabic" pitchFamily="18" charset="-78"/>
                <a:ea typeface="Calibri"/>
                <a:cs typeface="Simplified Arabic" pitchFamily="18" charset="-78"/>
              </a:rPr>
              <a:t>التنبؤية</a:t>
            </a:r>
            <a:r>
              <a:rPr lang="ar-SA" sz="4400" b="1" dirty="0">
                <a:solidFill>
                  <a:prstClr val="black"/>
                </a:solidFill>
                <a:latin typeface="Simplified Arabic" pitchFamily="18" charset="-78"/>
                <a:ea typeface="Calibri"/>
                <a:cs typeface="Simplified Arabic" pitchFamily="18" charset="-78"/>
              </a:rPr>
              <a:t>.</a:t>
            </a:r>
            <a:endParaRPr lang="en-US" sz="4400" b="1" dirty="0">
              <a:solidFill>
                <a:prstClr val="black"/>
              </a:solidFill>
              <a:latin typeface="Simplified Arabic" pitchFamily="18" charset="-78"/>
              <a:ea typeface="Calibri"/>
              <a:cs typeface="Simplified Arabic" pitchFamily="18" charset="-78"/>
            </a:endParaRPr>
          </a:p>
          <a:p>
            <a:pPr marL="0" indent="0">
              <a:buNone/>
            </a:pPr>
            <a:r>
              <a:rPr lang="ar-IQ" sz="2900" b="1" dirty="0">
                <a:solidFill>
                  <a:srgbClr val="FF0000"/>
                </a:solidFill>
                <a:latin typeface="Simplified Arabic" pitchFamily="18" charset="-78"/>
                <a:ea typeface="Calibri"/>
                <a:cs typeface="Simplified Arabic" pitchFamily="18" charset="-78"/>
              </a:rPr>
              <a:t>تكملة </a:t>
            </a:r>
            <a:r>
              <a:rPr lang="ar-SA" sz="29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dirty="0"/>
          </a:p>
        </p:txBody>
      </p:sp>
    </p:spTree>
    <p:extLst>
      <p:ext uri="{BB962C8B-B14F-4D97-AF65-F5344CB8AC3E}">
        <p14:creationId xmlns:p14="http://schemas.microsoft.com/office/powerpoint/2010/main" val="209795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pPr lvl="0">
              <a:spcBef>
                <a:spcPct val="20000"/>
              </a:spcBef>
            </a:pPr>
            <a:r>
              <a:rPr lang="ar-IQ" sz="2900" b="1" dirty="0">
                <a:solidFill>
                  <a:srgbClr val="FF0000"/>
                </a:solidFill>
                <a:latin typeface="Simplified Arabic" pitchFamily="18" charset="-78"/>
                <a:ea typeface="Calibri"/>
                <a:cs typeface="Simplified Arabic" pitchFamily="18" charset="-78"/>
              </a:rPr>
              <a:t>تكملة </a:t>
            </a:r>
            <a:r>
              <a:rPr lang="ar-SA" sz="29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dirty="0"/>
          </a:p>
        </p:txBody>
      </p:sp>
      <p:sp>
        <p:nvSpPr>
          <p:cNvPr id="3" name="عنصر نائب للمحتوى 2"/>
          <p:cNvSpPr>
            <a:spLocks noGrp="1"/>
          </p:cNvSpPr>
          <p:nvPr>
            <p:ph idx="1"/>
          </p:nvPr>
        </p:nvSpPr>
        <p:spPr>
          <a:xfrm>
            <a:off x="457200" y="980728"/>
            <a:ext cx="8229600" cy="5688632"/>
          </a:xfrm>
        </p:spPr>
        <p:txBody>
          <a:bodyPr>
            <a:normAutofit/>
          </a:bodyPr>
          <a:lstStyle/>
          <a:p>
            <a:pPr marL="0" lvl="0" indent="0" algn="just">
              <a:lnSpc>
                <a:spcPct val="115000"/>
              </a:lnSpc>
              <a:spcBef>
                <a:spcPts val="0"/>
              </a:spcBef>
              <a:buNone/>
              <a:tabLst>
                <a:tab pos="266065" algn="l"/>
              </a:tabLst>
            </a:pPr>
            <a:r>
              <a:rPr lang="ar-IQ" sz="4000" b="1" dirty="0">
                <a:solidFill>
                  <a:prstClr val="black"/>
                </a:solidFill>
                <a:latin typeface="Simplified Arabic" pitchFamily="18" charset="-78"/>
                <a:ea typeface="Calibri"/>
                <a:cs typeface="Simplified Arabic" pitchFamily="18" charset="-78"/>
              </a:rPr>
              <a:t>11. </a:t>
            </a:r>
            <a:r>
              <a:rPr lang="ar-SA" sz="4000" b="1" dirty="0">
                <a:solidFill>
                  <a:prstClr val="black"/>
                </a:solidFill>
                <a:latin typeface="Simplified Arabic" pitchFamily="18" charset="-78"/>
                <a:ea typeface="Calibri"/>
                <a:cs typeface="Simplified Arabic" pitchFamily="18" charset="-78"/>
              </a:rPr>
              <a:t>تصحيح معلوماتنا عن المعلومات الرياضية التي نبحث فيها ومعرفة الواقع الحالي للرياضي وبالمقابل تصحيح معلوماتنا عن تخطيط عملية التدريب الرياضي وذلك لمعرفة مكامن الخطأ والاحباط لديه.</a:t>
            </a:r>
            <a:endParaRPr lang="en-US" sz="40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66065" algn="l"/>
              </a:tabLst>
            </a:pPr>
            <a:r>
              <a:rPr lang="ar-IQ" sz="4000" b="1" dirty="0">
                <a:solidFill>
                  <a:prstClr val="black"/>
                </a:solidFill>
                <a:latin typeface="Simplified Arabic" pitchFamily="18" charset="-78"/>
                <a:ea typeface="Calibri"/>
                <a:cs typeface="Simplified Arabic" pitchFamily="18" charset="-78"/>
              </a:rPr>
              <a:t>12. </a:t>
            </a:r>
            <a:r>
              <a:rPr lang="ar-SA" sz="4000" b="1" dirty="0">
                <a:solidFill>
                  <a:prstClr val="black"/>
                </a:solidFill>
                <a:latin typeface="Simplified Arabic" pitchFamily="18" charset="-78"/>
                <a:ea typeface="Calibri"/>
                <a:cs typeface="Simplified Arabic" pitchFamily="18" charset="-78"/>
              </a:rPr>
              <a:t>امكانية الرياضي في المحافظة على </a:t>
            </a:r>
            <a:r>
              <a:rPr lang="ar-SA" sz="4000" b="1" dirty="0" err="1">
                <a:solidFill>
                  <a:prstClr val="black"/>
                </a:solidFill>
                <a:latin typeface="Simplified Arabic" pitchFamily="18" charset="-78"/>
                <a:ea typeface="Calibri"/>
                <a:cs typeface="Simplified Arabic" pitchFamily="18" charset="-78"/>
              </a:rPr>
              <a:t>الفورمة</a:t>
            </a:r>
            <a:r>
              <a:rPr lang="ar-SA" sz="4000" b="1" dirty="0">
                <a:solidFill>
                  <a:prstClr val="black"/>
                </a:solidFill>
                <a:latin typeface="Simplified Arabic" pitchFamily="18" charset="-78"/>
                <a:ea typeface="Calibri"/>
                <a:cs typeface="Simplified Arabic" pitchFamily="18" charset="-78"/>
              </a:rPr>
              <a:t> الرياضية لديه</a:t>
            </a:r>
            <a:r>
              <a:rPr lang="ar-SA" sz="4000" b="1" dirty="0" smtClean="0">
                <a:solidFill>
                  <a:prstClr val="black"/>
                </a:solidFill>
                <a:latin typeface="Simplified Arabic" pitchFamily="18" charset="-78"/>
                <a:ea typeface="Calibri"/>
                <a:cs typeface="Simplified Arabic" pitchFamily="18" charset="-78"/>
              </a:rPr>
              <a:t>.</a:t>
            </a:r>
            <a:endParaRPr lang="ar-IQ" sz="4000" b="1"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244411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endParaRPr lang="ar-IQ" dirty="0"/>
          </a:p>
        </p:txBody>
      </p:sp>
      <p:sp>
        <p:nvSpPr>
          <p:cNvPr id="3" name="عنصر نائب للمحتوى 2"/>
          <p:cNvSpPr>
            <a:spLocks noGrp="1"/>
          </p:cNvSpPr>
          <p:nvPr>
            <p:ph idx="1"/>
          </p:nvPr>
        </p:nvSpPr>
        <p:spPr>
          <a:xfrm>
            <a:off x="457200" y="980728"/>
            <a:ext cx="8229600" cy="5544616"/>
          </a:xfrm>
        </p:spPr>
        <p:txBody>
          <a:bodyPr>
            <a:normAutofit/>
          </a:bodyPr>
          <a:lstStyle/>
          <a:p>
            <a:pPr algn="ctr"/>
            <a:r>
              <a:rPr lang="ar-IQ" sz="4800" b="1" dirty="0" smtClean="0">
                <a:solidFill>
                  <a:srgbClr val="FF0000"/>
                </a:solidFill>
                <a:latin typeface="Simplified Arabic" pitchFamily="18" charset="-78"/>
                <a:ea typeface="Calibri"/>
                <a:cs typeface="Simplified Arabic" pitchFamily="18" charset="-78"/>
              </a:rPr>
              <a:t>انتهى موضوع</a:t>
            </a:r>
          </a:p>
          <a:p>
            <a:pPr marL="0" indent="0" algn="ctr">
              <a:buNone/>
            </a:pPr>
            <a:r>
              <a:rPr lang="ar-IQ" sz="4800" b="1" dirty="0" smtClean="0">
                <a:solidFill>
                  <a:srgbClr val="FF0000"/>
                </a:solidFill>
                <a:latin typeface="Simplified Arabic" pitchFamily="18" charset="-78"/>
                <a:ea typeface="Calibri"/>
                <a:cs typeface="Simplified Arabic" pitchFamily="18" charset="-78"/>
              </a:rPr>
              <a:t> </a:t>
            </a:r>
            <a:r>
              <a:rPr lang="ar-SA" sz="4800" b="1" dirty="0">
                <a:solidFill>
                  <a:srgbClr val="FF0000"/>
                </a:solidFill>
                <a:latin typeface="Simplified Arabic" pitchFamily="18" charset="-78"/>
                <a:ea typeface="Calibri"/>
                <a:cs typeface="Simplified Arabic" pitchFamily="18" charset="-78"/>
              </a:rPr>
              <a:t>اهمية البحث العلمي في مجال التربية البدنية وعلوم الرياضة </a:t>
            </a:r>
            <a:endParaRPr lang="ar-IQ" sz="4800" dirty="0"/>
          </a:p>
        </p:txBody>
      </p:sp>
    </p:spTree>
    <p:extLst>
      <p:ext uri="{BB962C8B-B14F-4D97-AF65-F5344CB8AC3E}">
        <p14:creationId xmlns:p14="http://schemas.microsoft.com/office/powerpoint/2010/main" val="491840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b="1" dirty="0" smtClean="0">
                <a:solidFill>
                  <a:srgbClr val="FF0000"/>
                </a:solidFill>
                <a:latin typeface="Simplified Arabic" pitchFamily="18" charset="-78"/>
                <a:cs typeface="Simplified Arabic" pitchFamily="18" charset="-78"/>
              </a:rPr>
              <a:t>محور جديد من محاور المحاضرة</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16624"/>
          </a:xfrm>
        </p:spPr>
        <p:txBody>
          <a:bodyPr/>
          <a:lstStyle/>
          <a:p>
            <a:pPr lvl="0" algn="ctr">
              <a:lnSpc>
                <a:spcPct val="115000"/>
              </a:lnSpc>
              <a:spcBef>
                <a:spcPts val="0"/>
              </a:spcBef>
              <a:buFont typeface="Wingdings"/>
              <a:buChar char=""/>
            </a:pPr>
            <a:r>
              <a:rPr lang="ar-IQ" sz="6000" b="1" dirty="0">
                <a:solidFill>
                  <a:srgbClr val="FF0000"/>
                </a:solidFill>
                <a:latin typeface="Simplified Arabic" pitchFamily="18" charset="-78"/>
                <a:ea typeface="Calibri"/>
                <a:cs typeface="Simplified Arabic" pitchFamily="18" charset="-78"/>
              </a:rPr>
              <a:t>أنواع البحث </a:t>
            </a:r>
            <a:r>
              <a:rPr lang="ar-IQ" sz="6000" b="1" dirty="0" smtClean="0">
                <a:solidFill>
                  <a:srgbClr val="FF0000"/>
                </a:solidFill>
                <a:latin typeface="Simplified Arabic" pitchFamily="18" charset="-78"/>
                <a:ea typeface="Calibri"/>
                <a:cs typeface="Simplified Arabic" pitchFamily="18" charset="-78"/>
              </a:rPr>
              <a:t>العلمي</a:t>
            </a:r>
          </a:p>
          <a:p>
            <a:pPr marL="0" lvl="0" indent="0" algn="ctr">
              <a:lnSpc>
                <a:spcPct val="115000"/>
              </a:lnSpc>
              <a:spcBef>
                <a:spcPts val="0"/>
              </a:spcBef>
              <a:buNone/>
            </a:pPr>
            <a:r>
              <a:rPr lang="ar-IQ" sz="6000" b="1" dirty="0" smtClean="0">
                <a:solidFill>
                  <a:srgbClr val="FF0000"/>
                </a:solidFill>
                <a:latin typeface="Simplified Arabic" pitchFamily="18" charset="-78"/>
                <a:ea typeface="Calibri"/>
                <a:cs typeface="Simplified Arabic" pitchFamily="18" charset="-78"/>
              </a:rPr>
              <a:t> </a:t>
            </a:r>
            <a:r>
              <a:rPr lang="en-US" sz="4000" dirty="0">
                <a:solidFill>
                  <a:srgbClr val="FF0000"/>
                </a:solidFill>
                <a:latin typeface="Simplified Arabic" pitchFamily="18" charset="-78"/>
                <a:ea typeface="Calibri"/>
                <a:cs typeface="Simplified Arabic" pitchFamily="18" charset="-78"/>
              </a:rPr>
              <a:t>Types of scientific research</a:t>
            </a:r>
          </a:p>
          <a:p>
            <a:endParaRPr lang="ar-IQ" dirty="0"/>
          </a:p>
        </p:txBody>
      </p:sp>
    </p:spTree>
    <p:extLst>
      <p:ext uri="{BB962C8B-B14F-4D97-AF65-F5344CB8AC3E}">
        <p14:creationId xmlns:p14="http://schemas.microsoft.com/office/powerpoint/2010/main" val="1614077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4800" b="1" dirty="0">
                <a:solidFill>
                  <a:srgbClr val="FF0000"/>
                </a:solidFill>
                <a:latin typeface="Simplified Arabic" pitchFamily="18" charset="-78"/>
                <a:ea typeface="Calibri"/>
                <a:cs typeface="Simplified Arabic" pitchFamily="18" charset="-78"/>
              </a:rPr>
              <a:t>أنواع البحث العلمي</a:t>
            </a:r>
            <a:r>
              <a:rPr lang="ar-IQ" b="1" dirty="0">
                <a:solidFill>
                  <a:srgbClr val="FF0000"/>
                </a:solidFill>
                <a:latin typeface="Simplified Arabic" pitchFamily="18" charset="-78"/>
                <a:ea typeface="Calibri"/>
                <a:cs typeface="Simplified Arabic" pitchFamily="18" charset="-78"/>
              </a:rPr>
              <a:t> </a:t>
            </a:r>
            <a:r>
              <a:rPr lang="en-US" sz="2700" dirty="0">
                <a:solidFill>
                  <a:srgbClr val="FF0000"/>
                </a:solidFill>
                <a:latin typeface="Simplified Arabic" pitchFamily="18" charset="-78"/>
                <a:ea typeface="Calibri"/>
                <a:cs typeface="Simplified Arabic" pitchFamily="18" charset="-78"/>
              </a:rPr>
              <a:t>Types of scientific </a:t>
            </a:r>
            <a:r>
              <a:rPr lang="en-US" sz="2700" dirty="0" smtClean="0">
                <a:solidFill>
                  <a:srgbClr val="FF0000"/>
                </a:solidFill>
                <a:latin typeface="Simplified Arabic" pitchFamily="18" charset="-78"/>
                <a:ea typeface="Calibri"/>
                <a:cs typeface="Simplified Arabic" pitchFamily="18" charset="-78"/>
              </a:rPr>
              <a:t>research</a:t>
            </a:r>
            <a:endParaRPr lang="ar-IQ"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Autofit/>
          </a:bodyPr>
          <a:lstStyle/>
          <a:p>
            <a:pPr marL="0" algn="just">
              <a:lnSpc>
                <a:spcPct val="115000"/>
              </a:lnSpc>
              <a:spcBef>
                <a:spcPts val="0"/>
              </a:spcBef>
              <a:tabLst>
                <a:tab pos="-19685" algn="l"/>
              </a:tabLst>
            </a:pPr>
            <a:r>
              <a:rPr lang="ar-SA" sz="3600" b="1" dirty="0" smtClean="0">
                <a:solidFill>
                  <a:srgbClr val="3366FF"/>
                </a:solidFill>
                <a:latin typeface="Simplified Arabic" pitchFamily="18" charset="-78"/>
                <a:ea typeface="Calibri"/>
                <a:cs typeface="Simplified Arabic" pitchFamily="18" charset="-78"/>
              </a:rPr>
              <a:t>أولاً</a:t>
            </a:r>
            <a:r>
              <a:rPr lang="ar-SA" sz="3600" b="1" dirty="0">
                <a:solidFill>
                  <a:srgbClr val="3366FF"/>
                </a:solidFill>
                <a:latin typeface="Simplified Arabic" pitchFamily="18" charset="-78"/>
                <a:ea typeface="Calibri"/>
                <a:cs typeface="Simplified Arabic" pitchFamily="18" charset="-78"/>
              </a:rPr>
              <a:t>: البحث العلمي على وفق </a:t>
            </a:r>
            <a:r>
              <a:rPr lang="ar-SA" sz="3600" b="1" u="sng" dirty="0">
                <a:solidFill>
                  <a:srgbClr val="9900CC"/>
                </a:solidFill>
                <a:latin typeface="Simplified Arabic" pitchFamily="18" charset="-78"/>
                <a:ea typeface="Calibri"/>
                <a:cs typeface="Simplified Arabic" pitchFamily="18" charset="-78"/>
              </a:rPr>
              <a:t>الهدف</a:t>
            </a:r>
            <a:r>
              <a:rPr lang="ar-SA" sz="3600" b="1" dirty="0">
                <a:solidFill>
                  <a:srgbClr val="3366FF"/>
                </a:solidFill>
                <a:latin typeface="Simplified Arabic" pitchFamily="18" charset="-78"/>
                <a:ea typeface="Calibri"/>
                <a:cs typeface="Simplified Arabic" pitchFamily="18" charset="-78"/>
              </a:rPr>
              <a:t> أو الغرض من البحث: ويقسم إلى</a:t>
            </a:r>
            <a:r>
              <a:rPr lang="ar-SA" sz="3600" b="1" dirty="0" smtClean="0">
                <a:solidFill>
                  <a:srgbClr val="3366FF"/>
                </a:solidFill>
                <a:latin typeface="Simplified Arabic" pitchFamily="18" charset="-78"/>
                <a:ea typeface="Calibri"/>
                <a:cs typeface="Simplified Arabic" pitchFamily="18" charset="-78"/>
              </a:rPr>
              <a:t>:-</a:t>
            </a:r>
            <a:endParaRPr lang="ar-IQ" sz="3600" b="1" dirty="0" smtClean="0">
              <a:solidFill>
                <a:srgbClr val="3366FF"/>
              </a:solidFill>
              <a:latin typeface="Simplified Arabic" pitchFamily="18" charset="-78"/>
              <a:ea typeface="Calibri"/>
              <a:cs typeface="Simplified Arabic" pitchFamily="18" charset="-78"/>
            </a:endParaRPr>
          </a:p>
          <a:p>
            <a:pPr marL="208915" indent="-228600" algn="ctr">
              <a:lnSpc>
                <a:spcPct val="115000"/>
              </a:lnSpc>
              <a:spcBef>
                <a:spcPts val="0"/>
              </a:spcBef>
              <a:tabLst>
                <a:tab pos="208915" algn="l"/>
              </a:tabLst>
            </a:pPr>
            <a:r>
              <a:rPr lang="ar-IQ" sz="3600" b="1" dirty="0">
                <a:solidFill>
                  <a:srgbClr val="FF33CC"/>
                </a:solidFill>
                <a:latin typeface="Simplified Arabic" pitchFamily="18" charset="-78"/>
                <a:ea typeface="Calibri"/>
                <a:cs typeface="Simplified Arabic" pitchFamily="18" charset="-78"/>
              </a:rPr>
              <a:t>1</a:t>
            </a:r>
            <a:r>
              <a:rPr lang="ar-IQ" sz="3600" b="1" dirty="0" smtClean="0">
                <a:solidFill>
                  <a:srgbClr val="FF33CC"/>
                </a:solidFill>
                <a:latin typeface="Simplified Arabic" pitchFamily="18" charset="-78"/>
                <a:ea typeface="Calibri"/>
                <a:cs typeface="Simplified Arabic" pitchFamily="18" charset="-78"/>
              </a:rPr>
              <a:t>. </a:t>
            </a:r>
            <a:r>
              <a:rPr lang="ar-IQ" sz="3600" b="1" dirty="0">
                <a:solidFill>
                  <a:srgbClr val="FF33CC"/>
                </a:solidFill>
                <a:latin typeface="Simplified Arabic" pitchFamily="18" charset="-78"/>
                <a:ea typeface="Calibri"/>
                <a:cs typeface="Simplified Arabic" pitchFamily="18" charset="-78"/>
              </a:rPr>
              <a:t>البحوث العلمية النظرية  </a:t>
            </a:r>
          </a:p>
          <a:p>
            <a:pPr marL="208915" indent="-228600" algn="ctr">
              <a:lnSpc>
                <a:spcPct val="115000"/>
              </a:lnSpc>
              <a:spcBef>
                <a:spcPts val="0"/>
              </a:spcBef>
              <a:tabLst>
                <a:tab pos="208915" algn="l"/>
              </a:tabLst>
            </a:pPr>
            <a:r>
              <a:rPr lang="ar-IQ" sz="3600" b="1" dirty="0" smtClean="0">
                <a:solidFill>
                  <a:srgbClr val="FF33CC"/>
                </a:solidFill>
                <a:latin typeface="Simplified Arabic" pitchFamily="18" charset="-78"/>
                <a:ea typeface="Calibri"/>
                <a:cs typeface="Simplified Arabic" pitchFamily="18" charset="-78"/>
              </a:rPr>
              <a:t>2. البحوث </a:t>
            </a:r>
            <a:r>
              <a:rPr lang="ar-IQ" sz="3600" b="1" dirty="0">
                <a:solidFill>
                  <a:srgbClr val="FF33CC"/>
                </a:solidFill>
                <a:latin typeface="Simplified Arabic" pitchFamily="18" charset="-78"/>
                <a:ea typeface="Calibri"/>
                <a:cs typeface="Simplified Arabic" pitchFamily="18" charset="-78"/>
              </a:rPr>
              <a:t>العلمية </a:t>
            </a:r>
            <a:r>
              <a:rPr lang="ar-IQ" sz="3600" b="1" dirty="0" smtClean="0">
                <a:solidFill>
                  <a:srgbClr val="FF33CC"/>
                </a:solidFill>
                <a:latin typeface="Simplified Arabic" pitchFamily="18" charset="-78"/>
                <a:ea typeface="Calibri"/>
                <a:cs typeface="Simplified Arabic" pitchFamily="18" charset="-78"/>
              </a:rPr>
              <a:t>التطبيقية</a:t>
            </a:r>
          </a:p>
          <a:p>
            <a:pPr marL="0" algn="just">
              <a:lnSpc>
                <a:spcPct val="115000"/>
              </a:lnSpc>
              <a:spcBef>
                <a:spcPts val="0"/>
              </a:spcBef>
              <a:tabLst>
                <a:tab pos="-19685" algn="l"/>
              </a:tabLst>
            </a:pPr>
            <a:r>
              <a:rPr lang="ar-SA" sz="3600" b="1" dirty="0">
                <a:solidFill>
                  <a:srgbClr val="3366FF"/>
                </a:solidFill>
                <a:latin typeface="Simplified Arabic" pitchFamily="18" charset="-78"/>
                <a:ea typeface="Calibri"/>
                <a:cs typeface="Simplified Arabic" pitchFamily="18" charset="-78"/>
              </a:rPr>
              <a:t>ثانياً: البحث العلمي على وفق </a:t>
            </a:r>
            <a:r>
              <a:rPr lang="ar-SA" sz="3600" b="1" u="sng" dirty="0">
                <a:solidFill>
                  <a:srgbClr val="9900CC"/>
                </a:solidFill>
                <a:latin typeface="Simplified Arabic" pitchFamily="18" charset="-78"/>
                <a:ea typeface="Calibri"/>
                <a:cs typeface="Simplified Arabic" pitchFamily="18" charset="-78"/>
              </a:rPr>
              <a:t>المنهجية</a:t>
            </a:r>
            <a:r>
              <a:rPr lang="ar-SA" sz="3600" b="1" dirty="0">
                <a:solidFill>
                  <a:srgbClr val="3366FF"/>
                </a:solidFill>
                <a:latin typeface="Simplified Arabic" pitchFamily="18" charset="-78"/>
                <a:ea typeface="Calibri"/>
                <a:cs typeface="Simplified Arabic" pitchFamily="18" charset="-78"/>
              </a:rPr>
              <a:t> أو الأسلوب المستخدم، يقسم إلى</a:t>
            </a:r>
            <a:r>
              <a:rPr lang="ar-SA" sz="3600" b="1" dirty="0" smtClean="0">
                <a:solidFill>
                  <a:srgbClr val="3366FF"/>
                </a:solidFill>
                <a:latin typeface="Simplified Arabic" pitchFamily="18" charset="-78"/>
                <a:ea typeface="Calibri"/>
                <a:cs typeface="Simplified Arabic" pitchFamily="18" charset="-78"/>
              </a:rPr>
              <a:t>:-</a:t>
            </a:r>
            <a:endParaRPr lang="ar-IQ" sz="3600" dirty="0" smtClean="0">
              <a:solidFill>
                <a:srgbClr val="3366FF"/>
              </a:solidFill>
              <a:latin typeface="Simplified Arabic" pitchFamily="18" charset="-78"/>
              <a:ea typeface="Calibri"/>
              <a:cs typeface="Simplified Arabic" pitchFamily="18" charset="-78"/>
            </a:endParaRPr>
          </a:p>
          <a:p>
            <a:pPr marL="0" algn="ctr">
              <a:lnSpc>
                <a:spcPct val="115000"/>
              </a:lnSpc>
              <a:spcBef>
                <a:spcPts val="0"/>
              </a:spcBef>
              <a:tabLst>
                <a:tab pos="-19685" algn="l"/>
              </a:tabLst>
            </a:pPr>
            <a:r>
              <a:rPr lang="ar-IQ" sz="3600" b="1" dirty="0" smtClean="0">
                <a:solidFill>
                  <a:srgbClr val="FF33CC"/>
                </a:solidFill>
                <a:latin typeface="Simplified Arabic" pitchFamily="18" charset="-78"/>
                <a:ea typeface="Calibri"/>
                <a:cs typeface="Simplified Arabic" pitchFamily="18" charset="-78"/>
              </a:rPr>
              <a:t>1. </a:t>
            </a:r>
            <a:r>
              <a:rPr lang="ar-SA" sz="3600" b="1" dirty="0" smtClean="0">
                <a:solidFill>
                  <a:srgbClr val="FF33CC"/>
                </a:solidFill>
                <a:latin typeface="Simplified Arabic" pitchFamily="18" charset="-78"/>
                <a:ea typeface="Calibri"/>
                <a:cs typeface="Simplified Arabic" pitchFamily="18" charset="-78"/>
              </a:rPr>
              <a:t>بحوث وصفية</a:t>
            </a:r>
            <a:endParaRPr lang="ar-IQ" sz="3600" dirty="0" smtClean="0">
              <a:solidFill>
                <a:srgbClr val="FF33CC"/>
              </a:solidFill>
              <a:latin typeface="Simplified Arabic" pitchFamily="18" charset="-78"/>
              <a:ea typeface="Calibri"/>
              <a:cs typeface="Simplified Arabic" pitchFamily="18" charset="-78"/>
            </a:endParaRPr>
          </a:p>
          <a:p>
            <a:pPr marL="0" algn="ctr">
              <a:lnSpc>
                <a:spcPct val="115000"/>
              </a:lnSpc>
              <a:spcBef>
                <a:spcPts val="0"/>
              </a:spcBef>
              <a:tabLst>
                <a:tab pos="-19685" algn="l"/>
              </a:tabLst>
            </a:pPr>
            <a:r>
              <a:rPr lang="ar-IQ" sz="3600" b="1" dirty="0" smtClean="0">
                <a:solidFill>
                  <a:srgbClr val="FF33CC"/>
                </a:solidFill>
                <a:latin typeface="Simplified Arabic" pitchFamily="18" charset="-78"/>
                <a:ea typeface="Calibri"/>
                <a:cs typeface="Simplified Arabic" pitchFamily="18" charset="-78"/>
              </a:rPr>
              <a:t>2. </a:t>
            </a:r>
            <a:r>
              <a:rPr lang="ar-SA" sz="3600" b="1" dirty="0" smtClean="0">
                <a:solidFill>
                  <a:srgbClr val="FF33CC"/>
                </a:solidFill>
                <a:latin typeface="Simplified Arabic" pitchFamily="18" charset="-78"/>
                <a:ea typeface="Calibri"/>
                <a:cs typeface="Simplified Arabic" pitchFamily="18" charset="-78"/>
              </a:rPr>
              <a:t>بحوث تاريخية</a:t>
            </a:r>
            <a:r>
              <a:rPr lang="ar-IQ" sz="3600" b="1" dirty="0" smtClean="0">
                <a:solidFill>
                  <a:srgbClr val="FF33CC"/>
                </a:solidFill>
                <a:latin typeface="Simplified Arabic" pitchFamily="18" charset="-78"/>
                <a:ea typeface="Calibri"/>
                <a:cs typeface="Simplified Arabic" pitchFamily="18" charset="-78"/>
              </a:rPr>
              <a:t>.</a:t>
            </a:r>
          </a:p>
          <a:p>
            <a:pPr marL="0" algn="ctr">
              <a:lnSpc>
                <a:spcPct val="115000"/>
              </a:lnSpc>
              <a:spcBef>
                <a:spcPts val="0"/>
              </a:spcBef>
              <a:tabLst>
                <a:tab pos="-19685" algn="l"/>
              </a:tabLst>
            </a:pPr>
            <a:r>
              <a:rPr lang="ar-IQ" sz="3600" b="1" dirty="0" smtClean="0">
                <a:solidFill>
                  <a:srgbClr val="FF33CC"/>
                </a:solidFill>
                <a:latin typeface="Simplified Arabic" pitchFamily="18" charset="-78"/>
                <a:ea typeface="Calibri"/>
                <a:cs typeface="Simplified Arabic" pitchFamily="18" charset="-78"/>
              </a:rPr>
              <a:t>3.</a:t>
            </a:r>
            <a:r>
              <a:rPr lang="ar-SA" sz="3600" b="1" dirty="0" smtClean="0">
                <a:solidFill>
                  <a:srgbClr val="FF33CC"/>
                </a:solidFill>
                <a:latin typeface="Simplified Arabic" pitchFamily="18" charset="-78"/>
                <a:ea typeface="Calibri"/>
                <a:cs typeface="Simplified Arabic" pitchFamily="18" charset="-78"/>
              </a:rPr>
              <a:t>بحوث تجريبية</a:t>
            </a:r>
            <a:endParaRPr lang="en-US" sz="3600" dirty="0">
              <a:solidFill>
                <a:srgbClr val="FF33CC"/>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953560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pPr lvl="0"/>
            <a:r>
              <a:rPr lang="ar-IQ" sz="3200" b="1" dirty="0">
                <a:solidFill>
                  <a:srgbClr val="FF0000"/>
                </a:solidFill>
                <a:latin typeface="Simplified Arabic" pitchFamily="18" charset="-78"/>
                <a:ea typeface="Calibri"/>
                <a:cs typeface="Simplified Arabic" pitchFamily="18" charset="-78"/>
              </a:rPr>
              <a:t>أنواع البحث العلمي </a:t>
            </a:r>
            <a:r>
              <a:rPr lang="en-US" sz="3200" dirty="0">
                <a:solidFill>
                  <a:srgbClr val="FF0000"/>
                </a:solidFill>
                <a:latin typeface="Simplified Arabic" pitchFamily="18" charset="-78"/>
                <a:ea typeface="Calibri"/>
                <a:cs typeface="Simplified Arabic" pitchFamily="18" charset="-78"/>
              </a:rPr>
              <a:t>Types of scientific </a:t>
            </a:r>
            <a:r>
              <a:rPr lang="en-US" sz="3200" dirty="0" smtClean="0">
                <a:solidFill>
                  <a:srgbClr val="FF0000"/>
                </a:solidFill>
                <a:latin typeface="Simplified Arabic" pitchFamily="18" charset="-78"/>
                <a:ea typeface="Calibri"/>
                <a:cs typeface="Simplified Arabic" pitchFamily="18" charset="-78"/>
              </a:rPr>
              <a:t>research</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832648"/>
          </a:xfrm>
        </p:spPr>
        <p:txBody>
          <a:bodyPr>
            <a:normAutofit fontScale="92500" lnSpcReduction="10000"/>
          </a:bodyPr>
          <a:lstStyle/>
          <a:p>
            <a:pPr marL="0" algn="just">
              <a:lnSpc>
                <a:spcPct val="115000"/>
              </a:lnSpc>
              <a:spcBef>
                <a:spcPts val="0"/>
              </a:spcBef>
              <a:tabLst>
                <a:tab pos="-19685" algn="l"/>
              </a:tabLst>
            </a:pPr>
            <a:r>
              <a:rPr lang="ar-IQ" dirty="0">
                <a:latin typeface="Simplified Arabic" pitchFamily="18" charset="-78"/>
                <a:ea typeface="Calibri"/>
                <a:cs typeface="Simplified Arabic" pitchFamily="18" charset="-78"/>
              </a:rPr>
              <a:t>بغض النظر عن نوع الشهادة التي تمنح للطالب سواء كانت بكالوريوس أو دبلوم أو ماجستير أو دكتوراه أثناء دراسته وبعد تقديم بحثه ومناقشته وتقويمه علمياً، </a:t>
            </a:r>
            <a:r>
              <a:rPr lang="ar-SA" dirty="0">
                <a:latin typeface="Simplified Arabic" pitchFamily="18" charset="-78"/>
                <a:ea typeface="Calibri"/>
                <a:cs typeface="Simplified Arabic" pitchFamily="18" charset="-78"/>
              </a:rPr>
              <a:t>إذا ما نظرنا إلى أنواع البحث العلمي نجد أنها تختلف على حسب الهدف المراد من هذا البحث.</a:t>
            </a:r>
            <a:endParaRPr lang="en-US" sz="2400" dirty="0">
              <a:latin typeface="Simplified Arabic" pitchFamily="18" charset="-78"/>
              <a:ea typeface="Calibri"/>
              <a:cs typeface="Simplified Arabic" pitchFamily="18" charset="-78"/>
            </a:endParaRPr>
          </a:p>
          <a:p>
            <a:pPr marL="0" algn="just">
              <a:lnSpc>
                <a:spcPct val="115000"/>
              </a:lnSpc>
              <a:spcBef>
                <a:spcPts val="0"/>
              </a:spcBef>
              <a:tabLst>
                <a:tab pos="-19685" algn="l"/>
              </a:tabLst>
            </a:pPr>
            <a:r>
              <a:rPr lang="ar-SA" b="1" dirty="0">
                <a:latin typeface="Simplified Arabic" pitchFamily="18" charset="-78"/>
                <a:ea typeface="Calibri"/>
                <a:cs typeface="Simplified Arabic" pitchFamily="18" charset="-78"/>
              </a:rPr>
              <a:t>نوضح بشكل مختصر أنواع البحث العلمي على ان نفصل ذلك في المباحث اللاحقة.</a:t>
            </a:r>
            <a:endParaRPr lang="en-US" sz="2400" dirty="0">
              <a:latin typeface="Simplified Arabic" pitchFamily="18" charset="-78"/>
              <a:ea typeface="Calibri"/>
              <a:cs typeface="Simplified Arabic" pitchFamily="18" charset="-78"/>
            </a:endParaRPr>
          </a:p>
          <a:p>
            <a:pPr marL="0" algn="just">
              <a:lnSpc>
                <a:spcPct val="115000"/>
              </a:lnSpc>
              <a:spcBef>
                <a:spcPts val="0"/>
              </a:spcBef>
              <a:tabLst>
                <a:tab pos="-19685" algn="l"/>
              </a:tabLst>
            </a:pPr>
            <a:r>
              <a:rPr lang="ar-SA" sz="3600" b="1" dirty="0">
                <a:solidFill>
                  <a:srgbClr val="FF0000"/>
                </a:solidFill>
                <a:latin typeface="Simplified Arabic" pitchFamily="18" charset="-78"/>
                <a:ea typeface="Calibri"/>
                <a:cs typeface="Simplified Arabic" pitchFamily="18" charset="-78"/>
              </a:rPr>
              <a:t>أولاً: البحث العلمي على </a:t>
            </a:r>
            <a:r>
              <a:rPr lang="ar-SA" sz="3600" b="1" u="sng" dirty="0">
                <a:solidFill>
                  <a:srgbClr val="FF0000"/>
                </a:solidFill>
                <a:latin typeface="Simplified Arabic" pitchFamily="18" charset="-78"/>
                <a:ea typeface="Calibri"/>
                <a:cs typeface="Simplified Arabic" pitchFamily="18" charset="-78"/>
              </a:rPr>
              <a:t>وفق الهدف</a:t>
            </a:r>
            <a:r>
              <a:rPr lang="ar-SA" sz="3600" b="1" dirty="0">
                <a:solidFill>
                  <a:srgbClr val="FF0000"/>
                </a:solidFill>
                <a:latin typeface="Simplified Arabic" pitchFamily="18" charset="-78"/>
                <a:ea typeface="Calibri"/>
                <a:cs typeface="Simplified Arabic" pitchFamily="18" charset="-78"/>
              </a:rPr>
              <a:t> أو الغرض من البحث: ويقسم إلى:-</a:t>
            </a:r>
            <a:endParaRPr lang="en-US" sz="2400" dirty="0">
              <a:solidFill>
                <a:srgbClr val="FF0000"/>
              </a:solidFill>
              <a:latin typeface="Simplified Arabic" pitchFamily="18" charset="-78"/>
              <a:ea typeface="Calibri"/>
              <a:cs typeface="Simplified Arabic" pitchFamily="18" charset="-78"/>
            </a:endParaRPr>
          </a:p>
          <a:p>
            <a:pPr marL="208915" indent="-228600" algn="just">
              <a:lnSpc>
                <a:spcPct val="115000"/>
              </a:lnSpc>
              <a:spcBef>
                <a:spcPts val="0"/>
              </a:spcBef>
              <a:tabLst>
                <a:tab pos="208915" algn="l"/>
              </a:tabLst>
            </a:pPr>
            <a:r>
              <a:rPr lang="ar-IQ" sz="3600" b="1" dirty="0">
                <a:solidFill>
                  <a:srgbClr val="3366FF"/>
                </a:solidFill>
                <a:latin typeface="Simplified Arabic" pitchFamily="18" charset="-78"/>
                <a:ea typeface="Calibri"/>
                <a:cs typeface="Simplified Arabic" pitchFamily="18" charset="-78"/>
              </a:rPr>
              <a:t>1. البحوث العلمية النظرية</a:t>
            </a:r>
            <a:r>
              <a:rPr lang="ar-IQ" b="1" dirty="0">
                <a:solidFill>
                  <a:srgbClr val="3366FF"/>
                </a:solidFill>
                <a:latin typeface="Simplified Arabic" pitchFamily="18" charset="-78"/>
                <a:ea typeface="Calibri"/>
                <a:cs typeface="Simplified Arabic" pitchFamily="18" charset="-78"/>
              </a:rPr>
              <a:t>  </a:t>
            </a:r>
            <a:r>
              <a:rPr lang="en-US" dirty="0">
                <a:solidFill>
                  <a:srgbClr val="3366FF"/>
                </a:solidFill>
                <a:latin typeface="Simplified Arabic" pitchFamily="18" charset="-78"/>
                <a:ea typeface="Calibri"/>
                <a:cs typeface="Simplified Arabic" pitchFamily="18" charset="-78"/>
              </a:rPr>
              <a:t>Theoretical research</a:t>
            </a:r>
            <a:endParaRPr lang="en-US" sz="2400" dirty="0">
              <a:solidFill>
                <a:srgbClr val="3366FF"/>
              </a:solidFill>
              <a:latin typeface="Simplified Arabic" pitchFamily="18" charset="-78"/>
              <a:ea typeface="Calibri"/>
              <a:cs typeface="Simplified Arabic" pitchFamily="18" charset="-78"/>
            </a:endParaRPr>
          </a:p>
          <a:p>
            <a:pPr marL="208915" indent="-228600" algn="just">
              <a:lnSpc>
                <a:spcPct val="115000"/>
              </a:lnSpc>
              <a:spcBef>
                <a:spcPts val="0"/>
              </a:spcBef>
              <a:tabLst>
                <a:tab pos="208915" algn="l"/>
                <a:tab pos="1898015" algn="l"/>
              </a:tabLst>
            </a:pPr>
            <a:r>
              <a:rPr lang="ar-IQ" sz="3600" b="1" dirty="0" smtClean="0">
                <a:solidFill>
                  <a:srgbClr val="3366FF"/>
                </a:solidFill>
                <a:latin typeface="Simplified Arabic" pitchFamily="18" charset="-78"/>
                <a:ea typeface="Calibri"/>
                <a:cs typeface="Simplified Arabic" pitchFamily="18" charset="-78"/>
              </a:rPr>
              <a:t>2</a:t>
            </a:r>
            <a:r>
              <a:rPr lang="ar-IQ" sz="3600" b="1" dirty="0">
                <a:solidFill>
                  <a:srgbClr val="3366FF"/>
                </a:solidFill>
                <a:latin typeface="Simplified Arabic" pitchFamily="18" charset="-78"/>
                <a:ea typeface="Calibri"/>
                <a:cs typeface="Simplified Arabic" pitchFamily="18" charset="-78"/>
              </a:rPr>
              <a:t>. البحوث العلمية التطبيقية  </a:t>
            </a:r>
            <a:r>
              <a:rPr lang="en-US" sz="3600" b="1" dirty="0">
                <a:solidFill>
                  <a:srgbClr val="3366FF"/>
                </a:solidFill>
                <a:latin typeface="Simplified Arabic" pitchFamily="18" charset="-78"/>
                <a:ea typeface="Calibri"/>
                <a:cs typeface="Simplified Arabic" pitchFamily="18" charset="-78"/>
              </a:rPr>
              <a:t> </a:t>
            </a:r>
            <a:r>
              <a:rPr lang="en-US" sz="3600" dirty="0">
                <a:solidFill>
                  <a:srgbClr val="3366FF"/>
                </a:solidFill>
                <a:latin typeface="Simplified Arabic" pitchFamily="18" charset="-78"/>
                <a:ea typeface="Calibri"/>
                <a:cs typeface="Simplified Arabic" pitchFamily="18" charset="-78"/>
              </a:rPr>
              <a:t>Applied </a:t>
            </a:r>
            <a:r>
              <a:rPr lang="en-US" sz="3600" dirty="0" smtClean="0">
                <a:solidFill>
                  <a:srgbClr val="3366FF"/>
                </a:solidFill>
                <a:latin typeface="Simplified Arabic" pitchFamily="18" charset="-78"/>
                <a:ea typeface="Calibri"/>
                <a:cs typeface="Simplified Arabic" pitchFamily="18" charset="-78"/>
              </a:rPr>
              <a:t>research</a:t>
            </a:r>
            <a:r>
              <a:rPr lang="en-US" dirty="0" smtClean="0">
                <a:solidFill>
                  <a:srgbClr val="3366FF"/>
                </a:solidFill>
                <a:latin typeface="Simplified Arabic" pitchFamily="18" charset="-78"/>
                <a:ea typeface="Calibri"/>
                <a:cs typeface="Simplified Arabic" pitchFamily="18" charset="-78"/>
              </a:rPr>
              <a:t>.</a:t>
            </a:r>
            <a:endParaRPr lang="ar-IQ" dirty="0" smtClean="0">
              <a:solidFill>
                <a:srgbClr val="3366FF"/>
              </a:solidFill>
              <a:latin typeface="Simplified Arabic" pitchFamily="18" charset="-78"/>
              <a:ea typeface="Calibri"/>
              <a:cs typeface="Simplified Arabic" pitchFamily="18" charset="-78"/>
            </a:endParaRPr>
          </a:p>
          <a:p>
            <a:pPr marL="208915" indent="-228600" algn="l">
              <a:lnSpc>
                <a:spcPct val="115000"/>
              </a:lnSpc>
              <a:spcBef>
                <a:spcPts val="0"/>
              </a:spcBef>
              <a:tabLst>
                <a:tab pos="208915" algn="l"/>
                <a:tab pos="1898015" algn="l"/>
              </a:tabLst>
            </a:pPr>
            <a:r>
              <a:rPr lang="ar-IQ" sz="3000" b="1" dirty="0" smtClean="0">
                <a:solidFill>
                  <a:srgbClr val="FF0000"/>
                </a:solidFill>
                <a:latin typeface="Simplified Arabic" pitchFamily="18" charset="-78"/>
                <a:ea typeface="Calibri"/>
                <a:cs typeface="Simplified Arabic" pitchFamily="18" charset="-78"/>
              </a:rPr>
              <a:t>نشرح أولاً : البحث العلمي على وفق الهدف</a:t>
            </a:r>
            <a:endParaRPr lang="en-US" sz="30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352836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1080119"/>
          </a:xfrm>
        </p:spPr>
        <p:txBody>
          <a:bodyPr>
            <a:normAutofit/>
          </a:bodyPr>
          <a:lstStyle/>
          <a:p>
            <a:pPr lvl="0"/>
            <a:r>
              <a:rPr lang="ar-IQ" b="1" dirty="0">
                <a:solidFill>
                  <a:srgbClr val="FF00FF"/>
                </a:solidFill>
                <a:latin typeface="Simplified Arabic" pitchFamily="18" charset="-78"/>
                <a:cs typeface="Simplified Arabic" pitchFamily="18" charset="-78"/>
              </a:rPr>
              <a:t>المحاضرة </a:t>
            </a:r>
            <a:r>
              <a:rPr lang="ar-IQ" b="1" dirty="0" smtClean="0">
                <a:solidFill>
                  <a:srgbClr val="FF00FF"/>
                </a:solidFill>
                <a:latin typeface="Simplified Arabic" pitchFamily="18" charset="-78"/>
                <a:cs typeface="Simplified Arabic" pitchFamily="18" charset="-78"/>
              </a:rPr>
              <a:t>الثالثة</a:t>
            </a:r>
            <a:endParaRPr lang="ar-IQ" dirty="0"/>
          </a:p>
        </p:txBody>
      </p:sp>
      <p:sp>
        <p:nvSpPr>
          <p:cNvPr id="3" name="عنوان فرعي 2"/>
          <p:cNvSpPr>
            <a:spLocks noGrp="1"/>
          </p:cNvSpPr>
          <p:nvPr>
            <p:ph type="subTitle" idx="1"/>
          </p:nvPr>
        </p:nvSpPr>
        <p:spPr>
          <a:xfrm>
            <a:off x="683568" y="1556792"/>
            <a:ext cx="7776864" cy="5040560"/>
          </a:xfrm>
        </p:spPr>
        <p:txBody>
          <a:bodyPr/>
          <a:lstStyle/>
          <a:p>
            <a:pPr marL="342900" lvl="0" indent="-342900">
              <a:buFont typeface="Arial" pitchFamily="34" charset="0"/>
              <a:buChar char="•"/>
            </a:pPr>
            <a:r>
              <a:rPr lang="ar-SA" sz="5400" b="1" dirty="0" smtClean="0">
                <a:solidFill>
                  <a:prstClr val="black"/>
                </a:solidFill>
                <a:ea typeface="Calibri"/>
                <a:cs typeface="Simplified Arabic"/>
              </a:rPr>
              <a:t>البحث العلم</a:t>
            </a:r>
            <a:r>
              <a:rPr lang="ar-IQ" sz="5400" b="1" dirty="0" smtClean="0">
                <a:solidFill>
                  <a:prstClr val="black"/>
                </a:solidFill>
                <a:ea typeface="Calibri"/>
                <a:cs typeface="Simplified Arabic"/>
              </a:rPr>
              <a:t>ي</a:t>
            </a:r>
          </a:p>
          <a:p>
            <a:pPr marL="342900" lvl="0" indent="-342900">
              <a:buFont typeface="Arial" pitchFamily="34" charset="0"/>
              <a:buChar char="•"/>
            </a:pPr>
            <a:r>
              <a:rPr lang="ar-IQ" sz="5400" b="1" dirty="0" smtClean="0">
                <a:solidFill>
                  <a:prstClr val="black"/>
                </a:solidFill>
                <a:ea typeface="Calibri"/>
                <a:cs typeface="Simplified Arabic"/>
              </a:rPr>
              <a:t>المرحلة الثالثة</a:t>
            </a:r>
          </a:p>
          <a:p>
            <a:pPr marL="342900" lvl="0" indent="-342900">
              <a:buFont typeface="Arial" pitchFamily="34" charset="0"/>
              <a:buChar char="•"/>
            </a:pPr>
            <a:r>
              <a:rPr lang="ar-IQ" sz="5400" b="1" dirty="0">
                <a:solidFill>
                  <a:srgbClr val="00CC00"/>
                </a:solidFill>
                <a:ea typeface="Calibri"/>
                <a:cs typeface="Simplified Arabic"/>
              </a:rPr>
              <a:t> </a:t>
            </a:r>
            <a:r>
              <a:rPr lang="ar-IQ" sz="5400" b="1" dirty="0" smtClean="0">
                <a:solidFill>
                  <a:srgbClr val="00CC00"/>
                </a:solidFill>
                <a:ea typeface="Calibri"/>
                <a:cs typeface="Simplified Arabic"/>
              </a:rPr>
              <a:t>العام الدراسي (2023-2024)</a:t>
            </a:r>
          </a:p>
          <a:p>
            <a:pPr marL="342900" lvl="0" indent="-342900">
              <a:buFont typeface="Arial" pitchFamily="34" charset="0"/>
              <a:buChar char="•"/>
            </a:pPr>
            <a:r>
              <a:rPr lang="ar-IQ" sz="5400" b="1" dirty="0" err="1" smtClean="0">
                <a:solidFill>
                  <a:srgbClr val="FF0000"/>
                </a:solidFill>
                <a:ea typeface="Calibri"/>
                <a:cs typeface="Simplified Arabic"/>
              </a:rPr>
              <a:t>أ.د</a:t>
            </a:r>
            <a:r>
              <a:rPr lang="ar-IQ" sz="5400" b="1" dirty="0" smtClean="0">
                <a:solidFill>
                  <a:srgbClr val="FF0000"/>
                </a:solidFill>
                <a:ea typeface="Calibri"/>
                <a:cs typeface="Simplified Arabic"/>
              </a:rPr>
              <a:t>. حسن هادي الهلالي</a:t>
            </a:r>
            <a:endParaRPr lang="en-US" sz="4800" dirty="0">
              <a:solidFill>
                <a:srgbClr val="FF0000"/>
              </a:solidFill>
              <a:ea typeface="Calibri"/>
              <a:cs typeface="Arial"/>
            </a:endParaRPr>
          </a:p>
          <a:p>
            <a:endParaRPr lang="ar-IQ" dirty="0"/>
          </a:p>
        </p:txBody>
      </p:sp>
    </p:spTree>
    <p:extLst>
      <p:ext uri="{BB962C8B-B14F-4D97-AF65-F5344CB8AC3E}">
        <p14:creationId xmlns:p14="http://schemas.microsoft.com/office/powerpoint/2010/main" val="717731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indent="-342900">
              <a:lnSpc>
                <a:spcPct val="115000"/>
              </a:lnSpc>
              <a:spcBef>
                <a:spcPts val="0"/>
              </a:spcBef>
              <a:tabLst>
                <a:tab pos="-19685" algn="l"/>
              </a:tabLst>
            </a:pPr>
            <a:r>
              <a:rPr lang="ar-SA" sz="2400" b="1" dirty="0">
                <a:solidFill>
                  <a:srgbClr val="FF0000"/>
                </a:solidFill>
                <a:ea typeface="Calibri"/>
                <a:cs typeface="Simplified Arabic"/>
              </a:rPr>
              <a:t>أولاً: البحث العلمي على وفق الهدف أو الغرض من البحث: ويقسم إلى</a:t>
            </a:r>
            <a:r>
              <a:rPr lang="ar-SA" sz="2400" b="1" dirty="0" smtClean="0">
                <a:solidFill>
                  <a:srgbClr val="FF0000"/>
                </a:solidFill>
                <a:ea typeface="Calibri"/>
                <a:cs typeface="Simplified Arabic"/>
              </a:rPr>
              <a:t>:-</a:t>
            </a:r>
            <a:endParaRPr lang="ar-IQ" sz="2400" dirty="0">
              <a:solidFill>
                <a:srgbClr val="FF0000"/>
              </a:solidFill>
            </a:endParaRPr>
          </a:p>
        </p:txBody>
      </p:sp>
      <p:sp>
        <p:nvSpPr>
          <p:cNvPr id="3" name="عنصر نائب للمحتوى 2"/>
          <p:cNvSpPr>
            <a:spLocks noGrp="1"/>
          </p:cNvSpPr>
          <p:nvPr>
            <p:ph idx="1"/>
          </p:nvPr>
        </p:nvSpPr>
        <p:spPr>
          <a:xfrm>
            <a:off x="457200" y="980728"/>
            <a:ext cx="8229600" cy="5616624"/>
          </a:xfrm>
        </p:spPr>
        <p:txBody>
          <a:bodyPr>
            <a:normAutofit lnSpcReduction="10000"/>
          </a:bodyPr>
          <a:lstStyle/>
          <a:p>
            <a:pPr marL="208915" lvl="0" indent="-228600" algn="just">
              <a:lnSpc>
                <a:spcPct val="115000"/>
              </a:lnSpc>
              <a:spcBef>
                <a:spcPts val="0"/>
              </a:spcBef>
              <a:tabLst>
                <a:tab pos="208915" algn="l"/>
              </a:tabLst>
            </a:pPr>
            <a:r>
              <a:rPr lang="ar-IQ" b="1" dirty="0">
                <a:solidFill>
                  <a:srgbClr val="3366FF"/>
                </a:solidFill>
                <a:latin typeface="Simplified Arabic" pitchFamily="18" charset="-78"/>
                <a:ea typeface="Calibri"/>
                <a:cs typeface="Simplified Arabic" pitchFamily="18" charset="-78"/>
              </a:rPr>
              <a:t>1. البحوث العلمية النظرية  </a:t>
            </a:r>
            <a:r>
              <a:rPr lang="en-US" dirty="0">
                <a:solidFill>
                  <a:srgbClr val="3366FF"/>
                </a:solidFill>
                <a:latin typeface="Simplified Arabic" pitchFamily="18" charset="-78"/>
                <a:ea typeface="Calibri"/>
                <a:cs typeface="Simplified Arabic" pitchFamily="18" charset="-78"/>
              </a:rPr>
              <a:t>Theoretical research</a:t>
            </a:r>
          </a:p>
          <a:p>
            <a:pPr marL="0" lvl="0" algn="just">
              <a:lnSpc>
                <a:spcPct val="115000"/>
              </a:lnSpc>
              <a:spcBef>
                <a:spcPts val="0"/>
              </a:spcBef>
              <a:tabLst>
                <a:tab pos="-19685" algn="l"/>
              </a:tabLst>
            </a:pPr>
            <a:r>
              <a:rPr lang="ar-SA" b="1" dirty="0">
                <a:solidFill>
                  <a:prstClr val="black"/>
                </a:solidFill>
                <a:latin typeface="Simplified Arabic" pitchFamily="18" charset="-78"/>
                <a:ea typeface="Calibri"/>
                <a:cs typeface="Simplified Arabic" pitchFamily="18" charset="-78"/>
              </a:rPr>
              <a:t>يهتم هذا النوع من البحث بالجانب العلمي، للوصول إلى مجموعة من القوانين والنظريات المهمة المؤكدة، التي تمثل دوراً كبيراً في جمع المعلومات التي تساعد الباحث في بحثة بشكل دقيق</a:t>
            </a:r>
            <a:r>
              <a:rPr lang="ar-IQ" b="1" dirty="0">
                <a:solidFill>
                  <a:prstClr val="black"/>
                </a:solidFill>
                <a:latin typeface="Simplified Arabic" pitchFamily="18" charset="-78"/>
                <a:ea typeface="Calibri"/>
                <a:cs typeface="Simplified Arabic" pitchFamily="18" charset="-78"/>
              </a:rPr>
              <a:t>، هي البحوث المسحية أو الوصفية مثل البحوث التاريخية أو النفسية او البحوث ذات الطبيعة العلمية الاستكشافية والتحليلية مثل </a:t>
            </a:r>
            <a:r>
              <a:rPr lang="ar-IQ" b="1" dirty="0" err="1">
                <a:solidFill>
                  <a:prstClr val="black"/>
                </a:solidFill>
                <a:latin typeface="Simplified Arabic" pitchFamily="18" charset="-78"/>
                <a:ea typeface="Calibri"/>
                <a:cs typeface="Simplified Arabic" pitchFamily="18" charset="-78"/>
              </a:rPr>
              <a:t>البايوميكنيك</a:t>
            </a:r>
            <a:r>
              <a:rPr lang="ar-IQ" b="1" dirty="0">
                <a:solidFill>
                  <a:prstClr val="black"/>
                </a:solidFill>
                <a:latin typeface="Simplified Arabic" pitchFamily="18" charset="-78"/>
                <a:ea typeface="Calibri"/>
                <a:cs typeface="Simplified Arabic" pitchFamily="18" charset="-78"/>
              </a:rPr>
              <a:t>.</a:t>
            </a:r>
            <a:endParaRPr lang="en-US" b="1" dirty="0">
              <a:solidFill>
                <a:prstClr val="black"/>
              </a:solidFill>
              <a:latin typeface="Simplified Arabic" pitchFamily="18" charset="-78"/>
              <a:ea typeface="Calibri"/>
              <a:cs typeface="Simplified Arabic" pitchFamily="18" charset="-78"/>
            </a:endParaRPr>
          </a:p>
          <a:p>
            <a:pPr marL="208915" lvl="0" indent="-228600" algn="just">
              <a:lnSpc>
                <a:spcPct val="115000"/>
              </a:lnSpc>
              <a:spcBef>
                <a:spcPts val="0"/>
              </a:spcBef>
              <a:tabLst>
                <a:tab pos="208915" algn="l"/>
                <a:tab pos="1898015" algn="l"/>
              </a:tabLst>
            </a:pPr>
            <a:r>
              <a:rPr lang="ar-IQ" b="1" dirty="0">
                <a:solidFill>
                  <a:srgbClr val="3366FF"/>
                </a:solidFill>
                <a:latin typeface="Simplified Arabic" pitchFamily="18" charset="-78"/>
                <a:ea typeface="Calibri"/>
                <a:cs typeface="Simplified Arabic" pitchFamily="18" charset="-78"/>
              </a:rPr>
              <a:t>2. البحوث العلمية التطبيقية  </a:t>
            </a:r>
            <a:r>
              <a:rPr lang="en-US" b="1" dirty="0">
                <a:solidFill>
                  <a:srgbClr val="3366FF"/>
                </a:solidFill>
                <a:latin typeface="Simplified Arabic" pitchFamily="18" charset="-78"/>
                <a:ea typeface="Calibri"/>
                <a:cs typeface="Simplified Arabic" pitchFamily="18" charset="-78"/>
              </a:rPr>
              <a:t> </a:t>
            </a:r>
            <a:r>
              <a:rPr lang="en-US" dirty="0">
                <a:solidFill>
                  <a:srgbClr val="3366FF"/>
                </a:solidFill>
                <a:latin typeface="Simplified Arabic" pitchFamily="18" charset="-78"/>
                <a:ea typeface="Calibri"/>
                <a:cs typeface="Simplified Arabic" pitchFamily="18" charset="-78"/>
              </a:rPr>
              <a:t>Applied </a:t>
            </a:r>
            <a:r>
              <a:rPr lang="en-US" dirty="0" smtClean="0">
                <a:solidFill>
                  <a:srgbClr val="3366FF"/>
                </a:solidFill>
                <a:latin typeface="Simplified Arabic" pitchFamily="18" charset="-78"/>
                <a:ea typeface="Calibri"/>
                <a:cs typeface="Simplified Arabic" pitchFamily="18" charset="-78"/>
              </a:rPr>
              <a:t>research</a:t>
            </a:r>
            <a:endParaRPr lang="ar-IQ" dirty="0" smtClean="0">
              <a:solidFill>
                <a:srgbClr val="3366FF"/>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 pos="1898015" algn="l"/>
              </a:tabLst>
            </a:pPr>
            <a:endParaRPr lang="ar-IQ" dirty="0" smtClean="0">
              <a:solidFill>
                <a:srgbClr val="3366FF"/>
              </a:solidFill>
              <a:latin typeface="Simplified Arabic" pitchFamily="18" charset="-78"/>
              <a:ea typeface="Calibri"/>
              <a:cs typeface="Simplified Arabic" pitchFamily="18" charset="-78"/>
            </a:endParaRPr>
          </a:p>
          <a:p>
            <a:pPr marL="208915" lvl="0" indent="-228600" algn="l">
              <a:lnSpc>
                <a:spcPct val="115000"/>
              </a:lnSpc>
              <a:spcBef>
                <a:spcPts val="0"/>
              </a:spcBef>
              <a:tabLst>
                <a:tab pos="208915" algn="l"/>
                <a:tab pos="1898015" algn="l"/>
              </a:tabLst>
            </a:pPr>
            <a:r>
              <a:rPr lang="ar-IQ" b="1" dirty="0" smtClean="0">
                <a:solidFill>
                  <a:srgbClr val="FF0000"/>
                </a:solidFill>
                <a:latin typeface="Simplified Arabic" pitchFamily="18" charset="-78"/>
                <a:ea typeface="Calibri"/>
                <a:cs typeface="Simplified Arabic" pitchFamily="18" charset="-78"/>
              </a:rPr>
              <a:t>نشرح 2. البحوث العلمية التطبيقية</a:t>
            </a:r>
            <a:endParaRPr lang="en-US"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849752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700" b="1" dirty="0" smtClean="0">
                <a:solidFill>
                  <a:srgbClr val="FF0000"/>
                </a:solidFill>
                <a:latin typeface="Simplified Arabic" pitchFamily="18" charset="-78"/>
                <a:ea typeface="Calibri"/>
                <a:cs typeface="Simplified Arabic" pitchFamily="18" charset="-78"/>
              </a:rPr>
              <a:t>تكملة / </a:t>
            </a:r>
            <a:r>
              <a:rPr lang="ar-SA" sz="3700" b="1" dirty="0" smtClean="0">
                <a:solidFill>
                  <a:srgbClr val="FF0000"/>
                </a:solidFill>
                <a:latin typeface="Simplified Arabic" pitchFamily="18" charset="-78"/>
                <a:ea typeface="Calibri"/>
                <a:cs typeface="Simplified Arabic" pitchFamily="18" charset="-78"/>
              </a:rPr>
              <a:t>البحث </a:t>
            </a:r>
            <a:r>
              <a:rPr lang="ar-SA" sz="3700" b="1" dirty="0">
                <a:solidFill>
                  <a:srgbClr val="FF0000"/>
                </a:solidFill>
                <a:latin typeface="Simplified Arabic" pitchFamily="18" charset="-78"/>
                <a:ea typeface="Calibri"/>
                <a:cs typeface="Simplified Arabic" pitchFamily="18" charset="-78"/>
              </a:rPr>
              <a:t>العلمي على وفق الهدف</a:t>
            </a:r>
            <a:endParaRPr lang="ar-IQ" dirty="0">
              <a:solidFill>
                <a:srgbClr val="FF0000"/>
              </a:solidFill>
            </a:endParaRPr>
          </a:p>
        </p:txBody>
      </p:sp>
      <p:sp>
        <p:nvSpPr>
          <p:cNvPr id="3" name="عنصر نائب للمحتوى 2"/>
          <p:cNvSpPr>
            <a:spLocks noGrp="1"/>
          </p:cNvSpPr>
          <p:nvPr>
            <p:ph idx="1"/>
          </p:nvPr>
        </p:nvSpPr>
        <p:spPr>
          <a:xfrm>
            <a:off x="457200" y="836712"/>
            <a:ext cx="8229600" cy="5832648"/>
          </a:xfrm>
        </p:spPr>
        <p:txBody>
          <a:bodyPr>
            <a:normAutofit fontScale="92500"/>
          </a:bodyPr>
          <a:lstStyle/>
          <a:p>
            <a:pPr marL="208915" lvl="0" indent="-228600" algn="just">
              <a:lnSpc>
                <a:spcPct val="115000"/>
              </a:lnSpc>
              <a:spcBef>
                <a:spcPts val="0"/>
              </a:spcBef>
              <a:tabLst>
                <a:tab pos="208915" algn="l"/>
                <a:tab pos="1898015" algn="l"/>
              </a:tabLst>
            </a:pPr>
            <a:r>
              <a:rPr lang="ar-IQ" sz="3600" b="1" dirty="0">
                <a:solidFill>
                  <a:srgbClr val="3366FF"/>
                </a:solidFill>
                <a:latin typeface="Simplified Arabic" pitchFamily="18" charset="-78"/>
                <a:ea typeface="Calibri"/>
                <a:cs typeface="Simplified Arabic" pitchFamily="18" charset="-78"/>
              </a:rPr>
              <a:t>2. البحوث العلمية التطبيقية  </a:t>
            </a:r>
            <a:r>
              <a:rPr lang="en-US" sz="3600" b="1" dirty="0">
                <a:solidFill>
                  <a:srgbClr val="3366FF"/>
                </a:solidFill>
                <a:latin typeface="Simplified Arabic" pitchFamily="18" charset="-78"/>
                <a:ea typeface="Calibri"/>
                <a:cs typeface="Simplified Arabic" pitchFamily="18" charset="-78"/>
              </a:rPr>
              <a:t> Applied research</a:t>
            </a:r>
          </a:p>
          <a:p>
            <a:pPr marL="0" lvl="0" algn="just">
              <a:lnSpc>
                <a:spcPct val="115000"/>
              </a:lnSpc>
              <a:spcBef>
                <a:spcPts val="0"/>
              </a:spcBef>
              <a:tabLst>
                <a:tab pos="-19685" algn="l"/>
              </a:tabLst>
            </a:pPr>
            <a:r>
              <a:rPr lang="ar-IQ" sz="3600" b="1" dirty="0">
                <a:solidFill>
                  <a:prstClr val="black"/>
                </a:solidFill>
                <a:latin typeface="Simplified Arabic" pitchFamily="18" charset="-78"/>
                <a:ea typeface="Calibri"/>
                <a:cs typeface="Simplified Arabic" pitchFamily="18" charset="-78"/>
              </a:rPr>
              <a:t>هذه البحوث تكون ضمن المناهج التجريبية وبها نجري التجارب والتطبيقات الميدانية </a:t>
            </a:r>
            <a:r>
              <a:rPr lang="ar-SA" sz="3600" b="1" dirty="0">
                <a:solidFill>
                  <a:prstClr val="black"/>
                </a:solidFill>
                <a:latin typeface="Simplified Arabic" pitchFamily="18" charset="-78"/>
                <a:ea typeface="Calibri"/>
                <a:cs typeface="Simplified Arabic" pitchFamily="18" charset="-78"/>
              </a:rPr>
              <a:t>للمعلومات المتوفرة، </a:t>
            </a:r>
            <a:endParaRPr lang="ar-IQ" sz="3600"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tabLst>
                <a:tab pos="-19685" algn="l"/>
              </a:tabLst>
            </a:pPr>
            <a:r>
              <a:rPr lang="ar-IQ" sz="3600" b="1" u="sng" dirty="0" smtClean="0">
                <a:solidFill>
                  <a:srgbClr val="FF0000"/>
                </a:solidFill>
                <a:latin typeface="Simplified Arabic" pitchFamily="18" charset="-78"/>
                <a:ea typeface="Calibri"/>
                <a:cs typeface="Simplified Arabic" pitchFamily="18" charset="-78"/>
              </a:rPr>
              <a:t>مثل</a:t>
            </a:r>
            <a:r>
              <a:rPr lang="ar-IQ" sz="3600" b="1" dirty="0" smtClean="0">
                <a:solidFill>
                  <a:prstClr val="black"/>
                </a:solidFill>
                <a:latin typeface="Simplified Arabic" pitchFamily="18" charset="-78"/>
                <a:ea typeface="Calibri"/>
                <a:cs typeface="Simplified Arabic" pitchFamily="18" charset="-78"/>
              </a:rPr>
              <a:t> </a:t>
            </a:r>
            <a:r>
              <a:rPr lang="ar-IQ" sz="3600" b="1" dirty="0">
                <a:solidFill>
                  <a:prstClr val="black"/>
                </a:solidFill>
                <a:latin typeface="Simplified Arabic" pitchFamily="18" charset="-78"/>
                <a:ea typeface="Calibri"/>
                <a:cs typeface="Simplified Arabic" pitchFamily="18" charset="-78"/>
              </a:rPr>
              <a:t>البحوث في التدريب الرياضي أو التعلم الحركي وطرائق التدريس والعلوم التي تهتم بتجارب علم النفس...الخ، </a:t>
            </a:r>
            <a:endParaRPr lang="ar-IQ" sz="3600"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tabLst>
                <a:tab pos="-19685" algn="l"/>
              </a:tabLst>
            </a:pPr>
            <a:r>
              <a:rPr lang="ar-SA" sz="3600" b="1" u="sng" dirty="0" smtClean="0">
                <a:solidFill>
                  <a:srgbClr val="FF0000"/>
                </a:solidFill>
                <a:latin typeface="Simplified Arabic" pitchFamily="18" charset="-78"/>
                <a:ea typeface="Calibri"/>
                <a:cs typeface="Simplified Arabic" pitchFamily="18" charset="-78"/>
              </a:rPr>
              <a:t>بهدف</a:t>
            </a:r>
            <a:r>
              <a:rPr lang="ar-SA" sz="3600" b="1" dirty="0" smtClean="0">
                <a:solidFill>
                  <a:prstClr val="black"/>
                </a:solidFill>
                <a:latin typeface="Simplified Arabic" pitchFamily="18" charset="-78"/>
                <a:ea typeface="Calibri"/>
                <a:cs typeface="Simplified Arabic" pitchFamily="18" charset="-78"/>
              </a:rPr>
              <a:t> </a:t>
            </a:r>
            <a:r>
              <a:rPr lang="ar-SA" sz="3600" b="1" dirty="0">
                <a:solidFill>
                  <a:prstClr val="black"/>
                </a:solidFill>
                <a:latin typeface="Simplified Arabic" pitchFamily="18" charset="-78"/>
                <a:ea typeface="Calibri"/>
                <a:cs typeface="Simplified Arabic" pitchFamily="18" charset="-78"/>
              </a:rPr>
              <a:t>الوصول إلى نتائج جديدة أكثر فاعلية ودقة، </a:t>
            </a:r>
            <a:endParaRPr lang="ar-IQ" sz="3600"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tabLst>
                <a:tab pos="-19685" algn="l"/>
              </a:tabLst>
            </a:pPr>
            <a:r>
              <a:rPr lang="ar-SA" sz="3600" b="1" dirty="0" smtClean="0">
                <a:solidFill>
                  <a:prstClr val="black"/>
                </a:solidFill>
                <a:latin typeface="Simplified Arabic" pitchFamily="18" charset="-78"/>
                <a:ea typeface="Calibri"/>
                <a:cs typeface="Simplified Arabic" pitchFamily="18" charset="-78"/>
              </a:rPr>
              <a:t>أثناء </a:t>
            </a:r>
            <a:r>
              <a:rPr lang="ar-SA" sz="3600" b="1" dirty="0">
                <a:solidFill>
                  <a:prstClr val="black"/>
                </a:solidFill>
                <a:latin typeface="Simplified Arabic" pitchFamily="18" charset="-78"/>
                <a:ea typeface="Calibri"/>
                <a:cs typeface="Simplified Arabic" pitchFamily="18" charset="-78"/>
              </a:rPr>
              <a:t>عملية التجربة الفعلية لدراسة الظاهرة على أرض الواقع والوصول إلى نتائج متقدمة تفسرها بشكل عملي</a:t>
            </a:r>
            <a:r>
              <a:rPr lang="en-US" sz="3600" b="1" dirty="0" smtClean="0">
                <a:solidFill>
                  <a:prstClr val="black"/>
                </a:solidFill>
                <a:latin typeface="Simplified Arabic" pitchFamily="18" charset="-78"/>
                <a:ea typeface="Calibri"/>
                <a:cs typeface="Simplified Arabic" pitchFamily="18" charset="-78"/>
              </a:rPr>
              <a:t>.</a:t>
            </a:r>
            <a:endParaRPr lang="en-US" sz="36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923998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a:bodyPr>
          <a:lstStyle/>
          <a:p>
            <a:r>
              <a:rPr lang="ar-IQ" sz="2400" b="1" dirty="0" smtClean="0">
                <a:solidFill>
                  <a:srgbClr val="FF0000"/>
                </a:solidFill>
                <a:ea typeface="Calibri"/>
                <a:cs typeface="Simplified Arabic"/>
              </a:rPr>
              <a:t>تكملة / </a:t>
            </a:r>
            <a:r>
              <a:rPr lang="ar-SA" sz="2400" b="1" dirty="0" smtClean="0">
                <a:solidFill>
                  <a:srgbClr val="FF0000"/>
                </a:solidFill>
                <a:ea typeface="Calibri"/>
                <a:cs typeface="Simplified Arabic"/>
              </a:rPr>
              <a:t>أولاً</a:t>
            </a:r>
            <a:r>
              <a:rPr lang="ar-SA" sz="2400" b="1" dirty="0">
                <a:solidFill>
                  <a:srgbClr val="FF0000"/>
                </a:solidFill>
                <a:ea typeface="Calibri"/>
                <a:cs typeface="Simplified Arabic"/>
              </a:rPr>
              <a:t>: البحث العلمي على وفق الهدف أو الغرض من البحث: ويقسم إلى:-</a:t>
            </a:r>
            <a:endParaRPr lang="ar-IQ" dirty="0"/>
          </a:p>
        </p:txBody>
      </p:sp>
      <p:sp>
        <p:nvSpPr>
          <p:cNvPr id="3" name="عنصر نائب للمحتوى 2"/>
          <p:cNvSpPr>
            <a:spLocks noGrp="1"/>
          </p:cNvSpPr>
          <p:nvPr>
            <p:ph idx="1"/>
          </p:nvPr>
        </p:nvSpPr>
        <p:spPr>
          <a:xfrm>
            <a:off x="457200" y="908720"/>
            <a:ext cx="8229600" cy="5760640"/>
          </a:xfrm>
        </p:spPr>
        <p:txBody>
          <a:bodyPr>
            <a:normAutofit/>
          </a:bodyPr>
          <a:lstStyle/>
          <a:p>
            <a:pPr marL="0" algn="just">
              <a:lnSpc>
                <a:spcPct val="115000"/>
              </a:lnSpc>
              <a:spcBef>
                <a:spcPts val="0"/>
              </a:spcBef>
              <a:tabLst>
                <a:tab pos="-19685" algn="l"/>
              </a:tabLst>
            </a:pPr>
            <a:r>
              <a:rPr lang="ar-SA" sz="4000" b="1" dirty="0">
                <a:solidFill>
                  <a:srgbClr val="3366FF"/>
                </a:solidFill>
                <a:latin typeface="Simplified Arabic" pitchFamily="18" charset="-78"/>
                <a:ea typeface="Calibri"/>
                <a:cs typeface="Simplified Arabic" pitchFamily="18" charset="-78"/>
              </a:rPr>
              <a:t>ثانياً: البحث العلمي على وفق المنهجية أو الأسلوب المستخدم، يقسم إلى:-</a:t>
            </a:r>
            <a:endParaRPr lang="en-US" sz="4000" dirty="0">
              <a:solidFill>
                <a:srgbClr val="3366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4000" b="1" dirty="0">
                <a:latin typeface="Simplified Arabic" pitchFamily="18" charset="-78"/>
                <a:ea typeface="Calibri"/>
                <a:cs typeface="Simplified Arabic" pitchFamily="18" charset="-78"/>
              </a:rPr>
              <a:t>بحوث وصفية   </a:t>
            </a:r>
            <a:r>
              <a:rPr lang="en-US" sz="4000" b="1" dirty="0">
                <a:latin typeface="Simplified Arabic" pitchFamily="18" charset="-78"/>
                <a:ea typeface="Calibri"/>
                <a:cs typeface="Simplified Arabic" pitchFamily="18" charset="-78"/>
              </a:rPr>
              <a:t> </a:t>
            </a:r>
            <a:r>
              <a:rPr lang="en-US" sz="4000" dirty="0">
                <a:latin typeface="Simplified Arabic" pitchFamily="18" charset="-78"/>
                <a:ea typeface="Calibri"/>
                <a:cs typeface="Simplified Arabic" pitchFamily="18" charset="-78"/>
              </a:rPr>
              <a:t>Descriptive research</a:t>
            </a:r>
          </a:p>
          <a:p>
            <a:pPr lvl="0" algn="just">
              <a:lnSpc>
                <a:spcPct val="115000"/>
              </a:lnSpc>
              <a:spcBef>
                <a:spcPts val="0"/>
              </a:spcBef>
              <a:buFont typeface="+mj-lt"/>
              <a:buAutoNum type="arabicPeriod"/>
            </a:pPr>
            <a:r>
              <a:rPr lang="ar-SA" sz="4000" b="1" dirty="0" smtClean="0">
                <a:latin typeface="Simplified Arabic" pitchFamily="18" charset="-78"/>
                <a:ea typeface="Calibri"/>
                <a:cs typeface="Simplified Arabic" pitchFamily="18" charset="-78"/>
              </a:rPr>
              <a:t>بحوث </a:t>
            </a:r>
            <a:r>
              <a:rPr lang="ar-SA" sz="4000" b="1" dirty="0">
                <a:latin typeface="Simplified Arabic" pitchFamily="18" charset="-78"/>
                <a:ea typeface="Calibri"/>
                <a:cs typeface="Simplified Arabic" pitchFamily="18" charset="-78"/>
              </a:rPr>
              <a:t>تاريخية</a:t>
            </a:r>
            <a:r>
              <a:rPr lang="ar-IQ" sz="4000" b="1" dirty="0">
                <a:latin typeface="Simplified Arabic" pitchFamily="18" charset="-78"/>
                <a:ea typeface="Calibri"/>
                <a:cs typeface="Simplified Arabic" pitchFamily="18" charset="-78"/>
              </a:rPr>
              <a:t>   </a:t>
            </a:r>
            <a:r>
              <a:rPr lang="en-US" sz="4000" b="1" dirty="0">
                <a:latin typeface="Simplified Arabic" pitchFamily="18" charset="-78"/>
                <a:ea typeface="Calibri"/>
                <a:cs typeface="Simplified Arabic" pitchFamily="18" charset="-78"/>
              </a:rPr>
              <a:t>  </a:t>
            </a:r>
            <a:r>
              <a:rPr lang="en-US" sz="4000" dirty="0">
                <a:latin typeface="Simplified Arabic" pitchFamily="18" charset="-78"/>
                <a:ea typeface="Calibri"/>
                <a:cs typeface="Simplified Arabic" pitchFamily="18" charset="-78"/>
              </a:rPr>
              <a:t>Historical research</a:t>
            </a:r>
          </a:p>
          <a:p>
            <a:pPr lvl="0" algn="just">
              <a:lnSpc>
                <a:spcPct val="115000"/>
              </a:lnSpc>
              <a:spcBef>
                <a:spcPts val="0"/>
              </a:spcBef>
              <a:buFont typeface="+mj-lt"/>
              <a:buAutoNum type="arabicPeriod"/>
            </a:pPr>
            <a:r>
              <a:rPr lang="ar-SA" sz="4000" b="1" dirty="0" smtClean="0">
                <a:latin typeface="Simplified Arabic" pitchFamily="18" charset="-78"/>
                <a:ea typeface="Calibri"/>
                <a:cs typeface="Simplified Arabic" pitchFamily="18" charset="-78"/>
              </a:rPr>
              <a:t>بحوث تجريبية  </a:t>
            </a:r>
            <a:r>
              <a:rPr lang="en-US" sz="4000" dirty="0">
                <a:latin typeface="Simplified Arabic" pitchFamily="18" charset="-78"/>
                <a:ea typeface="Calibri"/>
                <a:cs typeface="Simplified Arabic" pitchFamily="18" charset="-78"/>
              </a:rPr>
              <a:t>Experimental </a:t>
            </a:r>
            <a:r>
              <a:rPr lang="en-US" sz="4000" dirty="0" smtClean="0">
                <a:latin typeface="Simplified Arabic" pitchFamily="18" charset="-78"/>
                <a:ea typeface="Calibri"/>
                <a:cs typeface="Simplified Arabic" pitchFamily="18" charset="-78"/>
              </a:rPr>
              <a:t>research</a:t>
            </a:r>
            <a:endParaRPr lang="ar-IQ" sz="4000" dirty="0" smtClean="0">
              <a:latin typeface="Simplified Arabic" pitchFamily="18" charset="-78"/>
              <a:ea typeface="Calibri"/>
              <a:cs typeface="Simplified Arabic" pitchFamily="18" charset="-78"/>
            </a:endParaRPr>
          </a:p>
          <a:p>
            <a:pPr marL="0" lvl="0" indent="0" algn="l">
              <a:lnSpc>
                <a:spcPct val="115000"/>
              </a:lnSpc>
              <a:spcBef>
                <a:spcPts val="0"/>
              </a:spcBef>
              <a:buNone/>
            </a:pPr>
            <a:endParaRPr lang="ar-IQ" b="1" dirty="0" smtClean="0">
              <a:solidFill>
                <a:srgbClr val="FF0000"/>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b="1" dirty="0" smtClean="0">
                <a:solidFill>
                  <a:srgbClr val="FF0000"/>
                </a:solidFill>
                <a:latin typeface="Simplified Arabic" pitchFamily="18" charset="-78"/>
                <a:ea typeface="Calibri"/>
                <a:cs typeface="Simplified Arabic" pitchFamily="18" charset="-78"/>
              </a:rPr>
              <a:t>نشرح هذه الانواع</a:t>
            </a:r>
            <a:endParaRPr lang="en-US"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66044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indent="-342900">
              <a:lnSpc>
                <a:spcPct val="115000"/>
              </a:lnSpc>
              <a:spcBef>
                <a:spcPts val="0"/>
              </a:spcBef>
              <a:tabLst>
                <a:tab pos="-19685" algn="l"/>
              </a:tabLst>
            </a:pPr>
            <a:r>
              <a:rPr lang="ar-SA" sz="2400" b="1" dirty="0">
                <a:solidFill>
                  <a:srgbClr val="FF0000"/>
                </a:solidFill>
                <a:latin typeface="Simplified Arabic" pitchFamily="18" charset="-78"/>
                <a:ea typeface="Calibri"/>
                <a:cs typeface="Simplified Arabic" pitchFamily="18" charset="-78"/>
              </a:rPr>
              <a:t>ثانياً: البحث العلمي على وفق المنهجية أو الأسلوب المستخدم، يقسم إلى:-</a:t>
            </a:r>
            <a:endParaRPr lang="en-US" sz="2400" dirty="0">
              <a:solidFill>
                <a:srgbClr val="FF0000"/>
              </a:solidFill>
              <a:latin typeface="Simplified Arabic" pitchFamily="18" charset="-78"/>
              <a:ea typeface="Calibri"/>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fontScale="92500" lnSpcReduction="10000"/>
          </a:bodyPr>
          <a:lstStyle/>
          <a:p>
            <a:pPr lvl="0" algn="just">
              <a:lnSpc>
                <a:spcPct val="115000"/>
              </a:lnSpc>
              <a:spcBef>
                <a:spcPts val="0"/>
              </a:spcBef>
              <a:buFont typeface="+mj-lt"/>
              <a:buAutoNum type="arabicPeriod"/>
            </a:pPr>
            <a:r>
              <a:rPr lang="ar-SA" sz="3600" b="1" dirty="0" smtClean="0">
                <a:solidFill>
                  <a:srgbClr val="3366FF"/>
                </a:solidFill>
                <a:latin typeface="Simplified Arabic" pitchFamily="18" charset="-78"/>
                <a:ea typeface="Calibri"/>
                <a:cs typeface="Simplified Arabic" pitchFamily="18" charset="-78"/>
              </a:rPr>
              <a:t>بحوث </a:t>
            </a:r>
            <a:r>
              <a:rPr lang="ar-SA" sz="3600" b="1" dirty="0">
                <a:solidFill>
                  <a:srgbClr val="3366FF"/>
                </a:solidFill>
                <a:latin typeface="Simplified Arabic" pitchFamily="18" charset="-78"/>
                <a:ea typeface="Calibri"/>
                <a:cs typeface="Simplified Arabic" pitchFamily="18" charset="-78"/>
              </a:rPr>
              <a:t>وصفية   </a:t>
            </a:r>
            <a:r>
              <a:rPr lang="en-US" sz="3600" b="1" dirty="0">
                <a:solidFill>
                  <a:srgbClr val="3366FF"/>
                </a:solidFill>
                <a:latin typeface="Simplified Arabic" pitchFamily="18" charset="-78"/>
                <a:ea typeface="Calibri"/>
                <a:cs typeface="Simplified Arabic" pitchFamily="18" charset="-78"/>
              </a:rPr>
              <a:t> </a:t>
            </a:r>
            <a:r>
              <a:rPr lang="en-US" sz="3600" dirty="0">
                <a:solidFill>
                  <a:srgbClr val="3366FF"/>
                </a:solidFill>
                <a:latin typeface="Simplified Arabic" pitchFamily="18" charset="-78"/>
                <a:ea typeface="Calibri"/>
                <a:cs typeface="Simplified Arabic" pitchFamily="18" charset="-78"/>
              </a:rPr>
              <a:t>Descriptive research</a:t>
            </a:r>
          </a:p>
          <a:p>
            <a:pPr marL="457200" lvl="0" algn="just">
              <a:lnSpc>
                <a:spcPct val="115000"/>
              </a:lnSpc>
              <a:spcBef>
                <a:spcPts val="0"/>
              </a:spcBef>
            </a:pPr>
            <a:r>
              <a:rPr lang="ar-SA" sz="3600" b="1" dirty="0">
                <a:solidFill>
                  <a:prstClr val="black"/>
                </a:solidFill>
                <a:latin typeface="Simplified Arabic" pitchFamily="18" charset="-78"/>
                <a:ea typeface="Calibri"/>
                <a:cs typeface="Simplified Arabic" pitchFamily="18" charset="-78"/>
              </a:rPr>
              <a:t>تقوم هذه البحوث على وفق الخطوات العلمية المرتبة التي من خلالها نستطيع وصف الظاهرة ودراستها بشكل </a:t>
            </a:r>
            <a:r>
              <a:rPr lang="ar-SA" sz="3600" b="1" dirty="0" smtClean="0">
                <a:solidFill>
                  <a:prstClr val="black"/>
                </a:solidFill>
                <a:latin typeface="Simplified Arabic" pitchFamily="18" charset="-78"/>
                <a:ea typeface="Calibri"/>
                <a:cs typeface="Simplified Arabic" pitchFamily="18" charset="-78"/>
              </a:rPr>
              <a:t>عملي</a:t>
            </a:r>
            <a:endParaRPr lang="ar-IQ" sz="3600"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r>
              <a:rPr lang="ar-SA" sz="3600" b="1" dirty="0" smtClean="0">
                <a:solidFill>
                  <a:prstClr val="black"/>
                </a:solidFill>
                <a:latin typeface="Simplified Arabic" pitchFamily="18" charset="-78"/>
                <a:ea typeface="Calibri"/>
                <a:cs typeface="Simplified Arabic" pitchFamily="18" charset="-78"/>
              </a:rPr>
              <a:t>والعمل </a:t>
            </a:r>
            <a:r>
              <a:rPr lang="ar-SA" sz="3600" b="1" dirty="0">
                <a:solidFill>
                  <a:prstClr val="black"/>
                </a:solidFill>
                <a:latin typeface="Simplified Arabic" pitchFamily="18" charset="-78"/>
                <a:ea typeface="Calibri"/>
                <a:cs typeface="Simplified Arabic" pitchFamily="18" charset="-78"/>
              </a:rPr>
              <a:t>على تجميع المعلومات والبيانات والظروف المتعلقة بتلك الظاهرة، </a:t>
            </a:r>
            <a:endParaRPr lang="ar-IQ" sz="3600"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r>
              <a:rPr lang="ar-SA" sz="3600" b="1" dirty="0" smtClean="0">
                <a:solidFill>
                  <a:prstClr val="black"/>
                </a:solidFill>
                <a:latin typeface="Simplified Arabic" pitchFamily="18" charset="-78"/>
                <a:ea typeface="Calibri"/>
                <a:cs typeface="Simplified Arabic" pitchFamily="18" charset="-78"/>
              </a:rPr>
              <a:t>ثم </a:t>
            </a:r>
            <a:r>
              <a:rPr lang="ar-SA" sz="3600" b="1" dirty="0">
                <a:solidFill>
                  <a:prstClr val="black"/>
                </a:solidFill>
                <a:latin typeface="Simplified Arabic" pitchFamily="18" charset="-78"/>
                <a:ea typeface="Calibri"/>
                <a:cs typeface="Simplified Arabic" pitchFamily="18" charset="-78"/>
              </a:rPr>
              <a:t>تحليلها بشكل دقيق وعمل تقرير شامل (بحث) عنها للوصول إلى المعلومات التفصيلية للظاهرة على وضعها الفعلي لمعالجتها في المستقبل</a:t>
            </a:r>
            <a:r>
              <a:rPr lang="en-US" sz="3600" b="1" dirty="0" smtClean="0">
                <a:solidFill>
                  <a:prstClr val="black"/>
                </a:solidFill>
                <a:latin typeface="Simplified Arabic" pitchFamily="18" charset="-78"/>
                <a:ea typeface="Calibri"/>
                <a:cs typeface="Simplified Arabic" pitchFamily="18" charset="-78"/>
              </a:rPr>
              <a:t>.</a:t>
            </a:r>
            <a:endParaRPr lang="ar-IQ" sz="3600"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r>
              <a:rPr lang="ar-IQ" sz="2800" b="1" dirty="0" smtClean="0">
                <a:solidFill>
                  <a:srgbClr val="FF0000"/>
                </a:solidFill>
                <a:latin typeface="Simplified Arabic" pitchFamily="18" charset="-78"/>
                <a:ea typeface="Calibri"/>
                <a:cs typeface="Simplified Arabic" pitchFamily="18" charset="-78"/>
              </a:rPr>
              <a:t>سنفصل الشرح الوافي عن البحوث الوصفية في المحاضرات القادمة</a:t>
            </a:r>
            <a:endParaRPr lang="en-US" sz="28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20070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2400" b="1" dirty="0" smtClean="0">
                <a:solidFill>
                  <a:srgbClr val="FF0000"/>
                </a:solidFill>
                <a:latin typeface="Simplified Arabic" pitchFamily="18" charset="-78"/>
                <a:ea typeface="Calibri"/>
                <a:cs typeface="Simplified Arabic" pitchFamily="18" charset="-78"/>
              </a:rPr>
              <a:t>تكملة / </a:t>
            </a:r>
            <a:r>
              <a:rPr lang="ar-SA" sz="2400" b="1" dirty="0" smtClean="0">
                <a:solidFill>
                  <a:srgbClr val="FF0000"/>
                </a:solidFill>
                <a:latin typeface="Simplified Arabic" pitchFamily="18" charset="-78"/>
                <a:ea typeface="Calibri"/>
                <a:cs typeface="Simplified Arabic" pitchFamily="18" charset="-78"/>
              </a:rPr>
              <a:t>ثانياً</a:t>
            </a:r>
            <a:r>
              <a:rPr lang="ar-SA" sz="2400" b="1" dirty="0">
                <a:solidFill>
                  <a:srgbClr val="FF0000"/>
                </a:solidFill>
                <a:latin typeface="Simplified Arabic" pitchFamily="18" charset="-78"/>
                <a:ea typeface="Calibri"/>
                <a:cs typeface="Simplified Arabic" pitchFamily="18" charset="-78"/>
              </a:rPr>
              <a:t>: البحث العلمي على وفق المنهجية أو الأسلوب المستخدم، يقسم إلى:-</a:t>
            </a:r>
            <a:endParaRPr lang="ar-IQ" dirty="0"/>
          </a:p>
        </p:txBody>
      </p:sp>
      <p:sp>
        <p:nvSpPr>
          <p:cNvPr id="3" name="عنصر نائب للمحتوى 2"/>
          <p:cNvSpPr>
            <a:spLocks noGrp="1"/>
          </p:cNvSpPr>
          <p:nvPr>
            <p:ph idx="1"/>
          </p:nvPr>
        </p:nvSpPr>
        <p:spPr>
          <a:xfrm>
            <a:off x="457200" y="980728"/>
            <a:ext cx="8229600" cy="5616624"/>
          </a:xfrm>
        </p:spPr>
        <p:txBody>
          <a:bodyPr/>
          <a:lstStyle/>
          <a:p>
            <a:pPr marL="0" lvl="0" indent="0" algn="just">
              <a:lnSpc>
                <a:spcPct val="115000"/>
              </a:lnSpc>
              <a:spcBef>
                <a:spcPts val="0"/>
              </a:spcBef>
              <a:buNone/>
            </a:pPr>
            <a:r>
              <a:rPr lang="ar-IQ" b="1" dirty="0" smtClean="0">
                <a:solidFill>
                  <a:srgbClr val="3366FF"/>
                </a:solidFill>
                <a:latin typeface="Simplified Arabic" pitchFamily="18" charset="-78"/>
                <a:ea typeface="Calibri"/>
                <a:cs typeface="Simplified Arabic" pitchFamily="18" charset="-78"/>
              </a:rPr>
              <a:t>2. </a:t>
            </a:r>
            <a:r>
              <a:rPr lang="ar-SA" b="1" dirty="0" smtClean="0">
                <a:solidFill>
                  <a:srgbClr val="3366FF"/>
                </a:solidFill>
                <a:latin typeface="Simplified Arabic" pitchFamily="18" charset="-78"/>
                <a:ea typeface="Calibri"/>
                <a:cs typeface="Simplified Arabic" pitchFamily="18" charset="-78"/>
              </a:rPr>
              <a:t>بحوث </a:t>
            </a:r>
            <a:r>
              <a:rPr lang="ar-SA" b="1" dirty="0">
                <a:solidFill>
                  <a:srgbClr val="3366FF"/>
                </a:solidFill>
                <a:latin typeface="Simplified Arabic" pitchFamily="18" charset="-78"/>
                <a:ea typeface="Calibri"/>
                <a:cs typeface="Simplified Arabic" pitchFamily="18" charset="-78"/>
              </a:rPr>
              <a:t>تاريخية</a:t>
            </a:r>
            <a:r>
              <a:rPr lang="ar-IQ" b="1" dirty="0">
                <a:solidFill>
                  <a:srgbClr val="3366FF"/>
                </a:solidFill>
                <a:latin typeface="Simplified Arabic" pitchFamily="18" charset="-78"/>
                <a:ea typeface="Calibri"/>
                <a:cs typeface="Simplified Arabic" pitchFamily="18" charset="-78"/>
              </a:rPr>
              <a:t>   </a:t>
            </a:r>
            <a:r>
              <a:rPr lang="en-US" b="1" dirty="0">
                <a:solidFill>
                  <a:srgbClr val="3366FF"/>
                </a:solidFill>
                <a:latin typeface="Simplified Arabic" pitchFamily="18" charset="-78"/>
                <a:ea typeface="Calibri"/>
                <a:cs typeface="Simplified Arabic" pitchFamily="18" charset="-78"/>
              </a:rPr>
              <a:t>  Historical research</a:t>
            </a:r>
          </a:p>
          <a:p>
            <a:pPr marL="457200" lvl="0" algn="just">
              <a:lnSpc>
                <a:spcPct val="115000"/>
              </a:lnSpc>
              <a:spcBef>
                <a:spcPts val="0"/>
              </a:spcBef>
            </a:pPr>
            <a:r>
              <a:rPr lang="ar-SA" b="1" dirty="0">
                <a:solidFill>
                  <a:prstClr val="black"/>
                </a:solidFill>
                <a:latin typeface="Simplified Arabic" pitchFamily="18" charset="-78"/>
                <a:ea typeface="Calibri"/>
                <a:cs typeface="Simplified Arabic" pitchFamily="18" charset="-78"/>
              </a:rPr>
              <a:t>الهدف من هذه البحوث عمل دراسة دقيقة لكل الوقائع والأحداث التي حدث بالماضي، </a:t>
            </a:r>
            <a:endParaRPr lang="ar-IQ"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r>
              <a:rPr lang="ar-SA" b="1" dirty="0" smtClean="0">
                <a:solidFill>
                  <a:prstClr val="black"/>
                </a:solidFill>
                <a:latin typeface="Simplified Arabic" pitchFamily="18" charset="-78"/>
                <a:ea typeface="Calibri"/>
                <a:cs typeface="Simplified Arabic" pitchFamily="18" charset="-78"/>
              </a:rPr>
              <a:t>التي </a:t>
            </a:r>
            <a:r>
              <a:rPr lang="ar-SA" b="1" dirty="0">
                <a:solidFill>
                  <a:prstClr val="black"/>
                </a:solidFill>
                <a:latin typeface="Simplified Arabic" pitchFamily="18" charset="-78"/>
                <a:ea typeface="Calibri"/>
                <a:cs typeface="Simplified Arabic" pitchFamily="18" charset="-78"/>
              </a:rPr>
              <a:t>لها علاقة بموضوع البحث أو بالظاهرة التي نقوم بدراستها، لتفسيرها أو الوصول إلى حقيقة جديدة، </a:t>
            </a:r>
            <a:endParaRPr lang="ar-IQ"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r>
              <a:rPr lang="ar-SA" b="1" dirty="0" smtClean="0">
                <a:solidFill>
                  <a:prstClr val="black"/>
                </a:solidFill>
                <a:latin typeface="Simplified Arabic" pitchFamily="18" charset="-78"/>
                <a:ea typeface="Calibri"/>
                <a:cs typeface="Simplified Arabic" pitchFamily="18" charset="-78"/>
              </a:rPr>
              <a:t>ثم </a:t>
            </a:r>
            <a:r>
              <a:rPr lang="ar-SA" b="1" dirty="0">
                <a:solidFill>
                  <a:prstClr val="black"/>
                </a:solidFill>
                <a:latin typeface="Simplified Arabic" pitchFamily="18" charset="-78"/>
                <a:ea typeface="Calibri"/>
                <a:cs typeface="Simplified Arabic" pitchFamily="18" charset="-78"/>
              </a:rPr>
              <a:t>العمل على تحليلها وذلك بهدف الوصول إلى أفكار تساعدنا على فهم ما يحدث في وقتنا الحاضر مما يساعد على التنبؤ بنتائج جديدة</a:t>
            </a:r>
            <a:r>
              <a:rPr lang="en-US" b="1" dirty="0" smtClean="0">
                <a:solidFill>
                  <a:prstClr val="black"/>
                </a:solidFill>
                <a:latin typeface="Simplified Arabic" pitchFamily="18" charset="-78"/>
                <a:ea typeface="Calibri"/>
                <a:cs typeface="Simplified Arabic" pitchFamily="18" charset="-78"/>
              </a:rPr>
              <a:t>.</a:t>
            </a:r>
            <a:endParaRPr lang="ar-IQ"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endParaRPr lang="ar-IQ" sz="1800" dirty="0">
              <a:solidFill>
                <a:prstClr val="black"/>
              </a:solidFill>
              <a:latin typeface="Simplified Arabic" pitchFamily="18" charset="-78"/>
              <a:ea typeface="Calibri"/>
              <a:cs typeface="Simplified Arabic" pitchFamily="18" charset="-78"/>
            </a:endParaRPr>
          </a:p>
          <a:p>
            <a:pPr marL="457200" lvl="0" algn="l">
              <a:lnSpc>
                <a:spcPct val="115000"/>
              </a:lnSpc>
              <a:spcBef>
                <a:spcPts val="0"/>
              </a:spcBef>
            </a:pPr>
            <a:r>
              <a:rPr lang="ar-IQ" sz="2400" b="1" dirty="0">
                <a:solidFill>
                  <a:srgbClr val="FF0000"/>
                </a:solidFill>
                <a:latin typeface="Simplified Arabic" pitchFamily="18" charset="-78"/>
                <a:ea typeface="Calibri"/>
                <a:cs typeface="Simplified Arabic" pitchFamily="18" charset="-78"/>
              </a:rPr>
              <a:t>سنفصل الشرح الوافي عن البحوث </a:t>
            </a:r>
            <a:r>
              <a:rPr lang="ar-IQ" sz="2400" b="1" dirty="0" smtClean="0">
                <a:solidFill>
                  <a:srgbClr val="FF0000"/>
                </a:solidFill>
                <a:latin typeface="Simplified Arabic" pitchFamily="18" charset="-78"/>
                <a:ea typeface="Calibri"/>
                <a:cs typeface="Simplified Arabic" pitchFamily="18" charset="-78"/>
              </a:rPr>
              <a:t>التاريخية </a:t>
            </a:r>
            <a:r>
              <a:rPr lang="ar-IQ" sz="2400" b="1" dirty="0">
                <a:solidFill>
                  <a:srgbClr val="FF0000"/>
                </a:solidFill>
                <a:latin typeface="Simplified Arabic" pitchFamily="18" charset="-78"/>
                <a:ea typeface="Calibri"/>
                <a:cs typeface="Simplified Arabic" pitchFamily="18" charset="-78"/>
              </a:rPr>
              <a:t>في المحاضرات </a:t>
            </a:r>
            <a:r>
              <a:rPr lang="ar-IQ" sz="2400" b="1" dirty="0" smtClean="0">
                <a:solidFill>
                  <a:srgbClr val="FF0000"/>
                </a:solidFill>
                <a:latin typeface="Simplified Arabic" pitchFamily="18" charset="-78"/>
                <a:ea typeface="Calibri"/>
                <a:cs typeface="Simplified Arabic" pitchFamily="18" charset="-78"/>
              </a:rPr>
              <a:t>القادمة</a:t>
            </a:r>
            <a:endParaRPr lang="en-US" sz="24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51149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r>
              <a:rPr lang="ar-IQ" sz="2400" b="1" dirty="0" smtClean="0">
                <a:solidFill>
                  <a:srgbClr val="FF0000"/>
                </a:solidFill>
                <a:latin typeface="Simplified Arabic" pitchFamily="18" charset="-78"/>
                <a:ea typeface="Calibri"/>
                <a:cs typeface="Simplified Arabic" pitchFamily="18" charset="-78"/>
              </a:rPr>
              <a:t>تكملة / </a:t>
            </a:r>
            <a:r>
              <a:rPr lang="ar-SA" sz="2400" b="1" dirty="0" smtClean="0">
                <a:solidFill>
                  <a:srgbClr val="FF0000"/>
                </a:solidFill>
                <a:latin typeface="Simplified Arabic" pitchFamily="18" charset="-78"/>
                <a:ea typeface="Calibri"/>
                <a:cs typeface="Simplified Arabic" pitchFamily="18" charset="-78"/>
              </a:rPr>
              <a:t>ثانياً</a:t>
            </a:r>
            <a:r>
              <a:rPr lang="ar-SA" sz="2400" b="1" dirty="0">
                <a:solidFill>
                  <a:srgbClr val="FF0000"/>
                </a:solidFill>
                <a:latin typeface="Simplified Arabic" pitchFamily="18" charset="-78"/>
                <a:ea typeface="Calibri"/>
                <a:cs typeface="Simplified Arabic" pitchFamily="18" charset="-78"/>
              </a:rPr>
              <a:t>: البحث العلمي على وفق المنهجية أو الأسلوب المستخدم، يقسم إلى:-</a:t>
            </a:r>
            <a:endParaRPr lang="ar-IQ" dirty="0"/>
          </a:p>
        </p:txBody>
      </p:sp>
      <p:sp>
        <p:nvSpPr>
          <p:cNvPr id="3" name="عنصر نائب للمحتوى 2"/>
          <p:cNvSpPr>
            <a:spLocks noGrp="1"/>
          </p:cNvSpPr>
          <p:nvPr>
            <p:ph idx="1"/>
          </p:nvPr>
        </p:nvSpPr>
        <p:spPr>
          <a:xfrm>
            <a:off x="457200" y="836712"/>
            <a:ext cx="8229600" cy="5760640"/>
          </a:xfrm>
        </p:spPr>
        <p:txBody>
          <a:bodyPr/>
          <a:lstStyle/>
          <a:p>
            <a:pPr marL="0" lvl="0" indent="0" algn="just">
              <a:lnSpc>
                <a:spcPct val="115000"/>
              </a:lnSpc>
              <a:spcBef>
                <a:spcPts val="0"/>
              </a:spcBef>
              <a:buNone/>
            </a:pPr>
            <a:r>
              <a:rPr lang="ar-IQ" sz="3600" b="1" dirty="0" smtClean="0">
                <a:solidFill>
                  <a:srgbClr val="FF00FF"/>
                </a:solidFill>
                <a:latin typeface="Simplified Arabic" pitchFamily="18" charset="-78"/>
                <a:ea typeface="Calibri"/>
                <a:cs typeface="Simplified Arabic" pitchFamily="18" charset="-78"/>
              </a:rPr>
              <a:t>3. </a:t>
            </a:r>
            <a:r>
              <a:rPr lang="ar-SA" sz="3600" b="1" dirty="0" smtClean="0">
                <a:solidFill>
                  <a:srgbClr val="FF00FF"/>
                </a:solidFill>
                <a:latin typeface="Simplified Arabic" pitchFamily="18" charset="-78"/>
                <a:ea typeface="Calibri"/>
                <a:cs typeface="Simplified Arabic" pitchFamily="18" charset="-78"/>
              </a:rPr>
              <a:t>بحوث </a:t>
            </a:r>
            <a:r>
              <a:rPr lang="ar-SA" sz="3600" b="1" dirty="0">
                <a:solidFill>
                  <a:srgbClr val="FF00FF"/>
                </a:solidFill>
                <a:latin typeface="Simplified Arabic" pitchFamily="18" charset="-78"/>
                <a:ea typeface="Calibri"/>
                <a:cs typeface="Simplified Arabic" pitchFamily="18" charset="-78"/>
              </a:rPr>
              <a:t>تجريبية  </a:t>
            </a:r>
            <a:r>
              <a:rPr lang="en-US" sz="3600" dirty="0">
                <a:solidFill>
                  <a:srgbClr val="FF00FF"/>
                </a:solidFill>
                <a:latin typeface="Simplified Arabic" pitchFamily="18" charset="-78"/>
                <a:ea typeface="Calibri"/>
                <a:cs typeface="Simplified Arabic" pitchFamily="18" charset="-78"/>
              </a:rPr>
              <a:t>Experimental research</a:t>
            </a:r>
          </a:p>
          <a:p>
            <a:pPr marL="0" lvl="0" algn="just">
              <a:lnSpc>
                <a:spcPct val="115000"/>
              </a:lnSpc>
              <a:spcBef>
                <a:spcPts val="0"/>
              </a:spcBef>
            </a:pPr>
            <a:r>
              <a:rPr lang="ar-SA" sz="3600" dirty="0">
                <a:solidFill>
                  <a:prstClr val="black"/>
                </a:solidFill>
                <a:latin typeface="Simplified Arabic" pitchFamily="18" charset="-78"/>
                <a:ea typeface="Calibri"/>
                <a:cs typeface="Simplified Arabic" pitchFamily="18" charset="-78"/>
              </a:rPr>
              <a:t>هذا النوع من البحث يهدف إلى التطبيق العملي للمعارف والبيانات كافة التي تم التوصل إليها، بعد الدراسة النظرية للظاهرة والقيام بإجراء التجارب الفعلية على أرض الواقع، </a:t>
            </a:r>
            <a:endParaRPr lang="ar-IQ" sz="36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3600" b="1" dirty="0" smtClean="0">
                <a:solidFill>
                  <a:srgbClr val="FF0000"/>
                </a:solidFill>
                <a:latin typeface="Simplified Arabic" pitchFamily="18" charset="-78"/>
                <a:ea typeface="Calibri"/>
                <a:cs typeface="Simplified Arabic" pitchFamily="18" charset="-78"/>
              </a:rPr>
              <a:t>بهدف</a:t>
            </a:r>
            <a:r>
              <a:rPr lang="ar-SA" sz="3600" dirty="0" smtClean="0">
                <a:solidFill>
                  <a:prstClr val="black"/>
                </a:solidFill>
                <a:latin typeface="Simplified Arabic" pitchFamily="18" charset="-78"/>
                <a:ea typeface="Calibri"/>
                <a:cs typeface="Simplified Arabic" pitchFamily="18" charset="-78"/>
              </a:rPr>
              <a:t> </a:t>
            </a:r>
            <a:r>
              <a:rPr lang="ar-SA" sz="3600" dirty="0">
                <a:solidFill>
                  <a:prstClr val="black"/>
                </a:solidFill>
                <a:latin typeface="Simplified Arabic" pitchFamily="18" charset="-78"/>
                <a:ea typeface="Calibri"/>
                <a:cs typeface="Simplified Arabic" pitchFamily="18" charset="-78"/>
              </a:rPr>
              <a:t>التأكد من صحة جميع الافتراضات والقوانين النظرية التي تم الوصول إليها في المراحل السابقة</a:t>
            </a:r>
            <a:r>
              <a:rPr lang="en-US" sz="3600" dirty="0" smtClean="0">
                <a:solidFill>
                  <a:prstClr val="black"/>
                </a:solidFill>
                <a:latin typeface="Simplified Arabic" pitchFamily="18" charset="-78"/>
                <a:ea typeface="Calibri"/>
                <a:cs typeface="Simplified Arabic" pitchFamily="18" charset="-78"/>
              </a:rPr>
              <a:t>.</a:t>
            </a:r>
            <a:endParaRPr lang="ar-IQ" sz="36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endParaRPr lang="ar-IQ" sz="1800" dirty="0">
              <a:solidFill>
                <a:prstClr val="black"/>
              </a:solidFill>
              <a:latin typeface="Simplified Arabic" pitchFamily="18" charset="-78"/>
              <a:ea typeface="Calibri"/>
              <a:cs typeface="Simplified Arabic" pitchFamily="18" charset="-78"/>
            </a:endParaRPr>
          </a:p>
          <a:p>
            <a:pPr marL="114300" lvl="0" indent="0" algn="l">
              <a:lnSpc>
                <a:spcPct val="115000"/>
              </a:lnSpc>
              <a:spcBef>
                <a:spcPts val="0"/>
              </a:spcBef>
              <a:buNone/>
            </a:pPr>
            <a:r>
              <a:rPr lang="ar-IQ" sz="2800" b="1" dirty="0">
                <a:solidFill>
                  <a:srgbClr val="FF0000"/>
                </a:solidFill>
                <a:latin typeface="Simplified Arabic" pitchFamily="18" charset="-78"/>
                <a:ea typeface="Calibri"/>
                <a:cs typeface="Simplified Arabic" pitchFamily="18" charset="-78"/>
              </a:rPr>
              <a:t>سنفصل الشرح الوافي عن البحوث </a:t>
            </a:r>
            <a:r>
              <a:rPr lang="ar-IQ" sz="2800" b="1" dirty="0" smtClean="0">
                <a:solidFill>
                  <a:srgbClr val="FF0000"/>
                </a:solidFill>
                <a:latin typeface="Simplified Arabic" pitchFamily="18" charset="-78"/>
                <a:ea typeface="Calibri"/>
                <a:cs typeface="Simplified Arabic" pitchFamily="18" charset="-78"/>
              </a:rPr>
              <a:t>التجريبية </a:t>
            </a:r>
            <a:r>
              <a:rPr lang="ar-IQ" sz="2800" b="1" dirty="0">
                <a:solidFill>
                  <a:srgbClr val="FF0000"/>
                </a:solidFill>
                <a:latin typeface="Simplified Arabic" pitchFamily="18" charset="-78"/>
                <a:ea typeface="Calibri"/>
                <a:cs typeface="Simplified Arabic" pitchFamily="18" charset="-78"/>
              </a:rPr>
              <a:t>في المحاضرات </a:t>
            </a:r>
            <a:r>
              <a:rPr lang="ar-IQ" sz="2800" b="1" dirty="0" smtClean="0">
                <a:solidFill>
                  <a:srgbClr val="FF0000"/>
                </a:solidFill>
                <a:latin typeface="Simplified Arabic" pitchFamily="18" charset="-78"/>
                <a:ea typeface="Calibri"/>
                <a:cs typeface="Simplified Arabic" pitchFamily="18" charset="-78"/>
              </a:rPr>
              <a:t>القادمة</a:t>
            </a:r>
            <a:endParaRPr lang="en-US" sz="28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397518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r>
              <a:rPr lang="ar-IQ" b="1" dirty="0" smtClean="0">
                <a:solidFill>
                  <a:srgbClr val="FF0000"/>
                </a:solidFill>
              </a:rPr>
              <a:t>المحور الثاني من هذه المحاضرة</a:t>
            </a:r>
            <a:endParaRPr lang="ar-IQ" b="1" dirty="0">
              <a:solidFill>
                <a:srgbClr val="FF0000"/>
              </a:solidFill>
            </a:endParaRPr>
          </a:p>
        </p:txBody>
      </p:sp>
      <p:sp>
        <p:nvSpPr>
          <p:cNvPr id="3" name="عنصر نائب للمحتوى 2"/>
          <p:cNvSpPr>
            <a:spLocks noGrp="1"/>
          </p:cNvSpPr>
          <p:nvPr>
            <p:ph idx="1"/>
          </p:nvPr>
        </p:nvSpPr>
        <p:spPr>
          <a:xfrm>
            <a:off x="457200" y="836712"/>
            <a:ext cx="8229600" cy="5832648"/>
          </a:xfrm>
        </p:spPr>
        <p:txBody>
          <a:bodyPr>
            <a:normAutofit/>
          </a:bodyPr>
          <a:lstStyle/>
          <a:p>
            <a:pPr marL="0" algn="just">
              <a:lnSpc>
                <a:spcPct val="115000"/>
              </a:lnSpc>
              <a:spcBef>
                <a:spcPts val="0"/>
              </a:spcBef>
            </a:pPr>
            <a:r>
              <a:rPr lang="ar-SA" b="1" dirty="0" smtClean="0">
                <a:solidFill>
                  <a:srgbClr val="FF33CC"/>
                </a:solidFill>
                <a:latin typeface="Simplified Arabic" pitchFamily="18" charset="-78"/>
                <a:ea typeface="Calibri"/>
                <a:cs typeface="Simplified Arabic" pitchFamily="18" charset="-78"/>
              </a:rPr>
              <a:t>المح</a:t>
            </a:r>
            <a:r>
              <a:rPr lang="ar-IQ" b="1" dirty="0" smtClean="0">
                <a:solidFill>
                  <a:srgbClr val="FF33CC"/>
                </a:solidFill>
                <a:latin typeface="Simplified Arabic" pitchFamily="18" charset="-78"/>
                <a:ea typeface="Calibri"/>
                <a:cs typeface="Simplified Arabic" pitchFamily="18" charset="-78"/>
              </a:rPr>
              <a:t>ور</a:t>
            </a:r>
            <a:r>
              <a:rPr lang="ar-SA" b="1" dirty="0" smtClean="0">
                <a:solidFill>
                  <a:srgbClr val="FF33CC"/>
                </a:solidFill>
                <a:latin typeface="Simplified Arabic" pitchFamily="18" charset="-78"/>
                <a:ea typeface="Calibri"/>
                <a:cs typeface="Simplified Arabic" pitchFamily="18" charset="-78"/>
              </a:rPr>
              <a:t> </a:t>
            </a:r>
            <a:r>
              <a:rPr lang="ar-SA" b="1" dirty="0">
                <a:solidFill>
                  <a:srgbClr val="FF33CC"/>
                </a:solidFill>
                <a:latin typeface="Simplified Arabic" pitchFamily="18" charset="-78"/>
                <a:ea typeface="Calibri"/>
                <a:cs typeface="Simplified Arabic" pitchFamily="18" charset="-78"/>
              </a:rPr>
              <a:t>الأول </a:t>
            </a:r>
            <a:r>
              <a:rPr lang="ar-SA" b="1" dirty="0">
                <a:latin typeface="Simplified Arabic" pitchFamily="18" charset="-78"/>
                <a:ea typeface="Calibri"/>
                <a:cs typeface="Simplified Arabic" pitchFamily="18" charset="-78"/>
              </a:rPr>
              <a:t>: </a:t>
            </a:r>
            <a:r>
              <a:rPr lang="ar-SA" b="1" dirty="0">
                <a:solidFill>
                  <a:srgbClr val="3366FF"/>
                </a:solidFill>
                <a:latin typeface="Simplified Arabic" pitchFamily="18" charset="-78"/>
                <a:ea typeface="Calibri"/>
                <a:cs typeface="Simplified Arabic" pitchFamily="18" charset="-78"/>
              </a:rPr>
              <a:t>مفهوم وتعريف </a:t>
            </a:r>
            <a:r>
              <a:rPr lang="ar-IQ" b="1" dirty="0">
                <a:solidFill>
                  <a:srgbClr val="3366FF"/>
                </a:solidFill>
                <a:latin typeface="Simplified Arabic" pitchFamily="18" charset="-78"/>
                <a:ea typeface="Calibri"/>
                <a:cs typeface="Simplified Arabic" pitchFamily="18" charset="-78"/>
              </a:rPr>
              <a:t>موضوع البحث </a:t>
            </a:r>
            <a:r>
              <a:rPr lang="ar-IQ" b="1" dirty="0" smtClean="0">
                <a:solidFill>
                  <a:srgbClr val="3366FF"/>
                </a:solidFill>
                <a:latin typeface="Simplified Arabic" pitchFamily="18" charset="-78"/>
                <a:ea typeface="Calibri"/>
                <a:cs typeface="Simplified Arabic" pitchFamily="18" charset="-78"/>
              </a:rPr>
              <a:t>العلمي</a:t>
            </a:r>
          </a:p>
          <a:p>
            <a:pPr marL="0" algn="just">
              <a:lnSpc>
                <a:spcPct val="115000"/>
              </a:lnSpc>
              <a:spcBef>
                <a:spcPts val="0"/>
              </a:spcBef>
            </a:pPr>
            <a:r>
              <a:rPr lang="ar-SA" b="1" dirty="0" smtClean="0">
                <a:solidFill>
                  <a:srgbClr val="FF33CC"/>
                </a:solidFill>
                <a:latin typeface="Simplified Arabic" pitchFamily="18" charset="-78"/>
                <a:ea typeface="Calibri"/>
                <a:cs typeface="Simplified Arabic" pitchFamily="18" charset="-78"/>
              </a:rPr>
              <a:t>ال</a:t>
            </a:r>
            <a:r>
              <a:rPr lang="ar-IQ" b="1" dirty="0" smtClean="0">
                <a:solidFill>
                  <a:srgbClr val="FF33CC"/>
                </a:solidFill>
                <a:latin typeface="Simplified Arabic" pitchFamily="18" charset="-78"/>
                <a:ea typeface="Calibri"/>
                <a:cs typeface="Simplified Arabic" pitchFamily="18" charset="-78"/>
              </a:rPr>
              <a:t>محور</a:t>
            </a:r>
            <a:r>
              <a:rPr lang="ar-SA" b="1" dirty="0" smtClean="0">
                <a:solidFill>
                  <a:srgbClr val="FF33CC"/>
                </a:solidFill>
                <a:latin typeface="Simplified Arabic" pitchFamily="18" charset="-78"/>
                <a:ea typeface="Calibri"/>
                <a:cs typeface="Simplified Arabic" pitchFamily="18" charset="-78"/>
              </a:rPr>
              <a:t> </a:t>
            </a:r>
            <a:r>
              <a:rPr lang="ar-SA" b="1" dirty="0">
                <a:solidFill>
                  <a:srgbClr val="FF33CC"/>
                </a:solidFill>
                <a:latin typeface="Simplified Arabic" pitchFamily="18" charset="-78"/>
                <a:ea typeface="Calibri"/>
                <a:cs typeface="Simplified Arabic" pitchFamily="18" charset="-78"/>
              </a:rPr>
              <a:t>الثاني </a:t>
            </a:r>
            <a:r>
              <a:rPr lang="ar-SA" b="1" dirty="0">
                <a:latin typeface="Simplified Arabic" pitchFamily="18" charset="-78"/>
                <a:ea typeface="Calibri"/>
                <a:cs typeface="Simplified Arabic" pitchFamily="18" charset="-78"/>
              </a:rPr>
              <a:t>: </a:t>
            </a:r>
            <a:r>
              <a:rPr lang="ar-SA" b="1" dirty="0">
                <a:solidFill>
                  <a:srgbClr val="3366FF"/>
                </a:solidFill>
                <a:latin typeface="Simplified Arabic" pitchFamily="18" charset="-78"/>
                <a:ea typeface="Calibri"/>
                <a:cs typeface="Simplified Arabic" pitchFamily="18" charset="-78"/>
              </a:rPr>
              <a:t>اختيار موضوع </a:t>
            </a:r>
            <a:r>
              <a:rPr lang="ar-SA" b="1" dirty="0" smtClean="0">
                <a:solidFill>
                  <a:srgbClr val="3366FF"/>
                </a:solidFill>
                <a:latin typeface="Simplified Arabic" pitchFamily="18" charset="-78"/>
                <a:ea typeface="Calibri"/>
                <a:cs typeface="Simplified Arabic" pitchFamily="18" charset="-78"/>
              </a:rPr>
              <a:t>البحث</a:t>
            </a:r>
            <a:endParaRPr lang="ar-IQ" b="1" dirty="0" smtClean="0">
              <a:solidFill>
                <a:srgbClr val="3366FF"/>
              </a:solidFill>
              <a:latin typeface="Simplified Arabic" pitchFamily="18" charset="-78"/>
              <a:ea typeface="Calibri"/>
              <a:cs typeface="Simplified Arabic" pitchFamily="18" charset="-78"/>
            </a:endParaRPr>
          </a:p>
          <a:p>
            <a:pPr marL="0" algn="just">
              <a:lnSpc>
                <a:spcPct val="115000"/>
              </a:lnSpc>
              <a:spcBef>
                <a:spcPts val="0"/>
              </a:spcBef>
            </a:pPr>
            <a:r>
              <a:rPr lang="ar-SA" b="1" dirty="0" smtClean="0">
                <a:solidFill>
                  <a:srgbClr val="FF33CC"/>
                </a:solidFill>
                <a:latin typeface="Simplified Arabic" pitchFamily="18" charset="-78"/>
                <a:ea typeface="Calibri"/>
                <a:cs typeface="Simplified Arabic" pitchFamily="18" charset="-78"/>
              </a:rPr>
              <a:t>الم</a:t>
            </a:r>
            <a:r>
              <a:rPr lang="ar-IQ" b="1" dirty="0" smtClean="0">
                <a:solidFill>
                  <a:srgbClr val="FF33CC"/>
                </a:solidFill>
                <a:latin typeface="Simplified Arabic" pitchFamily="18" charset="-78"/>
                <a:ea typeface="Calibri"/>
                <a:cs typeface="Simplified Arabic" pitchFamily="18" charset="-78"/>
              </a:rPr>
              <a:t>حور</a:t>
            </a:r>
            <a:r>
              <a:rPr lang="ar-SA" b="1" dirty="0" smtClean="0">
                <a:solidFill>
                  <a:srgbClr val="FF33CC"/>
                </a:solidFill>
                <a:latin typeface="Simplified Arabic" pitchFamily="18" charset="-78"/>
                <a:ea typeface="Calibri"/>
                <a:cs typeface="Simplified Arabic" pitchFamily="18" charset="-78"/>
              </a:rPr>
              <a:t> </a:t>
            </a:r>
            <a:r>
              <a:rPr lang="ar-SA" b="1" dirty="0">
                <a:solidFill>
                  <a:srgbClr val="FF33CC"/>
                </a:solidFill>
                <a:latin typeface="Simplified Arabic" pitchFamily="18" charset="-78"/>
                <a:ea typeface="Calibri"/>
                <a:cs typeface="Simplified Arabic" pitchFamily="18" charset="-78"/>
              </a:rPr>
              <a:t>الثالث </a:t>
            </a:r>
            <a:r>
              <a:rPr lang="ar-SA" b="1" dirty="0">
                <a:latin typeface="Simplified Arabic" pitchFamily="18" charset="-78"/>
                <a:ea typeface="Calibri"/>
                <a:cs typeface="Simplified Arabic" pitchFamily="18" charset="-78"/>
              </a:rPr>
              <a:t>: </a:t>
            </a:r>
            <a:r>
              <a:rPr lang="ar-SA" b="1" dirty="0">
                <a:solidFill>
                  <a:srgbClr val="3366FF"/>
                </a:solidFill>
                <a:latin typeface="Simplified Arabic" pitchFamily="18" charset="-78"/>
                <a:ea typeface="Calibri"/>
                <a:cs typeface="Simplified Arabic" pitchFamily="18" charset="-78"/>
              </a:rPr>
              <a:t>تساؤلات البحث </a:t>
            </a:r>
            <a:r>
              <a:rPr lang="ar-SA" b="1" dirty="0" smtClean="0">
                <a:solidFill>
                  <a:srgbClr val="3366FF"/>
                </a:solidFill>
                <a:latin typeface="Simplified Arabic" pitchFamily="18" charset="-78"/>
                <a:ea typeface="Calibri"/>
                <a:cs typeface="Simplified Arabic" pitchFamily="18" charset="-78"/>
              </a:rPr>
              <a:t>العلمي</a:t>
            </a:r>
            <a:endParaRPr lang="en-US" b="1" dirty="0">
              <a:solidFill>
                <a:srgbClr val="3366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665320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33CC"/>
                </a:solidFill>
                <a:latin typeface="Simplified Arabic" pitchFamily="18" charset="-78"/>
                <a:cs typeface="Simplified Arabic" pitchFamily="18" charset="-78"/>
              </a:rPr>
              <a:t>المحور الاول</a:t>
            </a:r>
            <a:endParaRPr lang="ar-IQ" sz="3600" b="1" dirty="0">
              <a:solidFill>
                <a:srgbClr val="FF33CC"/>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a:bodyPr>
          <a:lstStyle/>
          <a:p>
            <a:pPr lvl="0" algn="just">
              <a:lnSpc>
                <a:spcPct val="115000"/>
              </a:lnSpc>
              <a:spcBef>
                <a:spcPts val="0"/>
              </a:spcBef>
              <a:buFont typeface="Wingdings"/>
              <a:buChar char=""/>
            </a:pPr>
            <a:r>
              <a:rPr lang="ar-IQ" sz="7200" b="1" dirty="0">
                <a:solidFill>
                  <a:srgbClr val="FF0000"/>
                </a:solidFill>
                <a:ea typeface="Calibri"/>
                <a:cs typeface="Simplified Arabic"/>
              </a:rPr>
              <a:t>موضوع البحث </a:t>
            </a:r>
            <a:r>
              <a:rPr lang="ar-IQ" sz="7200" b="1" dirty="0" smtClean="0">
                <a:solidFill>
                  <a:srgbClr val="FF0000"/>
                </a:solidFill>
                <a:ea typeface="Calibri"/>
                <a:cs typeface="Simplified Arabic"/>
              </a:rPr>
              <a:t>العلمي</a:t>
            </a:r>
            <a:endParaRPr lang="en-US" sz="7200" dirty="0">
              <a:solidFill>
                <a:srgbClr val="FF0000"/>
              </a:solidFill>
              <a:ea typeface="Calibri"/>
              <a:cs typeface="Arial"/>
            </a:endParaRPr>
          </a:p>
        </p:txBody>
      </p:sp>
    </p:spTree>
    <p:extLst>
      <p:ext uri="{BB962C8B-B14F-4D97-AF65-F5344CB8AC3E}">
        <p14:creationId xmlns:p14="http://schemas.microsoft.com/office/powerpoint/2010/main" val="752805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200" b="1" dirty="0">
                <a:solidFill>
                  <a:srgbClr val="FF0000"/>
                </a:solidFill>
                <a:latin typeface="Simplified Arabic" pitchFamily="18" charset="-78"/>
                <a:ea typeface="Calibri"/>
                <a:cs typeface="Simplified Arabic" pitchFamily="18" charset="-78"/>
              </a:rPr>
              <a:t>موضوع البحث </a:t>
            </a:r>
            <a:r>
              <a:rPr lang="ar-IQ" sz="3200" b="1" dirty="0" smtClean="0">
                <a:solidFill>
                  <a:srgbClr val="FF0000"/>
                </a:solidFill>
                <a:latin typeface="Simplified Arabic" pitchFamily="18" charset="-78"/>
                <a:ea typeface="Calibri"/>
                <a:cs typeface="Simplified Arabic" pitchFamily="18" charset="-78"/>
              </a:rPr>
              <a:t>العلمي</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832648"/>
          </a:xfrm>
        </p:spPr>
        <p:txBody>
          <a:bodyPr>
            <a:normAutofit/>
          </a:bodyPr>
          <a:lstStyle/>
          <a:p>
            <a:pPr marL="37465" algn="just">
              <a:lnSpc>
                <a:spcPct val="115000"/>
              </a:lnSpc>
              <a:spcBef>
                <a:spcPts val="0"/>
              </a:spcBef>
            </a:pPr>
            <a:r>
              <a:rPr lang="ar-IQ" dirty="0" smtClean="0">
                <a:ea typeface="Calibri"/>
                <a:cs typeface="Simplified Arabic"/>
              </a:rPr>
              <a:t>اختيار </a:t>
            </a:r>
            <a:r>
              <a:rPr lang="ar-IQ" dirty="0">
                <a:ea typeface="Calibri"/>
                <a:cs typeface="Simplified Arabic"/>
              </a:rPr>
              <a:t>موضوع البحث هو الخطوة الأولى في الطريق الطويل لإعداد البحث وإخراجه، وإن اختيار موضوع البحث يعد عاملاً مهماً في نجاح أي عمل يُقدم عليه الباحث، ذلك أن الباحث سيعيش مع بحثه مدة طويلة.</a:t>
            </a:r>
            <a:endParaRPr lang="en-US" sz="2400" dirty="0">
              <a:ea typeface="Calibri"/>
              <a:cs typeface="Arial"/>
            </a:endParaRPr>
          </a:p>
          <a:p>
            <a:pPr lvl="0" algn="just">
              <a:lnSpc>
                <a:spcPct val="115000"/>
              </a:lnSpc>
              <a:spcBef>
                <a:spcPts val="0"/>
              </a:spcBef>
              <a:buFont typeface="Wingdings"/>
              <a:buChar char=""/>
              <a:tabLst>
                <a:tab pos="208915" algn="l"/>
              </a:tabLst>
            </a:pPr>
            <a:r>
              <a:rPr lang="ar-IQ" sz="3600" b="1" dirty="0">
                <a:solidFill>
                  <a:srgbClr val="FF00FF"/>
                </a:solidFill>
                <a:ea typeface="Calibri"/>
                <a:cs typeface="Simplified Arabic"/>
              </a:rPr>
              <a:t>مفهوم موضوع البحث</a:t>
            </a:r>
            <a:r>
              <a:rPr lang="ar-IQ" sz="3600" dirty="0">
                <a:solidFill>
                  <a:srgbClr val="FF00FF"/>
                </a:solidFill>
                <a:ea typeface="Calibri"/>
                <a:cs typeface="Simplified Arabic"/>
              </a:rPr>
              <a:t>  </a:t>
            </a:r>
            <a:r>
              <a:rPr lang="en-US" dirty="0">
                <a:solidFill>
                  <a:srgbClr val="FF00FF"/>
                </a:solidFill>
                <a:latin typeface="Simplified Arabic"/>
                <a:ea typeface="Calibri"/>
                <a:cs typeface="Arial"/>
              </a:rPr>
              <a:t>Research topic concept</a:t>
            </a:r>
            <a:endParaRPr lang="en-US" dirty="0">
              <a:solidFill>
                <a:srgbClr val="FF00FF"/>
              </a:solidFill>
              <a:ea typeface="Calibri"/>
              <a:cs typeface="Arial"/>
            </a:endParaRPr>
          </a:p>
          <a:p>
            <a:pPr marL="0" algn="just">
              <a:lnSpc>
                <a:spcPct val="115000"/>
              </a:lnSpc>
              <a:spcBef>
                <a:spcPts val="0"/>
              </a:spcBef>
            </a:pPr>
            <a:r>
              <a:rPr lang="ar-IQ" b="1" dirty="0">
                <a:solidFill>
                  <a:srgbClr val="00CC00"/>
                </a:solidFill>
                <a:ea typeface="Calibri"/>
                <a:cs typeface="Simplified Arabic"/>
              </a:rPr>
              <a:t>موضوع البحث العلمي</a:t>
            </a:r>
            <a:r>
              <a:rPr lang="ar-IQ" dirty="0">
                <a:solidFill>
                  <a:srgbClr val="00CC00"/>
                </a:solidFill>
                <a:ea typeface="Calibri"/>
                <a:cs typeface="Simplified Arabic"/>
              </a:rPr>
              <a:t> : </a:t>
            </a:r>
            <a:r>
              <a:rPr lang="ar-IQ" dirty="0">
                <a:ea typeface="Calibri"/>
                <a:cs typeface="Simplified Arabic"/>
              </a:rPr>
              <a:t>هو المبدأ التنظيمي الرئيس الذي يوجه العمل أثناء إعداد ورقة البحث الخاصة بالباحث، ويعد موضوع البحث أساس التواصل العلمي، والوسيلة التي نتوصل من خلالها إلى مواضيع أخرى للبحث واكتشاف معرفة جديدة</a:t>
            </a:r>
            <a:r>
              <a:rPr lang="ar-IQ" dirty="0" smtClean="0">
                <a:ea typeface="Calibri"/>
                <a:cs typeface="Simplified Arabic"/>
              </a:rPr>
              <a:t>.</a:t>
            </a:r>
          </a:p>
          <a:p>
            <a:pPr marL="0" algn="l">
              <a:lnSpc>
                <a:spcPct val="115000"/>
              </a:lnSpc>
              <a:spcBef>
                <a:spcPts val="0"/>
              </a:spcBef>
            </a:pPr>
            <a:r>
              <a:rPr lang="ar-IQ" sz="2400" b="1" dirty="0" smtClean="0">
                <a:solidFill>
                  <a:srgbClr val="FF0000"/>
                </a:solidFill>
                <a:ea typeface="Calibri"/>
                <a:cs typeface="Simplified Arabic"/>
              </a:rPr>
              <a:t>تكملة / </a:t>
            </a:r>
            <a:r>
              <a:rPr lang="ar-IQ" sz="2400" b="1" dirty="0">
                <a:solidFill>
                  <a:srgbClr val="FF0000"/>
                </a:solidFill>
                <a:ea typeface="Calibri"/>
                <a:cs typeface="Simplified Arabic"/>
              </a:rPr>
              <a:t>موضوع البحث ومشكلة </a:t>
            </a:r>
            <a:r>
              <a:rPr lang="ar-IQ" sz="2400" b="1" dirty="0" smtClean="0">
                <a:solidFill>
                  <a:srgbClr val="FF0000"/>
                </a:solidFill>
                <a:ea typeface="Calibri"/>
                <a:cs typeface="Simplified Arabic"/>
              </a:rPr>
              <a:t>البحث...</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980956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indent="-342900">
              <a:lnSpc>
                <a:spcPct val="115000"/>
              </a:lnSpc>
              <a:spcBef>
                <a:spcPts val="0"/>
              </a:spcBef>
            </a:pPr>
            <a:r>
              <a:rPr lang="ar-IQ" sz="3200" b="1" dirty="0">
                <a:solidFill>
                  <a:srgbClr val="FF0000"/>
                </a:solidFill>
                <a:ea typeface="Calibri"/>
                <a:cs typeface="Simplified Arabic"/>
              </a:rPr>
              <a:t>تكملة / موضوع البحث ومشكلة البحث</a:t>
            </a:r>
            <a:r>
              <a:rPr lang="ar-IQ" sz="3200" b="1" dirty="0" smtClean="0">
                <a:solidFill>
                  <a:srgbClr val="FF0000"/>
                </a:solidFill>
                <a:ea typeface="Calibri"/>
                <a:cs typeface="Simplified Arabic"/>
              </a:rPr>
              <a:t>...</a:t>
            </a:r>
            <a:endParaRPr lang="ar-IQ" sz="3200" dirty="0"/>
          </a:p>
        </p:txBody>
      </p:sp>
      <p:sp>
        <p:nvSpPr>
          <p:cNvPr id="3" name="عنصر نائب للمحتوى 2"/>
          <p:cNvSpPr>
            <a:spLocks noGrp="1"/>
          </p:cNvSpPr>
          <p:nvPr>
            <p:ph idx="1"/>
          </p:nvPr>
        </p:nvSpPr>
        <p:spPr>
          <a:xfrm>
            <a:off x="457200" y="980728"/>
            <a:ext cx="8229600" cy="5688632"/>
          </a:xfrm>
        </p:spPr>
        <p:txBody>
          <a:bodyPr>
            <a:normAutofit fontScale="92500" lnSpcReduction="10000"/>
          </a:bodyPr>
          <a:lstStyle/>
          <a:p>
            <a:pPr marL="0" lvl="0" algn="just">
              <a:lnSpc>
                <a:spcPct val="115000"/>
              </a:lnSpc>
              <a:spcBef>
                <a:spcPts val="0"/>
              </a:spcBef>
            </a:pPr>
            <a:r>
              <a:rPr lang="ar-IQ" sz="3600" b="1" dirty="0">
                <a:solidFill>
                  <a:srgbClr val="FF33CC"/>
                </a:solidFill>
                <a:latin typeface="Simplified Arabic" pitchFamily="18" charset="-78"/>
                <a:ea typeface="Calibri"/>
                <a:cs typeface="Simplified Arabic" pitchFamily="18" charset="-78"/>
              </a:rPr>
              <a:t>موضوع البحث ومشكلة البحث</a:t>
            </a:r>
            <a:r>
              <a:rPr lang="ar-IQ" sz="3600" dirty="0">
                <a:solidFill>
                  <a:srgbClr val="FF33CC"/>
                </a:solidFill>
                <a:latin typeface="Simplified Arabic" pitchFamily="18" charset="-78"/>
                <a:ea typeface="Calibri"/>
                <a:cs typeface="Simplified Arabic" pitchFamily="18" charset="-78"/>
              </a:rPr>
              <a:t> : </a:t>
            </a:r>
            <a:endParaRPr lang="ar-IQ" sz="3600" dirty="0" smtClean="0">
              <a:solidFill>
                <a:srgbClr val="FF33CC"/>
              </a:solidFill>
              <a:latin typeface="Simplified Arabic" pitchFamily="18" charset="-78"/>
              <a:ea typeface="Calibri"/>
              <a:cs typeface="Simplified Arabic" pitchFamily="18" charset="-78"/>
            </a:endParaRPr>
          </a:p>
          <a:p>
            <a:pPr marL="0" lvl="0" algn="just">
              <a:lnSpc>
                <a:spcPct val="115000"/>
              </a:lnSpc>
              <a:spcBef>
                <a:spcPts val="0"/>
              </a:spcBef>
            </a:pPr>
            <a:r>
              <a:rPr lang="ar-IQ" sz="3600" dirty="0" smtClean="0">
                <a:solidFill>
                  <a:prstClr val="black"/>
                </a:solidFill>
                <a:latin typeface="Simplified Arabic" pitchFamily="18" charset="-78"/>
                <a:ea typeface="Calibri"/>
                <a:cs typeface="Simplified Arabic" pitchFamily="18" charset="-78"/>
              </a:rPr>
              <a:t>الموضوع </a:t>
            </a:r>
            <a:r>
              <a:rPr lang="ar-IQ" sz="3600" dirty="0">
                <a:solidFill>
                  <a:prstClr val="black"/>
                </a:solidFill>
                <a:latin typeface="Simplified Arabic" pitchFamily="18" charset="-78"/>
                <a:ea typeface="Calibri"/>
                <a:cs typeface="Simplified Arabic" pitchFamily="18" charset="-78"/>
              </a:rPr>
              <a:t>هي القضية (المشكلة) التي يهتم بها الباحث عند إجراء بحثه، </a:t>
            </a:r>
            <a:endParaRPr lang="ar-IQ" sz="36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sz="3600" dirty="0" smtClean="0">
                <a:solidFill>
                  <a:prstClr val="black"/>
                </a:solidFill>
                <a:latin typeface="Simplified Arabic" pitchFamily="18" charset="-78"/>
                <a:ea typeface="Calibri"/>
                <a:cs typeface="Simplified Arabic" pitchFamily="18" charset="-78"/>
              </a:rPr>
              <a:t>والموضوع </a:t>
            </a:r>
            <a:r>
              <a:rPr lang="ar-IQ" sz="3600" dirty="0">
                <a:solidFill>
                  <a:prstClr val="black"/>
                </a:solidFill>
                <a:latin typeface="Simplified Arabic" pitchFamily="18" charset="-78"/>
                <a:ea typeface="Calibri"/>
                <a:cs typeface="Simplified Arabic" pitchFamily="18" charset="-78"/>
              </a:rPr>
              <a:t>المُحَدد والمعد جيداً هو نقطة البداية لكل بحث ناجح، </a:t>
            </a:r>
            <a:endParaRPr lang="ar-IQ" sz="36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sz="3600" dirty="0" smtClean="0">
                <a:solidFill>
                  <a:prstClr val="black"/>
                </a:solidFill>
                <a:latin typeface="Simplified Arabic" pitchFamily="18" charset="-78"/>
                <a:ea typeface="Calibri"/>
                <a:cs typeface="Simplified Arabic" pitchFamily="18" charset="-78"/>
              </a:rPr>
              <a:t>الموضوع </a:t>
            </a:r>
            <a:r>
              <a:rPr lang="ar-IQ" sz="3600" dirty="0">
                <a:solidFill>
                  <a:prstClr val="black"/>
                </a:solidFill>
                <a:latin typeface="Simplified Arabic" pitchFamily="18" charset="-78"/>
                <a:ea typeface="Calibri"/>
                <a:cs typeface="Simplified Arabic" pitchFamily="18" charset="-78"/>
              </a:rPr>
              <a:t>عملية مستمرة يقوم من خلالها الباحثون باستكشاف أفكارهم وتعريفها وتنقيحها، </a:t>
            </a:r>
            <a:endParaRPr lang="ar-IQ" sz="36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sz="3600" dirty="0" smtClean="0">
                <a:solidFill>
                  <a:prstClr val="black"/>
                </a:solidFill>
                <a:latin typeface="Simplified Arabic" pitchFamily="18" charset="-78"/>
                <a:ea typeface="Calibri"/>
                <a:cs typeface="Simplified Arabic" pitchFamily="18" charset="-78"/>
              </a:rPr>
              <a:t>يجب </a:t>
            </a:r>
            <a:r>
              <a:rPr lang="ar-IQ" sz="3600" dirty="0">
                <a:solidFill>
                  <a:prstClr val="black"/>
                </a:solidFill>
                <a:latin typeface="Simplified Arabic" pitchFamily="18" charset="-78"/>
                <a:ea typeface="Calibri"/>
                <a:cs typeface="Simplified Arabic" pitchFamily="18" charset="-78"/>
              </a:rPr>
              <a:t>الوصول إلى إجابة واضحة عن تساؤل ما هو موضوع البحث العلمي.</a:t>
            </a:r>
            <a:endParaRPr lang="en-US" sz="3600" dirty="0">
              <a:solidFill>
                <a:prstClr val="black"/>
              </a:solidFill>
              <a:latin typeface="Simplified Arabic" pitchFamily="18" charset="-78"/>
              <a:ea typeface="Calibri"/>
              <a:cs typeface="Simplified Arabic" pitchFamily="18" charset="-78"/>
            </a:endParaRPr>
          </a:p>
          <a:p>
            <a:pPr marL="0" lvl="0" algn="l">
              <a:lnSpc>
                <a:spcPct val="115000"/>
              </a:lnSpc>
              <a:spcBef>
                <a:spcPts val="0"/>
              </a:spcBef>
            </a:pPr>
            <a:r>
              <a:rPr lang="ar-IQ" sz="3600" b="1" dirty="0" smtClean="0">
                <a:solidFill>
                  <a:srgbClr val="FF00FF"/>
                </a:solidFill>
                <a:latin typeface="Simplified Arabic" pitchFamily="18" charset="-78"/>
                <a:ea typeface="Calibri"/>
                <a:cs typeface="Simplified Arabic" pitchFamily="18" charset="-78"/>
              </a:rPr>
              <a:t>تكملة / المرحلة </a:t>
            </a:r>
            <a:r>
              <a:rPr lang="ar-IQ" sz="3600" b="1" dirty="0">
                <a:solidFill>
                  <a:srgbClr val="FF00FF"/>
                </a:solidFill>
                <a:latin typeface="Simplified Arabic" pitchFamily="18" charset="-78"/>
                <a:ea typeface="Calibri"/>
                <a:cs typeface="Simplified Arabic" pitchFamily="18" charset="-78"/>
              </a:rPr>
              <a:t>الأصعب في البحث العلمي</a:t>
            </a:r>
            <a:r>
              <a:rPr lang="ar-IQ" sz="3600" dirty="0">
                <a:solidFill>
                  <a:srgbClr val="FF00FF"/>
                </a:solidFill>
                <a:latin typeface="Simplified Arabic" pitchFamily="18" charset="-78"/>
                <a:ea typeface="Calibri"/>
                <a:cs typeface="Simplified Arabic" pitchFamily="18" charset="-78"/>
              </a:rPr>
              <a:t> </a:t>
            </a:r>
            <a:endParaRPr lang="en-US" sz="3600" dirty="0">
              <a:solidFill>
                <a:srgbClr val="FF00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5269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b="1" dirty="0" smtClean="0">
                <a:solidFill>
                  <a:srgbClr val="FF0000"/>
                </a:solidFill>
                <a:latin typeface="Simplified Arabic" pitchFamily="18" charset="-78"/>
                <a:cs typeface="Simplified Arabic" pitchFamily="18" charset="-78"/>
              </a:rPr>
              <a:t>تذكير بالمحاضرة السابقة ومحاضرة اليوم</a:t>
            </a:r>
            <a:endParaRPr lang="ar-IQ" b="1"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algn="ctr"/>
            <a:r>
              <a:rPr lang="ar-IQ" sz="4000" b="1" dirty="0">
                <a:solidFill>
                  <a:srgbClr val="CC0000"/>
                </a:solidFill>
                <a:latin typeface="Simplified Arabic" pitchFamily="18" charset="-78"/>
                <a:ea typeface="+mj-ea"/>
                <a:cs typeface="Simplified Arabic" pitchFamily="18" charset="-78"/>
              </a:rPr>
              <a:t>انتهت </a:t>
            </a:r>
            <a:r>
              <a:rPr lang="ar-IQ" sz="4000" b="1" dirty="0" smtClean="0">
                <a:solidFill>
                  <a:srgbClr val="CC0000"/>
                </a:solidFill>
                <a:latin typeface="Simplified Arabic" pitchFamily="18" charset="-78"/>
                <a:ea typeface="+mj-ea"/>
                <a:cs typeface="Simplified Arabic" pitchFamily="18" charset="-78"/>
              </a:rPr>
              <a:t>المحاضرة السابقة ( الثانية )</a:t>
            </a:r>
          </a:p>
          <a:p>
            <a:pPr marL="0" lvl="0" indent="0" algn="ctr">
              <a:lnSpc>
                <a:spcPct val="115000"/>
              </a:lnSpc>
              <a:spcBef>
                <a:spcPts val="0"/>
              </a:spcBef>
              <a:buNone/>
            </a:pPr>
            <a:r>
              <a:rPr lang="ar-IQ" sz="4300" b="1" dirty="0" smtClean="0">
                <a:solidFill>
                  <a:srgbClr val="6600FF"/>
                </a:solidFill>
                <a:latin typeface="Simplified Arabic" pitchFamily="18" charset="-78"/>
                <a:ea typeface="+mj-ea"/>
                <a:cs typeface="Simplified Arabic" pitchFamily="18" charset="-78"/>
              </a:rPr>
              <a:t>كان عنوانها </a:t>
            </a:r>
          </a:p>
          <a:p>
            <a:pPr marL="0" lvl="0" indent="0" algn="ctr">
              <a:lnSpc>
                <a:spcPct val="115000"/>
              </a:lnSpc>
              <a:spcBef>
                <a:spcPts val="0"/>
              </a:spcBef>
              <a:buNone/>
            </a:pPr>
            <a:r>
              <a:rPr lang="ar-IQ" sz="4300" b="1" dirty="0" smtClean="0">
                <a:solidFill>
                  <a:srgbClr val="FF0000"/>
                </a:solidFill>
                <a:latin typeface="Simplified Arabic" pitchFamily="18" charset="-78"/>
                <a:ea typeface="+mj-ea"/>
                <a:cs typeface="Simplified Arabic" pitchFamily="18" charset="-78"/>
              </a:rPr>
              <a:t>(</a:t>
            </a:r>
            <a:r>
              <a:rPr lang="ar-IQ" sz="4300" b="1" dirty="0" smtClean="0">
                <a:solidFill>
                  <a:srgbClr val="FF00FF"/>
                </a:solidFill>
                <a:latin typeface="Simplified Arabic" pitchFamily="18" charset="-78"/>
                <a:ea typeface="Calibri"/>
                <a:cs typeface="Simplified Arabic" pitchFamily="18" charset="-78"/>
              </a:rPr>
              <a:t>الباحث و </a:t>
            </a:r>
            <a:r>
              <a:rPr lang="ar-SA" sz="4300" b="1" dirty="0" smtClean="0">
                <a:solidFill>
                  <a:srgbClr val="33CC33"/>
                </a:solidFill>
                <a:latin typeface="Simplified Arabic" pitchFamily="18" charset="-78"/>
                <a:ea typeface="Calibri"/>
                <a:cs typeface="Simplified Arabic" pitchFamily="18" charset="-78"/>
              </a:rPr>
              <a:t>الباحث العلمي</a:t>
            </a:r>
            <a:r>
              <a:rPr lang="ar-IQ" sz="4300" b="1" dirty="0" smtClean="0">
                <a:solidFill>
                  <a:srgbClr val="FF0000"/>
                </a:solidFill>
                <a:latin typeface="Simplified Arabic" pitchFamily="18" charset="-78"/>
                <a:ea typeface="+mj-ea"/>
                <a:cs typeface="Simplified Arabic" pitchFamily="18" charset="-78"/>
              </a:rPr>
              <a:t>)</a:t>
            </a:r>
          </a:p>
          <a:p>
            <a:pPr marL="0" indent="0" algn="ctr">
              <a:buNone/>
            </a:pPr>
            <a:r>
              <a:rPr lang="ar-IQ" sz="4000" b="1" dirty="0" smtClean="0">
                <a:solidFill>
                  <a:srgbClr val="9966FF"/>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ــــــــــــــــــــــــــــــــــــــــــــــــــــــــــــــــــــــــــــــــــــــــــــــــــــــــــــــــــــــ</a:t>
            </a:r>
          </a:p>
          <a:p>
            <a:pPr marL="0" indent="0" algn="ctr">
              <a:buNone/>
            </a:pPr>
            <a:r>
              <a:rPr lang="ar-IQ" sz="4000" b="1" dirty="0" smtClean="0">
                <a:solidFill>
                  <a:srgbClr val="9966FF"/>
                </a:solidFill>
                <a:latin typeface="Simplified Arabic" pitchFamily="18" charset="-78"/>
                <a:cs typeface="Simplified Arabic" pitchFamily="18" charset="-78"/>
              </a:rPr>
              <a:t>محاضرة اليوم المحاضرة ( الثالثة ) </a:t>
            </a:r>
          </a:p>
          <a:p>
            <a:pPr marL="0" indent="0" algn="ctr">
              <a:buNone/>
            </a:pPr>
            <a:r>
              <a:rPr lang="ar-IQ" sz="4000" b="1" dirty="0" smtClean="0">
                <a:solidFill>
                  <a:srgbClr val="FF00FF"/>
                </a:solidFill>
                <a:latin typeface="Simplified Arabic" pitchFamily="18" charset="-78"/>
                <a:cs typeface="Simplified Arabic" pitchFamily="18" charset="-78"/>
              </a:rPr>
              <a:t>سيكون عنوانها</a:t>
            </a:r>
          </a:p>
          <a:p>
            <a:pPr marL="0" indent="0" algn="ctr">
              <a:lnSpc>
                <a:spcPct val="115000"/>
              </a:lnSpc>
              <a:spcBef>
                <a:spcPts val="0"/>
              </a:spcBef>
              <a:buNone/>
            </a:pPr>
            <a:r>
              <a:rPr lang="ar-SA" sz="5400" b="1" dirty="0" smtClean="0">
                <a:solidFill>
                  <a:srgbClr val="FF0000"/>
                </a:solidFill>
                <a:latin typeface="Simplified Arabic" pitchFamily="18" charset="-78"/>
                <a:ea typeface="Calibri"/>
                <a:cs typeface="Simplified Arabic" pitchFamily="18" charset="-78"/>
              </a:rPr>
              <a:t>أهمية </a:t>
            </a:r>
            <a:r>
              <a:rPr lang="ar-SA" sz="5400" b="1" dirty="0">
                <a:solidFill>
                  <a:srgbClr val="FF0000"/>
                </a:solidFill>
                <a:latin typeface="Simplified Arabic" pitchFamily="18" charset="-78"/>
                <a:ea typeface="Calibri"/>
                <a:cs typeface="Simplified Arabic" pitchFamily="18" charset="-78"/>
              </a:rPr>
              <a:t>وأنواع البحث العلمي </a:t>
            </a:r>
            <a:endParaRPr lang="ar-IQ" sz="5400" b="1" dirty="0" smtClean="0">
              <a:solidFill>
                <a:srgbClr val="FF0000"/>
              </a:solidFill>
              <a:latin typeface="Simplified Arabic" pitchFamily="18" charset="-78"/>
              <a:ea typeface="Calibri"/>
              <a:cs typeface="Simplified Arabic" pitchFamily="18" charset="-78"/>
            </a:endParaRPr>
          </a:p>
          <a:p>
            <a:pPr marL="0" algn="just">
              <a:lnSpc>
                <a:spcPct val="115000"/>
              </a:lnSpc>
              <a:spcBef>
                <a:spcPts val="0"/>
              </a:spcBef>
            </a:pPr>
            <a:endParaRPr lang="en-US" sz="2800" dirty="0">
              <a:ea typeface="Calibri"/>
              <a:cs typeface="Arial"/>
            </a:endParaRPr>
          </a:p>
        </p:txBody>
      </p:sp>
    </p:spTree>
    <p:extLst>
      <p:ext uri="{BB962C8B-B14F-4D97-AF65-F5344CB8AC3E}">
        <p14:creationId xmlns:p14="http://schemas.microsoft.com/office/powerpoint/2010/main" val="3925259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indent="-342900">
              <a:lnSpc>
                <a:spcPct val="115000"/>
              </a:lnSpc>
              <a:spcBef>
                <a:spcPts val="0"/>
              </a:spcBef>
            </a:pPr>
            <a:r>
              <a:rPr lang="ar-IQ" sz="3600" b="1" dirty="0">
                <a:solidFill>
                  <a:srgbClr val="FF0000"/>
                </a:solidFill>
                <a:latin typeface="Simplified Arabic" pitchFamily="18" charset="-78"/>
                <a:ea typeface="Calibri"/>
                <a:cs typeface="Simplified Arabic" pitchFamily="18" charset="-78"/>
              </a:rPr>
              <a:t>تكملة / المرحلة الأصعب في البحث العلمي</a:t>
            </a:r>
            <a:r>
              <a:rPr lang="ar-IQ" sz="3600" dirty="0">
                <a:solidFill>
                  <a:srgbClr val="FF0000"/>
                </a:solidFill>
                <a:latin typeface="Simplified Arabic" pitchFamily="18" charset="-78"/>
                <a:ea typeface="Calibri"/>
                <a:cs typeface="Simplified Arabic" pitchFamily="18" charset="-78"/>
              </a:rPr>
              <a:t> </a:t>
            </a:r>
            <a:endParaRPr lang="ar-IQ" dirty="0">
              <a:solidFill>
                <a:srgbClr val="FF0000"/>
              </a:solidFill>
            </a:endParaRPr>
          </a:p>
        </p:txBody>
      </p:sp>
      <p:sp>
        <p:nvSpPr>
          <p:cNvPr id="3" name="عنصر نائب للمحتوى 2"/>
          <p:cNvSpPr>
            <a:spLocks noGrp="1"/>
          </p:cNvSpPr>
          <p:nvPr>
            <p:ph idx="1"/>
          </p:nvPr>
        </p:nvSpPr>
        <p:spPr>
          <a:xfrm>
            <a:off x="323528" y="908720"/>
            <a:ext cx="8496944" cy="5760640"/>
          </a:xfrm>
        </p:spPr>
        <p:txBody>
          <a:bodyPr>
            <a:normAutofit/>
          </a:bodyPr>
          <a:lstStyle/>
          <a:p>
            <a:pPr marL="0" lvl="0" algn="just">
              <a:lnSpc>
                <a:spcPct val="115000"/>
              </a:lnSpc>
              <a:spcBef>
                <a:spcPts val="0"/>
              </a:spcBef>
            </a:pPr>
            <a:r>
              <a:rPr lang="ar-IQ" sz="2800" b="1" dirty="0">
                <a:solidFill>
                  <a:srgbClr val="FF33CC"/>
                </a:solidFill>
                <a:latin typeface="Simplified Arabic" pitchFamily="18" charset="-78"/>
                <a:ea typeface="Calibri"/>
                <a:cs typeface="Simplified Arabic" pitchFamily="18" charset="-78"/>
              </a:rPr>
              <a:t>المرحلة الأصعب في البحث العلمي</a:t>
            </a:r>
            <a:r>
              <a:rPr lang="ar-IQ" sz="2800" dirty="0">
                <a:solidFill>
                  <a:srgbClr val="FF33CC"/>
                </a:solidFill>
                <a:latin typeface="Simplified Arabic" pitchFamily="18" charset="-78"/>
                <a:ea typeface="Calibri"/>
                <a:cs typeface="Simplified Arabic" pitchFamily="18" charset="-78"/>
              </a:rPr>
              <a:t> : </a:t>
            </a:r>
            <a:endParaRPr lang="ar-IQ" sz="2800" dirty="0" smtClean="0">
              <a:solidFill>
                <a:srgbClr val="FF33CC"/>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sz="2800" dirty="0" smtClean="0">
                <a:solidFill>
                  <a:prstClr val="black"/>
                </a:solidFill>
                <a:latin typeface="Simplified Arabic" pitchFamily="18" charset="-78"/>
                <a:ea typeface="Calibri"/>
                <a:cs typeface="Simplified Arabic" pitchFamily="18" charset="-78"/>
              </a:rPr>
              <a:t>غالباً </a:t>
            </a:r>
            <a:r>
              <a:rPr lang="ar-IQ" sz="2800" dirty="0">
                <a:solidFill>
                  <a:prstClr val="black"/>
                </a:solidFill>
                <a:latin typeface="Simplified Arabic" pitchFamily="18" charset="-78"/>
                <a:ea typeface="Calibri"/>
                <a:cs typeface="Simplified Arabic" pitchFamily="18" charset="-78"/>
              </a:rPr>
              <a:t>ما يكون أصعب جزء في عملية البحث هو اختيار الموضوع ، وهو الشيء الذي يهتم به الباحث بشدة، لذلك يجب أن يكون أصيلاً ومهماً وعلمياً، يعتمد الغرض من كتابة البحث على الموضوع الذي يتم اختياره من قبل الباحث، كذلك اعتماده من قبل المشرف الأكاديمي المكلف بالإشراف العلمي على الباحث وبحثه، فهناك أبحاث تهدف إلى اكتشاف نظريات جديدة وهناك أبحاث أخرى تبحث كيفية دحض نظريات قائمة وهناك أبحاث بمواضيع علمية مختصة لإثبات نظريات وكل منها يهدف إلى حل مشكلة معينة وبالتالي اكتشاف حقيقة معينة. </a:t>
            </a:r>
            <a:endParaRPr lang="en-US" sz="2800"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sz="2800" b="1" dirty="0" smtClean="0">
                <a:solidFill>
                  <a:srgbClr val="FF0000"/>
                </a:solidFill>
                <a:latin typeface="Simplified Arabic" pitchFamily="18" charset="-78"/>
                <a:ea typeface="Calibri"/>
                <a:cs typeface="Simplified Arabic" pitchFamily="18" charset="-78"/>
              </a:rPr>
              <a:t>تكملة / الدوافع  </a:t>
            </a:r>
            <a:r>
              <a:rPr lang="ar-IQ" sz="2800" b="1" dirty="0">
                <a:solidFill>
                  <a:srgbClr val="FF0000"/>
                </a:solidFill>
                <a:latin typeface="Simplified Arabic" pitchFamily="18" charset="-78"/>
                <a:ea typeface="Calibri"/>
                <a:cs typeface="Simplified Arabic" pitchFamily="18" charset="-78"/>
              </a:rPr>
              <a:t>تعد محركات للباحثين</a:t>
            </a:r>
            <a:r>
              <a:rPr lang="ar-IQ" sz="2800" dirty="0">
                <a:solidFill>
                  <a:srgbClr val="FF0000"/>
                </a:solidFill>
                <a:latin typeface="Simplified Arabic" pitchFamily="18" charset="-78"/>
                <a:ea typeface="Calibri"/>
                <a:cs typeface="Simplified Arabic" pitchFamily="18" charset="-78"/>
              </a:rPr>
              <a:t> : </a:t>
            </a:r>
            <a:r>
              <a:rPr lang="ar-IQ" sz="2800" b="1" dirty="0">
                <a:solidFill>
                  <a:srgbClr val="FF0000"/>
                </a:solidFill>
                <a:latin typeface="Simplified Arabic" pitchFamily="18" charset="-78"/>
                <a:ea typeface="Calibri"/>
                <a:cs typeface="Simplified Arabic" pitchFamily="18" charset="-78"/>
              </a:rPr>
              <a:t>الدافع </a:t>
            </a:r>
            <a:r>
              <a:rPr lang="en-US" sz="2800" b="1" dirty="0">
                <a:solidFill>
                  <a:srgbClr val="FF0000"/>
                </a:solidFill>
                <a:latin typeface="Simplified Arabic" pitchFamily="18" charset="-78"/>
                <a:ea typeface="Calibri"/>
                <a:cs typeface="Simplified Arabic" pitchFamily="18" charset="-78"/>
              </a:rPr>
              <a:t>motivations</a:t>
            </a:r>
            <a:r>
              <a:rPr lang="en-US" sz="2800" dirty="0">
                <a:solidFill>
                  <a:srgbClr val="FF0000"/>
                </a:solidFill>
                <a:latin typeface="Simplified Arabic" pitchFamily="18" charset="-78"/>
                <a:ea typeface="Calibri"/>
                <a:cs typeface="Simplified Arabic" pitchFamily="18" charset="-78"/>
              </a:rPr>
              <a:t> </a:t>
            </a:r>
            <a:r>
              <a:rPr lang="ar-IQ" sz="2800" dirty="0" smtClean="0">
                <a:solidFill>
                  <a:srgbClr val="FF0000"/>
                </a:solidFill>
                <a:latin typeface="Simplified Arabic" pitchFamily="18" charset="-78"/>
                <a:ea typeface="Calibri"/>
                <a:cs typeface="Simplified Arabic" pitchFamily="18" charset="-78"/>
              </a:rPr>
              <a:t>:</a:t>
            </a:r>
            <a:endParaRPr lang="en-US" sz="28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292512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lvl="0" indent="-342900">
              <a:lnSpc>
                <a:spcPct val="115000"/>
              </a:lnSpc>
              <a:spcBef>
                <a:spcPts val="0"/>
              </a:spcBef>
            </a:pPr>
            <a:r>
              <a:rPr lang="ar-IQ" sz="2800" b="1" dirty="0">
                <a:solidFill>
                  <a:srgbClr val="FF0000"/>
                </a:solidFill>
                <a:latin typeface="Simplified Arabic" pitchFamily="18" charset="-78"/>
                <a:ea typeface="Calibri"/>
                <a:cs typeface="Simplified Arabic" pitchFamily="18" charset="-78"/>
              </a:rPr>
              <a:t>تكملة / الدوافع  تعد محركات للباحثين</a:t>
            </a:r>
            <a:r>
              <a:rPr lang="ar-IQ" sz="2800" dirty="0">
                <a:solidFill>
                  <a:srgbClr val="FF0000"/>
                </a:solidFill>
                <a:latin typeface="Simplified Arabic" pitchFamily="18" charset="-78"/>
                <a:ea typeface="Calibri"/>
                <a:cs typeface="Simplified Arabic" pitchFamily="18" charset="-78"/>
              </a:rPr>
              <a:t> : </a:t>
            </a:r>
            <a:r>
              <a:rPr lang="ar-IQ" sz="2800" b="1" dirty="0">
                <a:solidFill>
                  <a:srgbClr val="FF0000"/>
                </a:solidFill>
                <a:latin typeface="Simplified Arabic" pitchFamily="18" charset="-78"/>
                <a:ea typeface="Calibri"/>
                <a:cs typeface="Simplified Arabic" pitchFamily="18" charset="-78"/>
              </a:rPr>
              <a:t>الدافع </a:t>
            </a:r>
            <a:r>
              <a:rPr lang="en-US" sz="2800" b="1" dirty="0">
                <a:solidFill>
                  <a:srgbClr val="FF0000"/>
                </a:solidFill>
                <a:latin typeface="Simplified Arabic" pitchFamily="18" charset="-78"/>
                <a:ea typeface="Calibri"/>
                <a:cs typeface="Simplified Arabic" pitchFamily="18" charset="-78"/>
              </a:rPr>
              <a:t>motivations</a:t>
            </a:r>
            <a:r>
              <a:rPr lang="en-US" sz="2800" dirty="0">
                <a:solidFill>
                  <a:srgbClr val="FF0000"/>
                </a:solidFill>
                <a:latin typeface="Simplified Arabic" pitchFamily="18" charset="-78"/>
                <a:ea typeface="Calibri"/>
                <a:cs typeface="Simplified Arabic" pitchFamily="18" charset="-78"/>
              </a:rPr>
              <a:t> </a:t>
            </a:r>
            <a:r>
              <a:rPr lang="ar-IQ" sz="2800" dirty="0" smtClean="0">
                <a:solidFill>
                  <a:srgbClr val="FF0000"/>
                </a:solidFill>
                <a:latin typeface="Simplified Arabic" pitchFamily="18" charset="-78"/>
                <a:ea typeface="Calibri"/>
                <a:cs typeface="Simplified Arabic" pitchFamily="18" charset="-78"/>
              </a:rPr>
              <a:t>:</a:t>
            </a:r>
            <a:endParaRPr lang="ar-IQ" sz="2800" dirty="0">
              <a:solidFill>
                <a:srgbClr val="FF0000"/>
              </a:solidFill>
            </a:endParaRPr>
          </a:p>
        </p:txBody>
      </p:sp>
      <p:sp>
        <p:nvSpPr>
          <p:cNvPr id="3" name="عنصر نائب للمحتوى 2"/>
          <p:cNvSpPr>
            <a:spLocks noGrp="1"/>
          </p:cNvSpPr>
          <p:nvPr>
            <p:ph idx="1"/>
          </p:nvPr>
        </p:nvSpPr>
        <p:spPr>
          <a:xfrm>
            <a:off x="457200" y="980728"/>
            <a:ext cx="8229600" cy="5616624"/>
          </a:xfrm>
        </p:spPr>
        <p:txBody>
          <a:bodyPr>
            <a:normAutofit/>
          </a:bodyPr>
          <a:lstStyle/>
          <a:p>
            <a:pPr marL="0" lvl="0" algn="just">
              <a:lnSpc>
                <a:spcPct val="115000"/>
              </a:lnSpc>
              <a:spcBef>
                <a:spcPts val="0"/>
              </a:spcBef>
            </a:pPr>
            <a:r>
              <a:rPr lang="ar-IQ" sz="3600" b="1" dirty="0">
                <a:solidFill>
                  <a:srgbClr val="FF0000"/>
                </a:solidFill>
                <a:latin typeface="Simplified Arabic" pitchFamily="18" charset="-78"/>
                <a:ea typeface="Calibri"/>
                <a:cs typeface="Simplified Arabic" pitchFamily="18" charset="-78"/>
              </a:rPr>
              <a:t>الدوافع </a:t>
            </a:r>
            <a:r>
              <a:rPr lang="ar-IQ" sz="3600" b="1" dirty="0" smtClean="0">
                <a:solidFill>
                  <a:srgbClr val="FF0000"/>
                </a:solidFill>
                <a:latin typeface="Simplified Arabic" pitchFamily="18" charset="-78"/>
                <a:ea typeface="Calibri"/>
                <a:cs typeface="Simplified Arabic" pitchFamily="18" charset="-78"/>
              </a:rPr>
              <a:t>تعد </a:t>
            </a:r>
            <a:r>
              <a:rPr lang="ar-IQ" sz="3600" b="1" dirty="0">
                <a:solidFill>
                  <a:srgbClr val="FF0000"/>
                </a:solidFill>
                <a:latin typeface="Simplified Arabic" pitchFamily="18" charset="-78"/>
                <a:ea typeface="Calibri"/>
                <a:cs typeface="Simplified Arabic" pitchFamily="18" charset="-78"/>
              </a:rPr>
              <a:t>محركات للباحثين : </a:t>
            </a:r>
            <a:endParaRPr lang="ar-IQ" sz="3600" b="1" dirty="0" smtClean="0">
              <a:solidFill>
                <a:srgbClr val="FF0000"/>
              </a:solidFill>
              <a:latin typeface="Simplified Arabic" pitchFamily="18" charset="-78"/>
              <a:ea typeface="Calibri"/>
              <a:cs typeface="Simplified Arabic" pitchFamily="18" charset="-78"/>
            </a:endParaRPr>
          </a:p>
          <a:p>
            <a:pPr marL="0" lvl="0" algn="just">
              <a:lnSpc>
                <a:spcPct val="115000"/>
              </a:lnSpc>
              <a:spcBef>
                <a:spcPts val="0"/>
              </a:spcBef>
            </a:pPr>
            <a:r>
              <a:rPr lang="ar-IQ" sz="3600" b="1" dirty="0" smtClean="0">
                <a:solidFill>
                  <a:srgbClr val="9900CC"/>
                </a:solidFill>
                <a:latin typeface="Simplified Arabic" pitchFamily="18" charset="-78"/>
                <a:ea typeface="Calibri"/>
                <a:cs typeface="Simplified Arabic" pitchFamily="18" charset="-78"/>
              </a:rPr>
              <a:t>الدافع </a:t>
            </a:r>
            <a:r>
              <a:rPr lang="en-US" sz="3600" b="1" dirty="0">
                <a:solidFill>
                  <a:srgbClr val="9900CC"/>
                </a:solidFill>
                <a:latin typeface="Simplified Arabic" pitchFamily="18" charset="-78"/>
                <a:ea typeface="Calibri"/>
                <a:cs typeface="Simplified Arabic" pitchFamily="18" charset="-78"/>
              </a:rPr>
              <a:t>motivations </a:t>
            </a:r>
            <a:r>
              <a:rPr lang="ar-IQ" sz="3600" b="1" dirty="0">
                <a:solidFill>
                  <a:srgbClr val="9900CC"/>
                </a:solidFill>
                <a:latin typeface="Simplified Arabic" pitchFamily="18" charset="-78"/>
                <a:ea typeface="Calibri"/>
                <a:cs typeface="Simplified Arabic" pitchFamily="18" charset="-78"/>
              </a:rPr>
              <a:t>: </a:t>
            </a:r>
            <a:endParaRPr lang="ar-IQ" sz="3600" b="1" dirty="0" smtClean="0">
              <a:solidFill>
                <a:srgbClr val="9900CC"/>
              </a:solidFill>
              <a:latin typeface="Simplified Arabic" pitchFamily="18" charset="-78"/>
              <a:ea typeface="Calibri"/>
              <a:cs typeface="Simplified Arabic" pitchFamily="18" charset="-78"/>
            </a:endParaRPr>
          </a:p>
          <a:p>
            <a:pPr marL="0" lvl="0" algn="just">
              <a:lnSpc>
                <a:spcPct val="115000"/>
              </a:lnSpc>
              <a:spcBef>
                <a:spcPts val="0"/>
              </a:spcBef>
            </a:pPr>
            <a:r>
              <a:rPr lang="ar-IQ" sz="3600" b="1" dirty="0" smtClean="0">
                <a:solidFill>
                  <a:prstClr val="black"/>
                </a:solidFill>
                <a:latin typeface="Simplified Arabic" pitchFamily="18" charset="-78"/>
                <a:ea typeface="Calibri"/>
                <a:cs typeface="Simplified Arabic" pitchFamily="18" charset="-78"/>
              </a:rPr>
              <a:t>هو </a:t>
            </a:r>
            <a:r>
              <a:rPr lang="ar-IQ" sz="3600" b="1" dirty="0">
                <a:solidFill>
                  <a:prstClr val="black"/>
                </a:solidFill>
                <a:latin typeface="Simplified Arabic" pitchFamily="18" charset="-78"/>
                <a:ea typeface="Calibri"/>
                <a:cs typeface="Simplified Arabic" pitchFamily="18" charset="-78"/>
              </a:rPr>
              <a:t>الشعور بالرغبة في شيء أو تجنُّب شيء أو الهروب منه، للدافع هدف أو شيء نطمح إليه ـونرغب في الشيء أو نريد ابعاده، </a:t>
            </a:r>
            <a:endParaRPr lang="ar-IQ" sz="3600"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sz="3600" b="1" dirty="0" smtClean="0">
                <a:solidFill>
                  <a:prstClr val="black"/>
                </a:solidFill>
                <a:latin typeface="Simplified Arabic" pitchFamily="18" charset="-78"/>
                <a:ea typeface="Calibri"/>
                <a:cs typeface="Simplified Arabic" pitchFamily="18" charset="-78"/>
              </a:rPr>
              <a:t>هناك </a:t>
            </a:r>
            <a:r>
              <a:rPr lang="ar-IQ" sz="3600" b="1" dirty="0">
                <a:solidFill>
                  <a:prstClr val="black"/>
                </a:solidFill>
                <a:latin typeface="Simplified Arabic" pitchFamily="18" charset="-78"/>
                <a:ea typeface="Calibri"/>
                <a:cs typeface="Simplified Arabic" pitchFamily="18" charset="-78"/>
              </a:rPr>
              <a:t>العديد من الدوافع التي من شأنها أن تحث الباحث على اختيار موضوع بحثه، </a:t>
            </a:r>
            <a:endParaRPr lang="ar-IQ" sz="3600"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sz="3600" b="1" dirty="0" smtClean="0">
                <a:solidFill>
                  <a:prstClr val="black"/>
                </a:solidFill>
                <a:latin typeface="Simplified Arabic" pitchFamily="18" charset="-78"/>
                <a:ea typeface="Calibri"/>
                <a:cs typeface="Simplified Arabic" pitchFamily="18" charset="-78"/>
              </a:rPr>
              <a:t>وهذه </a:t>
            </a:r>
            <a:r>
              <a:rPr lang="ar-IQ" sz="3600" b="1" dirty="0">
                <a:solidFill>
                  <a:prstClr val="black"/>
                </a:solidFill>
                <a:latin typeface="Simplified Arabic" pitchFamily="18" charset="-78"/>
                <a:ea typeface="Calibri"/>
                <a:cs typeface="Simplified Arabic" pitchFamily="18" charset="-78"/>
              </a:rPr>
              <a:t>الدوافع تتصاعد بفعل التقدم العلمي السريع</a:t>
            </a:r>
            <a:r>
              <a:rPr lang="ar-IQ" sz="3600" b="1" dirty="0" smtClean="0">
                <a:solidFill>
                  <a:prstClr val="black"/>
                </a:solidFill>
                <a:latin typeface="Simplified Arabic" pitchFamily="18" charset="-78"/>
                <a:ea typeface="Calibri"/>
                <a:cs typeface="Simplified Arabic" pitchFamily="18" charset="-78"/>
              </a:rPr>
              <a:t>.</a:t>
            </a:r>
            <a:endParaRPr lang="en-US" sz="36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319112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80728"/>
            <a:ext cx="8229600" cy="5616624"/>
          </a:xfrm>
        </p:spPr>
        <p:txBody>
          <a:bodyPr>
            <a:normAutofit/>
          </a:bodyPr>
          <a:lstStyle/>
          <a:p>
            <a:pPr lvl="0" algn="ctr">
              <a:lnSpc>
                <a:spcPct val="115000"/>
              </a:lnSpc>
              <a:spcBef>
                <a:spcPts val="0"/>
              </a:spcBef>
              <a:buFont typeface="Wingdings"/>
              <a:buChar char=""/>
            </a:pPr>
            <a:r>
              <a:rPr lang="ar-IQ" sz="4800" b="1" dirty="0">
                <a:solidFill>
                  <a:srgbClr val="FF0000"/>
                </a:solidFill>
                <a:ea typeface="Calibri"/>
                <a:cs typeface="Simplified Arabic"/>
              </a:rPr>
              <a:t>تعريف موضوع </a:t>
            </a:r>
            <a:r>
              <a:rPr lang="ar-IQ" sz="4800" b="1" dirty="0" smtClean="0">
                <a:solidFill>
                  <a:srgbClr val="FF0000"/>
                </a:solidFill>
                <a:ea typeface="Calibri"/>
                <a:cs typeface="Simplified Arabic"/>
              </a:rPr>
              <a:t>البحث</a:t>
            </a:r>
          </a:p>
          <a:p>
            <a:pPr lvl="0" algn="ctr">
              <a:lnSpc>
                <a:spcPct val="115000"/>
              </a:lnSpc>
              <a:spcBef>
                <a:spcPts val="0"/>
              </a:spcBef>
              <a:buFont typeface="Wingdings"/>
              <a:buChar char=""/>
            </a:pPr>
            <a:r>
              <a:rPr lang="en-US" sz="4800" b="1" dirty="0" smtClean="0">
                <a:solidFill>
                  <a:srgbClr val="FF0000"/>
                </a:solidFill>
                <a:latin typeface="Simplified Arabic"/>
                <a:ea typeface="Calibri"/>
                <a:cs typeface="Arial"/>
              </a:rPr>
              <a:t>Define </a:t>
            </a:r>
            <a:r>
              <a:rPr lang="en-US" sz="4800" b="1" dirty="0">
                <a:solidFill>
                  <a:srgbClr val="FF0000"/>
                </a:solidFill>
                <a:latin typeface="Simplified Arabic"/>
                <a:ea typeface="Calibri"/>
                <a:cs typeface="Arial"/>
              </a:rPr>
              <a:t>the research </a:t>
            </a:r>
            <a:r>
              <a:rPr lang="en-US" sz="4800" b="1" dirty="0" smtClean="0">
                <a:solidFill>
                  <a:srgbClr val="FF0000"/>
                </a:solidFill>
                <a:latin typeface="Simplified Arabic"/>
                <a:ea typeface="Calibri"/>
                <a:cs typeface="Arial"/>
              </a:rPr>
              <a:t>topic</a:t>
            </a:r>
            <a:endParaRPr lang="en-US" sz="4800" dirty="0">
              <a:solidFill>
                <a:srgbClr val="FF0000"/>
              </a:solidFill>
              <a:ea typeface="Calibri"/>
              <a:cs typeface="Arial"/>
            </a:endParaRPr>
          </a:p>
        </p:txBody>
      </p:sp>
    </p:spTree>
    <p:extLst>
      <p:ext uri="{BB962C8B-B14F-4D97-AF65-F5344CB8AC3E}">
        <p14:creationId xmlns:p14="http://schemas.microsoft.com/office/powerpoint/2010/main" val="3765447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pPr marL="342900" lvl="0" indent="-342900">
              <a:lnSpc>
                <a:spcPct val="115000"/>
              </a:lnSpc>
              <a:spcBef>
                <a:spcPts val="0"/>
              </a:spcBef>
            </a:pPr>
            <a:r>
              <a:rPr lang="ar-IQ" sz="3200" b="1" dirty="0">
                <a:solidFill>
                  <a:srgbClr val="FF0000"/>
                </a:solidFill>
                <a:ea typeface="Calibri"/>
                <a:cs typeface="Simplified Arabic"/>
              </a:rPr>
              <a:t>تعريف موضوع البحث  </a:t>
            </a:r>
            <a:r>
              <a:rPr lang="en-US" sz="3200" b="1" dirty="0">
                <a:solidFill>
                  <a:srgbClr val="FF0000"/>
                </a:solidFill>
                <a:latin typeface="Simplified Arabic"/>
                <a:ea typeface="Calibri"/>
                <a:cs typeface="Arial"/>
              </a:rPr>
              <a:t>Define the research </a:t>
            </a:r>
            <a:r>
              <a:rPr lang="en-US" sz="3200" b="1" dirty="0" smtClean="0">
                <a:solidFill>
                  <a:srgbClr val="FF0000"/>
                </a:solidFill>
                <a:latin typeface="Simplified Arabic"/>
                <a:ea typeface="Calibri"/>
                <a:cs typeface="Arial"/>
              </a:rPr>
              <a:t>topic</a:t>
            </a:r>
            <a:endParaRPr lang="ar-IQ" sz="3200" dirty="0">
              <a:solidFill>
                <a:srgbClr val="FF0000"/>
              </a:solidFill>
            </a:endParaRPr>
          </a:p>
        </p:txBody>
      </p:sp>
      <p:sp>
        <p:nvSpPr>
          <p:cNvPr id="3" name="عنصر نائب للمحتوى 2"/>
          <p:cNvSpPr>
            <a:spLocks noGrp="1"/>
          </p:cNvSpPr>
          <p:nvPr>
            <p:ph idx="1"/>
          </p:nvPr>
        </p:nvSpPr>
        <p:spPr>
          <a:xfrm>
            <a:off x="457200" y="836712"/>
            <a:ext cx="8229600" cy="5832648"/>
          </a:xfrm>
        </p:spPr>
        <p:txBody>
          <a:bodyPr>
            <a:normAutofit fontScale="92500"/>
          </a:bodyPr>
          <a:lstStyle/>
          <a:p>
            <a:pPr lvl="0" algn="just">
              <a:lnSpc>
                <a:spcPct val="115000"/>
              </a:lnSpc>
              <a:spcBef>
                <a:spcPts val="0"/>
              </a:spcBef>
              <a:buFont typeface="Wingdings"/>
              <a:buChar char=""/>
            </a:pPr>
            <a:r>
              <a:rPr lang="ar-IQ" sz="3600" b="1" dirty="0">
                <a:solidFill>
                  <a:srgbClr val="FF33CC"/>
                </a:solidFill>
                <a:ea typeface="Calibri"/>
                <a:cs typeface="Simplified Arabic"/>
              </a:rPr>
              <a:t>تعريف موضوع </a:t>
            </a:r>
            <a:r>
              <a:rPr lang="ar-IQ" sz="3600" b="1" dirty="0" smtClean="0">
                <a:solidFill>
                  <a:srgbClr val="FF33CC"/>
                </a:solidFill>
                <a:ea typeface="Calibri"/>
                <a:cs typeface="Simplified Arabic"/>
              </a:rPr>
              <a:t>البحث</a:t>
            </a:r>
          </a:p>
          <a:p>
            <a:pPr marL="0" lvl="0" indent="0" algn="just">
              <a:lnSpc>
                <a:spcPct val="115000"/>
              </a:lnSpc>
              <a:spcBef>
                <a:spcPts val="0"/>
              </a:spcBef>
              <a:buNone/>
            </a:pPr>
            <a:r>
              <a:rPr lang="ar-IQ" dirty="0" smtClean="0">
                <a:ea typeface="Calibri"/>
                <a:cs typeface="Simplified Arabic"/>
              </a:rPr>
              <a:t>هو </a:t>
            </a:r>
            <a:r>
              <a:rPr lang="ar-IQ" dirty="0">
                <a:ea typeface="Calibri"/>
                <a:cs typeface="Simplified Arabic"/>
              </a:rPr>
              <a:t>عبارة عن المشكلة أو الثغرة أو الفكرة التي يتبناها ويقوم الباحث بشتَّى الأساليب المنظمة في جمع المعلومات الموثوقة وكتابة الملاحظات اللازمة </a:t>
            </a:r>
            <a:r>
              <a:rPr lang="ar-IQ" dirty="0" smtClean="0">
                <a:ea typeface="Calibri"/>
                <a:cs typeface="Simplified Arabic"/>
              </a:rPr>
              <a:t>لغرض:-</a:t>
            </a:r>
          </a:p>
          <a:p>
            <a:pPr lvl="0" algn="just">
              <a:lnSpc>
                <a:spcPct val="115000"/>
              </a:lnSpc>
              <a:spcBef>
                <a:spcPts val="0"/>
              </a:spcBef>
              <a:buFontTx/>
              <a:buChar char="-"/>
            </a:pPr>
            <a:r>
              <a:rPr lang="ar-IQ" dirty="0" smtClean="0">
                <a:ea typeface="Calibri"/>
                <a:cs typeface="Simplified Arabic"/>
              </a:rPr>
              <a:t>تحليلها </a:t>
            </a:r>
            <a:r>
              <a:rPr lang="ar-IQ" dirty="0">
                <a:ea typeface="Calibri"/>
                <a:cs typeface="Simplified Arabic"/>
              </a:rPr>
              <a:t>والخروج بنتائج مناسبة </a:t>
            </a:r>
            <a:r>
              <a:rPr lang="ar-IQ" dirty="0" smtClean="0">
                <a:ea typeface="Calibri"/>
                <a:cs typeface="Simplified Arabic"/>
              </a:rPr>
              <a:t>لها.</a:t>
            </a:r>
          </a:p>
          <a:p>
            <a:pPr lvl="0" algn="just">
              <a:lnSpc>
                <a:spcPct val="115000"/>
              </a:lnSpc>
              <a:spcBef>
                <a:spcPts val="0"/>
              </a:spcBef>
              <a:buFontTx/>
              <a:buChar char="-"/>
            </a:pPr>
            <a:r>
              <a:rPr lang="ar-IQ" dirty="0" smtClean="0">
                <a:ea typeface="Calibri"/>
                <a:cs typeface="Simplified Arabic"/>
              </a:rPr>
              <a:t>أو </a:t>
            </a:r>
            <a:r>
              <a:rPr lang="ar-IQ" dirty="0">
                <a:ea typeface="Calibri"/>
                <a:cs typeface="Simplified Arabic"/>
              </a:rPr>
              <a:t>إضافة معلومات جديدة على المشكلة البحثية، </a:t>
            </a:r>
            <a:endParaRPr lang="ar-IQ" dirty="0" smtClean="0">
              <a:ea typeface="Calibri"/>
              <a:cs typeface="Simplified Arabic"/>
            </a:endParaRPr>
          </a:p>
          <a:p>
            <a:pPr marL="0" lvl="0" indent="0" algn="just">
              <a:lnSpc>
                <a:spcPct val="115000"/>
              </a:lnSpc>
              <a:spcBef>
                <a:spcPts val="0"/>
              </a:spcBef>
              <a:buNone/>
            </a:pPr>
            <a:r>
              <a:rPr lang="ar-IQ" dirty="0" smtClean="0">
                <a:ea typeface="Calibri"/>
                <a:cs typeface="Simplified Arabic"/>
              </a:rPr>
              <a:t>وذلك </a:t>
            </a:r>
            <a:r>
              <a:rPr lang="ar-IQ" dirty="0">
                <a:ea typeface="Calibri"/>
                <a:cs typeface="Simplified Arabic"/>
              </a:rPr>
              <a:t>للوصول إلى النظريات والقوانين التي يمكن من خلالها حل المشكلة أو الفرضية التي يتناولها موضوع البحث ومن ثم اكتشاف وإضافة حقائق علمية جديدة.</a:t>
            </a:r>
            <a:endParaRPr lang="en-US" sz="2400" dirty="0">
              <a:ea typeface="Calibri"/>
              <a:cs typeface="Arial"/>
            </a:endParaRPr>
          </a:p>
          <a:p>
            <a:pPr lvl="0" algn="l">
              <a:lnSpc>
                <a:spcPct val="115000"/>
              </a:lnSpc>
              <a:spcBef>
                <a:spcPts val="0"/>
              </a:spcBef>
              <a:buFont typeface="Wingdings"/>
              <a:buChar char=""/>
            </a:pPr>
            <a:r>
              <a:rPr lang="ar-IQ" sz="3600" b="1" dirty="0" smtClean="0">
                <a:solidFill>
                  <a:srgbClr val="FF0000"/>
                </a:solidFill>
                <a:ea typeface="Calibri"/>
                <a:cs typeface="Simplified Arabic"/>
              </a:rPr>
              <a:t>تكملة / الحصول </a:t>
            </a:r>
            <a:r>
              <a:rPr lang="ar-IQ" sz="3600" b="1" dirty="0">
                <a:solidFill>
                  <a:srgbClr val="FF0000"/>
                </a:solidFill>
                <a:ea typeface="Calibri"/>
                <a:cs typeface="Simplified Arabic"/>
              </a:rPr>
              <a:t>على الافكار في تحديد موضوع </a:t>
            </a:r>
            <a:r>
              <a:rPr lang="ar-IQ" sz="3600" b="1" dirty="0" smtClean="0">
                <a:solidFill>
                  <a:srgbClr val="FF0000"/>
                </a:solidFill>
                <a:ea typeface="Calibri"/>
                <a:cs typeface="Simplified Arabic"/>
              </a:rPr>
              <a:t>البحث</a:t>
            </a:r>
            <a:endParaRPr lang="en-US" sz="2400" dirty="0">
              <a:solidFill>
                <a:srgbClr val="FF0000"/>
              </a:solidFill>
              <a:ea typeface="Calibri"/>
              <a:cs typeface="Arial"/>
            </a:endParaRPr>
          </a:p>
        </p:txBody>
      </p:sp>
    </p:spTree>
    <p:extLst>
      <p:ext uri="{BB962C8B-B14F-4D97-AF65-F5344CB8AC3E}">
        <p14:creationId xmlns:p14="http://schemas.microsoft.com/office/powerpoint/2010/main" val="1345876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200" b="1" dirty="0">
                <a:solidFill>
                  <a:srgbClr val="FF0000"/>
                </a:solidFill>
                <a:latin typeface="Simplified Arabic" pitchFamily="18" charset="-78"/>
                <a:ea typeface="Calibri"/>
                <a:cs typeface="Simplified Arabic" pitchFamily="18" charset="-78"/>
              </a:rPr>
              <a:t>الحصول على الافكار في تحديد موضوع </a:t>
            </a:r>
            <a:r>
              <a:rPr lang="ar-IQ" sz="3200" b="1" dirty="0" smtClean="0">
                <a:solidFill>
                  <a:srgbClr val="FF0000"/>
                </a:solidFill>
                <a:latin typeface="Simplified Arabic" pitchFamily="18" charset="-78"/>
                <a:ea typeface="Calibri"/>
                <a:cs typeface="Simplified Arabic" pitchFamily="18" charset="-78"/>
              </a:rPr>
              <a:t>البحث  </a:t>
            </a:r>
            <a:r>
              <a:rPr lang="en-US" sz="3200" b="1" dirty="0">
                <a:solidFill>
                  <a:srgbClr val="FF0000"/>
                </a:solidFill>
                <a:latin typeface="Simplified Arabic" pitchFamily="18" charset="-78"/>
                <a:ea typeface="Calibri"/>
                <a:cs typeface="Simplified Arabic" pitchFamily="18" charset="-78"/>
              </a:rPr>
              <a:t>Get ideas </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lnSpcReduction="10000"/>
          </a:bodyPr>
          <a:lstStyle/>
          <a:p>
            <a:pPr marL="0"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تواجه </a:t>
            </a:r>
            <a:r>
              <a:rPr lang="ar-IQ" sz="2800" b="1" dirty="0">
                <a:solidFill>
                  <a:prstClr val="black"/>
                </a:solidFill>
                <a:latin typeface="Simplified Arabic" pitchFamily="18" charset="-78"/>
                <a:ea typeface="Calibri"/>
                <a:cs typeface="Simplified Arabic" pitchFamily="18" charset="-78"/>
              </a:rPr>
              <a:t>الباحث في مرحلة البحث تحديات تتمثل بكيفية اختيار موضوع البحث وماهي الحلول المناسبة لذلك منها الآتي :-</a:t>
            </a:r>
            <a:endParaRPr lang="en-US" sz="2800" dirty="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Simplified Arabic"/>
              <a:buChar char="-"/>
            </a:pPr>
            <a:r>
              <a:rPr lang="ar-IQ" sz="2800" b="1" dirty="0">
                <a:solidFill>
                  <a:srgbClr val="9900CC"/>
                </a:solidFill>
                <a:latin typeface="Simplified Arabic" pitchFamily="18" charset="-78"/>
                <a:ea typeface="Calibri"/>
                <a:cs typeface="Simplified Arabic" pitchFamily="18" charset="-78"/>
              </a:rPr>
              <a:t>إما أنه تتولد لديه أفكار كثيرة </a:t>
            </a:r>
            <a:r>
              <a:rPr lang="ar-IQ" sz="2800" b="1" dirty="0" smtClean="0">
                <a:solidFill>
                  <a:srgbClr val="9900CC"/>
                </a:solidFill>
                <a:latin typeface="Simplified Arabic" pitchFamily="18" charset="-78"/>
                <a:ea typeface="Calibri"/>
                <a:cs typeface="Simplified Arabic" pitchFamily="18" charset="-78"/>
              </a:rPr>
              <a:t>جداً</a:t>
            </a:r>
            <a:r>
              <a:rPr lang="ar-IQ" sz="2800" b="1" dirty="0">
                <a:solidFill>
                  <a:srgbClr val="9900CC"/>
                </a:solidFill>
                <a:latin typeface="Simplified Arabic" pitchFamily="18" charset="-78"/>
                <a:ea typeface="Calibri"/>
                <a:cs typeface="Simplified Arabic" pitchFamily="18" charset="-78"/>
              </a:rPr>
              <a:t>.</a:t>
            </a:r>
            <a:endParaRPr lang="ar-IQ" sz="2800" b="1" dirty="0" smtClean="0">
              <a:solidFill>
                <a:srgbClr val="9900CC"/>
              </a:solidFill>
              <a:latin typeface="Simplified Arabic" pitchFamily="18" charset="-78"/>
              <a:ea typeface="Calibri"/>
              <a:cs typeface="Simplified Arabic" pitchFamily="18" charset="-78"/>
            </a:endParaRPr>
          </a:p>
          <a:p>
            <a:pPr lvl="0" algn="just">
              <a:lnSpc>
                <a:spcPct val="115000"/>
              </a:lnSpc>
              <a:spcBef>
                <a:spcPts val="0"/>
              </a:spcBef>
              <a:buFont typeface="Simplified Arabic"/>
              <a:buChar char="-"/>
            </a:pPr>
            <a:r>
              <a:rPr lang="ar-IQ" sz="2800" b="1" dirty="0" smtClean="0">
                <a:solidFill>
                  <a:srgbClr val="9900CC"/>
                </a:solidFill>
                <a:latin typeface="Simplified Arabic" pitchFamily="18" charset="-78"/>
                <a:ea typeface="Calibri"/>
                <a:cs typeface="Simplified Arabic" pitchFamily="18" charset="-78"/>
              </a:rPr>
              <a:t>أو </a:t>
            </a:r>
            <a:r>
              <a:rPr lang="ar-IQ" sz="2800" b="1" dirty="0">
                <a:solidFill>
                  <a:srgbClr val="9900CC"/>
                </a:solidFill>
                <a:latin typeface="Simplified Arabic" pitchFamily="18" charset="-78"/>
                <a:ea typeface="Calibri"/>
                <a:cs typeface="Simplified Arabic" pitchFamily="18" charset="-78"/>
              </a:rPr>
              <a:t>إنه لا توجد لديه أي فكرة أو موضوع للبحث</a:t>
            </a:r>
            <a:r>
              <a:rPr lang="ar-IQ" sz="2800" b="1" dirty="0" smtClean="0">
                <a:solidFill>
                  <a:srgbClr val="9900CC"/>
                </a:solidFill>
                <a:latin typeface="Simplified Arabic" pitchFamily="18" charset="-78"/>
                <a:ea typeface="Calibri"/>
                <a:cs typeface="Simplified Arabic" pitchFamily="18" charset="-78"/>
              </a:rPr>
              <a:t>.</a:t>
            </a:r>
          </a:p>
          <a:p>
            <a:pPr marL="0" lvl="0" indent="0" algn="just">
              <a:lnSpc>
                <a:spcPct val="115000"/>
              </a:lnSpc>
              <a:spcBef>
                <a:spcPts val="0"/>
              </a:spcBef>
              <a:buNone/>
            </a:pPr>
            <a:endParaRPr lang="en-US" sz="2800" b="1" dirty="0">
              <a:solidFill>
                <a:srgbClr val="9900CC"/>
              </a:solidFill>
              <a:latin typeface="Simplified Arabic" pitchFamily="18" charset="-78"/>
              <a:ea typeface="Calibri"/>
              <a:cs typeface="Simplified Arabic" pitchFamily="18" charset="-78"/>
            </a:endParaRPr>
          </a:p>
          <a:p>
            <a:pPr lvl="0" algn="ctr">
              <a:lnSpc>
                <a:spcPct val="115000"/>
              </a:lnSpc>
              <a:spcBef>
                <a:spcPts val="0"/>
              </a:spcBef>
              <a:buFont typeface="Symbol"/>
              <a:buChar char=""/>
            </a:pPr>
            <a:r>
              <a:rPr lang="ar-IQ" sz="2800" b="1" dirty="0">
                <a:solidFill>
                  <a:srgbClr val="FF33CC"/>
                </a:solidFill>
                <a:latin typeface="Simplified Arabic" pitchFamily="18" charset="-78"/>
                <a:ea typeface="Calibri"/>
                <a:cs typeface="Simplified Arabic" pitchFamily="18" charset="-78"/>
              </a:rPr>
              <a:t>من الممكن أن تكون الحلول لهذه التحديات من خلال الخطوات التالية:-</a:t>
            </a:r>
            <a:endParaRPr lang="en-US" sz="2800" dirty="0">
              <a:solidFill>
                <a:srgbClr val="FF33CC"/>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IQ" sz="2800" b="1" dirty="0">
                <a:solidFill>
                  <a:prstClr val="black"/>
                </a:solidFill>
                <a:latin typeface="Simplified Arabic" pitchFamily="18" charset="-78"/>
                <a:ea typeface="Calibri"/>
                <a:cs typeface="Simplified Arabic" pitchFamily="18" charset="-78"/>
              </a:rPr>
              <a:t>مراجعة الأدبيات </a:t>
            </a:r>
            <a:r>
              <a:rPr lang="ar-IQ" sz="2800" dirty="0">
                <a:solidFill>
                  <a:prstClr val="black"/>
                </a:solidFill>
                <a:latin typeface="Simplified Arabic" pitchFamily="18" charset="-78"/>
                <a:ea typeface="Calibri"/>
                <a:cs typeface="Simplified Arabic" pitchFamily="18" charset="-78"/>
              </a:rPr>
              <a:t>  </a:t>
            </a:r>
          </a:p>
          <a:p>
            <a:pPr lvl="0" algn="just">
              <a:lnSpc>
                <a:spcPct val="115000"/>
              </a:lnSpc>
              <a:spcBef>
                <a:spcPts val="0"/>
              </a:spcBef>
              <a:buFont typeface="+mj-lt"/>
              <a:buAutoNum type="arabicPeriod"/>
            </a:pPr>
            <a:r>
              <a:rPr lang="ar-IQ" sz="2800" b="1" dirty="0" smtClean="0">
                <a:solidFill>
                  <a:prstClr val="black"/>
                </a:solidFill>
                <a:latin typeface="Simplified Arabic" pitchFamily="18" charset="-78"/>
                <a:ea typeface="Calibri"/>
                <a:cs typeface="Simplified Arabic" pitchFamily="18" charset="-78"/>
              </a:rPr>
              <a:t>التوسع </a:t>
            </a:r>
            <a:r>
              <a:rPr lang="ar-IQ" sz="2800" b="1" dirty="0">
                <a:solidFill>
                  <a:prstClr val="black"/>
                </a:solidFill>
                <a:latin typeface="Simplified Arabic" pitchFamily="18" charset="-78"/>
                <a:ea typeface="Calibri"/>
                <a:cs typeface="Simplified Arabic" pitchFamily="18" charset="-78"/>
              </a:rPr>
              <a:t>في البحث عن مصادر</a:t>
            </a:r>
            <a:r>
              <a:rPr lang="ar-IQ" sz="2800" dirty="0">
                <a:solidFill>
                  <a:prstClr val="black"/>
                </a:solidFill>
                <a:latin typeface="Simplified Arabic" pitchFamily="18" charset="-78"/>
                <a:ea typeface="Calibri"/>
                <a:cs typeface="Simplified Arabic" pitchFamily="18" charset="-78"/>
              </a:rPr>
              <a:t>  </a:t>
            </a:r>
            <a:endParaRPr lang="ar-IQ" sz="2800"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IQ" sz="2800" b="1" dirty="0" smtClean="0">
                <a:solidFill>
                  <a:prstClr val="black"/>
                </a:solidFill>
                <a:latin typeface="Simplified Arabic" pitchFamily="18" charset="-78"/>
                <a:ea typeface="Calibri"/>
                <a:cs typeface="Simplified Arabic" pitchFamily="18" charset="-78"/>
              </a:rPr>
              <a:t>تضييق </a:t>
            </a:r>
            <a:r>
              <a:rPr lang="ar-IQ" sz="2800" b="1" dirty="0">
                <a:solidFill>
                  <a:prstClr val="black"/>
                </a:solidFill>
                <a:latin typeface="Simplified Arabic" pitchFamily="18" charset="-78"/>
                <a:ea typeface="Calibri"/>
                <a:cs typeface="Simplified Arabic" pitchFamily="18" charset="-78"/>
              </a:rPr>
              <a:t>نطاق البحث وتحديد الموضوع بدقة </a:t>
            </a:r>
            <a:r>
              <a:rPr lang="ar-IQ" sz="2800" b="1" dirty="0" smtClean="0">
                <a:solidFill>
                  <a:prstClr val="black"/>
                </a:solidFill>
                <a:latin typeface="Simplified Arabic" pitchFamily="18" charset="-78"/>
                <a:ea typeface="Calibri"/>
                <a:cs typeface="Simplified Arabic" pitchFamily="18" charset="-78"/>
              </a:rPr>
              <a:t>:</a:t>
            </a:r>
          </a:p>
          <a:p>
            <a:pPr marL="0" lvl="0" indent="0" algn="just">
              <a:lnSpc>
                <a:spcPct val="115000"/>
              </a:lnSpc>
              <a:spcBef>
                <a:spcPts val="0"/>
              </a:spcBef>
              <a:buNone/>
            </a:pPr>
            <a:endParaRPr lang="ar-IQ" sz="1800" b="1" dirty="0">
              <a:solidFill>
                <a:prstClr val="black"/>
              </a:solidFill>
              <a:ea typeface="Calibri"/>
              <a:cs typeface="Simplified Arabic"/>
            </a:endParaRPr>
          </a:p>
          <a:p>
            <a:pPr marL="0" lvl="0" indent="0" algn="l">
              <a:lnSpc>
                <a:spcPct val="115000"/>
              </a:lnSpc>
              <a:spcBef>
                <a:spcPts val="0"/>
              </a:spcBef>
              <a:buNone/>
            </a:pPr>
            <a:r>
              <a:rPr lang="ar-IQ" sz="2800" b="1" dirty="0" smtClean="0">
                <a:solidFill>
                  <a:srgbClr val="FF0000"/>
                </a:solidFill>
                <a:ea typeface="Calibri"/>
                <a:cs typeface="Simplified Arabic"/>
              </a:rPr>
              <a:t>سنشرح خطوات الحلول لهذه التحديات</a:t>
            </a:r>
            <a:endParaRPr lang="en-US" sz="2800" dirty="0">
              <a:solidFill>
                <a:srgbClr val="FF0000"/>
              </a:solidFill>
              <a:ea typeface="Calibri"/>
              <a:cs typeface="Arial"/>
            </a:endParaRPr>
          </a:p>
        </p:txBody>
      </p:sp>
    </p:spTree>
    <p:extLst>
      <p:ext uri="{BB962C8B-B14F-4D97-AF65-F5344CB8AC3E}">
        <p14:creationId xmlns:p14="http://schemas.microsoft.com/office/powerpoint/2010/main" val="2330852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2800" b="1" dirty="0">
                <a:solidFill>
                  <a:srgbClr val="FF0000"/>
                </a:solidFill>
                <a:latin typeface="Simplified Arabic" pitchFamily="18" charset="-78"/>
                <a:ea typeface="Calibri"/>
                <a:cs typeface="Simplified Arabic" pitchFamily="18" charset="-78"/>
              </a:rPr>
              <a:t>من الممكن أن تكون الحلول لهذه التحديات من خلال الخطوات التالية</a:t>
            </a:r>
            <a:r>
              <a:rPr lang="ar-IQ" sz="2800" b="1" dirty="0" smtClean="0">
                <a:solidFill>
                  <a:srgbClr val="FF0000"/>
                </a:solidFill>
                <a:latin typeface="Simplified Arabic" pitchFamily="18" charset="-78"/>
                <a:ea typeface="Calibri"/>
                <a:cs typeface="Simplified Arabic" pitchFamily="18" charset="-78"/>
              </a:rPr>
              <a:t>:-</a:t>
            </a:r>
            <a:endParaRPr lang="ar-IQ" sz="28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832648"/>
          </a:xfrm>
        </p:spPr>
        <p:txBody>
          <a:bodyPr>
            <a:normAutofit/>
          </a:bodyPr>
          <a:lstStyle/>
          <a:p>
            <a:pPr lvl="0" algn="just">
              <a:lnSpc>
                <a:spcPct val="115000"/>
              </a:lnSpc>
              <a:spcBef>
                <a:spcPts val="0"/>
              </a:spcBef>
              <a:buFont typeface="+mj-lt"/>
              <a:buAutoNum type="arabicPeriod"/>
            </a:pPr>
            <a:r>
              <a:rPr lang="ar-IQ" sz="3600" b="1" dirty="0" smtClean="0">
                <a:solidFill>
                  <a:srgbClr val="FF33CC"/>
                </a:solidFill>
                <a:ea typeface="Calibri"/>
                <a:cs typeface="Simplified Arabic"/>
              </a:rPr>
              <a:t>مراجعة </a:t>
            </a:r>
            <a:r>
              <a:rPr lang="ar-IQ" sz="3600" b="1" dirty="0">
                <a:solidFill>
                  <a:srgbClr val="FF33CC"/>
                </a:solidFill>
                <a:ea typeface="Calibri"/>
                <a:cs typeface="Simplified Arabic"/>
              </a:rPr>
              <a:t>الأدبيات </a:t>
            </a:r>
            <a:r>
              <a:rPr lang="ar-IQ" sz="3600" dirty="0">
                <a:solidFill>
                  <a:srgbClr val="FF33CC"/>
                </a:solidFill>
                <a:ea typeface="Calibri"/>
                <a:cs typeface="Simplified Arabic"/>
              </a:rPr>
              <a:t>  </a:t>
            </a:r>
            <a:r>
              <a:rPr lang="en-US" sz="3600" dirty="0">
                <a:solidFill>
                  <a:srgbClr val="FF33CC"/>
                </a:solidFill>
                <a:latin typeface="Simplified Arabic"/>
                <a:ea typeface="Calibri"/>
                <a:cs typeface="Arial"/>
              </a:rPr>
              <a:t>Literature review</a:t>
            </a:r>
            <a:r>
              <a:rPr lang="ar-IQ" sz="3600" dirty="0">
                <a:solidFill>
                  <a:srgbClr val="FF33CC"/>
                </a:solidFill>
                <a:ea typeface="Calibri"/>
                <a:cs typeface="Simplified Arabic"/>
              </a:rPr>
              <a:t> : </a:t>
            </a:r>
            <a:endParaRPr lang="ar-IQ" sz="3600" dirty="0" smtClean="0">
              <a:solidFill>
                <a:srgbClr val="FF33CC"/>
              </a:solidFill>
              <a:ea typeface="Calibri"/>
              <a:cs typeface="Simplified Arabic"/>
            </a:endParaRPr>
          </a:p>
          <a:p>
            <a:pPr marL="0" lvl="0" indent="0" algn="just">
              <a:lnSpc>
                <a:spcPct val="115000"/>
              </a:lnSpc>
              <a:spcBef>
                <a:spcPts val="0"/>
              </a:spcBef>
              <a:buNone/>
            </a:pPr>
            <a:r>
              <a:rPr lang="ar-IQ" sz="3600" dirty="0" smtClean="0">
                <a:solidFill>
                  <a:prstClr val="black"/>
                </a:solidFill>
                <a:ea typeface="Calibri"/>
                <a:cs typeface="Simplified Arabic"/>
              </a:rPr>
              <a:t>عندما </a:t>
            </a:r>
            <a:r>
              <a:rPr lang="ar-IQ" sz="3600" dirty="0">
                <a:solidFill>
                  <a:prstClr val="black"/>
                </a:solidFill>
                <a:ea typeface="Calibri"/>
                <a:cs typeface="Simplified Arabic"/>
              </a:rPr>
              <a:t>تتولد لدى الباحث فكرة معينة حول الموضوع الذي سيتناوله في دراسته، عليه أولاً أن يبدأ في جمع أفكاره من المراجع والمصادر والدراسات والبحوث السابقة التي وردت فيها معلومات عن الموضوع الذي يفكر به، بهذا سوف تتشكل لديه الأفكار الرئيسة والفرعية</a:t>
            </a:r>
            <a:r>
              <a:rPr lang="ar-IQ" sz="3600" dirty="0" smtClean="0">
                <a:solidFill>
                  <a:prstClr val="black"/>
                </a:solidFill>
                <a:ea typeface="Calibri"/>
                <a:cs typeface="Simplified Arabic"/>
              </a:rPr>
              <a:t>.</a:t>
            </a:r>
          </a:p>
          <a:p>
            <a:pPr marL="0" lvl="0" indent="0" algn="just">
              <a:lnSpc>
                <a:spcPct val="115000"/>
              </a:lnSpc>
              <a:spcBef>
                <a:spcPts val="0"/>
              </a:spcBef>
              <a:buNone/>
            </a:pPr>
            <a:endParaRPr lang="ar-IQ" sz="3600" dirty="0">
              <a:solidFill>
                <a:prstClr val="black"/>
              </a:solidFill>
              <a:ea typeface="Calibri"/>
              <a:cs typeface="Simplified Arabic"/>
            </a:endParaRPr>
          </a:p>
          <a:p>
            <a:pPr marL="0" lvl="0" indent="0" algn="l">
              <a:lnSpc>
                <a:spcPct val="115000"/>
              </a:lnSpc>
              <a:spcBef>
                <a:spcPts val="0"/>
              </a:spcBef>
              <a:buNone/>
            </a:pPr>
            <a:r>
              <a:rPr lang="ar-IQ" sz="3600" b="1" dirty="0" smtClean="0">
                <a:solidFill>
                  <a:srgbClr val="FF0000"/>
                </a:solidFill>
                <a:ea typeface="Calibri"/>
                <a:cs typeface="Simplified Arabic"/>
              </a:rPr>
              <a:t>تكملة / 2</a:t>
            </a:r>
            <a:r>
              <a:rPr lang="ar-IQ" sz="3600" b="1" dirty="0">
                <a:solidFill>
                  <a:srgbClr val="FF0000"/>
                </a:solidFill>
                <a:ea typeface="Calibri"/>
                <a:cs typeface="Simplified Arabic"/>
              </a:rPr>
              <a:t>. التوسع في البحث عن مصادر </a:t>
            </a:r>
            <a:endParaRPr lang="en-US" sz="3600" b="1" dirty="0">
              <a:solidFill>
                <a:srgbClr val="FF0000"/>
              </a:solidFill>
              <a:ea typeface="Calibri"/>
              <a:cs typeface="Arial"/>
            </a:endParaRPr>
          </a:p>
        </p:txBody>
      </p:sp>
    </p:spTree>
    <p:extLst>
      <p:ext uri="{BB962C8B-B14F-4D97-AF65-F5344CB8AC3E}">
        <p14:creationId xmlns:p14="http://schemas.microsoft.com/office/powerpoint/2010/main" val="3300119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lnSpc>
                <a:spcPct val="115000"/>
              </a:lnSpc>
              <a:spcBef>
                <a:spcPts val="0"/>
              </a:spcBef>
            </a:pPr>
            <a:r>
              <a:rPr lang="ar-IQ" sz="3600" b="1" dirty="0">
                <a:solidFill>
                  <a:srgbClr val="FF0000"/>
                </a:solidFill>
                <a:ea typeface="Calibri"/>
                <a:cs typeface="Simplified Arabic"/>
              </a:rPr>
              <a:t>تكملة / 2. التوسع في البحث عن مصادر </a:t>
            </a:r>
            <a:endParaRPr lang="ar-IQ" dirty="0"/>
          </a:p>
        </p:txBody>
      </p:sp>
      <p:sp>
        <p:nvSpPr>
          <p:cNvPr id="3" name="عنصر نائب للمحتوى 2"/>
          <p:cNvSpPr>
            <a:spLocks noGrp="1"/>
          </p:cNvSpPr>
          <p:nvPr>
            <p:ph idx="1"/>
          </p:nvPr>
        </p:nvSpPr>
        <p:spPr>
          <a:xfrm>
            <a:off x="457200" y="980728"/>
            <a:ext cx="8229600" cy="5688632"/>
          </a:xfrm>
        </p:spPr>
        <p:txBody>
          <a:bodyPr/>
          <a:lstStyle/>
          <a:p>
            <a:pPr marL="0" lvl="0" indent="0" algn="just">
              <a:lnSpc>
                <a:spcPct val="115000"/>
              </a:lnSpc>
              <a:spcBef>
                <a:spcPts val="0"/>
              </a:spcBef>
              <a:buNone/>
            </a:pPr>
            <a:r>
              <a:rPr lang="ar-IQ" sz="3600" b="1" dirty="0" smtClean="0">
                <a:solidFill>
                  <a:srgbClr val="FF33CC"/>
                </a:solidFill>
                <a:ea typeface="Calibri"/>
                <a:cs typeface="Simplified Arabic"/>
              </a:rPr>
              <a:t>2. التوسع </a:t>
            </a:r>
            <a:r>
              <a:rPr lang="ar-IQ" sz="3600" b="1" dirty="0">
                <a:solidFill>
                  <a:srgbClr val="FF33CC"/>
                </a:solidFill>
                <a:ea typeface="Calibri"/>
                <a:cs typeface="Simplified Arabic"/>
              </a:rPr>
              <a:t>في البحث عن مصادر </a:t>
            </a:r>
            <a:endParaRPr lang="ar-IQ" sz="3600" b="1" dirty="0" smtClean="0">
              <a:solidFill>
                <a:srgbClr val="FF33CC"/>
              </a:solidFill>
              <a:ea typeface="Calibri"/>
              <a:cs typeface="Simplified Arabic"/>
            </a:endParaRPr>
          </a:p>
          <a:p>
            <a:pPr marL="0" lvl="0" indent="0" algn="just">
              <a:lnSpc>
                <a:spcPct val="115000"/>
              </a:lnSpc>
              <a:spcBef>
                <a:spcPts val="0"/>
              </a:spcBef>
              <a:buNone/>
            </a:pPr>
            <a:r>
              <a:rPr lang="ar-IQ" sz="3600" b="1" dirty="0" smtClean="0">
                <a:solidFill>
                  <a:prstClr val="black"/>
                </a:solidFill>
                <a:ea typeface="Calibri"/>
                <a:cs typeface="Simplified Arabic"/>
              </a:rPr>
              <a:t>بعد </a:t>
            </a:r>
            <a:r>
              <a:rPr lang="ar-IQ" sz="3600" b="1" dirty="0">
                <a:solidFill>
                  <a:prstClr val="black"/>
                </a:solidFill>
                <a:ea typeface="Calibri"/>
                <a:cs typeface="Simplified Arabic"/>
              </a:rPr>
              <a:t>ان يطلع الباحث على مجموعة من المراجع والمصادر فأن آفاقه البحثية ستتسع وتتشكل لديه صورة عامة عما ستكون عليه محاور بحثه الرئيسة والفرعية وهي مهمة وأساسية للدراسة، ويستطيع أن يلم بأكبر قدر من المعرفة حول مجال دراسته</a:t>
            </a:r>
            <a:r>
              <a:rPr lang="ar-IQ" sz="3600" b="1" dirty="0" smtClean="0">
                <a:solidFill>
                  <a:prstClr val="black"/>
                </a:solidFill>
                <a:ea typeface="Calibri"/>
                <a:cs typeface="Simplified Arabic"/>
              </a:rPr>
              <a:t>.</a:t>
            </a:r>
          </a:p>
          <a:p>
            <a:pPr marL="0" lvl="0" indent="0" algn="just">
              <a:lnSpc>
                <a:spcPct val="115000"/>
              </a:lnSpc>
              <a:spcBef>
                <a:spcPts val="0"/>
              </a:spcBef>
              <a:buNone/>
            </a:pPr>
            <a:endParaRPr lang="ar-IQ" sz="1800" dirty="0">
              <a:solidFill>
                <a:prstClr val="black"/>
              </a:solidFill>
              <a:ea typeface="Calibri"/>
              <a:cs typeface="Simplified Arabic"/>
            </a:endParaRPr>
          </a:p>
          <a:p>
            <a:pPr marL="0" lvl="0" indent="0" algn="l">
              <a:lnSpc>
                <a:spcPct val="115000"/>
              </a:lnSpc>
              <a:spcBef>
                <a:spcPts val="0"/>
              </a:spcBef>
              <a:buNone/>
            </a:pPr>
            <a:r>
              <a:rPr lang="ar-IQ" sz="2800" b="1" dirty="0">
                <a:solidFill>
                  <a:srgbClr val="FF0000"/>
                </a:solidFill>
                <a:ea typeface="Calibri"/>
                <a:cs typeface="Simplified Arabic"/>
              </a:rPr>
              <a:t>3. تضييق نطاق البحث وتحديد الموضوع بدقة</a:t>
            </a:r>
            <a:endParaRPr lang="en-US" sz="2800" dirty="0">
              <a:solidFill>
                <a:srgbClr val="FF0000"/>
              </a:solidFill>
              <a:ea typeface="Calibri"/>
              <a:cs typeface="Arial"/>
            </a:endParaRPr>
          </a:p>
        </p:txBody>
      </p:sp>
    </p:spTree>
    <p:extLst>
      <p:ext uri="{BB962C8B-B14F-4D97-AF65-F5344CB8AC3E}">
        <p14:creationId xmlns:p14="http://schemas.microsoft.com/office/powerpoint/2010/main" val="1780852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lvl="0">
              <a:lnSpc>
                <a:spcPct val="115000"/>
              </a:lnSpc>
              <a:spcBef>
                <a:spcPts val="0"/>
              </a:spcBef>
            </a:pPr>
            <a:r>
              <a:rPr lang="ar-IQ" sz="3200" b="1" dirty="0">
                <a:solidFill>
                  <a:srgbClr val="FF0000"/>
                </a:solidFill>
                <a:ea typeface="Calibri"/>
                <a:cs typeface="Simplified Arabic"/>
              </a:rPr>
              <a:t>3. تضييق نطاق البحث وتحديد الموضوع </a:t>
            </a:r>
            <a:r>
              <a:rPr lang="ar-IQ" sz="3200" b="1" dirty="0" smtClean="0">
                <a:solidFill>
                  <a:srgbClr val="FF0000"/>
                </a:solidFill>
                <a:ea typeface="Calibri"/>
                <a:cs typeface="Simplified Arabic"/>
              </a:rPr>
              <a:t>بدقة</a:t>
            </a:r>
            <a:endParaRPr lang="ar-IQ" sz="3200" dirty="0"/>
          </a:p>
        </p:txBody>
      </p:sp>
      <p:sp>
        <p:nvSpPr>
          <p:cNvPr id="3" name="عنصر نائب للمحتوى 2"/>
          <p:cNvSpPr>
            <a:spLocks noGrp="1"/>
          </p:cNvSpPr>
          <p:nvPr>
            <p:ph idx="1"/>
          </p:nvPr>
        </p:nvSpPr>
        <p:spPr>
          <a:xfrm>
            <a:off x="457200" y="980728"/>
            <a:ext cx="8229600" cy="5688632"/>
          </a:xfrm>
        </p:spPr>
        <p:txBody>
          <a:bodyPr>
            <a:normAutofit/>
          </a:bodyPr>
          <a:lstStyle/>
          <a:p>
            <a:pPr marL="0" lvl="0" indent="0" algn="just">
              <a:lnSpc>
                <a:spcPct val="115000"/>
              </a:lnSpc>
              <a:spcBef>
                <a:spcPts val="0"/>
              </a:spcBef>
              <a:buNone/>
            </a:pPr>
            <a:r>
              <a:rPr lang="ar-IQ" sz="3600" b="1" dirty="0" smtClean="0">
                <a:solidFill>
                  <a:srgbClr val="FF33CC"/>
                </a:solidFill>
                <a:ea typeface="Calibri"/>
                <a:cs typeface="Simplified Arabic"/>
              </a:rPr>
              <a:t>3. تضييق </a:t>
            </a:r>
            <a:r>
              <a:rPr lang="ar-IQ" sz="3600" b="1" dirty="0">
                <a:solidFill>
                  <a:srgbClr val="FF33CC"/>
                </a:solidFill>
                <a:ea typeface="Calibri"/>
                <a:cs typeface="Simplified Arabic"/>
              </a:rPr>
              <a:t>نطاق البحث وتحديد الموضوع بدقة : </a:t>
            </a:r>
            <a:endParaRPr lang="ar-IQ" sz="3600" b="1" dirty="0" smtClean="0">
              <a:solidFill>
                <a:srgbClr val="FF33CC"/>
              </a:solidFill>
              <a:ea typeface="Calibri"/>
              <a:cs typeface="Simplified Arabic"/>
            </a:endParaRPr>
          </a:p>
          <a:p>
            <a:pPr marL="0" lvl="0" indent="0" algn="just">
              <a:lnSpc>
                <a:spcPct val="115000"/>
              </a:lnSpc>
              <a:spcBef>
                <a:spcPts val="0"/>
              </a:spcBef>
              <a:buNone/>
            </a:pPr>
            <a:r>
              <a:rPr lang="ar-IQ" sz="3600" dirty="0" smtClean="0">
                <a:solidFill>
                  <a:prstClr val="black"/>
                </a:solidFill>
                <a:ea typeface="Calibri"/>
                <a:cs typeface="Simplified Arabic"/>
              </a:rPr>
              <a:t>بعد </a:t>
            </a:r>
            <a:r>
              <a:rPr lang="ar-IQ" sz="3600" dirty="0">
                <a:solidFill>
                  <a:prstClr val="black"/>
                </a:solidFill>
                <a:ea typeface="Calibri"/>
                <a:cs typeface="Simplified Arabic"/>
              </a:rPr>
              <a:t>مراجعة والتوسع في الاطلاع على المراجع والمصادر، يقوم الباحث بتضييق دائرة البحث والتقصي وتشذيب الأفكار وتصفيتها وإبعاد كل الموضوعات والأفكار التي لا ترتبط ارتباطاً وثيقاً بموضوع الدراسة، والإبقاء على كل الأفكار والمواضيع الفرعية التي ترتبط بشكل كبير مع دراسته. </a:t>
            </a:r>
            <a:endParaRPr lang="en-US" sz="3600" dirty="0">
              <a:solidFill>
                <a:prstClr val="black"/>
              </a:solidFill>
              <a:ea typeface="Calibri"/>
              <a:cs typeface="Arial"/>
            </a:endParaRPr>
          </a:p>
        </p:txBody>
      </p:sp>
    </p:spTree>
    <p:extLst>
      <p:ext uri="{BB962C8B-B14F-4D97-AF65-F5344CB8AC3E}">
        <p14:creationId xmlns:p14="http://schemas.microsoft.com/office/powerpoint/2010/main" val="916919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انتهت المحاضرة الثالثة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616624"/>
          </a:xfrm>
        </p:spPr>
        <p:txBody>
          <a:bodyPr>
            <a:normAutofit/>
          </a:bodyPr>
          <a:lstStyle/>
          <a:p>
            <a:pPr algn="ctr"/>
            <a:r>
              <a:rPr lang="ar-IQ" sz="4000" b="1" dirty="0" smtClean="0">
                <a:solidFill>
                  <a:srgbClr val="9900CC"/>
                </a:solidFill>
                <a:latin typeface="Simplified Arabic" pitchFamily="18" charset="-78"/>
                <a:cs typeface="Simplified Arabic" pitchFamily="18" charset="-78"/>
              </a:rPr>
              <a:t>انتهت المحاضرة الثالثة عنوانها</a:t>
            </a:r>
          </a:p>
          <a:p>
            <a:pPr marL="0" lvl="0" indent="0" algn="ctr">
              <a:lnSpc>
                <a:spcPct val="115000"/>
              </a:lnSpc>
              <a:spcBef>
                <a:spcPts val="0"/>
              </a:spcBef>
              <a:buNone/>
            </a:pPr>
            <a:r>
              <a:rPr lang="ar-IQ" sz="2600" b="1" dirty="0">
                <a:solidFill>
                  <a:srgbClr val="FF00FF"/>
                </a:solidFill>
                <a:latin typeface="Simplified Arabic" pitchFamily="18" charset="-78"/>
                <a:ea typeface="Calibri"/>
                <a:cs typeface="Simplified Arabic" pitchFamily="18" charset="-78"/>
              </a:rPr>
              <a:t>المحور </a:t>
            </a:r>
            <a:r>
              <a:rPr lang="ar-IQ" sz="2600" b="1" dirty="0" smtClean="0">
                <a:solidFill>
                  <a:srgbClr val="FF00FF"/>
                </a:solidFill>
                <a:latin typeface="Simplified Arabic" pitchFamily="18" charset="-78"/>
                <a:ea typeface="Calibri"/>
                <a:cs typeface="Simplified Arabic" pitchFamily="18" charset="-78"/>
              </a:rPr>
              <a:t>الرئيس الأول </a:t>
            </a:r>
            <a:r>
              <a:rPr lang="ar-IQ" sz="2600" b="1" dirty="0">
                <a:solidFill>
                  <a:srgbClr val="FF00FF"/>
                </a:solidFill>
                <a:latin typeface="Simplified Arabic" pitchFamily="18" charset="-78"/>
                <a:ea typeface="Calibri"/>
                <a:cs typeface="Simplified Arabic" pitchFamily="18" charset="-78"/>
              </a:rPr>
              <a:t>: </a:t>
            </a:r>
            <a:r>
              <a:rPr lang="ar-SA" sz="2600" b="1" dirty="0" smtClean="0">
                <a:solidFill>
                  <a:srgbClr val="3366FF"/>
                </a:solidFill>
                <a:latin typeface="Simplified Arabic" pitchFamily="18" charset="-78"/>
                <a:ea typeface="Calibri"/>
                <a:cs typeface="Simplified Arabic" pitchFamily="18" charset="-78"/>
              </a:rPr>
              <a:t>أهمية </a:t>
            </a:r>
            <a:r>
              <a:rPr lang="ar-SA" sz="2600" b="1" dirty="0">
                <a:solidFill>
                  <a:srgbClr val="3366FF"/>
                </a:solidFill>
                <a:latin typeface="Simplified Arabic" pitchFamily="18" charset="-78"/>
                <a:ea typeface="Calibri"/>
                <a:cs typeface="Simplified Arabic" pitchFamily="18" charset="-78"/>
              </a:rPr>
              <a:t>وأنواع البحث العلمي</a:t>
            </a:r>
            <a:endParaRPr lang="ar-IQ" sz="2600" b="1" dirty="0">
              <a:solidFill>
                <a:srgbClr val="3366FF"/>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IQ" sz="2600" b="1" dirty="0">
                <a:solidFill>
                  <a:srgbClr val="FF00FF"/>
                </a:solidFill>
                <a:latin typeface="Simplified Arabic" pitchFamily="18" charset="-78"/>
                <a:ea typeface="Calibri"/>
                <a:cs typeface="Simplified Arabic" pitchFamily="18" charset="-78"/>
              </a:rPr>
              <a:t>المحور </a:t>
            </a:r>
            <a:r>
              <a:rPr lang="ar-IQ" sz="2600" b="1" dirty="0" smtClean="0">
                <a:solidFill>
                  <a:srgbClr val="FF00FF"/>
                </a:solidFill>
                <a:latin typeface="Simplified Arabic" pitchFamily="18" charset="-78"/>
                <a:ea typeface="Calibri"/>
                <a:cs typeface="Simplified Arabic" pitchFamily="18" charset="-78"/>
              </a:rPr>
              <a:t>الرئيس الثاني </a:t>
            </a:r>
            <a:r>
              <a:rPr lang="ar-IQ" sz="2600" b="1" dirty="0">
                <a:solidFill>
                  <a:srgbClr val="FF00FF"/>
                </a:solidFill>
                <a:latin typeface="Simplified Arabic" pitchFamily="18" charset="-78"/>
                <a:ea typeface="Calibri"/>
                <a:cs typeface="Simplified Arabic" pitchFamily="18" charset="-78"/>
              </a:rPr>
              <a:t>: </a:t>
            </a:r>
            <a:r>
              <a:rPr lang="ar-IQ" sz="2600" b="1" dirty="0" smtClean="0">
                <a:solidFill>
                  <a:srgbClr val="3366FF"/>
                </a:solidFill>
                <a:latin typeface="Simplified Arabic" pitchFamily="18" charset="-78"/>
                <a:ea typeface="Calibri"/>
                <a:cs typeface="Simplified Arabic" pitchFamily="18" charset="-78"/>
              </a:rPr>
              <a:t>مفهوم </a:t>
            </a:r>
            <a:r>
              <a:rPr lang="ar-IQ" sz="2600" b="1" dirty="0">
                <a:solidFill>
                  <a:srgbClr val="3366FF"/>
                </a:solidFill>
                <a:latin typeface="Simplified Arabic" pitchFamily="18" charset="-78"/>
                <a:ea typeface="Calibri"/>
                <a:cs typeface="Simplified Arabic" pitchFamily="18" charset="-78"/>
              </a:rPr>
              <a:t>وتعريف موضوع البحث العلمي</a:t>
            </a:r>
            <a:r>
              <a:rPr lang="ar-SA" sz="2600" b="1" dirty="0">
                <a:solidFill>
                  <a:srgbClr val="3366FF"/>
                </a:solidFill>
                <a:latin typeface="Simplified Arabic" pitchFamily="18" charset="-78"/>
                <a:ea typeface="Calibri"/>
                <a:cs typeface="Simplified Arabic" pitchFamily="18" charset="-78"/>
              </a:rPr>
              <a:t> </a:t>
            </a:r>
            <a:endParaRPr lang="en-US" sz="2600" dirty="0">
              <a:solidFill>
                <a:srgbClr val="3366FF"/>
              </a:solidFill>
              <a:latin typeface="Simplified Arabic" pitchFamily="18" charset="-78"/>
              <a:ea typeface="Calibri"/>
              <a:cs typeface="Simplified Arabic" pitchFamily="18" charset="-78"/>
            </a:endParaRPr>
          </a:p>
          <a:p>
            <a:pPr marL="0" indent="0" algn="ctr">
              <a:buNone/>
            </a:pPr>
            <a:r>
              <a:rPr lang="ar-IQ" sz="4000" b="1" dirty="0" smtClean="0">
                <a:solidFill>
                  <a:srgbClr val="9900CC"/>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ـــــــــــــــــــــــــــــــــــــــــــــــــــــــــــــــــــــــــــــــــــــــــــــــــــــــــ</a:t>
            </a:r>
          </a:p>
          <a:p>
            <a:pPr marL="0" indent="0" algn="ctr">
              <a:buNone/>
            </a:pPr>
            <a:r>
              <a:rPr lang="ar-IQ" sz="4000" b="1" dirty="0" smtClean="0">
                <a:solidFill>
                  <a:srgbClr val="FF0000"/>
                </a:solidFill>
                <a:latin typeface="Simplified Arabic" pitchFamily="18" charset="-78"/>
                <a:cs typeface="Simplified Arabic" pitchFamily="18" charset="-78"/>
              </a:rPr>
              <a:t>المحاضرة القادمة (المحاضرة الرابعة)</a:t>
            </a:r>
          </a:p>
          <a:p>
            <a:pPr marL="0" indent="0" algn="ctr">
              <a:buNone/>
            </a:pPr>
            <a:r>
              <a:rPr lang="ar-IQ" sz="4000" b="1" dirty="0" smtClean="0">
                <a:solidFill>
                  <a:srgbClr val="FF0000"/>
                </a:solidFill>
                <a:latin typeface="Simplified Arabic" pitchFamily="18" charset="-78"/>
                <a:cs typeface="Simplified Arabic" pitchFamily="18" charset="-78"/>
              </a:rPr>
              <a:t>سيكون عنونها</a:t>
            </a:r>
          </a:p>
          <a:p>
            <a:pPr marL="0" indent="0" algn="ctr">
              <a:lnSpc>
                <a:spcPct val="115000"/>
              </a:lnSpc>
              <a:spcBef>
                <a:spcPts val="0"/>
              </a:spcBef>
              <a:buNone/>
            </a:pPr>
            <a:r>
              <a:rPr lang="ar-IQ" sz="5400" b="1" dirty="0" smtClean="0">
                <a:solidFill>
                  <a:srgbClr val="9900CC"/>
                </a:solidFill>
                <a:latin typeface="Simplified Arabic" pitchFamily="18" charset="-78"/>
                <a:ea typeface="Calibri"/>
                <a:cs typeface="Simplified Arabic" pitchFamily="18" charset="-78"/>
              </a:rPr>
              <a:t>اختيار </a:t>
            </a:r>
            <a:r>
              <a:rPr lang="ar-IQ" sz="5400" b="1" dirty="0">
                <a:solidFill>
                  <a:srgbClr val="9900CC"/>
                </a:solidFill>
                <a:latin typeface="Simplified Arabic" pitchFamily="18" charset="-78"/>
                <a:ea typeface="Calibri"/>
                <a:cs typeface="Simplified Arabic" pitchFamily="18" charset="-78"/>
              </a:rPr>
              <a:t>موضوع البحث</a:t>
            </a:r>
            <a:endParaRPr lang="en-US" sz="5400" dirty="0">
              <a:solidFill>
                <a:srgbClr val="9900CC"/>
              </a:solidFill>
              <a:latin typeface="Simplified Arabic" pitchFamily="18" charset="-78"/>
              <a:ea typeface="Calibri"/>
              <a:cs typeface="Simplified Arabic" pitchFamily="18" charset="-78"/>
            </a:endParaRPr>
          </a:p>
          <a:p>
            <a:pPr marL="0" indent="0">
              <a:buNone/>
            </a:pPr>
            <a:endParaRPr lang="ar-IQ" dirty="0" smtClean="0"/>
          </a:p>
          <a:p>
            <a:endParaRPr lang="ar-IQ" dirty="0" smtClean="0"/>
          </a:p>
        </p:txBody>
      </p:sp>
    </p:spTree>
    <p:extLst>
      <p:ext uri="{BB962C8B-B14F-4D97-AF65-F5344CB8AC3E}">
        <p14:creationId xmlns:p14="http://schemas.microsoft.com/office/powerpoint/2010/main" val="388333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IQ" b="1" dirty="0" smtClean="0">
                <a:solidFill>
                  <a:srgbClr val="FF0000"/>
                </a:solidFill>
                <a:latin typeface="Simplified Arabic" pitchFamily="18" charset="-78"/>
                <a:cs typeface="Simplified Arabic" pitchFamily="18" charset="-78"/>
              </a:rPr>
              <a:t>محاور المحاضرة الثالثة</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196752"/>
            <a:ext cx="8229600" cy="5328592"/>
          </a:xfrm>
        </p:spPr>
        <p:txBody>
          <a:bodyPr>
            <a:normAutofit/>
          </a:bodyPr>
          <a:lstStyle/>
          <a:p>
            <a:pPr lvl="0" algn="ctr">
              <a:lnSpc>
                <a:spcPct val="115000"/>
              </a:lnSpc>
              <a:spcBef>
                <a:spcPts val="0"/>
              </a:spcBef>
              <a:buFont typeface="Wingdings"/>
              <a:buChar char=""/>
            </a:pPr>
            <a:r>
              <a:rPr lang="ar-IQ" sz="4800" b="1" dirty="0" smtClean="0">
                <a:solidFill>
                  <a:srgbClr val="FF00FF"/>
                </a:solidFill>
                <a:ea typeface="Calibri"/>
                <a:cs typeface="Simplified Arabic"/>
              </a:rPr>
              <a:t>المحور الرئيس الأول : </a:t>
            </a:r>
          </a:p>
          <a:p>
            <a:pPr marL="0" lvl="0" indent="0" algn="ctr">
              <a:lnSpc>
                <a:spcPct val="115000"/>
              </a:lnSpc>
              <a:spcBef>
                <a:spcPts val="0"/>
              </a:spcBef>
              <a:buNone/>
            </a:pPr>
            <a:r>
              <a:rPr lang="ar-SA" sz="4800" b="1" dirty="0" smtClean="0">
                <a:solidFill>
                  <a:srgbClr val="3366FF"/>
                </a:solidFill>
                <a:ea typeface="Calibri"/>
                <a:cs typeface="Simplified Arabic"/>
              </a:rPr>
              <a:t>أهمية </a:t>
            </a:r>
            <a:r>
              <a:rPr lang="ar-SA" sz="4800" b="1" dirty="0">
                <a:solidFill>
                  <a:srgbClr val="3366FF"/>
                </a:solidFill>
                <a:ea typeface="Calibri"/>
                <a:cs typeface="Simplified Arabic"/>
              </a:rPr>
              <a:t>وأنواع البحث </a:t>
            </a:r>
            <a:r>
              <a:rPr lang="ar-SA" sz="4800" b="1" dirty="0" smtClean="0">
                <a:solidFill>
                  <a:srgbClr val="3366FF"/>
                </a:solidFill>
                <a:ea typeface="Calibri"/>
                <a:cs typeface="Simplified Arabic"/>
              </a:rPr>
              <a:t>العلمي</a:t>
            </a:r>
            <a:endParaRPr lang="ar-IQ" sz="4800" b="1" dirty="0">
              <a:solidFill>
                <a:srgbClr val="3366FF"/>
              </a:solidFill>
              <a:ea typeface="Calibri"/>
              <a:cs typeface="Simplified Arabic"/>
            </a:endParaRPr>
          </a:p>
          <a:p>
            <a:pPr lvl="0" algn="ctr">
              <a:lnSpc>
                <a:spcPct val="115000"/>
              </a:lnSpc>
              <a:spcBef>
                <a:spcPts val="0"/>
              </a:spcBef>
              <a:buFont typeface="Wingdings"/>
              <a:buChar char=""/>
            </a:pPr>
            <a:r>
              <a:rPr lang="ar-IQ" sz="4800" b="1" dirty="0" smtClean="0">
                <a:solidFill>
                  <a:srgbClr val="FF00FF"/>
                </a:solidFill>
                <a:ea typeface="Calibri"/>
                <a:cs typeface="Simplified Arabic"/>
              </a:rPr>
              <a:t>المحور الرئيس الثاني : </a:t>
            </a:r>
          </a:p>
          <a:p>
            <a:pPr marL="0" lvl="0" indent="0" algn="ctr">
              <a:lnSpc>
                <a:spcPct val="115000"/>
              </a:lnSpc>
              <a:spcBef>
                <a:spcPts val="0"/>
              </a:spcBef>
              <a:buNone/>
            </a:pPr>
            <a:r>
              <a:rPr lang="ar-IQ" sz="4800" b="1" dirty="0" smtClean="0">
                <a:solidFill>
                  <a:srgbClr val="3366FF"/>
                </a:solidFill>
                <a:ea typeface="Calibri"/>
                <a:cs typeface="Simplified Arabic"/>
              </a:rPr>
              <a:t>مفهوم </a:t>
            </a:r>
            <a:r>
              <a:rPr lang="ar-IQ" sz="4800" b="1" dirty="0">
                <a:solidFill>
                  <a:srgbClr val="3366FF"/>
                </a:solidFill>
                <a:ea typeface="Calibri"/>
                <a:cs typeface="Simplified Arabic"/>
              </a:rPr>
              <a:t>وتعريف موضوع البحث </a:t>
            </a:r>
            <a:r>
              <a:rPr lang="ar-IQ" sz="4800" b="1" dirty="0" smtClean="0">
                <a:solidFill>
                  <a:srgbClr val="3366FF"/>
                </a:solidFill>
                <a:ea typeface="Calibri"/>
                <a:cs typeface="Simplified Arabic"/>
              </a:rPr>
              <a:t>العلمي</a:t>
            </a:r>
            <a:r>
              <a:rPr lang="ar-SA" sz="4800" b="1" dirty="0" smtClean="0">
                <a:solidFill>
                  <a:srgbClr val="3366FF"/>
                </a:solidFill>
                <a:ea typeface="Calibri"/>
                <a:cs typeface="Simplified Arabic"/>
              </a:rPr>
              <a:t> </a:t>
            </a:r>
            <a:endParaRPr lang="en-US" sz="4800" dirty="0">
              <a:solidFill>
                <a:srgbClr val="3366FF"/>
              </a:solidFill>
              <a:ea typeface="Calibri"/>
              <a:cs typeface="Arial"/>
            </a:endParaRPr>
          </a:p>
        </p:txBody>
      </p:sp>
    </p:spTree>
    <p:extLst>
      <p:ext uri="{BB962C8B-B14F-4D97-AF65-F5344CB8AC3E}">
        <p14:creationId xmlns:p14="http://schemas.microsoft.com/office/powerpoint/2010/main" val="80111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أهمية وأنواع البحث العلمي </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616624"/>
          </a:xfrm>
        </p:spPr>
        <p:txBody>
          <a:bodyPr>
            <a:normAutofit lnSpcReduction="10000"/>
          </a:bodyPr>
          <a:lstStyle/>
          <a:p>
            <a:pPr lvl="0" algn="just">
              <a:lnSpc>
                <a:spcPct val="115000"/>
              </a:lnSpc>
              <a:spcBef>
                <a:spcPts val="0"/>
              </a:spcBef>
              <a:buFont typeface="Wingdings"/>
              <a:buChar char=""/>
            </a:pPr>
            <a:r>
              <a:rPr lang="ar-IQ" sz="3600" b="1" dirty="0" smtClean="0">
                <a:solidFill>
                  <a:srgbClr val="FF00FF"/>
                </a:solidFill>
                <a:latin typeface="Simplified Arabic" pitchFamily="18" charset="-78"/>
                <a:ea typeface="Calibri"/>
                <a:cs typeface="Simplified Arabic" pitchFamily="18" charset="-78"/>
              </a:rPr>
              <a:t>أهمية </a:t>
            </a:r>
            <a:r>
              <a:rPr lang="ar-IQ" sz="3600" b="1" dirty="0">
                <a:solidFill>
                  <a:srgbClr val="FF00FF"/>
                </a:solidFill>
                <a:latin typeface="Simplified Arabic" pitchFamily="18" charset="-78"/>
                <a:ea typeface="Calibri"/>
                <a:cs typeface="Simplified Arabic" pitchFamily="18" charset="-78"/>
              </a:rPr>
              <a:t>البحث العلمي (بشكل عام)</a:t>
            </a:r>
            <a:r>
              <a:rPr lang="ar-IQ" b="1" dirty="0">
                <a:solidFill>
                  <a:srgbClr val="FF00FF"/>
                </a:solidFill>
                <a:latin typeface="Simplified Arabic" pitchFamily="18" charset="-78"/>
                <a:ea typeface="Calibri"/>
                <a:cs typeface="Simplified Arabic" pitchFamily="18" charset="-78"/>
              </a:rPr>
              <a:t> </a:t>
            </a:r>
            <a:endParaRPr lang="ar-IQ" b="1" dirty="0" smtClean="0">
              <a:solidFill>
                <a:srgbClr val="FF00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smtClean="0">
                <a:ea typeface="Calibri"/>
                <a:cs typeface="Simplified Arabic"/>
              </a:rPr>
              <a:t>للبحث </a:t>
            </a:r>
            <a:r>
              <a:rPr lang="ar-SA" b="1" dirty="0">
                <a:ea typeface="Calibri"/>
                <a:cs typeface="Simplified Arabic"/>
              </a:rPr>
              <a:t>العلمي اهمية كبيرة في تحقيق التقدم والتفوق في المستويات </a:t>
            </a:r>
            <a:r>
              <a:rPr lang="ar-SA" b="1" dirty="0" smtClean="0">
                <a:ea typeface="Calibri"/>
                <a:cs typeface="Simplified Arabic"/>
              </a:rPr>
              <a:t>كافة</a:t>
            </a:r>
            <a:endParaRPr lang="ar-IQ" b="1" dirty="0" smtClean="0">
              <a:ea typeface="Calibri"/>
              <a:cs typeface="Simplified Arabic"/>
            </a:endParaRPr>
          </a:p>
          <a:p>
            <a:pPr marL="0" lvl="0" indent="0" algn="just">
              <a:lnSpc>
                <a:spcPct val="115000"/>
              </a:lnSpc>
              <a:spcBef>
                <a:spcPts val="0"/>
              </a:spcBef>
              <a:buNone/>
            </a:pPr>
            <a:r>
              <a:rPr lang="ar-SA" b="1" dirty="0" smtClean="0">
                <a:ea typeface="Calibri"/>
                <a:cs typeface="Simplified Arabic"/>
              </a:rPr>
              <a:t>ذلك </a:t>
            </a:r>
            <a:r>
              <a:rPr lang="ar-SA" b="1" dirty="0">
                <a:ea typeface="Calibri"/>
                <a:cs typeface="Simplified Arabic"/>
              </a:rPr>
              <a:t>من خلال الأسس والمناهج والوسائل والأدوات الخاصة به التي تساعد على حل المشكلات التي تعترض اي ميدان من ميادين </a:t>
            </a:r>
            <a:r>
              <a:rPr lang="ar-SA" b="1" dirty="0" smtClean="0">
                <a:ea typeface="Calibri"/>
                <a:cs typeface="Simplified Arabic"/>
              </a:rPr>
              <a:t>الحياة</a:t>
            </a:r>
            <a:endParaRPr lang="ar-IQ" b="1" dirty="0" smtClean="0">
              <a:ea typeface="Calibri"/>
              <a:cs typeface="Simplified Arabic"/>
            </a:endParaRPr>
          </a:p>
          <a:p>
            <a:pPr marL="0" lvl="0" indent="0" algn="just">
              <a:lnSpc>
                <a:spcPct val="115000"/>
              </a:lnSpc>
              <a:spcBef>
                <a:spcPts val="0"/>
              </a:spcBef>
              <a:buNone/>
            </a:pPr>
            <a:r>
              <a:rPr lang="ar-SA" b="1" dirty="0" smtClean="0">
                <a:ea typeface="Calibri"/>
                <a:cs typeface="Simplified Arabic"/>
              </a:rPr>
              <a:t>وإن </a:t>
            </a:r>
            <a:r>
              <a:rPr lang="ar-SA" b="1" dirty="0">
                <a:ea typeface="Calibri"/>
                <a:cs typeface="Simplified Arabic"/>
              </a:rPr>
              <a:t>اي مجتمع ينشد التقدم ويرغب في تحقيق نهضة فكرية واجتماعية لابد له من الاهتمام بالبحث العلمي لكونه مصدراَ من مصادر المعرفة، </a:t>
            </a:r>
            <a:endParaRPr lang="ar-IQ" b="1" dirty="0" smtClean="0">
              <a:ea typeface="Calibri"/>
              <a:cs typeface="Simplified Arabic"/>
            </a:endParaRPr>
          </a:p>
          <a:p>
            <a:pPr marL="457200" algn="l">
              <a:lnSpc>
                <a:spcPct val="115000"/>
              </a:lnSpc>
              <a:spcBef>
                <a:spcPts val="0"/>
              </a:spcBef>
            </a:pPr>
            <a:r>
              <a:rPr lang="ar-IQ" sz="2400" b="1" dirty="0" smtClean="0">
                <a:solidFill>
                  <a:srgbClr val="FF0000"/>
                </a:solidFill>
                <a:ea typeface="Calibri"/>
                <a:cs typeface="Simplified Arabic"/>
              </a:rPr>
              <a:t>تكملة المقدمة حول أهمية البحث العلمي</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367860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457200" lvl="0" indent="-342900">
              <a:lnSpc>
                <a:spcPct val="115000"/>
              </a:lnSpc>
              <a:spcBef>
                <a:spcPts val="0"/>
              </a:spcBef>
            </a:pPr>
            <a:r>
              <a:rPr lang="ar-IQ" sz="3200" b="1" dirty="0">
                <a:solidFill>
                  <a:srgbClr val="FF0000"/>
                </a:solidFill>
                <a:ea typeface="Calibri"/>
                <a:cs typeface="Simplified Arabic"/>
              </a:rPr>
              <a:t>تكملة المقدمة حول أهمية البحث </a:t>
            </a:r>
            <a:r>
              <a:rPr lang="ar-IQ" sz="3200" b="1" dirty="0" smtClean="0">
                <a:solidFill>
                  <a:srgbClr val="FF0000"/>
                </a:solidFill>
                <a:ea typeface="Calibri"/>
                <a:cs typeface="Simplified Arabic"/>
              </a:rPr>
              <a:t>العلمي</a:t>
            </a:r>
            <a:endParaRPr lang="ar-IQ" sz="3200" dirty="0"/>
          </a:p>
        </p:txBody>
      </p:sp>
      <p:sp>
        <p:nvSpPr>
          <p:cNvPr id="3" name="عنصر نائب للمحتوى 2"/>
          <p:cNvSpPr>
            <a:spLocks noGrp="1"/>
          </p:cNvSpPr>
          <p:nvPr>
            <p:ph idx="1"/>
          </p:nvPr>
        </p:nvSpPr>
        <p:spPr>
          <a:xfrm>
            <a:off x="457200" y="908720"/>
            <a:ext cx="8229600" cy="5616624"/>
          </a:xfrm>
        </p:spPr>
        <p:txBody>
          <a:bodyPr>
            <a:normAutofit/>
          </a:bodyPr>
          <a:lstStyle/>
          <a:p>
            <a:pPr marL="457200" lvl="0" algn="just">
              <a:lnSpc>
                <a:spcPct val="115000"/>
              </a:lnSpc>
              <a:spcBef>
                <a:spcPts val="0"/>
              </a:spcBef>
            </a:pPr>
            <a:r>
              <a:rPr lang="ar-SA" sz="2800" b="1" dirty="0">
                <a:solidFill>
                  <a:prstClr val="black"/>
                </a:solidFill>
                <a:ea typeface="Calibri"/>
                <a:cs typeface="Simplified Arabic"/>
              </a:rPr>
              <a:t>لقد حرص الأنسان ومنذ ان خلقه الله سبحانه وتعالى على وجه البسيطة منعماً عليه ومميزاً له بنعمة العقل ان يحس ويدرك ويفكر ويتذكر ويعي ويفهم ويسأل ويجيب يريد ويفعل </a:t>
            </a:r>
            <a:r>
              <a:rPr lang="ar-SA" sz="2800" b="1" dirty="0" smtClean="0">
                <a:solidFill>
                  <a:prstClr val="black"/>
                </a:solidFill>
                <a:ea typeface="Calibri"/>
                <a:cs typeface="Simplified Arabic"/>
              </a:rPr>
              <a:t>ويبحث</a:t>
            </a:r>
            <a:endParaRPr lang="ar-IQ" sz="2800" b="1" dirty="0" smtClean="0">
              <a:solidFill>
                <a:prstClr val="black"/>
              </a:solidFill>
              <a:ea typeface="Calibri"/>
              <a:cs typeface="Simplified Arabic"/>
            </a:endParaRPr>
          </a:p>
          <a:p>
            <a:pPr marL="457200" lvl="0" algn="just">
              <a:lnSpc>
                <a:spcPct val="115000"/>
              </a:lnSpc>
              <a:spcBef>
                <a:spcPts val="0"/>
              </a:spcBef>
            </a:pPr>
            <a:r>
              <a:rPr lang="ar-SA" sz="2800" b="1" dirty="0" smtClean="0">
                <a:solidFill>
                  <a:prstClr val="black"/>
                </a:solidFill>
                <a:ea typeface="Calibri"/>
                <a:cs typeface="Simplified Arabic"/>
              </a:rPr>
              <a:t>في </a:t>
            </a:r>
            <a:r>
              <a:rPr lang="ar-SA" sz="2800" b="1" dirty="0">
                <a:solidFill>
                  <a:prstClr val="black"/>
                </a:solidFill>
                <a:ea typeface="Calibri"/>
                <a:cs typeface="Simplified Arabic"/>
              </a:rPr>
              <a:t>ذلك كله استخدم الأنسان وسائل متنوعة وطرائق متعددة ومناهج شتى لاكتساب المعرفة واكتشاف </a:t>
            </a:r>
            <a:r>
              <a:rPr lang="ar-SA" sz="2800" b="1" dirty="0" smtClean="0">
                <a:solidFill>
                  <a:prstClr val="black"/>
                </a:solidFill>
                <a:ea typeface="Calibri"/>
                <a:cs typeface="Simplified Arabic"/>
              </a:rPr>
              <a:t>الحقائق</a:t>
            </a:r>
            <a:endParaRPr lang="ar-IQ" sz="2800" b="1" dirty="0" smtClean="0">
              <a:solidFill>
                <a:prstClr val="black"/>
              </a:solidFill>
              <a:ea typeface="Calibri"/>
              <a:cs typeface="Simplified Arabic"/>
            </a:endParaRPr>
          </a:p>
          <a:p>
            <a:pPr marL="457200" lvl="0" algn="just">
              <a:lnSpc>
                <a:spcPct val="115000"/>
              </a:lnSpc>
              <a:spcBef>
                <a:spcPts val="0"/>
              </a:spcBef>
            </a:pPr>
            <a:r>
              <a:rPr lang="ar-SA" sz="2800" b="1" dirty="0" smtClean="0">
                <a:solidFill>
                  <a:prstClr val="black"/>
                </a:solidFill>
                <a:ea typeface="Calibri"/>
                <a:cs typeface="Simplified Arabic"/>
              </a:rPr>
              <a:t>اذ </a:t>
            </a:r>
            <a:r>
              <a:rPr lang="ar-SA" sz="2800" b="1" dirty="0">
                <a:solidFill>
                  <a:prstClr val="black"/>
                </a:solidFill>
                <a:ea typeface="Calibri"/>
                <a:cs typeface="Simplified Arabic"/>
              </a:rPr>
              <a:t>اختلفت في درجة دقتها وتباينت في مستوى جودتها وتعددت وتنوعت في مدى موضوعتيها ومصداقيتها فكان الأنسان البدائي منذ سالف الزمن يُرجع الكثير من الظواهر والأحداث التًي صادفها الى تأثير بعض القوى الخارقة للطبيعة او الى اسباب غيبية لا يستطيع تحديدها او تفسيرها او التأكد من صحتها وصدقها</a:t>
            </a:r>
            <a:r>
              <a:rPr lang="ar-SA" sz="2800" b="1" dirty="0" smtClean="0">
                <a:solidFill>
                  <a:prstClr val="black"/>
                </a:solidFill>
                <a:ea typeface="Calibri"/>
                <a:cs typeface="Simplified Arabic"/>
              </a:rPr>
              <a:t>.</a:t>
            </a:r>
            <a:endParaRPr lang="ar-IQ" sz="2800" b="1" dirty="0" smtClean="0">
              <a:solidFill>
                <a:prstClr val="black"/>
              </a:solidFill>
              <a:ea typeface="Calibri"/>
              <a:cs typeface="Simplified Arabic"/>
            </a:endParaRPr>
          </a:p>
          <a:p>
            <a:pPr marL="457200" lvl="0" algn="l">
              <a:lnSpc>
                <a:spcPct val="115000"/>
              </a:lnSpc>
              <a:spcBef>
                <a:spcPts val="0"/>
              </a:spcBef>
            </a:pPr>
            <a:r>
              <a:rPr lang="ar-IQ" sz="2900" b="1" dirty="0">
                <a:solidFill>
                  <a:srgbClr val="FF0000"/>
                </a:solidFill>
                <a:ea typeface="Calibri"/>
                <a:cs typeface="Simplified Arabic"/>
              </a:rPr>
              <a:t>تكملة المقدمة حول أهمية البحث العلمي</a:t>
            </a:r>
            <a:endParaRPr lang="en-US" sz="2800" b="1" dirty="0">
              <a:solidFill>
                <a:prstClr val="black"/>
              </a:solidFill>
              <a:ea typeface="Calibri"/>
              <a:cs typeface="Arial"/>
            </a:endParaRPr>
          </a:p>
        </p:txBody>
      </p:sp>
    </p:spTree>
    <p:extLst>
      <p:ext uri="{BB962C8B-B14F-4D97-AF65-F5344CB8AC3E}">
        <p14:creationId xmlns:p14="http://schemas.microsoft.com/office/powerpoint/2010/main" val="35640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ea typeface="Calibri"/>
                <a:cs typeface="Simplified Arabic"/>
              </a:rPr>
              <a:t>تكملة المقدمة حول أهمية البحث العلمي</a:t>
            </a:r>
            <a:endParaRPr lang="ar-IQ" dirty="0"/>
          </a:p>
        </p:txBody>
      </p:sp>
      <p:sp>
        <p:nvSpPr>
          <p:cNvPr id="3" name="عنصر نائب للمحتوى 2"/>
          <p:cNvSpPr>
            <a:spLocks noGrp="1"/>
          </p:cNvSpPr>
          <p:nvPr>
            <p:ph idx="1"/>
          </p:nvPr>
        </p:nvSpPr>
        <p:spPr>
          <a:xfrm>
            <a:off x="457200" y="908720"/>
            <a:ext cx="8229600" cy="5688632"/>
          </a:xfrm>
        </p:spPr>
        <p:txBody>
          <a:bodyPr>
            <a:noAutofit/>
          </a:bodyPr>
          <a:lstStyle/>
          <a:p>
            <a:pPr marL="457200" lvl="0" algn="just">
              <a:lnSpc>
                <a:spcPct val="115000"/>
              </a:lnSpc>
              <a:spcBef>
                <a:spcPts val="0"/>
              </a:spcBef>
            </a:pPr>
            <a:r>
              <a:rPr lang="ar-SA" sz="2800" b="1" dirty="0">
                <a:solidFill>
                  <a:srgbClr val="3366FF"/>
                </a:solidFill>
                <a:latin typeface="Simplified Arabic" pitchFamily="18" charset="-78"/>
                <a:ea typeface="Calibri"/>
                <a:cs typeface="Simplified Arabic" pitchFamily="18" charset="-78"/>
              </a:rPr>
              <a:t>ان الدول المتقدمة تهتم اهتماماً كبيراً بالبحث العلمي بجميع انواعه وتبذل الأموال والجهود في سبيل تطوير اجهزته ومناهجه ووسائله </a:t>
            </a:r>
            <a:r>
              <a:rPr lang="ar-SA" sz="2800" b="1" dirty="0" smtClean="0">
                <a:solidFill>
                  <a:srgbClr val="3366FF"/>
                </a:solidFill>
                <a:latin typeface="Simplified Arabic" pitchFamily="18" charset="-78"/>
                <a:ea typeface="Calibri"/>
                <a:cs typeface="Simplified Arabic" pitchFamily="18" charset="-78"/>
              </a:rPr>
              <a:t>وادواته</a:t>
            </a:r>
            <a:endParaRPr lang="ar-IQ" sz="2800" b="1" dirty="0" smtClean="0">
              <a:solidFill>
                <a:srgbClr val="3366FF"/>
              </a:solidFill>
              <a:latin typeface="Simplified Arabic" pitchFamily="18" charset="-78"/>
              <a:ea typeface="Calibri"/>
              <a:cs typeface="Simplified Arabic" pitchFamily="18" charset="-78"/>
            </a:endParaRPr>
          </a:p>
          <a:p>
            <a:pPr marL="457200" lvl="0" algn="just">
              <a:lnSpc>
                <a:spcPct val="115000"/>
              </a:lnSpc>
              <a:spcBef>
                <a:spcPts val="0"/>
              </a:spcBef>
            </a:pPr>
            <a:r>
              <a:rPr lang="ar-SA" sz="2800" b="1" dirty="0" smtClean="0">
                <a:solidFill>
                  <a:srgbClr val="FF33CC"/>
                </a:solidFill>
                <a:latin typeface="Simplified Arabic" pitchFamily="18" charset="-78"/>
                <a:ea typeface="Calibri"/>
                <a:cs typeface="Simplified Arabic" pitchFamily="18" charset="-78"/>
              </a:rPr>
              <a:t>من </a:t>
            </a:r>
            <a:r>
              <a:rPr lang="ar-SA" sz="2800" b="1" dirty="0">
                <a:solidFill>
                  <a:srgbClr val="FF33CC"/>
                </a:solidFill>
                <a:latin typeface="Simplified Arabic" pitchFamily="18" charset="-78"/>
                <a:ea typeface="Calibri"/>
                <a:cs typeface="Simplified Arabic" pitchFamily="18" charset="-78"/>
              </a:rPr>
              <a:t>هذا نجد انه ليس هناك علم او تطور وتقدم علمي في اي من المجالات الا عن طريق </a:t>
            </a:r>
            <a:r>
              <a:rPr lang="ar-SA" sz="2800" b="1" dirty="0" smtClean="0">
                <a:solidFill>
                  <a:srgbClr val="FF33CC"/>
                </a:solidFill>
                <a:latin typeface="Simplified Arabic" pitchFamily="18" charset="-78"/>
                <a:ea typeface="Calibri"/>
                <a:cs typeface="Simplified Arabic" pitchFamily="18" charset="-78"/>
              </a:rPr>
              <a:t>البحث</a:t>
            </a:r>
            <a:endParaRPr lang="ar-IQ" sz="2800" b="1" dirty="0" smtClean="0">
              <a:solidFill>
                <a:srgbClr val="FF33CC"/>
              </a:solidFill>
              <a:latin typeface="Simplified Arabic" pitchFamily="18" charset="-78"/>
              <a:ea typeface="Calibri"/>
              <a:cs typeface="Simplified Arabic" pitchFamily="18" charset="-78"/>
            </a:endParaRPr>
          </a:p>
          <a:p>
            <a:pPr marL="457200" lvl="0" algn="just">
              <a:lnSpc>
                <a:spcPct val="115000"/>
              </a:lnSpc>
              <a:spcBef>
                <a:spcPts val="0"/>
              </a:spcBef>
            </a:pPr>
            <a:r>
              <a:rPr lang="ar-SA" sz="2800" b="1" dirty="0" smtClean="0">
                <a:solidFill>
                  <a:srgbClr val="00CC00"/>
                </a:solidFill>
                <a:latin typeface="Simplified Arabic" pitchFamily="18" charset="-78"/>
                <a:ea typeface="Calibri"/>
                <a:cs typeface="Simplified Arabic" pitchFamily="18" charset="-78"/>
              </a:rPr>
              <a:t>فالبحث </a:t>
            </a:r>
            <a:r>
              <a:rPr lang="ar-SA" sz="2800" b="1" dirty="0">
                <a:solidFill>
                  <a:srgbClr val="00CC00"/>
                </a:solidFill>
                <a:latin typeface="Simplified Arabic" pitchFamily="18" charset="-78"/>
                <a:ea typeface="Calibri"/>
                <a:cs typeface="Simplified Arabic" pitchFamily="18" charset="-78"/>
              </a:rPr>
              <a:t>يحدد كونه عملية استقصاء منظمة يمكن من خلالها جمع المعلومات الخاصة بظاهرة معينة بغية تحديد معالمها بصورة حقائق وقواعد </a:t>
            </a:r>
            <a:r>
              <a:rPr lang="ar-SA" sz="2800" b="1" dirty="0" smtClean="0">
                <a:solidFill>
                  <a:srgbClr val="00CC00"/>
                </a:solidFill>
                <a:latin typeface="Simplified Arabic" pitchFamily="18" charset="-78"/>
                <a:ea typeface="Calibri"/>
                <a:cs typeface="Simplified Arabic" pitchFamily="18" charset="-78"/>
              </a:rPr>
              <a:t>عامة</a:t>
            </a:r>
            <a:endParaRPr lang="ar-IQ" sz="2800" b="1" dirty="0" smtClean="0">
              <a:solidFill>
                <a:srgbClr val="00CC00"/>
              </a:solidFill>
              <a:latin typeface="Simplified Arabic" pitchFamily="18" charset="-78"/>
              <a:ea typeface="Calibri"/>
              <a:cs typeface="Simplified Arabic" pitchFamily="18" charset="-78"/>
            </a:endParaRPr>
          </a:p>
          <a:p>
            <a:pPr marL="457200" lvl="0" algn="just">
              <a:lnSpc>
                <a:spcPct val="115000"/>
              </a:lnSpc>
              <a:spcBef>
                <a:spcPts val="0"/>
              </a:spcBef>
            </a:pPr>
            <a:r>
              <a:rPr lang="ar-SA" sz="2800" b="1" dirty="0" smtClean="0">
                <a:solidFill>
                  <a:srgbClr val="9900CC"/>
                </a:solidFill>
                <a:latin typeface="Simplified Arabic" pitchFamily="18" charset="-78"/>
                <a:ea typeface="Calibri"/>
                <a:cs typeface="Simplified Arabic" pitchFamily="18" charset="-78"/>
              </a:rPr>
              <a:t>اي </a:t>
            </a:r>
            <a:r>
              <a:rPr lang="ar-SA" sz="2800" b="1" dirty="0">
                <a:solidFill>
                  <a:srgbClr val="9900CC"/>
                </a:solidFill>
                <a:latin typeface="Simplified Arabic" pitchFamily="18" charset="-78"/>
                <a:ea typeface="Calibri"/>
                <a:cs typeface="Simplified Arabic" pitchFamily="18" charset="-78"/>
              </a:rPr>
              <a:t>ان البحث هو وسيلة لتعميم الظاهرة كحقيقة عامة </a:t>
            </a:r>
            <a:endParaRPr lang="ar-IQ" sz="2800" b="1" dirty="0" smtClean="0">
              <a:solidFill>
                <a:srgbClr val="9900CC"/>
              </a:solidFill>
              <a:latin typeface="Simplified Arabic" pitchFamily="18" charset="-78"/>
              <a:ea typeface="Calibri"/>
              <a:cs typeface="Simplified Arabic" pitchFamily="18" charset="-78"/>
            </a:endParaRPr>
          </a:p>
          <a:p>
            <a:pPr marL="457200" lvl="0" algn="just">
              <a:lnSpc>
                <a:spcPct val="115000"/>
              </a:lnSpc>
              <a:spcBef>
                <a:spcPts val="0"/>
              </a:spcBef>
            </a:pPr>
            <a:r>
              <a:rPr lang="ar-SA" sz="2800" b="1" dirty="0" smtClean="0">
                <a:solidFill>
                  <a:srgbClr val="9900CC"/>
                </a:solidFill>
                <a:latin typeface="Simplified Arabic" pitchFamily="18" charset="-78"/>
                <a:ea typeface="Calibri"/>
                <a:cs typeface="Simplified Arabic" pitchFamily="18" charset="-78"/>
              </a:rPr>
              <a:t>فهو </a:t>
            </a:r>
            <a:r>
              <a:rPr lang="ar-SA" sz="2800" b="1" dirty="0">
                <a:solidFill>
                  <a:srgbClr val="9900CC"/>
                </a:solidFill>
                <a:latin typeface="Simplified Arabic" pitchFamily="18" charset="-78"/>
                <a:ea typeface="Calibri"/>
                <a:cs typeface="Simplified Arabic" pitchFamily="18" charset="-78"/>
              </a:rPr>
              <a:t>بذلك اداة العلم والطريق الذي يسلكه الباحثون نحو الحقيقة، </a:t>
            </a:r>
            <a:endParaRPr lang="ar-IQ" sz="2800" b="1" dirty="0" smtClean="0">
              <a:solidFill>
                <a:srgbClr val="9900CC"/>
              </a:solidFill>
              <a:latin typeface="Simplified Arabic" pitchFamily="18" charset="-78"/>
              <a:ea typeface="Calibri"/>
              <a:cs typeface="Simplified Arabic" pitchFamily="18" charset="-78"/>
            </a:endParaRPr>
          </a:p>
          <a:p>
            <a:pPr marL="457200" lvl="0" algn="l">
              <a:lnSpc>
                <a:spcPct val="115000"/>
              </a:lnSpc>
              <a:spcBef>
                <a:spcPts val="0"/>
              </a:spcBef>
            </a:pPr>
            <a:r>
              <a:rPr lang="ar-IQ" sz="2800" b="1" dirty="0">
                <a:solidFill>
                  <a:srgbClr val="FF0000"/>
                </a:solidFill>
                <a:ea typeface="Calibri"/>
                <a:cs typeface="Simplified Arabic"/>
              </a:rPr>
              <a:t>تكملة المقدمة حول أهمية البحث العلمي</a:t>
            </a:r>
            <a:endParaRPr lang="ar-IQ" sz="2800" b="1" dirty="0"/>
          </a:p>
        </p:txBody>
      </p:sp>
    </p:spTree>
    <p:extLst>
      <p:ext uri="{BB962C8B-B14F-4D97-AF65-F5344CB8AC3E}">
        <p14:creationId xmlns:p14="http://schemas.microsoft.com/office/powerpoint/2010/main" val="428193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ea typeface="Calibri"/>
                <a:cs typeface="Simplified Arabic"/>
              </a:rPr>
              <a:t>تكملة المقدمة حول أهمية البحث العلمي</a:t>
            </a:r>
            <a:endParaRPr lang="ar-IQ" dirty="0"/>
          </a:p>
        </p:txBody>
      </p:sp>
      <p:sp>
        <p:nvSpPr>
          <p:cNvPr id="3" name="عنصر نائب للمحتوى 2"/>
          <p:cNvSpPr>
            <a:spLocks noGrp="1"/>
          </p:cNvSpPr>
          <p:nvPr>
            <p:ph idx="1"/>
          </p:nvPr>
        </p:nvSpPr>
        <p:spPr>
          <a:xfrm>
            <a:off x="457200" y="980728"/>
            <a:ext cx="8229600" cy="5688632"/>
          </a:xfrm>
        </p:spPr>
        <p:txBody>
          <a:bodyPr>
            <a:normAutofit/>
          </a:bodyPr>
          <a:lstStyle/>
          <a:p>
            <a:pPr marL="457200" lvl="0" algn="just">
              <a:lnSpc>
                <a:spcPct val="115000"/>
              </a:lnSpc>
              <a:spcBef>
                <a:spcPts val="0"/>
              </a:spcBef>
            </a:pPr>
            <a:r>
              <a:rPr lang="ar-SA" sz="4400" b="1" dirty="0">
                <a:solidFill>
                  <a:srgbClr val="3366FF"/>
                </a:solidFill>
                <a:latin typeface="Simplified Arabic" pitchFamily="18" charset="-78"/>
                <a:ea typeface="Calibri"/>
                <a:cs typeface="Simplified Arabic" pitchFamily="18" charset="-78"/>
              </a:rPr>
              <a:t>وعليه فان البحث العلمي هو </a:t>
            </a:r>
            <a:r>
              <a:rPr lang="ar-IQ" sz="4400" b="1" dirty="0" smtClean="0">
                <a:solidFill>
                  <a:srgbClr val="3366FF"/>
                </a:solidFill>
                <a:latin typeface="Simplified Arabic" pitchFamily="18" charset="-78"/>
                <a:ea typeface="Calibri"/>
                <a:cs typeface="Simplified Arabic" pitchFamily="18" charset="-78"/>
              </a:rPr>
              <a:t>:-</a:t>
            </a:r>
          </a:p>
          <a:p>
            <a:pPr marL="457200" lvl="0" algn="just">
              <a:lnSpc>
                <a:spcPct val="115000"/>
              </a:lnSpc>
              <a:spcBef>
                <a:spcPts val="0"/>
              </a:spcBef>
            </a:pPr>
            <a:r>
              <a:rPr lang="ar-SA" sz="4400" b="1" dirty="0" smtClean="0">
                <a:solidFill>
                  <a:prstClr val="black"/>
                </a:solidFill>
                <a:latin typeface="Simplified Arabic" pitchFamily="18" charset="-78"/>
                <a:ea typeface="Calibri"/>
                <a:cs typeface="Simplified Arabic" pitchFamily="18" charset="-78"/>
              </a:rPr>
              <a:t>محاولة </a:t>
            </a:r>
            <a:r>
              <a:rPr lang="ar-SA" sz="4400" b="1" dirty="0">
                <a:solidFill>
                  <a:prstClr val="black"/>
                </a:solidFill>
                <a:latin typeface="Simplified Arabic" pitchFamily="18" charset="-78"/>
                <a:ea typeface="Calibri"/>
                <a:cs typeface="Simplified Arabic" pitchFamily="18" charset="-78"/>
              </a:rPr>
              <a:t>دقيقة لحل مشكلة نعاني منها في حياتنا </a:t>
            </a:r>
            <a:endParaRPr lang="ar-IQ" sz="4400" b="1" dirty="0" smtClean="0">
              <a:solidFill>
                <a:prstClr val="black"/>
              </a:solidFill>
              <a:latin typeface="Simplified Arabic" pitchFamily="18" charset="-78"/>
              <a:ea typeface="Calibri"/>
              <a:cs typeface="Simplified Arabic" pitchFamily="18" charset="-78"/>
            </a:endParaRPr>
          </a:p>
          <a:p>
            <a:pPr marL="457200" lvl="0" algn="just">
              <a:lnSpc>
                <a:spcPct val="115000"/>
              </a:lnSpc>
              <a:spcBef>
                <a:spcPts val="0"/>
              </a:spcBef>
            </a:pPr>
            <a:r>
              <a:rPr lang="ar-SA" sz="4400" b="1" dirty="0" smtClean="0">
                <a:solidFill>
                  <a:prstClr val="black"/>
                </a:solidFill>
                <a:latin typeface="Simplified Arabic" pitchFamily="18" charset="-78"/>
                <a:ea typeface="Calibri"/>
                <a:cs typeface="Simplified Arabic" pitchFamily="18" charset="-78"/>
              </a:rPr>
              <a:t>وان </a:t>
            </a:r>
            <a:r>
              <a:rPr lang="ar-SA" sz="4400" b="1" dirty="0">
                <a:solidFill>
                  <a:prstClr val="black"/>
                </a:solidFill>
                <a:latin typeface="Simplified Arabic" pitchFamily="18" charset="-78"/>
                <a:ea typeface="Calibri"/>
                <a:cs typeface="Simplified Arabic" pitchFamily="18" charset="-78"/>
              </a:rPr>
              <a:t>الاستطلاع او الملاحظة الدقيقة هما احدى الأدوات العلمية التي تكشف لنا عن طبيعة العلوم المختلفة ومتطلبات الحياة الجديدة</a:t>
            </a:r>
            <a:r>
              <a:rPr lang="ar-SA" sz="4400" b="1" dirty="0" smtClean="0">
                <a:solidFill>
                  <a:prstClr val="black"/>
                </a:solidFill>
                <a:latin typeface="Simplified Arabic" pitchFamily="18" charset="-78"/>
                <a:ea typeface="Calibri"/>
                <a:cs typeface="Simplified Arabic" pitchFamily="18" charset="-78"/>
              </a:rPr>
              <a:t>.</a:t>
            </a:r>
            <a:endParaRPr lang="en-US" sz="44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537918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IQ" sz="3200" b="1" dirty="0" smtClean="0">
                <a:solidFill>
                  <a:srgbClr val="FF0000"/>
                </a:solidFill>
                <a:latin typeface="Simplified Arabic" pitchFamily="18" charset="-78"/>
                <a:cs typeface="Simplified Arabic" pitchFamily="18" charset="-78"/>
              </a:rPr>
              <a:t>محور جديد من محاور المحاضرة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052736"/>
            <a:ext cx="8229600" cy="5544616"/>
          </a:xfrm>
        </p:spPr>
        <p:txBody>
          <a:bodyPr>
            <a:normAutofit/>
          </a:bodyPr>
          <a:lstStyle/>
          <a:p>
            <a:pPr algn="ctr"/>
            <a:r>
              <a:rPr lang="ar-SA" sz="5400" b="1" dirty="0">
                <a:solidFill>
                  <a:srgbClr val="FF0000"/>
                </a:solidFill>
                <a:latin typeface="Simplified Arabic" pitchFamily="18" charset="-78"/>
                <a:ea typeface="Calibri"/>
                <a:cs typeface="Simplified Arabic" pitchFamily="18" charset="-78"/>
              </a:rPr>
              <a:t>اهمية البحث العلمي </a:t>
            </a:r>
            <a:endParaRPr lang="ar-IQ" sz="5400" b="1" dirty="0" smtClean="0">
              <a:solidFill>
                <a:srgbClr val="FF0000"/>
              </a:solidFill>
              <a:latin typeface="Simplified Arabic" pitchFamily="18" charset="-78"/>
              <a:ea typeface="Calibri"/>
              <a:cs typeface="Simplified Arabic" pitchFamily="18" charset="-78"/>
            </a:endParaRPr>
          </a:p>
          <a:p>
            <a:pPr algn="ctr"/>
            <a:r>
              <a:rPr lang="ar-SA" sz="5400" b="1" dirty="0" smtClean="0">
                <a:solidFill>
                  <a:srgbClr val="FF0000"/>
                </a:solidFill>
                <a:latin typeface="Simplified Arabic" pitchFamily="18" charset="-78"/>
                <a:ea typeface="Calibri"/>
                <a:cs typeface="Simplified Arabic" pitchFamily="18" charset="-78"/>
              </a:rPr>
              <a:t>في </a:t>
            </a:r>
            <a:endParaRPr lang="ar-IQ" sz="5400" b="1" dirty="0" smtClean="0">
              <a:solidFill>
                <a:srgbClr val="FF0000"/>
              </a:solidFill>
              <a:latin typeface="Simplified Arabic" pitchFamily="18" charset="-78"/>
              <a:ea typeface="Calibri"/>
              <a:cs typeface="Simplified Arabic" pitchFamily="18" charset="-78"/>
            </a:endParaRPr>
          </a:p>
          <a:p>
            <a:pPr algn="ctr"/>
            <a:r>
              <a:rPr lang="ar-SA" sz="5400" b="1" dirty="0" smtClean="0">
                <a:solidFill>
                  <a:srgbClr val="FF0000"/>
                </a:solidFill>
                <a:latin typeface="Simplified Arabic" pitchFamily="18" charset="-78"/>
                <a:ea typeface="Calibri"/>
                <a:cs typeface="Simplified Arabic" pitchFamily="18" charset="-78"/>
              </a:rPr>
              <a:t>مجال </a:t>
            </a:r>
            <a:r>
              <a:rPr lang="ar-SA" sz="5400" b="1" dirty="0">
                <a:solidFill>
                  <a:srgbClr val="FF0000"/>
                </a:solidFill>
                <a:latin typeface="Simplified Arabic" pitchFamily="18" charset="-78"/>
                <a:ea typeface="Calibri"/>
                <a:cs typeface="Simplified Arabic" pitchFamily="18" charset="-78"/>
              </a:rPr>
              <a:t>التربية البدنية وعلوم الرياضة </a:t>
            </a:r>
            <a:endParaRPr lang="ar-IQ" sz="5400" dirty="0"/>
          </a:p>
        </p:txBody>
      </p:sp>
    </p:spTree>
    <p:extLst>
      <p:ext uri="{BB962C8B-B14F-4D97-AF65-F5344CB8AC3E}">
        <p14:creationId xmlns:p14="http://schemas.microsoft.com/office/powerpoint/2010/main" val="211800124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2133</Words>
  <Application>Microsoft Office PowerPoint</Application>
  <PresentationFormat>عرض على الشاشة (4:3)</PresentationFormat>
  <Paragraphs>208</Paragraphs>
  <Slides>38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38</vt:i4>
      </vt:variant>
    </vt:vector>
  </HeadingPairs>
  <TitlesOfParts>
    <vt:vector size="45" baseType="lpstr">
      <vt:lpstr>Arial</vt:lpstr>
      <vt:lpstr>Calibri</vt:lpstr>
      <vt:lpstr>Simplified Arabic</vt:lpstr>
      <vt:lpstr>Symbol</vt:lpstr>
      <vt:lpstr>Times New Roman</vt:lpstr>
      <vt:lpstr>Wingdings</vt:lpstr>
      <vt:lpstr>سمة Office</vt:lpstr>
      <vt:lpstr>بسم الله الرحمن الرحيم</vt:lpstr>
      <vt:lpstr>المحاضرة الثالثة</vt:lpstr>
      <vt:lpstr>تذكير بالمحاضرة السابقة ومحاضرة اليوم</vt:lpstr>
      <vt:lpstr>محاور المحاضرة الثالثة</vt:lpstr>
      <vt:lpstr>أهمية وأنواع البحث العلمي </vt:lpstr>
      <vt:lpstr>تكملة المقدمة حول أهمية البحث العلمي</vt:lpstr>
      <vt:lpstr>تكملة المقدمة حول أهمية البحث العلمي</vt:lpstr>
      <vt:lpstr>تكملة المقدمة حول أهمية البحث العلمي</vt:lpstr>
      <vt:lpstr>محور جديد من محاور المحاضرة</vt:lpstr>
      <vt:lpstr>اهمية البحث العلمي في مجال التربية البدنية وعلوم الرياضة </vt:lpstr>
      <vt:lpstr>تكملة / اهمية البحث العلمي في مجال التربية البدنية وعلوم الرياضة </vt:lpstr>
      <vt:lpstr>تكملة / اهمية البحث العلمي في مجال التربية البدنية وعلوم الرياضة </vt:lpstr>
      <vt:lpstr>تكملة / اهمية البحث العلمي في مجال التربية البدنية وعلوم الرياضة </vt:lpstr>
      <vt:lpstr>تكملة اهمية البحث العلمي في مجال التربية البدنية وعلوم الرياضة </vt:lpstr>
      <vt:lpstr>تكملة اهمية البحث العلمي في مجال التربية البدنية وعلوم الرياضة </vt:lpstr>
      <vt:lpstr>عرض تقديمي في PowerPoint</vt:lpstr>
      <vt:lpstr>محور جديد من محاور المحاضرة</vt:lpstr>
      <vt:lpstr>أنواع البحث العلمي Types of scientific research</vt:lpstr>
      <vt:lpstr>أنواع البحث العلمي Types of scientific research</vt:lpstr>
      <vt:lpstr>أولاً: البحث العلمي على وفق الهدف أو الغرض من البحث: ويقسم إلى:-</vt:lpstr>
      <vt:lpstr>تكملة / البحث العلمي على وفق الهدف</vt:lpstr>
      <vt:lpstr>تكملة / أولاً: البحث العلمي على وفق الهدف أو الغرض من البحث: ويقسم إلى:-</vt:lpstr>
      <vt:lpstr>ثانياً: البحث العلمي على وفق المنهجية أو الأسلوب المستخدم، يقسم إلى:-</vt:lpstr>
      <vt:lpstr>تكملة / ثانياً: البحث العلمي على وفق المنهجية أو الأسلوب المستخدم، يقسم إلى:-</vt:lpstr>
      <vt:lpstr>تكملة / ثانياً: البحث العلمي على وفق المنهجية أو الأسلوب المستخدم، يقسم إلى:-</vt:lpstr>
      <vt:lpstr>المحور الثاني من هذه المحاضرة</vt:lpstr>
      <vt:lpstr>المحور الاول</vt:lpstr>
      <vt:lpstr>موضوع البحث العلمي</vt:lpstr>
      <vt:lpstr>تكملة / موضوع البحث ومشكلة البحث...</vt:lpstr>
      <vt:lpstr>تكملة / المرحلة الأصعب في البحث العلمي </vt:lpstr>
      <vt:lpstr>تكملة / الدوافع  تعد محركات للباحثين : الدافع motivations :</vt:lpstr>
      <vt:lpstr>عرض تقديمي في PowerPoint</vt:lpstr>
      <vt:lpstr>تعريف موضوع البحث  Define the research topic</vt:lpstr>
      <vt:lpstr>الحصول على الافكار في تحديد موضوع البحث  Get ideas </vt:lpstr>
      <vt:lpstr>من الممكن أن تكون الحلول لهذه التحديات من خلال الخطوات التالية:-</vt:lpstr>
      <vt:lpstr>تكملة / 2. التوسع في البحث عن مصادر </vt:lpstr>
      <vt:lpstr>3. تضييق نطاق البحث وتحديد الموضوع بدقة</vt:lpstr>
      <vt:lpstr>انتهت المحاضرة الثالثة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Dr.hassan</dc:creator>
  <cp:lastModifiedBy>DELL</cp:lastModifiedBy>
  <cp:revision>36</cp:revision>
  <dcterms:created xsi:type="dcterms:W3CDTF">2023-09-04T15:04:22Z</dcterms:created>
  <dcterms:modified xsi:type="dcterms:W3CDTF">2024-10-13T04:00:02Z</dcterms:modified>
</cp:coreProperties>
</file>