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7" r:id="rId14"/>
    <p:sldId id="278" r:id="rId15"/>
    <p:sldId id="279" r:id="rId16"/>
    <p:sldId id="275" r:id="rId17"/>
    <p:sldId id="274" r:id="rId18"/>
    <p:sldId id="268" r:id="rId19"/>
    <p:sldId id="269" r:id="rId20"/>
    <p:sldId id="270" r:id="rId21"/>
    <p:sldId id="271" r:id="rId22"/>
    <p:sldId id="272" r:id="rId23"/>
    <p:sldId id="273" r:id="rId24"/>
    <p:sldId id="276" r:id="rId25"/>
    <p:sldId id="29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87" r:id="rId35"/>
    <p:sldId id="288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68" d="100"/>
          <a:sy n="68" d="100"/>
        </p:scale>
        <p:origin x="8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7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0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6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2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4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9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9ECC-752D-403C-B510-22E8A91CD781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7A37-9320-4ED1-B2F3-E4ED49FAB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7577" y="426904"/>
            <a:ext cx="11539471" cy="2387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glow>
              <a:schemeClr val="accent1">
                <a:alpha val="40000"/>
              </a:schemeClr>
            </a:glow>
            <a:outerShdw blurRad="304800" dist="304800" dir="7320000" sx="104000" sy="104000" algn="ctr">
              <a:schemeClr val="bg2">
                <a:lumMod val="50000"/>
                <a:alpha val="64000"/>
              </a:schemeClr>
            </a:outerShdw>
            <a:reflection endPos="32000" dist="304800" dir="5400000" sy="-100000" algn="bl" rotWithShape="0"/>
            <a:softEdge rad="774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ar-IQ" sz="1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المنهج التجريبي </a:t>
            </a:r>
            <a:endParaRPr lang="en-GB" sz="1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6367" y="3928056"/>
            <a:ext cx="11307650" cy="2089598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57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accent4">
                <a:lumMod val="75000"/>
              </a:schemeClr>
            </a:solidFill>
          </a:ln>
          <a:effectLst>
            <a:glow rad="1041400">
              <a:schemeClr val="bg2">
                <a:lumMod val="50000"/>
                <a:alpha val="29000"/>
              </a:schemeClr>
            </a:glow>
            <a:outerShdw blurRad="381000" dist="355600" dir="5400000" sx="90000" sy="-19000" rotWithShape="0">
              <a:prstClr val="black">
                <a:alpha val="47000"/>
              </a:prstClr>
            </a:outerShdw>
            <a:softEdge rad="660400"/>
          </a:effectLst>
          <a:scene3d>
            <a:camera prst="orthographicFront"/>
            <a:lightRig rig="threePt" dir="t"/>
          </a:scene3d>
          <a:sp3d extrusionH="76200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ar-IQ" dirty="0" smtClean="0"/>
          </a:p>
          <a:p>
            <a:r>
              <a:rPr lang="ar-IQ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الأستاذ المساعد الدكتور </a:t>
            </a:r>
          </a:p>
          <a:p>
            <a:r>
              <a:rPr lang="ar-IQ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أحمد حسن ياس </a:t>
            </a:r>
            <a:endParaRPr lang="en-GB" sz="4000" b="1" dirty="0">
              <a:solidFill>
                <a:schemeClr val="accent4">
                  <a:lumMod val="60000"/>
                  <a:lumOff val="4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372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708338"/>
            <a:ext cx="10187188" cy="4662152"/>
          </a:xfrm>
          <a:prstGeom prst="rect">
            <a:avLst/>
          </a:prstGeom>
          <a:effectLst>
            <a:glow rad="1905000">
              <a:schemeClr val="accent1">
                <a:alpha val="40000"/>
              </a:schemeClr>
            </a:glow>
            <a:outerShdw blurRad="50800" dist="50800" dir="5400000" sx="6000" sy="6000" algn="ctr" rotWithShape="0">
              <a:srgbClr val="000000"/>
            </a:outerShdw>
            <a:reflection endPos="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616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8" y="669701"/>
            <a:ext cx="10264462" cy="5215943"/>
          </a:xfrm>
          <a:prstGeom prst="rect">
            <a:avLst/>
          </a:prstGeom>
          <a:noFill/>
          <a:effectLst>
            <a:glow rad="1206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787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502276"/>
            <a:ext cx="9981127" cy="5576552"/>
          </a:xfrm>
          <a:prstGeom prst="rect">
            <a:avLst/>
          </a:prstGeom>
          <a:noFill/>
          <a:effectLst>
            <a:glow rad="1905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893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12124"/>
            <a:ext cx="10457645" cy="6014434"/>
          </a:xfrm>
          <a:prstGeom prst="rect">
            <a:avLst/>
          </a:prstGeom>
          <a:effectLst>
            <a:glow rad="1041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799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" y="520610"/>
            <a:ext cx="11024315" cy="56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309093"/>
            <a:ext cx="11307651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0457" y="1054101"/>
            <a:ext cx="11539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>
                <a:solidFill>
                  <a:srgbClr val="C00000"/>
                </a:solidFill>
              </a:rPr>
              <a:t>صياغة أهداف البحث العلمي تعتبر خطوة أساسية في تحديد اتجاه الدراسة وتوضيح الغرض منها. إليك بعض النصائح لصياغة أهداف البحث العلمي:</a:t>
            </a:r>
          </a:p>
          <a:p>
            <a:pPr algn="just"/>
            <a:endParaRPr lang="ar-IQ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b="1" dirty="0">
                <a:solidFill>
                  <a:srgbClr val="7030A0"/>
                </a:solidFill>
              </a:rPr>
              <a:t>تحديد الفكرة الرئيسية: </a:t>
            </a:r>
            <a:r>
              <a:rPr lang="ar-IQ" sz="2400" dirty="0"/>
              <a:t>يجب أن يكون الهدف مرتبطًا بشكل مباشر بمشكلة البحث أو السؤال الرئيسي الذي تسعى للإجابة عليه.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ar-IQ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b="1" dirty="0">
                <a:solidFill>
                  <a:srgbClr val="7030A0"/>
                </a:solidFill>
              </a:rPr>
              <a:t>الوضوح والدقة: </a:t>
            </a:r>
            <a:r>
              <a:rPr lang="ar-IQ" sz="2400" dirty="0"/>
              <a:t>يمكن أن تكون الأهداف محددة بعبارات واضحة ودقيقة، مما يسهل فهمها من قبل الآخرين.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ar-IQ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b="1" dirty="0">
                <a:solidFill>
                  <a:srgbClr val="7030A0"/>
                </a:solidFill>
              </a:rPr>
              <a:t>الواقعية: </a:t>
            </a:r>
            <a:r>
              <a:rPr lang="ar-IQ" sz="2400" dirty="0"/>
              <a:t>يجب أن تكون الأهداف قابلة للتحقيق وفقًا للموارد المتاحة، مثل الوقت والميزانية والمعدات.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ar-IQ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b="1" dirty="0">
                <a:solidFill>
                  <a:srgbClr val="7030A0"/>
                </a:solidFill>
              </a:rPr>
              <a:t>التقسيم: </a:t>
            </a:r>
            <a:r>
              <a:rPr lang="ar-IQ" sz="2400" dirty="0"/>
              <a:t>من الجيد تقسيم الأهداف إلى أهداف عامة وأهداف محددة. الهدف العام يحدد الفكرة الشاملة، بينما الأهداف المحددة تشير إلى النقاط الدقيقة التي سيتم بحثها.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ar-IQ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ar-IQ" sz="2400" b="1" dirty="0">
                <a:solidFill>
                  <a:srgbClr val="7030A0"/>
                </a:solidFill>
              </a:rPr>
              <a:t>الزمن: </a:t>
            </a:r>
            <a:r>
              <a:rPr lang="ar-IQ" sz="2400" dirty="0"/>
              <a:t>يمكن أن يكون جيدًا تحديد إطار زمني لتحقيق الأهداف ضمن الدراسة.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49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5004" y="576964"/>
            <a:ext cx="11372044" cy="5447645"/>
          </a:xfrm>
          <a:prstGeom prst="rect">
            <a:avLst/>
          </a:prstGeom>
          <a:solidFill>
            <a:schemeClr val="bg1"/>
          </a:solidFill>
          <a:effectLst>
            <a:glow rad="584200">
              <a:schemeClr val="accent5">
                <a:lumMod val="60000"/>
                <a:lumOff val="40000"/>
                <a:alpha val="36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r>
              <a:rPr lang="ar-IQ" sz="2400" b="1" u="sng" dirty="0">
                <a:solidFill>
                  <a:srgbClr val="FF0000"/>
                </a:solidFill>
              </a:rPr>
              <a:t>هناك بعض المعايير المهمة في صياغة أهداف البحث العلمي، والتي يجب مراعاتها عند إعدادها، منها:</a:t>
            </a:r>
          </a:p>
          <a:p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الوضوح والتحديد: </a:t>
            </a:r>
            <a:r>
              <a:rPr lang="ar-IQ" dirty="0"/>
              <a:t>يجب أن تكون الأهداف محددة وواضحة بشكل كاف، بحيث لا تكون مبهمة أو عامة.</a:t>
            </a:r>
          </a:p>
          <a:p>
            <a:pPr algn="just"/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الواقعية والإمكانية: </a:t>
            </a:r>
            <a:r>
              <a:rPr lang="ar-IQ" dirty="0"/>
              <a:t>يجب أن تكون الأهداف قابلة للتحقيق والإنجاز، بناءً على الموارد المتاحة والوقت المخصص للبحث.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القابلية للقياس</a:t>
            </a:r>
            <a:r>
              <a:rPr lang="ar-IQ" dirty="0"/>
              <a:t>: يجب أن تكون الأهداف قابلة للقياس والتقييم، بحيث يمكن تحديد مؤشرات أداء واضحة لقياس مدى تحقيقها.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الترابط والتسلسل</a:t>
            </a:r>
            <a:r>
              <a:rPr lang="ar-IQ" dirty="0"/>
              <a:t>: يجب أن تكون الأهداف مترابطة ومنسجمة فيما بينها، وأن تتسلسل منطقيًا من الأهداف الرئيسية إلى الأهداف الفرعية.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الاتساق مع موضوع البحث</a:t>
            </a:r>
            <a:r>
              <a:rPr lang="ar-IQ" dirty="0"/>
              <a:t>: يجب أن تكون الأهداف منسجمة ومتوافقة مع موضوع البحث وتساهم في الإجابة عن السؤال البحثي.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التركيز والتحديد</a:t>
            </a:r>
            <a:r>
              <a:rPr lang="ar-IQ" dirty="0"/>
              <a:t>: يجب التركيز على عدد محدود من الأهداف الرئيسية، وتجنب الأهداف الثانوية غير الضرورية.</a:t>
            </a:r>
          </a:p>
          <a:p>
            <a:pPr algn="just"/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المرونة: </a:t>
            </a:r>
            <a:r>
              <a:rPr lang="ar-IQ" dirty="0"/>
              <a:t>يجب أن تكون الأهداف مرنة بما يسمح بتعديلها أو تطويرها عند الحاجة، في ضوء المستجدات والنتائج المرحلية للبحث.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rgbClr val="FF0000"/>
                </a:solidFill>
              </a:rPr>
              <a:t>التوافق مع المعايير البحثية</a:t>
            </a:r>
            <a:r>
              <a:rPr lang="ar-IQ" dirty="0"/>
              <a:t>: يجب أن تكون الأهداف منسجمة مع المعايير والمنهجيات البحثية المتبعة في المجال.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ar-IQ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r-IQ" dirty="0"/>
              <a:t>التزام هذه المعايير عند صياغة أهداف البحث العلمي يساعد في تحقيق البحث بشكل أفضل وأكثر فعالية.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72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502276"/>
            <a:ext cx="11294771" cy="5872766"/>
          </a:xfrm>
          <a:prstGeom prst="rect">
            <a:avLst/>
          </a:prstGeom>
          <a:effectLst>
            <a:glow rad="406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711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476518"/>
            <a:ext cx="11204620" cy="5808371"/>
          </a:xfrm>
          <a:prstGeom prst="rect">
            <a:avLst/>
          </a:prstGeom>
          <a:effectLst>
            <a:glow rad="355600">
              <a:schemeClr val="accent1">
                <a:alpha val="40000"/>
              </a:schemeClr>
            </a:glow>
            <a:reflection endPos="1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538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695459"/>
            <a:ext cx="10882648" cy="4879431"/>
          </a:xfrm>
          <a:prstGeom prst="rect">
            <a:avLst/>
          </a:prstGeom>
          <a:effectLst>
            <a:glow rad="965200">
              <a:schemeClr val="accent1">
                <a:alpha val="65000"/>
              </a:schemeClr>
            </a:glow>
            <a:innerShdw blurRad="800100" dist="1066800" dir="16200000">
              <a:prstClr val="black">
                <a:alpha val="29000"/>
              </a:prstClr>
            </a:innerShdw>
            <a:reflection endPos="16000" dist="50800" dir="5400000" sy="-100000" algn="bl" rotWithShape="0"/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1307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515155"/>
            <a:ext cx="10805375" cy="5847008"/>
          </a:xfrm>
          <a:prstGeom prst="rect">
            <a:avLst/>
          </a:prstGeom>
          <a:effectLst>
            <a:glow rad="76200">
              <a:schemeClr val="accent1">
                <a:alpha val="25000"/>
              </a:schemeClr>
            </a:glow>
            <a:reflection blurRad="406400" stA="80000" endPos="25000" dist="50800" dir="5400000" sy="-100000" algn="bl" rotWithShape="0"/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12727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7" y="425767"/>
            <a:ext cx="11537576" cy="6001927"/>
          </a:xfrm>
          <a:prstGeom prst="rect">
            <a:avLst/>
          </a:prstGeom>
          <a:effectLst>
            <a:glow rad="292100">
              <a:schemeClr val="accent2">
                <a:satMod val="175000"/>
                <a:alpha val="40000"/>
              </a:schemeClr>
            </a:glow>
            <a:reflection endPos="2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947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412338"/>
            <a:ext cx="11091653" cy="59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8" y="399245"/>
            <a:ext cx="10882648" cy="6001555"/>
          </a:xfrm>
          <a:prstGeom prst="rect">
            <a:avLst/>
          </a:prstGeom>
          <a:effectLst>
            <a:glow rad="5969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837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0796" t="13005" r="12347" b="5312"/>
          <a:stretch/>
        </p:blipFill>
        <p:spPr>
          <a:xfrm>
            <a:off x="590843" y="418013"/>
            <a:ext cx="11240085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618980"/>
            <a:ext cx="11338560" cy="55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13294"/>
          <a:stretch/>
        </p:blipFill>
        <p:spPr>
          <a:xfrm>
            <a:off x="379827" y="656561"/>
            <a:ext cx="11408899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-5110" r="9887" b="7794"/>
          <a:stretch/>
        </p:blipFill>
        <p:spPr>
          <a:xfrm>
            <a:off x="379829" y="520505"/>
            <a:ext cx="11296356" cy="56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8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9235" r="18280" b="9235"/>
          <a:stretch/>
        </p:blipFill>
        <p:spPr>
          <a:xfrm>
            <a:off x="379828" y="670629"/>
            <a:ext cx="11226018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9283" r="16888" b="14348"/>
          <a:stretch/>
        </p:blipFill>
        <p:spPr>
          <a:xfrm>
            <a:off x="351692" y="586223"/>
            <a:ext cx="11633982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360608"/>
            <a:ext cx="11165983" cy="5376516"/>
          </a:xfrm>
          <a:prstGeom prst="rect">
            <a:avLst/>
          </a:prstGeom>
          <a:noFill/>
          <a:effectLst>
            <a:glow rad="1066800">
              <a:schemeClr val="accent1">
                <a:alpha val="50000"/>
              </a:schemeClr>
            </a:glow>
            <a:outerShdw blurRad="50800" dist="50800" dir="5400000" sx="82000" sy="82000" algn="ctr" rotWithShape="0">
              <a:srgbClr val="000000">
                <a:alpha val="48000"/>
              </a:srgbClr>
            </a:outerShdw>
            <a:reflection blurRad="330200" stA="80000" endPos="19000" dist="139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779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9235" r="17630" b="9235"/>
          <a:stretch/>
        </p:blipFill>
        <p:spPr>
          <a:xfrm>
            <a:off x="492370" y="670629"/>
            <a:ext cx="11352628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9109" r="16568" b="20738"/>
          <a:stretch/>
        </p:blipFill>
        <p:spPr>
          <a:xfrm>
            <a:off x="1026941" y="572155"/>
            <a:ext cx="10635176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4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8677" r="13215" b="8677"/>
          <a:stretch/>
        </p:blipFill>
        <p:spPr>
          <a:xfrm>
            <a:off x="492369" y="670629"/>
            <a:ext cx="11127545" cy="55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450166"/>
            <a:ext cx="11437034" cy="57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6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4150" r="14008" b="4150"/>
          <a:stretch/>
        </p:blipFill>
        <p:spPr>
          <a:xfrm>
            <a:off x="604912" y="337625"/>
            <a:ext cx="10578904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3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93894"/>
            <a:ext cx="11338560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1355" y="239947"/>
            <a:ext cx="116480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rgbClr val="FF0000"/>
                </a:solidFill>
              </a:rPr>
              <a:t>ما هي الفروق بين دراسة الحالة وبحوث أخرى في التربية الرياضية؟ </a:t>
            </a:r>
          </a:p>
          <a:p>
            <a:r>
              <a:rPr lang="ar-IQ" dirty="0" smtClean="0"/>
              <a:t> تختلف </a:t>
            </a:r>
            <a:r>
              <a:rPr lang="ar-IQ" dirty="0"/>
              <a:t>دراسة الحالة عن أنواع أخرى من البحوث في التربية الرياضية في عدة جوانب رئيسية:</a:t>
            </a:r>
          </a:p>
          <a:p>
            <a:r>
              <a:rPr lang="ar-IQ" sz="2000" b="1" dirty="0" smtClean="0">
                <a:solidFill>
                  <a:srgbClr val="FF0000"/>
                </a:solidFill>
              </a:rPr>
              <a:t>الغرض </a:t>
            </a:r>
            <a:r>
              <a:rPr lang="ar-IQ" sz="2000" b="1" dirty="0">
                <a:solidFill>
                  <a:srgbClr val="FF0000"/>
                </a:solidFill>
              </a:rPr>
              <a:t>والأهداف: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تهدف إلى استكشاف حالة معينة بعمق، سواء كانت فردًا، مجموعة، أو برنامج رياضي، لفهم تفاصيلها وسياقاتها. يتم التركيز على كيف ولماذا تحدث الظواهر.</a:t>
            </a:r>
          </a:p>
          <a:p>
            <a:r>
              <a:rPr lang="ar-IQ" dirty="0"/>
              <a:t>البحوث الأخرى: قد تهدف إلى تقييم تأثير برامج معينة، قياس المتغيرات، أو اختبار فرضيات معينة من خلال مناهج كمية أو نوعية.</a:t>
            </a:r>
          </a:p>
          <a:p>
            <a:r>
              <a:rPr lang="ar-IQ" sz="2000" b="1" dirty="0">
                <a:solidFill>
                  <a:srgbClr val="FF0000"/>
                </a:solidFill>
              </a:rPr>
              <a:t>المنهجية: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تستخدم مجموعة متنوعة من الأساليب لجمع البيانات مثل الملاحظة، المقابلات، تحليل الوثائق، وغيرها. يتم التركيز على تحليل نوعي معمق.</a:t>
            </a:r>
          </a:p>
          <a:p>
            <a:r>
              <a:rPr lang="ar-IQ" dirty="0"/>
              <a:t>البحوث الأخرى: يمكن أن تعتمد على مناهج كمية مثل التجارب، الاستطلاعات، أو الدراسات الطولية، حيث يتم جمع البيانات بشكل قياسي وتحليلها إحصائيًا.</a:t>
            </a:r>
          </a:p>
          <a:p>
            <a:r>
              <a:rPr lang="ar-IQ" sz="2000" b="1" dirty="0">
                <a:solidFill>
                  <a:srgbClr val="FF0000"/>
                </a:solidFill>
              </a:rPr>
              <a:t>المدى: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تركز على حالة واحدة أو عدد قليل من الحالات، مما يسمح بالتفصيل والعمق في التحليل.</a:t>
            </a:r>
          </a:p>
          <a:p>
            <a:r>
              <a:rPr lang="ar-IQ" dirty="0"/>
              <a:t>البحوث الأخرى: يمكن أن تشمل عينات أكبر أو تجمعات واسعة من البيانات، مما يسهل تعميم النتائج.</a:t>
            </a:r>
          </a:p>
          <a:p>
            <a:r>
              <a:rPr lang="ar-IQ" sz="2000" b="1" dirty="0">
                <a:solidFill>
                  <a:srgbClr val="FF0000"/>
                </a:solidFill>
              </a:rPr>
              <a:t>البيانات: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تجمع بيانات نوعية تتعلق بالتجارب ووجهات النظر، مما يوفر فهماً عميقاً للعوامل المؤثرة.</a:t>
            </a:r>
          </a:p>
          <a:p>
            <a:r>
              <a:rPr lang="ar-IQ" dirty="0"/>
              <a:t>البحوث الأخرى: غالباً ما تجمع بيانات كمية، حيث تركز على قياس المتغيرات وتحليل العلاقات.</a:t>
            </a:r>
          </a:p>
          <a:p>
            <a:r>
              <a:rPr lang="ar-IQ" b="1" dirty="0">
                <a:solidFill>
                  <a:srgbClr val="FF0000"/>
                </a:solidFill>
              </a:rPr>
              <a:t>النتائج والتطبيقات: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تقدم رؤى ملموسة ومعرفة عملية يمكن استخدامها لتطوير ممارسات جديدة أو تحسين تجارب محددة.</a:t>
            </a:r>
          </a:p>
          <a:p>
            <a:r>
              <a:rPr lang="ar-IQ" dirty="0"/>
              <a:t>البحوث الأخرى: غالباً ما تسعى لتقديم نتائج يمكن تعميمها وتطبيقها على نطاق واسع في التربية الرياضية.</a:t>
            </a:r>
          </a:p>
          <a:p>
            <a:r>
              <a:rPr lang="ar-IQ" sz="2000" b="1" dirty="0">
                <a:solidFill>
                  <a:srgbClr val="FF0000"/>
                </a:solidFill>
              </a:rPr>
              <a:t>زمانية البحث:</a:t>
            </a:r>
          </a:p>
          <a:p>
            <a:r>
              <a:rPr lang="ar-IQ" dirty="0" smtClean="0"/>
              <a:t>دراسة </a:t>
            </a:r>
            <a:r>
              <a:rPr lang="ar-IQ" dirty="0"/>
              <a:t>الحالة: قد تركز على فترة زمنية معينة أو حدث محدد وتعطي صورة واضحة حول ذلك.</a:t>
            </a:r>
          </a:p>
          <a:p>
            <a:r>
              <a:rPr lang="ar-IQ" dirty="0"/>
              <a:t>البحوث الأخرى: قد تكون دراسات طولية تتابع البيانات على مدى فترة طويلة.</a:t>
            </a:r>
          </a:p>
          <a:p>
            <a:r>
              <a:rPr lang="ar-IQ" dirty="0"/>
              <a:t>بشكل عام، يمكن اعتبار دراسة الحالة أداة مهمة لفهم السياقات الفردية والعميقة في التربية الرياضية، بينما تركز البحوث الأخرى على تحقيق نتائج أكثر تعميمًا.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953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5422" y="196172"/>
            <a:ext cx="11521440" cy="622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IQ" sz="2400" b="1" u="sng" dirty="0">
                <a:solidFill>
                  <a:srgbClr val="FF0000"/>
                </a:solidFill>
              </a:rPr>
              <a:t>دراسة الحالة في التربية الرياضية هي منهجية بحثية تُستخدم لفهم عميق لموضوع أو حالة معينة في مجال التربية البدنية والرياضية. يُمكن أن تتناول هذه الدراسات مواضيع متنوعة، مثل:</a:t>
            </a:r>
          </a:p>
          <a:p>
            <a:pPr>
              <a:lnSpc>
                <a:spcPct val="150000"/>
              </a:lnSpc>
            </a:pPr>
            <a:endParaRPr lang="ar-IQ" sz="2400" dirty="0"/>
          </a:p>
          <a:p>
            <a:pPr>
              <a:lnSpc>
                <a:spcPct val="150000"/>
              </a:lnSpc>
            </a:pPr>
            <a:r>
              <a:rPr lang="ar-IQ" sz="2400" b="1" dirty="0">
                <a:solidFill>
                  <a:srgbClr val="00B050"/>
                </a:solidFill>
              </a:rPr>
              <a:t>تقييم الأداء الرياضي: </a:t>
            </a:r>
            <a:r>
              <a:rPr lang="ar-IQ" sz="2400" dirty="0"/>
              <a:t>تحليل حالة رياضي معين لتحديد نقاط القوة والضعف في أدائه وكيفية تحسينه من خلال برامج تدريبية مخصصة.</a:t>
            </a:r>
          </a:p>
          <a:p>
            <a:pPr>
              <a:lnSpc>
                <a:spcPct val="150000"/>
              </a:lnSpc>
            </a:pPr>
            <a:endParaRPr lang="ar-IQ" sz="1100" dirty="0"/>
          </a:p>
          <a:p>
            <a:pPr>
              <a:lnSpc>
                <a:spcPct val="150000"/>
              </a:lnSpc>
            </a:pPr>
            <a:r>
              <a:rPr lang="ar-IQ" sz="2400" b="1" dirty="0">
                <a:solidFill>
                  <a:srgbClr val="00B050"/>
                </a:solidFill>
              </a:rPr>
              <a:t>تأثير البرامج التعليمية: </a:t>
            </a:r>
            <a:r>
              <a:rPr lang="ar-IQ" sz="2400" dirty="0"/>
              <a:t>دراسة أثر منهج معين في التربية الرياضية على تحصيل الطلاب وصحتهم البدنية.</a:t>
            </a:r>
          </a:p>
          <a:p>
            <a:pPr>
              <a:lnSpc>
                <a:spcPct val="150000"/>
              </a:lnSpc>
            </a:pPr>
            <a:endParaRPr lang="ar-IQ" sz="1050" dirty="0"/>
          </a:p>
          <a:p>
            <a:pPr>
              <a:lnSpc>
                <a:spcPct val="150000"/>
              </a:lnSpc>
            </a:pPr>
            <a:r>
              <a:rPr lang="ar-IQ" sz="2400" b="1" dirty="0">
                <a:solidFill>
                  <a:srgbClr val="00B050"/>
                </a:solidFill>
              </a:rPr>
              <a:t>الإصابات الرياضية</a:t>
            </a:r>
            <a:r>
              <a:rPr lang="ar-IQ" sz="2400" dirty="0"/>
              <a:t>: بحث في حالة إصابة رياضية معينة، أسبابها، وطرق العلاج والتأهيل.</a:t>
            </a:r>
          </a:p>
          <a:p>
            <a:pPr>
              <a:lnSpc>
                <a:spcPct val="150000"/>
              </a:lnSpc>
            </a:pPr>
            <a:endParaRPr lang="ar-IQ" sz="1200" dirty="0"/>
          </a:p>
          <a:p>
            <a:pPr>
              <a:lnSpc>
                <a:spcPct val="150000"/>
              </a:lnSpc>
            </a:pPr>
            <a:r>
              <a:rPr lang="ar-IQ" sz="2400" b="1" dirty="0">
                <a:solidFill>
                  <a:srgbClr val="00B050"/>
                </a:solidFill>
              </a:rPr>
              <a:t>دور الأنشطة الرياضية في التنشئة الاجتماعية: </a:t>
            </a:r>
            <a:r>
              <a:rPr lang="ar-IQ" sz="2400" dirty="0"/>
              <a:t>دراسة كيف يمكن للأنشطة الرياضية أن تعزز من المهارات الاجتماعية والتعاون بين الأفراد.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681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515155"/>
            <a:ext cx="11011437" cy="5422006"/>
          </a:xfrm>
          <a:prstGeom prst="rect">
            <a:avLst/>
          </a:prstGeom>
          <a:noFill/>
          <a:effectLst>
            <a:glow rad="1130300">
              <a:schemeClr val="accent1">
                <a:alpha val="40000"/>
              </a:schemeClr>
            </a:glow>
            <a:reflection stA="92000" endPos="2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809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2940" r="1599" b="2940"/>
          <a:stretch/>
        </p:blipFill>
        <p:spPr bwMode="auto">
          <a:xfrm>
            <a:off x="463639" y="528034"/>
            <a:ext cx="11153105" cy="5422005"/>
          </a:xfrm>
          <a:prstGeom prst="rect">
            <a:avLst/>
          </a:prstGeom>
          <a:noFill/>
          <a:effectLst>
            <a:glow rad="787400">
              <a:schemeClr val="accent1">
                <a:alpha val="42000"/>
              </a:schemeClr>
            </a:glow>
            <a:reflection stA="90000" endPos="2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2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21972"/>
            <a:ext cx="10264461" cy="5422006"/>
          </a:xfrm>
          <a:prstGeom prst="rect">
            <a:avLst/>
          </a:prstGeom>
          <a:effectLst>
            <a:glow rad="1320800">
              <a:schemeClr val="accent1">
                <a:alpha val="40000"/>
              </a:schemeClr>
            </a:glow>
            <a:reflection stA="88000" endPos="2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23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1" y="579549"/>
            <a:ext cx="11024316" cy="5437793"/>
          </a:xfrm>
          <a:prstGeom prst="rect">
            <a:avLst/>
          </a:prstGeom>
          <a:effectLst>
            <a:glow rad="1409700">
              <a:schemeClr val="accent1">
                <a:alpha val="40000"/>
              </a:schemeClr>
            </a:glow>
            <a:reflection stA="97000" endPos="28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56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628600"/>
            <a:ext cx="10779617" cy="4857800"/>
          </a:xfrm>
          <a:prstGeom prst="rect">
            <a:avLst/>
          </a:prstGeom>
          <a:noFill/>
          <a:effectLst>
            <a:glow rad="1054100">
              <a:schemeClr val="accent1">
                <a:alpha val="40000"/>
              </a:schemeClr>
            </a:glow>
            <a:reflection stA="87000" endPos="32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6" y="618186"/>
            <a:ext cx="10947042" cy="5138669"/>
          </a:xfrm>
          <a:prstGeom prst="rect">
            <a:avLst/>
          </a:prstGeom>
          <a:effectLst>
            <a:glow rad="1066800">
              <a:schemeClr val="accent1">
                <a:alpha val="40000"/>
              </a:schemeClr>
            </a:glow>
            <a:reflection blurRad="215900" stA="97000" endPos="29000" dist="2159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75658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757</Words>
  <Application>Microsoft Office PowerPoint</Application>
  <PresentationFormat>شاشة عريضة</PresentationFormat>
  <Paragraphs>64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4" baseType="lpstr">
      <vt:lpstr>Aldhabi</vt:lpstr>
      <vt:lpstr>Arial</vt:lpstr>
      <vt:lpstr>Calibri</vt:lpstr>
      <vt:lpstr>Calibri Light</vt:lpstr>
      <vt:lpstr>Times New Roman</vt:lpstr>
      <vt:lpstr>Wingdings</vt:lpstr>
      <vt:lpstr>نسق Office</vt:lpstr>
      <vt:lpstr>المنهج التجريبي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المنهج التجريبي</dc:title>
  <dc:creator>Dr. Ahmed Hassan</dc:creator>
  <cp:lastModifiedBy>Dr. Ahmed Hassan</cp:lastModifiedBy>
  <cp:revision>27</cp:revision>
  <dcterms:created xsi:type="dcterms:W3CDTF">2024-10-05T18:49:19Z</dcterms:created>
  <dcterms:modified xsi:type="dcterms:W3CDTF">2024-10-12T20:49:53Z</dcterms:modified>
</cp:coreProperties>
</file>