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9" r:id="rId2"/>
    <p:sldId id="303" r:id="rId3"/>
    <p:sldId id="257" r:id="rId4"/>
    <p:sldId id="258" r:id="rId5"/>
    <p:sldId id="259" r:id="rId6"/>
    <p:sldId id="261" r:id="rId7"/>
    <p:sldId id="262" r:id="rId8"/>
    <p:sldId id="263" r:id="rId9"/>
    <p:sldId id="300" r:id="rId10"/>
    <p:sldId id="260" r:id="rId11"/>
    <p:sldId id="264" r:id="rId12"/>
    <p:sldId id="265" r:id="rId13"/>
    <p:sldId id="266" r:id="rId14"/>
    <p:sldId id="267" r:id="rId15"/>
    <p:sldId id="301" r:id="rId16"/>
    <p:sldId id="268" r:id="rId17"/>
    <p:sldId id="269" r:id="rId18"/>
    <p:sldId id="274" r:id="rId19"/>
    <p:sldId id="270" r:id="rId20"/>
    <p:sldId id="271" r:id="rId21"/>
    <p:sldId id="272" r:id="rId22"/>
    <p:sldId id="273" r:id="rId23"/>
    <p:sldId id="275" r:id="rId24"/>
    <p:sldId id="277" r:id="rId25"/>
    <p:sldId id="278" r:id="rId26"/>
    <p:sldId id="302" r:id="rId27"/>
    <p:sldId id="279" r:id="rId28"/>
    <p:sldId id="280" r:id="rId29"/>
    <p:sldId id="298" r:id="rId30"/>
    <p:sldId id="297"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6666FF"/>
    <a:srgbClr val="CC00FF"/>
    <a:srgbClr val="008000"/>
    <a:srgbClr val="9966FF"/>
    <a:srgbClr val="CC66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FF00FF"/>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FF00FF"/>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pPr lvl="0"/>
            <a:r>
              <a:rPr lang="ar-IQ" sz="3600" b="1" dirty="0" err="1">
                <a:solidFill>
                  <a:srgbClr val="FF00FF"/>
                </a:solidFill>
                <a:latin typeface="Simplified Arabic" pitchFamily="18" charset="-78"/>
                <a:cs typeface="Simplified Arabic" pitchFamily="18" charset="-78"/>
              </a:rPr>
              <a:t>ا.د</a:t>
            </a:r>
            <a:r>
              <a:rPr lang="ar-IQ" sz="3600" b="1" dirty="0">
                <a:solidFill>
                  <a:srgbClr val="FF00FF"/>
                </a:solidFill>
                <a:latin typeface="Simplified Arabic" pitchFamily="18" charset="-78"/>
                <a:cs typeface="Simplified Arabic" pitchFamily="18" charset="-78"/>
              </a:rPr>
              <a:t>. </a:t>
            </a:r>
            <a:r>
              <a:rPr lang="ar-IQ" sz="3600" b="1">
                <a:solidFill>
                  <a:srgbClr val="FF00FF"/>
                </a:solidFill>
                <a:latin typeface="Simplified Arabic" pitchFamily="18" charset="-78"/>
                <a:cs typeface="Simplified Arabic" pitchFamily="18" charset="-78"/>
              </a:rPr>
              <a:t>حردان عزيز سلمان</a:t>
            </a:r>
          </a:p>
          <a:p>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452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600" b="1" dirty="0">
                <a:solidFill>
                  <a:srgbClr val="FF0000"/>
                </a:solidFill>
                <a:ea typeface="Calibri"/>
                <a:cs typeface="Simplified Arabic"/>
              </a:rPr>
              <a:t>شروط اختيار موضوع </a:t>
            </a:r>
            <a:r>
              <a:rPr lang="ar-IQ" sz="3600" b="1" dirty="0" smtClean="0">
                <a:solidFill>
                  <a:srgbClr val="FF0000"/>
                </a:solidFill>
                <a:ea typeface="Calibri"/>
                <a:cs typeface="Simplified Arabic"/>
              </a:rPr>
              <a:t>البحث</a:t>
            </a:r>
            <a:endParaRPr lang="ar-IQ" sz="36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marL="742950" lvl="0" indent="-742950" algn="just">
              <a:lnSpc>
                <a:spcPct val="115000"/>
              </a:lnSpc>
              <a:spcBef>
                <a:spcPts val="0"/>
              </a:spcBef>
              <a:buAutoNum type="arabicPeriod"/>
            </a:pPr>
            <a:r>
              <a:rPr lang="ar-IQ" sz="3600" b="1" dirty="0" smtClean="0">
                <a:solidFill>
                  <a:srgbClr val="C00000"/>
                </a:solidFill>
                <a:latin typeface="Simplified Arabic" pitchFamily="18" charset="-78"/>
                <a:ea typeface="Calibri"/>
                <a:cs typeface="Simplified Arabic" pitchFamily="18" charset="-78"/>
              </a:rPr>
              <a:t>رغبة </a:t>
            </a:r>
            <a:r>
              <a:rPr lang="ar-IQ" sz="3600" b="1" dirty="0">
                <a:solidFill>
                  <a:srgbClr val="C00000"/>
                </a:solidFill>
                <a:latin typeface="Simplified Arabic" pitchFamily="18" charset="-78"/>
                <a:ea typeface="Calibri"/>
                <a:cs typeface="Simplified Arabic" pitchFamily="18" charset="-78"/>
              </a:rPr>
              <a:t>الباحث في الموضوع</a:t>
            </a:r>
            <a:r>
              <a:rPr lang="ar-IQ" sz="3600" dirty="0">
                <a:solidFill>
                  <a:srgbClr val="C00000"/>
                </a:solidFill>
                <a:latin typeface="Simplified Arabic" pitchFamily="18" charset="-78"/>
                <a:ea typeface="Calibri"/>
                <a:cs typeface="Simplified Arabic" pitchFamily="18" charset="-78"/>
              </a:rPr>
              <a:t> : </a:t>
            </a:r>
            <a:endParaRPr lang="ar-IQ" sz="3600" dirty="0" smtClean="0">
              <a:solidFill>
                <a:srgbClr val="C00000"/>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dirty="0" smtClean="0">
                <a:latin typeface="Simplified Arabic" pitchFamily="18" charset="-78"/>
                <a:ea typeface="Calibri"/>
                <a:cs typeface="Simplified Arabic" pitchFamily="18" charset="-78"/>
              </a:rPr>
              <a:t>أن </a:t>
            </a:r>
            <a:r>
              <a:rPr lang="ar-IQ" dirty="0">
                <a:latin typeface="Simplified Arabic" pitchFamily="18" charset="-78"/>
                <a:ea typeface="Calibri"/>
                <a:cs typeface="Simplified Arabic" pitchFamily="18" charset="-78"/>
              </a:rPr>
              <a:t>الباحث سيصاحب بحثه مّدة طويلة، هذا يتطلب ان يُحب الباحث بحثه منذ بداية البحث أي التوصل إلى موضوع بحثه.</a:t>
            </a:r>
            <a:endParaRPr lang="en-US" sz="2400" dirty="0">
              <a:latin typeface="Simplified Arabic" pitchFamily="18" charset="-78"/>
              <a:ea typeface="Calibri"/>
              <a:cs typeface="Simplified Arabic" pitchFamily="18" charset="-78"/>
            </a:endParaRPr>
          </a:p>
          <a:p>
            <a:pPr marL="151765" indent="-171450" algn="just">
              <a:lnSpc>
                <a:spcPct val="115000"/>
              </a:lnSpc>
              <a:spcBef>
                <a:spcPts val="0"/>
              </a:spcBef>
            </a:pPr>
            <a:r>
              <a:rPr lang="ar-IQ" sz="3600" b="1" dirty="0">
                <a:solidFill>
                  <a:srgbClr val="C00000"/>
                </a:solidFill>
                <a:latin typeface="Simplified Arabic" pitchFamily="18" charset="-78"/>
                <a:ea typeface="Calibri"/>
                <a:cs typeface="Simplified Arabic" pitchFamily="18" charset="-78"/>
              </a:rPr>
              <a:t>2. استعداد الباحث لبحث هذا الموضوع</a:t>
            </a:r>
            <a:r>
              <a:rPr lang="ar-IQ" sz="3600" dirty="0">
                <a:solidFill>
                  <a:srgbClr val="C00000"/>
                </a:solidFill>
                <a:latin typeface="Simplified Arabic" pitchFamily="18" charset="-78"/>
                <a:ea typeface="Calibri"/>
                <a:cs typeface="Simplified Arabic" pitchFamily="18" charset="-78"/>
              </a:rPr>
              <a:t> : </a:t>
            </a:r>
            <a:endParaRPr lang="ar-IQ" sz="3600" dirty="0" smtClean="0">
              <a:solidFill>
                <a:srgbClr val="C00000"/>
              </a:solidFill>
              <a:latin typeface="Simplified Arabic" pitchFamily="18" charset="-78"/>
              <a:ea typeface="Calibri"/>
              <a:cs typeface="Simplified Arabic" pitchFamily="18" charset="-78"/>
            </a:endParaRPr>
          </a:p>
          <a:p>
            <a:pPr marL="151765" indent="-171450" algn="just">
              <a:lnSpc>
                <a:spcPct val="115000"/>
              </a:lnSpc>
              <a:spcBef>
                <a:spcPts val="0"/>
              </a:spcBef>
            </a:pPr>
            <a:r>
              <a:rPr lang="ar-IQ" dirty="0" smtClean="0">
                <a:latin typeface="Simplified Arabic" pitchFamily="18" charset="-78"/>
                <a:ea typeface="Calibri"/>
                <a:cs typeface="Simplified Arabic" pitchFamily="18" charset="-78"/>
              </a:rPr>
              <a:t>الباحث </a:t>
            </a:r>
            <a:r>
              <a:rPr lang="ar-IQ" dirty="0">
                <a:latin typeface="Simplified Arabic" pitchFamily="18" charset="-78"/>
                <a:ea typeface="Calibri"/>
                <a:cs typeface="Simplified Arabic" pitchFamily="18" charset="-78"/>
              </a:rPr>
              <a:t>هو الذي سيقوم ببحثه، فلا بد أن يمتلك الاستعداد (العلمي، الزمن، المالي) الكافي ليكمل بحثه للأخير.</a:t>
            </a:r>
            <a:r>
              <a:rPr lang="ar-IQ" sz="3600" dirty="0">
                <a:latin typeface="Simplified Arabic" pitchFamily="18" charset="-78"/>
                <a:ea typeface="Calibri"/>
                <a:cs typeface="Simplified Arabic" pitchFamily="18" charset="-78"/>
              </a:rPr>
              <a:t> </a:t>
            </a:r>
            <a:endParaRPr lang="ar-IQ" sz="3600" dirty="0" smtClean="0">
              <a:latin typeface="Simplified Arabic" pitchFamily="18" charset="-78"/>
              <a:ea typeface="Calibri"/>
              <a:cs typeface="Simplified Arabic" pitchFamily="18" charset="-78"/>
            </a:endParaRPr>
          </a:p>
          <a:p>
            <a:pPr marL="151765" indent="-171450" algn="just">
              <a:lnSpc>
                <a:spcPct val="115000"/>
              </a:lnSpc>
              <a:spcBef>
                <a:spcPts val="0"/>
              </a:spcBef>
            </a:pPr>
            <a:endParaRPr lang="ar-IQ" sz="3600" dirty="0">
              <a:ea typeface="Calibri"/>
              <a:cs typeface="Simplified Arabic"/>
            </a:endParaRPr>
          </a:p>
          <a:p>
            <a:pPr marL="151765" indent="-171450" algn="l">
              <a:lnSpc>
                <a:spcPct val="115000"/>
              </a:lnSpc>
              <a:spcBef>
                <a:spcPts val="0"/>
              </a:spcBef>
            </a:pPr>
            <a:r>
              <a:rPr lang="ar-IQ" b="1" dirty="0" smtClean="0">
                <a:solidFill>
                  <a:srgbClr val="FF0000"/>
                </a:solidFill>
                <a:latin typeface="Simplified Arabic" pitchFamily="18" charset="-78"/>
                <a:ea typeface="Calibri"/>
                <a:cs typeface="Simplified Arabic" pitchFamily="18" charset="-78"/>
              </a:rPr>
              <a:t>تكملة / شروط اختيار موضوع البحث</a:t>
            </a:r>
            <a:endParaRPr lang="en-US" b="1"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3414562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151765" lvl="0" indent="-171450">
              <a:lnSpc>
                <a:spcPct val="115000"/>
              </a:lnSpc>
              <a:spcBef>
                <a:spcPts val="0"/>
              </a:spcBef>
            </a:pPr>
            <a:r>
              <a:rPr lang="ar-IQ" sz="3200" b="1" dirty="0">
                <a:solidFill>
                  <a:srgbClr val="FF0000"/>
                </a:solidFill>
                <a:latin typeface="Simplified Arabic" pitchFamily="18" charset="-78"/>
                <a:ea typeface="Calibri"/>
                <a:cs typeface="Simplified Arabic" pitchFamily="18" charset="-78"/>
              </a:rPr>
              <a:t>تكملة / شروط اختيار موضوع </a:t>
            </a:r>
            <a:r>
              <a:rPr lang="ar-IQ" sz="3200" b="1" dirty="0" smtClean="0">
                <a:solidFill>
                  <a:srgbClr val="FF0000"/>
                </a:solidFill>
                <a:latin typeface="Simplified Arabic" pitchFamily="18" charset="-78"/>
                <a:ea typeface="Calibri"/>
                <a:cs typeface="Simplified Arabic" pitchFamily="18" charset="-78"/>
              </a:rPr>
              <a:t>البحث</a:t>
            </a:r>
            <a:endParaRPr lang="ar-IQ" dirty="0"/>
          </a:p>
        </p:txBody>
      </p:sp>
      <p:sp>
        <p:nvSpPr>
          <p:cNvPr id="3" name="عنصر نائب للمحتوى 2"/>
          <p:cNvSpPr>
            <a:spLocks noGrp="1"/>
          </p:cNvSpPr>
          <p:nvPr>
            <p:ph idx="1"/>
          </p:nvPr>
        </p:nvSpPr>
        <p:spPr>
          <a:xfrm>
            <a:off x="457200" y="908720"/>
            <a:ext cx="8229600" cy="5832648"/>
          </a:xfrm>
        </p:spPr>
        <p:txBody>
          <a:bodyPr/>
          <a:lstStyle/>
          <a:p>
            <a:pPr marL="151765" lvl="0" indent="-171450" algn="just">
              <a:lnSpc>
                <a:spcPct val="115000"/>
              </a:lnSpc>
              <a:spcBef>
                <a:spcPts val="0"/>
              </a:spcBef>
            </a:pPr>
            <a:r>
              <a:rPr lang="ar-IQ" sz="3100" b="1" dirty="0">
                <a:solidFill>
                  <a:srgbClr val="C00000"/>
                </a:solidFill>
                <a:ea typeface="Calibri"/>
                <a:cs typeface="Simplified Arabic"/>
              </a:rPr>
              <a:t>3. توافر المراجع والمصادر والدراسات لهذا الموضوع </a:t>
            </a:r>
            <a:r>
              <a:rPr lang="ar-IQ" sz="3100" dirty="0">
                <a:solidFill>
                  <a:srgbClr val="C00000"/>
                </a:solidFill>
                <a:ea typeface="Calibri"/>
                <a:cs typeface="Simplified Arabic"/>
              </a:rPr>
              <a:t>: </a:t>
            </a:r>
            <a:endParaRPr lang="ar-IQ" sz="3100" dirty="0" smtClean="0">
              <a:solidFill>
                <a:srgbClr val="C00000"/>
              </a:solidFill>
              <a:ea typeface="Calibri"/>
              <a:cs typeface="Simplified Arabic"/>
            </a:endParaRPr>
          </a:p>
          <a:p>
            <a:pPr marL="151765" lvl="0" indent="-171450" algn="just">
              <a:lnSpc>
                <a:spcPct val="115000"/>
              </a:lnSpc>
              <a:spcBef>
                <a:spcPts val="0"/>
              </a:spcBef>
            </a:pPr>
            <a:r>
              <a:rPr lang="ar-IQ" sz="2700" dirty="0" smtClean="0">
                <a:solidFill>
                  <a:prstClr val="black"/>
                </a:solidFill>
                <a:ea typeface="Calibri"/>
                <a:cs typeface="Simplified Arabic"/>
              </a:rPr>
              <a:t>أن </a:t>
            </a:r>
            <a:r>
              <a:rPr lang="ar-IQ" sz="2700" dirty="0">
                <a:solidFill>
                  <a:prstClr val="black"/>
                </a:solidFill>
                <a:ea typeface="Calibri"/>
                <a:cs typeface="Simplified Arabic"/>
              </a:rPr>
              <a:t>المراجع والمصادر هي التي يستمد منها الباحث مادته العلمية.</a:t>
            </a:r>
            <a:endParaRPr lang="en-US" sz="2000" dirty="0">
              <a:solidFill>
                <a:prstClr val="black"/>
              </a:solidFill>
              <a:ea typeface="Calibri"/>
              <a:cs typeface="Arial"/>
            </a:endParaRPr>
          </a:p>
          <a:p>
            <a:pPr marL="151765" lvl="0" indent="-171450" algn="just">
              <a:lnSpc>
                <a:spcPct val="115000"/>
              </a:lnSpc>
              <a:spcBef>
                <a:spcPts val="0"/>
              </a:spcBef>
            </a:pPr>
            <a:r>
              <a:rPr lang="ar-IQ" sz="2700" b="1" dirty="0">
                <a:solidFill>
                  <a:srgbClr val="C00000"/>
                </a:solidFill>
                <a:ea typeface="Calibri"/>
                <a:cs typeface="Simplified Arabic"/>
              </a:rPr>
              <a:t>4. الزمن المحدد للبحث</a:t>
            </a:r>
            <a:r>
              <a:rPr lang="ar-IQ" sz="2700" dirty="0">
                <a:solidFill>
                  <a:srgbClr val="C00000"/>
                </a:solidFill>
                <a:ea typeface="Calibri"/>
                <a:cs typeface="Simplified Arabic"/>
              </a:rPr>
              <a:t> : </a:t>
            </a:r>
            <a:endParaRPr lang="ar-IQ" sz="2700" dirty="0" smtClean="0">
              <a:solidFill>
                <a:srgbClr val="C00000"/>
              </a:solidFill>
              <a:ea typeface="Calibri"/>
              <a:cs typeface="Simplified Arabic"/>
            </a:endParaRPr>
          </a:p>
          <a:p>
            <a:pPr marL="151765" lvl="0" indent="-171450" algn="just">
              <a:lnSpc>
                <a:spcPct val="115000"/>
              </a:lnSpc>
              <a:spcBef>
                <a:spcPts val="0"/>
              </a:spcBef>
            </a:pPr>
            <a:r>
              <a:rPr lang="ar-IQ" sz="2700" dirty="0" smtClean="0">
                <a:solidFill>
                  <a:prstClr val="black"/>
                </a:solidFill>
                <a:ea typeface="Calibri"/>
                <a:cs typeface="Simplified Arabic"/>
              </a:rPr>
              <a:t>أي </a:t>
            </a:r>
            <a:r>
              <a:rPr lang="ar-IQ" sz="2700" dirty="0">
                <a:solidFill>
                  <a:prstClr val="black"/>
                </a:solidFill>
                <a:ea typeface="Calibri"/>
                <a:cs typeface="Simplified Arabic"/>
              </a:rPr>
              <a:t>قدرة الباحث على اتمام والانتهاء من البحث ضمن مدة المجال الزمني الذي حدده الباحث.</a:t>
            </a:r>
            <a:endParaRPr lang="en-US" sz="2000" dirty="0">
              <a:solidFill>
                <a:prstClr val="black"/>
              </a:solidFill>
              <a:ea typeface="Calibri"/>
              <a:cs typeface="Arial"/>
            </a:endParaRPr>
          </a:p>
          <a:p>
            <a:pPr marL="151765" lvl="0" indent="-171450" algn="just">
              <a:lnSpc>
                <a:spcPct val="115000"/>
              </a:lnSpc>
              <a:spcBef>
                <a:spcPts val="0"/>
              </a:spcBef>
            </a:pPr>
            <a:r>
              <a:rPr lang="ar-IQ" sz="3100" b="1" dirty="0">
                <a:solidFill>
                  <a:srgbClr val="C00000"/>
                </a:solidFill>
                <a:ea typeface="Calibri"/>
                <a:cs typeface="Simplified Arabic"/>
              </a:rPr>
              <a:t>5. استحقاق الموضوع لما سيُبذل فيه من جهد</a:t>
            </a:r>
            <a:r>
              <a:rPr lang="ar-IQ" sz="3100" dirty="0">
                <a:solidFill>
                  <a:srgbClr val="C00000"/>
                </a:solidFill>
                <a:ea typeface="Calibri"/>
                <a:cs typeface="Simplified Arabic"/>
              </a:rPr>
              <a:t> : </a:t>
            </a:r>
            <a:endParaRPr lang="ar-IQ" sz="3100" dirty="0" smtClean="0">
              <a:solidFill>
                <a:srgbClr val="C00000"/>
              </a:solidFill>
              <a:ea typeface="Calibri"/>
              <a:cs typeface="Simplified Arabic"/>
            </a:endParaRPr>
          </a:p>
          <a:p>
            <a:pPr marL="151765" lvl="0" indent="-171450" algn="just">
              <a:lnSpc>
                <a:spcPct val="115000"/>
              </a:lnSpc>
              <a:spcBef>
                <a:spcPts val="0"/>
              </a:spcBef>
            </a:pPr>
            <a:r>
              <a:rPr lang="ar-IQ" sz="2700" dirty="0" smtClean="0">
                <a:solidFill>
                  <a:prstClr val="black"/>
                </a:solidFill>
                <a:ea typeface="Calibri"/>
                <a:cs typeface="Simplified Arabic"/>
              </a:rPr>
              <a:t>الباحث </a:t>
            </a:r>
            <a:r>
              <a:rPr lang="ar-IQ" sz="2700" dirty="0">
                <a:solidFill>
                  <a:prstClr val="black"/>
                </a:solidFill>
                <a:ea typeface="Calibri"/>
                <a:cs typeface="Simplified Arabic"/>
              </a:rPr>
              <a:t>سيبذل مجهوداً ذهنياً و بدنياً ومالياً لذلك ينبغي ان تتوازن قيمة هذا الموضوع مع ما سيبذل</a:t>
            </a:r>
            <a:r>
              <a:rPr lang="ar-IQ" sz="2700" dirty="0" smtClean="0">
                <a:solidFill>
                  <a:prstClr val="black"/>
                </a:solidFill>
                <a:ea typeface="Calibri"/>
                <a:cs typeface="Simplified Arabic"/>
              </a:rPr>
              <a:t>.</a:t>
            </a:r>
            <a:endParaRPr lang="en-US" sz="2000" dirty="0">
              <a:solidFill>
                <a:prstClr val="black"/>
              </a:solidFill>
              <a:ea typeface="Calibri"/>
              <a:cs typeface="Arial"/>
            </a:endParaRPr>
          </a:p>
        </p:txBody>
      </p:sp>
    </p:spTree>
    <p:extLst>
      <p:ext uri="{BB962C8B-B14F-4D97-AF65-F5344CB8AC3E}">
        <p14:creationId xmlns:p14="http://schemas.microsoft.com/office/powerpoint/2010/main" val="4024881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محور جديد من محاور المحاضرة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616624"/>
          </a:xfrm>
        </p:spPr>
        <p:txBody>
          <a:bodyPr>
            <a:normAutofit/>
          </a:bodyPr>
          <a:lstStyle/>
          <a:p>
            <a:pPr lvl="0" algn="just">
              <a:lnSpc>
                <a:spcPct val="115000"/>
              </a:lnSpc>
              <a:spcBef>
                <a:spcPts val="0"/>
              </a:spcBef>
              <a:buFont typeface="Wingdings"/>
              <a:buChar char=""/>
            </a:pPr>
            <a:r>
              <a:rPr lang="ar-IQ" sz="6600" b="1" dirty="0">
                <a:solidFill>
                  <a:srgbClr val="FF0000"/>
                </a:solidFill>
                <a:ea typeface="Calibri"/>
                <a:cs typeface="Simplified Arabic"/>
              </a:rPr>
              <a:t>مقومات اختيار ومواصفات موضوع </a:t>
            </a:r>
            <a:r>
              <a:rPr lang="ar-IQ" sz="6600" b="1" dirty="0" smtClean="0">
                <a:solidFill>
                  <a:srgbClr val="FF0000"/>
                </a:solidFill>
                <a:ea typeface="Calibri"/>
                <a:cs typeface="Simplified Arabic"/>
              </a:rPr>
              <a:t>البحث</a:t>
            </a:r>
            <a:endParaRPr lang="en-US" sz="6600" dirty="0">
              <a:solidFill>
                <a:srgbClr val="FF0000"/>
              </a:solidFill>
              <a:ea typeface="Calibri"/>
              <a:cs typeface="Arial"/>
            </a:endParaRPr>
          </a:p>
        </p:txBody>
      </p:sp>
    </p:spTree>
    <p:extLst>
      <p:ext uri="{BB962C8B-B14F-4D97-AF65-F5344CB8AC3E}">
        <p14:creationId xmlns:p14="http://schemas.microsoft.com/office/powerpoint/2010/main" val="75107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gn="just">
              <a:lnSpc>
                <a:spcPct val="115000"/>
              </a:lnSpc>
              <a:spcBef>
                <a:spcPts val="0"/>
              </a:spcBef>
              <a:buFont typeface="Wingdings"/>
              <a:buChar char=""/>
            </a:pPr>
            <a:r>
              <a:rPr lang="ar-IQ" sz="3200" b="1" dirty="0">
                <a:solidFill>
                  <a:srgbClr val="FF0000"/>
                </a:solidFill>
                <a:ea typeface="Calibri"/>
                <a:cs typeface="Simplified Arabic"/>
              </a:rPr>
              <a:t>مقومات اختيار ومواصفات موضوع البحث: </a:t>
            </a:r>
            <a:endParaRPr lang="ar-IQ" sz="3200"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lstStyle/>
          <a:p>
            <a:pPr algn="just"/>
            <a:r>
              <a:rPr lang="ar-IQ" sz="4000" b="1" dirty="0">
                <a:latin typeface="Simplified Arabic" pitchFamily="18" charset="-78"/>
                <a:ea typeface="Calibri"/>
                <a:cs typeface="Simplified Arabic" pitchFamily="18" charset="-78"/>
              </a:rPr>
              <a:t>1.حداثة </a:t>
            </a:r>
            <a:r>
              <a:rPr lang="ar-IQ" sz="4000" b="1" dirty="0" smtClean="0">
                <a:latin typeface="Simplified Arabic" pitchFamily="18" charset="-78"/>
                <a:ea typeface="Calibri"/>
                <a:cs typeface="Simplified Arabic" pitchFamily="18" charset="-78"/>
              </a:rPr>
              <a:t>المشكلة</a:t>
            </a:r>
          </a:p>
          <a:p>
            <a:pPr algn="just"/>
            <a:r>
              <a:rPr lang="ar-IQ" sz="4000" b="1" dirty="0">
                <a:latin typeface="Simplified Arabic" pitchFamily="18" charset="-78"/>
                <a:ea typeface="Calibri"/>
                <a:cs typeface="Simplified Arabic" pitchFamily="18" charset="-78"/>
              </a:rPr>
              <a:t>2.الأهمية العلمية للمشكلة </a:t>
            </a:r>
            <a:endParaRPr lang="ar-IQ" sz="4000" b="1" dirty="0" smtClean="0">
              <a:latin typeface="Simplified Arabic" pitchFamily="18" charset="-78"/>
              <a:ea typeface="Calibri"/>
              <a:cs typeface="Simplified Arabic" pitchFamily="18" charset="-78"/>
            </a:endParaRPr>
          </a:p>
          <a:p>
            <a:pPr algn="just"/>
            <a:r>
              <a:rPr lang="ar-IQ" sz="4000" b="1" dirty="0">
                <a:latin typeface="Simplified Arabic" pitchFamily="18" charset="-78"/>
                <a:ea typeface="Calibri"/>
                <a:cs typeface="Simplified Arabic" pitchFamily="18" charset="-78"/>
              </a:rPr>
              <a:t>3.الخبرة الشخصية </a:t>
            </a:r>
            <a:endParaRPr lang="ar-IQ" sz="4000" b="1" dirty="0" smtClean="0">
              <a:latin typeface="Simplified Arabic" pitchFamily="18" charset="-78"/>
              <a:ea typeface="Calibri"/>
              <a:cs typeface="Simplified Arabic" pitchFamily="18" charset="-78"/>
            </a:endParaRPr>
          </a:p>
          <a:p>
            <a:pPr algn="just"/>
            <a:r>
              <a:rPr lang="ar-IQ" sz="4000" b="1" dirty="0">
                <a:latin typeface="Simplified Arabic" pitchFamily="18" charset="-78"/>
                <a:ea typeface="Calibri"/>
                <a:cs typeface="Simplified Arabic" pitchFamily="18" charset="-78"/>
              </a:rPr>
              <a:t>4.توفر المصادر والمراجع </a:t>
            </a:r>
            <a:endParaRPr lang="ar-IQ" sz="4000" b="1" dirty="0" smtClean="0">
              <a:latin typeface="Simplified Arabic" pitchFamily="18" charset="-78"/>
              <a:ea typeface="Calibri"/>
              <a:cs typeface="Simplified Arabic" pitchFamily="18" charset="-78"/>
            </a:endParaRPr>
          </a:p>
          <a:p>
            <a:pPr algn="just"/>
            <a:r>
              <a:rPr lang="ar-IQ" sz="4000" b="1" dirty="0">
                <a:latin typeface="Simplified Arabic" pitchFamily="18" charset="-78"/>
                <a:ea typeface="Calibri"/>
                <a:cs typeface="Simplified Arabic" pitchFamily="18" charset="-78"/>
              </a:rPr>
              <a:t>5.الوقت المخصص للبحث </a:t>
            </a:r>
            <a:endParaRPr lang="ar-IQ" sz="4000" b="1" dirty="0" smtClean="0">
              <a:latin typeface="Simplified Arabic" pitchFamily="18" charset="-78"/>
              <a:ea typeface="Calibri"/>
              <a:cs typeface="Simplified Arabic" pitchFamily="18" charset="-78"/>
            </a:endParaRPr>
          </a:p>
          <a:p>
            <a:pPr algn="just"/>
            <a:r>
              <a:rPr lang="ar-IQ" sz="4000" b="1" dirty="0">
                <a:latin typeface="Simplified Arabic" pitchFamily="18" charset="-78"/>
                <a:ea typeface="Calibri"/>
                <a:cs typeface="Simplified Arabic" pitchFamily="18" charset="-78"/>
              </a:rPr>
              <a:t>6.موازنة البحث المادية </a:t>
            </a:r>
            <a:endParaRPr lang="ar-IQ" sz="4000" b="1" dirty="0" smtClean="0">
              <a:latin typeface="Simplified Arabic" pitchFamily="18" charset="-78"/>
              <a:ea typeface="Calibri"/>
              <a:cs typeface="Simplified Arabic" pitchFamily="18" charset="-78"/>
            </a:endParaRPr>
          </a:p>
          <a:p>
            <a:pPr algn="just"/>
            <a:r>
              <a:rPr lang="ar-IQ" sz="4000" b="1" dirty="0">
                <a:latin typeface="Simplified Arabic" pitchFamily="18" charset="-78"/>
                <a:ea typeface="Calibri"/>
                <a:cs typeface="Simplified Arabic" pitchFamily="18" charset="-78"/>
              </a:rPr>
              <a:t>7.الأشراف الناجح </a:t>
            </a:r>
            <a:endParaRPr lang="ar-IQ" sz="4000" b="1" dirty="0" smtClean="0">
              <a:latin typeface="Simplified Arabic" pitchFamily="18" charset="-78"/>
              <a:ea typeface="Calibri"/>
              <a:cs typeface="Simplified Arabic" pitchFamily="18" charset="-78"/>
            </a:endParaRPr>
          </a:p>
          <a:p>
            <a:pPr algn="l"/>
            <a:r>
              <a:rPr lang="ar-IQ" sz="2800" b="1" dirty="0" smtClean="0">
                <a:solidFill>
                  <a:srgbClr val="FF0000"/>
                </a:solidFill>
                <a:cs typeface="Simplified Arabic"/>
              </a:rPr>
              <a:t>سنشرح هذه المقومات بالتفصيل</a:t>
            </a:r>
            <a:endParaRPr lang="ar-IQ" dirty="0">
              <a:solidFill>
                <a:srgbClr val="FF0000"/>
              </a:solidFill>
            </a:endParaRPr>
          </a:p>
        </p:txBody>
      </p:sp>
    </p:spTree>
    <p:extLst>
      <p:ext uri="{BB962C8B-B14F-4D97-AF65-F5344CB8AC3E}">
        <p14:creationId xmlns:p14="http://schemas.microsoft.com/office/powerpoint/2010/main" val="1454807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spcBef>
                <a:spcPct val="20000"/>
              </a:spcBef>
            </a:pPr>
            <a:r>
              <a:rPr lang="ar-IQ" sz="2800" b="1" dirty="0" smtClean="0">
                <a:solidFill>
                  <a:srgbClr val="FF0000"/>
                </a:solidFill>
                <a:ea typeface="Calibri"/>
                <a:cs typeface="Simplified Arabic"/>
              </a:rPr>
              <a:t>تكملة / مقومات </a:t>
            </a:r>
            <a:r>
              <a:rPr lang="ar-IQ" sz="2800" b="1" dirty="0">
                <a:solidFill>
                  <a:srgbClr val="FF0000"/>
                </a:solidFill>
                <a:ea typeface="Calibri"/>
                <a:cs typeface="Simplified Arabic"/>
              </a:rPr>
              <a:t>اختيار ومواصفات موضوع </a:t>
            </a:r>
            <a:r>
              <a:rPr lang="ar-IQ" sz="2800" b="1" dirty="0" smtClean="0">
                <a:solidFill>
                  <a:srgbClr val="FF0000"/>
                </a:solidFill>
                <a:ea typeface="Calibri"/>
                <a:cs typeface="Simplified Arabic"/>
              </a:rPr>
              <a:t>البحث/ </a:t>
            </a:r>
            <a:r>
              <a:rPr lang="ar-IQ" sz="2800" b="1" dirty="0">
                <a:solidFill>
                  <a:srgbClr val="FF0000"/>
                </a:solidFill>
                <a:ea typeface="Calibri"/>
                <a:cs typeface="Simplified Arabic"/>
              </a:rPr>
              <a:t>1.حداثة </a:t>
            </a:r>
            <a:r>
              <a:rPr lang="ar-IQ" sz="2800" b="1" dirty="0" smtClean="0">
                <a:solidFill>
                  <a:srgbClr val="FF0000"/>
                </a:solidFill>
                <a:ea typeface="Calibri"/>
                <a:cs typeface="Simplified Arabic"/>
              </a:rPr>
              <a:t>المشكلة</a:t>
            </a:r>
            <a:endParaRPr lang="ar-IQ" sz="2800"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marL="151765" indent="-171450" algn="just">
              <a:lnSpc>
                <a:spcPct val="115000"/>
              </a:lnSpc>
              <a:spcBef>
                <a:spcPts val="0"/>
              </a:spcBef>
            </a:pPr>
            <a:r>
              <a:rPr lang="ar-IQ" sz="3600" b="1" dirty="0">
                <a:solidFill>
                  <a:srgbClr val="FF00FF"/>
                </a:solidFill>
                <a:latin typeface="Simplified Arabic" pitchFamily="18" charset="-78"/>
                <a:ea typeface="Calibri"/>
                <a:cs typeface="Simplified Arabic" pitchFamily="18" charset="-78"/>
              </a:rPr>
              <a:t>1.حداثة المشكلة  </a:t>
            </a:r>
            <a:r>
              <a:rPr lang="en-US" b="1" dirty="0">
                <a:solidFill>
                  <a:srgbClr val="FF00FF"/>
                </a:solidFill>
                <a:latin typeface="Simplified Arabic" pitchFamily="18" charset="-78"/>
                <a:ea typeface="Calibri"/>
                <a:cs typeface="Simplified Arabic" pitchFamily="18" charset="-78"/>
              </a:rPr>
              <a:t>the novelty of the problem </a:t>
            </a:r>
            <a:r>
              <a:rPr lang="ar-IQ" sz="3600" b="1" dirty="0">
                <a:solidFill>
                  <a:srgbClr val="FF00FF"/>
                </a:solidFill>
                <a:latin typeface="Simplified Arabic" pitchFamily="18" charset="-78"/>
                <a:ea typeface="Calibri"/>
                <a:cs typeface="Simplified Arabic" pitchFamily="18" charset="-78"/>
              </a:rPr>
              <a:t>: </a:t>
            </a:r>
            <a:endParaRPr lang="ar-IQ" sz="3600" b="1" dirty="0" smtClean="0">
              <a:solidFill>
                <a:srgbClr val="FF00FF"/>
              </a:solidFill>
              <a:latin typeface="Simplified Arabic" pitchFamily="18" charset="-78"/>
              <a:ea typeface="Calibri"/>
              <a:cs typeface="Simplified Arabic" pitchFamily="18" charset="-78"/>
            </a:endParaRPr>
          </a:p>
          <a:p>
            <a:pPr marL="151765" indent="-171450" algn="just">
              <a:lnSpc>
                <a:spcPct val="115000"/>
              </a:lnSpc>
              <a:spcBef>
                <a:spcPts val="0"/>
              </a:spcBef>
            </a:pPr>
            <a:r>
              <a:rPr lang="ar-SA" dirty="0" smtClean="0">
                <a:ea typeface="Calibri"/>
                <a:cs typeface="Simplified Arabic"/>
              </a:rPr>
              <a:t>أي </a:t>
            </a:r>
            <a:r>
              <a:rPr lang="ar-SA" dirty="0">
                <a:ea typeface="Calibri"/>
                <a:cs typeface="Simplified Arabic"/>
              </a:rPr>
              <a:t>أن يتم اختيار مشكلة لم يتم </a:t>
            </a:r>
            <a:r>
              <a:rPr lang="ar-SA" b="1" dirty="0">
                <a:solidFill>
                  <a:srgbClr val="FF0000"/>
                </a:solidFill>
                <a:ea typeface="Calibri"/>
                <a:cs typeface="Simplified Arabic"/>
              </a:rPr>
              <a:t>بحثها سابقاً </a:t>
            </a:r>
            <a:endParaRPr lang="ar-IQ" b="1" dirty="0" smtClean="0">
              <a:solidFill>
                <a:srgbClr val="FF0000"/>
              </a:solidFill>
              <a:ea typeface="Calibri"/>
              <a:cs typeface="Simplified Arabic"/>
            </a:endParaRPr>
          </a:p>
          <a:p>
            <a:pPr marL="151765" indent="-171450" algn="just">
              <a:lnSpc>
                <a:spcPct val="115000"/>
              </a:lnSpc>
              <a:spcBef>
                <a:spcPts val="0"/>
              </a:spcBef>
            </a:pPr>
            <a:r>
              <a:rPr lang="ar-SA" dirty="0" smtClean="0">
                <a:ea typeface="Calibri"/>
                <a:cs typeface="Simplified Arabic"/>
              </a:rPr>
              <a:t>ويتم </a:t>
            </a:r>
            <a:r>
              <a:rPr lang="ar-SA" dirty="0">
                <a:ea typeface="Calibri"/>
                <a:cs typeface="Simplified Arabic"/>
              </a:rPr>
              <a:t>تحديد هذه المشكلة الجديدة من </a:t>
            </a:r>
            <a:r>
              <a:rPr lang="ar-SA" dirty="0" smtClean="0">
                <a:ea typeface="Calibri"/>
                <a:cs typeface="Simplified Arabic"/>
              </a:rPr>
              <a:t>خلال</a:t>
            </a:r>
            <a:r>
              <a:rPr lang="ar-IQ" dirty="0" smtClean="0">
                <a:ea typeface="Calibri"/>
                <a:cs typeface="Simplified Arabic"/>
              </a:rPr>
              <a:t>:-</a:t>
            </a:r>
          </a:p>
          <a:p>
            <a:pPr algn="just">
              <a:lnSpc>
                <a:spcPct val="115000"/>
              </a:lnSpc>
              <a:spcBef>
                <a:spcPts val="0"/>
              </a:spcBef>
              <a:buFontTx/>
              <a:buChar char="-"/>
            </a:pPr>
            <a:r>
              <a:rPr lang="ar-SA" dirty="0" smtClean="0">
                <a:ea typeface="Calibri"/>
                <a:cs typeface="Simplified Arabic"/>
              </a:rPr>
              <a:t>جمع </a:t>
            </a:r>
            <a:r>
              <a:rPr lang="ar-SA" dirty="0">
                <a:ea typeface="Calibri"/>
                <a:cs typeface="Simplified Arabic"/>
              </a:rPr>
              <a:t>الأدلة والملاحظات من المصادر والمراجع </a:t>
            </a:r>
            <a:r>
              <a:rPr lang="ar-SA" dirty="0" smtClean="0">
                <a:ea typeface="Calibri"/>
                <a:cs typeface="Simplified Arabic"/>
              </a:rPr>
              <a:t>المتعددة</a:t>
            </a:r>
            <a:r>
              <a:rPr lang="ar-IQ" dirty="0" smtClean="0">
                <a:ea typeface="Calibri"/>
                <a:cs typeface="Simplified Arabic"/>
              </a:rPr>
              <a:t>.</a:t>
            </a:r>
          </a:p>
          <a:p>
            <a:pPr algn="just">
              <a:lnSpc>
                <a:spcPct val="115000"/>
              </a:lnSpc>
              <a:spcBef>
                <a:spcPts val="0"/>
              </a:spcBef>
              <a:buFontTx/>
              <a:buChar char="-"/>
            </a:pPr>
            <a:r>
              <a:rPr lang="ar-SA" dirty="0" smtClean="0">
                <a:ea typeface="Calibri"/>
                <a:cs typeface="Simplified Arabic"/>
              </a:rPr>
              <a:t>كذلك </a:t>
            </a:r>
            <a:r>
              <a:rPr lang="ar-SA" dirty="0">
                <a:ea typeface="Calibri"/>
                <a:cs typeface="Simplified Arabic"/>
              </a:rPr>
              <a:t>إجراء دراسة مسحية شاملة للبحوث السابقة والتي تساعده للتعرف على مختلف جوانب دراسته الجديدة.</a:t>
            </a:r>
            <a:endParaRPr lang="en-US" sz="2400" dirty="0">
              <a:ea typeface="Calibri"/>
              <a:cs typeface="Arial"/>
            </a:endParaRPr>
          </a:p>
          <a:p>
            <a:pPr marL="0" algn="ctr">
              <a:lnSpc>
                <a:spcPct val="115000"/>
              </a:lnSpc>
              <a:spcBef>
                <a:spcPts val="0"/>
              </a:spcBef>
            </a:pPr>
            <a:r>
              <a:rPr lang="ar-IQ" b="1" dirty="0" smtClean="0">
                <a:solidFill>
                  <a:srgbClr val="FF0000"/>
                </a:solidFill>
                <a:ea typeface="Calibri"/>
                <a:cs typeface="Simplified Arabic"/>
              </a:rPr>
              <a:t>(ملاحظة)</a:t>
            </a:r>
          </a:p>
          <a:p>
            <a:pPr marL="0" algn="just">
              <a:lnSpc>
                <a:spcPct val="115000"/>
              </a:lnSpc>
              <a:spcBef>
                <a:spcPts val="0"/>
              </a:spcBef>
            </a:pPr>
            <a:r>
              <a:rPr lang="ar-SA" b="1" dirty="0" smtClean="0">
                <a:solidFill>
                  <a:srgbClr val="9966FF"/>
                </a:solidFill>
                <a:ea typeface="Calibri"/>
                <a:cs typeface="Simplified Arabic"/>
              </a:rPr>
              <a:t>يمكن </a:t>
            </a:r>
            <a:r>
              <a:rPr lang="ar-SA" b="1" dirty="0">
                <a:solidFill>
                  <a:srgbClr val="9966FF"/>
                </a:solidFill>
                <a:ea typeface="Calibri"/>
                <a:cs typeface="Simplified Arabic"/>
              </a:rPr>
              <a:t>للباحث من دراسة مشكلة سبق وان تم دراستها </a:t>
            </a:r>
            <a:r>
              <a:rPr lang="ar-SA" b="1" u="sng" dirty="0">
                <a:solidFill>
                  <a:srgbClr val="FF0000"/>
                </a:solidFill>
                <a:ea typeface="Calibri"/>
                <a:cs typeface="Simplified Arabic"/>
              </a:rPr>
              <a:t>بشرط</a:t>
            </a:r>
            <a:r>
              <a:rPr lang="ar-SA" b="1" dirty="0">
                <a:solidFill>
                  <a:srgbClr val="9966FF"/>
                </a:solidFill>
                <a:ea typeface="Calibri"/>
                <a:cs typeface="Simplified Arabic"/>
              </a:rPr>
              <a:t> تقديم المبررات العلمية </a:t>
            </a:r>
            <a:r>
              <a:rPr lang="ar-SA" b="1" dirty="0" smtClean="0">
                <a:solidFill>
                  <a:srgbClr val="9966FF"/>
                </a:solidFill>
                <a:ea typeface="Calibri"/>
                <a:cs typeface="Simplified Arabic"/>
              </a:rPr>
              <a:t>لاختيارها</a:t>
            </a:r>
            <a:endParaRPr lang="ar-IQ" b="1" dirty="0">
              <a:solidFill>
                <a:srgbClr val="9966FF"/>
              </a:solidFill>
              <a:ea typeface="Calibri"/>
              <a:cs typeface="Simplified Arabic"/>
            </a:endParaRPr>
          </a:p>
          <a:p>
            <a:pPr marL="0" lvl="0" algn="l">
              <a:lnSpc>
                <a:spcPct val="115000"/>
              </a:lnSpc>
              <a:spcBef>
                <a:spcPts val="0"/>
              </a:spcBef>
            </a:pPr>
            <a:r>
              <a:rPr lang="ar-SA" sz="5200" b="1" dirty="0">
                <a:solidFill>
                  <a:srgbClr val="FF0000"/>
                </a:solidFill>
                <a:ea typeface="Calibri"/>
                <a:cs typeface="Simplified Arabic"/>
              </a:rPr>
              <a:t>مثل</a:t>
            </a:r>
            <a:r>
              <a:rPr lang="ar-IQ" sz="5200" b="1" dirty="0">
                <a:solidFill>
                  <a:srgbClr val="FF0000"/>
                </a:solidFill>
                <a:ea typeface="Calibri"/>
                <a:cs typeface="Simplified Arabic"/>
              </a:rPr>
              <a:t> ... تكملة</a:t>
            </a:r>
            <a:r>
              <a:rPr lang="ar-SA" sz="5200" dirty="0">
                <a:solidFill>
                  <a:prstClr val="black"/>
                </a:solidFill>
                <a:ea typeface="Calibri"/>
                <a:cs typeface="Simplified Arabic"/>
              </a:rPr>
              <a:t> </a:t>
            </a:r>
            <a:r>
              <a:rPr lang="ar-IQ" sz="5200" dirty="0" smtClean="0">
                <a:solidFill>
                  <a:prstClr val="black"/>
                </a:solidFill>
                <a:ea typeface="Calibri"/>
                <a:cs typeface="Simplified Arabic"/>
              </a:rPr>
              <a:t>...</a:t>
            </a:r>
            <a:endParaRPr lang="ar-IQ" sz="5200" dirty="0">
              <a:solidFill>
                <a:prstClr val="black"/>
              </a:solidFill>
              <a:ea typeface="Calibri"/>
              <a:cs typeface="Simplified Arabic"/>
            </a:endParaRPr>
          </a:p>
        </p:txBody>
      </p:sp>
    </p:spTree>
    <p:extLst>
      <p:ext uri="{BB962C8B-B14F-4D97-AF65-F5344CB8AC3E}">
        <p14:creationId xmlns:p14="http://schemas.microsoft.com/office/powerpoint/2010/main" val="952986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spcBef>
                <a:spcPct val="20000"/>
              </a:spcBef>
            </a:pPr>
            <a:r>
              <a:rPr lang="ar-IQ" sz="2800" b="1" dirty="0" smtClean="0">
                <a:solidFill>
                  <a:srgbClr val="FF0000"/>
                </a:solidFill>
                <a:ea typeface="Calibri"/>
                <a:cs typeface="Simplified Arabic"/>
              </a:rPr>
              <a:t>تكملة / مقومات </a:t>
            </a:r>
            <a:r>
              <a:rPr lang="ar-IQ" sz="2800" b="1" dirty="0">
                <a:solidFill>
                  <a:srgbClr val="FF0000"/>
                </a:solidFill>
                <a:ea typeface="Calibri"/>
                <a:cs typeface="Simplified Arabic"/>
              </a:rPr>
              <a:t>اختيار ومواصفات موضوع </a:t>
            </a:r>
            <a:r>
              <a:rPr lang="ar-IQ" sz="2800" b="1" dirty="0" smtClean="0">
                <a:solidFill>
                  <a:srgbClr val="FF0000"/>
                </a:solidFill>
                <a:ea typeface="Calibri"/>
                <a:cs typeface="Simplified Arabic"/>
              </a:rPr>
              <a:t>البحث/ </a:t>
            </a:r>
            <a:r>
              <a:rPr lang="ar-IQ" sz="2800" b="1" dirty="0">
                <a:solidFill>
                  <a:srgbClr val="FF0000"/>
                </a:solidFill>
                <a:ea typeface="Calibri"/>
                <a:cs typeface="Simplified Arabic"/>
              </a:rPr>
              <a:t>1.حداثة </a:t>
            </a:r>
            <a:r>
              <a:rPr lang="ar-IQ" sz="2800" b="1" dirty="0" smtClean="0">
                <a:solidFill>
                  <a:srgbClr val="FF0000"/>
                </a:solidFill>
                <a:ea typeface="Calibri"/>
                <a:cs typeface="Simplified Arabic"/>
              </a:rPr>
              <a:t>المشكلة</a:t>
            </a:r>
            <a:endParaRPr lang="ar-IQ" sz="2800" dirty="0">
              <a:solidFill>
                <a:srgbClr val="FF0000"/>
              </a:solidFill>
            </a:endParaRPr>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marL="0" lvl="0" algn="ctr">
              <a:lnSpc>
                <a:spcPct val="115000"/>
              </a:lnSpc>
              <a:spcBef>
                <a:spcPts val="0"/>
              </a:spcBef>
            </a:pPr>
            <a:r>
              <a:rPr lang="ar-IQ" b="1" dirty="0">
                <a:solidFill>
                  <a:srgbClr val="FF0000"/>
                </a:solidFill>
                <a:ea typeface="Calibri"/>
                <a:cs typeface="Simplified Arabic"/>
              </a:rPr>
              <a:t>(ملاحظة)</a:t>
            </a:r>
          </a:p>
          <a:p>
            <a:pPr marL="0" lvl="0" algn="just">
              <a:lnSpc>
                <a:spcPct val="115000"/>
              </a:lnSpc>
              <a:spcBef>
                <a:spcPts val="0"/>
              </a:spcBef>
            </a:pPr>
            <a:r>
              <a:rPr lang="ar-SA" b="1" dirty="0">
                <a:solidFill>
                  <a:srgbClr val="9966FF"/>
                </a:solidFill>
                <a:ea typeface="Calibri"/>
                <a:cs typeface="Simplified Arabic"/>
              </a:rPr>
              <a:t>يمكن للباحث من دراسة مشكلة سبق وان تم دراستها </a:t>
            </a:r>
            <a:r>
              <a:rPr lang="ar-SA" b="1" u="sng" dirty="0">
                <a:solidFill>
                  <a:srgbClr val="FF0000"/>
                </a:solidFill>
                <a:ea typeface="Calibri"/>
                <a:cs typeface="Simplified Arabic"/>
              </a:rPr>
              <a:t>بشرط</a:t>
            </a:r>
            <a:r>
              <a:rPr lang="ar-SA" b="1" dirty="0">
                <a:solidFill>
                  <a:srgbClr val="9966FF"/>
                </a:solidFill>
                <a:ea typeface="Calibri"/>
                <a:cs typeface="Simplified Arabic"/>
              </a:rPr>
              <a:t> تقديم المبررات العلمية </a:t>
            </a:r>
            <a:r>
              <a:rPr lang="ar-SA" b="1" dirty="0" smtClean="0">
                <a:solidFill>
                  <a:srgbClr val="9966FF"/>
                </a:solidFill>
                <a:ea typeface="Calibri"/>
                <a:cs typeface="Simplified Arabic"/>
              </a:rPr>
              <a:t>لاختيارها</a:t>
            </a:r>
            <a:r>
              <a:rPr lang="ar-IQ" b="1" dirty="0" smtClean="0">
                <a:solidFill>
                  <a:srgbClr val="9966FF"/>
                </a:solidFill>
                <a:ea typeface="Calibri"/>
                <a:cs typeface="Simplified Arabic"/>
              </a:rPr>
              <a:t> ... </a:t>
            </a:r>
          </a:p>
          <a:p>
            <a:pPr marL="0" lvl="0" indent="0" algn="ctr">
              <a:lnSpc>
                <a:spcPct val="115000"/>
              </a:lnSpc>
              <a:spcBef>
                <a:spcPts val="0"/>
              </a:spcBef>
              <a:buNone/>
            </a:pPr>
            <a:r>
              <a:rPr lang="ar-IQ" b="1" dirty="0" smtClean="0">
                <a:solidFill>
                  <a:srgbClr val="FF00FF"/>
                </a:solidFill>
                <a:ea typeface="Calibri"/>
                <a:cs typeface="Simplified Arabic"/>
              </a:rPr>
              <a:t>(ماهي هذه المبررات...)</a:t>
            </a:r>
            <a:endParaRPr lang="ar-IQ" sz="3600" b="1" dirty="0" smtClean="0">
              <a:solidFill>
                <a:srgbClr val="FF00FF"/>
              </a:solidFill>
              <a:ea typeface="Calibri"/>
              <a:cs typeface="Simplified Arabic"/>
            </a:endParaRPr>
          </a:p>
          <a:p>
            <a:pPr marL="0" lvl="0" algn="ctr">
              <a:lnSpc>
                <a:spcPct val="115000"/>
              </a:lnSpc>
              <a:spcBef>
                <a:spcPts val="0"/>
              </a:spcBef>
            </a:pPr>
            <a:r>
              <a:rPr lang="ar-IQ" sz="3600" b="1" dirty="0" smtClean="0">
                <a:solidFill>
                  <a:srgbClr val="FF0000"/>
                </a:solidFill>
                <a:ea typeface="Calibri"/>
                <a:cs typeface="Simplified Arabic"/>
              </a:rPr>
              <a:t>المبررات </a:t>
            </a:r>
            <a:r>
              <a:rPr lang="ar-SA" sz="3600" b="1" dirty="0" smtClean="0">
                <a:solidFill>
                  <a:srgbClr val="FF0000"/>
                </a:solidFill>
                <a:ea typeface="Calibri"/>
                <a:cs typeface="Simplified Arabic"/>
              </a:rPr>
              <a:t>مثل</a:t>
            </a:r>
            <a:r>
              <a:rPr lang="ar-SA" sz="3600" dirty="0" smtClean="0">
                <a:solidFill>
                  <a:prstClr val="black"/>
                </a:solidFill>
                <a:ea typeface="Calibri"/>
                <a:cs typeface="Simplified Arabic"/>
              </a:rPr>
              <a:t> </a:t>
            </a:r>
            <a:endParaRPr lang="ar-IQ" sz="3600" dirty="0" smtClean="0">
              <a:solidFill>
                <a:prstClr val="black"/>
              </a:solidFill>
              <a:ea typeface="Calibri"/>
              <a:cs typeface="Simplified Arabic"/>
            </a:endParaRPr>
          </a:p>
          <a:p>
            <a:pPr marL="0" lvl="0" indent="0" algn="just">
              <a:lnSpc>
                <a:spcPct val="115000"/>
              </a:lnSpc>
              <a:spcBef>
                <a:spcPts val="0"/>
              </a:spcBef>
              <a:buNone/>
            </a:pPr>
            <a:r>
              <a:rPr lang="ar-IQ" sz="2800" b="1" dirty="0" smtClean="0">
                <a:solidFill>
                  <a:prstClr val="black"/>
                </a:solidFill>
                <a:ea typeface="Calibri"/>
                <a:cs typeface="Simplified Arabic"/>
              </a:rPr>
              <a:t>- </a:t>
            </a:r>
            <a:r>
              <a:rPr lang="ar-SA" sz="2800" b="1" u="sng" dirty="0" smtClean="0">
                <a:solidFill>
                  <a:srgbClr val="FF00FF"/>
                </a:solidFill>
                <a:ea typeface="Calibri"/>
                <a:cs typeface="Simplified Arabic"/>
              </a:rPr>
              <a:t>استحداث</a:t>
            </a:r>
            <a:r>
              <a:rPr lang="ar-SA" sz="2800" b="1" dirty="0" smtClean="0">
                <a:solidFill>
                  <a:prstClr val="black"/>
                </a:solidFill>
                <a:ea typeface="Calibri"/>
                <a:cs typeface="Simplified Arabic"/>
              </a:rPr>
              <a:t> </a:t>
            </a:r>
            <a:r>
              <a:rPr lang="ar-SA" sz="2800" b="1" dirty="0">
                <a:solidFill>
                  <a:prstClr val="black"/>
                </a:solidFill>
                <a:ea typeface="Calibri"/>
                <a:cs typeface="Simplified Arabic"/>
              </a:rPr>
              <a:t>الوسائل والأساليب والأدوات الجديدة التي لم تستخدم في الدراسة </a:t>
            </a:r>
            <a:r>
              <a:rPr lang="ar-SA" sz="2800" b="1" dirty="0" smtClean="0">
                <a:solidFill>
                  <a:prstClr val="black"/>
                </a:solidFill>
                <a:ea typeface="Calibri"/>
                <a:cs typeface="Simplified Arabic"/>
              </a:rPr>
              <a:t>السابقة</a:t>
            </a:r>
            <a:r>
              <a:rPr lang="ar-IQ" sz="2800" b="1" dirty="0" smtClean="0">
                <a:solidFill>
                  <a:prstClr val="black"/>
                </a:solidFill>
                <a:ea typeface="Calibri"/>
                <a:cs typeface="Simplified Arabic"/>
              </a:rPr>
              <a:t>.</a:t>
            </a:r>
          </a:p>
          <a:p>
            <a:pPr lvl="0" algn="just">
              <a:lnSpc>
                <a:spcPct val="115000"/>
              </a:lnSpc>
              <a:spcBef>
                <a:spcPts val="0"/>
              </a:spcBef>
              <a:buFontTx/>
              <a:buChar char="-"/>
            </a:pPr>
            <a:r>
              <a:rPr lang="ar-SA" sz="2800" b="1" dirty="0" smtClean="0">
                <a:solidFill>
                  <a:prstClr val="black"/>
                </a:solidFill>
                <a:ea typeface="Calibri"/>
                <a:cs typeface="Simplified Arabic"/>
              </a:rPr>
              <a:t>أو </a:t>
            </a:r>
            <a:r>
              <a:rPr lang="ar-IQ" sz="2800" b="1" dirty="0" smtClean="0">
                <a:solidFill>
                  <a:prstClr val="black"/>
                </a:solidFill>
                <a:ea typeface="Calibri"/>
                <a:cs typeface="Simplified Arabic"/>
              </a:rPr>
              <a:t>ا</a:t>
            </a:r>
            <a:r>
              <a:rPr lang="ar-SA" sz="2800" b="1" dirty="0" smtClean="0">
                <a:solidFill>
                  <a:prstClr val="black"/>
                </a:solidFill>
                <a:ea typeface="Calibri"/>
                <a:cs typeface="Simplified Arabic"/>
              </a:rPr>
              <a:t>لرغبته </a:t>
            </a:r>
            <a:r>
              <a:rPr lang="ar-SA" sz="2800" b="1" dirty="0">
                <a:solidFill>
                  <a:prstClr val="black"/>
                </a:solidFill>
                <a:ea typeface="Calibri"/>
                <a:cs typeface="Simplified Arabic"/>
              </a:rPr>
              <a:t>في التوصل لنتيجة </a:t>
            </a:r>
            <a:r>
              <a:rPr lang="ar-SA" sz="2800" b="1" u="sng" dirty="0">
                <a:solidFill>
                  <a:srgbClr val="FF00FF"/>
                </a:solidFill>
                <a:ea typeface="Calibri"/>
                <a:cs typeface="Simplified Arabic"/>
              </a:rPr>
              <a:t>تختلف</a:t>
            </a:r>
            <a:r>
              <a:rPr lang="ar-SA" sz="2800" b="1" dirty="0">
                <a:solidFill>
                  <a:prstClr val="black"/>
                </a:solidFill>
                <a:ea typeface="Calibri"/>
                <a:cs typeface="Simplified Arabic"/>
              </a:rPr>
              <a:t> عن أو </a:t>
            </a:r>
            <a:r>
              <a:rPr lang="ar-SA" sz="2800" b="1" u="sng" dirty="0">
                <a:solidFill>
                  <a:srgbClr val="FF00FF"/>
                </a:solidFill>
                <a:ea typeface="Calibri"/>
                <a:cs typeface="Simplified Arabic"/>
              </a:rPr>
              <a:t>متممة</a:t>
            </a:r>
            <a:r>
              <a:rPr lang="ar-SA" sz="2800" b="1" dirty="0">
                <a:solidFill>
                  <a:prstClr val="black"/>
                </a:solidFill>
                <a:ea typeface="Calibri"/>
                <a:cs typeface="Simplified Arabic"/>
              </a:rPr>
              <a:t> لنتيجة </a:t>
            </a:r>
            <a:r>
              <a:rPr lang="ar-SA" sz="2800" b="1" dirty="0" smtClean="0">
                <a:solidFill>
                  <a:prstClr val="black"/>
                </a:solidFill>
                <a:ea typeface="Calibri"/>
                <a:cs typeface="Simplified Arabic"/>
              </a:rPr>
              <a:t>سابقة</a:t>
            </a:r>
            <a:r>
              <a:rPr lang="ar-IQ" sz="2800" b="1" dirty="0" smtClean="0">
                <a:solidFill>
                  <a:prstClr val="black"/>
                </a:solidFill>
                <a:ea typeface="Calibri"/>
                <a:cs typeface="Simplified Arabic"/>
              </a:rPr>
              <a:t>.</a:t>
            </a:r>
          </a:p>
          <a:p>
            <a:pPr lvl="0" algn="just">
              <a:lnSpc>
                <a:spcPct val="115000"/>
              </a:lnSpc>
              <a:spcBef>
                <a:spcPts val="0"/>
              </a:spcBef>
              <a:buFontTx/>
              <a:buChar char="-"/>
            </a:pPr>
            <a:r>
              <a:rPr lang="ar-SA" sz="2800" b="1" dirty="0" smtClean="0">
                <a:solidFill>
                  <a:prstClr val="black"/>
                </a:solidFill>
                <a:ea typeface="Calibri"/>
                <a:cs typeface="Simplified Arabic"/>
              </a:rPr>
              <a:t>بعدها </a:t>
            </a:r>
            <a:r>
              <a:rPr lang="ar-SA" sz="2800" b="1" dirty="0">
                <a:solidFill>
                  <a:prstClr val="black"/>
                </a:solidFill>
                <a:ea typeface="Calibri"/>
                <a:cs typeface="Simplified Arabic"/>
              </a:rPr>
              <a:t>يتم المقارنة بين </a:t>
            </a:r>
            <a:r>
              <a:rPr lang="ar-SA" sz="2800" b="1" dirty="0" smtClean="0">
                <a:solidFill>
                  <a:prstClr val="black"/>
                </a:solidFill>
                <a:ea typeface="Calibri"/>
                <a:cs typeface="Simplified Arabic"/>
              </a:rPr>
              <a:t>الدراستين</a:t>
            </a:r>
            <a:r>
              <a:rPr lang="ar-IQ" sz="2800" b="1" dirty="0" smtClean="0">
                <a:solidFill>
                  <a:prstClr val="black"/>
                </a:solidFill>
                <a:ea typeface="Calibri"/>
                <a:cs typeface="Simplified Arabic"/>
              </a:rPr>
              <a:t>.</a:t>
            </a:r>
          </a:p>
          <a:p>
            <a:pPr lvl="0" algn="just">
              <a:lnSpc>
                <a:spcPct val="115000"/>
              </a:lnSpc>
              <a:spcBef>
                <a:spcPts val="0"/>
              </a:spcBef>
              <a:buFontTx/>
              <a:buChar char="-"/>
            </a:pPr>
            <a:r>
              <a:rPr lang="ar-SA" sz="2800" b="1" dirty="0" smtClean="0">
                <a:solidFill>
                  <a:prstClr val="black"/>
                </a:solidFill>
                <a:ea typeface="Calibri"/>
                <a:cs typeface="Simplified Arabic"/>
              </a:rPr>
              <a:t>في </a:t>
            </a:r>
            <a:r>
              <a:rPr lang="ar-SA" sz="2800" b="1" dirty="0">
                <a:solidFill>
                  <a:prstClr val="black"/>
                </a:solidFill>
                <a:ea typeface="Calibri"/>
                <a:cs typeface="Simplified Arabic"/>
              </a:rPr>
              <a:t>حالة </a:t>
            </a:r>
            <a:r>
              <a:rPr lang="ar-SA" sz="2800" b="1" u="sng" dirty="0">
                <a:solidFill>
                  <a:srgbClr val="FF00FF"/>
                </a:solidFill>
                <a:ea typeface="Calibri"/>
                <a:cs typeface="Simplified Arabic"/>
              </a:rPr>
              <a:t>تشابه النتائج </a:t>
            </a:r>
            <a:r>
              <a:rPr lang="ar-SA" sz="2800" b="1" dirty="0">
                <a:solidFill>
                  <a:prstClr val="black"/>
                </a:solidFill>
                <a:ea typeface="Calibri"/>
                <a:cs typeface="Simplified Arabic"/>
              </a:rPr>
              <a:t>فان البحث يعزز قوة النتائج </a:t>
            </a:r>
            <a:endParaRPr lang="ar-IQ" sz="2800" b="1" dirty="0">
              <a:solidFill>
                <a:prstClr val="black"/>
              </a:solidFill>
              <a:ea typeface="Calibri"/>
              <a:cs typeface="Simplified Arabic"/>
            </a:endParaRPr>
          </a:p>
          <a:p>
            <a:pPr lvl="0" algn="just">
              <a:lnSpc>
                <a:spcPct val="115000"/>
              </a:lnSpc>
              <a:spcBef>
                <a:spcPts val="0"/>
              </a:spcBef>
              <a:buFontTx/>
              <a:buChar char="-"/>
            </a:pPr>
            <a:r>
              <a:rPr lang="ar-SA" sz="2800" b="1" dirty="0" smtClean="0">
                <a:solidFill>
                  <a:prstClr val="black"/>
                </a:solidFill>
                <a:ea typeface="Calibri"/>
                <a:cs typeface="Simplified Arabic"/>
              </a:rPr>
              <a:t>وفي </a:t>
            </a:r>
            <a:r>
              <a:rPr lang="ar-SA" sz="2800" b="1" dirty="0">
                <a:solidFill>
                  <a:prstClr val="black"/>
                </a:solidFill>
                <a:ea typeface="Calibri"/>
                <a:cs typeface="Simplified Arabic"/>
              </a:rPr>
              <a:t>حالة </a:t>
            </a:r>
            <a:r>
              <a:rPr lang="ar-SA" sz="2800" b="1" u="sng" dirty="0">
                <a:solidFill>
                  <a:srgbClr val="0070C0"/>
                </a:solidFill>
                <a:ea typeface="Calibri"/>
                <a:cs typeface="Simplified Arabic"/>
              </a:rPr>
              <a:t>اختلاف النتائج </a:t>
            </a:r>
            <a:r>
              <a:rPr lang="ar-SA" sz="2800" b="1" dirty="0">
                <a:solidFill>
                  <a:prstClr val="black"/>
                </a:solidFill>
                <a:ea typeface="Calibri"/>
                <a:cs typeface="Simplified Arabic"/>
              </a:rPr>
              <a:t>فالباحث يفسر أسباب الاختلاف.</a:t>
            </a:r>
            <a:endParaRPr lang="en-US" sz="2800" b="1" dirty="0">
              <a:solidFill>
                <a:prstClr val="black"/>
              </a:solidFill>
              <a:ea typeface="Calibri"/>
              <a:cs typeface="Arial"/>
            </a:endParaRPr>
          </a:p>
        </p:txBody>
      </p:sp>
    </p:spTree>
    <p:extLst>
      <p:ext uri="{BB962C8B-B14F-4D97-AF65-F5344CB8AC3E}">
        <p14:creationId xmlns:p14="http://schemas.microsoft.com/office/powerpoint/2010/main" val="3448603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2800" b="1" dirty="0">
                <a:solidFill>
                  <a:srgbClr val="FF0000"/>
                </a:solidFill>
                <a:ea typeface="Calibri"/>
                <a:cs typeface="Simplified Arabic"/>
              </a:rPr>
              <a:t>تكملة / مقومات اختيار ومواصفات موضوع البحث</a:t>
            </a:r>
            <a:r>
              <a:rPr lang="ar-IQ" sz="2800" b="1" dirty="0" smtClean="0">
                <a:solidFill>
                  <a:srgbClr val="FF0000"/>
                </a:solidFill>
                <a:ea typeface="Calibri"/>
                <a:cs typeface="Simplified Arabic"/>
              </a:rPr>
              <a:t>/ 2. الأهمية العلمية للمشكلة</a:t>
            </a:r>
            <a:endParaRPr lang="ar-IQ" dirty="0"/>
          </a:p>
        </p:txBody>
      </p:sp>
      <p:sp>
        <p:nvSpPr>
          <p:cNvPr id="3" name="عنصر نائب للمحتوى 2"/>
          <p:cNvSpPr>
            <a:spLocks noGrp="1"/>
          </p:cNvSpPr>
          <p:nvPr>
            <p:ph idx="1"/>
          </p:nvPr>
        </p:nvSpPr>
        <p:spPr>
          <a:xfrm>
            <a:off x="457200" y="764704"/>
            <a:ext cx="8229600" cy="5832648"/>
          </a:xfrm>
        </p:spPr>
        <p:txBody>
          <a:bodyPr>
            <a:normAutofit fontScale="92500" lnSpcReduction="20000"/>
          </a:bodyPr>
          <a:lstStyle/>
          <a:p>
            <a:pPr marL="0" algn="just">
              <a:lnSpc>
                <a:spcPct val="115000"/>
              </a:lnSpc>
              <a:spcBef>
                <a:spcPts val="0"/>
              </a:spcBef>
            </a:pPr>
            <a:r>
              <a:rPr lang="ar-IQ" sz="2800" b="1" dirty="0">
                <a:solidFill>
                  <a:srgbClr val="FF00FF"/>
                </a:solidFill>
                <a:latin typeface="Simplified Arabic" pitchFamily="18" charset="-78"/>
                <a:ea typeface="Calibri"/>
                <a:cs typeface="Simplified Arabic" pitchFamily="18" charset="-78"/>
              </a:rPr>
              <a:t>2.الأهمية العلمية </a:t>
            </a:r>
            <a:r>
              <a:rPr lang="ar-IQ" sz="2800" b="1" dirty="0" smtClean="0">
                <a:solidFill>
                  <a:srgbClr val="FF00FF"/>
                </a:solidFill>
                <a:latin typeface="Simplified Arabic" pitchFamily="18" charset="-78"/>
                <a:ea typeface="Calibri"/>
                <a:cs typeface="Simplified Arabic" pitchFamily="18" charset="-78"/>
              </a:rPr>
              <a:t>للمشكلة</a:t>
            </a:r>
            <a:r>
              <a:rPr lang="ar-IQ" sz="2000" b="1" dirty="0" smtClean="0">
                <a:solidFill>
                  <a:srgbClr val="FF00FF"/>
                </a:solidFill>
                <a:latin typeface="Simplified Arabic" pitchFamily="18" charset="-78"/>
                <a:ea typeface="Calibri"/>
                <a:cs typeface="Simplified Arabic" pitchFamily="18" charset="-78"/>
              </a:rPr>
              <a:t> </a:t>
            </a:r>
            <a:r>
              <a:rPr lang="en-US" sz="2000" b="1" dirty="0">
                <a:solidFill>
                  <a:srgbClr val="FF00FF"/>
                </a:solidFill>
                <a:latin typeface="Simplified Arabic" pitchFamily="18" charset="-78"/>
                <a:ea typeface="Calibri"/>
                <a:cs typeface="Simplified Arabic" pitchFamily="18" charset="-78"/>
              </a:rPr>
              <a:t>The scientific significance of the problem</a:t>
            </a:r>
            <a:endParaRPr lang="en-US" sz="2000" dirty="0">
              <a:solidFill>
                <a:srgbClr val="FF00FF"/>
              </a:solidFill>
              <a:latin typeface="Simplified Arabic" pitchFamily="18" charset="-78"/>
              <a:ea typeface="Calibri"/>
              <a:cs typeface="Simplified Arabic" pitchFamily="18" charset="-78"/>
            </a:endParaRPr>
          </a:p>
          <a:p>
            <a:pPr marL="0" algn="just">
              <a:lnSpc>
                <a:spcPct val="115000"/>
              </a:lnSpc>
              <a:spcBef>
                <a:spcPts val="0"/>
              </a:spcBef>
              <a:tabLst>
                <a:tab pos="171450" algn="l"/>
              </a:tabLst>
            </a:pPr>
            <a:r>
              <a:rPr lang="ar-SA" b="1" dirty="0">
                <a:latin typeface="Simplified Arabic" pitchFamily="18" charset="-78"/>
                <a:ea typeface="Calibri"/>
                <a:cs typeface="Simplified Arabic" pitchFamily="18" charset="-78"/>
              </a:rPr>
              <a:t>تكمن أهمية البحوث في المجال الرياضي عند معالجة المشاكل التي تقف عائقاً في </a:t>
            </a:r>
            <a:r>
              <a:rPr lang="ar-SA" b="1" u="sng" dirty="0">
                <a:solidFill>
                  <a:srgbClr val="FF0000"/>
                </a:solidFill>
                <a:latin typeface="Simplified Arabic" pitchFamily="18" charset="-78"/>
                <a:ea typeface="Calibri"/>
                <a:cs typeface="Simplified Arabic" pitchFamily="18" charset="-78"/>
              </a:rPr>
              <a:t>تعلم</a:t>
            </a:r>
            <a:r>
              <a:rPr lang="ar-SA" b="1" dirty="0">
                <a:latin typeface="Simplified Arabic" pitchFamily="18" charset="-78"/>
                <a:ea typeface="Calibri"/>
                <a:cs typeface="Simplified Arabic" pitchFamily="18" charset="-78"/>
              </a:rPr>
              <a:t> فن الأداء أو </a:t>
            </a:r>
            <a:r>
              <a:rPr lang="ar-SA" b="1" u="sng" dirty="0">
                <a:solidFill>
                  <a:srgbClr val="FF0000"/>
                </a:solidFill>
                <a:latin typeface="Simplified Arabic" pitchFamily="18" charset="-78"/>
                <a:ea typeface="Calibri"/>
                <a:cs typeface="Simplified Arabic" pitchFamily="18" charset="-78"/>
              </a:rPr>
              <a:t>التدريب</a:t>
            </a:r>
            <a:r>
              <a:rPr lang="ar-SA" b="1" dirty="0">
                <a:latin typeface="Simplified Arabic" pitchFamily="18" charset="-78"/>
                <a:ea typeface="Calibri"/>
                <a:cs typeface="Simplified Arabic" pitchFamily="18" charset="-78"/>
              </a:rPr>
              <a:t> المميز وتحقيق الانجاز العالي لجميع الألعاب الرياضية الفردية </a:t>
            </a:r>
            <a:r>
              <a:rPr lang="ar-SA" b="1" dirty="0" smtClean="0">
                <a:latin typeface="Simplified Arabic" pitchFamily="18" charset="-78"/>
                <a:ea typeface="Calibri"/>
                <a:cs typeface="Simplified Arabic" pitchFamily="18" charset="-78"/>
              </a:rPr>
              <a:t>والجماعية</a:t>
            </a:r>
            <a:r>
              <a:rPr lang="ar-IQ" b="1" dirty="0">
                <a:latin typeface="Simplified Arabic" pitchFamily="18" charset="-78"/>
                <a:ea typeface="Calibri"/>
                <a:cs typeface="Simplified Arabic" pitchFamily="18" charset="-78"/>
              </a:rPr>
              <a:t>.</a:t>
            </a:r>
            <a:endParaRPr lang="ar-IQ" b="1" dirty="0" smtClean="0">
              <a:latin typeface="Simplified Arabic" pitchFamily="18" charset="-78"/>
              <a:ea typeface="Calibri"/>
              <a:cs typeface="Simplified Arabic" pitchFamily="18" charset="-78"/>
            </a:endParaRPr>
          </a:p>
          <a:p>
            <a:pPr marL="0" algn="just">
              <a:lnSpc>
                <a:spcPct val="115000"/>
              </a:lnSpc>
              <a:spcBef>
                <a:spcPts val="0"/>
              </a:spcBef>
              <a:tabLst>
                <a:tab pos="171450" algn="l"/>
              </a:tabLst>
            </a:pPr>
            <a:r>
              <a:rPr lang="ar-SA" b="1" dirty="0" smtClean="0">
                <a:solidFill>
                  <a:srgbClr val="FF0000"/>
                </a:solidFill>
                <a:latin typeface="Simplified Arabic" pitchFamily="18" charset="-78"/>
                <a:ea typeface="Calibri"/>
                <a:cs typeface="Simplified Arabic" pitchFamily="18" charset="-78"/>
              </a:rPr>
              <a:t>كذلك </a:t>
            </a:r>
            <a:r>
              <a:rPr lang="ar-SA" b="1" dirty="0">
                <a:solidFill>
                  <a:srgbClr val="FF0000"/>
                </a:solidFill>
                <a:latin typeface="Simplified Arabic" pitchFamily="18" charset="-78"/>
                <a:ea typeface="Calibri"/>
                <a:cs typeface="Simplified Arabic" pitchFamily="18" charset="-78"/>
              </a:rPr>
              <a:t>تكمن أهمية بعض البحوث في معالجة المشكلات </a:t>
            </a:r>
            <a:r>
              <a:rPr lang="ar-SA" b="1" dirty="0" smtClean="0">
                <a:solidFill>
                  <a:srgbClr val="FF0000"/>
                </a:solidFill>
                <a:latin typeface="Simplified Arabic" pitchFamily="18" charset="-78"/>
                <a:ea typeface="Calibri"/>
                <a:cs typeface="Simplified Arabic" pitchFamily="18" charset="-78"/>
              </a:rPr>
              <a:t>في</a:t>
            </a:r>
            <a:r>
              <a:rPr lang="ar-IQ" b="1" dirty="0" smtClean="0">
                <a:solidFill>
                  <a:srgbClr val="FF0000"/>
                </a:solidFill>
                <a:latin typeface="Simplified Arabic" pitchFamily="18" charset="-78"/>
                <a:ea typeface="Calibri"/>
                <a:cs typeface="Simplified Arabic" pitchFamily="18" charset="-78"/>
              </a:rPr>
              <a:t>:-</a:t>
            </a:r>
          </a:p>
          <a:p>
            <a:pPr algn="just">
              <a:lnSpc>
                <a:spcPct val="115000"/>
              </a:lnSpc>
              <a:spcBef>
                <a:spcPts val="0"/>
              </a:spcBef>
              <a:buFontTx/>
              <a:buChar char="-"/>
              <a:tabLst>
                <a:tab pos="171450" algn="l"/>
              </a:tabLst>
            </a:pPr>
            <a:r>
              <a:rPr lang="ar-SA" b="1" dirty="0" smtClean="0">
                <a:latin typeface="Simplified Arabic" pitchFamily="18" charset="-78"/>
                <a:ea typeface="Calibri"/>
                <a:cs typeface="Simplified Arabic" pitchFamily="18" charset="-78"/>
              </a:rPr>
              <a:t>طرائق </a:t>
            </a:r>
            <a:r>
              <a:rPr lang="ar-SA" b="1" dirty="0">
                <a:latin typeface="Simplified Arabic" pitchFamily="18" charset="-78"/>
                <a:ea typeface="Calibri"/>
                <a:cs typeface="Simplified Arabic" pitchFamily="18" charset="-78"/>
              </a:rPr>
              <a:t>التدريس </a:t>
            </a:r>
            <a:endParaRPr lang="ar-IQ" b="1" dirty="0" smtClean="0">
              <a:latin typeface="Simplified Arabic" pitchFamily="18" charset="-78"/>
              <a:ea typeface="Calibri"/>
              <a:cs typeface="Simplified Arabic" pitchFamily="18" charset="-78"/>
            </a:endParaRPr>
          </a:p>
          <a:p>
            <a:pPr algn="just">
              <a:lnSpc>
                <a:spcPct val="115000"/>
              </a:lnSpc>
              <a:spcBef>
                <a:spcPts val="0"/>
              </a:spcBef>
              <a:buFontTx/>
              <a:buChar char="-"/>
              <a:tabLst>
                <a:tab pos="171450" algn="l"/>
              </a:tabLst>
            </a:pPr>
            <a:r>
              <a:rPr lang="ar-SA" b="1" dirty="0" smtClean="0">
                <a:latin typeface="Simplified Arabic" pitchFamily="18" charset="-78"/>
                <a:ea typeface="Calibri"/>
                <a:cs typeface="Simplified Arabic" pitchFamily="18" charset="-78"/>
              </a:rPr>
              <a:t>والتعلم </a:t>
            </a:r>
            <a:r>
              <a:rPr lang="ar-SA" b="1" dirty="0">
                <a:latin typeface="Simplified Arabic" pitchFamily="18" charset="-78"/>
                <a:ea typeface="Calibri"/>
                <a:cs typeface="Simplified Arabic" pitchFamily="18" charset="-78"/>
              </a:rPr>
              <a:t>الحركي </a:t>
            </a:r>
            <a:endParaRPr lang="ar-IQ" b="1" dirty="0" smtClean="0">
              <a:latin typeface="Simplified Arabic" pitchFamily="18" charset="-78"/>
              <a:ea typeface="Calibri"/>
              <a:cs typeface="Simplified Arabic" pitchFamily="18" charset="-78"/>
            </a:endParaRPr>
          </a:p>
          <a:p>
            <a:pPr algn="just">
              <a:lnSpc>
                <a:spcPct val="115000"/>
              </a:lnSpc>
              <a:spcBef>
                <a:spcPts val="0"/>
              </a:spcBef>
              <a:buFontTx/>
              <a:buChar char="-"/>
              <a:tabLst>
                <a:tab pos="171450" algn="l"/>
              </a:tabLst>
            </a:pPr>
            <a:r>
              <a:rPr lang="ar-SA" b="1" dirty="0" smtClean="0">
                <a:latin typeface="Simplified Arabic" pitchFamily="18" charset="-78"/>
                <a:ea typeface="Calibri"/>
                <a:cs typeface="Simplified Arabic" pitchFamily="18" charset="-78"/>
              </a:rPr>
              <a:t>والإدارة </a:t>
            </a:r>
            <a:r>
              <a:rPr lang="ar-SA" b="1" dirty="0">
                <a:latin typeface="Simplified Arabic" pitchFamily="18" charset="-78"/>
                <a:ea typeface="Calibri"/>
                <a:cs typeface="Simplified Arabic" pitchFamily="18" charset="-78"/>
              </a:rPr>
              <a:t>والتنظيم </a:t>
            </a:r>
            <a:endParaRPr lang="ar-IQ" b="1" dirty="0" smtClean="0">
              <a:latin typeface="Simplified Arabic" pitchFamily="18" charset="-78"/>
              <a:ea typeface="Calibri"/>
              <a:cs typeface="Simplified Arabic" pitchFamily="18" charset="-78"/>
            </a:endParaRPr>
          </a:p>
          <a:p>
            <a:pPr algn="just">
              <a:lnSpc>
                <a:spcPct val="115000"/>
              </a:lnSpc>
              <a:spcBef>
                <a:spcPts val="0"/>
              </a:spcBef>
              <a:buFontTx/>
              <a:buChar char="-"/>
              <a:tabLst>
                <a:tab pos="171450" algn="l"/>
              </a:tabLst>
            </a:pPr>
            <a:r>
              <a:rPr lang="ar-SA" b="1" dirty="0" smtClean="0">
                <a:latin typeface="Simplified Arabic" pitchFamily="18" charset="-78"/>
                <a:ea typeface="Calibri"/>
                <a:cs typeface="Simplified Arabic" pitchFamily="18" charset="-78"/>
              </a:rPr>
              <a:t>والتدريب </a:t>
            </a:r>
            <a:r>
              <a:rPr lang="ar-SA" b="1" dirty="0">
                <a:latin typeface="Simplified Arabic" pitchFamily="18" charset="-78"/>
                <a:ea typeface="Calibri"/>
                <a:cs typeface="Simplified Arabic" pitchFamily="18" charset="-78"/>
              </a:rPr>
              <a:t>الرياضي </a:t>
            </a:r>
            <a:endParaRPr lang="ar-IQ" b="1" dirty="0" smtClean="0">
              <a:latin typeface="Simplified Arabic" pitchFamily="18" charset="-78"/>
              <a:ea typeface="Calibri"/>
              <a:cs typeface="Simplified Arabic" pitchFamily="18" charset="-78"/>
            </a:endParaRPr>
          </a:p>
          <a:p>
            <a:pPr algn="just">
              <a:lnSpc>
                <a:spcPct val="115000"/>
              </a:lnSpc>
              <a:spcBef>
                <a:spcPts val="0"/>
              </a:spcBef>
              <a:buFontTx/>
              <a:buChar char="-"/>
              <a:tabLst>
                <a:tab pos="171450" algn="l"/>
              </a:tabLst>
            </a:pPr>
            <a:r>
              <a:rPr lang="ar-SA" b="1" dirty="0" smtClean="0">
                <a:latin typeface="Simplified Arabic" pitchFamily="18" charset="-78"/>
                <a:ea typeface="Calibri"/>
                <a:cs typeface="Simplified Arabic" pitchFamily="18" charset="-78"/>
              </a:rPr>
              <a:t>وعلم </a:t>
            </a:r>
            <a:r>
              <a:rPr lang="ar-SA" b="1" dirty="0">
                <a:latin typeface="Simplified Arabic" pitchFamily="18" charset="-78"/>
                <a:ea typeface="Calibri"/>
                <a:cs typeface="Simplified Arabic" pitchFamily="18" charset="-78"/>
              </a:rPr>
              <a:t>النفس الرياضي </a:t>
            </a:r>
            <a:endParaRPr lang="ar-IQ" b="1" dirty="0" smtClean="0">
              <a:latin typeface="Simplified Arabic" pitchFamily="18" charset="-78"/>
              <a:ea typeface="Calibri"/>
              <a:cs typeface="Simplified Arabic" pitchFamily="18" charset="-78"/>
            </a:endParaRPr>
          </a:p>
          <a:p>
            <a:pPr algn="just">
              <a:lnSpc>
                <a:spcPct val="115000"/>
              </a:lnSpc>
              <a:spcBef>
                <a:spcPts val="0"/>
              </a:spcBef>
              <a:buFontTx/>
              <a:buChar char="-"/>
              <a:tabLst>
                <a:tab pos="171450" algn="l"/>
              </a:tabLst>
            </a:pPr>
            <a:r>
              <a:rPr lang="ar-SA" b="1" dirty="0" err="1" smtClean="0">
                <a:latin typeface="Simplified Arabic" pitchFamily="18" charset="-78"/>
                <a:ea typeface="Calibri"/>
                <a:cs typeface="Simplified Arabic" pitchFamily="18" charset="-78"/>
              </a:rPr>
              <a:t>وفسلجة</a:t>
            </a:r>
            <a:r>
              <a:rPr lang="ar-SA" b="1" dirty="0" smtClean="0">
                <a:latin typeface="Simplified Arabic" pitchFamily="18" charset="-78"/>
                <a:ea typeface="Calibri"/>
                <a:cs typeface="Simplified Arabic" pitchFamily="18" charset="-78"/>
              </a:rPr>
              <a:t> </a:t>
            </a:r>
            <a:r>
              <a:rPr lang="ar-SA" b="1" dirty="0">
                <a:latin typeface="Simplified Arabic" pitchFamily="18" charset="-78"/>
                <a:ea typeface="Calibri"/>
                <a:cs typeface="Simplified Arabic" pitchFamily="18" charset="-78"/>
              </a:rPr>
              <a:t>التدريب الرياضي </a:t>
            </a:r>
            <a:endParaRPr lang="ar-IQ" b="1" dirty="0" smtClean="0">
              <a:latin typeface="Simplified Arabic" pitchFamily="18" charset="-78"/>
              <a:ea typeface="Calibri"/>
              <a:cs typeface="Simplified Arabic" pitchFamily="18" charset="-78"/>
            </a:endParaRPr>
          </a:p>
          <a:p>
            <a:pPr marL="0" indent="0" algn="just">
              <a:lnSpc>
                <a:spcPct val="115000"/>
              </a:lnSpc>
              <a:spcBef>
                <a:spcPts val="0"/>
              </a:spcBef>
              <a:buNone/>
              <a:tabLst>
                <a:tab pos="171450" algn="l"/>
              </a:tabLst>
            </a:pPr>
            <a:r>
              <a:rPr lang="ar-SA" b="1" dirty="0" smtClean="0">
                <a:solidFill>
                  <a:srgbClr val="FF0000"/>
                </a:solidFill>
                <a:latin typeface="Simplified Arabic" pitchFamily="18" charset="-78"/>
                <a:ea typeface="Calibri"/>
                <a:cs typeface="Simplified Arabic" pitchFamily="18" charset="-78"/>
              </a:rPr>
              <a:t>وغيرها </a:t>
            </a:r>
            <a:r>
              <a:rPr lang="ar-SA" b="1" dirty="0">
                <a:solidFill>
                  <a:srgbClr val="FF0000"/>
                </a:solidFill>
                <a:latin typeface="Simplified Arabic" pitchFamily="18" charset="-78"/>
                <a:ea typeface="Calibri"/>
                <a:cs typeface="Simplified Arabic" pitchFamily="18" charset="-78"/>
              </a:rPr>
              <a:t>التي لها أهمية كبرى في رفع المستوى التربوي والعلمي والرياضي</a:t>
            </a:r>
            <a:r>
              <a:rPr lang="ar-SA" b="1" dirty="0" smtClean="0">
                <a:solidFill>
                  <a:srgbClr val="FF0000"/>
                </a:solidFill>
                <a:latin typeface="Simplified Arabic" pitchFamily="18" charset="-78"/>
                <a:ea typeface="Calibri"/>
                <a:cs typeface="Simplified Arabic" pitchFamily="18" charset="-78"/>
              </a:rPr>
              <a:t>.</a:t>
            </a:r>
            <a:endParaRPr lang="en-US"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45554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2800" b="1" dirty="0">
                <a:solidFill>
                  <a:srgbClr val="FF0000"/>
                </a:solidFill>
                <a:ea typeface="Calibri"/>
                <a:cs typeface="Simplified Arabic"/>
              </a:rPr>
              <a:t>تكملة / مقومات اختيار ومواصفات موضوع </a:t>
            </a:r>
            <a:r>
              <a:rPr lang="ar-IQ" sz="2800" b="1" dirty="0" smtClean="0">
                <a:solidFill>
                  <a:srgbClr val="FF0000"/>
                </a:solidFill>
                <a:ea typeface="Calibri"/>
                <a:cs typeface="Simplified Arabic"/>
              </a:rPr>
              <a:t>البحث/3.الخبرة الشخصية </a:t>
            </a:r>
            <a:endParaRPr lang="ar-IQ" sz="2800" dirty="0"/>
          </a:p>
        </p:txBody>
      </p:sp>
      <p:sp>
        <p:nvSpPr>
          <p:cNvPr id="3" name="عنصر نائب للمحتوى 2"/>
          <p:cNvSpPr>
            <a:spLocks noGrp="1"/>
          </p:cNvSpPr>
          <p:nvPr>
            <p:ph idx="1"/>
          </p:nvPr>
        </p:nvSpPr>
        <p:spPr>
          <a:xfrm>
            <a:off x="457200" y="836712"/>
            <a:ext cx="8229600" cy="5688632"/>
          </a:xfrm>
        </p:spPr>
        <p:txBody>
          <a:bodyPr>
            <a:normAutofit fontScale="92500" lnSpcReduction="10000"/>
          </a:bodyPr>
          <a:lstStyle/>
          <a:p>
            <a:pPr marL="0" algn="just">
              <a:lnSpc>
                <a:spcPct val="115000"/>
              </a:lnSpc>
              <a:spcBef>
                <a:spcPts val="0"/>
              </a:spcBef>
            </a:pPr>
            <a:r>
              <a:rPr lang="ar-IQ" sz="3600" b="1" dirty="0">
                <a:solidFill>
                  <a:srgbClr val="9966FF"/>
                </a:solidFill>
                <a:ea typeface="Calibri"/>
                <a:cs typeface="Simplified Arabic"/>
              </a:rPr>
              <a:t>3.الخبرة الشخصية</a:t>
            </a:r>
            <a:r>
              <a:rPr lang="ar-IQ" b="1" dirty="0">
                <a:solidFill>
                  <a:srgbClr val="9966FF"/>
                </a:solidFill>
                <a:ea typeface="Calibri"/>
                <a:cs typeface="Simplified Arabic"/>
              </a:rPr>
              <a:t>  </a:t>
            </a:r>
            <a:r>
              <a:rPr lang="en-US" b="1" dirty="0">
                <a:solidFill>
                  <a:srgbClr val="9966FF"/>
                </a:solidFill>
                <a:latin typeface="Simplified Arabic"/>
                <a:ea typeface="Calibri"/>
                <a:cs typeface="Arial"/>
              </a:rPr>
              <a:t>personal experience</a:t>
            </a:r>
            <a:r>
              <a:rPr lang="ar-IQ" b="1" dirty="0">
                <a:solidFill>
                  <a:srgbClr val="9966FF"/>
                </a:solidFill>
                <a:ea typeface="Calibri"/>
                <a:cs typeface="Simplified Arabic"/>
              </a:rPr>
              <a:t>: </a:t>
            </a:r>
            <a:endParaRPr lang="ar-IQ" b="1" dirty="0" smtClean="0">
              <a:solidFill>
                <a:srgbClr val="9966FF"/>
              </a:solidFill>
              <a:ea typeface="Calibri"/>
              <a:cs typeface="Simplified Arabic"/>
            </a:endParaRPr>
          </a:p>
          <a:p>
            <a:pPr marL="0" algn="just">
              <a:lnSpc>
                <a:spcPct val="115000"/>
              </a:lnSpc>
              <a:spcBef>
                <a:spcPts val="0"/>
              </a:spcBef>
            </a:pPr>
            <a:r>
              <a:rPr lang="ar-SA" sz="3600" b="1" dirty="0" smtClean="0">
                <a:solidFill>
                  <a:srgbClr val="FF0000"/>
                </a:solidFill>
                <a:latin typeface="Simplified Arabic" pitchFamily="18" charset="-78"/>
                <a:ea typeface="Calibri"/>
                <a:cs typeface="Simplified Arabic" pitchFamily="18" charset="-78"/>
              </a:rPr>
              <a:t>الخبرة </a:t>
            </a:r>
            <a:r>
              <a:rPr lang="ar-SA" sz="3600" b="1" dirty="0">
                <a:solidFill>
                  <a:srgbClr val="FF0000"/>
                </a:solidFill>
                <a:latin typeface="Simplified Arabic" pitchFamily="18" charset="-78"/>
                <a:ea typeface="Calibri"/>
                <a:cs typeface="Simplified Arabic" pitchFamily="18" charset="-78"/>
              </a:rPr>
              <a:t>الشخصية من المواضيع المهمة التي تساعد الباحث </a:t>
            </a:r>
            <a:r>
              <a:rPr lang="ar-SA" sz="3600" b="1" dirty="0" smtClean="0">
                <a:solidFill>
                  <a:srgbClr val="FF0000"/>
                </a:solidFill>
                <a:latin typeface="Simplified Arabic" pitchFamily="18" charset="-78"/>
                <a:ea typeface="Calibri"/>
                <a:cs typeface="Simplified Arabic" pitchFamily="18" charset="-78"/>
              </a:rPr>
              <a:t>في</a:t>
            </a:r>
            <a:r>
              <a:rPr lang="ar-IQ" sz="3600" b="1" dirty="0" smtClean="0">
                <a:solidFill>
                  <a:srgbClr val="FF0000"/>
                </a:solidFill>
                <a:latin typeface="Simplified Arabic" pitchFamily="18" charset="-78"/>
                <a:ea typeface="Calibri"/>
                <a:cs typeface="Simplified Arabic" pitchFamily="18" charset="-78"/>
              </a:rPr>
              <a:t>:-</a:t>
            </a:r>
          </a:p>
          <a:p>
            <a:pPr algn="just">
              <a:lnSpc>
                <a:spcPct val="115000"/>
              </a:lnSpc>
              <a:spcBef>
                <a:spcPts val="0"/>
              </a:spcBef>
              <a:buFontTx/>
              <a:buChar char="-"/>
            </a:pPr>
            <a:r>
              <a:rPr lang="ar-SA" sz="3600" b="1" dirty="0" smtClean="0">
                <a:solidFill>
                  <a:srgbClr val="6666FF"/>
                </a:solidFill>
                <a:latin typeface="Simplified Arabic" pitchFamily="18" charset="-78"/>
                <a:ea typeface="Calibri"/>
                <a:cs typeface="Simplified Arabic" pitchFamily="18" charset="-78"/>
              </a:rPr>
              <a:t>اختيار </a:t>
            </a:r>
            <a:r>
              <a:rPr lang="ar-SA" sz="3600" b="1" dirty="0">
                <a:solidFill>
                  <a:srgbClr val="6666FF"/>
                </a:solidFill>
                <a:latin typeface="Simplified Arabic" pitchFamily="18" charset="-78"/>
                <a:ea typeface="Calibri"/>
                <a:cs typeface="Simplified Arabic" pitchFamily="18" charset="-78"/>
              </a:rPr>
              <a:t>موضوع البحث </a:t>
            </a:r>
            <a:endParaRPr lang="ar-IQ" sz="3600" b="1" dirty="0" smtClean="0">
              <a:solidFill>
                <a:srgbClr val="6666FF"/>
              </a:solidFill>
              <a:latin typeface="Simplified Arabic" pitchFamily="18" charset="-78"/>
              <a:ea typeface="Calibri"/>
              <a:cs typeface="Simplified Arabic" pitchFamily="18" charset="-78"/>
            </a:endParaRPr>
          </a:p>
          <a:p>
            <a:pPr algn="just">
              <a:lnSpc>
                <a:spcPct val="115000"/>
              </a:lnSpc>
              <a:spcBef>
                <a:spcPts val="0"/>
              </a:spcBef>
              <a:buFontTx/>
              <a:buChar char="-"/>
            </a:pPr>
            <a:r>
              <a:rPr lang="ar-SA" sz="3600" b="1" dirty="0" smtClean="0">
                <a:solidFill>
                  <a:srgbClr val="6666FF"/>
                </a:solidFill>
                <a:latin typeface="Simplified Arabic" pitchFamily="18" charset="-78"/>
                <a:ea typeface="Calibri"/>
                <a:cs typeface="Simplified Arabic" pitchFamily="18" charset="-78"/>
              </a:rPr>
              <a:t>وكذلك </a:t>
            </a:r>
            <a:r>
              <a:rPr lang="ar-SA" sz="3600" b="1" dirty="0">
                <a:solidFill>
                  <a:srgbClr val="6666FF"/>
                </a:solidFill>
                <a:latin typeface="Simplified Arabic" pitchFamily="18" charset="-78"/>
                <a:ea typeface="Calibri"/>
                <a:cs typeface="Simplified Arabic" pitchFamily="18" charset="-78"/>
              </a:rPr>
              <a:t>تبعد الباحث عن الخوض في أمور </a:t>
            </a:r>
            <a:r>
              <a:rPr lang="ar-SA" sz="3600" b="1" dirty="0" smtClean="0">
                <a:solidFill>
                  <a:srgbClr val="6666FF"/>
                </a:solidFill>
                <a:latin typeface="Simplified Arabic" pitchFamily="18" charset="-78"/>
                <a:ea typeface="Calibri"/>
                <a:cs typeface="Simplified Arabic" pitchFamily="18" charset="-78"/>
              </a:rPr>
              <a:t>معقدة</a:t>
            </a:r>
            <a:endParaRPr lang="ar-IQ" sz="3600" b="1" dirty="0" smtClean="0">
              <a:solidFill>
                <a:srgbClr val="6666FF"/>
              </a:solidFill>
              <a:latin typeface="Simplified Arabic" pitchFamily="18" charset="-78"/>
              <a:ea typeface="Calibri"/>
              <a:cs typeface="Simplified Arabic" pitchFamily="18" charset="-78"/>
            </a:endParaRPr>
          </a:p>
          <a:p>
            <a:pPr algn="just">
              <a:lnSpc>
                <a:spcPct val="115000"/>
              </a:lnSpc>
              <a:spcBef>
                <a:spcPts val="0"/>
              </a:spcBef>
              <a:buFontTx/>
              <a:buChar char="-"/>
            </a:pPr>
            <a:r>
              <a:rPr lang="ar-SA" sz="3600" b="1" dirty="0" smtClean="0">
                <a:solidFill>
                  <a:srgbClr val="6666FF"/>
                </a:solidFill>
                <a:latin typeface="Simplified Arabic" pitchFamily="18" charset="-78"/>
                <a:ea typeface="Calibri"/>
                <a:cs typeface="Simplified Arabic" pitchFamily="18" charset="-78"/>
              </a:rPr>
              <a:t>وتساعده </a:t>
            </a:r>
            <a:r>
              <a:rPr lang="ar-SA" sz="3600" b="1" dirty="0">
                <a:solidFill>
                  <a:srgbClr val="6666FF"/>
                </a:solidFill>
                <a:latin typeface="Simplified Arabic" pitchFamily="18" charset="-78"/>
                <a:ea typeface="Calibri"/>
                <a:cs typeface="Simplified Arabic" pitchFamily="18" charset="-78"/>
              </a:rPr>
              <a:t>في تحليل أمور قريبة الى تخصصه</a:t>
            </a:r>
            <a:r>
              <a:rPr lang="ar-SA" sz="3600" b="1" dirty="0" smtClean="0">
                <a:solidFill>
                  <a:srgbClr val="6666FF"/>
                </a:solidFill>
                <a:latin typeface="Simplified Arabic" pitchFamily="18" charset="-78"/>
                <a:ea typeface="Calibri"/>
                <a:cs typeface="Simplified Arabic" pitchFamily="18" charset="-78"/>
              </a:rPr>
              <a:t>.</a:t>
            </a:r>
            <a:endParaRPr lang="ar-IQ" sz="3600"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IQ" sz="3600" b="1" dirty="0" smtClean="0">
              <a:solidFill>
                <a:srgbClr val="FF00FF"/>
              </a:solidFill>
              <a:ea typeface="Calibri"/>
              <a:cs typeface="Simplified Arabic"/>
            </a:endParaRPr>
          </a:p>
          <a:p>
            <a:pPr marL="0" lvl="0" indent="0" algn="ctr">
              <a:lnSpc>
                <a:spcPct val="115000"/>
              </a:lnSpc>
              <a:spcBef>
                <a:spcPts val="0"/>
              </a:spcBef>
              <a:buNone/>
            </a:pPr>
            <a:r>
              <a:rPr lang="ar-IQ" sz="3600" b="1" dirty="0" smtClean="0">
                <a:solidFill>
                  <a:srgbClr val="FF0000"/>
                </a:solidFill>
                <a:ea typeface="Calibri"/>
                <a:cs typeface="Simplified Arabic"/>
              </a:rPr>
              <a:t>(إذا الخبرة الشخصية)</a:t>
            </a:r>
          </a:p>
          <a:p>
            <a:pPr lvl="0" algn="just">
              <a:lnSpc>
                <a:spcPct val="115000"/>
              </a:lnSpc>
              <a:spcBef>
                <a:spcPts val="0"/>
              </a:spcBef>
              <a:buFont typeface="Symbol"/>
              <a:buChar char=""/>
            </a:pPr>
            <a:r>
              <a:rPr lang="ar-SA" sz="3600" b="1" dirty="0" smtClean="0">
                <a:solidFill>
                  <a:srgbClr val="FF00FF"/>
                </a:solidFill>
                <a:ea typeface="Calibri"/>
                <a:cs typeface="Simplified Arabic"/>
              </a:rPr>
              <a:t>تساعد </a:t>
            </a:r>
            <a:r>
              <a:rPr lang="ar-SA" sz="3600" b="1" dirty="0">
                <a:solidFill>
                  <a:srgbClr val="FF00FF"/>
                </a:solidFill>
                <a:ea typeface="Calibri"/>
                <a:cs typeface="Simplified Arabic"/>
              </a:rPr>
              <a:t>الخبرة الشخصية الكافية الباحث التعرف على ما يلي </a:t>
            </a:r>
            <a:r>
              <a:rPr lang="ar-SA" sz="3600" b="1" dirty="0" smtClean="0">
                <a:solidFill>
                  <a:srgbClr val="FF00FF"/>
                </a:solidFill>
                <a:ea typeface="Calibri"/>
                <a:cs typeface="Simplified Arabic"/>
              </a:rPr>
              <a:t>:-</a:t>
            </a:r>
            <a:r>
              <a:rPr lang="ar-IQ" sz="3600" b="1" dirty="0" smtClean="0">
                <a:solidFill>
                  <a:srgbClr val="FF00FF"/>
                </a:solidFill>
                <a:ea typeface="Calibri"/>
                <a:cs typeface="Simplified Arabic"/>
              </a:rPr>
              <a:t> ...</a:t>
            </a:r>
            <a:endParaRPr lang="en-US" sz="2400" dirty="0">
              <a:solidFill>
                <a:srgbClr val="FF00FF"/>
              </a:solidFill>
              <a:ea typeface="Calibri"/>
              <a:cs typeface="Arial"/>
            </a:endParaRPr>
          </a:p>
        </p:txBody>
      </p:sp>
    </p:spTree>
    <p:extLst>
      <p:ext uri="{BB962C8B-B14F-4D97-AF65-F5344CB8AC3E}">
        <p14:creationId xmlns:p14="http://schemas.microsoft.com/office/powerpoint/2010/main" val="4190623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SA" sz="2800" b="1" dirty="0">
                <a:solidFill>
                  <a:srgbClr val="FF0000"/>
                </a:solidFill>
                <a:ea typeface="Calibri"/>
                <a:cs typeface="Simplified Arabic"/>
              </a:rPr>
              <a:t>تساعد الخبرة الشخصية الكافية الباحث التعرف على ما يلي :-</a:t>
            </a:r>
            <a:endParaRPr lang="ar-IQ" sz="2800" dirty="0">
              <a:solidFill>
                <a:srgbClr val="FF0000"/>
              </a:solidFill>
            </a:endParaRPr>
          </a:p>
        </p:txBody>
      </p:sp>
      <p:sp>
        <p:nvSpPr>
          <p:cNvPr id="3" name="عنصر نائب للمحتوى 2"/>
          <p:cNvSpPr>
            <a:spLocks noGrp="1"/>
          </p:cNvSpPr>
          <p:nvPr>
            <p:ph idx="1"/>
          </p:nvPr>
        </p:nvSpPr>
        <p:spPr>
          <a:xfrm>
            <a:off x="457200" y="980728"/>
            <a:ext cx="8229600" cy="5688632"/>
          </a:xfrm>
        </p:spPr>
        <p:txBody>
          <a:bodyPr>
            <a:normAutofit lnSpcReduction="10000"/>
          </a:bodyPr>
          <a:lstStyle/>
          <a:p>
            <a:pPr marL="151765" indent="-151765" algn="just">
              <a:lnSpc>
                <a:spcPct val="115000"/>
              </a:lnSpc>
              <a:spcBef>
                <a:spcPts val="0"/>
              </a:spcBef>
              <a:tabLst>
                <a:tab pos="151765" algn="l"/>
              </a:tabLst>
            </a:pPr>
            <a:r>
              <a:rPr lang="ar-SA" b="1" dirty="0">
                <a:latin typeface="Simplified Arabic" pitchFamily="18" charset="-78"/>
                <a:ea typeface="Calibri"/>
                <a:cs typeface="Simplified Arabic" pitchFamily="18" charset="-78"/>
              </a:rPr>
              <a:t>- معرفة الموضوعات المعقدة والتي تحتاج إلى إمكانيات وتقنيات عالية.</a:t>
            </a:r>
            <a:endParaRPr lang="en-US" sz="2400" b="1" dirty="0">
              <a:latin typeface="Simplified Arabic" pitchFamily="18" charset="-78"/>
              <a:ea typeface="Calibri"/>
              <a:cs typeface="Simplified Arabic" pitchFamily="18" charset="-78"/>
            </a:endParaRPr>
          </a:p>
          <a:p>
            <a:pPr marL="151765" indent="-151765" algn="just">
              <a:lnSpc>
                <a:spcPct val="115000"/>
              </a:lnSpc>
              <a:spcBef>
                <a:spcPts val="0"/>
              </a:spcBef>
              <a:tabLst>
                <a:tab pos="151765" algn="l"/>
              </a:tabLst>
            </a:pPr>
            <a:r>
              <a:rPr lang="ar-SA" b="1" dirty="0">
                <a:latin typeface="Simplified Arabic" pitchFamily="18" charset="-78"/>
                <a:ea typeface="Calibri"/>
                <a:cs typeface="Simplified Arabic" pitchFamily="18" charset="-78"/>
              </a:rPr>
              <a:t>- الابتعاد عن المواضيع التي يدور حولها خلافات وآراء مختلفة وخصوصاً التي يكون لها مؤيدين ورافضين.</a:t>
            </a:r>
            <a:endParaRPr lang="en-US" sz="2400" b="1" dirty="0">
              <a:latin typeface="Simplified Arabic" pitchFamily="18" charset="-78"/>
              <a:ea typeface="Calibri"/>
              <a:cs typeface="Simplified Arabic" pitchFamily="18" charset="-78"/>
            </a:endParaRPr>
          </a:p>
          <a:p>
            <a:pPr marL="151765" indent="-151765" algn="just">
              <a:lnSpc>
                <a:spcPct val="115000"/>
              </a:lnSpc>
              <a:spcBef>
                <a:spcPts val="0"/>
              </a:spcBef>
              <a:tabLst>
                <a:tab pos="151765" algn="l"/>
              </a:tabLst>
            </a:pPr>
            <a:r>
              <a:rPr lang="ar-SA" b="1" dirty="0">
                <a:latin typeface="Simplified Arabic" pitchFamily="18" charset="-78"/>
                <a:ea typeface="Calibri"/>
                <a:cs typeface="Simplified Arabic" pitchFamily="18" charset="-78"/>
              </a:rPr>
              <a:t>- حصر الموضوع وعدم توسعه لان الباحث سيواجه صعوبة معالجة البحث الواسع.</a:t>
            </a:r>
            <a:endParaRPr lang="en-US" sz="2400" b="1" dirty="0">
              <a:latin typeface="Simplified Arabic" pitchFamily="18" charset="-78"/>
              <a:ea typeface="Calibri"/>
              <a:cs typeface="Simplified Arabic" pitchFamily="18" charset="-78"/>
            </a:endParaRPr>
          </a:p>
          <a:p>
            <a:pPr marL="151765" indent="-151765" algn="just">
              <a:lnSpc>
                <a:spcPct val="115000"/>
              </a:lnSpc>
              <a:spcBef>
                <a:spcPts val="0"/>
              </a:spcBef>
              <a:tabLst>
                <a:tab pos="151765" algn="l"/>
              </a:tabLst>
            </a:pPr>
            <a:r>
              <a:rPr lang="ar-SA" b="1" dirty="0">
                <a:latin typeface="Simplified Arabic" pitchFamily="18" charset="-78"/>
                <a:ea typeface="Calibri"/>
                <a:cs typeface="Simplified Arabic" pitchFamily="18" charset="-78"/>
              </a:rPr>
              <a:t>- الابتعاد عن المواضيع الغامضة، وذات التصور الغير واضح.</a:t>
            </a:r>
            <a:endParaRPr lang="en-US" sz="2400" b="1" dirty="0">
              <a:latin typeface="Simplified Arabic" pitchFamily="18" charset="-78"/>
              <a:ea typeface="Calibri"/>
              <a:cs typeface="Simplified Arabic" pitchFamily="18" charset="-78"/>
            </a:endParaRPr>
          </a:p>
          <a:p>
            <a:pPr marL="151765" indent="-151765" algn="just">
              <a:lnSpc>
                <a:spcPct val="115000"/>
              </a:lnSpc>
              <a:spcBef>
                <a:spcPts val="0"/>
              </a:spcBef>
              <a:tabLst>
                <a:tab pos="151765" algn="l"/>
              </a:tabLst>
            </a:pPr>
            <a:r>
              <a:rPr lang="ar-SA" b="1" dirty="0">
                <a:latin typeface="Simplified Arabic" pitchFamily="18" charset="-78"/>
                <a:ea typeface="Calibri"/>
                <a:cs typeface="Simplified Arabic" pitchFamily="18" charset="-78"/>
              </a:rPr>
              <a:t>- عدم الاندفاع الغير المنضبط والتشوق الغير مبرر في اختيار الموضوعات</a:t>
            </a:r>
            <a:r>
              <a:rPr lang="ar-SA" b="1" dirty="0" smtClean="0">
                <a:latin typeface="Simplified Arabic" pitchFamily="18" charset="-78"/>
                <a:ea typeface="Calibri"/>
                <a:cs typeface="Simplified Arabic" pitchFamily="18" charset="-78"/>
              </a:rPr>
              <a:t>.</a:t>
            </a:r>
            <a:endParaRPr lang="en-US" sz="2400" b="1"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24831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2800" b="1" dirty="0">
                <a:solidFill>
                  <a:srgbClr val="FF0000"/>
                </a:solidFill>
                <a:ea typeface="Calibri"/>
                <a:cs typeface="Simplified Arabic"/>
              </a:rPr>
              <a:t>تكملة / مقومات اختيار ومواصفات موضوع </a:t>
            </a:r>
            <a:r>
              <a:rPr lang="ar-IQ" sz="2800" b="1" dirty="0" smtClean="0">
                <a:solidFill>
                  <a:srgbClr val="FF0000"/>
                </a:solidFill>
                <a:ea typeface="Calibri"/>
                <a:cs typeface="Simplified Arabic"/>
              </a:rPr>
              <a:t>البحث/ 4.توفر المصادر والمراجع</a:t>
            </a:r>
            <a:endParaRPr lang="ar-IQ" dirty="0"/>
          </a:p>
        </p:txBody>
      </p:sp>
      <p:sp>
        <p:nvSpPr>
          <p:cNvPr id="3" name="عنصر نائب للمحتوى 2"/>
          <p:cNvSpPr>
            <a:spLocks noGrp="1"/>
          </p:cNvSpPr>
          <p:nvPr>
            <p:ph idx="1"/>
          </p:nvPr>
        </p:nvSpPr>
        <p:spPr>
          <a:xfrm>
            <a:off x="457200" y="836712"/>
            <a:ext cx="8229600" cy="5760640"/>
          </a:xfrm>
        </p:spPr>
        <p:txBody>
          <a:bodyPr/>
          <a:lstStyle/>
          <a:p>
            <a:pPr marL="0" algn="just">
              <a:lnSpc>
                <a:spcPct val="115000"/>
              </a:lnSpc>
              <a:spcBef>
                <a:spcPts val="0"/>
              </a:spcBef>
            </a:pPr>
            <a:r>
              <a:rPr lang="ar-IQ" sz="3600" b="1" dirty="0">
                <a:solidFill>
                  <a:srgbClr val="9966FF"/>
                </a:solidFill>
                <a:ea typeface="Calibri"/>
                <a:cs typeface="Simplified Arabic"/>
              </a:rPr>
              <a:t>4.توفر المصادر </a:t>
            </a:r>
            <a:r>
              <a:rPr lang="ar-IQ" sz="3600" b="1" dirty="0" smtClean="0">
                <a:solidFill>
                  <a:srgbClr val="9966FF"/>
                </a:solidFill>
                <a:ea typeface="Calibri"/>
                <a:cs typeface="Simplified Arabic"/>
              </a:rPr>
              <a:t>والمراجع </a:t>
            </a:r>
            <a:r>
              <a:rPr lang="en-US" sz="1600" b="1" dirty="0" smtClean="0">
                <a:solidFill>
                  <a:srgbClr val="9966FF"/>
                </a:solidFill>
                <a:latin typeface="Simplified Arabic"/>
                <a:ea typeface="Calibri"/>
                <a:cs typeface="Arial"/>
              </a:rPr>
              <a:t>Availability </a:t>
            </a:r>
            <a:r>
              <a:rPr lang="en-US" sz="1600" b="1" dirty="0">
                <a:solidFill>
                  <a:srgbClr val="9966FF"/>
                </a:solidFill>
                <a:latin typeface="Simplified Arabic"/>
                <a:ea typeface="Calibri"/>
                <a:cs typeface="Arial"/>
              </a:rPr>
              <a:t>of resources and references</a:t>
            </a:r>
            <a:r>
              <a:rPr lang="ar-IQ" sz="1600" b="1" dirty="0">
                <a:solidFill>
                  <a:srgbClr val="9966FF"/>
                </a:solidFill>
                <a:ea typeface="Calibri"/>
                <a:cs typeface="Simplified Arabic"/>
              </a:rPr>
              <a:t>: </a:t>
            </a:r>
            <a:endParaRPr lang="ar-IQ" sz="1600" b="1" dirty="0" smtClean="0">
              <a:solidFill>
                <a:srgbClr val="9966FF"/>
              </a:solidFill>
              <a:ea typeface="Calibri"/>
              <a:cs typeface="Simplified Arabic"/>
            </a:endParaRPr>
          </a:p>
          <a:p>
            <a:pPr marL="0" algn="just">
              <a:lnSpc>
                <a:spcPct val="115000"/>
              </a:lnSpc>
              <a:spcBef>
                <a:spcPts val="0"/>
              </a:spcBef>
            </a:pPr>
            <a:r>
              <a:rPr lang="ar-SA" b="1" dirty="0" smtClean="0">
                <a:ea typeface="Calibri"/>
                <a:cs typeface="Simplified Arabic"/>
              </a:rPr>
              <a:t>قبل </a:t>
            </a:r>
            <a:r>
              <a:rPr lang="ar-SA" b="1" dirty="0">
                <a:ea typeface="Calibri"/>
                <a:cs typeface="Simplified Arabic"/>
              </a:rPr>
              <a:t>الشروع في اختيار الموضوعات البحثية لابد من التأكد </a:t>
            </a:r>
            <a:r>
              <a:rPr lang="ar-SA" b="1" dirty="0" smtClean="0">
                <a:ea typeface="Calibri"/>
                <a:cs typeface="Simplified Arabic"/>
              </a:rPr>
              <a:t>من</a:t>
            </a:r>
            <a:r>
              <a:rPr lang="ar-IQ" b="1" dirty="0" smtClean="0">
                <a:ea typeface="Calibri"/>
                <a:cs typeface="Simplified Arabic"/>
              </a:rPr>
              <a:t> </a:t>
            </a:r>
            <a:r>
              <a:rPr lang="ar-SA" b="1" dirty="0" smtClean="0">
                <a:ea typeface="Calibri"/>
                <a:cs typeface="Simplified Arabic"/>
              </a:rPr>
              <a:t>توفر </a:t>
            </a:r>
            <a:r>
              <a:rPr lang="ar-SA" b="1" u="sng" dirty="0">
                <a:solidFill>
                  <a:srgbClr val="FF0000"/>
                </a:solidFill>
                <a:ea typeface="Calibri"/>
                <a:cs typeface="Simplified Arabic"/>
              </a:rPr>
              <a:t>المصادر والمراجع العلمية</a:t>
            </a:r>
            <a:r>
              <a:rPr lang="ar-SA" b="1" dirty="0">
                <a:ea typeface="Calibri"/>
                <a:cs typeface="Simplified Arabic"/>
              </a:rPr>
              <a:t> المطلوبة لإتمام جمع المعلومات الخاصة بالبحث، </a:t>
            </a:r>
            <a:endParaRPr lang="ar-IQ" b="1" dirty="0" smtClean="0">
              <a:ea typeface="Calibri"/>
              <a:cs typeface="Simplified Arabic"/>
            </a:endParaRPr>
          </a:p>
          <a:p>
            <a:pPr marL="0" algn="just">
              <a:lnSpc>
                <a:spcPct val="115000"/>
              </a:lnSpc>
              <a:spcBef>
                <a:spcPts val="0"/>
              </a:spcBef>
            </a:pPr>
            <a:r>
              <a:rPr lang="ar-SA" b="1" dirty="0" smtClean="0">
                <a:ea typeface="Calibri"/>
                <a:cs typeface="Simplified Arabic"/>
              </a:rPr>
              <a:t>وبعكسه </a:t>
            </a:r>
            <a:r>
              <a:rPr lang="ar-SA" b="1" dirty="0">
                <a:ea typeface="Calibri"/>
                <a:cs typeface="Simplified Arabic"/>
              </a:rPr>
              <a:t>تواجه الباحث الصعوبة في جمع الحقائق التي يحتاجها لكتابة بحثه، </a:t>
            </a:r>
            <a:endParaRPr lang="ar-IQ" b="1" dirty="0" smtClean="0">
              <a:ea typeface="Calibri"/>
              <a:cs typeface="Simplified Arabic"/>
            </a:endParaRPr>
          </a:p>
          <a:p>
            <a:pPr marL="0" algn="just">
              <a:lnSpc>
                <a:spcPct val="115000"/>
              </a:lnSpc>
              <a:spcBef>
                <a:spcPts val="0"/>
              </a:spcBef>
            </a:pPr>
            <a:r>
              <a:rPr lang="ar-SA" b="1" dirty="0" smtClean="0">
                <a:solidFill>
                  <a:srgbClr val="CC00FF"/>
                </a:solidFill>
                <a:ea typeface="Calibri"/>
                <a:cs typeface="Simplified Arabic"/>
              </a:rPr>
              <a:t>قد </a:t>
            </a:r>
            <a:r>
              <a:rPr lang="ar-SA" b="1" dirty="0">
                <a:solidFill>
                  <a:srgbClr val="CC00FF"/>
                </a:solidFill>
                <a:ea typeface="Calibri"/>
                <a:cs typeface="Simplified Arabic"/>
              </a:rPr>
              <a:t>تكون المعلومات المتوفرة غير كافية وبالتالي لا يمكن جمع الحقائق والبراهين الكافية لإثبات الفرضيات. </a:t>
            </a:r>
            <a:endParaRPr lang="en-US" sz="2400" b="1" dirty="0">
              <a:solidFill>
                <a:srgbClr val="CC00FF"/>
              </a:solidFill>
              <a:ea typeface="Calibri"/>
              <a:cs typeface="Arial"/>
            </a:endParaRPr>
          </a:p>
        </p:txBody>
      </p:sp>
    </p:spTree>
    <p:extLst>
      <p:ext uri="{BB962C8B-B14F-4D97-AF65-F5344CB8AC3E}">
        <p14:creationId xmlns:p14="http://schemas.microsoft.com/office/powerpoint/2010/main" val="674956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تذكير بالمحاضرة السابقة والمحاضرة الحالية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616624"/>
          </a:xfrm>
        </p:spPr>
        <p:txBody>
          <a:bodyPr>
            <a:normAutofit/>
          </a:bodyPr>
          <a:lstStyle/>
          <a:p>
            <a:pPr algn="ctr"/>
            <a:r>
              <a:rPr lang="ar-IQ" sz="4000" b="1" dirty="0" smtClean="0">
                <a:solidFill>
                  <a:srgbClr val="9900CC"/>
                </a:solidFill>
                <a:latin typeface="Simplified Arabic" pitchFamily="18" charset="-78"/>
                <a:cs typeface="Simplified Arabic" pitchFamily="18" charset="-78"/>
              </a:rPr>
              <a:t>انتهت المحاضرة الثالثة عنوانها</a:t>
            </a:r>
          </a:p>
          <a:p>
            <a:pPr marL="0" lvl="0" indent="0" algn="ctr">
              <a:lnSpc>
                <a:spcPct val="115000"/>
              </a:lnSpc>
              <a:spcBef>
                <a:spcPts val="0"/>
              </a:spcBef>
              <a:buNone/>
            </a:pPr>
            <a:r>
              <a:rPr lang="ar-IQ" sz="2600" b="1" dirty="0">
                <a:solidFill>
                  <a:srgbClr val="FF00FF"/>
                </a:solidFill>
                <a:latin typeface="Simplified Arabic" pitchFamily="18" charset="-78"/>
                <a:ea typeface="Calibri"/>
                <a:cs typeface="Simplified Arabic" pitchFamily="18" charset="-78"/>
              </a:rPr>
              <a:t>المحور </a:t>
            </a:r>
            <a:r>
              <a:rPr lang="ar-IQ" sz="2600" b="1" dirty="0" smtClean="0">
                <a:solidFill>
                  <a:srgbClr val="FF00FF"/>
                </a:solidFill>
                <a:latin typeface="Simplified Arabic" pitchFamily="18" charset="-78"/>
                <a:ea typeface="Calibri"/>
                <a:cs typeface="Simplified Arabic" pitchFamily="18" charset="-78"/>
              </a:rPr>
              <a:t>الرئيس الأول </a:t>
            </a:r>
            <a:r>
              <a:rPr lang="ar-IQ" sz="2600" b="1" dirty="0">
                <a:solidFill>
                  <a:srgbClr val="FF00FF"/>
                </a:solidFill>
                <a:latin typeface="Simplified Arabic" pitchFamily="18" charset="-78"/>
                <a:ea typeface="Calibri"/>
                <a:cs typeface="Simplified Arabic" pitchFamily="18" charset="-78"/>
              </a:rPr>
              <a:t>: </a:t>
            </a:r>
            <a:r>
              <a:rPr lang="ar-SA" sz="2600" b="1" dirty="0" smtClean="0">
                <a:solidFill>
                  <a:srgbClr val="3366FF"/>
                </a:solidFill>
                <a:latin typeface="Simplified Arabic" pitchFamily="18" charset="-78"/>
                <a:ea typeface="Calibri"/>
                <a:cs typeface="Simplified Arabic" pitchFamily="18" charset="-78"/>
              </a:rPr>
              <a:t>أهمية </a:t>
            </a:r>
            <a:r>
              <a:rPr lang="ar-SA" sz="2600" b="1" dirty="0">
                <a:solidFill>
                  <a:srgbClr val="3366FF"/>
                </a:solidFill>
                <a:latin typeface="Simplified Arabic" pitchFamily="18" charset="-78"/>
                <a:ea typeface="Calibri"/>
                <a:cs typeface="Simplified Arabic" pitchFamily="18" charset="-78"/>
              </a:rPr>
              <a:t>وأنواع البحث العلمي</a:t>
            </a:r>
            <a:endParaRPr lang="ar-IQ" sz="2600" b="1" dirty="0">
              <a:solidFill>
                <a:srgbClr val="3366FF"/>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IQ" sz="2600" b="1" dirty="0">
                <a:solidFill>
                  <a:srgbClr val="FF00FF"/>
                </a:solidFill>
                <a:latin typeface="Simplified Arabic" pitchFamily="18" charset="-78"/>
                <a:ea typeface="Calibri"/>
                <a:cs typeface="Simplified Arabic" pitchFamily="18" charset="-78"/>
              </a:rPr>
              <a:t>المحور </a:t>
            </a:r>
            <a:r>
              <a:rPr lang="ar-IQ" sz="2600" b="1" dirty="0" smtClean="0">
                <a:solidFill>
                  <a:srgbClr val="FF00FF"/>
                </a:solidFill>
                <a:latin typeface="Simplified Arabic" pitchFamily="18" charset="-78"/>
                <a:ea typeface="Calibri"/>
                <a:cs typeface="Simplified Arabic" pitchFamily="18" charset="-78"/>
              </a:rPr>
              <a:t>الرئيس الثاني </a:t>
            </a:r>
            <a:r>
              <a:rPr lang="ar-IQ" sz="2600" b="1" dirty="0">
                <a:solidFill>
                  <a:srgbClr val="FF00FF"/>
                </a:solidFill>
                <a:latin typeface="Simplified Arabic" pitchFamily="18" charset="-78"/>
                <a:ea typeface="Calibri"/>
                <a:cs typeface="Simplified Arabic" pitchFamily="18" charset="-78"/>
              </a:rPr>
              <a:t>: </a:t>
            </a:r>
            <a:r>
              <a:rPr lang="ar-IQ" sz="2600" b="1" dirty="0" smtClean="0">
                <a:solidFill>
                  <a:srgbClr val="3366FF"/>
                </a:solidFill>
                <a:latin typeface="Simplified Arabic" pitchFamily="18" charset="-78"/>
                <a:ea typeface="Calibri"/>
                <a:cs typeface="Simplified Arabic" pitchFamily="18" charset="-78"/>
              </a:rPr>
              <a:t>مفهوم </a:t>
            </a:r>
            <a:r>
              <a:rPr lang="ar-IQ" sz="2600" b="1" dirty="0">
                <a:solidFill>
                  <a:srgbClr val="3366FF"/>
                </a:solidFill>
                <a:latin typeface="Simplified Arabic" pitchFamily="18" charset="-78"/>
                <a:ea typeface="Calibri"/>
                <a:cs typeface="Simplified Arabic" pitchFamily="18" charset="-78"/>
              </a:rPr>
              <a:t>وتعريف موضوع البحث العلمي</a:t>
            </a:r>
            <a:r>
              <a:rPr lang="ar-SA" sz="2600" b="1" dirty="0">
                <a:solidFill>
                  <a:srgbClr val="3366FF"/>
                </a:solidFill>
                <a:latin typeface="Simplified Arabic" pitchFamily="18" charset="-78"/>
                <a:ea typeface="Calibri"/>
                <a:cs typeface="Simplified Arabic" pitchFamily="18" charset="-78"/>
              </a:rPr>
              <a:t> </a:t>
            </a:r>
            <a:endParaRPr lang="en-US" sz="2600" dirty="0">
              <a:solidFill>
                <a:srgbClr val="3366FF"/>
              </a:solidFill>
              <a:latin typeface="Simplified Arabic" pitchFamily="18" charset="-78"/>
              <a:ea typeface="Calibri"/>
              <a:cs typeface="Simplified Arabic" pitchFamily="18" charset="-78"/>
            </a:endParaRPr>
          </a:p>
          <a:p>
            <a:pPr marL="0" indent="0" algn="ctr">
              <a:buNone/>
            </a:pPr>
            <a:r>
              <a:rPr lang="ar-IQ" sz="4000" b="1" dirty="0" smtClean="0">
                <a:solidFill>
                  <a:srgbClr val="9900CC"/>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ـــــــــــــــــــــــــــــــــــــــــــــــــــــــــــــــــــــــــــــــــــــــــــــــــــــــــ</a:t>
            </a:r>
          </a:p>
          <a:p>
            <a:pPr marL="0" indent="0" algn="ctr">
              <a:buNone/>
            </a:pPr>
            <a:r>
              <a:rPr lang="ar-IQ" sz="4000" b="1" dirty="0" smtClean="0">
                <a:solidFill>
                  <a:srgbClr val="FF0000"/>
                </a:solidFill>
                <a:latin typeface="Simplified Arabic" pitchFamily="18" charset="-78"/>
                <a:cs typeface="Simplified Arabic" pitchFamily="18" charset="-78"/>
              </a:rPr>
              <a:t>محاضرة اليوم (المحاضرة الرابعة)</a:t>
            </a:r>
          </a:p>
          <a:p>
            <a:pPr marL="0" indent="0" algn="ctr">
              <a:buNone/>
            </a:pPr>
            <a:r>
              <a:rPr lang="ar-IQ" sz="4000" b="1" dirty="0" smtClean="0">
                <a:solidFill>
                  <a:srgbClr val="FF0000"/>
                </a:solidFill>
                <a:latin typeface="Simplified Arabic" pitchFamily="18" charset="-78"/>
                <a:cs typeface="Simplified Arabic" pitchFamily="18" charset="-78"/>
              </a:rPr>
              <a:t>سيكون عنونها</a:t>
            </a:r>
          </a:p>
          <a:p>
            <a:pPr marL="0" indent="0" algn="ctr">
              <a:lnSpc>
                <a:spcPct val="115000"/>
              </a:lnSpc>
              <a:spcBef>
                <a:spcPts val="0"/>
              </a:spcBef>
              <a:buNone/>
            </a:pPr>
            <a:r>
              <a:rPr lang="ar-IQ" sz="5400" b="1" dirty="0" smtClean="0">
                <a:solidFill>
                  <a:srgbClr val="9900CC"/>
                </a:solidFill>
                <a:latin typeface="Simplified Arabic" pitchFamily="18" charset="-78"/>
                <a:ea typeface="Calibri"/>
                <a:cs typeface="Simplified Arabic" pitchFamily="18" charset="-78"/>
              </a:rPr>
              <a:t>اختيار </a:t>
            </a:r>
            <a:r>
              <a:rPr lang="ar-IQ" sz="5400" b="1" dirty="0">
                <a:solidFill>
                  <a:srgbClr val="9900CC"/>
                </a:solidFill>
                <a:latin typeface="Simplified Arabic" pitchFamily="18" charset="-78"/>
                <a:ea typeface="Calibri"/>
                <a:cs typeface="Simplified Arabic" pitchFamily="18" charset="-78"/>
              </a:rPr>
              <a:t>موضوع البحث</a:t>
            </a:r>
            <a:endParaRPr lang="en-US" sz="5400" dirty="0">
              <a:solidFill>
                <a:srgbClr val="9900CC"/>
              </a:solidFill>
              <a:latin typeface="Simplified Arabic" pitchFamily="18" charset="-78"/>
              <a:ea typeface="Calibri"/>
              <a:cs typeface="Simplified Arabic" pitchFamily="18" charset="-78"/>
            </a:endParaRPr>
          </a:p>
          <a:p>
            <a:pPr marL="0" indent="0">
              <a:buNone/>
            </a:pPr>
            <a:endParaRPr lang="ar-IQ" dirty="0" smtClean="0"/>
          </a:p>
          <a:p>
            <a:endParaRPr lang="ar-IQ" dirty="0" smtClean="0"/>
          </a:p>
        </p:txBody>
      </p:sp>
    </p:spTree>
    <p:extLst>
      <p:ext uri="{BB962C8B-B14F-4D97-AF65-F5344CB8AC3E}">
        <p14:creationId xmlns:p14="http://schemas.microsoft.com/office/powerpoint/2010/main" val="2344854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2800" b="1" dirty="0">
                <a:solidFill>
                  <a:srgbClr val="FF0000"/>
                </a:solidFill>
                <a:ea typeface="Calibri"/>
                <a:cs typeface="Simplified Arabic"/>
              </a:rPr>
              <a:t>تكملة / مقومات اختيار ومواصفات موضوع </a:t>
            </a:r>
            <a:r>
              <a:rPr lang="ar-IQ" sz="2800" b="1" dirty="0" smtClean="0">
                <a:solidFill>
                  <a:srgbClr val="FF0000"/>
                </a:solidFill>
                <a:ea typeface="Calibri"/>
                <a:cs typeface="Simplified Arabic"/>
              </a:rPr>
              <a:t>البحث/5. الوقت المخصص للبحث</a:t>
            </a:r>
            <a:endParaRPr lang="ar-IQ" dirty="0"/>
          </a:p>
        </p:txBody>
      </p:sp>
      <p:sp>
        <p:nvSpPr>
          <p:cNvPr id="3" name="عنصر نائب للمحتوى 2"/>
          <p:cNvSpPr>
            <a:spLocks noGrp="1"/>
          </p:cNvSpPr>
          <p:nvPr>
            <p:ph idx="1"/>
          </p:nvPr>
        </p:nvSpPr>
        <p:spPr>
          <a:xfrm>
            <a:off x="457200" y="980728"/>
            <a:ext cx="8229600" cy="5688632"/>
          </a:xfrm>
        </p:spPr>
        <p:txBody>
          <a:bodyPr/>
          <a:lstStyle/>
          <a:p>
            <a:pPr marL="0" algn="just">
              <a:lnSpc>
                <a:spcPct val="115000"/>
              </a:lnSpc>
              <a:spcBef>
                <a:spcPts val="0"/>
              </a:spcBef>
            </a:pPr>
            <a:r>
              <a:rPr lang="ar-IQ" sz="3600" b="1" dirty="0">
                <a:solidFill>
                  <a:srgbClr val="FF00FF"/>
                </a:solidFill>
                <a:ea typeface="Calibri"/>
                <a:cs typeface="Simplified Arabic"/>
              </a:rPr>
              <a:t>5.الوقت المخصص للبحث</a:t>
            </a:r>
            <a:r>
              <a:rPr lang="ar-IQ" b="1" dirty="0">
                <a:solidFill>
                  <a:srgbClr val="FF00FF"/>
                </a:solidFill>
                <a:ea typeface="Calibri"/>
                <a:cs typeface="Simplified Arabic"/>
              </a:rPr>
              <a:t> </a:t>
            </a:r>
            <a:r>
              <a:rPr lang="en-US" sz="2400" b="1" dirty="0">
                <a:solidFill>
                  <a:srgbClr val="FF00FF"/>
                </a:solidFill>
                <a:latin typeface="Simplified Arabic"/>
                <a:ea typeface="Calibri"/>
                <a:cs typeface="Arial"/>
              </a:rPr>
              <a:t>The time allotted to search</a:t>
            </a:r>
            <a:r>
              <a:rPr lang="ar-IQ" sz="2400" b="1" dirty="0" smtClean="0">
                <a:solidFill>
                  <a:srgbClr val="FF00FF"/>
                </a:solidFill>
                <a:ea typeface="Calibri"/>
                <a:cs typeface="Simplified Arabic"/>
              </a:rPr>
              <a:t>:</a:t>
            </a:r>
          </a:p>
          <a:p>
            <a:pPr marL="0" algn="just">
              <a:lnSpc>
                <a:spcPct val="115000"/>
              </a:lnSpc>
              <a:spcBef>
                <a:spcPts val="0"/>
              </a:spcBef>
            </a:pPr>
            <a:r>
              <a:rPr lang="ar-SA" sz="4400" b="1" dirty="0" smtClean="0">
                <a:ea typeface="Calibri"/>
                <a:cs typeface="Simplified Arabic"/>
              </a:rPr>
              <a:t>لابد </a:t>
            </a:r>
            <a:r>
              <a:rPr lang="ar-SA" sz="4400" b="1" dirty="0">
                <a:ea typeface="Calibri"/>
                <a:cs typeface="Simplified Arabic"/>
              </a:rPr>
              <a:t>أن يتم حساب الوقت الذي سيستغرقه البحث إذ أن معرفة الوقت المخصص أو التكهن بذلك سيكون ضرورياً للطلبة أو الباحثين الملتزمين رسمياً بأوقات سنوية أو فصلية لتسليم نتائج البحث</a:t>
            </a:r>
            <a:r>
              <a:rPr lang="ar-SA" sz="4400" b="1" dirty="0" smtClean="0">
                <a:ea typeface="Calibri"/>
                <a:cs typeface="Simplified Arabic"/>
              </a:rPr>
              <a:t>.</a:t>
            </a:r>
            <a:endParaRPr lang="en-US" sz="4400" b="1" dirty="0">
              <a:ea typeface="Calibri"/>
              <a:cs typeface="Arial"/>
            </a:endParaRPr>
          </a:p>
        </p:txBody>
      </p:sp>
    </p:spTree>
    <p:extLst>
      <p:ext uri="{BB962C8B-B14F-4D97-AF65-F5344CB8AC3E}">
        <p14:creationId xmlns:p14="http://schemas.microsoft.com/office/powerpoint/2010/main" val="2714460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2800" b="1" dirty="0">
                <a:solidFill>
                  <a:srgbClr val="FF0000"/>
                </a:solidFill>
                <a:ea typeface="Calibri"/>
                <a:cs typeface="Simplified Arabic"/>
              </a:rPr>
              <a:t>تكملة / مقومات اختيار ومواصفات موضوع </a:t>
            </a:r>
            <a:r>
              <a:rPr lang="ar-IQ" sz="2800" b="1" dirty="0" smtClean="0">
                <a:solidFill>
                  <a:srgbClr val="FF0000"/>
                </a:solidFill>
                <a:ea typeface="Calibri"/>
                <a:cs typeface="Simplified Arabic"/>
              </a:rPr>
              <a:t>البحث/6.موازنة البحث المادية</a:t>
            </a:r>
            <a:endParaRPr lang="ar-IQ" dirty="0"/>
          </a:p>
        </p:txBody>
      </p:sp>
      <p:sp>
        <p:nvSpPr>
          <p:cNvPr id="3" name="عنصر نائب للمحتوى 2"/>
          <p:cNvSpPr>
            <a:spLocks noGrp="1"/>
          </p:cNvSpPr>
          <p:nvPr>
            <p:ph idx="1"/>
          </p:nvPr>
        </p:nvSpPr>
        <p:spPr>
          <a:xfrm>
            <a:off x="457200" y="908720"/>
            <a:ext cx="8229600" cy="5688632"/>
          </a:xfrm>
        </p:spPr>
        <p:txBody>
          <a:bodyPr/>
          <a:lstStyle/>
          <a:p>
            <a:pPr marL="0" algn="just">
              <a:lnSpc>
                <a:spcPct val="115000"/>
              </a:lnSpc>
              <a:spcBef>
                <a:spcPts val="0"/>
              </a:spcBef>
            </a:pPr>
            <a:r>
              <a:rPr lang="ar-IQ" sz="3600" b="1" dirty="0">
                <a:solidFill>
                  <a:srgbClr val="FF00FF"/>
                </a:solidFill>
                <a:ea typeface="Calibri"/>
                <a:cs typeface="Simplified Arabic"/>
              </a:rPr>
              <a:t>6.موازنة البحث المادية</a:t>
            </a:r>
            <a:r>
              <a:rPr lang="ar-IQ" b="1" dirty="0">
                <a:solidFill>
                  <a:srgbClr val="FF00FF"/>
                </a:solidFill>
                <a:ea typeface="Calibri"/>
                <a:cs typeface="Simplified Arabic"/>
              </a:rPr>
              <a:t> </a:t>
            </a:r>
            <a:r>
              <a:rPr lang="en-US" sz="2800" b="1" dirty="0">
                <a:solidFill>
                  <a:srgbClr val="FF00FF"/>
                </a:solidFill>
                <a:latin typeface="Simplified Arabic"/>
                <a:ea typeface="Calibri"/>
                <a:cs typeface="Arial"/>
              </a:rPr>
              <a:t>Physical research budget</a:t>
            </a:r>
            <a:r>
              <a:rPr lang="ar-IQ" sz="2800" b="1" dirty="0">
                <a:solidFill>
                  <a:srgbClr val="FF00FF"/>
                </a:solidFill>
                <a:ea typeface="Calibri"/>
                <a:cs typeface="Simplified Arabic"/>
              </a:rPr>
              <a:t>:</a:t>
            </a:r>
            <a:r>
              <a:rPr lang="ar-IQ" b="1" dirty="0">
                <a:solidFill>
                  <a:srgbClr val="FF00FF"/>
                </a:solidFill>
                <a:ea typeface="Calibri"/>
                <a:cs typeface="Simplified Arabic"/>
              </a:rPr>
              <a:t> </a:t>
            </a:r>
            <a:endParaRPr lang="ar-IQ" b="1" dirty="0" smtClean="0">
              <a:solidFill>
                <a:srgbClr val="FF00FF"/>
              </a:solidFill>
              <a:ea typeface="Calibri"/>
              <a:cs typeface="Simplified Arabic"/>
            </a:endParaRPr>
          </a:p>
          <a:p>
            <a:pPr marL="0" algn="just">
              <a:lnSpc>
                <a:spcPct val="115000"/>
              </a:lnSpc>
              <a:spcBef>
                <a:spcPts val="0"/>
              </a:spcBef>
            </a:pPr>
            <a:r>
              <a:rPr lang="ar-SA" b="1" dirty="0" smtClean="0">
                <a:solidFill>
                  <a:srgbClr val="008000"/>
                </a:solidFill>
                <a:ea typeface="Calibri"/>
                <a:cs typeface="Simplified Arabic"/>
              </a:rPr>
              <a:t>قبل </a:t>
            </a:r>
            <a:r>
              <a:rPr lang="ar-SA" b="1" dirty="0">
                <a:solidFill>
                  <a:srgbClr val="008000"/>
                </a:solidFill>
                <a:ea typeface="Calibri"/>
                <a:cs typeface="Simplified Arabic"/>
              </a:rPr>
              <a:t>الشروع في البحث واختيار المشكلة البحثية لابد من دراسة الموازنة المالية ومدى استعداد الباحث لتوفيرها، </a:t>
            </a:r>
            <a:endParaRPr lang="ar-IQ" b="1" dirty="0" smtClean="0">
              <a:solidFill>
                <a:srgbClr val="008000"/>
              </a:solidFill>
              <a:ea typeface="Calibri"/>
              <a:cs typeface="Simplified Arabic"/>
            </a:endParaRPr>
          </a:p>
          <a:p>
            <a:pPr marL="0" algn="just">
              <a:lnSpc>
                <a:spcPct val="115000"/>
              </a:lnSpc>
              <a:spcBef>
                <a:spcPts val="0"/>
              </a:spcBef>
            </a:pPr>
            <a:r>
              <a:rPr lang="ar-SA" b="1" dirty="0" smtClean="0">
                <a:solidFill>
                  <a:srgbClr val="CC00FF"/>
                </a:solidFill>
                <a:ea typeface="Calibri"/>
                <a:cs typeface="Simplified Arabic"/>
              </a:rPr>
              <a:t>إذ </a:t>
            </a:r>
            <a:r>
              <a:rPr lang="ar-SA" b="1" dirty="0">
                <a:solidFill>
                  <a:srgbClr val="CC00FF"/>
                </a:solidFill>
                <a:ea typeface="Calibri"/>
                <a:cs typeface="Simplified Arabic"/>
              </a:rPr>
              <a:t>هناك بحوث تتطلب أموالاً في انجازها سواء السفر المتكرر لمسافات بعيدة أو إجراء فحوصات مختبرية غالية الثمن أو توفير مستلزمات أيضاً باهظة الثمن، </a:t>
            </a:r>
            <a:endParaRPr lang="ar-IQ" b="1" dirty="0" smtClean="0">
              <a:solidFill>
                <a:srgbClr val="CC00FF"/>
              </a:solidFill>
              <a:ea typeface="Calibri"/>
              <a:cs typeface="Simplified Arabic"/>
            </a:endParaRPr>
          </a:p>
          <a:p>
            <a:pPr marL="0" algn="just">
              <a:lnSpc>
                <a:spcPct val="115000"/>
              </a:lnSpc>
              <a:spcBef>
                <a:spcPts val="0"/>
              </a:spcBef>
            </a:pPr>
            <a:r>
              <a:rPr lang="ar-SA" b="1" dirty="0" smtClean="0">
                <a:solidFill>
                  <a:srgbClr val="0070C0"/>
                </a:solidFill>
                <a:ea typeface="Calibri"/>
                <a:cs typeface="Simplified Arabic"/>
              </a:rPr>
              <a:t>كل </a:t>
            </a:r>
            <a:r>
              <a:rPr lang="ar-SA" b="1" dirty="0">
                <a:solidFill>
                  <a:srgbClr val="0070C0"/>
                </a:solidFill>
                <a:ea typeface="Calibri"/>
                <a:cs typeface="Simplified Arabic"/>
              </a:rPr>
              <a:t>تلك الأمور لابد للباحث معرفتها والتأكد من مصادر الدعم المادي له ولبحثه</a:t>
            </a:r>
            <a:r>
              <a:rPr lang="ar-SA" b="1" dirty="0" smtClean="0">
                <a:solidFill>
                  <a:srgbClr val="0070C0"/>
                </a:solidFill>
                <a:ea typeface="Calibri"/>
                <a:cs typeface="Simplified Arabic"/>
              </a:rPr>
              <a:t>.</a:t>
            </a:r>
            <a:endParaRPr lang="en-US" sz="2400" b="1" dirty="0">
              <a:solidFill>
                <a:srgbClr val="0070C0"/>
              </a:solidFill>
              <a:ea typeface="Calibri"/>
              <a:cs typeface="Arial"/>
            </a:endParaRPr>
          </a:p>
        </p:txBody>
      </p:sp>
    </p:spTree>
    <p:extLst>
      <p:ext uri="{BB962C8B-B14F-4D97-AF65-F5344CB8AC3E}">
        <p14:creationId xmlns:p14="http://schemas.microsoft.com/office/powerpoint/2010/main" val="2697647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r>
              <a:rPr lang="ar-IQ" sz="2800" b="1" dirty="0">
                <a:solidFill>
                  <a:srgbClr val="FF0000"/>
                </a:solidFill>
                <a:ea typeface="Calibri"/>
                <a:cs typeface="Simplified Arabic"/>
              </a:rPr>
              <a:t>تكملة / مقومات اختيار ومواصفات موضوع </a:t>
            </a:r>
            <a:r>
              <a:rPr lang="ar-IQ" sz="2800" b="1" dirty="0" smtClean="0">
                <a:solidFill>
                  <a:srgbClr val="FF0000"/>
                </a:solidFill>
                <a:ea typeface="Calibri"/>
                <a:cs typeface="Simplified Arabic"/>
              </a:rPr>
              <a:t>البحث/7.الإشراف الناجح </a:t>
            </a:r>
            <a:endParaRPr lang="ar-IQ" dirty="0"/>
          </a:p>
        </p:txBody>
      </p:sp>
      <p:sp>
        <p:nvSpPr>
          <p:cNvPr id="3" name="عنصر نائب للمحتوى 2"/>
          <p:cNvSpPr>
            <a:spLocks noGrp="1"/>
          </p:cNvSpPr>
          <p:nvPr>
            <p:ph idx="1"/>
          </p:nvPr>
        </p:nvSpPr>
        <p:spPr>
          <a:xfrm>
            <a:off x="457200" y="1052736"/>
            <a:ext cx="8229600" cy="5616624"/>
          </a:xfrm>
        </p:spPr>
        <p:txBody>
          <a:bodyPr>
            <a:normAutofit fontScale="92500"/>
          </a:bodyPr>
          <a:lstStyle/>
          <a:p>
            <a:pPr marL="0" algn="ctr">
              <a:lnSpc>
                <a:spcPct val="115000"/>
              </a:lnSpc>
              <a:spcBef>
                <a:spcPts val="0"/>
              </a:spcBef>
            </a:pPr>
            <a:r>
              <a:rPr lang="ar-IQ" sz="3600" b="1" dirty="0">
                <a:solidFill>
                  <a:srgbClr val="FF00FF"/>
                </a:solidFill>
                <a:latin typeface="Simplified Arabic" pitchFamily="18" charset="-78"/>
                <a:ea typeface="Calibri"/>
                <a:cs typeface="Simplified Arabic" pitchFamily="18" charset="-78"/>
              </a:rPr>
              <a:t>7.الأشراف الناجح</a:t>
            </a:r>
            <a:r>
              <a:rPr lang="ar-IQ" b="1" dirty="0">
                <a:solidFill>
                  <a:srgbClr val="FF00FF"/>
                </a:solidFill>
                <a:latin typeface="Simplified Arabic" pitchFamily="18" charset="-78"/>
                <a:ea typeface="Calibri"/>
                <a:cs typeface="Simplified Arabic" pitchFamily="18" charset="-78"/>
              </a:rPr>
              <a:t>  </a:t>
            </a:r>
            <a:r>
              <a:rPr lang="en-US" b="1" dirty="0">
                <a:solidFill>
                  <a:srgbClr val="FF00FF"/>
                </a:solidFill>
                <a:latin typeface="Simplified Arabic" pitchFamily="18" charset="-78"/>
                <a:ea typeface="Calibri"/>
                <a:cs typeface="Simplified Arabic" pitchFamily="18" charset="-78"/>
              </a:rPr>
              <a:t>Successful supervision</a:t>
            </a:r>
            <a:r>
              <a:rPr lang="ar-IQ" b="1" dirty="0">
                <a:solidFill>
                  <a:srgbClr val="FF00FF"/>
                </a:solidFill>
                <a:latin typeface="Simplified Arabic" pitchFamily="18" charset="-78"/>
                <a:ea typeface="Calibri"/>
                <a:cs typeface="Simplified Arabic" pitchFamily="18" charset="-78"/>
              </a:rPr>
              <a:t>: </a:t>
            </a:r>
            <a:r>
              <a:rPr lang="ar-SA" sz="4000" b="1" dirty="0">
                <a:solidFill>
                  <a:srgbClr val="6666FF"/>
                </a:solidFill>
                <a:latin typeface="Simplified Arabic" pitchFamily="18" charset="-78"/>
                <a:ea typeface="Calibri"/>
                <a:cs typeface="Simplified Arabic" pitchFamily="18" charset="-78"/>
              </a:rPr>
              <a:t>المشرف ذو التخصص الدقيق هو </a:t>
            </a:r>
            <a:r>
              <a:rPr lang="ar-SA" sz="4000" b="1" dirty="0" smtClean="0">
                <a:solidFill>
                  <a:srgbClr val="6666FF"/>
                </a:solidFill>
                <a:latin typeface="Simplified Arabic" pitchFamily="18" charset="-78"/>
                <a:ea typeface="Calibri"/>
                <a:cs typeface="Simplified Arabic" pitchFamily="18" charset="-78"/>
              </a:rPr>
              <a:t>الذي</a:t>
            </a:r>
            <a:r>
              <a:rPr lang="ar-IQ" sz="4000" b="1" dirty="0" smtClean="0">
                <a:solidFill>
                  <a:srgbClr val="6666FF"/>
                </a:solidFill>
                <a:latin typeface="Simplified Arabic" pitchFamily="18" charset="-78"/>
                <a:ea typeface="Calibri"/>
                <a:cs typeface="Simplified Arabic" pitchFamily="18" charset="-78"/>
              </a:rPr>
              <a:t>:-</a:t>
            </a: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يوجه </a:t>
            </a:r>
            <a:r>
              <a:rPr lang="ar-SA" sz="4000" b="1" dirty="0">
                <a:latin typeface="Simplified Arabic" pitchFamily="18" charset="-78"/>
                <a:ea typeface="Calibri"/>
                <a:cs typeface="Simplified Arabic" pitchFamily="18" charset="-78"/>
              </a:rPr>
              <a:t>الطالب </a:t>
            </a:r>
            <a:endParaRPr lang="ar-IQ" sz="4000" b="1" dirty="0" smtClean="0">
              <a:latin typeface="Simplified Arabic" pitchFamily="18" charset="-78"/>
              <a:ea typeface="Calibri"/>
              <a:cs typeface="Simplified Arabic" pitchFamily="18" charset="-78"/>
            </a:endParaRP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ويعلمه </a:t>
            </a:r>
            <a:r>
              <a:rPr lang="ar-SA" sz="4000" b="1" dirty="0">
                <a:latin typeface="Simplified Arabic" pitchFamily="18" charset="-78"/>
                <a:ea typeface="Calibri"/>
                <a:cs typeface="Simplified Arabic" pitchFamily="18" charset="-78"/>
              </a:rPr>
              <a:t>كيفية التخطيط الناجح لإتمام </a:t>
            </a:r>
            <a:r>
              <a:rPr lang="ar-SA" sz="4000" b="1" dirty="0" smtClean="0">
                <a:latin typeface="Simplified Arabic" pitchFamily="18" charset="-78"/>
                <a:ea typeface="Calibri"/>
                <a:cs typeface="Simplified Arabic" pitchFamily="18" charset="-78"/>
              </a:rPr>
              <a:t>البحث</a:t>
            </a:r>
            <a:endParaRPr lang="ar-IQ" sz="4000" b="1" dirty="0" smtClean="0">
              <a:latin typeface="Simplified Arabic" pitchFamily="18" charset="-78"/>
              <a:ea typeface="Calibri"/>
              <a:cs typeface="Simplified Arabic" pitchFamily="18" charset="-78"/>
            </a:endParaRP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ويرشده </a:t>
            </a:r>
            <a:r>
              <a:rPr lang="ar-SA" sz="4000" b="1" dirty="0">
                <a:latin typeface="Simplified Arabic" pitchFamily="18" charset="-78"/>
                <a:ea typeface="Calibri"/>
                <a:cs typeface="Simplified Arabic" pitchFamily="18" charset="-78"/>
              </a:rPr>
              <a:t>إلى المصادر </a:t>
            </a:r>
            <a:r>
              <a:rPr lang="ar-SA" sz="4000" b="1" dirty="0" smtClean="0">
                <a:latin typeface="Simplified Arabic" pitchFamily="18" charset="-78"/>
                <a:ea typeface="Calibri"/>
                <a:cs typeface="Simplified Arabic" pitchFamily="18" charset="-78"/>
              </a:rPr>
              <a:t>العلمية</a:t>
            </a:r>
            <a:endParaRPr lang="ar-IQ" sz="4000" b="1" dirty="0" smtClean="0">
              <a:latin typeface="Simplified Arabic" pitchFamily="18" charset="-78"/>
              <a:ea typeface="Calibri"/>
              <a:cs typeface="Simplified Arabic" pitchFamily="18" charset="-78"/>
            </a:endParaRP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ويسعى </a:t>
            </a:r>
            <a:r>
              <a:rPr lang="ar-SA" sz="4000" b="1" dirty="0">
                <a:latin typeface="Simplified Arabic" pitchFamily="18" charset="-78"/>
                <a:ea typeface="Calibri"/>
                <a:cs typeface="Simplified Arabic" pitchFamily="18" charset="-78"/>
              </a:rPr>
              <a:t>إلى إزالة العقبات التي تواجه البحث والباحث </a:t>
            </a:r>
            <a:endParaRPr lang="ar-IQ" sz="4000" b="1" dirty="0" smtClean="0">
              <a:latin typeface="Simplified Arabic" pitchFamily="18" charset="-78"/>
              <a:ea typeface="Calibri"/>
              <a:cs typeface="Simplified Arabic" pitchFamily="18" charset="-78"/>
            </a:endParaRP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ويوفر </a:t>
            </a:r>
            <a:r>
              <a:rPr lang="ar-SA" sz="4000" b="1" dirty="0">
                <a:latin typeface="Simplified Arabic" pitchFamily="18" charset="-78"/>
                <a:ea typeface="Calibri"/>
                <a:cs typeface="Simplified Arabic" pitchFamily="18" charset="-78"/>
              </a:rPr>
              <a:t>عليه الزمن والجهد </a:t>
            </a:r>
            <a:endParaRPr lang="ar-IQ" sz="4000" b="1" dirty="0" smtClean="0">
              <a:latin typeface="Simplified Arabic" pitchFamily="18" charset="-78"/>
              <a:ea typeface="Calibri"/>
              <a:cs typeface="Simplified Arabic" pitchFamily="18" charset="-78"/>
            </a:endParaRPr>
          </a:p>
          <a:p>
            <a:pPr algn="just">
              <a:lnSpc>
                <a:spcPct val="115000"/>
              </a:lnSpc>
              <a:spcBef>
                <a:spcPts val="0"/>
              </a:spcBef>
              <a:buFontTx/>
              <a:buChar char="-"/>
            </a:pPr>
            <a:r>
              <a:rPr lang="ar-SA" sz="4000" b="1" dirty="0" smtClean="0">
                <a:latin typeface="Simplified Arabic" pitchFamily="18" charset="-78"/>
                <a:ea typeface="Calibri"/>
                <a:cs typeface="Simplified Arabic" pitchFamily="18" charset="-78"/>
              </a:rPr>
              <a:t>ويشاركه </a:t>
            </a:r>
            <a:r>
              <a:rPr lang="ar-SA" sz="4000" b="1" dirty="0">
                <a:latin typeface="Simplified Arabic" pitchFamily="18" charset="-78"/>
                <a:ea typeface="Calibri"/>
                <a:cs typeface="Simplified Arabic" pitchFamily="18" charset="-78"/>
              </a:rPr>
              <a:t>في حل مشكلة البحث. </a:t>
            </a:r>
            <a:endParaRPr lang="en-US" sz="4000" b="1"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40831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المحور الثاني من المحاضرة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lstStyle/>
          <a:p>
            <a:pPr marL="0" algn="ctr">
              <a:lnSpc>
                <a:spcPct val="115000"/>
              </a:lnSpc>
              <a:spcBef>
                <a:spcPts val="0"/>
              </a:spcBef>
            </a:pPr>
            <a:r>
              <a:rPr lang="ar-IQ" sz="6600" b="1" dirty="0" smtClean="0">
                <a:solidFill>
                  <a:srgbClr val="6666FF"/>
                </a:solidFill>
                <a:ea typeface="Calibri"/>
                <a:cs typeface="Simplified Arabic"/>
              </a:rPr>
              <a:t>( </a:t>
            </a:r>
            <a:r>
              <a:rPr lang="ar-SA" sz="6600" b="1" dirty="0" smtClean="0">
                <a:solidFill>
                  <a:srgbClr val="6666FF"/>
                </a:solidFill>
                <a:ea typeface="Calibri"/>
                <a:cs typeface="Simplified Arabic"/>
              </a:rPr>
              <a:t>تساؤلات </a:t>
            </a:r>
            <a:r>
              <a:rPr lang="ar-SA" sz="6600" b="1" dirty="0">
                <a:solidFill>
                  <a:srgbClr val="6666FF"/>
                </a:solidFill>
                <a:ea typeface="Calibri"/>
                <a:cs typeface="Simplified Arabic"/>
              </a:rPr>
              <a:t>البحث </a:t>
            </a:r>
            <a:r>
              <a:rPr lang="ar-SA" sz="6600" b="1" dirty="0" smtClean="0">
                <a:solidFill>
                  <a:srgbClr val="6666FF"/>
                </a:solidFill>
                <a:ea typeface="Calibri"/>
                <a:cs typeface="Simplified Arabic"/>
              </a:rPr>
              <a:t>العلمي</a:t>
            </a:r>
            <a:r>
              <a:rPr lang="ar-IQ" sz="6600" b="1" dirty="0" smtClean="0">
                <a:solidFill>
                  <a:srgbClr val="6666FF"/>
                </a:solidFill>
                <a:ea typeface="Calibri"/>
                <a:cs typeface="Simplified Arabic"/>
              </a:rPr>
              <a:t> )</a:t>
            </a:r>
          </a:p>
          <a:p>
            <a:pPr marL="0" indent="0" algn="just">
              <a:lnSpc>
                <a:spcPct val="115000"/>
              </a:lnSpc>
              <a:spcBef>
                <a:spcPts val="0"/>
              </a:spcBef>
              <a:buNone/>
            </a:pPr>
            <a:r>
              <a:rPr lang="ar-SA" dirty="0" smtClean="0">
                <a:ea typeface="Calibri"/>
                <a:cs typeface="Simplified Arabic"/>
              </a:rPr>
              <a:t> </a:t>
            </a:r>
            <a:endParaRPr lang="ar-IQ" dirty="0" smtClean="0">
              <a:ea typeface="Calibri"/>
              <a:cs typeface="Simplified Arabic"/>
            </a:endParaRPr>
          </a:p>
          <a:p>
            <a:pPr marL="0" algn="just">
              <a:lnSpc>
                <a:spcPct val="115000"/>
              </a:lnSpc>
              <a:spcBef>
                <a:spcPts val="0"/>
              </a:spcBef>
            </a:pPr>
            <a:endParaRPr lang="en-US" sz="2800" dirty="0">
              <a:ea typeface="Calibri"/>
              <a:cs typeface="Arial"/>
            </a:endParaRPr>
          </a:p>
          <a:p>
            <a:endParaRPr lang="ar-IQ" dirty="0"/>
          </a:p>
        </p:txBody>
      </p:sp>
    </p:spTree>
    <p:extLst>
      <p:ext uri="{BB962C8B-B14F-4D97-AF65-F5344CB8AC3E}">
        <p14:creationId xmlns:p14="http://schemas.microsoft.com/office/powerpoint/2010/main" val="895879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تساؤلات البحث العلمي </a:t>
            </a:r>
            <a:r>
              <a:rPr lang="en-US" sz="3200" b="1" dirty="0">
                <a:solidFill>
                  <a:srgbClr val="FF0000"/>
                </a:solidFill>
                <a:latin typeface="Simplified Arabic"/>
                <a:ea typeface="Calibri"/>
                <a:cs typeface="Arial"/>
              </a:rPr>
              <a:t>research question</a:t>
            </a:r>
            <a:r>
              <a:rPr lang="ar-SA" sz="3200" b="1" dirty="0" smtClean="0">
                <a:solidFill>
                  <a:srgbClr val="FF0000"/>
                </a:solidFill>
                <a:ea typeface="Calibri"/>
                <a:cs typeface="Simplified Arabic"/>
              </a:rPr>
              <a:t>.</a:t>
            </a:r>
            <a:endParaRPr lang="ar-IQ" dirty="0">
              <a:solidFill>
                <a:srgbClr val="FF0000"/>
              </a:solidFill>
            </a:endParaRPr>
          </a:p>
        </p:txBody>
      </p:sp>
      <p:sp>
        <p:nvSpPr>
          <p:cNvPr id="3" name="عنصر نائب للمحتوى 2"/>
          <p:cNvSpPr>
            <a:spLocks noGrp="1"/>
          </p:cNvSpPr>
          <p:nvPr>
            <p:ph idx="1"/>
          </p:nvPr>
        </p:nvSpPr>
        <p:spPr>
          <a:xfrm>
            <a:off x="457200" y="908720"/>
            <a:ext cx="8229600" cy="5832648"/>
          </a:xfrm>
        </p:spPr>
        <p:txBody>
          <a:bodyPr/>
          <a:lstStyle/>
          <a:p>
            <a:pPr lvl="0" algn="just">
              <a:lnSpc>
                <a:spcPct val="115000"/>
              </a:lnSpc>
              <a:spcBef>
                <a:spcPts val="0"/>
              </a:spcBef>
              <a:buFont typeface="Wingdings"/>
              <a:buChar char=""/>
            </a:pPr>
            <a:r>
              <a:rPr lang="ar-SA" sz="3600" b="1" dirty="0">
                <a:solidFill>
                  <a:srgbClr val="6666FF"/>
                </a:solidFill>
                <a:latin typeface="Simplified Arabic" pitchFamily="18" charset="-78"/>
                <a:ea typeface="Calibri"/>
                <a:cs typeface="Simplified Arabic" pitchFamily="18" charset="-78"/>
              </a:rPr>
              <a:t>تساؤلات البحث العلمي </a:t>
            </a:r>
            <a:r>
              <a:rPr lang="en-US" b="1" dirty="0">
                <a:solidFill>
                  <a:srgbClr val="6666FF"/>
                </a:solidFill>
                <a:latin typeface="Simplified Arabic" pitchFamily="18" charset="-78"/>
                <a:ea typeface="Calibri"/>
                <a:cs typeface="Simplified Arabic" pitchFamily="18" charset="-78"/>
              </a:rPr>
              <a:t>research question</a:t>
            </a:r>
            <a:r>
              <a:rPr lang="ar-SA" b="1" dirty="0">
                <a:solidFill>
                  <a:srgbClr val="6666FF"/>
                </a:solidFill>
                <a:latin typeface="Simplified Arabic" pitchFamily="18" charset="-78"/>
                <a:ea typeface="Calibri"/>
                <a:cs typeface="Simplified Arabic" pitchFamily="18" charset="-78"/>
              </a:rPr>
              <a:t>.</a:t>
            </a:r>
            <a:endParaRPr lang="en-US" sz="2400" b="1" dirty="0">
              <a:solidFill>
                <a:srgbClr val="6666FF"/>
              </a:solidFill>
              <a:latin typeface="Simplified Arabic" pitchFamily="18" charset="-78"/>
              <a:ea typeface="Calibri"/>
              <a:cs typeface="Simplified Arabic" pitchFamily="18" charset="-78"/>
            </a:endParaRPr>
          </a:p>
          <a:p>
            <a:pPr marL="37465" algn="just">
              <a:lnSpc>
                <a:spcPct val="115000"/>
              </a:lnSpc>
              <a:spcBef>
                <a:spcPts val="0"/>
              </a:spcBef>
            </a:pPr>
            <a:r>
              <a:rPr lang="ar-SA" b="1" dirty="0">
                <a:latin typeface="Simplified Arabic" pitchFamily="18" charset="-78"/>
                <a:ea typeface="Calibri"/>
                <a:cs typeface="Simplified Arabic" pitchFamily="18" charset="-78"/>
              </a:rPr>
              <a:t>يقوم الباحث بوضع تساؤلات البحث العلمي للإجابة عن عدد محدد من الأسئلة والتساؤلات الرئيسة </a:t>
            </a:r>
            <a:r>
              <a:rPr lang="ar-SA" b="1" dirty="0" smtClean="0">
                <a:latin typeface="Simplified Arabic" pitchFamily="18" charset="-78"/>
                <a:ea typeface="Calibri"/>
                <a:cs typeface="Simplified Arabic" pitchFamily="18" charset="-78"/>
              </a:rPr>
              <a:t>والفرعية</a:t>
            </a:r>
            <a:endParaRPr lang="ar-IQ" b="1" dirty="0" smtClean="0">
              <a:latin typeface="Simplified Arabic" pitchFamily="18" charset="-78"/>
              <a:ea typeface="Calibri"/>
              <a:cs typeface="Simplified Arabic" pitchFamily="18" charset="-78"/>
            </a:endParaRPr>
          </a:p>
          <a:p>
            <a:pPr marL="37465" algn="just">
              <a:lnSpc>
                <a:spcPct val="115000"/>
              </a:lnSpc>
              <a:spcBef>
                <a:spcPts val="0"/>
              </a:spcBef>
            </a:pPr>
            <a:r>
              <a:rPr lang="ar-SA" b="1" dirty="0" smtClean="0">
                <a:latin typeface="Simplified Arabic" pitchFamily="18" charset="-78"/>
                <a:ea typeface="Calibri"/>
                <a:cs typeface="Simplified Arabic" pitchFamily="18" charset="-78"/>
              </a:rPr>
              <a:t>على </a:t>
            </a:r>
            <a:r>
              <a:rPr lang="ar-SA" b="1" dirty="0">
                <a:latin typeface="Simplified Arabic" pitchFamily="18" charset="-78"/>
                <a:ea typeface="Calibri"/>
                <a:cs typeface="Simplified Arabic" pitchFamily="18" charset="-78"/>
              </a:rPr>
              <a:t>أن تكون هذه التساؤلات محددة </a:t>
            </a:r>
            <a:r>
              <a:rPr lang="ar-SA" b="1" dirty="0" smtClean="0">
                <a:latin typeface="Simplified Arabic" pitchFamily="18" charset="-78"/>
                <a:ea typeface="Calibri"/>
                <a:cs typeface="Simplified Arabic" pitchFamily="18" charset="-78"/>
              </a:rPr>
              <a:t>وعميقة</a:t>
            </a:r>
            <a:endParaRPr lang="ar-IQ" b="1" dirty="0" smtClean="0">
              <a:latin typeface="Simplified Arabic" pitchFamily="18" charset="-78"/>
              <a:ea typeface="Calibri"/>
              <a:cs typeface="Simplified Arabic" pitchFamily="18" charset="-78"/>
            </a:endParaRPr>
          </a:p>
          <a:p>
            <a:pPr marL="37465" algn="just">
              <a:lnSpc>
                <a:spcPct val="115000"/>
              </a:lnSpc>
              <a:spcBef>
                <a:spcPts val="0"/>
              </a:spcBef>
            </a:pPr>
            <a:r>
              <a:rPr lang="ar-SA" b="1" dirty="0" smtClean="0">
                <a:latin typeface="Simplified Arabic" pitchFamily="18" charset="-78"/>
                <a:ea typeface="Calibri"/>
                <a:cs typeface="Simplified Arabic" pitchFamily="18" charset="-78"/>
              </a:rPr>
              <a:t>ولا </a:t>
            </a:r>
            <a:r>
              <a:rPr lang="ar-SA" b="1" dirty="0">
                <a:latin typeface="Simplified Arabic" pitchFamily="18" charset="-78"/>
                <a:ea typeface="Calibri"/>
                <a:cs typeface="Simplified Arabic" pitchFamily="18" charset="-78"/>
              </a:rPr>
              <a:t>يجب أن يكتشف الباحث الإجابة عنها إلا بعد أن يقوم بإجراء البحث </a:t>
            </a:r>
            <a:r>
              <a:rPr lang="ar-SA" b="1" dirty="0" smtClean="0">
                <a:latin typeface="Simplified Arabic" pitchFamily="18" charset="-78"/>
                <a:ea typeface="Calibri"/>
                <a:cs typeface="Simplified Arabic" pitchFamily="18" charset="-78"/>
              </a:rPr>
              <a:t>العلمي</a:t>
            </a:r>
            <a:endParaRPr lang="ar-IQ" b="1" dirty="0" smtClean="0">
              <a:latin typeface="Simplified Arabic" pitchFamily="18" charset="-78"/>
              <a:ea typeface="Calibri"/>
              <a:cs typeface="Simplified Arabic" pitchFamily="18" charset="-78"/>
            </a:endParaRPr>
          </a:p>
          <a:p>
            <a:pPr marL="37465" algn="just">
              <a:lnSpc>
                <a:spcPct val="115000"/>
              </a:lnSpc>
              <a:spcBef>
                <a:spcPts val="0"/>
              </a:spcBef>
            </a:pPr>
            <a:r>
              <a:rPr lang="ar-SA" b="1" dirty="0" smtClean="0">
                <a:solidFill>
                  <a:srgbClr val="FF0000"/>
                </a:solidFill>
                <a:latin typeface="Simplified Arabic" pitchFamily="18" charset="-78"/>
                <a:ea typeface="Calibri"/>
                <a:cs typeface="Simplified Arabic" pitchFamily="18" charset="-78"/>
              </a:rPr>
              <a:t>حيث </a:t>
            </a:r>
            <a:r>
              <a:rPr lang="ar-SA" b="1" dirty="0">
                <a:solidFill>
                  <a:srgbClr val="FF0000"/>
                </a:solidFill>
                <a:latin typeface="Simplified Arabic" pitchFamily="18" charset="-78"/>
                <a:ea typeface="Calibri"/>
                <a:cs typeface="Simplified Arabic" pitchFamily="18" charset="-78"/>
              </a:rPr>
              <a:t>أن التساؤل الذي يعرف جوابه الباحث لن يدفعه إلى إجراء البحث العلمي</a:t>
            </a:r>
            <a:r>
              <a:rPr lang="ar-SA" b="1" dirty="0" smtClean="0">
                <a:solidFill>
                  <a:srgbClr val="FF0000"/>
                </a:solidFill>
                <a:latin typeface="Simplified Arabic" pitchFamily="18" charset="-78"/>
                <a:ea typeface="Calibri"/>
                <a:cs typeface="Simplified Arabic" pitchFamily="18" charset="-78"/>
              </a:rPr>
              <a:t>.</a:t>
            </a:r>
            <a:endParaRPr lang="en-US" sz="24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28309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تعريف تساؤلات البحث  </a:t>
            </a:r>
            <a:r>
              <a:rPr lang="en-US" sz="2200" b="1" dirty="0">
                <a:solidFill>
                  <a:srgbClr val="FF0000"/>
                </a:solidFill>
                <a:latin typeface="Simplified Arabic"/>
                <a:ea typeface="Calibri"/>
                <a:cs typeface="Arial"/>
              </a:rPr>
              <a:t>Definition of scientific research </a:t>
            </a:r>
            <a:r>
              <a:rPr lang="en-US" sz="2200" b="1" dirty="0" smtClean="0">
                <a:solidFill>
                  <a:srgbClr val="FF0000"/>
                </a:solidFill>
                <a:latin typeface="Simplified Arabic"/>
                <a:ea typeface="Calibri"/>
                <a:cs typeface="Arial"/>
              </a:rPr>
              <a:t>questions</a:t>
            </a:r>
            <a:endParaRPr lang="ar-IQ" sz="22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lnSpcReduction="10000"/>
          </a:bodyPr>
          <a:lstStyle/>
          <a:p>
            <a:pPr lvl="0" algn="ctr">
              <a:lnSpc>
                <a:spcPct val="115000"/>
              </a:lnSpc>
              <a:spcBef>
                <a:spcPts val="0"/>
              </a:spcBef>
              <a:buFont typeface="Wingdings"/>
              <a:buChar char=""/>
            </a:pPr>
            <a:r>
              <a:rPr lang="ar-SA" sz="3600" b="1" dirty="0">
                <a:solidFill>
                  <a:srgbClr val="FF00FF"/>
                </a:solidFill>
                <a:ea typeface="Calibri"/>
                <a:cs typeface="Simplified Arabic"/>
              </a:rPr>
              <a:t>تعريف تساؤلات البحث  </a:t>
            </a:r>
            <a:endParaRPr lang="ar-IQ" sz="3600" b="1" dirty="0" smtClean="0">
              <a:solidFill>
                <a:srgbClr val="FF00FF"/>
              </a:solidFill>
              <a:ea typeface="Calibri"/>
              <a:cs typeface="Simplified Arabic"/>
            </a:endParaRPr>
          </a:p>
          <a:p>
            <a:pPr marL="0" lvl="0" indent="0" algn="just">
              <a:lnSpc>
                <a:spcPct val="115000"/>
              </a:lnSpc>
              <a:spcBef>
                <a:spcPts val="0"/>
              </a:spcBef>
              <a:buNone/>
            </a:pPr>
            <a:r>
              <a:rPr lang="ar-SA" b="1" dirty="0" smtClean="0">
                <a:solidFill>
                  <a:srgbClr val="6666FF"/>
                </a:solidFill>
                <a:ea typeface="Calibri"/>
                <a:cs typeface="Simplified Arabic"/>
              </a:rPr>
              <a:t>تساؤلات </a:t>
            </a:r>
            <a:r>
              <a:rPr lang="ar-SA" b="1" dirty="0">
                <a:solidFill>
                  <a:srgbClr val="6666FF"/>
                </a:solidFill>
                <a:ea typeface="Calibri"/>
                <a:cs typeface="Simplified Arabic"/>
              </a:rPr>
              <a:t>البحث العلمي</a:t>
            </a:r>
            <a:r>
              <a:rPr lang="ar-SA" dirty="0">
                <a:solidFill>
                  <a:srgbClr val="6666FF"/>
                </a:solidFill>
                <a:ea typeface="Calibri"/>
                <a:cs typeface="Simplified Arabic"/>
              </a:rPr>
              <a:t> : </a:t>
            </a:r>
            <a:endParaRPr lang="ar-IQ" dirty="0" smtClean="0">
              <a:solidFill>
                <a:srgbClr val="6666FF"/>
              </a:solidFill>
              <a:ea typeface="Calibri"/>
              <a:cs typeface="Simplified Arabic"/>
            </a:endParaRPr>
          </a:p>
          <a:p>
            <a:pPr marL="0" lvl="0" indent="0" algn="just">
              <a:lnSpc>
                <a:spcPct val="115000"/>
              </a:lnSpc>
              <a:spcBef>
                <a:spcPts val="0"/>
              </a:spcBef>
              <a:buNone/>
            </a:pPr>
            <a:r>
              <a:rPr lang="ar-SA" b="1" dirty="0" smtClean="0">
                <a:latin typeface="Simplified Arabic" pitchFamily="18" charset="-78"/>
                <a:ea typeface="Calibri"/>
                <a:cs typeface="Simplified Arabic" pitchFamily="18" charset="-78"/>
              </a:rPr>
              <a:t>هي </a:t>
            </a:r>
            <a:r>
              <a:rPr lang="ar-SA" b="1" dirty="0">
                <a:latin typeface="Simplified Arabic" pitchFamily="18" charset="-78"/>
                <a:ea typeface="Calibri"/>
                <a:cs typeface="Simplified Arabic" pitchFamily="18" charset="-78"/>
              </a:rPr>
              <a:t>مجموعة من التساؤلات أو </a:t>
            </a:r>
            <a:r>
              <a:rPr lang="ar-SA" b="1" dirty="0" smtClean="0">
                <a:latin typeface="Simplified Arabic" pitchFamily="18" charset="-78"/>
                <a:ea typeface="Calibri"/>
                <a:cs typeface="Simplified Arabic" pitchFamily="18" charset="-78"/>
              </a:rPr>
              <a:t>الأس</a:t>
            </a:r>
            <a:r>
              <a:rPr lang="ar-IQ" b="1" dirty="0" smtClean="0">
                <a:latin typeface="Simplified Arabic" pitchFamily="18" charset="-78"/>
                <a:ea typeface="Calibri"/>
                <a:cs typeface="Simplified Arabic" pitchFamily="18" charset="-78"/>
              </a:rPr>
              <a:t>ئ</a:t>
            </a:r>
            <a:r>
              <a:rPr lang="ar-SA" b="1" dirty="0" err="1" smtClean="0">
                <a:latin typeface="Simplified Arabic" pitchFamily="18" charset="-78"/>
                <a:ea typeface="Calibri"/>
                <a:cs typeface="Simplified Arabic" pitchFamily="18" charset="-78"/>
              </a:rPr>
              <a:t>لة</a:t>
            </a:r>
            <a:r>
              <a:rPr lang="ar-SA" b="1" dirty="0" smtClean="0">
                <a:latin typeface="Simplified Arabic" pitchFamily="18" charset="-78"/>
                <a:ea typeface="Calibri"/>
                <a:cs typeface="Simplified Arabic" pitchFamily="18" charset="-78"/>
              </a:rPr>
              <a:t> </a:t>
            </a:r>
            <a:r>
              <a:rPr lang="ar-SA" b="1" dirty="0">
                <a:latin typeface="Simplified Arabic" pitchFamily="18" charset="-78"/>
                <a:ea typeface="Calibri"/>
                <a:cs typeface="Simplified Arabic" pitchFamily="18" charset="-78"/>
              </a:rPr>
              <a:t>التي ترتبط وتتعلق بالبحث، من خلالها يتم تحديد أهداف وفرضيات الدراسة، لتحقيق أهداف الدراسة.</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a:solidFill>
                  <a:srgbClr val="6666FF"/>
                </a:solidFill>
                <a:ea typeface="Calibri"/>
                <a:cs typeface="Simplified Arabic"/>
              </a:rPr>
              <a:t>تعرف تساؤلات البحث العلمي</a:t>
            </a:r>
            <a:r>
              <a:rPr lang="ar-SA" dirty="0">
                <a:solidFill>
                  <a:srgbClr val="6666FF"/>
                </a:solidFill>
                <a:ea typeface="Calibri"/>
                <a:cs typeface="Simplified Arabic"/>
              </a:rPr>
              <a:t> : </a:t>
            </a:r>
            <a:endParaRPr lang="ar-IQ" dirty="0" smtClean="0">
              <a:solidFill>
                <a:srgbClr val="6666FF"/>
              </a:solidFill>
              <a:ea typeface="Calibri"/>
              <a:cs typeface="Simplified Arabic"/>
            </a:endParaRPr>
          </a:p>
          <a:p>
            <a:pPr lvl="0" algn="just">
              <a:lnSpc>
                <a:spcPct val="115000"/>
              </a:lnSpc>
              <a:spcBef>
                <a:spcPts val="0"/>
              </a:spcBef>
              <a:buFont typeface="Symbol"/>
              <a:buChar char=""/>
            </a:pPr>
            <a:r>
              <a:rPr lang="ar-SA" b="1" dirty="0" smtClean="0">
                <a:ea typeface="Calibri"/>
                <a:cs typeface="Simplified Arabic"/>
              </a:rPr>
              <a:t>بأنها </a:t>
            </a:r>
            <a:r>
              <a:rPr lang="ar-SA" b="1" dirty="0">
                <a:ea typeface="Calibri"/>
                <a:cs typeface="Simplified Arabic"/>
              </a:rPr>
              <a:t>مجموعة من الأسئلة الرئيسة والفرعية التي يقوم الباحث بوضعها بعد أن يقوم بكتابة تساؤل البحث الرئيس، </a:t>
            </a:r>
            <a:endParaRPr lang="ar-IQ" b="1" dirty="0" smtClean="0">
              <a:ea typeface="Calibri"/>
              <a:cs typeface="Simplified Arabic"/>
            </a:endParaRPr>
          </a:p>
          <a:p>
            <a:pPr lvl="0" algn="just">
              <a:lnSpc>
                <a:spcPct val="115000"/>
              </a:lnSpc>
              <a:spcBef>
                <a:spcPts val="0"/>
              </a:spcBef>
              <a:buFont typeface="Symbol"/>
              <a:buChar char=""/>
            </a:pPr>
            <a:r>
              <a:rPr lang="ar-SA" b="1" dirty="0" smtClean="0">
                <a:solidFill>
                  <a:srgbClr val="FF00FF"/>
                </a:solidFill>
                <a:ea typeface="Calibri"/>
                <a:cs typeface="Simplified Arabic"/>
              </a:rPr>
              <a:t>يكون </a:t>
            </a:r>
            <a:r>
              <a:rPr lang="ar-SA" b="1" dirty="0">
                <a:solidFill>
                  <a:srgbClr val="FF00FF"/>
                </a:solidFill>
                <a:ea typeface="Calibri"/>
                <a:cs typeface="Simplified Arabic"/>
              </a:rPr>
              <a:t>الهدف من هذه التساؤلات هو </a:t>
            </a:r>
            <a:r>
              <a:rPr lang="ar-SA" b="1" u="sng" dirty="0">
                <a:solidFill>
                  <a:srgbClr val="FF00FF"/>
                </a:solidFill>
                <a:ea typeface="Calibri"/>
                <a:cs typeface="Simplified Arabic"/>
              </a:rPr>
              <a:t>الإشارة</a:t>
            </a:r>
            <a:r>
              <a:rPr lang="ar-SA" b="1" dirty="0">
                <a:solidFill>
                  <a:srgbClr val="FF00FF"/>
                </a:solidFill>
                <a:ea typeface="Calibri"/>
                <a:cs typeface="Simplified Arabic"/>
              </a:rPr>
              <a:t> إلى نتائج البحث</a:t>
            </a:r>
            <a:r>
              <a:rPr lang="ar-SA" b="1" dirty="0" smtClean="0">
                <a:solidFill>
                  <a:srgbClr val="FF00FF"/>
                </a:solidFill>
                <a:ea typeface="Calibri"/>
                <a:cs typeface="Simplified Arabic"/>
              </a:rPr>
              <a:t>.</a:t>
            </a:r>
            <a:endParaRPr lang="ar-IQ" b="1" dirty="0" smtClean="0">
              <a:solidFill>
                <a:srgbClr val="FF00FF"/>
              </a:solidFill>
              <a:ea typeface="Calibri"/>
              <a:cs typeface="Simplified Arabic"/>
            </a:endParaRPr>
          </a:p>
          <a:p>
            <a:pPr marL="0" lvl="0" indent="0" algn="ctr">
              <a:lnSpc>
                <a:spcPct val="115000"/>
              </a:lnSpc>
              <a:spcBef>
                <a:spcPts val="0"/>
              </a:spcBef>
              <a:buNone/>
            </a:pPr>
            <a:r>
              <a:rPr lang="ar-IQ" sz="2400" b="1" dirty="0" smtClean="0">
                <a:solidFill>
                  <a:srgbClr val="FF0000"/>
                </a:solidFill>
                <a:ea typeface="Calibri"/>
                <a:cs typeface="Simplified Arabic"/>
              </a:rPr>
              <a:t>س : ماهي اهداف وضع تساؤلات البحث؟</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4119729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محور جديد من محاور المحاضرة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algn="ctr"/>
            <a:r>
              <a:rPr lang="ar-SA" sz="4800" b="1" dirty="0">
                <a:solidFill>
                  <a:srgbClr val="FF0000"/>
                </a:solidFill>
                <a:latin typeface="Simplified Arabic" pitchFamily="18" charset="-78"/>
                <a:ea typeface="Calibri"/>
                <a:cs typeface="Simplified Arabic" pitchFamily="18" charset="-78"/>
              </a:rPr>
              <a:t>أهداف وضع تساؤلات البحث </a:t>
            </a:r>
            <a:r>
              <a:rPr lang="ar-SA" sz="4800" b="1" dirty="0" smtClean="0">
                <a:solidFill>
                  <a:srgbClr val="FF0000"/>
                </a:solidFill>
                <a:latin typeface="Simplified Arabic" pitchFamily="18" charset="-78"/>
                <a:ea typeface="Calibri"/>
                <a:cs typeface="Simplified Arabic" pitchFamily="18" charset="-78"/>
              </a:rPr>
              <a:t>العلمي</a:t>
            </a:r>
            <a:endParaRPr lang="ar-IQ" sz="4800" b="1" dirty="0" smtClean="0">
              <a:solidFill>
                <a:srgbClr val="FF0000"/>
              </a:solidFill>
              <a:latin typeface="Simplified Arabic" pitchFamily="18" charset="-78"/>
              <a:ea typeface="Calibri"/>
              <a:cs typeface="Simplified Arabic" pitchFamily="18" charset="-78"/>
            </a:endParaRPr>
          </a:p>
          <a:p>
            <a:pPr marL="0" indent="0" algn="ctr">
              <a:buNone/>
            </a:pPr>
            <a:r>
              <a:rPr lang="ar-SA" sz="4800" b="1" dirty="0" smtClean="0">
                <a:solidFill>
                  <a:srgbClr val="FF0000"/>
                </a:solidFill>
                <a:latin typeface="Simplified Arabic" pitchFamily="18" charset="-78"/>
                <a:ea typeface="Calibri"/>
                <a:cs typeface="Simplified Arabic" pitchFamily="18" charset="-78"/>
              </a:rPr>
              <a:t> </a:t>
            </a:r>
            <a:endParaRPr lang="ar-IQ" sz="4800" dirty="0" smtClean="0"/>
          </a:p>
          <a:p>
            <a:pPr marL="0" lvl="0" indent="0" algn="ctr">
              <a:lnSpc>
                <a:spcPct val="115000"/>
              </a:lnSpc>
              <a:spcBef>
                <a:spcPts val="0"/>
              </a:spcBef>
              <a:buNone/>
            </a:pPr>
            <a:r>
              <a:rPr lang="ar-IQ" sz="3600" b="1" dirty="0">
                <a:solidFill>
                  <a:srgbClr val="FF0000"/>
                </a:solidFill>
                <a:latin typeface="Simplified Arabic" pitchFamily="18" charset="-78"/>
                <a:ea typeface="Calibri"/>
                <a:cs typeface="Simplified Arabic" pitchFamily="18" charset="-78"/>
              </a:rPr>
              <a:t>س : ماهي اهداف وضع تساؤلات البحث؟</a:t>
            </a:r>
            <a:endParaRPr lang="en-US" sz="3600" b="1" dirty="0">
              <a:solidFill>
                <a:srgbClr val="FF0000"/>
              </a:solidFill>
              <a:latin typeface="Simplified Arabic" pitchFamily="18" charset="-78"/>
              <a:ea typeface="Calibri"/>
              <a:cs typeface="Simplified Arabic" pitchFamily="18" charset="-78"/>
            </a:endParaRPr>
          </a:p>
          <a:p>
            <a:pPr marL="0" indent="0" algn="ctr">
              <a:buNone/>
            </a:pPr>
            <a:endParaRPr lang="ar-IQ" sz="4800" b="1" dirty="0" smtClean="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416214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SA" sz="3600" b="1" dirty="0">
                <a:solidFill>
                  <a:srgbClr val="FF0000"/>
                </a:solidFill>
                <a:latin typeface="Simplified Arabic" pitchFamily="18" charset="-78"/>
                <a:ea typeface="Calibri"/>
                <a:cs typeface="Simplified Arabic" pitchFamily="18" charset="-78"/>
              </a:rPr>
              <a:t>أهداف وضع تساؤلات البحث العلمي  </a:t>
            </a:r>
            <a:endParaRPr lang="ar-IQ" sz="36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normAutofit/>
          </a:bodyPr>
          <a:lstStyle/>
          <a:p>
            <a:pPr lvl="0" algn="just">
              <a:lnSpc>
                <a:spcPct val="115000"/>
              </a:lnSpc>
              <a:spcBef>
                <a:spcPts val="0"/>
              </a:spcBef>
              <a:buFont typeface="+mj-lt"/>
              <a:buAutoNum type="arabicPeriod"/>
            </a:pPr>
            <a:r>
              <a:rPr lang="ar-SA" sz="3600" dirty="0" smtClean="0">
                <a:latin typeface="Simplified Arabic" pitchFamily="18" charset="-78"/>
                <a:ea typeface="Calibri"/>
                <a:cs typeface="Simplified Arabic" pitchFamily="18" charset="-78"/>
              </a:rPr>
              <a:t>يفضل </a:t>
            </a:r>
            <a:r>
              <a:rPr lang="ar-SA" sz="3600" dirty="0">
                <a:latin typeface="Simplified Arabic" pitchFamily="18" charset="-78"/>
                <a:ea typeface="Calibri"/>
                <a:cs typeface="Simplified Arabic" pitchFamily="18" charset="-78"/>
              </a:rPr>
              <a:t>أن يكون هناك سؤال </a:t>
            </a:r>
            <a:r>
              <a:rPr lang="ar-SA" sz="3600" u="sng" dirty="0">
                <a:solidFill>
                  <a:srgbClr val="FF0000"/>
                </a:solidFill>
                <a:latin typeface="Simplified Arabic" pitchFamily="18" charset="-78"/>
                <a:ea typeface="Calibri"/>
                <a:cs typeface="Simplified Arabic" pitchFamily="18" charset="-78"/>
              </a:rPr>
              <a:t>رئيس</a:t>
            </a:r>
            <a:r>
              <a:rPr lang="ar-SA" sz="3600" dirty="0">
                <a:latin typeface="Simplified Arabic" pitchFamily="18" charset="-78"/>
                <a:ea typeface="Calibri"/>
                <a:cs typeface="Simplified Arabic" pitchFamily="18" charset="-78"/>
              </a:rPr>
              <a:t> للبحث العلمي الذي يقوم به، ويتفرع من هذا السؤال مجموعة من الأسئلة </a:t>
            </a:r>
            <a:r>
              <a:rPr lang="ar-SA" sz="3600" u="sng" dirty="0">
                <a:solidFill>
                  <a:srgbClr val="FF0000"/>
                </a:solidFill>
                <a:latin typeface="Simplified Arabic" pitchFamily="18" charset="-78"/>
                <a:ea typeface="Calibri"/>
                <a:cs typeface="Simplified Arabic" pitchFamily="18" charset="-78"/>
              </a:rPr>
              <a:t>الفرعية</a:t>
            </a:r>
            <a:r>
              <a:rPr lang="ar-SA" sz="3600" dirty="0">
                <a:latin typeface="Simplified Arabic" pitchFamily="18" charset="-78"/>
                <a:ea typeface="Calibri"/>
                <a:cs typeface="Simplified Arabic" pitchFamily="18" charset="-78"/>
              </a:rPr>
              <a:t> المتعلقة والمرتبطة به. </a:t>
            </a:r>
            <a:endParaRPr lang="en-US" sz="3600"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pPr>
            <a:r>
              <a:rPr lang="ar-SA" sz="3600" dirty="0">
                <a:latin typeface="Simplified Arabic" pitchFamily="18" charset="-78"/>
                <a:ea typeface="Calibri"/>
                <a:cs typeface="Simplified Arabic" pitchFamily="18" charset="-78"/>
              </a:rPr>
              <a:t>تغطي أسئلة الدراسة جزء كبير من </a:t>
            </a:r>
            <a:r>
              <a:rPr lang="ar-SA" sz="3600" b="1" u="sng" dirty="0">
                <a:solidFill>
                  <a:srgbClr val="FF0000"/>
                </a:solidFill>
                <a:latin typeface="Simplified Arabic" pitchFamily="18" charset="-78"/>
                <a:ea typeface="Calibri"/>
                <a:cs typeface="Simplified Arabic" pitchFamily="18" charset="-78"/>
              </a:rPr>
              <a:t>أهداف</a:t>
            </a:r>
            <a:r>
              <a:rPr lang="ar-SA" sz="3600" dirty="0">
                <a:latin typeface="Simplified Arabic" pitchFamily="18" charset="-78"/>
                <a:ea typeface="Calibri"/>
                <a:cs typeface="Simplified Arabic" pitchFamily="18" charset="-78"/>
              </a:rPr>
              <a:t> البحث العلمي التي يسعى الباحث لتحقيقها والقيام </a:t>
            </a:r>
            <a:r>
              <a:rPr lang="ar-SA" sz="3600" dirty="0" smtClean="0">
                <a:latin typeface="Simplified Arabic" pitchFamily="18" charset="-78"/>
                <a:ea typeface="Calibri"/>
                <a:cs typeface="Simplified Arabic" pitchFamily="18" charset="-78"/>
              </a:rPr>
              <a:t>بها</a:t>
            </a:r>
            <a:endParaRPr lang="ar-IQ" sz="3600"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SA" sz="3600" b="1" dirty="0" smtClean="0">
                <a:solidFill>
                  <a:srgbClr val="FF00FF"/>
                </a:solidFill>
                <a:latin typeface="Simplified Arabic" pitchFamily="18" charset="-78"/>
                <a:ea typeface="Calibri"/>
                <a:cs typeface="Simplified Arabic" pitchFamily="18" charset="-78"/>
              </a:rPr>
              <a:t>على </a:t>
            </a:r>
            <a:r>
              <a:rPr lang="ar-SA" sz="3600" b="1" dirty="0">
                <a:solidFill>
                  <a:srgbClr val="FF00FF"/>
                </a:solidFill>
                <a:latin typeface="Simplified Arabic" pitchFamily="18" charset="-78"/>
                <a:ea typeface="Calibri"/>
                <a:cs typeface="Simplified Arabic" pitchFamily="18" charset="-78"/>
              </a:rPr>
              <a:t>أن يغطي كل سؤال سواء كان رئيس أم فرعي جانبا أو محوراً من جوانب أو محاور البحث العلمي الذي يقوم به الباحث</a:t>
            </a:r>
            <a:r>
              <a:rPr lang="ar-SA" sz="3600" b="1" dirty="0" smtClean="0">
                <a:solidFill>
                  <a:srgbClr val="FF00FF"/>
                </a:solidFill>
                <a:latin typeface="Simplified Arabic" pitchFamily="18" charset="-78"/>
                <a:ea typeface="Calibri"/>
                <a:cs typeface="Simplified Arabic" pitchFamily="18" charset="-78"/>
              </a:rPr>
              <a:t>.</a:t>
            </a:r>
            <a:endParaRPr lang="ar-IQ" sz="3600" b="1" dirty="0" smtClean="0">
              <a:solidFill>
                <a:srgbClr val="FF00FF"/>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400" b="1" dirty="0" smtClean="0">
                <a:solidFill>
                  <a:srgbClr val="FF0000"/>
                </a:solidFill>
                <a:ea typeface="Calibri"/>
                <a:cs typeface="Simplified Arabic"/>
              </a:rPr>
              <a:t>تكملة أهداف وضع تساؤلات البحث العلمي</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1348448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pPr>
            <a:r>
              <a:rPr lang="ar-IQ" sz="2400" b="1" dirty="0" smtClean="0">
                <a:solidFill>
                  <a:srgbClr val="FF0000"/>
                </a:solidFill>
                <a:ea typeface="Calibri"/>
                <a:cs typeface="Simplified Arabic"/>
              </a:rPr>
              <a:t>تكملة / </a:t>
            </a:r>
            <a:r>
              <a:rPr lang="ar-IQ" sz="2400" b="1" dirty="0">
                <a:solidFill>
                  <a:srgbClr val="FF0000"/>
                </a:solidFill>
                <a:ea typeface="Calibri"/>
                <a:cs typeface="Simplified Arabic"/>
              </a:rPr>
              <a:t>أهداف وضع تساؤلات البحث </a:t>
            </a:r>
            <a:r>
              <a:rPr lang="ar-IQ" sz="2400" b="1" dirty="0" smtClean="0">
                <a:solidFill>
                  <a:srgbClr val="FF0000"/>
                </a:solidFill>
                <a:ea typeface="Calibri"/>
                <a:cs typeface="Simplified Arabic"/>
              </a:rPr>
              <a:t>العلمي</a:t>
            </a:r>
            <a:endParaRPr lang="ar-IQ" dirty="0"/>
          </a:p>
        </p:txBody>
      </p:sp>
      <p:sp>
        <p:nvSpPr>
          <p:cNvPr id="3" name="عنصر نائب للمحتوى 2"/>
          <p:cNvSpPr>
            <a:spLocks noGrp="1"/>
          </p:cNvSpPr>
          <p:nvPr>
            <p:ph idx="1"/>
          </p:nvPr>
        </p:nvSpPr>
        <p:spPr>
          <a:xfrm>
            <a:off x="457200" y="980728"/>
            <a:ext cx="8229600" cy="5616624"/>
          </a:xfrm>
        </p:spPr>
        <p:txBody>
          <a:bodyPr>
            <a:normAutofit/>
          </a:bodyPr>
          <a:lstStyle/>
          <a:p>
            <a:pPr algn="just"/>
            <a:r>
              <a:rPr lang="ar-IQ" sz="4000" b="1" dirty="0">
                <a:latin typeface="Simplified Arabic" pitchFamily="18" charset="-78"/>
                <a:cs typeface="Simplified Arabic" pitchFamily="18" charset="-78"/>
              </a:rPr>
              <a:t>3.	يقوم الباحث بتحديد المحاور الأساسية للدراسة، ويطرح السؤال بشكل استفهامي، ومن خلال الإجابة عن هذا السؤال يتم التوصل للنتائج المتوقعة.</a:t>
            </a:r>
          </a:p>
          <a:p>
            <a:pPr algn="just"/>
            <a:r>
              <a:rPr lang="ar-IQ" sz="4000" b="1" dirty="0">
                <a:latin typeface="Simplified Arabic" pitchFamily="18" charset="-78"/>
                <a:cs typeface="Simplified Arabic" pitchFamily="18" charset="-78"/>
              </a:rPr>
              <a:t>4.	تسهم أسئلة البحث العلمي في عدم خروج الباحث عن المحاور الأساسية التي قام بطرحها، وتهدف إلى ربط علمية التحليل بالأهداف المبتغاة من البحث</a:t>
            </a:r>
            <a:r>
              <a:rPr lang="ar-IQ" sz="4000" b="1" dirty="0" smtClean="0">
                <a:latin typeface="Simplified Arabic" pitchFamily="18" charset="-78"/>
                <a:cs typeface="Simplified Arabic" pitchFamily="18" charset="-78"/>
              </a:rPr>
              <a:t>.</a:t>
            </a:r>
            <a:endParaRPr lang="ar-IQ" sz="40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4290922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lvl="0"/>
            <a:r>
              <a:rPr lang="ar-SA" sz="3600" b="1" dirty="0">
                <a:solidFill>
                  <a:srgbClr val="FF0000"/>
                </a:solidFill>
                <a:latin typeface="Simplified Arabic" pitchFamily="18" charset="-78"/>
                <a:ea typeface="Calibri"/>
                <a:cs typeface="Simplified Arabic" pitchFamily="18" charset="-78"/>
              </a:rPr>
              <a:t>أمثلة على أسئلة البحث العلمي</a:t>
            </a:r>
            <a:r>
              <a:rPr lang="en-US" sz="1800" b="1" dirty="0">
                <a:latin typeface="Simplified Arabic" pitchFamily="18" charset="-78"/>
                <a:ea typeface="Calibri"/>
                <a:cs typeface="Simplified Arabic" pitchFamily="18" charset="-78"/>
              </a:rPr>
              <a:t>Example of scientific research </a:t>
            </a:r>
            <a:r>
              <a:rPr lang="en-US" sz="1800" b="1" dirty="0" smtClean="0">
                <a:latin typeface="Simplified Arabic" pitchFamily="18" charset="-78"/>
                <a:ea typeface="Calibri"/>
                <a:cs typeface="Simplified Arabic" pitchFamily="18" charset="-78"/>
              </a:rPr>
              <a:t>questions</a:t>
            </a:r>
            <a:r>
              <a:rPr lang="en-US" sz="1800" dirty="0" smtClean="0">
                <a:latin typeface="Simplified Arabic" pitchFamily="18" charset="-78"/>
                <a:ea typeface="Calibri"/>
                <a:cs typeface="Simplified Arabic" pitchFamily="18" charset="-78"/>
              </a:rPr>
              <a:t> </a:t>
            </a:r>
            <a:endParaRPr lang="ar-IQ" sz="1800" dirty="0">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fontScale="85000" lnSpcReduction="20000"/>
          </a:bodyPr>
          <a:lstStyle/>
          <a:p>
            <a:pPr marL="0" algn="just">
              <a:lnSpc>
                <a:spcPct val="115000"/>
              </a:lnSpc>
              <a:spcBef>
                <a:spcPts val="0"/>
              </a:spcBef>
            </a:pPr>
            <a:r>
              <a:rPr lang="ar-SA" b="1" dirty="0" smtClean="0">
                <a:ea typeface="Calibri"/>
                <a:cs typeface="Simplified Arabic"/>
              </a:rPr>
              <a:t>في </a:t>
            </a:r>
            <a:r>
              <a:rPr lang="ar-SA" b="1" dirty="0">
                <a:ea typeface="Calibri"/>
                <a:cs typeface="Simplified Arabic"/>
              </a:rPr>
              <a:t>حال أرد الباحث أن ينجز بحثاً علمياً حول القوة العضلية والأثر الذي يتركه تنميتها على اللياقة البدنية، فيستطيع الباحث أن يطرح مجموعة من الأسئلة ومن هذه الأسئلة:-</a:t>
            </a:r>
            <a:endParaRPr lang="en-US" sz="2400" dirty="0">
              <a:ea typeface="Calibri"/>
              <a:cs typeface="Arial"/>
            </a:endParaRPr>
          </a:p>
          <a:p>
            <a:pPr lvl="0" algn="just">
              <a:lnSpc>
                <a:spcPct val="115000"/>
              </a:lnSpc>
              <a:spcBef>
                <a:spcPts val="0"/>
              </a:spcBef>
              <a:buFont typeface="Simplified Arabic"/>
              <a:buChar char="-"/>
            </a:pPr>
            <a:r>
              <a:rPr lang="ar-SA" dirty="0">
                <a:ea typeface="Calibri"/>
                <a:cs typeface="Simplified Arabic"/>
              </a:rPr>
              <a:t>ما هي العلاقة بين القوة العضلية واللياقة البدنية؟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ماهي انواع القوة العضلية، وكيفية تنميتها؟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 هو الأثر الذي تتركه تنمية القوة العضلية على اللياقة البدنية؟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 هي الفوائد الحقيقية لتنمية القوة العضلية على اللياقة البدنية؟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 هي طرائق تنمية القوة العضلية؟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ماهي اختبارات القوة العضلية؟ </a:t>
            </a:r>
            <a:endParaRPr lang="en-US" dirty="0" smtClean="0">
              <a:ea typeface="Calibri"/>
              <a:cs typeface="Simplified Arabic"/>
            </a:endParaRPr>
          </a:p>
          <a:p>
            <a:pPr marL="0" lvl="0" indent="0" algn="just">
              <a:lnSpc>
                <a:spcPct val="115000"/>
              </a:lnSpc>
              <a:spcBef>
                <a:spcPts val="0"/>
              </a:spcBef>
              <a:buNone/>
            </a:pPr>
            <a:r>
              <a:rPr lang="ar-SA" dirty="0" smtClean="0">
                <a:ea typeface="Calibri"/>
                <a:cs typeface="Simplified Arabic"/>
              </a:rPr>
              <a:t>- </a:t>
            </a:r>
            <a:r>
              <a:rPr lang="ar-SA" dirty="0">
                <a:ea typeface="Calibri"/>
                <a:cs typeface="Simplified Arabic"/>
              </a:rPr>
              <a:t>ماهي العوامل الاخرى المؤثرة على اللياقة البدنية بجانب القوة العضلية؟</a:t>
            </a:r>
            <a:endParaRPr lang="en-US" sz="2400" dirty="0">
              <a:ea typeface="Calibri"/>
              <a:cs typeface="Arial"/>
            </a:endParaRPr>
          </a:p>
          <a:p>
            <a:pPr marL="0" algn="just">
              <a:lnSpc>
                <a:spcPct val="115000"/>
              </a:lnSpc>
              <a:spcBef>
                <a:spcPts val="0"/>
              </a:spcBef>
            </a:pPr>
            <a:r>
              <a:rPr lang="ar-SA" dirty="0">
                <a:ea typeface="Calibri"/>
                <a:cs typeface="Simplified Arabic"/>
              </a:rPr>
              <a:t>وهكذا نرى أن أسئلة البحث العلمي تلعب دورا كبيرا في مساعدة الباحث على إعطاء إجابات عن البحث العملي الذي يقوم به، وتساعده على تقديم وتحليل الإجابات الواضحة والتي توضح للقارئ النتائج التي توصل إليها الباحث من خلال بحثه</a:t>
            </a:r>
            <a:r>
              <a:rPr lang="ar-SA"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389939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IQ" sz="3200" b="1" dirty="0" smtClean="0">
                <a:solidFill>
                  <a:srgbClr val="FF0000"/>
                </a:solidFill>
                <a:latin typeface="Simplified Arabic" pitchFamily="18" charset="-78"/>
                <a:cs typeface="Simplified Arabic" pitchFamily="18" charset="-78"/>
              </a:rPr>
              <a:t>المحاضرة الرابعة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algn="ctr">
              <a:lnSpc>
                <a:spcPct val="115000"/>
              </a:lnSpc>
              <a:spcBef>
                <a:spcPts val="0"/>
              </a:spcBef>
            </a:pPr>
            <a:r>
              <a:rPr lang="ar-IQ" sz="4400" b="1" dirty="0" smtClean="0">
                <a:latin typeface="Simplified Arabic" pitchFamily="18" charset="-78"/>
                <a:ea typeface="Calibri"/>
                <a:cs typeface="Simplified Arabic" pitchFamily="18" charset="-78"/>
              </a:rPr>
              <a:t>عنوان المحاضرة الرابعة</a:t>
            </a:r>
          </a:p>
          <a:p>
            <a:pPr marL="0" indent="0" algn="ctr">
              <a:lnSpc>
                <a:spcPct val="115000"/>
              </a:lnSpc>
              <a:spcBef>
                <a:spcPts val="0"/>
              </a:spcBef>
              <a:buNone/>
            </a:pPr>
            <a:r>
              <a:rPr lang="ar-IQ" sz="4400" b="1" dirty="0" smtClean="0">
                <a:solidFill>
                  <a:srgbClr val="9966FF"/>
                </a:solidFill>
                <a:latin typeface="Simplified Arabic" pitchFamily="18" charset="-78"/>
                <a:ea typeface="Calibri"/>
                <a:cs typeface="Simplified Arabic" pitchFamily="18" charset="-78"/>
              </a:rPr>
              <a:t>المحاضرة بمحورين رئيسيين</a:t>
            </a:r>
          </a:p>
          <a:p>
            <a:pPr marL="0" indent="0" algn="ctr">
              <a:lnSpc>
                <a:spcPct val="115000"/>
              </a:lnSpc>
              <a:spcBef>
                <a:spcPts val="0"/>
              </a:spcBef>
              <a:buNone/>
            </a:pPr>
            <a:endParaRPr lang="ar-IQ" sz="4400" b="1" dirty="0">
              <a:latin typeface="Simplified Arabic" pitchFamily="18" charset="-78"/>
              <a:ea typeface="Calibri"/>
              <a:cs typeface="Simplified Arabic" pitchFamily="18" charset="-78"/>
            </a:endParaRPr>
          </a:p>
          <a:p>
            <a:pPr marL="0" indent="0" algn="ctr">
              <a:lnSpc>
                <a:spcPct val="115000"/>
              </a:lnSpc>
              <a:spcBef>
                <a:spcPts val="0"/>
              </a:spcBef>
              <a:buNone/>
            </a:pPr>
            <a:r>
              <a:rPr lang="ar-IQ" sz="4400" b="1" dirty="0" smtClean="0">
                <a:solidFill>
                  <a:srgbClr val="FF0000"/>
                </a:solidFill>
                <a:latin typeface="Simplified Arabic" pitchFamily="18" charset="-78"/>
                <a:ea typeface="Calibri"/>
                <a:cs typeface="Simplified Arabic" pitchFamily="18" charset="-78"/>
              </a:rPr>
              <a:t>المحور الأول : اختيار </a:t>
            </a:r>
            <a:r>
              <a:rPr lang="ar-IQ" sz="4400" b="1" dirty="0">
                <a:solidFill>
                  <a:srgbClr val="FF0000"/>
                </a:solidFill>
                <a:latin typeface="Simplified Arabic" pitchFamily="18" charset="-78"/>
                <a:ea typeface="Calibri"/>
                <a:cs typeface="Simplified Arabic" pitchFamily="18" charset="-78"/>
              </a:rPr>
              <a:t>موضوع </a:t>
            </a:r>
            <a:r>
              <a:rPr lang="ar-IQ" sz="4400" b="1" dirty="0" smtClean="0">
                <a:solidFill>
                  <a:srgbClr val="FF0000"/>
                </a:solidFill>
                <a:latin typeface="Simplified Arabic" pitchFamily="18" charset="-78"/>
                <a:ea typeface="Calibri"/>
                <a:cs typeface="Simplified Arabic" pitchFamily="18" charset="-78"/>
              </a:rPr>
              <a:t>البحث </a:t>
            </a:r>
          </a:p>
          <a:p>
            <a:pPr marL="0" indent="0" algn="ctr">
              <a:lnSpc>
                <a:spcPct val="115000"/>
              </a:lnSpc>
              <a:spcBef>
                <a:spcPts val="0"/>
              </a:spcBef>
              <a:buNone/>
            </a:pPr>
            <a:r>
              <a:rPr lang="ar-IQ" sz="4400" b="1" dirty="0" smtClean="0">
                <a:solidFill>
                  <a:srgbClr val="FF0000"/>
                </a:solidFill>
                <a:latin typeface="Simplified Arabic" pitchFamily="18" charset="-78"/>
                <a:ea typeface="Calibri"/>
                <a:cs typeface="Simplified Arabic" pitchFamily="18" charset="-78"/>
              </a:rPr>
              <a:t>المحور الثاني :</a:t>
            </a:r>
            <a:r>
              <a:rPr lang="ar-IQ" sz="4400" b="1" dirty="0" smtClean="0">
                <a:solidFill>
                  <a:srgbClr val="FF0000"/>
                </a:solidFill>
                <a:ea typeface="Calibri"/>
                <a:cs typeface="Simplified Arabic"/>
              </a:rPr>
              <a:t> </a:t>
            </a:r>
            <a:r>
              <a:rPr lang="ar-SA" sz="4400" b="1" dirty="0" smtClean="0">
                <a:solidFill>
                  <a:srgbClr val="FF0000"/>
                </a:solidFill>
                <a:ea typeface="Calibri"/>
                <a:cs typeface="Simplified Arabic"/>
              </a:rPr>
              <a:t>تساؤلات </a:t>
            </a:r>
            <a:r>
              <a:rPr lang="ar-SA" sz="4400" b="1" dirty="0">
                <a:solidFill>
                  <a:srgbClr val="FF0000"/>
                </a:solidFill>
                <a:ea typeface="Calibri"/>
                <a:cs typeface="Simplified Arabic"/>
              </a:rPr>
              <a:t>البحث </a:t>
            </a:r>
            <a:r>
              <a:rPr lang="ar-SA" sz="4400" b="1" dirty="0" smtClean="0">
                <a:solidFill>
                  <a:srgbClr val="FF0000"/>
                </a:solidFill>
                <a:ea typeface="Calibri"/>
                <a:cs typeface="Simplified Arabic"/>
              </a:rPr>
              <a:t>العلمي</a:t>
            </a:r>
            <a:r>
              <a:rPr lang="ar-IQ" sz="4400" b="1" dirty="0" smtClean="0">
                <a:solidFill>
                  <a:srgbClr val="FF0000"/>
                </a:solidFill>
                <a:ea typeface="Calibri"/>
                <a:cs typeface="Simplified Arabic"/>
              </a:rPr>
              <a:t> </a:t>
            </a:r>
            <a:r>
              <a:rPr lang="ar-SA" sz="4400" dirty="0" smtClean="0">
                <a:solidFill>
                  <a:srgbClr val="FF0000"/>
                </a:solidFill>
                <a:ea typeface="Calibri"/>
                <a:cs typeface="Simplified Arabic"/>
              </a:rPr>
              <a:t> </a:t>
            </a:r>
            <a:endParaRPr lang="en-US" sz="4000" dirty="0">
              <a:solidFill>
                <a:srgbClr val="FF0000"/>
              </a:solidFill>
              <a:ea typeface="Calibri"/>
              <a:cs typeface="Arial"/>
            </a:endParaRPr>
          </a:p>
          <a:p>
            <a:pPr marL="0" indent="0" algn="ctr">
              <a:lnSpc>
                <a:spcPct val="115000"/>
              </a:lnSpc>
              <a:spcBef>
                <a:spcPts val="0"/>
              </a:spcBef>
              <a:buNone/>
            </a:pPr>
            <a:endParaRPr lang="en-US" sz="4400"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62409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r>
              <a:rPr lang="ar-IQ" sz="3600" b="1" dirty="0" smtClean="0">
                <a:solidFill>
                  <a:srgbClr val="FF0000"/>
                </a:solidFill>
                <a:latin typeface="Simplified Arabic" pitchFamily="18" charset="-78"/>
                <a:cs typeface="Simplified Arabic" pitchFamily="18" charset="-78"/>
              </a:rPr>
              <a:t>انتهت المحاضرة الرابعة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544616"/>
          </a:xfrm>
        </p:spPr>
        <p:txBody>
          <a:bodyPr>
            <a:normAutofit fontScale="92500" lnSpcReduction="20000"/>
          </a:bodyPr>
          <a:lstStyle/>
          <a:p>
            <a:pPr algn="ctr"/>
            <a:r>
              <a:rPr lang="ar-IQ" sz="4800" b="1" dirty="0" smtClean="0">
                <a:latin typeface="Simplified Arabic" pitchFamily="18" charset="-78"/>
                <a:cs typeface="Simplified Arabic" pitchFamily="18" charset="-78"/>
              </a:rPr>
              <a:t>انتهت محاضرة اليوم الرابعة</a:t>
            </a:r>
          </a:p>
          <a:p>
            <a:pPr marL="0" indent="0" algn="ctr">
              <a:buNone/>
            </a:pPr>
            <a:r>
              <a:rPr lang="ar-IQ" sz="4800" b="1" dirty="0" smtClean="0">
                <a:solidFill>
                  <a:srgbClr val="FF0000"/>
                </a:solidFill>
                <a:latin typeface="Simplified Arabic" pitchFamily="18" charset="-78"/>
                <a:cs typeface="Simplified Arabic" pitchFamily="18" charset="-78"/>
              </a:rPr>
              <a:t>كان عنوانها</a:t>
            </a:r>
          </a:p>
          <a:p>
            <a:pPr marL="0" lvl="0" indent="0" algn="ctr">
              <a:lnSpc>
                <a:spcPct val="115000"/>
              </a:lnSpc>
              <a:spcBef>
                <a:spcPts val="0"/>
              </a:spcBef>
              <a:buNone/>
            </a:pPr>
            <a:r>
              <a:rPr lang="ar-IQ" sz="5400" b="1" dirty="0">
                <a:solidFill>
                  <a:srgbClr val="9900CC"/>
                </a:solidFill>
                <a:latin typeface="Simplified Arabic" pitchFamily="18" charset="-78"/>
                <a:ea typeface="Calibri"/>
                <a:cs typeface="Simplified Arabic" pitchFamily="18" charset="-78"/>
              </a:rPr>
              <a:t>اختيار موضوع البحث</a:t>
            </a:r>
            <a:endParaRPr lang="en-US" sz="5400" dirty="0">
              <a:solidFill>
                <a:srgbClr val="9900CC"/>
              </a:solidFill>
              <a:latin typeface="Simplified Arabic" pitchFamily="18" charset="-78"/>
              <a:ea typeface="Calibri"/>
              <a:cs typeface="Simplified Arabic" pitchFamily="18" charset="-78"/>
            </a:endParaRPr>
          </a:p>
          <a:p>
            <a:pPr marL="0" indent="0" algn="ctr">
              <a:buNone/>
            </a:pPr>
            <a:r>
              <a:rPr lang="ar-IQ" sz="4800" b="1" dirty="0" smtClean="0">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a:t>
            </a:r>
          </a:p>
          <a:p>
            <a:pPr algn="ctr"/>
            <a:r>
              <a:rPr lang="ar-IQ" sz="3600" b="1" dirty="0" smtClean="0">
                <a:solidFill>
                  <a:srgbClr val="FF00FF"/>
                </a:solidFill>
                <a:latin typeface="Simplified Arabic" pitchFamily="18" charset="-78"/>
                <a:cs typeface="Simplified Arabic" pitchFamily="18" charset="-78"/>
              </a:rPr>
              <a:t>سنكمل المحاضرة الخامسة</a:t>
            </a:r>
          </a:p>
          <a:p>
            <a:pPr marL="0" indent="0" algn="ctr">
              <a:buNone/>
            </a:pPr>
            <a:r>
              <a:rPr lang="ar-IQ" sz="3600" b="1" dirty="0" smtClean="0">
                <a:solidFill>
                  <a:srgbClr val="FF00FF"/>
                </a:solidFill>
                <a:latin typeface="Simplified Arabic" pitchFamily="18" charset="-78"/>
                <a:cs typeface="Simplified Arabic" pitchFamily="18" charset="-78"/>
              </a:rPr>
              <a:t>محاور المحاضرة القادمة الخامسة </a:t>
            </a: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 الاول</a:t>
            </a:r>
            <a:r>
              <a:rPr lang="ar-SA" sz="3600" b="1" dirty="0" smtClean="0">
                <a:ea typeface="Calibri"/>
                <a:cs typeface="Simplified Arabic"/>
              </a:rPr>
              <a:t> </a:t>
            </a:r>
            <a:r>
              <a:rPr lang="ar-SA" sz="3600" b="1" dirty="0">
                <a:ea typeface="Calibri"/>
                <a:cs typeface="Simplified Arabic"/>
              </a:rPr>
              <a:t>: </a:t>
            </a:r>
            <a:r>
              <a:rPr lang="ar-SA" sz="3600" b="1" dirty="0">
                <a:solidFill>
                  <a:srgbClr val="9966FF"/>
                </a:solidFill>
                <a:ea typeface="Calibri"/>
                <a:cs typeface="Simplified Arabic"/>
              </a:rPr>
              <a:t>عنوان البحث العلمي</a:t>
            </a:r>
            <a:endParaRPr lang="en-US" sz="1400" dirty="0">
              <a:solidFill>
                <a:srgbClr val="9966FF"/>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a:t>
            </a:r>
            <a:r>
              <a:rPr lang="ar-SA" sz="3600" b="1" dirty="0">
                <a:ea typeface="Calibri"/>
                <a:cs typeface="Simplified Arabic"/>
              </a:rPr>
              <a:t>الثاني : </a:t>
            </a:r>
            <a:r>
              <a:rPr lang="ar-SA" sz="3600" b="1" dirty="0">
                <a:solidFill>
                  <a:srgbClr val="33CC33"/>
                </a:solidFill>
                <a:ea typeface="Calibri"/>
                <a:cs typeface="Simplified Arabic"/>
              </a:rPr>
              <a:t>المتغيرات في البحث </a:t>
            </a:r>
            <a:r>
              <a:rPr lang="ar-SA" sz="3600" b="1" dirty="0" smtClean="0">
                <a:solidFill>
                  <a:srgbClr val="33CC33"/>
                </a:solidFill>
                <a:ea typeface="Calibri"/>
                <a:cs typeface="Simplified Arabic"/>
              </a:rPr>
              <a:t>العلمي</a:t>
            </a:r>
            <a:endParaRPr lang="ar-IQ" sz="1400" dirty="0" smtClean="0">
              <a:solidFill>
                <a:srgbClr val="33CC33"/>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الثالث: </a:t>
            </a:r>
            <a:r>
              <a:rPr lang="ar-SA" sz="3600" b="1" dirty="0">
                <a:solidFill>
                  <a:srgbClr val="CC6600"/>
                </a:solidFill>
                <a:ea typeface="Calibri"/>
                <a:cs typeface="Simplified Arabic"/>
              </a:rPr>
              <a:t>خطة البحث (الإطار المنهجي للبحث</a:t>
            </a:r>
            <a:r>
              <a:rPr lang="ar-SA" sz="3600" b="1" dirty="0" smtClean="0">
                <a:solidFill>
                  <a:srgbClr val="CC6600"/>
                </a:solidFill>
                <a:ea typeface="Calibri"/>
                <a:cs typeface="Simplified Arabic"/>
              </a:rPr>
              <a:t>)</a:t>
            </a:r>
            <a:endParaRPr lang="ar-IQ" sz="3600" b="1" dirty="0" smtClean="0">
              <a:solidFill>
                <a:srgbClr val="CC66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3113627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اختيار موضوع البحث: </a:t>
            </a:r>
            <a:r>
              <a:rPr lang="ar-SA" sz="3600" b="1" dirty="0" smtClean="0">
                <a:solidFill>
                  <a:srgbClr val="FF0000"/>
                </a:solidFill>
                <a:ea typeface="Calibri"/>
                <a:cs typeface="Simplified Arabic"/>
              </a:rPr>
              <a:t> </a:t>
            </a:r>
            <a:r>
              <a:rPr lang="en-US" sz="3600" b="1" dirty="0">
                <a:solidFill>
                  <a:srgbClr val="FF0000"/>
                </a:solidFill>
                <a:latin typeface="Simplified Arabic"/>
                <a:ea typeface="Calibri"/>
                <a:cs typeface="Arial"/>
              </a:rPr>
              <a:t>Choosing a research </a:t>
            </a:r>
            <a:r>
              <a:rPr lang="en-US" sz="3600" b="1" dirty="0" smtClean="0">
                <a:solidFill>
                  <a:srgbClr val="FF0000"/>
                </a:solidFill>
                <a:latin typeface="Simplified Arabic"/>
                <a:ea typeface="Calibri"/>
                <a:cs typeface="Arial"/>
              </a:rPr>
              <a:t>topic</a:t>
            </a:r>
            <a:endParaRPr lang="ar-IQ"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lstStyle/>
          <a:p>
            <a:pPr lvl="0" algn="just">
              <a:lnSpc>
                <a:spcPct val="115000"/>
              </a:lnSpc>
              <a:spcBef>
                <a:spcPts val="0"/>
              </a:spcBef>
              <a:buFont typeface="Wingdings"/>
              <a:buChar char=""/>
            </a:pPr>
            <a:r>
              <a:rPr lang="ar-SA" sz="3600" b="1" dirty="0">
                <a:solidFill>
                  <a:srgbClr val="FF0000"/>
                </a:solidFill>
                <a:ea typeface="Calibri"/>
                <a:cs typeface="Simplified Arabic"/>
              </a:rPr>
              <a:t>اختيار موضوع </a:t>
            </a:r>
            <a:r>
              <a:rPr lang="ar-SA" sz="3600" b="1" dirty="0" smtClean="0">
                <a:solidFill>
                  <a:srgbClr val="FF0000"/>
                </a:solidFill>
                <a:ea typeface="Calibri"/>
                <a:cs typeface="Simplified Arabic"/>
              </a:rPr>
              <a:t>البحث</a:t>
            </a:r>
            <a:endParaRPr lang="ar-IQ" sz="3600" b="1" dirty="0" smtClean="0">
              <a:solidFill>
                <a:srgbClr val="FF0000"/>
              </a:solidFill>
              <a:ea typeface="Calibri"/>
              <a:cs typeface="Simplified Arabic"/>
            </a:endParaRPr>
          </a:p>
          <a:p>
            <a:pPr marL="0" lvl="0" indent="0" algn="just">
              <a:lnSpc>
                <a:spcPct val="115000"/>
              </a:lnSpc>
              <a:spcBef>
                <a:spcPts val="0"/>
              </a:spcBef>
              <a:buNone/>
            </a:pPr>
            <a:r>
              <a:rPr lang="ar-SA" b="1" dirty="0" smtClean="0">
                <a:latin typeface="Simplified Arabic" pitchFamily="18" charset="-78"/>
                <a:ea typeface="Calibri"/>
                <a:cs typeface="Simplified Arabic" pitchFamily="18" charset="-78"/>
              </a:rPr>
              <a:t>إن </a:t>
            </a:r>
            <a:r>
              <a:rPr lang="ar-SA" b="1" dirty="0">
                <a:latin typeface="Simplified Arabic" pitchFamily="18" charset="-78"/>
                <a:ea typeface="Calibri"/>
                <a:cs typeface="Simplified Arabic" pitchFamily="18" charset="-78"/>
              </a:rPr>
              <a:t>اختيار الموضوع بشكل علمي وصحيح يتطلب من الباحث أن يدرك بصورة فعلية وجود </a:t>
            </a:r>
            <a:r>
              <a:rPr lang="ar-SA" b="1" u="sng" dirty="0">
                <a:solidFill>
                  <a:srgbClr val="9966FF"/>
                </a:solidFill>
                <a:latin typeface="Simplified Arabic" pitchFamily="18" charset="-78"/>
                <a:ea typeface="Calibri"/>
                <a:cs typeface="Simplified Arabic" pitchFamily="18" charset="-78"/>
              </a:rPr>
              <a:t>مشكلة</a:t>
            </a:r>
            <a:r>
              <a:rPr lang="ar-SA" b="1" dirty="0">
                <a:latin typeface="Simplified Arabic" pitchFamily="18" charset="-78"/>
                <a:ea typeface="Calibri"/>
                <a:cs typeface="Simplified Arabic" pitchFamily="18" charset="-78"/>
              </a:rPr>
              <a:t> قابلة للدراسة ولابد من معالجتها، </a:t>
            </a:r>
            <a:endParaRPr lang="ar-IQ" b="1"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latin typeface="Simplified Arabic" pitchFamily="18" charset="-78"/>
                <a:ea typeface="Calibri"/>
                <a:cs typeface="Simplified Arabic" pitchFamily="18" charset="-78"/>
              </a:rPr>
              <a:t>وهذا </a:t>
            </a:r>
            <a:r>
              <a:rPr lang="ar-SA" b="1" dirty="0">
                <a:latin typeface="Simplified Arabic" pitchFamily="18" charset="-78"/>
                <a:ea typeface="Calibri"/>
                <a:cs typeface="Simplified Arabic" pitchFamily="18" charset="-78"/>
              </a:rPr>
              <a:t>الاجراء انطلاقة فعلية لكتابة موضوع أصيل وناجح.</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b="1" dirty="0">
                <a:solidFill>
                  <a:srgbClr val="FF0000"/>
                </a:solidFill>
                <a:ea typeface="Calibri"/>
                <a:cs typeface="Simplified Arabic"/>
              </a:rPr>
              <a:t>إن موضوع البحث الذي سوف يتم اختياره ينبع من ما يأتي</a:t>
            </a:r>
            <a:r>
              <a:rPr lang="ar-SA" sz="3600" b="1" dirty="0" smtClean="0">
                <a:solidFill>
                  <a:srgbClr val="FF0000"/>
                </a:solidFill>
                <a:ea typeface="Calibri"/>
                <a:cs typeface="Simplified Arabic"/>
              </a:rPr>
              <a:t>:-</a:t>
            </a:r>
            <a:endParaRPr lang="en-US" sz="2400" dirty="0">
              <a:solidFill>
                <a:srgbClr val="FF0000"/>
              </a:solidFill>
              <a:ea typeface="Calibri"/>
              <a:cs typeface="Arial"/>
            </a:endParaRPr>
          </a:p>
        </p:txBody>
      </p:sp>
    </p:spTree>
    <p:extLst>
      <p:ext uri="{BB962C8B-B14F-4D97-AF65-F5344CB8AC3E}">
        <p14:creationId xmlns:p14="http://schemas.microsoft.com/office/powerpoint/2010/main" val="402100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إن موضوع البحث الذي سوف يتم اختياره ينبع من ما يأتي</a:t>
            </a:r>
            <a:r>
              <a:rPr lang="ar-SA" sz="3600" b="1" dirty="0" smtClean="0">
                <a:solidFill>
                  <a:srgbClr val="FF0000"/>
                </a:solidFill>
                <a:ea typeface="Calibri"/>
                <a:cs typeface="Simplified Arabic"/>
              </a:rPr>
              <a:t>:-</a:t>
            </a:r>
            <a:endParaRPr lang="ar-IQ" dirty="0">
              <a:solidFill>
                <a:srgbClr val="FF0000"/>
              </a:solidFill>
            </a:endParaRPr>
          </a:p>
        </p:txBody>
      </p:sp>
      <p:sp>
        <p:nvSpPr>
          <p:cNvPr id="3" name="عنصر نائب للمحتوى 2"/>
          <p:cNvSpPr>
            <a:spLocks noGrp="1"/>
          </p:cNvSpPr>
          <p:nvPr>
            <p:ph idx="1"/>
          </p:nvPr>
        </p:nvSpPr>
        <p:spPr>
          <a:xfrm>
            <a:off x="457200" y="836712"/>
            <a:ext cx="8229600" cy="5760640"/>
          </a:xfrm>
        </p:spPr>
        <p:txBody>
          <a:bodyPr>
            <a:normAutofit/>
          </a:bodyPr>
          <a:lstStyle/>
          <a:p>
            <a:pPr lvl="0" algn="just">
              <a:lnSpc>
                <a:spcPct val="115000"/>
              </a:lnSpc>
              <a:spcBef>
                <a:spcPts val="0"/>
              </a:spcBef>
              <a:buFont typeface="+mj-lt"/>
              <a:buAutoNum type="arabicPeriod"/>
            </a:pPr>
            <a:r>
              <a:rPr lang="ar-SA" sz="3600" b="1" dirty="0" smtClean="0">
                <a:solidFill>
                  <a:srgbClr val="00B050"/>
                </a:solidFill>
                <a:ea typeface="Calibri"/>
                <a:cs typeface="Simplified Arabic"/>
              </a:rPr>
              <a:t>الخبرة </a:t>
            </a:r>
            <a:r>
              <a:rPr lang="ar-SA" sz="3600" b="1" dirty="0">
                <a:solidFill>
                  <a:srgbClr val="00B050"/>
                </a:solidFill>
                <a:ea typeface="Calibri"/>
                <a:cs typeface="Simplified Arabic"/>
              </a:rPr>
              <a:t>الشخصية </a:t>
            </a:r>
            <a:r>
              <a:rPr lang="en-US" sz="3600" b="1" dirty="0">
                <a:solidFill>
                  <a:srgbClr val="00B050"/>
                </a:solidFill>
                <a:latin typeface="Simplified Arabic"/>
                <a:ea typeface="Calibri"/>
                <a:cs typeface="Arial"/>
              </a:rPr>
              <a:t>personal experience</a:t>
            </a:r>
            <a:r>
              <a:rPr lang="ar-IQ" sz="3600" b="1" dirty="0">
                <a:solidFill>
                  <a:srgbClr val="00B050"/>
                </a:solidFill>
                <a:ea typeface="Calibri"/>
                <a:cs typeface="Simplified Arabic"/>
              </a:rPr>
              <a:t> : </a:t>
            </a:r>
            <a:endParaRPr lang="ar-IQ" sz="3600" b="1" dirty="0" smtClean="0">
              <a:solidFill>
                <a:srgbClr val="00B050"/>
              </a:solidFill>
              <a:ea typeface="Calibri"/>
              <a:cs typeface="Simplified Arabic"/>
            </a:endParaRPr>
          </a:p>
          <a:p>
            <a:pPr marL="0" lvl="0" indent="0" algn="just">
              <a:lnSpc>
                <a:spcPct val="115000"/>
              </a:lnSpc>
              <a:spcBef>
                <a:spcPts val="0"/>
              </a:spcBef>
              <a:buNone/>
            </a:pPr>
            <a:r>
              <a:rPr lang="ar-IQ" sz="2400" b="1" dirty="0" smtClean="0">
                <a:solidFill>
                  <a:srgbClr val="00B050"/>
                </a:solidFill>
                <a:ea typeface="Calibri"/>
                <a:cs typeface="Arial"/>
              </a:rPr>
              <a:t>2. </a:t>
            </a:r>
            <a:r>
              <a:rPr lang="ar-SA" sz="3600" b="1" dirty="0" smtClean="0">
                <a:solidFill>
                  <a:srgbClr val="00B050"/>
                </a:solidFill>
                <a:ea typeface="Calibri"/>
                <a:cs typeface="Simplified Arabic"/>
              </a:rPr>
              <a:t>المراجع </a:t>
            </a:r>
            <a:r>
              <a:rPr lang="ar-SA" sz="3600" b="1" dirty="0">
                <a:solidFill>
                  <a:srgbClr val="00B050"/>
                </a:solidFill>
                <a:ea typeface="Calibri"/>
                <a:cs typeface="Simplified Arabic"/>
              </a:rPr>
              <a:t>والمصادر والدراسات السابقة </a:t>
            </a:r>
            <a:r>
              <a:rPr lang="ar-IQ" sz="3600" b="1" dirty="0">
                <a:solidFill>
                  <a:srgbClr val="00B050"/>
                </a:solidFill>
                <a:ea typeface="Calibri"/>
                <a:cs typeface="Simplified Arabic"/>
              </a:rPr>
              <a:t>: </a:t>
            </a:r>
            <a:endParaRPr lang="ar-IQ" sz="3600" b="1" dirty="0" smtClean="0">
              <a:solidFill>
                <a:srgbClr val="00B050"/>
              </a:solidFill>
              <a:ea typeface="Calibri"/>
              <a:cs typeface="Simplified Arabic"/>
            </a:endParaRPr>
          </a:p>
          <a:p>
            <a:pPr marL="0" lvl="0" indent="0" algn="just">
              <a:lnSpc>
                <a:spcPct val="115000"/>
              </a:lnSpc>
              <a:spcBef>
                <a:spcPts val="0"/>
              </a:spcBef>
              <a:buNone/>
            </a:pPr>
            <a:endParaRPr lang="ar-IQ" sz="3600" b="1" dirty="0">
              <a:solidFill>
                <a:srgbClr val="00B050"/>
              </a:solidFill>
              <a:ea typeface="Calibri"/>
              <a:cs typeface="Simplified Arabic"/>
            </a:endParaRPr>
          </a:p>
          <a:p>
            <a:pPr marL="0" lvl="0" indent="0" algn="l">
              <a:lnSpc>
                <a:spcPct val="115000"/>
              </a:lnSpc>
              <a:spcBef>
                <a:spcPts val="0"/>
              </a:spcBef>
              <a:buNone/>
            </a:pPr>
            <a:r>
              <a:rPr lang="ar-IQ" sz="3600" b="1" dirty="0" smtClean="0">
                <a:solidFill>
                  <a:srgbClr val="FF0000"/>
                </a:solidFill>
                <a:ea typeface="Calibri"/>
                <a:cs typeface="Simplified Arabic"/>
              </a:rPr>
              <a:t>سنشرح ذلك بالتفصيل</a:t>
            </a:r>
          </a:p>
        </p:txBody>
      </p:sp>
    </p:spTree>
    <p:extLst>
      <p:ext uri="{BB962C8B-B14F-4D97-AF65-F5344CB8AC3E}">
        <p14:creationId xmlns:p14="http://schemas.microsoft.com/office/powerpoint/2010/main" val="3635208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r>
              <a:rPr lang="ar-IQ" sz="3200" b="1" dirty="0" smtClean="0">
                <a:solidFill>
                  <a:srgbClr val="FF0000"/>
                </a:solidFill>
                <a:ea typeface="Calibri"/>
                <a:cs typeface="Simplified Arabic"/>
              </a:rPr>
              <a:t>1. </a:t>
            </a:r>
            <a:r>
              <a:rPr lang="ar-SA" sz="3200" b="1" dirty="0" smtClean="0">
                <a:solidFill>
                  <a:srgbClr val="FF0000"/>
                </a:solidFill>
                <a:ea typeface="Calibri"/>
                <a:cs typeface="Simplified Arabic"/>
              </a:rPr>
              <a:t>الخبرة </a:t>
            </a:r>
            <a:r>
              <a:rPr lang="ar-SA" sz="3200" b="1" dirty="0">
                <a:solidFill>
                  <a:srgbClr val="FF0000"/>
                </a:solidFill>
                <a:ea typeface="Calibri"/>
                <a:cs typeface="Simplified Arabic"/>
              </a:rPr>
              <a:t>الشخصية </a:t>
            </a:r>
            <a:r>
              <a:rPr lang="en-US" sz="3200" b="1" dirty="0">
                <a:solidFill>
                  <a:srgbClr val="FF0000"/>
                </a:solidFill>
                <a:latin typeface="Simplified Arabic"/>
                <a:ea typeface="Calibri"/>
                <a:cs typeface="Arial"/>
              </a:rPr>
              <a:t>personal </a:t>
            </a:r>
            <a:r>
              <a:rPr lang="en-US" sz="3200" b="1" dirty="0" smtClean="0">
                <a:solidFill>
                  <a:srgbClr val="FF0000"/>
                </a:solidFill>
                <a:latin typeface="Simplified Arabic"/>
                <a:ea typeface="Calibri"/>
                <a:cs typeface="Arial"/>
              </a:rPr>
              <a:t>experience</a:t>
            </a:r>
            <a:r>
              <a:rPr lang="ar-IQ" sz="3200" b="1" dirty="0" smtClean="0">
                <a:solidFill>
                  <a:srgbClr val="FF0000"/>
                </a:solidFill>
                <a:ea typeface="Calibri"/>
                <a:cs typeface="Simplified Arabic"/>
              </a:rPr>
              <a:t>: </a:t>
            </a:r>
            <a:endParaRPr lang="ar-IQ" sz="3200" dirty="0">
              <a:solidFill>
                <a:srgbClr val="FF0000"/>
              </a:solidFill>
            </a:endParaRPr>
          </a:p>
        </p:txBody>
      </p:sp>
      <p:sp>
        <p:nvSpPr>
          <p:cNvPr id="3" name="عنصر نائب للمحتوى 2"/>
          <p:cNvSpPr>
            <a:spLocks noGrp="1"/>
          </p:cNvSpPr>
          <p:nvPr>
            <p:ph idx="1"/>
          </p:nvPr>
        </p:nvSpPr>
        <p:spPr>
          <a:xfrm>
            <a:off x="457200" y="1052736"/>
            <a:ext cx="8229600" cy="5616624"/>
          </a:xfrm>
        </p:spPr>
        <p:txBody>
          <a:bodyPr>
            <a:normAutofit/>
          </a:bodyPr>
          <a:lstStyle/>
          <a:p>
            <a:pPr marL="0" lvl="0" indent="0" algn="just">
              <a:lnSpc>
                <a:spcPct val="115000"/>
              </a:lnSpc>
              <a:spcBef>
                <a:spcPts val="0"/>
              </a:spcBef>
              <a:buNone/>
            </a:pPr>
            <a:r>
              <a:rPr lang="ar-SA" sz="3600" b="1" dirty="0" smtClean="0">
                <a:solidFill>
                  <a:prstClr val="black"/>
                </a:solidFill>
                <a:latin typeface="Simplified Arabic" pitchFamily="18" charset="-78"/>
                <a:ea typeface="Calibri"/>
                <a:cs typeface="Simplified Arabic" pitchFamily="18" charset="-78"/>
              </a:rPr>
              <a:t>من </a:t>
            </a:r>
            <a:r>
              <a:rPr lang="ar-SA" sz="3600" b="1" dirty="0">
                <a:solidFill>
                  <a:prstClr val="black"/>
                </a:solidFill>
                <a:latin typeface="Simplified Arabic" pitchFamily="18" charset="-78"/>
                <a:ea typeface="Calibri"/>
                <a:cs typeface="Simplified Arabic" pitchFamily="18" charset="-78"/>
              </a:rPr>
              <a:t>الجيد قبل اختيار الموضوع ان يكون </a:t>
            </a:r>
            <a:r>
              <a:rPr lang="ar-SA" sz="3600" b="1" dirty="0" smtClean="0">
                <a:solidFill>
                  <a:prstClr val="black"/>
                </a:solidFill>
                <a:latin typeface="Simplified Arabic" pitchFamily="18" charset="-78"/>
                <a:ea typeface="Calibri"/>
                <a:cs typeface="Simplified Arabic" pitchFamily="18" charset="-78"/>
              </a:rPr>
              <a:t>الباحث</a:t>
            </a:r>
            <a:r>
              <a:rPr lang="ar-IQ" sz="3600" b="1" dirty="0" smtClean="0">
                <a:solidFill>
                  <a:prstClr val="black"/>
                </a:solidFill>
                <a:latin typeface="Simplified Arabic" pitchFamily="18" charset="-78"/>
                <a:ea typeface="Calibri"/>
                <a:cs typeface="Simplified Arabic" pitchFamily="18" charset="-78"/>
              </a:rPr>
              <a:t>:-</a:t>
            </a:r>
          </a:p>
          <a:p>
            <a:pPr lvl="0" algn="just">
              <a:lnSpc>
                <a:spcPct val="115000"/>
              </a:lnSpc>
              <a:spcBef>
                <a:spcPts val="0"/>
              </a:spcBef>
              <a:buFontTx/>
              <a:buChar char="-"/>
            </a:pPr>
            <a:r>
              <a:rPr lang="ar-SA" sz="3600" b="1" dirty="0" smtClean="0">
                <a:solidFill>
                  <a:srgbClr val="CC6600"/>
                </a:solidFill>
                <a:latin typeface="Simplified Arabic" pitchFamily="18" charset="-78"/>
                <a:ea typeface="Calibri"/>
                <a:cs typeface="Simplified Arabic" pitchFamily="18" charset="-78"/>
              </a:rPr>
              <a:t>ممارس </a:t>
            </a:r>
            <a:r>
              <a:rPr lang="ar-SA" sz="3600" b="1" dirty="0">
                <a:solidFill>
                  <a:srgbClr val="CC6600"/>
                </a:solidFill>
                <a:latin typeface="Simplified Arabic" pitchFamily="18" charset="-78"/>
                <a:ea typeface="Calibri"/>
                <a:cs typeface="Simplified Arabic" pitchFamily="18" charset="-78"/>
              </a:rPr>
              <a:t>للعبة معينة </a:t>
            </a:r>
            <a:r>
              <a:rPr lang="ar-IQ" sz="3600" b="1" dirty="0" smtClean="0">
                <a:solidFill>
                  <a:srgbClr val="CC6600"/>
                </a:solidFill>
                <a:latin typeface="Simplified Arabic" pitchFamily="18" charset="-78"/>
                <a:ea typeface="Calibri"/>
                <a:cs typeface="Simplified Arabic" pitchFamily="18" charset="-78"/>
              </a:rPr>
              <a:t>(لديه خبرة ميدانية)</a:t>
            </a:r>
          </a:p>
          <a:p>
            <a:pPr lvl="0" algn="just">
              <a:lnSpc>
                <a:spcPct val="115000"/>
              </a:lnSpc>
              <a:spcBef>
                <a:spcPts val="0"/>
              </a:spcBef>
              <a:buFontTx/>
              <a:buChar char="-"/>
            </a:pPr>
            <a:r>
              <a:rPr lang="ar-SA" sz="3600" b="1" dirty="0" smtClean="0">
                <a:solidFill>
                  <a:srgbClr val="6666FF"/>
                </a:solidFill>
                <a:latin typeface="Simplified Arabic" pitchFamily="18" charset="-78"/>
                <a:ea typeface="Calibri"/>
                <a:cs typeface="Simplified Arabic" pitchFamily="18" charset="-78"/>
              </a:rPr>
              <a:t>ولديه </a:t>
            </a:r>
            <a:r>
              <a:rPr lang="ar-SA" sz="3600" b="1" dirty="0">
                <a:solidFill>
                  <a:srgbClr val="6666FF"/>
                </a:solidFill>
                <a:latin typeface="Simplified Arabic" pitchFamily="18" charset="-78"/>
                <a:ea typeface="Calibri"/>
                <a:cs typeface="Simplified Arabic" pitchFamily="18" charset="-78"/>
              </a:rPr>
              <a:t>الرغبة في التخصص النظري لها </a:t>
            </a:r>
            <a:endParaRPr lang="ar-IQ" sz="3600"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3600" b="1" dirty="0" smtClean="0">
                <a:solidFill>
                  <a:prstClr val="black"/>
                </a:solidFill>
                <a:latin typeface="Simplified Arabic" pitchFamily="18" charset="-78"/>
                <a:ea typeface="Calibri"/>
                <a:cs typeface="Simplified Arabic" pitchFamily="18" charset="-78"/>
              </a:rPr>
              <a:t>ليتمكن </a:t>
            </a:r>
            <a:r>
              <a:rPr lang="ar-SA" sz="3600" b="1" dirty="0">
                <a:solidFill>
                  <a:prstClr val="black"/>
                </a:solidFill>
                <a:latin typeface="Simplified Arabic" pitchFamily="18" charset="-78"/>
                <a:ea typeface="Calibri"/>
                <a:cs typeface="Simplified Arabic" pitchFamily="18" charset="-78"/>
              </a:rPr>
              <a:t>من ايجاد مجموعة المواضيع الممكن دراستها التي تتطابق مع خبرات الميدانية تكون </a:t>
            </a:r>
            <a:r>
              <a:rPr lang="ar-SA" sz="3600" b="1" dirty="0">
                <a:solidFill>
                  <a:srgbClr val="C00000"/>
                </a:solidFill>
                <a:latin typeface="Simplified Arabic" pitchFamily="18" charset="-78"/>
                <a:ea typeface="Calibri"/>
                <a:cs typeface="Simplified Arabic" pitchFamily="18" charset="-78"/>
              </a:rPr>
              <a:t>اكثر فائدة </a:t>
            </a:r>
            <a:r>
              <a:rPr lang="ar-SA" sz="3600" b="1" dirty="0">
                <a:solidFill>
                  <a:prstClr val="black"/>
                </a:solidFill>
                <a:latin typeface="Simplified Arabic" pitchFamily="18" charset="-78"/>
                <a:ea typeface="Calibri"/>
                <a:cs typeface="Simplified Arabic" pitchFamily="18" charset="-78"/>
              </a:rPr>
              <a:t>له في معالجة المواضيع التخصصية</a:t>
            </a:r>
            <a:r>
              <a:rPr lang="ar-SA" sz="3600" b="1" dirty="0" smtClean="0">
                <a:solidFill>
                  <a:prstClr val="black"/>
                </a:solidFill>
                <a:latin typeface="Simplified Arabic" pitchFamily="18" charset="-78"/>
                <a:ea typeface="Calibri"/>
                <a:cs typeface="Simplified Arabic" pitchFamily="18" charset="-78"/>
              </a:rPr>
              <a:t>.</a:t>
            </a:r>
            <a:endParaRPr lang="en-US" sz="36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SA" dirty="0" smtClean="0">
              <a:solidFill>
                <a:prstClr val="black"/>
              </a:solidFill>
              <a:ea typeface="Calibri"/>
              <a:cs typeface="Simplified Arabic"/>
            </a:endParaRPr>
          </a:p>
          <a:p>
            <a:pPr marL="0" lvl="0" indent="0" algn="l">
              <a:lnSpc>
                <a:spcPct val="115000"/>
              </a:lnSpc>
              <a:spcBef>
                <a:spcPts val="0"/>
              </a:spcBef>
              <a:buNone/>
            </a:pPr>
            <a:r>
              <a:rPr lang="ar-IQ" sz="2400" b="1" dirty="0" smtClean="0">
                <a:solidFill>
                  <a:srgbClr val="00B050"/>
                </a:solidFill>
                <a:ea typeface="Calibri"/>
              </a:rPr>
              <a:t>2. </a:t>
            </a:r>
            <a:r>
              <a:rPr lang="ar-SA" sz="3600" b="1" dirty="0" smtClean="0">
                <a:solidFill>
                  <a:srgbClr val="00B050"/>
                </a:solidFill>
                <a:ea typeface="Calibri"/>
                <a:cs typeface="Simplified Arabic"/>
              </a:rPr>
              <a:t>المراجع والمصادر والدراسات السابقة </a:t>
            </a:r>
            <a:r>
              <a:rPr lang="ar-IQ" sz="3600" b="1" dirty="0" smtClean="0">
                <a:solidFill>
                  <a:srgbClr val="00B050"/>
                </a:solidFill>
                <a:ea typeface="Calibri"/>
                <a:cs typeface="Simplified Arabic"/>
              </a:rPr>
              <a:t>: </a:t>
            </a:r>
          </a:p>
        </p:txBody>
      </p:sp>
    </p:spTree>
    <p:extLst>
      <p:ext uri="{BB962C8B-B14F-4D97-AF65-F5344CB8AC3E}">
        <p14:creationId xmlns:p14="http://schemas.microsoft.com/office/powerpoint/2010/main" val="102776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200" b="1" dirty="0">
                <a:solidFill>
                  <a:srgbClr val="FF0000"/>
                </a:solidFill>
                <a:latin typeface="Simplified Arabic" pitchFamily="18" charset="-78"/>
                <a:ea typeface="Calibri"/>
                <a:cs typeface="Simplified Arabic" pitchFamily="18" charset="-78"/>
              </a:rPr>
              <a:t>2. </a:t>
            </a:r>
            <a:r>
              <a:rPr lang="ar-SA" sz="3200" b="1" dirty="0">
                <a:solidFill>
                  <a:srgbClr val="FF0000"/>
                </a:solidFill>
                <a:latin typeface="Simplified Arabic" pitchFamily="18" charset="-78"/>
                <a:ea typeface="Calibri"/>
                <a:cs typeface="Simplified Arabic" pitchFamily="18" charset="-78"/>
              </a:rPr>
              <a:t>المراجع والمصادر والدراسات السابقة </a:t>
            </a:r>
            <a:r>
              <a:rPr lang="ar-IQ" sz="3200" b="1" dirty="0">
                <a:solidFill>
                  <a:srgbClr val="FF0000"/>
                </a:solidFill>
                <a:latin typeface="Simplified Arabic" pitchFamily="18" charset="-78"/>
                <a:ea typeface="Calibri"/>
                <a:cs typeface="Simplified Arabic" pitchFamily="18" charset="-78"/>
              </a:rPr>
              <a:t>: </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lnSpcReduction="10000"/>
          </a:bodyPr>
          <a:lstStyle/>
          <a:p>
            <a:pPr marL="0" lvl="0" indent="0" algn="just">
              <a:lnSpc>
                <a:spcPct val="115000"/>
              </a:lnSpc>
              <a:spcBef>
                <a:spcPts val="0"/>
              </a:spcBef>
              <a:buNone/>
            </a:pPr>
            <a:r>
              <a:rPr lang="ar-SA" sz="4000" b="1" dirty="0" smtClean="0">
                <a:solidFill>
                  <a:prstClr val="black"/>
                </a:solidFill>
                <a:ea typeface="Calibri"/>
                <a:cs typeface="Simplified Arabic"/>
              </a:rPr>
              <a:t>من </a:t>
            </a:r>
            <a:r>
              <a:rPr lang="ar-SA" sz="4000" b="1" dirty="0">
                <a:solidFill>
                  <a:prstClr val="black"/>
                </a:solidFill>
                <a:ea typeface="Calibri"/>
                <a:cs typeface="Simplified Arabic"/>
              </a:rPr>
              <a:t>خلال </a:t>
            </a:r>
            <a:r>
              <a:rPr lang="ar-IQ" sz="4000" b="1" dirty="0" smtClean="0">
                <a:solidFill>
                  <a:prstClr val="black"/>
                </a:solidFill>
                <a:ea typeface="Calibri"/>
                <a:cs typeface="Simplified Arabic"/>
              </a:rPr>
              <a:t>:-</a:t>
            </a:r>
          </a:p>
          <a:p>
            <a:pPr marL="0" lvl="0" indent="0" algn="just">
              <a:lnSpc>
                <a:spcPct val="115000"/>
              </a:lnSpc>
              <a:spcBef>
                <a:spcPts val="0"/>
              </a:spcBef>
              <a:buNone/>
            </a:pPr>
            <a:r>
              <a:rPr lang="ar-IQ" sz="4000" b="1" dirty="0">
                <a:solidFill>
                  <a:prstClr val="black"/>
                </a:solidFill>
                <a:ea typeface="Calibri"/>
                <a:cs typeface="Simplified Arabic"/>
              </a:rPr>
              <a:t>-</a:t>
            </a:r>
            <a:r>
              <a:rPr lang="ar-SA" sz="4000" b="1" dirty="0" smtClean="0">
                <a:solidFill>
                  <a:srgbClr val="FF0000"/>
                </a:solidFill>
                <a:ea typeface="Calibri"/>
                <a:cs typeface="Simplified Arabic"/>
              </a:rPr>
              <a:t>قراءة</a:t>
            </a:r>
            <a:r>
              <a:rPr lang="ar-SA" sz="4000" b="1" dirty="0" smtClean="0">
                <a:solidFill>
                  <a:prstClr val="black"/>
                </a:solidFill>
                <a:ea typeface="Calibri"/>
                <a:cs typeface="Simplified Arabic"/>
              </a:rPr>
              <a:t> </a:t>
            </a:r>
            <a:r>
              <a:rPr lang="ar-SA" sz="4000" b="1" dirty="0">
                <a:solidFill>
                  <a:prstClr val="black"/>
                </a:solidFill>
                <a:ea typeface="Calibri"/>
                <a:cs typeface="Simplified Arabic"/>
              </a:rPr>
              <a:t>الباحث واطلاعه على المصادر والمراجع في تخصصه </a:t>
            </a:r>
            <a:endParaRPr lang="ar-IQ" sz="4000" b="1" dirty="0" smtClean="0">
              <a:solidFill>
                <a:prstClr val="black"/>
              </a:solidFill>
              <a:ea typeface="Calibri"/>
              <a:cs typeface="Simplified Arabic"/>
            </a:endParaRPr>
          </a:p>
          <a:p>
            <a:pPr lvl="0" algn="just">
              <a:lnSpc>
                <a:spcPct val="115000"/>
              </a:lnSpc>
              <a:spcBef>
                <a:spcPts val="0"/>
              </a:spcBef>
              <a:buFontTx/>
              <a:buChar char="-"/>
            </a:pPr>
            <a:r>
              <a:rPr lang="ar-SA" sz="4000" b="1" dirty="0" smtClean="0">
                <a:solidFill>
                  <a:srgbClr val="FF0000"/>
                </a:solidFill>
                <a:ea typeface="Calibri"/>
                <a:cs typeface="Simplified Arabic"/>
              </a:rPr>
              <a:t>وتحليلها </a:t>
            </a:r>
            <a:r>
              <a:rPr lang="ar-SA" sz="4000" b="1" dirty="0">
                <a:solidFill>
                  <a:srgbClr val="FF0000"/>
                </a:solidFill>
                <a:ea typeface="Calibri"/>
                <a:cs typeface="Simplified Arabic"/>
              </a:rPr>
              <a:t>ومناقشتها </a:t>
            </a:r>
            <a:endParaRPr lang="ar-IQ" sz="4000" b="1" dirty="0" smtClean="0">
              <a:solidFill>
                <a:srgbClr val="FF0000"/>
              </a:solidFill>
              <a:ea typeface="Calibri"/>
              <a:cs typeface="Simplified Arabic"/>
            </a:endParaRPr>
          </a:p>
          <a:p>
            <a:pPr lvl="0" algn="just">
              <a:lnSpc>
                <a:spcPct val="115000"/>
              </a:lnSpc>
              <a:spcBef>
                <a:spcPts val="0"/>
              </a:spcBef>
              <a:buFontTx/>
              <a:buChar char="-"/>
            </a:pPr>
            <a:r>
              <a:rPr lang="ar-SA" sz="4000" b="1" dirty="0" smtClean="0">
                <a:solidFill>
                  <a:prstClr val="black"/>
                </a:solidFill>
                <a:ea typeface="Calibri"/>
                <a:cs typeface="Simplified Arabic"/>
              </a:rPr>
              <a:t>والاطلاع </a:t>
            </a:r>
            <a:r>
              <a:rPr lang="ar-SA" sz="4000" b="1" dirty="0">
                <a:solidFill>
                  <a:prstClr val="black"/>
                </a:solidFill>
                <a:ea typeface="Calibri"/>
                <a:cs typeface="Simplified Arabic"/>
              </a:rPr>
              <a:t>على </a:t>
            </a:r>
            <a:r>
              <a:rPr lang="ar-SA" sz="4000" b="1" dirty="0">
                <a:solidFill>
                  <a:srgbClr val="FF00FF"/>
                </a:solidFill>
                <a:ea typeface="Calibri"/>
                <a:cs typeface="Simplified Arabic"/>
              </a:rPr>
              <a:t>توصيات</a:t>
            </a:r>
            <a:r>
              <a:rPr lang="ar-SA" sz="4000" b="1" dirty="0">
                <a:solidFill>
                  <a:prstClr val="black"/>
                </a:solidFill>
                <a:ea typeface="Calibri"/>
                <a:cs typeface="Simplified Arabic"/>
              </a:rPr>
              <a:t> الدراسات والبحوث السابقة والمرتبطة ومراجعتها </a:t>
            </a:r>
            <a:endParaRPr lang="ar-IQ" sz="4000" b="1" dirty="0" smtClean="0">
              <a:solidFill>
                <a:prstClr val="black"/>
              </a:solidFill>
              <a:ea typeface="Calibri"/>
              <a:cs typeface="Simplified Arabic"/>
            </a:endParaRPr>
          </a:p>
          <a:p>
            <a:pPr lvl="0" algn="just">
              <a:lnSpc>
                <a:spcPct val="115000"/>
              </a:lnSpc>
              <a:spcBef>
                <a:spcPts val="0"/>
              </a:spcBef>
              <a:buFontTx/>
              <a:buChar char="-"/>
            </a:pPr>
            <a:r>
              <a:rPr lang="ar-SA" sz="4000" b="1" dirty="0" smtClean="0">
                <a:solidFill>
                  <a:srgbClr val="CC00FF"/>
                </a:solidFill>
                <a:ea typeface="Calibri"/>
                <a:cs typeface="Simplified Arabic"/>
              </a:rPr>
              <a:t>تتولد </a:t>
            </a:r>
            <a:r>
              <a:rPr lang="ar-SA" sz="4000" b="1" dirty="0">
                <a:solidFill>
                  <a:srgbClr val="CC00FF"/>
                </a:solidFill>
                <a:ea typeface="Calibri"/>
                <a:cs typeface="Simplified Arabic"/>
              </a:rPr>
              <a:t>لديه مواضيع ومشاكل بحثية وعناوين رصينة. </a:t>
            </a:r>
            <a:endParaRPr lang="en-US" sz="4000" b="1" dirty="0">
              <a:solidFill>
                <a:srgbClr val="CC00FF"/>
              </a:solidFill>
              <a:ea typeface="Calibri"/>
              <a:cs typeface="Arial"/>
            </a:endParaRPr>
          </a:p>
        </p:txBody>
      </p:sp>
    </p:spTree>
    <p:extLst>
      <p:ext uri="{BB962C8B-B14F-4D97-AF65-F5344CB8AC3E}">
        <p14:creationId xmlns:p14="http://schemas.microsoft.com/office/powerpoint/2010/main" val="1261336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محور جديد من محاور المحاضرة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lstStyle/>
          <a:p>
            <a:pPr lvl="0" algn="just">
              <a:lnSpc>
                <a:spcPct val="115000"/>
              </a:lnSpc>
              <a:spcBef>
                <a:spcPts val="0"/>
              </a:spcBef>
              <a:buFont typeface="Wingdings"/>
              <a:buChar char=""/>
            </a:pPr>
            <a:r>
              <a:rPr lang="ar-IQ" sz="5400" b="1" dirty="0">
                <a:solidFill>
                  <a:srgbClr val="FF0000"/>
                </a:solidFill>
                <a:ea typeface="Calibri"/>
                <a:cs typeface="Simplified Arabic"/>
              </a:rPr>
              <a:t>شروط اختيار موضوع </a:t>
            </a:r>
            <a:r>
              <a:rPr lang="ar-IQ" sz="5400" b="1" dirty="0" smtClean="0">
                <a:solidFill>
                  <a:srgbClr val="FF0000"/>
                </a:solidFill>
                <a:ea typeface="Calibri"/>
                <a:cs typeface="Simplified Arabic"/>
              </a:rPr>
              <a:t>البحث</a:t>
            </a:r>
          </a:p>
          <a:p>
            <a:pPr marL="0" lvl="0" indent="0" algn="l">
              <a:lnSpc>
                <a:spcPct val="115000"/>
              </a:lnSpc>
              <a:spcBef>
                <a:spcPts val="0"/>
              </a:spcBef>
              <a:buNone/>
            </a:pPr>
            <a:r>
              <a:rPr lang="en-US" sz="2800" b="1" dirty="0" smtClean="0">
                <a:solidFill>
                  <a:prstClr val="black"/>
                </a:solidFill>
                <a:latin typeface="Simplified Arabic"/>
                <a:ea typeface="Calibri"/>
                <a:cs typeface="Arial"/>
              </a:rPr>
              <a:t>Conditions </a:t>
            </a:r>
            <a:r>
              <a:rPr lang="en-US" sz="2800" b="1" dirty="0">
                <a:solidFill>
                  <a:prstClr val="black"/>
                </a:solidFill>
                <a:latin typeface="Simplified Arabic"/>
                <a:ea typeface="Calibri"/>
                <a:cs typeface="Arial"/>
              </a:rPr>
              <a:t>for choosing a research </a:t>
            </a:r>
            <a:r>
              <a:rPr lang="en-US" sz="2800" b="1" dirty="0" smtClean="0">
                <a:solidFill>
                  <a:prstClr val="black"/>
                </a:solidFill>
                <a:latin typeface="Simplified Arabic"/>
                <a:ea typeface="Calibri"/>
                <a:cs typeface="Arial"/>
              </a:rPr>
              <a:t>topic</a:t>
            </a:r>
            <a:endParaRPr lang="en-US" sz="2800" dirty="0">
              <a:solidFill>
                <a:prstClr val="black"/>
              </a:solidFill>
              <a:ea typeface="Calibri"/>
              <a:cs typeface="Arial"/>
            </a:endParaRPr>
          </a:p>
        </p:txBody>
      </p:sp>
    </p:spTree>
    <p:extLst>
      <p:ext uri="{BB962C8B-B14F-4D97-AF65-F5344CB8AC3E}">
        <p14:creationId xmlns:p14="http://schemas.microsoft.com/office/powerpoint/2010/main" val="313183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600" b="1" dirty="0">
                <a:solidFill>
                  <a:srgbClr val="FF0000"/>
                </a:solidFill>
                <a:ea typeface="Calibri"/>
                <a:cs typeface="Simplified Arabic"/>
              </a:rPr>
              <a:t>شروط اختيار موضوع </a:t>
            </a:r>
            <a:r>
              <a:rPr lang="ar-IQ" sz="3600" b="1" dirty="0" smtClean="0">
                <a:solidFill>
                  <a:srgbClr val="FF0000"/>
                </a:solidFill>
                <a:ea typeface="Calibri"/>
                <a:cs typeface="Simplified Arabic"/>
              </a:rPr>
              <a:t>البحث</a:t>
            </a:r>
            <a:endParaRPr lang="ar-IQ" sz="36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marL="742950" lvl="0" indent="-742950" algn="just">
              <a:lnSpc>
                <a:spcPct val="115000"/>
              </a:lnSpc>
              <a:spcBef>
                <a:spcPts val="0"/>
              </a:spcBef>
              <a:buAutoNum type="arabicPeriod"/>
            </a:pPr>
            <a:r>
              <a:rPr lang="ar-IQ" sz="3600" b="1" dirty="0" smtClean="0">
                <a:solidFill>
                  <a:srgbClr val="CC00FF"/>
                </a:solidFill>
                <a:latin typeface="Simplified Arabic" pitchFamily="18" charset="-78"/>
                <a:ea typeface="Calibri"/>
                <a:cs typeface="Simplified Arabic" pitchFamily="18" charset="-78"/>
              </a:rPr>
              <a:t>رغبة </a:t>
            </a:r>
            <a:r>
              <a:rPr lang="ar-IQ" sz="3600" b="1" dirty="0">
                <a:solidFill>
                  <a:srgbClr val="CC00FF"/>
                </a:solidFill>
                <a:latin typeface="Simplified Arabic" pitchFamily="18" charset="-78"/>
                <a:ea typeface="Calibri"/>
                <a:cs typeface="Simplified Arabic" pitchFamily="18" charset="-78"/>
              </a:rPr>
              <a:t>الباحث في الموضوع</a:t>
            </a:r>
            <a:r>
              <a:rPr lang="ar-IQ" sz="3600" dirty="0">
                <a:solidFill>
                  <a:srgbClr val="CC00FF"/>
                </a:solidFill>
                <a:latin typeface="Simplified Arabic" pitchFamily="18" charset="-78"/>
                <a:ea typeface="Calibri"/>
                <a:cs typeface="Simplified Arabic" pitchFamily="18" charset="-78"/>
              </a:rPr>
              <a:t> </a:t>
            </a:r>
            <a:r>
              <a:rPr lang="ar-IQ" sz="3600" dirty="0" smtClean="0">
                <a:solidFill>
                  <a:srgbClr val="CC00FF"/>
                </a:solidFill>
                <a:latin typeface="Simplified Arabic" pitchFamily="18" charset="-78"/>
                <a:ea typeface="Calibri"/>
                <a:cs typeface="Simplified Arabic" pitchFamily="18" charset="-78"/>
              </a:rPr>
              <a:t> </a:t>
            </a:r>
          </a:p>
          <a:p>
            <a:pPr marL="151765" indent="-171450" algn="just">
              <a:lnSpc>
                <a:spcPct val="115000"/>
              </a:lnSpc>
              <a:spcBef>
                <a:spcPts val="0"/>
              </a:spcBef>
            </a:pPr>
            <a:r>
              <a:rPr lang="ar-IQ" sz="3600" b="1" dirty="0" smtClean="0">
                <a:solidFill>
                  <a:srgbClr val="CC00FF"/>
                </a:solidFill>
                <a:latin typeface="Simplified Arabic" pitchFamily="18" charset="-78"/>
                <a:ea typeface="Calibri"/>
                <a:cs typeface="Simplified Arabic" pitchFamily="18" charset="-78"/>
              </a:rPr>
              <a:t>2</a:t>
            </a:r>
            <a:r>
              <a:rPr lang="ar-IQ" sz="3600" b="1" dirty="0">
                <a:solidFill>
                  <a:srgbClr val="CC00FF"/>
                </a:solidFill>
                <a:latin typeface="Simplified Arabic" pitchFamily="18" charset="-78"/>
                <a:ea typeface="Calibri"/>
                <a:cs typeface="Simplified Arabic" pitchFamily="18" charset="-78"/>
              </a:rPr>
              <a:t>. استعداد الباحث لبحث هذا الموضوع</a:t>
            </a:r>
            <a:r>
              <a:rPr lang="ar-IQ" sz="3600" dirty="0">
                <a:solidFill>
                  <a:srgbClr val="CC00FF"/>
                </a:solidFill>
                <a:latin typeface="Simplified Arabic" pitchFamily="18" charset="-78"/>
                <a:ea typeface="Calibri"/>
                <a:cs typeface="Simplified Arabic" pitchFamily="18" charset="-78"/>
              </a:rPr>
              <a:t> </a:t>
            </a:r>
            <a:r>
              <a:rPr lang="ar-IQ" sz="3600" dirty="0" smtClean="0">
                <a:solidFill>
                  <a:srgbClr val="CC00FF"/>
                </a:solidFill>
                <a:latin typeface="Simplified Arabic" pitchFamily="18" charset="-78"/>
                <a:ea typeface="Calibri"/>
                <a:cs typeface="Simplified Arabic" pitchFamily="18" charset="-78"/>
              </a:rPr>
              <a:t> </a:t>
            </a:r>
          </a:p>
          <a:p>
            <a:pPr marL="151765" lvl="0" indent="-171450" algn="just">
              <a:lnSpc>
                <a:spcPct val="115000"/>
              </a:lnSpc>
              <a:spcBef>
                <a:spcPts val="0"/>
              </a:spcBef>
            </a:pPr>
            <a:r>
              <a:rPr lang="ar-IQ" sz="3600" b="1" dirty="0">
                <a:solidFill>
                  <a:srgbClr val="CC00FF"/>
                </a:solidFill>
                <a:ea typeface="Calibri"/>
                <a:cs typeface="Simplified Arabic"/>
              </a:rPr>
              <a:t>3. توافر المراجع والمصادر والدراسات لهذا </a:t>
            </a:r>
            <a:r>
              <a:rPr lang="ar-IQ" sz="3600" b="1" dirty="0" smtClean="0">
                <a:solidFill>
                  <a:srgbClr val="CC00FF"/>
                </a:solidFill>
                <a:ea typeface="Calibri"/>
                <a:cs typeface="Simplified Arabic"/>
              </a:rPr>
              <a:t>الموضوع</a:t>
            </a:r>
            <a:r>
              <a:rPr lang="ar-IQ" sz="3600" dirty="0" smtClean="0">
                <a:solidFill>
                  <a:srgbClr val="CC00FF"/>
                </a:solidFill>
                <a:ea typeface="Calibri"/>
                <a:cs typeface="Simplified Arabic"/>
              </a:rPr>
              <a:t> </a:t>
            </a:r>
            <a:endParaRPr lang="ar-IQ" sz="3600" dirty="0">
              <a:solidFill>
                <a:srgbClr val="CC00FF"/>
              </a:solidFill>
              <a:ea typeface="Calibri"/>
              <a:cs typeface="Simplified Arabic"/>
            </a:endParaRPr>
          </a:p>
          <a:p>
            <a:pPr marL="151765" lvl="0" indent="-171450" algn="just">
              <a:lnSpc>
                <a:spcPct val="115000"/>
              </a:lnSpc>
              <a:spcBef>
                <a:spcPts val="0"/>
              </a:spcBef>
            </a:pPr>
            <a:r>
              <a:rPr lang="ar-IQ" sz="3600" b="1" dirty="0" smtClean="0">
                <a:solidFill>
                  <a:srgbClr val="CC00FF"/>
                </a:solidFill>
                <a:ea typeface="Calibri"/>
                <a:cs typeface="Simplified Arabic"/>
              </a:rPr>
              <a:t>4</a:t>
            </a:r>
            <a:r>
              <a:rPr lang="ar-IQ" sz="3600" b="1" dirty="0">
                <a:solidFill>
                  <a:srgbClr val="CC00FF"/>
                </a:solidFill>
                <a:ea typeface="Calibri"/>
                <a:cs typeface="Simplified Arabic"/>
              </a:rPr>
              <a:t>. الزمن المحدد للبحث</a:t>
            </a:r>
            <a:r>
              <a:rPr lang="ar-IQ" sz="3600" dirty="0">
                <a:solidFill>
                  <a:srgbClr val="CC00FF"/>
                </a:solidFill>
                <a:ea typeface="Calibri"/>
                <a:cs typeface="Simplified Arabic"/>
              </a:rPr>
              <a:t> </a:t>
            </a:r>
          </a:p>
          <a:p>
            <a:pPr marL="151765" lvl="0" indent="-171450" algn="just">
              <a:lnSpc>
                <a:spcPct val="115000"/>
              </a:lnSpc>
              <a:spcBef>
                <a:spcPts val="0"/>
              </a:spcBef>
            </a:pPr>
            <a:r>
              <a:rPr lang="ar-IQ" sz="3600" b="1" dirty="0" smtClean="0">
                <a:solidFill>
                  <a:srgbClr val="CC00FF"/>
                </a:solidFill>
                <a:ea typeface="Calibri"/>
                <a:cs typeface="Simplified Arabic"/>
              </a:rPr>
              <a:t>5</a:t>
            </a:r>
            <a:r>
              <a:rPr lang="ar-IQ" sz="3600" b="1" dirty="0">
                <a:solidFill>
                  <a:srgbClr val="CC00FF"/>
                </a:solidFill>
                <a:ea typeface="Calibri"/>
                <a:cs typeface="Simplified Arabic"/>
              </a:rPr>
              <a:t>. استحقاق الموضوع لما سيُبذل فيه من جهد</a:t>
            </a:r>
            <a:r>
              <a:rPr lang="ar-IQ" sz="3600" dirty="0">
                <a:solidFill>
                  <a:srgbClr val="CC00FF"/>
                </a:solidFill>
                <a:ea typeface="Calibri"/>
                <a:cs typeface="Simplified Arabic"/>
              </a:rPr>
              <a:t> </a:t>
            </a:r>
          </a:p>
          <a:p>
            <a:pPr marL="0" indent="0" algn="just">
              <a:lnSpc>
                <a:spcPct val="115000"/>
              </a:lnSpc>
              <a:spcBef>
                <a:spcPts val="0"/>
              </a:spcBef>
              <a:buNone/>
            </a:pPr>
            <a:endParaRPr lang="ar-IQ" sz="3600" dirty="0">
              <a:ea typeface="Calibri"/>
              <a:cs typeface="Simplified Arabic"/>
            </a:endParaRPr>
          </a:p>
          <a:p>
            <a:pPr marL="151765" indent="-171450" algn="l">
              <a:lnSpc>
                <a:spcPct val="115000"/>
              </a:lnSpc>
              <a:spcBef>
                <a:spcPts val="0"/>
              </a:spcBef>
            </a:pPr>
            <a:r>
              <a:rPr lang="ar-IQ" b="1" dirty="0" smtClean="0">
                <a:solidFill>
                  <a:srgbClr val="FF0000"/>
                </a:solidFill>
                <a:latin typeface="Simplified Arabic" pitchFamily="18" charset="-78"/>
                <a:ea typeface="Calibri"/>
                <a:cs typeface="Simplified Arabic" pitchFamily="18" charset="-78"/>
              </a:rPr>
              <a:t>نشرح / شروط اختيار موضوع البحث</a:t>
            </a:r>
            <a:endParaRPr lang="en-US" b="1"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90477596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1637</Words>
  <Application>Microsoft Office PowerPoint</Application>
  <PresentationFormat>عرض على الشاشة (4:3)</PresentationFormat>
  <Paragraphs>198</Paragraphs>
  <Slides>30</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30</vt:i4>
      </vt:variant>
    </vt:vector>
  </HeadingPairs>
  <TitlesOfParts>
    <vt:vector size="37" baseType="lpstr">
      <vt:lpstr>Arial</vt:lpstr>
      <vt:lpstr>Calibri</vt:lpstr>
      <vt:lpstr>Simplified Arabic</vt:lpstr>
      <vt:lpstr>Symbol</vt:lpstr>
      <vt:lpstr>Times New Roman</vt:lpstr>
      <vt:lpstr>Wingdings</vt:lpstr>
      <vt:lpstr>سمة Office</vt:lpstr>
      <vt:lpstr>بسم الله الرحمن الرحيم</vt:lpstr>
      <vt:lpstr>تذكير بالمحاضرة السابقة والمحاضرة الحالية</vt:lpstr>
      <vt:lpstr>المحاضرة الرابعة</vt:lpstr>
      <vt:lpstr>اختيار موضوع البحث:  Choosing a research topic</vt:lpstr>
      <vt:lpstr>إن موضوع البحث الذي سوف يتم اختياره ينبع من ما يأتي:-</vt:lpstr>
      <vt:lpstr>1. الخبرة الشخصية personal experience: </vt:lpstr>
      <vt:lpstr>2. المراجع والمصادر والدراسات السابقة : </vt:lpstr>
      <vt:lpstr>محور جديد من محاور المحاضرة</vt:lpstr>
      <vt:lpstr>شروط اختيار موضوع البحث</vt:lpstr>
      <vt:lpstr>شروط اختيار موضوع البحث</vt:lpstr>
      <vt:lpstr>تكملة / شروط اختيار موضوع البحث</vt:lpstr>
      <vt:lpstr>محور جديد من محاور المحاضرة</vt:lpstr>
      <vt:lpstr>مقومات اختيار ومواصفات موضوع البحث: </vt:lpstr>
      <vt:lpstr>تكملة / مقومات اختيار ومواصفات موضوع البحث/ 1.حداثة المشكلة</vt:lpstr>
      <vt:lpstr>تكملة / مقومات اختيار ومواصفات موضوع البحث/ 1.حداثة المشكلة</vt:lpstr>
      <vt:lpstr>تكملة / مقومات اختيار ومواصفات موضوع البحث/ 2. الأهمية العلمية للمشكلة</vt:lpstr>
      <vt:lpstr>تكملة / مقومات اختيار ومواصفات موضوع البحث/3.الخبرة الشخصية </vt:lpstr>
      <vt:lpstr>تساعد الخبرة الشخصية الكافية الباحث التعرف على ما يلي :-</vt:lpstr>
      <vt:lpstr>تكملة / مقومات اختيار ومواصفات موضوع البحث/ 4.توفر المصادر والمراجع</vt:lpstr>
      <vt:lpstr>تكملة / مقومات اختيار ومواصفات موضوع البحث/5. الوقت المخصص للبحث</vt:lpstr>
      <vt:lpstr>تكملة / مقومات اختيار ومواصفات موضوع البحث/6.موازنة البحث المادية</vt:lpstr>
      <vt:lpstr>تكملة / مقومات اختيار ومواصفات موضوع البحث/7.الإشراف الناجح </vt:lpstr>
      <vt:lpstr>المحور الثاني من المحاضرة</vt:lpstr>
      <vt:lpstr>تساؤلات البحث العلمي research question.</vt:lpstr>
      <vt:lpstr>تعريف تساؤلات البحث  Definition of scientific research questions</vt:lpstr>
      <vt:lpstr>محور جديد من محاور المحاضرة</vt:lpstr>
      <vt:lpstr>أهداف وضع تساؤلات البحث العلمي  </vt:lpstr>
      <vt:lpstr>تكملة / أهداف وضع تساؤلات البحث العلمي</vt:lpstr>
      <vt:lpstr>أمثلة على أسئلة البحث العلميExample of scientific research questions </vt:lpstr>
      <vt:lpstr>انتهت المحاضرة الرابعة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Dr.hassan</dc:creator>
  <cp:lastModifiedBy>DELL</cp:lastModifiedBy>
  <cp:revision>45</cp:revision>
  <dcterms:created xsi:type="dcterms:W3CDTF">2023-09-04T18:22:24Z</dcterms:created>
  <dcterms:modified xsi:type="dcterms:W3CDTF">2024-10-13T04:00:21Z</dcterms:modified>
</cp:coreProperties>
</file>