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5" r:id="rId2"/>
    <p:sldId id="297" r:id="rId3"/>
    <p:sldId id="298" r:id="rId4"/>
    <p:sldId id="294" r:id="rId5"/>
    <p:sldId id="258" r:id="rId6"/>
    <p:sldId id="259" r:id="rId7"/>
    <p:sldId id="260" r:id="rId8"/>
    <p:sldId id="261" r:id="rId9"/>
    <p:sldId id="263" r:id="rId10"/>
    <p:sldId id="262" r:id="rId11"/>
    <p:sldId id="264" r:id="rId12"/>
    <p:sldId id="265" r:id="rId13"/>
    <p:sldId id="272" r:id="rId14"/>
    <p:sldId id="271" r:id="rId15"/>
    <p:sldId id="273" r:id="rId16"/>
    <p:sldId id="270" r:id="rId17"/>
    <p:sldId id="274" r:id="rId18"/>
    <p:sldId id="266" r:id="rId19"/>
    <p:sldId id="275" r:id="rId20"/>
    <p:sldId id="267" r:id="rId21"/>
    <p:sldId id="268" r:id="rId22"/>
    <p:sldId id="269" r:id="rId23"/>
    <p:sldId id="276" r:id="rId24"/>
    <p:sldId id="277" r:id="rId25"/>
    <p:sldId id="278" r:id="rId26"/>
    <p:sldId id="279" r:id="rId27"/>
    <p:sldId id="280" r:id="rId28"/>
    <p:sldId id="281" r:id="rId29"/>
    <p:sldId id="282" r:id="rId30"/>
    <p:sldId id="283" r:id="rId31"/>
    <p:sldId id="285" r:id="rId32"/>
    <p:sldId id="284" r:id="rId33"/>
    <p:sldId id="286" r:id="rId34"/>
    <p:sldId id="287" r:id="rId35"/>
    <p:sldId id="288" r:id="rId36"/>
    <p:sldId id="289" r:id="rId37"/>
    <p:sldId id="290" r:id="rId38"/>
    <p:sldId id="291" r:id="rId39"/>
    <p:sldId id="292" r:id="rId40"/>
    <p:sldId id="296" r:id="rId4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33CC33"/>
    <a:srgbClr val="9933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10/04/1446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10/04/1446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576063"/>
          </a:xfrm>
        </p:spPr>
        <p:txBody>
          <a:bodyPr>
            <a:normAutofit fontScale="90000"/>
          </a:bodyPr>
          <a:lstStyle/>
          <a:p>
            <a:r>
              <a:rPr lang="ar-IQ" dirty="0" smtClean="0"/>
              <a:t>بسم الله الرحمن الرحيم</a:t>
            </a:r>
            <a:endParaRPr lang="ar-IQ" dirty="0"/>
          </a:p>
        </p:txBody>
      </p:sp>
      <p:sp>
        <p:nvSpPr>
          <p:cNvPr id="3" name="عنوان فرعي 2"/>
          <p:cNvSpPr>
            <a:spLocks noGrp="1"/>
          </p:cNvSpPr>
          <p:nvPr>
            <p:ph type="subTitle" idx="1"/>
          </p:nvPr>
        </p:nvSpPr>
        <p:spPr>
          <a:xfrm>
            <a:off x="395536" y="1196752"/>
            <a:ext cx="8352928" cy="5400600"/>
          </a:xfrm>
        </p:spPr>
        <p:txBody>
          <a:bodyPr>
            <a:normAutofit lnSpcReduction="10000"/>
          </a:bodyPr>
          <a:lstStyle/>
          <a:p>
            <a:r>
              <a:rPr lang="ar-IQ" b="1" dirty="0" smtClean="0">
                <a:solidFill>
                  <a:srgbClr val="7030A0"/>
                </a:solidFill>
                <a:latin typeface="Simplified Arabic" pitchFamily="18" charset="-78"/>
                <a:cs typeface="Simplified Arabic" pitchFamily="18" charset="-78"/>
              </a:rPr>
              <a:t>الجامعة المستنصرية – كلية التربية البدنية وعلوم الرياضة</a:t>
            </a:r>
          </a:p>
          <a:p>
            <a:r>
              <a:rPr lang="ar-IQ" b="1" dirty="0" smtClean="0">
                <a:solidFill>
                  <a:srgbClr val="2052F2"/>
                </a:solidFill>
                <a:latin typeface="Simplified Arabic" pitchFamily="18" charset="-78"/>
                <a:cs typeface="Simplified Arabic" pitchFamily="18" charset="-78"/>
              </a:rPr>
              <a:t>مادة</a:t>
            </a:r>
          </a:p>
          <a:p>
            <a:r>
              <a:rPr lang="ar-IQ" sz="3600" b="1" dirty="0" smtClean="0">
                <a:solidFill>
                  <a:srgbClr val="FF00FF"/>
                </a:solidFill>
                <a:latin typeface="Simplified Arabic" pitchFamily="18" charset="-78"/>
                <a:cs typeface="Simplified Arabic" pitchFamily="18" charset="-78"/>
              </a:rPr>
              <a:t>البحث العلمي الرياضي</a:t>
            </a:r>
          </a:p>
          <a:p>
            <a:r>
              <a:rPr lang="ar-IQ" b="1" dirty="0" smtClean="0">
                <a:solidFill>
                  <a:srgbClr val="2052F2"/>
                </a:solidFill>
                <a:latin typeface="Simplified Arabic" pitchFamily="18" charset="-78"/>
                <a:cs typeface="Simplified Arabic" pitchFamily="18" charset="-78"/>
              </a:rPr>
              <a:t>المرحلة الثالثة</a:t>
            </a:r>
          </a:p>
          <a:p>
            <a:r>
              <a:rPr lang="ar-IQ" b="1" dirty="0" smtClean="0">
                <a:solidFill>
                  <a:srgbClr val="FF00FF"/>
                </a:solidFill>
                <a:latin typeface="Simplified Arabic" pitchFamily="18" charset="-78"/>
                <a:cs typeface="Simplified Arabic" pitchFamily="18" charset="-78"/>
              </a:rPr>
              <a:t>العام الدراسي</a:t>
            </a:r>
          </a:p>
          <a:p>
            <a:r>
              <a:rPr lang="ar-IQ" b="1" dirty="0" smtClean="0">
                <a:solidFill>
                  <a:srgbClr val="FF00FF"/>
                </a:solidFill>
                <a:latin typeface="Simplified Arabic" pitchFamily="18" charset="-78"/>
                <a:cs typeface="Simplified Arabic" pitchFamily="18" charset="-78"/>
              </a:rPr>
              <a:t>2023 - 2024 </a:t>
            </a:r>
          </a:p>
          <a:p>
            <a:r>
              <a:rPr lang="ar-IQ" b="1" dirty="0" smtClean="0">
                <a:solidFill>
                  <a:srgbClr val="FF00FF"/>
                </a:solidFill>
                <a:latin typeface="Simplified Arabic" pitchFamily="18" charset="-78"/>
                <a:cs typeface="Simplified Arabic" pitchFamily="18" charset="-78"/>
              </a:rPr>
              <a:t>للدراستين الصباحية والمسائية</a:t>
            </a:r>
          </a:p>
          <a:p>
            <a:r>
              <a:rPr lang="ar-IQ" sz="3600" b="1" dirty="0" err="1" smtClean="0">
                <a:solidFill>
                  <a:srgbClr val="FF00FF"/>
                </a:solidFill>
                <a:latin typeface="Simplified Arabic" pitchFamily="18" charset="-78"/>
                <a:cs typeface="Simplified Arabic" pitchFamily="18" charset="-78"/>
              </a:rPr>
              <a:t>أ.د</a:t>
            </a:r>
            <a:r>
              <a:rPr lang="ar-IQ" sz="3600" b="1" dirty="0" smtClean="0">
                <a:solidFill>
                  <a:srgbClr val="FF00FF"/>
                </a:solidFill>
                <a:latin typeface="Simplified Arabic" pitchFamily="18" charset="-78"/>
                <a:cs typeface="Simplified Arabic" pitchFamily="18" charset="-78"/>
              </a:rPr>
              <a:t>. حسن هادي </a:t>
            </a:r>
            <a:r>
              <a:rPr lang="ar-IQ" sz="3600" b="1" dirty="0" smtClean="0">
                <a:solidFill>
                  <a:srgbClr val="FF00FF"/>
                </a:solidFill>
                <a:latin typeface="Simplified Arabic" pitchFamily="18" charset="-78"/>
                <a:cs typeface="Simplified Arabic" pitchFamily="18" charset="-78"/>
              </a:rPr>
              <a:t>الهلالي</a:t>
            </a:r>
          </a:p>
          <a:p>
            <a:pPr lvl="0"/>
            <a:r>
              <a:rPr lang="ar-IQ" sz="3600" b="1" dirty="0" err="1">
                <a:solidFill>
                  <a:srgbClr val="FF00FF"/>
                </a:solidFill>
                <a:latin typeface="Simplified Arabic" pitchFamily="18" charset="-78"/>
                <a:cs typeface="Simplified Arabic" pitchFamily="18" charset="-78"/>
              </a:rPr>
              <a:t>ا.د</a:t>
            </a:r>
            <a:r>
              <a:rPr lang="ar-IQ" sz="3600" b="1" dirty="0">
                <a:solidFill>
                  <a:srgbClr val="FF00FF"/>
                </a:solidFill>
                <a:latin typeface="Simplified Arabic" pitchFamily="18" charset="-78"/>
                <a:cs typeface="Simplified Arabic" pitchFamily="18" charset="-78"/>
              </a:rPr>
              <a:t>. </a:t>
            </a:r>
            <a:r>
              <a:rPr lang="ar-IQ" sz="3600" b="1">
                <a:solidFill>
                  <a:srgbClr val="FF00FF"/>
                </a:solidFill>
                <a:latin typeface="Simplified Arabic" pitchFamily="18" charset="-78"/>
                <a:cs typeface="Simplified Arabic" pitchFamily="18" charset="-78"/>
              </a:rPr>
              <a:t>حردان عزيز سلمان</a:t>
            </a:r>
          </a:p>
          <a:p>
            <a:endParaRPr lang="ar-IQ" sz="3600" b="1" dirty="0">
              <a:solidFill>
                <a:srgbClr val="FF00FF"/>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501477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tabLst>
                <a:tab pos="151765" algn="l"/>
              </a:tabLst>
            </a:pPr>
            <a:r>
              <a:rPr lang="ar-IQ" sz="3600" b="1" dirty="0">
                <a:solidFill>
                  <a:srgbClr val="FF0000"/>
                </a:solidFill>
                <a:ea typeface="Calibri"/>
                <a:cs typeface="Simplified Arabic"/>
              </a:rPr>
              <a:t>مراحل تحديد العنوان</a:t>
            </a:r>
            <a:r>
              <a:rPr lang="ar-IQ" sz="3200" b="1" dirty="0">
                <a:solidFill>
                  <a:srgbClr val="FF0000"/>
                </a:solidFill>
                <a:ea typeface="Calibri"/>
                <a:cs typeface="Simplified Arabic"/>
              </a:rPr>
              <a:t> </a:t>
            </a:r>
            <a:r>
              <a:rPr lang="en-US" sz="2000" b="1" dirty="0">
                <a:solidFill>
                  <a:srgbClr val="FF0000"/>
                </a:solidFill>
                <a:latin typeface="Simplified Arabic"/>
                <a:ea typeface="Calibri"/>
                <a:cs typeface="Arial"/>
              </a:rPr>
              <a:t>The stages of determining the title of the </a:t>
            </a:r>
            <a:r>
              <a:rPr lang="en-US" sz="2000" b="1" dirty="0" smtClean="0">
                <a:solidFill>
                  <a:srgbClr val="FF0000"/>
                </a:solidFill>
                <a:latin typeface="Simplified Arabic"/>
                <a:ea typeface="Calibri"/>
                <a:cs typeface="Arial"/>
              </a:rPr>
              <a:t>search</a:t>
            </a:r>
            <a:endParaRPr lang="ar-IQ" sz="2000" dirty="0">
              <a:solidFill>
                <a:srgbClr val="FF0000"/>
              </a:solidFill>
            </a:endParaRPr>
          </a:p>
        </p:txBody>
      </p:sp>
      <p:sp>
        <p:nvSpPr>
          <p:cNvPr id="3" name="عنصر نائب للمحتوى 2"/>
          <p:cNvSpPr>
            <a:spLocks noGrp="1"/>
          </p:cNvSpPr>
          <p:nvPr>
            <p:ph idx="1"/>
          </p:nvPr>
        </p:nvSpPr>
        <p:spPr>
          <a:xfrm>
            <a:off x="457200" y="908720"/>
            <a:ext cx="8229600" cy="5616624"/>
          </a:xfrm>
        </p:spPr>
        <p:txBody>
          <a:bodyPr/>
          <a:lstStyle/>
          <a:p>
            <a:pPr lvl="0" algn="just">
              <a:lnSpc>
                <a:spcPct val="115000"/>
              </a:lnSpc>
              <a:spcBef>
                <a:spcPts val="0"/>
              </a:spcBef>
              <a:buFont typeface="Wingdings"/>
              <a:buChar char=""/>
              <a:tabLst>
                <a:tab pos="151765" algn="l"/>
              </a:tabLst>
            </a:pPr>
            <a:r>
              <a:rPr lang="ar-IQ" sz="3600" b="1" dirty="0">
                <a:solidFill>
                  <a:srgbClr val="6666FF"/>
                </a:solidFill>
                <a:latin typeface="Simplified Arabic" pitchFamily="18" charset="-78"/>
                <a:ea typeface="Calibri"/>
                <a:cs typeface="Simplified Arabic" pitchFamily="18" charset="-78"/>
              </a:rPr>
              <a:t>مراحل تحديد العنوان</a:t>
            </a:r>
            <a:r>
              <a:rPr lang="ar-IQ" b="1" dirty="0">
                <a:solidFill>
                  <a:srgbClr val="6666FF"/>
                </a:solidFill>
                <a:latin typeface="Simplified Arabic" pitchFamily="18" charset="-78"/>
                <a:ea typeface="Calibri"/>
                <a:cs typeface="Simplified Arabic" pitchFamily="18" charset="-78"/>
              </a:rPr>
              <a:t> </a:t>
            </a:r>
            <a:r>
              <a:rPr lang="en-US" sz="1600" b="1" dirty="0">
                <a:solidFill>
                  <a:srgbClr val="6666FF"/>
                </a:solidFill>
                <a:latin typeface="Simplified Arabic" pitchFamily="18" charset="-78"/>
                <a:ea typeface="Calibri"/>
                <a:cs typeface="Simplified Arabic" pitchFamily="18" charset="-78"/>
              </a:rPr>
              <a:t>The stages of determining the title of the search</a:t>
            </a:r>
          </a:p>
          <a:p>
            <a:pPr marL="208915" indent="-228600" algn="just">
              <a:lnSpc>
                <a:spcPct val="115000"/>
              </a:lnSpc>
              <a:spcBef>
                <a:spcPts val="0"/>
              </a:spcBef>
              <a:tabLst>
                <a:tab pos="2800350" algn="l"/>
              </a:tabLst>
            </a:pPr>
            <a:r>
              <a:rPr lang="ar-IQ" b="1" dirty="0">
                <a:latin typeface="Simplified Arabic" pitchFamily="18" charset="-78"/>
                <a:ea typeface="Calibri"/>
                <a:cs typeface="Simplified Arabic" pitchFamily="18" charset="-78"/>
              </a:rPr>
              <a:t>يجب أن تمر مرحلة تحديد عنوان بالبحث بمرحلتين:-	</a:t>
            </a:r>
            <a:endParaRPr lang="en-US" sz="2400" b="1" dirty="0">
              <a:latin typeface="Simplified Arabic" pitchFamily="18" charset="-78"/>
              <a:ea typeface="Calibri"/>
              <a:cs typeface="Simplified Arabic" pitchFamily="18" charset="-78"/>
            </a:endParaRPr>
          </a:p>
          <a:p>
            <a:pPr marL="894715" indent="-914400" algn="ctr">
              <a:lnSpc>
                <a:spcPct val="115000"/>
              </a:lnSpc>
              <a:spcBef>
                <a:spcPts val="0"/>
              </a:spcBef>
            </a:pPr>
            <a:r>
              <a:rPr lang="ar-IQ" b="1" dirty="0">
                <a:solidFill>
                  <a:srgbClr val="FF00FF"/>
                </a:solidFill>
                <a:latin typeface="Simplified Arabic" pitchFamily="18" charset="-78"/>
                <a:ea typeface="Calibri"/>
                <a:cs typeface="Simplified Arabic" pitchFamily="18" charset="-78"/>
              </a:rPr>
              <a:t>- المرحلة الأولى : </a:t>
            </a:r>
            <a:endParaRPr lang="ar-IQ" b="1" dirty="0" smtClean="0">
              <a:solidFill>
                <a:srgbClr val="FF00FF"/>
              </a:solidFill>
              <a:latin typeface="Simplified Arabic" pitchFamily="18" charset="-78"/>
              <a:ea typeface="Calibri"/>
              <a:cs typeface="Simplified Arabic" pitchFamily="18" charset="-78"/>
            </a:endParaRPr>
          </a:p>
          <a:p>
            <a:pPr marL="894715" indent="-914400" algn="ctr">
              <a:lnSpc>
                <a:spcPct val="115000"/>
              </a:lnSpc>
              <a:spcBef>
                <a:spcPts val="0"/>
              </a:spcBef>
            </a:pPr>
            <a:r>
              <a:rPr lang="ar-IQ" b="1" dirty="0" smtClean="0">
                <a:solidFill>
                  <a:srgbClr val="33CC33"/>
                </a:solidFill>
                <a:latin typeface="Simplified Arabic" pitchFamily="18" charset="-78"/>
                <a:ea typeface="Calibri"/>
                <a:cs typeface="Simplified Arabic" pitchFamily="18" charset="-78"/>
              </a:rPr>
              <a:t>مرحلة </a:t>
            </a:r>
            <a:r>
              <a:rPr lang="ar-IQ" b="1" dirty="0">
                <a:solidFill>
                  <a:srgbClr val="33CC33"/>
                </a:solidFill>
                <a:latin typeface="Simplified Arabic" pitchFamily="18" charset="-78"/>
                <a:ea typeface="Calibri"/>
                <a:cs typeface="Simplified Arabic" pitchFamily="18" charset="-78"/>
              </a:rPr>
              <a:t>(العنوان المحدد) </a:t>
            </a:r>
            <a:r>
              <a:rPr lang="ar-IQ" b="1" dirty="0">
                <a:latin typeface="Simplified Arabic" pitchFamily="18" charset="-78"/>
                <a:ea typeface="Calibri"/>
                <a:cs typeface="Simplified Arabic" pitchFamily="18" charset="-78"/>
              </a:rPr>
              <a:t>: </a:t>
            </a:r>
            <a:endParaRPr lang="ar-IQ" b="1" dirty="0" smtClean="0">
              <a:latin typeface="Simplified Arabic" pitchFamily="18" charset="-78"/>
              <a:ea typeface="Calibri"/>
              <a:cs typeface="Simplified Arabic" pitchFamily="18" charset="-78"/>
            </a:endParaRPr>
          </a:p>
          <a:p>
            <a:pPr marL="894715" indent="-914400" algn="just">
              <a:lnSpc>
                <a:spcPct val="115000"/>
              </a:lnSpc>
              <a:spcBef>
                <a:spcPts val="0"/>
              </a:spcBef>
            </a:pPr>
            <a:r>
              <a:rPr lang="ar-IQ" b="1" dirty="0" smtClean="0">
                <a:latin typeface="Simplified Arabic" pitchFamily="18" charset="-78"/>
                <a:ea typeface="Calibri"/>
                <a:cs typeface="Simplified Arabic" pitchFamily="18" charset="-78"/>
              </a:rPr>
              <a:t>وفيها </a:t>
            </a:r>
            <a:r>
              <a:rPr lang="ar-IQ" b="1" dirty="0">
                <a:latin typeface="Simplified Arabic" pitchFamily="18" charset="-78"/>
                <a:ea typeface="Calibri"/>
                <a:cs typeface="Simplified Arabic" pitchFamily="18" charset="-78"/>
              </a:rPr>
              <a:t>تكون الرؤية قد بدأت في الظهور أمام الباحث.</a:t>
            </a:r>
            <a:endParaRPr lang="en-US" sz="2400" b="1" dirty="0">
              <a:latin typeface="Simplified Arabic" pitchFamily="18" charset="-78"/>
              <a:ea typeface="Calibri"/>
              <a:cs typeface="Simplified Arabic" pitchFamily="18" charset="-78"/>
            </a:endParaRPr>
          </a:p>
          <a:p>
            <a:pPr marL="894715" indent="-914400" algn="ctr">
              <a:lnSpc>
                <a:spcPct val="115000"/>
              </a:lnSpc>
              <a:spcBef>
                <a:spcPts val="0"/>
              </a:spcBef>
            </a:pPr>
            <a:r>
              <a:rPr lang="ar-IQ" b="1" dirty="0">
                <a:solidFill>
                  <a:srgbClr val="FF00FF"/>
                </a:solidFill>
                <a:latin typeface="Simplified Arabic" pitchFamily="18" charset="-78"/>
                <a:ea typeface="Calibri"/>
                <a:cs typeface="Simplified Arabic" pitchFamily="18" charset="-78"/>
              </a:rPr>
              <a:t>- المرحلة الثانية : </a:t>
            </a:r>
            <a:endParaRPr lang="ar-IQ" b="1" dirty="0" smtClean="0">
              <a:solidFill>
                <a:srgbClr val="FF00FF"/>
              </a:solidFill>
              <a:latin typeface="Simplified Arabic" pitchFamily="18" charset="-78"/>
              <a:ea typeface="Calibri"/>
              <a:cs typeface="Simplified Arabic" pitchFamily="18" charset="-78"/>
            </a:endParaRPr>
          </a:p>
          <a:p>
            <a:pPr marL="894715" indent="-914400" algn="ctr">
              <a:lnSpc>
                <a:spcPct val="115000"/>
              </a:lnSpc>
              <a:spcBef>
                <a:spcPts val="0"/>
              </a:spcBef>
            </a:pPr>
            <a:r>
              <a:rPr lang="ar-IQ" b="1" dirty="0" smtClean="0">
                <a:solidFill>
                  <a:srgbClr val="33CC33"/>
                </a:solidFill>
                <a:latin typeface="Simplified Arabic" pitchFamily="18" charset="-78"/>
                <a:ea typeface="Calibri"/>
                <a:cs typeface="Simplified Arabic" pitchFamily="18" charset="-78"/>
              </a:rPr>
              <a:t>مرحلة </a:t>
            </a:r>
            <a:r>
              <a:rPr lang="ar-IQ" b="1" dirty="0">
                <a:solidFill>
                  <a:srgbClr val="33CC33"/>
                </a:solidFill>
                <a:latin typeface="Simplified Arabic" pitchFamily="18" charset="-78"/>
                <a:ea typeface="Calibri"/>
                <a:cs typeface="Simplified Arabic" pitchFamily="18" charset="-78"/>
              </a:rPr>
              <a:t>(العنوان الأكثر تحديداً) </a:t>
            </a:r>
            <a:r>
              <a:rPr lang="ar-IQ" b="1" dirty="0">
                <a:latin typeface="Simplified Arabic" pitchFamily="18" charset="-78"/>
                <a:ea typeface="Calibri"/>
                <a:cs typeface="Simplified Arabic" pitchFamily="18" charset="-78"/>
              </a:rPr>
              <a:t>: </a:t>
            </a:r>
            <a:endParaRPr lang="ar-IQ" b="1" dirty="0" smtClean="0">
              <a:latin typeface="Simplified Arabic" pitchFamily="18" charset="-78"/>
              <a:ea typeface="Calibri"/>
              <a:cs typeface="Simplified Arabic" pitchFamily="18" charset="-78"/>
            </a:endParaRPr>
          </a:p>
          <a:p>
            <a:pPr marL="894715" indent="-914400" algn="just">
              <a:lnSpc>
                <a:spcPct val="115000"/>
              </a:lnSpc>
              <a:spcBef>
                <a:spcPts val="0"/>
              </a:spcBef>
            </a:pPr>
            <a:r>
              <a:rPr lang="ar-IQ" b="1" dirty="0" smtClean="0">
                <a:latin typeface="Simplified Arabic" pitchFamily="18" charset="-78"/>
                <a:ea typeface="Calibri"/>
                <a:cs typeface="Simplified Arabic" pitchFamily="18" charset="-78"/>
              </a:rPr>
              <a:t>وفيها </a:t>
            </a:r>
            <a:r>
              <a:rPr lang="ar-IQ" b="1" dirty="0">
                <a:latin typeface="Simplified Arabic" pitchFamily="18" charset="-78"/>
                <a:ea typeface="Calibri"/>
                <a:cs typeface="Simplified Arabic" pitchFamily="18" charset="-78"/>
              </a:rPr>
              <a:t>نجد أن الباحث قد استطاع أن يلم بموضوعه الماماً جيداً من الجوانب كافة.</a:t>
            </a:r>
            <a:endParaRPr lang="en-US" sz="2400" b="1" dirty="0">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2698339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2800" b="1" dirty="0">
                <a:solidFill>
                  <a:srgbClr val="FF0000"/>
                </a:solidFill>
                <a:latin typeface="Simplified Arabic" pitchFamily="18" charset="-78"/>
                <a:ea typeface="Calibri"/>
                <a:cs typeface="Simplified Arabic" pitchFamily="18" charset="-78"/>
              </a:rPr>
              <a:t>خطوات اختيار عنوان البحث   </a:t>
            </a:r>
            <a:r>
              <a:rPr lang="en-US" sz="2800" b="1" dirty="0">
                <a:solidFill>
                  <a:srgbClr val="FF0000"/>
                </a:solidFill>
                <a:latin typeface="Simplified Arabic" pitchFamily="18" charset="-78"/>
                <a:ea typeface="Calibri"/>
                <a:cs typeface="Simplified Arabic" pitchFamily="18" charset="-78"/>
              </a:rPr>
              <a:t>Steps for choosing a search </a:t>
            </a:r>
            <a:r>
              <a:rPr lang="en-US" sz="2800" b="1" dirty="0" smtClean="0">
                <a:solidFill>
                  <a:srgbClr val="FF0000"/>
                </a:solidFill>
                <a:latin typeface="Simplified Arabic" pitchFamily="18" charset="-78"/>
                <a:ea typeface="Calibri"/>
                <a:cs typeface="Simplified Arabic" pitchFamily="18" charset="-78"/>
              </a:rPr>
              <a:t>title</a:t>
            </a:r>
            <a:endParaRPr lang="ar-IQ" sz="28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normAutofit lnSpcReduction="10000"/>
          </a:bodyPr>
          <a:lstStyle/>
          <a:p>
            <a:pPr lvl="0" algn="ctr">
              <a:lnSpc>
                <a:spcPct val="115000"/>
              </a:lnSpc>
              <a:spcBef>
                <a:spcPts val="0"/>
              </a:spcBef>
              <a:buFont typeface="Simplified Arabic"/>
              <a:buChar char="-"/>
            </a:pPr>
            <a:r>
              <a:rPr lang="ar-SA" b="1" dirty="0" smtClean="0">
                <a:solidFill>
                  <a:srgbClr val="6666FF"/>
                </a:solidFill>
                <a:latin typeface="Simplified Arabic" pitchFamily="18" charset="-78"/>
                <a:ea typeface="Calibri"/>
                <a:cs typeface="Simplified Arabic" pitchFamily="18" charset="-78"/>
              </a:rPr>
              <a:t>الخطوة </a:t>
            </a:r>
            <a:r>
              <a:rPr lang="ar-SA" b="1" dirty="0">
                <a:solidFill>
                  <a:srgbClr val="6666FF"/>
                </a:solidFill>
                <a:latin typeface="Simplified Arabic" pitchFamily="18" charset="-78"/>
                <a:ea typeface="Calibri"/>
                <a:cs typeface="Simplified Arabic" pitchFamily="18" charset="-78"/>
              </a:rPr>
              <a:t>الأولى: </a:t>
            </a:r>
            <a:endParaRPr lang="en-US" b="1"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b="1" dirty="0" smtClean="0">
                <a:solidFill>
                  <a:srgbClr val="33CC33"/>
                </a:solidFill>
                <a:latin typeface="Simplified Arabic" pitchFamily="18" charset="-78"/>
                <a:ea typeface="Calibri"/>
                <a:cs typeface="Simplified Arabic" pitchFamily="18" charset="-78"/>
              </a:rPr>
              <a:t>القيام </a:t>
            </a:r>
            <a:r>
              <a:rPr lang="ar-SA" b="1" dirty="0">
                <a:solidFill>
                  <a:srgbClr val="33CC33"/>
                </a:solidFill>
                <a:latin typeface="Simplified Arabic" pitchFamily="18" charset="-78"/>
                <a:ea typeface="Calibri"/>
                <a:cs typeface="Simplified Arabic" pitchFamily="18" charset="-78"/>
              </a:rPr>
              <a:t>بالعصف الذهني للوصول إلى بعض الأفكار والمواضيع</a:t>
            </a:r>
            <a:r>
              <a:rPr lang="en-US" b="1" dirty="0">
                <a:solidFill>
                  <a:srgbClr val="33CC33"/>
                </a:solidFill>
                <a:latin typeface="Simplified Arabic" pitchFamily="18" charset="-78"/>
                <a:ea typeface="Calibri"/>
                <a:cs typeface="Simplified Arabic" pitchFamily="18" charset="-78"/>
              </a:rPr>
              <a:t>. </a:t>
            </a:r>
            <a:endParaRPr lang="en-US" dirty="0">
              <a:solidFill>
                <a:srgbClr val="33CC33"/>
              </a:solidFill>
              <a:latin typeface="Simplified Arabic" pitchFamily="18" charset="-78"/>
              <a:ea typeface="Calibri"/>
              <a:cs typeface="Simplified Arabic" pitchFamily="18" charset="-78"/>
            </a:endParaRPr>
          </a:p>
          <a:p>
            <a:pPr lvl="0" algn="ctr">
              <a:lnSpc>
                <a:spcPct val="115000"/>
              </a:lnSpc>
              <a:spcBef>
                <a:spcPts val="0"/>
              </a:spcBef>
              <a:buFont typeface="Simplified Arabic"/>
              <a:buChar char="-"/>
            </a:pPr>
            <a:r>
              <a:rPr lang="ar-IQ" b="1" dirty="0" smtClean="0">
                <a:solidFill>
                  <a:srgbClr val="6666FF"/>
                </a:solidFill>
                <a:latin typeface="Simplified Arabic" pitchFamily="18" charset="-78"/>
                <a:ea typeface="Calibri"/>
                <a:cs typeface="Simplified Arabic" pitchFamily="18" charset="-78"/>
              </a:rPr>
              <a:t>الخطوة الثانية : </a:t>
            </a:r>
          </a:p>
          <a:p>
            <a:pPr marL="0" lvl="0" indent="0" algn="just">
              <a:lnSpc>
                <a:spcPct val="115000"/>
              </a:lnSpc>
              <a:spcBef>
                <a:spcPts val="0"/>
              </a:spcBef>
              <a:buNone/>
            </a:pPr>
            <a:r>
              <a:rPr lang="ar-IQ" b="1" dirty="0" smtClean="0">
                <a:solidFill>
                  <a:srgbClr val="33CC33"/>
                </a:solidFill>
                <a:latin typeface="Simplified Arabic" pitchFamily="18" charset="-78"/>
                <a:ea typeface="Calibri"/>
                <a:cs typeface="Simplified Arabic" pitchFamily="18" charset="-78"/>
              </a:rPr>
              <a:t>اختيار مصطلحات ذات علاقة بموضع البحث</a:t>
            </a:r>
            <a:endParaRPr lang="en-US" dirty="0" smtClean="0">
              <a:solidFill>
                <a:srgbClr val="33CC33"/>
              </a:solidFill>
              <a:latin typeface="Simplified Arabic" pitchFamily="18" charset="-78"/>
              <a:ea typeface="Calibri"/>
              <a:cs typeface="Simplified Arabic" pitchFamily="18" charset="-78"/>
            </a:endParaRPr>
          </a:p>
          <a:p>
            <a:pPr lvl="0" algn="ctr">
              <a:lnSpc>
                <a:spcPct val="115000"/>
              </a:lnSpc>
              <a:spcBef>
                <a:spcPts val="0"/>
              </a:spcBef>
              <a:buFont typeface="Simplified Arabic"/>
              <a:buChar char="-"/>
            </a:pPr>
            <a:r>
              <a:rPr lang="ar-SA" b="1" dirty="0" smtClean="0">
                <a:solidFill>
                  <a:srgbClr val="6666FF"/>
                </a:solidFill>
                <a:latin typeface="Simplified Arabic" pitchFamily="18" charset="-78"/>
                <a:ea typeface="Calibri"/>
                <a:cs typeface="Simplified Arabic" pitchFamily="18" charset="-78"/>
              </a:rPr>
              <a:t>الخطوة </a:t>
            </a:r>
            <a:r>
              <a:rPr lang="ar-SA" b="1" dirty="0">
                <a:solidFill>
                  <a:srgbClr val="6666FF"/>
                </a:solidFill>
                <a:latin typeface="Simplified Arabic" pitchFamily="18" charset="-78"/>
                <a:ea typeface="Calibri"/>
                <a:cs typeface="Simplified Arabic" pitchFamily="18" charset="-78"/>
              </a:rPr>
              <a:t>الثالثة: </a:t>
            </a:r>
            <a:endParaRPr lang="ar-IQ" b="1"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b="1" dirty="0" smtClean="0">
                <a:solidFill>
                  <a:srgbClr val="33CC33"/>
                </a:solidFill>
                <a:latin typeface="Simplified Arabic" pitchFamily="18" charset="-78"/>
                <a:ea typeface="Calibri"/>
                <a:cs typeface="Simplified Arabic" pitchFamily="18" charset="-78"/>
              </a:rPr>
              <a:t>انتقاء </a:t>
            </a:r>
            <a:r>
              <a:rPr lang="ar-SA" b="1" dirty="0">
                <a:solidFill>
                  <a:srgbClr val="33CC33"/>
                </a:solidFill>
                <a:latin typeface="Simplified Arabic" pitchFamily="18" charset="-78"/>
                <a:ea typeface="Calibri"/>
                <a:cs typeface="Simplified Arabic" pitchFamily="18" charset="-78"/>
              </a:rPr>
              <a:t>وتخصيص فكرة محددة</a:t>
            </a:r>
            <a:endParaRPr lang="en-US" dirty="0">
              <a:solidFill>
                <a:srgbClr val="33CC33"/>
              </a:solidFill>
              <a:latin typeface="Simplified Arabic" pitchFamily="18" charset="-78"/>
              <a:ea typeface="Calibri"/>
              <a:cs typeface="Simplified Arabic" pitchFamily="18" charset="-78"/>
            </a:endParaRPr>
          </a:p>
          <a:p>
            <a:pPr lvl="0" algn="ctr">
              <a:lnSpc>
                <a:spcPct val="115000"/>
              </a:lnSpc>
              <a:spcBef>
                <a:spcPts val="0"/>
              </a:spcBef>
              <a:buFont typeface="Simplified Arabic"/>
              <a:buChar char="-"/>
            </a:pPr>
            <a:r>
              <a:rPr lang="ar-SA" b="1" dirty="0" smtClean="0">
                <a:solidFill>
                  <a:srgbClr val="6666FF"/>
                </a:solidFill>
                <a:latin typeface="Simplified Arabic" pitchFamily="18" charset="-78"/>
                <a:ea typeface="Calibri"/>
                <a:cs typeface="Simplified Arabic" pitchFamily="18" charset="-78"/>
              </a:rPr>
              <a:t>الخطوة </a:t>
            </a:r>
            <a:r>
              <a:rPr lang="ar-SA" b="1" dirty="0">
                <a:solidFill>
                  <a:srgbClr val="6666FF"/>
                </a:solidFill>
                <a:latin typeface="Simplified Arabic" pitchFamily="18" charset="-78"/>
                <a:ea typeface="Calibri"/>
                <a:cs typeface="Simplified Arabic" pitchFamily="18" charset="-78"/>
              </a:rPr>
              <a:t>الرابعة: </a:t>
            </a:r>
            <a:endParaRPr lang="ar-IQ" b="1"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b="1" dirty="0" smtClean="0">
                <a:solidFill>
                  <a:srgbClr val="33CC33"/>
                </a:solidFill>
                <a:latin typeface="Simplified Arabic" pitchFamily="18" charset="-78"/>
                <a:ea typeface="Calibri"/>
                <a:cs typeface="Simplified Arabic" pitchFamily="18" charset="-78"/>
              </a:rPr>
              <a:t>تحويل </a:t>
            </a:r>
            <a:r>
              <a:rPr lang="ar-SA" b="1" dirty="0">
                <a:solidFill>
                  <a:srgbClr val="33CC33"/>
                </a:solidFill>
                <a:latin typeface="Simplified Arabic" pitchFamily="18" charset="-78"/>
                <a:ea typeface="Calibri"/>
                <a:cs typeface="Simplified Arabic" pitchFamily="18" charset="-78"/>
              </a:rPr>
              <a:t>الفكرة إلى عنوان محدد وتساؤلات (</a:t>
            </a:r>
            <a:r>
              <a:rPr lang="en-US" b="1" dirty="0">
                <a:solidFill>
                  <a:srgbClr val="33CC33"/>
                </a:solidFill>
                <a:latin typeface="Simplified Arabic" pitchFamily="18" charset="-78"/>
                <a:ea typeface="Calibri"/>
                <a:cs typeface="Simplified Arabic" pitchFamily="18" charset="-78"/>
              </a:rPr>
              <a:t>Wonder</a:t>
            </a:r>
            <a:r>
              <a:rPr lang="ar-SA" b="1" dirty="0">
                <a:solidFill>
                  <a:srgbClr val="33CC33"/>
                </a:solidFill>
                <a:latin typeface="Simplified Arabic" pitchFamily="18" charset="-78"/>
                <a:ea typeface="Calibri"/>
                <a:cs typeface="Simplified Arabic" pitchFamily="18" charset="-78"/>
              </a:rPr>
              <a:t>). </a:t>
            </a:r>
            <a:endParaRPr lang="en-US" dirty="0">
              <a:solidFill>
                <a:srgbClr val="33CC33"/>
              </a:solidFill>
              <a:latin typeface="Simplified Arabic" pitchFamily="18" charset="-78"/>
              <a:ea typeface="Calibri"/>
              <a:cs typeface="Simplified Arabic" pitchFamily="18" charset="-78"/>
            </a:endParaRPr>
          </a:p>
          <a:p>
            <a:pPr lvl="0" algn="ctr">
              <a:lnSpc>
                <a:spcPct val="115000"/>
              </a:lnSpc>
              <a:spcBef>
                <a:spcPts val="0"/>
              </a:spcBef>
              <a:buFont typeface="Simplified Arabic"/>
              <a:buChar char="-"/>
            </a:pPr>
            <a:r>
              <a:rPr lang="ar-SA" b="1" dirty="0" smtClean="0">
                <a:solidFill>
                  <a:srgbClr val="6666FF"/>
                </a:solidFill>
                <a:latin typeface="Simplified Arabic" pitchFamily="18" charset="-78"/>
                <a:ea typeface="Calibri"/>
                <a:cs typeface="Simplified Arabic" pitchFamily="18" charset="-78"/>
              </a:rPr>
              <a:t>الخطوة </a:t>
            </a:r>
            <a:r>
              <a:rPr lang="ar-SA" b="1" dirty="0">
                <a:solidFill>
                  <a:srgbClr val="6666FF"/>
                </a:solidFill>
                <a:latin typeface="Simplified Arabic" pitchFamily="18" charset="-78"/>
                <a:ea typeface="Calibri"/>
                <a:cs typeface="Simplified Arabic" pitchFamily="18" charset="-78"/>
              </a:rPr>
              <a:t>الخامسة: </a:t>
            </a:r>
            <a:endParaRPr lang="ar-IQ" b="1"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SA" b="1" dirty="0" smtClean="0">
                <a:solidFill>
                  <a:srgbClr val="33CC33"/>
                </a:solidFill>
                <a:latin typeface="Simplified Arabic" pitchFamily="18" charset="-78"/>
                <a:ea typeface="Calibri"/>
                <a:cs typeface="Simplified Arabic" pitchFamily="18" charset="-78"/>
              </a:rPr>
              <a:t>تحويل </a:t>
            </a:r>
            <a:r>
              <a:rPr lang="ar-SA" b="1" dirty="0">
                <a:solidFill>
                  <a:srgbClr val="33CC33"/>
                </a:solidFill>
                <a:latin typeface="Simplified Arabic" pitchFamily="18" charset="-78"/>
                <a:ea typeface="Calibri"/>
                <a:cs typeface="Simplified Arabic" pitchFamily="18" charset="-78"/>
              </a:rPr>
              <a:t>العنوان المحدد إلى العنوان الأكثر تحديداً  </a:t>
            </a:r>
            <a:endParaRPr lang="ar-IQ" b="1" dirty="0" smtClean="0">
              <a:solidFill>
                <a:srgbClr val="33CC33"/>
              </a:solidFill>
              <a:latin typeface="Simplified Arabic" pitchFamily="18" charset="-78"/>
              <a:ea typeface="Calibri"/>
              <a:cs typeface="Simplified Arabic" pitchFamily="18" charset="-78"/>
            </a:endParaRPr>
          </a:p>
          <a:p>
            <a:pPr marL="0" lvl="0" indent="0" algn="l">
              <a:lnSpc>
                <a:spcPct val="115000"/>
              </a:lnSpc>
              <a:spcBef>
                <a:spcPts val="0"/>
              </a:spcBef>
              <a:buNone/>
            </a:pPr>
            <a:r>
              <a:rPr lang="ar-IQ" sz="2800" b="1" dirty="0" smtClean="0">
                <a:solidFill>
                  <a:srgbClr val="FF0000"/>
                </a:solidFill>
                <a:latin typeface="Simplified Arabic" pitchFamily="18" charset="-78"/>
                <a:ea typeface="Calibri"/>
                <a:cs typeface="Simplified Arabic" pitchFamily="18" charset="-78"/>
              </a:rPr>
              <a:t>سنشرح هذه الخطوات بالتفصيل...</a:t>
            </a:r>
            <a:endParaRPr lang="en-US" sz="28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176356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r>
              <a:rPr lang="ar-IQ" sz="2800" b="1" dirty="0">
                <a:solidFill>
                  <a:srgbClr val="FF0000"/>
                </a:solidFill>
                <a:latin typeface="Simplified Arabic" pitchFamily="18" charset="-78"/>
                <a:ea typeface="Calibri"/>
                <a:cs typeface="Simplified Arabic" pitchFamily="18" charset="-78"/>
              </a:rPr>
              <a:t>خطوات اختيار عنوان البحث   </a:t>
            </a:r>
            <a:r>
              <a:rPr lang="en-US" sz="2800" b="1" dirty="0">
                <a:solidFill>
                  <a:srgbClr val="FF0000"/>
                </a:solidFill>
                <a:latin typeface="Simplified Arabic" pitchFamily="18" charset="-78"/>
                <a:ea typeface="Calibri"/>
                <a:cs typeface="Simplified Arabic" pitchFamily="18" charset="-78"/>
              </a:rPr>
              <a:t>Steps for choosing a search title</a:t>
            </a:r>
            <a:endParaRPr lang="ar-IQ" dirty="0"/>
          </a:p>
        </p:txBody>
      </p:sp>
      <p:sp>
        <p:nvSpPr>
          <p:cNvPr id="3" name="عنصر نائب للمحتوى 2"/>
          <p:cNvSpPr>
            <a:spLocks noGrp="1"/>
          </p:cNvSpPr>
          <p:nvPr>
            <p:ph idx="1"/>
          </p:nvPr>
        </p:nvSpPr>
        <p:spPr>
          <a:xfrm>
            <a:off x="457200" y="836712"/>
            <a:ext cx="8229600" cy="5760640"/>
          </a:xfrm>
        </p:spPr>
        <p:txBody>
          <a:bodyPr>
            <a:normAutofit/>
          </a:bodyPr>
          <a:lstStyle/>
          <a:p>
            <a:pPr lvl="0" algn="just">
              <a:lnSpc>
                <a:spcPct val="115000"/>
              </a:lnSpc>
              <a:spcBef>
                <a:spcPts val="0"/>
              </a:spcBef>
              <a:buFont typeface="Wingdings"/>
              <a:buChar char=""/>
            </a:pPr>
            <a:r>
              <a:rPr lang="ar-IQ" sz="3600" b="1" dirty="0">
                <a:latin typeface="Simplified Arabic" pitchFamily="18" charset="-78"/>
                <a:ea typeface="Calibri"/>
                <a:cs typeface="Simplified Arabic" pitchFamily="18" charset="-78"/>
              </a:rPr>
              <a:t>خطوات اختيار عنوان البحث   </a:t>
            </a:r>
            <a:endParaRPr lang="ar-IQ" sz="3600" b="1"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ar-SA" sz="3600" b="1" dirty="0" smtClean="0">
                <a:latin typeface="Simplified Arabic" pitchFamily="18" charset="-78"/>
                <a:ea typeface="Calibri"/>
                <a:cs typeface="Simplified Arabic" pitchFamily="18" charset="-78"/>
              </a:rPr>
              <a:t>إن </a:t>
            </a:r>
            <a:r>
              <a:rPr lang="ar-SA" sz="3600" b="1" dirty="0">
                <a:latin typeface="Simplified Arabic" pitchFamily="18" charset="-78"/>
                <a:ea typeface="Calibri"/>
                <a:cs typeface="Simplified Arabic" pitchFamily="18" charset="-78"/>
              </a:rPr>
              <a:t>المسؤولية التي تقع على عاتق الباحث أثناء البحث عن عنوان مميز لدراساته، تشعره بعبء كبير يلوح في الأفق</a:t>
            </a:r>
            <a:r>
              <a:rPr lang="ar-SA" sz="3600" b="1" dirty="0" smtClean="0">
                <a:latin typeface="Simplified Arabic" pitchFamily="18" charset="-78"/>
                <a:ea typeface="Calibri"/>
                <a:cs typeface="Simplified Arabic" pitchFamily="18" charset="-78"/>
              </a:rPr>
              <a:t>،</a:t>
            </a:r>
            <a:endParaRPr lang="en-US" sz="3600" b="1"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en-US" sz="3600" b="1" dirty="0">
                <a:solidFill>
                  <a:srgbClr val="6666FF"/>
                </a:solidFill>
                <a:latin typeface="Simplified Arabic" pitchFamily="18" charset="-78"/>
                <a:ea typeface="Calibri"/>
                <a:cs typeface="Simplified Arabic" pitchFamily="18" charset="-78"/>
              </a:rPr>
              <a:t> </a:t>
            </a:r>
            <a:r>
              <a:rPr lang="ar-SA" sz="3600" b="1" dirty="0">
                <a:solidFill>
                  <a:srgbClr val="6666FF"/>
                </a:solidFill>
                <a:latin typeface="Simplified Arabic" pitchFamily="18" charset="-78"/>
                <a:ea typeface="Calibri"/>
                <a:cs typeface="Simplified Arabic" pitchFamily="18" charset="-78"/>
              </a:rPr>
              <a:t>وهناك </a:t>
            </a:r>
            <a:r>
              <a:rPr lang="ar-SA" sz="3600" b="1" u="sng" dirty="0">
                <a:solidFill>
                  <a:srgbClr val="6666FF"/>
                </a:solidFill>
                <a:latin typeface="Simplified Arabic" pitchFamily="18" charset="-78"/>
                <a:ea typeface="Calibri"/>
                <a:cs typeface="Simplified Arabic" pitchFamily="18" charset="-78"/>
              </a:rPr>
              <a:t>خطوات خمس</a:t>
            </a:r>
            <a:r>
              <a:rPr lang="ar-SA" sz="3600" b="1" dirty="0">
                <a:solidFill>
                  <a:srgbClr val="6666FF"/>
                </a:solidFill>
                <a:latin typeface="Simplified Arabic" pitchFamily="18" charset="-78"/>
                <a:ea typeface="Calibri"/>
                <a:cs typeface="Simplified Arabic" pitchFamily="18" charset="-78"/>
              </a:rPr>
              <a:t> تجعل عملية اختيار عناوين الدراسات أمراً بسيطاً، سهلاً، وممتعاً أيضاً</a:t>
            </a:r>
            <a:r>
              <a:rPr lang="ar-IQ" sz="3600" b="1" dirty="0">
                <a:solidFill>
                  <a:srgbClr val="6666FF"/>
                </a:solidFill>
                <a:latin typeface="Simplified Arabic" pitchFamily="18" charset="-78"/>
                <a:ea typeface="Calibri"/>
                <a:cs typeface="Simplified Arabic" pitchFamily="18" charset="-78"/>
              </a:rPr>
              <a:t>، وهذه الخطوات كما يلي</a:t>
            </a:r>
            <a:r>
              <a:rPr lang="ar-IQ" sz="3600" b="1" dirty="0" smtClean="0">
                <a:solidFill>
                  <a:srgbClr val="6666FF"/>
                </a:solidFill>
                <a:latin typeface="Simplified Arabic" pitchFamily="18" charset="-78"/>
                <a:ea typeface="Calibri"/>
                <a:cs typeface="Simplified Arabic" pitchFamily="18" charset="-78"/>
              </a:rPr>
              <a:t>:-</a:t>
            </a:r>
          </a:p>
          <a:p>
            <a:pPr marL="0" lvl="0" indent="0" algn="just">
              <a:lnSpc>
                <a:spcPct val="115000"/>
              </a:lnSpc>
              <a:spcBef>
                <a:spcPts val="0"/>
              </a:spcBef>
              <a:buNone/>
            </a:pPr>
            <a:endParaRPr lang="en-US" sz="2400" b="1" dirty="0">
              <a:solidFill>
                <a:srgbClr val="6666FF"/>
              </a:solidFill>
              <a:latin typeface="Simplified Arabic" pitchFamily="18" charset="-78"/>
              <a:ea typeface="Calibri"/>
              <a:cs typeface="Simplified Arabic" pitchFamily="18" charset="-78"/>
            </a:endParaRPr>
          </a:p>
          <a:p>
            <a:pPr lvl="0" algn="l">
              <a:lnSpc>
                <a:spcPct val="115000"/>
              </a:lnSpc>
              <a:spcBef>
                <a:spcPts val="0"/>
              </a:spcBef>
              <a:buFont typeface="Simplified Arabic"/>
              <a:buChar char="-"/>
            </a:pPr>
            <a:r>
              <a:rPr lang="ar-IQ" b="1" dirty="0" smtClean="0">
                <a:solidFill>
                  <a:srgbClr val="FF0000"/>
                </a:solidFill>
                <a:latin typeface="Simplified Arabic" pitchFamily="18" charset="-78"/>
                <a:ea typeface="Calibri"/>
                <a:cs typeface="Simplified Arabic" pitchFamily="18" charset="-78"/>
              </a:rPr>
              <a:t>سنوضح الخطوات الخمسة لاختيار عنوان البحث...</a:t>
            </a:r>
            <a:endParaRPr lang="en-US" sz="24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610663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2800" b="1" dirty="0" smtClean="0">
                <a:solidFill>
                  <a:srgbClr val="FF0000"/>
                </a:solidFill>
                <a:latin typeface="Simplified Arabic" pitchFamily="18" charset="-78"/>
                <a:cs typeface="Simplified Arabic" pitchFamily="18" charset="-78"/>
              </a:rPr>
              <a:t>تكملة / </a:t>
            </a:r>
            <a:r>
              <a:rPr lang="ar-IQ" sz="2800" b="1" dirty="0">
                <a:solidFill>
                  <a:srgbClr val="FF0000"/>
                </a:solidFill>
                <a:latin typeface="Simplified Arabic" pitchFamily="18" charset="-78"/>
                <a:ea typeface="Calibri"/>
                <a:cs typeface="Simplified Arabic" pitchFamily="18" charset="-78"/>
              </a:rPr>
              <a:t>خطوات اختيار عنوان البحث </a:t>
            </a:r>
            <a:r>
              <a:rPr lang="ar-IQ" sz="2800" b="1" dirty="0" smtClean="0">
                <a:solidFill>
                  <a:srgbClr val="FF0000"/>
                </a:solidFill>
                <a:latin typeface="Simplified Arabic" pitchFamily="18" charset="-78"/>
                <a:ea typeface="Calibri"/>
                <a:cs typeface="Simplified Arabic" pitchFamily="18" charset="-78"/>
              </a:rPr>
              <a:t>/ الخطوة الأولى : العصف الذهني</a:t>
            </a:r>
            <a:endParaRPr lang="ar-IQ" sz="28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760640"/>
          </a:xfrm>
        </p:spPr>
        <p:txBody>
          <a:bodyPr/>
          <a:lstStyle/>
          <a:p>
            <a:pPr lvl="0" algn="just">
              <a:lnSpc>
                <a:spcPct val="115000"/>
              </a:lnSpc>
              <a:spcBef>
                <a:spcPts val="0"/>
              </a:spcBef>
              <a:buFont typeface="Simplified Arabic"/>
              <a:buChar char="-"/>
            </a:pPr>
            <a:r>
              <a:rPr lang="ar-SA" b="1" dirty="0">
                <a:solidFill>
                  <a:srgbClr val="6666FF"/>
                </a:solidFill>
                <a:latin typeface="Simplified Arabic" pitchFamily="18" charset="-78"/>
                <a:ea typeface="Calibri"/>
                <a:cs typeface="Simplified Arabic" pitchFamily="18" charset="-78"/>
              </a:rPr>
              <a:t>الخطوة الأولى: </a:t>
            </a:r>
            <a:endParaRPr lang="ar-IQ" b="1" dirty="0" smtClean="0">
              <a:solidFill>
                <a:srgbClr val="6666FF"/>
              </a:solidFill>
              <a:latin typeface="Simplified Arabic" pitchFamily="18" charset="-78"/>
              <a:ea typeface="Calibri"/>
              <a:cs typeface="Simplified Arabic" pitchFamily="18" charset="-78"/>
            </a:endParaRPr>
          </a:p>
          <a:p>
            <a:pPr lvl="0" algn="just">
              <a:lnSpc>
                <a:spcPct val="115000"/>
              </a:lnSpc>
              <a:spcBef>
                <a:spcPts val="0"/>
              </a:spcBef>
              <a:buFont typeface="Simplified Arabic"/>
              <a:buChar char="-"/>
            </a:pPr>
            <a:r>
              <a:rPr lang="ar-SA" b="1" dirty="0" smtClean="0">
                <a:solidFill>
                  <a:prstClr val="black"/>
                </a:solidFill>
                <a:latin typeface="Simplified Arabic" pitchFamily="18" charset="-78"/>
                <a:ea typeface="Calibri"/>
                <a:cs typeface="Simplified Arabic" pitchFamily="18" charset="-78"/>
              </a:rPr>
              <a:t>القيام </a:t>
            </a:r>
            <a:r>
              <a:rPr lang="ar-SA" b="1" dirty="0">
                <a:solidFill>
                  <a:prstClr val="black"/>
                </a:solidFill>
                <a:latin typeface="Simplified Arabic" pitchFamily="18" charset="-78"/>
                <a:ea typeface="Calibri"/>
                <a:cs typeface="Simplified Arabic" pitchFamily="18" charset="-78"/>
              </a:rPr>
              <a:t>بالعصف الذهني للوصول إلى بعض الأفكار والمواضيع</a:t>
            </a:r>
            <a:r>
              <a:rPr lang="en-US" b="1" dirty="0">
                <a:solidFill>
                  <a:prstClr val="black"/>
                </a:solidFill>
                <a:latin typeface="Simplified Arabic" pitchFamily="18" charset="-78"/>
                <a:ea typeface="Calibri"/>
                <a:cs typeface="Simplified Arabic" pitchFamily="18" charset="-78"/>
              </a:rPr>
              <a:t>. </a:t>
            </a:r>
          </a:p>
          <a:p>
            <a:pPr marL="0" lvl="0" algn="just">
              <a:lnSpc>
                <a:spcPct val="115000"/>
              </a:lnSpc>
              <a:spcBef>
                <a:spcPts val="0"/>
              </a:spcBef>
            </a:pPr>
            <a:r>
              <a:rPr lang="ar-IQ" b="1" dirty="0" smtClean="0">
                <a:solidFill>
                  <a:srgbClr val="FF00FF"/>
                </a:solidFill>
                <a:latin typeface="Simplified Arabic" pitchFamily="18" charset="-78"/>
                <a:ea typeface="Calibri"/>
                <a:cs typeface="Simplified Arabic" pitchFamily="18" charset="-78"/>
              </a:rPr>
              <a:t>تعريف </a:t>
            </a:r>
            <a:r>
              <a:rPr lang="ar-SA" b="1" dirty="0" smtClean="0">
                <a:solidFill>
                  <a:srgbClr val="FF00FF"/>
                </a:solidFill>
                <a:latin typeface="Simplified Arabic" pitchFamily="18" charset="-78"/>
                <a:ea typeface="Calibri"/>
                <a:cs typeface="Simplified Arabic" pitchFamily="18" charset="-78"/>
              </a:rPr>
              <a:t>العصف </a:t>
            </a:r>
            <a:r>
              <a:rPr lang="ar-SA" b="1" dirty="0">
                <a:solidFill>
                  <a:srgbClr val="FF00FF"/>
                </a:solidFill>
                <a:latin typeface="Simplified Arabic" pitchFamily="18" charset="-78"/>
                <a:ea typeface="Calibri"/>
                <a:cs typeface="Simplified Arabic" pitchFamily="18" charset="-78"/>
              </a:rPr>
              <a:t>الذهني (</a:t>
            </a:r>
            <a:r>
              <a:rPr lang="en-US" b="1" dirty="0">
                <a:solidFill>
                  <a:srgbClr val="FF00FF"/>
                </a:solidFill>
                <a:latin typeface="Simplified Arabic" pitchFamily="18" charset="-78"/>
                <a:ea typeface="Calibri"/>
                <a:cs typeface="Simplified Arabic" pitchFamily="18" charset="-78"/>
              </a:rPr>
              <a:t>Brainstorming</a:t>
            </a:r>
            <a:r>
              <a:rPr lang="ar-SA" b="1" dirty="0">
                <a:solidFill>
                  <a:srgbClr val="FF00FF"/>
                </a:solidFill>
                <a:latin typeface="Simplified Arabic" pitchFamily="18" charset="-78"/>
                <a:ea typeface="Calibri"/>
                <a:cs typeface="Simplified Arabic" pitchFamily="18" charset="-78"/>
              </a:rPr>
              <a:t>) </a:t>
            </a:r>
            <a:r>
              <a:rPr lang="ar-SA" b="1" dirty="0">
                <a:solidFill>
                  <a:prstClr val="black"/>
                </a:solidFill>
                <a:latin typeface="Simplified Arabic" pitchFamily="18" charset="-78"/>
                <a:ea typeface="Calibri"/>
                <a:cs typeface="Simplified Arabic" pitchFamily="18" charset="-78"/>
              </a:rPr>
              <a:t>: </a:t>
            </a:r>
            <a:endParaRPr lang="ar-IQ" b="1"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b="1" dirty="0" smtClean="0">
                <a:solidFill>
                  <a:prstClr val="black"/>
                </a:solidFill>
                <a:latin typeface="Simplified Arabic" pitchFamily="18" charset="-78"/>
                <a:ea typeface="Calibri"/>
                <a:cs typeface="Simplified Arabic" pitchFamily="18" charset="-78"/>
              </a:rPr>
              <a:t>هو </a:t>
            </a:r>
            <a:r>
              <a:rPr lang="ar-SA" b="1" dirty="0">
                <a:solidFill>
                  <a:prstClr val="black"/>
                </a:solidFill>
                <a:latin typeface="Simplified Arabic" pitchFamily="18" charset="-78"/>
                <a:ea typeface="Calibri"/>
                <a:cs typeface="Simplified Arabic" pitchFamily="18" charset="-78"/>
              </a:rPr>
              <a:t>تجميع قائمة من الأفكار والحلول التي تخص الموضوع الذي يتير اهتمام الباحث ويجد ان هناك مشكلة في جانب معين منه</a:t>
            </a:r>
            <a:r>
              <a:rPr lang="ar-SA" b="1" dirty="0" smtClean="0">
                <a:solidFill>
                  <a:prstClr val="black"/>
                </a:solidFill>
                <a:latin typeface="Simplified Arabic" pitchFamily="18" charset="-78"/>
                <a:ea typeface="Calibri"/>
                <a:cs typeface="Simplified Arabic" pitchFamily="18" charset="-78"/>
              </a:rPr>
              <a:t>.</a:t>
            </a:r>
            <a:endParaRPr lang="ar-IQ"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en-US" sz="2200" b="1" dirty="0">
              <a:solidFill>
                <a:prstClr val="black"/>
              </a:solidFill>
              <a:latin typeface="Simplified Arabic" pitchFamily="18" charset="-78"/>
              <a:ea typeface="Calibri"/>
              <a:cs typeface="Simplified Arabic" pitchFamily="18" charset="-78"/>
            </a:endParaRPr>
          </a:p>
          <a:p>
            <a:pPr marL="0" lvl="0" algn="l">
              <a:lnSpc>
                <a:spcPct val="115000"/>
              </a:lnSpc>
              <a:spcBef>
                <a:spcPts val="0"/>
              </a:spcBef>
            </a:pPr>
            <a:r>
              <a:rPr lang="ar-IQ" sz="3000" b="1" dirty="0">
                <a:solidFill>
                  <a:srgbClr val="FF0000"/>
                </a:solidFill>
                <a:ea typeface="Calibri"/>
                <a:cs typeface="Simplified Arabic"/>
              </a:rPr>
              <a:t>س: لماذا </a:t>
            </a:r>
            <a:r>
              <a:rPr lang="ar-SA" sz="3000" b="1" dirty="0">
                <a:solidFill>
                  <a:srgbClr val="FF0000"/>
                </a:solidFill>
                <a:ea typeface="Calibri"/>
                <a:cs typeface="Simplified Arabic"/>
              </a:rPr>
              <a:t>يجب أن يقوم الباحث بجلسة عصف ذهني لتحديد عنوان البحث العلمي المناسب</a:t>
            </a:r>
            <a:r>
              <a:rPr lang="ar-IQ" sz="3000" b="1" dirty="0" smtClean="0">
                <a:solidFill>
                  <a:srgbClr val="FF0000"/>
                </a:solidFill>
                <a:ea typeface="Calibri"/>
                <a:cs typeface="Simplified Arabic"/>
              </a:rPr>
              <a:t>؟...</a:t>
            </a:r>
            <a:endParaRPr lang="en-US" sz="2200" b="1" dirty="0">
              <a:solidFill>
                <a:srgbClr val="FF0000"/>
              </a:solidFill>
              <a:ea typeface="Calibri"/>
              <a:cs typeface="Arial"/>
            </a:endParaRPr>
          </a:p>
        </p:txBody>
      </p:sp>
    </p:spTree>
    <p:extLst>
      <p:ext uri="{BB962C8B-B14F-4D97-AF65-F5344CB8AC3E}">
        <p14:creationId xmlns:p14="http://schemas.microsoft.com/office/powerpoint/2010/main" val="383579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2800" b="1" dirty="0">
                <a:solidFill>
                  <a:srgbClr val="FF0000"/>
                </a:solidFill>
                <a:latin typeface="Simplified Arabic" pitchFamily="18" charset="-78"/>
                <a:cs typeface="Simplified Arabic" pitchFamily="18" charset="-78"/>
              </a:rPr>
              <a:t>تكملة / </a:t>
            </a:r>
            <a:r>
              <a:rPr lang="ar-IQ" sz="2800" b="1" dirty="0">
                <a:solidFill>
                  <a:srgbClr val="FF0000"/>
                </a:solidFill>
                <a:latin typeface="Simplified Arabic" pitchFamily="18" charset="-78"/>
                <a:ea typeface="Calibri"/>
                <a:cs typeface="Simplified Arabic" pitchFamily="18" charset="-78"/>
              </a:rPr>
              <a:t>خطوات اختيار عنوان البحث / الخطوة الأولى : العصف الذهني</a:t>
            </a:r>
            <a:endParaRPr lang="ar-IQ" dirty="0"/>
          </a:p>
        </p:txBody>
      </p:sp>
      <p:sp>
        <p:nvSpPr>
          <p:cNvPr id="3" name="عنصر نائب للمحتوى 2"/>
          <p:cNvSpPr>
            <a:spLocks noGrp="1"/>
          </p:cNvSpPr>
          <p:nvPr>
            <p:ph idx="1"/>
          </p:nvPr>
        </p:nvSpPr>
        <p:spPr>
          <a:xfrm>
            <a:off x="457200" y="908720"/>
            <a:ext cx="8229600" cy="5688632"/>
          </a:xfrm>
        </p:spPr>
        <p:txBody>
          <a:bodyPr>
            <a:normAutofit fontScale="92500" lnSpcReduction="10000"/>
          </a:bodyPr>
          <a:lstStyle/>
          <a:p>
            <a:pPr marL="0" lvl="0" algn="just">
              <a:lnSpc>
                <a:spcPct val="115000"/>
              </a:lnSpc>
              <a:spcBef>
                <a:spcPts val="0"/>
              </a:spcBef>
            </a:pPr>
            <a:r>
              <a:rPr lang="ar-IQ" sz="3000" b="1" dirty="0">
                <a:solidFill>
                  <a:srgbClr val="FF0000"/>
                </a:solidFill>
                <a:ea typeface="Calibri"/>
                <a:cs typeface="Simplified Arabic"/>
              </a:rPr>
              <a:t>س: لماذا </a:t>
            </a:r>
            <a:r>
              <a:rPr lang="ar-SA" sz="3000" b="1" dirty="0">
                <a:solidFill>
                  <a:srgbClr val="FF0000"/>
                </a:solidFill>
                <a:ea typeface="Calibri"/>
                <a:cs typeface="Simplified Arabic"/>
              </a:rPr>
              <a:t>يجب أن يقوم الباحث بجلسة عصف ذهني لتحديد عنوان البحث العلمي المناسب</a:t>
            </a:r>
            <a:r>
              <a:rPr lang="ar-IQ" sz="3000" b="1" dirty="0" smtClean="0">
                <a:solidFill>
                  <a:srgbClr val="FF0000"/>
                </a:solidFill>
                <a:ea typeface="Calibri"/>
                <a:cs typeface="Simplified Arabic"/>
              </a:rPr>
              <a:t>؟</a:t>
            </a:r>
            <a:endParaRPr lang="ar-IQ" sz="2000"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يجب </a:t>
            </a:r>
            <a:r>
              <a:rPr lang="ar-SA" sz="2800" b="1" dirty="0">
                <a:solidFill>
                  <a:prstClr val="black"/>
                </a:solidFill>
                <a:ea typeface="Calibri"/>
                <a:cs typeface="Simplified Arabic"/>
              </a:rPr>
              <a:t>أن يقوم الباحث بجلسة عصف ذهني لتحديد عنوان البحث العلمي المناسب، أي أخذ نظرة بانوراميه لاستيعاب كل </a:t>
            </a:r>
            <a:r>
              <a:rPr lang="ar-SA" sz="2800" b="1" dirty="0" smtClean="0">
                <a:solidFill>
                  <a:prstClr val="black"/>
                </a:solidFill>
                <a:ea typeface="Calibri"/>
                <a:cs typeface="Simplified Arabic"/>
              </a:rPr>
              <a:t>شيء</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من </a:t>
            </a:r>
            <a:r>
              <a:rPr lang="ar-SA" sz="2800" b="1" dirty="0">
                <a:solidFill>
                  <a:prstClr val="black"/>
                </a:solidFill>
                <a:ea typeface="Calibri"/>
                <a:cs typeface="Simplified Arabic"/>
              </a:rPr>
              <a:t>الأفضل أن يكون البحث عن العوامل السياقية ( </a:t>
            </a:r>
            <a:r>
              <a:rPr lang="en-US" sz="2800" b="1" dirty="0">
                <a:solidFill>
                  <a:prstClr val="black"/>
                </a:solidFill>
                <a:latin typeface="Simplified Arabic"/>
                <a:ea typeface="Calibri"/>
                <a:cs typeface="Arial"/>
              </a:rPr>
              <a:t> Contextual Factors</a:t>
            </a:r>
            <a:r>
              <a:rPr lang="ar-SA" sz="2800" b="1" dirty="0">
                <a:solidFill>
                  <a:prstClr val="black"/>
                </a:solidFill>
                <a:ea typeface="Calibri"/>
                <a:cs typeface="Simplified Arabic"/>
              </a:rPr>
              <a:t>) من خلال البحث عن الخيارات وتأريخها ومصادرها البحثية التي تثير اهتمام الباحث وبموضوعية دون </a:t>
            </a:r>
            <a:r>
              <a:rPr lang="ar-SA" sz="2800" b="1" dirty="0" smtClean="0">
                <a:solidFill>
                  <a:prstClr val="black"/>
                </a:solidFill>
                <a:ea typeface="Calibri"/>
                <a:cs typeface="Simplified Arabic"/>
              </a:rPr>
              <a:t>تحيز</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ثم </a:t>
            </a:r>
            <a:r>
              <a:rPr lang="ar-SA" sz="2800" b="1" dirty="0">
                <a:solidFill>
                  <a:prstClr val="black"/>
                </a:solidFill>
                <a:ea typeface="Calibri"/>
                <a:cs typeface="Simplified Arabic"/>
              </a:rPr>
              <a:t>يدونها جميعاً بقائمة دون قلق أو </a:t>
            </a:r>
            <a:r>
              <a:rPr lang="ar-SA" sz="2800" b="1" dirty="0" smtClean="0">
                <a:solidFill>
                  <a:prstClr val="black"/>
                </a:solidFill>
                <a:ea typeface="Calibri"/>
                <a:cs typeface="Simplified Arabic"/>
              </a:rPr>
              <a:t>خوف</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ثم </a:t>
            </a:r>
            <a:r>
              <a:rPr lang="ar-SA" sz="2800" b="1" dirty="0">
                <a:solidFill>
                  <a:prstClr val="black"/>
                </a:solidFill>
                <a:ea typeface="Calibri"/>
                <a:cs typeface="Simplified Arabic"/>
              </a:rPr>
              <a:t>البدء بعملية الدراسة الاستقصائية (</a:t>
            </a:r>
            <a:r>
              <a:rPr lang="en-US" sz="2800" b="1" dirty="0">
                <a:solidFill>
                  <a:prstClr val="black"/>
                </a:solidFill>
                <a:latin typeface="Simplified Arabic"/>
                <a:ea typeface="Calibri"/>
                <a:cs typeface="Arial"/>
              </a:rPr>
              <a:t>Surveys</a:t>
            </a:r>
            <a:r>
              <a:rPr lang="ar-SA" sz="2800" b="1" dirty="0" smtClean="0">
                <a:solidFill>
                  <a:prstClr val="black"/>
                </a:solidFill>
                <a:ea typeface="Calibri"/>
                <a:cs typeface="Simplified Arabic"/>
              </a:rPr>
              <a:t>)</a:t>
            </a:r>
            <a:endParaRPr lang="ar-IQ" sz="2800" b="1" dirty="0" smtClean="0">
              <a:solidFill>
                <a:prstClr val="black"/>
              </a:solidFill>
              <a:ea typeface="Calibri"/>
              <a:cs typeface="Simplified Arabic"/>
            </a:endParaRPr>
          </a:p>
          <a:p>
            <a:pPr marL="0" lvl="0" algn="just">
              <a:lnSpc>
                <a:spcPct val="115000"/>
              </a:lnSpc>
              <a:spcBef>
                <a:spcPts val="0"/>
              </a:spcBef>
            </a:pPr>
            <a:r>
              <a:rPr lang="ar-SA" sz="2800" b="1" dirty="0" smtClean="0">
                <a:solidFill>
                  <a:prstClr val="black"/>
                </a:solidFill>
                <a:ea typeface="Calibri"/>
                <a:cs typeface="Simplified Arabic"/>
              </a:rPr>
              <a:t>والبدء </a:t>
            </a:r>
            <a:r>
              <a:rPr lang="ar-SA" sz="2800" b="1" dirty="0">
                <a:solidFill>
                  <a:prstClr val="black"/>
                </a:solidFill>
                <a:ea typeface="Calibri"/>
                <a:cs typeface="Simplified Arabic"/>
              </a:rPr>
              <a:t>بالبحث عن العينة (</a:t>
            </a:r>
            <a:r>
              <a:rPr lang="en-US" sz="2800" b="1" dirty="0">
                <a:solidFill>
                  <a:prstClr val="black"/>
                </a:solidFill>
                <a:latin typeface="Simplified Arabic"/>
                <a:ea typeface="Calibri"/>
                <a:cs typeface="Arial"/>
              </a:rPr>
              <a:t>Sampling</a:t>
            </a:r>
            <a:r>
              <a:rPr lang="ar-SA" sz="2800" b="1" dirty="0">
                <a:solidFill>
                  <a:prstClr val="black"/>
                </a:solidFill>
                <a:ea typeface="Calibri"/>
                <a:cs typeface="Simplified Arabic"/>
              </a:rPr>
              <a:t>)</a:t>
            </a:r>
            <a:r>
              <a:rPr lang="ar-IQ" sz="2800" b="1" dirty="0">
                <a:solidFill>
                  <a:prstClr val="black"/>
                </a:solidFill>
                <a:ea typeface="Calibri"/>
                <a:cs typeface="Simplified Arabic"/>
              </a:rPr>
              <a:t> </a:t>
            </a:r>
            <a:r>
              <a:rPr lang="ar-IQ" sz="2800" b="1" dirty="0" smtClean="0">
                <a:solidFill>
                  <a:prstClr val="black"/>
                </a:solidFill>
                <a:ea typeface="Calibri"/>
                <a:cs typeface="Simplified Arabic"/>
              </a:rPr>
              <a:t>المناسبة</a:t>
            </a:r>
          </a:p>
          <a:p>
            <a:pPr marL="0" lvl="0" algn="just">
              <a:lnSpc>
                <a:spcPct val="115000"/>
              </a:lnSpc>
              <a:spcBef>
                <a:spcPts val="0"/>
              </a:spcBef>
            </a:pPr>
            <a:r>
              <a:rPr lang="ar-IQ" sz="2800" b="1" dirty="0" smtClean="0">
                <a:solidFill>
                  <a:prstClr val="black"/>
                </a:solidFill>
                <a:ea typeface="Calibri"/>
                <a:cs typeface="Simplified Arabic"/>
              </a:rPr>
              <a:t>هنا </a:t>
            </a:r>
            <a:r>
              <a:rPr lang="ar-IQ" sz="2800" b="1" dirty="0">
                <a:solidFill>
                  <a:prstClr val="black"/>
                </a:solidFill>
                <a:ea typeface="Calibri"/>
                <a:cs typeface="Simplified Arabic"/>
              </a:rPr>
              <a:t>لابد من معرفة تأريخ ما نبحث عنه في البيئة (المجتمع) التي ينوي الباحث اجراء بحثه </a:t>
            </a:r>
            <a:r>
              <a:rPr lang="ar-IQ" sz="2800" b="1" dirty="0" smtClean="0">
                <a:solidFill>
                  <a:prstClr val="black"/>
                </a:solidFill>
                <a:ea typeface="Calibri"/>
                <a:cs typeface="Simplified Arabic"/>
              </a:rPr>
              <a:t>فيها؟</a:t>
            </a:r>
            <a:endParaRPr lang="ar-IQ" sz="2000" b="1" dirty="0" smtClean="0">
              <a:solidFill>
                <a:prstClr val="black"/>
              </a:solidFill>
              <a:ea typeface="Calibri"/>
              <a:cs typeface="Simplified Arabic"/>
            </a:endParaRPr>
          </a:p>
          <a:p>
            <a:pPr marL="0" lvl="0" algn="l">
              <a:lnSpc>
                <a:spcPct val="115000"/>
              </a:lnSpc>
              <a:spcBef>
                <a:spcPts val="0"/>
              </a:spcBef>
            </a:pPr>
            <a:r>
              <a:rPr lang="ar-IQ" sz="2800" b="1" dirty="0" smtClean="0">
                <a:solidFill>
                  <a:srgbClr val="FF0000"/>
                </a:solidFill>
                <a:ea typeface="Calibri"/>
                <a:cs typeface="Simplified Arabic"/>
              </a:rPr>
              <a:t>ماهي وسائل الاستقصاء والاستطلاع؟</a:t>
            </a:r>
          </a:p>
        </p:txBody>
      </p:sp>
    </p:spTree>
    <p:extLst>
      <p:ext uri="{BB962C8B-B14F-4D97-AF65-F5344CB8AC3E}">
        <p14:creationId xmlns:p14="http://schemas.microsoft.com/office/powerpoint/2010/main" val="1745511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lvl="0" indent="-342900">
              <a:lnSpc>
                <a:spcPct val="115000"/>
              </a:lnSpc>
              <a:spcBef>
                <a:spcPts val="0"/>
              </a:spcBef>
            </a:pPr>
            <a:r>
              <a:rPr lang="ar-IQ" sz="2800" b="1" dirty="0">
                <a:solidFill>
                  <a:srgbClr val="FF0000"/>
                </a:solidFill>
                <a:ea typeface="Calibri"/>
                <a:cs typeface="Simplified Arabic"/>
              </a:rPr>
              <a:t>ماهي وسائل الاستقصاء والاستطلاع</a:t>
            </a:r>
            <a:r>
              <a:rPr lang="ar-IQ" sz="2800" b="1" dirty="0" smtClean="0">
                <a:solidFill>
                  <a:srgbClr val="FF0000"/>
                </a:solidFill>
                <a:ea typeface="Calibri"/>
                <a:cs typeface="Simplified Arabic"/>
              </a:rPr>
              <a:t>؟</a:t>
            </a:r>
            <a:endParaRPr lang="ar-IQ" dirty="0"/>
          </a:p>
        </p:txBody>
      </p:sp>
      <p:sp>
        <p:nvSpPr>
          <p:cNvPr id="3" name="عنصر نائب للمحتوى 2"/>
          <p:cNvSpPr>
            <a:spLocks noGrp="1"/>
          </p:cNvSpPr>
          <p:nvPr>
            <p:ph idx="1"/>
          </p:nvPr>
        </p:nvSpPr>
        <p:spPr>
          <a:xfrm>
            <a:off x="457200" y="980728"/>
            <a:ext cx="8229600" cy="5616624"/>
          </a:xfrm>
        </p:spPr>
        <p:txBody>
          <a:bodyPr>
            <a:normAutofit/>
          </a:bodyPr>
          <a:lstStyle/>
          <a:p>
            <a:pPr marL="0" lvl="0" algn="just">
              <a:lnSpc>
                <a:spcPct val="115000"/>
              </a:lnSpc>
              <a:spcBef>
                <a:spcPts val="0"/>
              </a:spcBef>
            </a:pPr>
            <a:r>
              <a:rPr lang="ar-IQ" sz="2800" b="1" dirty="0">
                <a:solidFill>
                  <a:srgbClr val="9933FF"/>
                </a:solidFill>
                <a:latin typeface="Simplified Arabic" pitchFamily="18" charset="-78"/>
                <a:ea typeface="Calibri"/>
                <a:cs typeface="Simplified Arabic" pitchFamily="18" charset="-78"/>
              </a:rPr>
              <a:t>ممكن ان يستخدم الباحث وسائل مختلفة من الاستقصاء </a:t>
            </a:r>
            <a:r>
              <a:rPr lang="ar-IQ" sz="2800" b="1" dirty="0" smtClean="0">
                <a:solidFill>
                  <a:srgbClr val="9933FF"/>
                </a:solidFill>
                <a:latin typeface="Simplified Arabic" pitchFamily="18" charset="-78"/>
                <a:ea typeface="Calibri"/>
                <a:cs typeface="Simplified Arabic" pitchFamily="18" charset="-78"/>
              </a:rPr>
              <a:t>والاستطلاع مثل </a:t>
            </a:r>
            <a:r>
              <a:rPr lang="ar-IQ" sz="2800" b="1" dirty="0">
                <a:solidFill>
                  <a:srgbClr val="9933FF"/>
                </a:solidFill>
                <a:latin typeface="Simplified Arabic" pitchFamily="18" charset="-78"/>
                <a:ea typeface="Calibri"/>
                <a:cs typeface="Simplified Arabic" pitchFamily="18" charset="-78"/>
              </a:rPr>
              <a:t>: </a:t>
            </a:r>
            <a:endParaRPr lang="ar-IQ" sz="2800" b="1" dirty="0" smtClean="0">
              <a:solidFill>
                <a:srgbClr val="9933FF"/>
              </a:solidFill>
              <a:latin typeface="Simplified Arabic" pitchFamily="18" charset="-78"/>
              <a:ea typeface="Calibri"/>
              <a:cs typeface="Simplified Arabic" pitchFamily="18" charset="-78"/>
            </a:endParaRPr>
          </a:p>
          <a:p>
            <a:pPr marL="0"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الاستبيانات </a:t>
            </a:r>
            <a:r>
              <a:rPr lang="ar-IQ" sz="2800" b="1" dirty="0">
                <a:solidFill>
                  <a:prstClr val="black"/>
                </a:solidFill>
                <a:latin typeface="Simplified Arabic" pitchFamily="18" charset="-78"/>
                <a:ea typeface="Calibri"/>
                <a:cs typeface="Simplified Arabic" pitchFamily="18" charset="-78"/>
              </a:rPr>
              <a:t>والدراسات </a:t>
            </a:r>
            <a:r>
              <a:rPr lang="ar-IQ" sz="2800" b="1" dirty="0" smtClean="0">
                <a:solidFill>
                  <a:prstClr val="black"/>
                </a:solidFill>
                <a:latin typeface="Simplified Arabic" pitchFamily="18" charset="-78"/>
                <a:ea typeface="Calibri"/>
                <a:cs typeface="Simplified Arabic" pitchFamily="18" charset="-78"/>
              </a:rPr>
              <a:t>الأولية</a:t>
            </a:r>
          </a:p>
          <a:p>
            <a:pPr marL="0"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والمقابلات                       </a:t>
            </a:r>
            <a:r>
              <a:rPr lang="ar-IQ" sz="2800" b="1" dirty="0">
                <a:solidFill>
                  <a:prstClr val="black"/>
                </a:solidFill>
                <a:latin typeface="Simplified Arabic" pitchFamily="18" charset="-78"/>
                <a:ea typeface="Calibri"/>
                <a:cs typeface="Simplified Arabic" pitchFamily="18" charset="-78"/>
              </a:rPr>
              <a:t>(</a:t>
            </a:r>
            <a:r>
              <a:rPr lang="en-US" sz="2800" b="1" dirty="0">
                <a:solidFill>
                  <a:prstClr val="black"/>
                </a:solidFill>
                <a:latin typeface="Simplified Arabic" pitchFamily="18" charset="-78"/>
                <a:ea typeface="Calibri"/>
                <a:cs typeface="Simplified Arabic" pitchFamily="18" charset="-78"/>
              </a:rPr>
              <a:t>Face-to-face surveys</a:t>
            </a:r>
            <a:r>
              <a:rPr lang="ar-IQ" sz="2800" b="1" dirty="0" smtClean="0">
                <a:solidFill>
                  <a:prstClr val="black"/>
                </a:solidFill>
                <a:latin typeface="Simplified Arabic" pitchFamily="18" charset="-78"/>
                <a:ea typeface="Calibri"/>
                <a:cs typeface="Simplified Arabic" pitchFamily="18" charset="-78"/>
              </a:rPr>
              <a:t>)</a:t>
            </a:r>
          </a:p>
          <a:p>
            <a:pPr marL="0"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أو </a:t>
            </a:r>
            <a:r>
              <a:rPr lang="ar-IQ" sz="2800" b="1" dirty="0">
                <a:solidFill>
                  <a:prstClr val="black"/>
                </a:solidFill>
                <a:latin typeface="Simplified Arabic" pitchFamily="18" charset="-78"/>
                <a:ea typeface="Calibri"/>
                <a:cs typeface="Simplified Arabic" pitchFamily="18" charset="-78"/>
              </a:rPr>
              <a:t>الاطلاع على </a:t>
            </a:r>
            <a:r>
              <a:rPr lang="ar-IQ" sz="2800" b="1" dirty="0" smtClean="0">
                <a:solidFill>
                  <a:prstClr val="black"/>
                </a:solidFill>
                <a:latin typeface="Simplified Arabic" pitchFamily="18" charset="-78"/>
                <a:ea typeface="Calibri"/>
                <a:cs typeface="Simplified Arabic" pitchFamily="18" charset="-78"/>
              </a:rPr>
              <a:t>الوثائق             </a:t>
            </a:r>
            <a:r>
              <a:rPr lang="ar-IQ" sz="2800" b="1" dirty="0">
                <a:solidFill>
                  <a:prstClr val="black"/>
                </a:solidFill>
                <a:latin typeface="Simplified Arabic" pitchFamily="18" charset="-78"/>
                <a:ea typeface="Calibri"/>
                <a:cs typeface="Simplified Arabic" pitchFamily="18" charset="-78"/>
              </a:rPr>
              <a:t>(</a:t>
            </a:r>
            <a:r>
              <a:rPr lang="en-US" sz="2800" b="1" dirty="0">
                <a:solidFill>
                  <a:prstClr val="black"/>
                </a:solidFill>
                <a:latin typeface="Simplified Arabic" pitchFamily="18" charset="-78"/>
                <a:ea typeface="Calibri"/>
                <a:cs typeface="Simplified Arabic" pitchFamily="18" charset="-78"/>
              </a:rPr>
              <a:t>documents</a:t>
            </a:r>
            <a:r>
              <a:rPr lang="ar-IQ" sz="2800" b="1" dirty="0" smtClean="0">
                <a:solidFill>
                  <a:prstClr val="black"/>
                </a:solidFill>
                <a:latin typeface="Simplified Arabic" pitchFamily="18" charset="-78"/>
                <a:ea typeface="Calibri"/>
                <a:cs typeface="Simplified Arabic" pitchFamily="18" charset="-78"/>
              </a:rPr>
              <a:t>)</a:t>
            </a:r>
          </a:p>
          <a:p>
            <a:pPr marL="0" lvl="0" algn="just">
              <a:lnSpc>
                <a:spcPct val="115000"/>
              </a:lnSpc>
              <a:spcBef>
                <a:spcPts val="0"/>
              </a:spcBef>
            </a:pPr>
            <a:r>
              <a:rPr lang="ar-IQ" sz="2800" b="1" dirty="0" smtClean="0">
                <a:solidFill>
                  <a:prstClr val="black"/>
                </a:solidFill>
                <a:latin typeface="Simplified Arabic" pitchFamily="18" charset="-78"/>
                <a:ea typeface="Calibri"/>
                <a:cs typeface="Simplified Arabic" pitchFamily="18" charset="-78"/>
              </a:rPr>
              <a:t>- أو </a:t>
            </a:r>
            <a:r>
              <a:rPr lang="ar-IQ" sz="2800" b="1" dirty="0">
                <a:solidFill>
                  <a:prstClr val="black"/>
                </a:solidFill>
                <a:latin typeface="Simplified Arabic" pitchFamily="18" charset="-78"/>
                <a:ea typeface="Calibri"/>
                <a:cs typeface="Simplified Arabic" pitchFamily="18" charset="-78"/>
              </a:rPr>
              <a:t>الملاحظة أي الاستطلاع </a:t>
            </a:r>
            <a:r>
              <a:rPr lang="ar-IQ" sz="2800" b="1" dirty="0" smtClean="0">
                <a:solidFill>
                  <a:prstClr val="black"/>
                </a:solidFill>
                <a:latin typeface="Simplified Arabic" pitchFamily="18" charset="-78"/>
                <a:ea typeface="Calibri"/>
                <a:cs typeface="Simplified Arabic" pitchFamily="18" charset="-78"/>
              </a:rPr>
              <a:t>بالرصد  </a:t>
            </a:r>
            <a:r>
              <a:rPr lang="ar-IQ" sz="2400" b="1" dirty="0">
                <a:solidFill>
                  <a:prstClr val="black"/>
                </a:solidFill>
                <a:latin typeface="Simplified Arabic" pitchFamily="18" charset="-78"/>
                <a:ea typeface="Calibri"/>
                <a:cs typeface="Simplified Arabic" pitchFamily="18" charset="-78"/>
              </a:rPr>
              <a:t>(</a:t>
            </a:r>
            <a:r>
              <a:rPr lang="en-US" sz="2400" b="1" dirty="0">
                <a:solidFill>
                  <a:prstClr val="black"/>
                </a:solidFill>
                <a:latin typeface="Simplified Arabic" pitchFamily="18" charset="-78"/>
                <a:ea typeface="Calibri"/>
                <a:cs typeface="Simplified Arabic" pitchFamily="18" charset="-78"/>
              </a:rPr>
              <a:t>Observational surveys</a:t>
            </a:r>
            <a:r>
              <a:rPr lang="ar-IQ" sz="2400" b="1" dirty="0" smtClean="0">
                <a:solidFill>
                  <a:prstClr val="black"/>
                </a:solidFill>
                <a:latin typeface="Simplified Arabic" pitchFamily="18" charset="-78"/>
                <a:ea typeface="Calibri"/>
                <a:cs typeface="Simplified Arabic" pitchFamily="18" charset="-78"/>
              </a:rPr>
              <a:t>)</a:t>
            </a:r>
          </a:p>
          <a:p>
            <a:pPr marL="0" lvl="0" algn="just">
              <a:lnSpc>
                <a:spcPct val="115000"/>
              </a:lnSpc>
              <a:spcBef>
                <a:spcPts val="0"/>
              </a:spcBef>
            </a:pPr>
            <a:r>
              <a:rPr lang="ar-IQ" sz="2800" b="1" dirty="0" smtClean="0">
                <a:solidFill>
                  <a:srgbClr val="6666FF"/>
                </a:solidFill>
                <a:latin typeface="Simplified Arabic" pitchFamily="18" charset="-78"/>
                <a:ea typeface="Calibri"/>
                <a:cs typeface="Simplified Arabic" pitchFamily="18" charset="-78"/>
              </a:rPr>
              <a:t>وكل </a:t>
            </a:r>
            <a:r>
              <a:rPr lang="ar-IQ" sz="2800" b="1" dirty="0">
                <a:solidFill>
                  <a:srgbClr val="6666FF"/>
                </a:solidFill>
                <a:latin typeface="Simplified Arabic" pitchFamily="18" charset="-78"/>
                <a:ea typeface="Calibri"/>
                <a:cs typeface="Simplified Arabic" pitchFamily="18" charset="-78"/>
              </a:rPr>
              <a:t>ذلك ممكن ان يتم عبر الاتصالات المباشرة أو عن طريق الانترنيت والهاتف.  </a:t>
            </a:r>
            <a:endParaRPr lang="ar-IQ" sz="2800" b="1"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en-US" sz="2800" dirty="0">
              <a:solidFill>
                <a:prstClr val="black"/>
              </a:solidFill>
              <a:latin typeface="Simplified Arabic" pitchFamily="18" charset="-78"/>
              <a:ea typeface="Calibri"/>
              <a:cs typeface="Simplified Arabic" pitchFamily="18" charset="-78"/>
            </a:endParaRPr>
          </a:p>
          <a:p>
            <a:pPr marL="0" lvl="0" algn="l">
              <a:lnSpc>
                <a:spcPct val="115000"/>
              </a:lnSpc>
              <a:spcBef>
                <a:spcPts val="0"/>
              </a:spcBef>
              <a:tabLst>
                <a:tab pos="-19685" algn="l"/>
              </a:tabLst>
            </a:pPr>
            <a:r>
              <a:rPr lang="ar-IQ" sz="2800" b="1" dirty="0">
                <a:solidFill>
                  <a:srgbClr val="FF0000"/>
                </a:solidFill>
                <a:latin typeface="Simplified Arabic" pitchFamily="18" charset="-78"/>
                <a:ea typeface="Calibri"/>
                <a:cs typeface="Simplified Arabic" pitchFamily="18" charset="-78"/>
              </a:rPr>
              <a:t>س : متى تكون الاستطلاعات مفيدة أو غير مفيدة ؟ </a:t>
            </a:r>
            <a:endParaRPr lang="en-US" sz="28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509388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pPr lvl="0"/>
            <a:r>
              <a:rPr lang="ar-IQ" sz="2800" b="1" dirty="0">
                <a:solidFill>
                  <a:srgbClr val="FF0000"/>
                </a:solidFill>
                <a:latin typeface="Simplified Arabic" pitchFamily="18" charset="-78"/>
                <a:cs typeface="Simplified Arabic" pitchFamily="18" charset="-78"/>
              </a:rPr>
              <a:t>تكملة / </a:t>
            </a:r>
            <a:r>
              <a:rPr lang="ar-IQ" sz="2800" b="1" dirty="0">
                <a:solidFill>
                  <a:srgbClr val="FF0000"/>
                </a:solidFill>
                <a:latin typeface="Simplified Arabic" pitchFamily="18" charset="-78"/>
                <a:ea typeface="Calibri"/>
                <a:cs typeface="Simplified Arabic" pitchFamily="18" charset="-78"/>
              </a:rPr>
              <a:t>خطوات اختيار عنوان البحث / الخطوة الأولى : العصف الذهني</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764704"/>
            <a:ext cx="8229600" cy="5904656"/>
          </a:xfrm>
        </p:spPr>
        <p:txBody>
          <a:bodyPr>
            <a:normAutofit lnSpcReduction="10000"/>
          </a:bodyPr>
          <a:lstStyle/>
          <a:p>
            <a:pPr marL="0" algn="just">
              <a:lnSpc>
                <a:spcPct val="115000"/>
              </a:lnSpc>
              <a:spcBef>
                <a:spcPts val="0"/>
              </a:spcBef>
            </a:pPr>
            <a:r>
              <a:rPr lang="ar-IQ" b="1" dirty="0">
                <a:solidFill>
                  <a:srgbClr val="FF0000"/>
                </a:solidFill>
                <a:latin typeface="Simplified Arabic" pitchFamily="18" charset="-78"/>
                <a:ea typeface="Calibri"/>
                <a:cs typeface="Simplified Arabic" pitchFamily="18" charset="-78"/>
              </a:rPr>
              <a:t>س : متى تكون الاستطلاعات مفيدة أو غير مفيدة ؟ </a:t>
            </a:r>
            <a:endParaRPr lang="ar-IQ" b="1" dirty="0">
              <a:solidFill>
                <a:srgbClr val="FF0000"/>
              </a:solidFill>
              <a:latin typeface="Simplified Arabic" pitchFamily="18" charset="-78"/>
              <a:cs typeface="Simplified Arabic" pitchFamily="18" charset="-78"/>
            </a:endParaRPr>
          </a:p>
          <a:p>
            <a:pPr marL="0" lvl="0" algn="just">
              <a:lnSpc>
                <a:spcPct val="115000"/>
              </a:lnSpc>
              <a:spcBef>
                <a:spcPts val="0"/>
              </a:spcBef>
            </a:pPr>
            <a:r>
              <a:rPr lang="ar-IQ" b="1" dirty="0" smtClean="0">
                <a:solidFill>
                  <a:prstClr val="black"/>
                </a:solidFill>
                <a:latin typeface="Simplified Arabic" pitchFamily="18" charset="-78"/>
                <a:ea typeface="Calibri"/>
                <a:cs typeface="Simplified Arabic" pitchFamily="18" charset="-78"/>
              </a:rPr>
              <a:t>تُستخدم </a:t>
            </a:r>
            <a:r>
              <a:rPr lang="ar-IQ" b="1" dirty="0">
                <a:solidFill>
                  <a:prstClr val="black"/>
                </a:solidFill>
                <a:latin typeface="Simplified Arabic" pitchFamily="18" charset="-78"/>
                <a:ea typeface="Calibri"/>
                <a:cs typeface="Simplified Arabic" pitchFamily="18" charset="-78"/>
              </a:rPr>
              <a:t>الاستطلاعات (أي استقصاء لرأي عام لعينة ما) لتحقيق أفضل تأثير عندما يريد الباحث الحصول على معلومات واقعية تتعلق بمجتمع معين للتعرف على : ماذا يفعلون، ما يفكرون به، من هم. </a:t>
            </a:r>
            <a:endParaRPr lang="en-US"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b="1" dirty="0">
                <a:solidFill>
                  <a:prstClr val="black"/>
                </a:solidFill>
                <a:latin typeface="Simplified Arabic" pitchFamily="18" charset="-78"/>
                <a:ea typeface="Calibri"/>
                <a:cs typeface="Simplified Arabic" pitchFamily="18" charset="-78"/>
              </a:rPr>
              <a:t>وإن الاستطلاعات يجب أن تغطي مجموعة كبيرة من افراد مجتمع البحث المطلوب البحث فيه، وكذلك يزود الباحث بمعلومات مباشرة واضحة ودقيقة وحصرية وفي بعض الاحيان عما يشعر به افراد المجتمع، </a:t>
            </a:r>
            <a:endParaRPr lang="ar-IQ" b="1" dirty="0" smtClean="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pPr>
            <a:endParaRPr lang="ar-IQ" sz="2400" dirty="0" smtClean="0">
              <a:solidFill>
                <a:prstClr val="black"/>
              </a:solidFill>
              <a:latin typeface="Simplified Arabic" pitchFamily="18" charset="-78"/>
              <a:ea typeface="Calibri"/>
              <a:cs typeface="Simplified Arabic" pitchFamily="18" charset="-78"/>
            </a:endParaRPr>
          </a:p>
          <a:p>
            <a:pPr marL="0" lvl="0" algn="l">
              <a:lnSpc>
                <a:spcPct val="115000"/>
              </a:lnSpc>
              <a:spcBef>
                <a:spcPts val="0"/>
              </a:spcBef>
            </a:pPr>
            <a:r>
              <a:rPr lang="ar-IQ" sz="2400" b="1" dirty="0" smtClean="0">
                <a:solidFill>
                  <a:srgbClr val="FF0000"/>
                </a:solidFill>
                <a:latin typeface="Simplified Arabic" pitchFamily="18" charset="-78"/>
                <a:ea typeface="Calibri"/>
                <a:cs typeface="Simplified Arabic" pitchFamily="18" charset="-78"/>
              </a:rPr>
              <a:t>مثال</a:t>
            </a:r>
            <a:r>
              <a:rPr lang="ar-IQ" sz="2400" dirty="0" smtClean="0">
                <a:solidFill>
                  <a:srgbClr val="FF0000"/>
                </a:solidFill>
                <a:latin typeface="Simplified Arabic" pitchFamily="18" charset="-78"/>
                <a:ea typeface="Calibri"/>
                <a:cs typeface="Simplified Arabic" pitchFamily="18" charset="-78"/>
              </a:rPr>
              <a:t> ....</a:t>
            </a:r>
            <a:endParaRPr lang="en-US" sz="24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686344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fontScale="90000"/>
          </a:bodyPr>
          <a:lstStyle/>
          <a:p>
            <a:pPr lvl="0"/>
            <a:r>
              <a:rPr lang="ar-IQ" b="1" dirty="0">
                <a:solidFill>
                  <a:srgbClr val="FF0000"/>
                </a:solidFill>
                <a:latin typeface="Simplified Arabic" pitchFamily="18" charset="-78"/>
                <a:ea typeface="Calibri"/>
                <a:cs typeface="Simplified Arabic" pitchFamily="18" charset="-78"/>
              </a:rPr>
              <a:t>مثال</a:t>
            </a:r>
            <a:r>
              <a:rPr lang="ar-IQ" dirty="0">
                <a:solidFill>
                  <a:srgbClr val="FF0000"/>
                </a:solidFill>
                <a:latin typeface="Simplified Arabic" pitchFamily="18" charset="-78"/>
                <a:ea typeface="Calibri"/>
                <a:cs typeface="Simplified Arabic" pitchFamily="18" charset="-78"/>
              </a:rPr>
              <a:t> </a:t>
            </a:r>
            <a:endParaRPr lang="ar-IQ" dirty="0"/>
          </a:p>
        </p:txBody>
      </p:sp>
      <p:sp>
        <p:nvSpPr>
          <p:cNvPr id="3" name="عنصر نائب للمحتوى 2"/>
          <p:cNvSpPr>
            <a:spLocks noGrp="1"/>
          </p:cNvSpPr>
          <p:nvPr>
            <p:ph idx="1"/>
          </p:nvPr>
        </p:nvSpPr>
        <p:spPr>
          <a:xfrm>
            <a:off x="457200" y="980728"/>
            <a:ext cx="8229600" cy="5688632"/>
          </a:xfrm>
        </p:spPr>
        <p:txBody>
          <a:bodyPr/>
          <a:lstStyle/>
          <a:p>
            <a:pPr marL="0" lvl="0" algn="just">
              <a:lnSpc>
                <a:spcPct val="115000"/>
              </a:lnSpc>
              <a:spcBef>
                <a:spcPts val="0"/>
              </a:spcBef>
            </a:pPr>
            <a:r>
              <a:rPr lang="ar-IQ" b="1" dirty="0" smtClean="0">
                <a:solidFill>
                  <a:prstClr val="black"/>
                </a:solidFill>
                <a:latin typeface="Simplified Arabic" pitchFamily="18" charset="-78"/>
                <a:ea typeface="Calibri"/>
                <a:cs typeface="Simplified Arabic" pitchFamily="18" charset="-78"/>
              </a:rPr>
              <a:t>السلوك </a:t>
            </a:r>
            <a:r>
              <a:rPr lang="ar-IQ" b="1" dirty="0">
                <a:solidFill>
                  <a:prstClr val="black"/>
                </a:solidFill>
                <a:latin typeface="Simplified Arabic" pitchFamily="18" charset="-78"/>
                <a:ea typeface="Calibri"/>
                <a:cs typeface="Simplified Arabic" pitchFamily="18" charset="-78"/>
              </a:rPr>
              <a:t>المتصل بالصحة والنظام الغذائي والتدخين واستهلاك الكحول...، مما يساعد الباحث في بناء أهداف بحثه، ويعطي معلومات تساعد الباحث بالتخطيط الجيد لبحثه.</a:t>
            </a:r>
            <a:endParaRPr lang="en-US" b="1"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IQ" b="1" dirty="0">
                <a:solidFill>
                  <a:srgbClr val="9933FF"/>
                </a:solidFill>
                <a:latin typeface="Simplified Arabic" pitchFamily="18" charset="-78"/>
                <a:ea typeface="Calibri"/>
                <a:cs typeface="Simplified Arabic" pitchFamily="18" charset="-78"/>
              </a:rPr>
              <a:t>من الممكن ان لا تؤدي الاستطلاعات إلى نتائج جيدة إذا كان الامر متعلق بأمور معقدة وحساسة ومحرجة للشخص لذلك على الباحث ان يلجأ إلى استراتيجيات اخرى للتخطيط السليم.</a:t>
            </a:r>
          </a:p>
          <a:p>
            <a:pPr marL="0" lvl="0" algn="l">
              <a:lnSpc>
                <a:spcPct val="115000"/>
              </a:lnSpc>
              <a:spcBef>
                <a:spcPts val="0"/>
              </a:spcBef>
            </a:pPr>
            <a:r>
              <a:rPr lang="ar-IQ" sz="2400" dirty="0">
                <a:solidFill>
                  <a:srgbClr val="FF0000"/>
                </a:solidFill>
                <a:latin typeface="Simplified Arabic" pitchFamily="18" charset="-78"/>
                <a:ea typeface="Calibri"/>
                <a:cs typeface="Simplified Arabic" pitchFamily="18" charset="-78"/>
              </a:rPr>
              <a:t>انتهت الخطوة الاولى من خطوات اختيار العنوان الآن مع الخطوة الثانية</a:t>
            </a:r>
            <a:r>
              <a:rPr lang="ar-IQ" sz="2400" dirty="0" smtClean="0">
                <a:solidFill>
                  <a:srgbClr val="FF0000"/>
                </a:solidFill>
                <a:latin typeface="Simplified Arabic" pitchFamily="18" charset="-78"/>
                <a:ea typeface="Calibri"/>
                <a:cs typeface="Simplified Arabic" pitchFamily="18" charset="-78"/>
              </a:rPr>
              <a:t>...</a:t>
            </a:r>
            <a:endParaRPr lang="en-US" sz="24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307666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a:r>
              <a:rPr lang="ar-IQ" sz="2000" b="1" dirty="0" smtClean="0">
                <a:solidFill>
                  <a:srgbClr val="FF0000"/>
                </a:solidFill>
                <a:latin typeface="Simplified Arabic" pitchFamily="18" charset="-78"/>
                <a:ea typeface="Calibri"/>
                <a:cs typeface="Simplified Arabic" pitchFamily="18" charset="-78"/>
              </a:rPr>
              <a:t>تكملة / خطوات </a:t>
            </a:r>
            <a:r>
              <a:rPr lang="ar-IQ" sz="2000" b="1" dirty="0">
                <a:solidFill>
                  <a:srgbClr val="FF0000"/>
                </a:solidFill>
                <a:latin typeface="Simplified Arabic" pitchFamily="18" charset="-78"/>
                <a:ea typeface="Calibri"/>
                <a:cs typeface="Simplified Arabic" pitchFamily="18" charset="-78"/>
              </a:rPr>
              <a:t>اختيار عنوان </a:t>
            </a:r>
            <a:r>
              <a:rPr lang="ar-IQ" sz="2000" b="1" dirty="0" smtClean="0">
                <a:solidFill>
                  <a:srgbClr val="FF0000"/>
                </a:solidFill>
                <a:latin typeface="Simplified Arabic" pitchFamily="18" charset="-78"/>
                <a:ea typeface="Calibri"/>
                <a:cs typeface="Simplified Arabic" pitchFamily="18" charset="-78"/>
              </a:rPr>
              <a:t>البحث/ </a:t>
            </a:r>
            <a:r>
              <a:rPr lang="ar-IQ" sz="2000" b="1" dirty="0">
                <a:solidFill>
                  <a:srgbClr val="FF0000"/>
                </a:solidFill>
                <a:latin typeface="Simplified Arabic" pitchFamily="18" charset="-78"/>
                <a:ea typeface="Calibri"/>
                <a:cs typeface="Simplified Arabic" pitchFamily="18" charset="-78"/>
              </a:rPr>
              <a:t>الخطوة الثانية : اختيار مصطلحات ذات علاقة بموضع </a:t>
            </a:r>
            <a:r>
              <a:rPr lang="ar-IQ" sz="2000" b="1" dirty="0" smtClean="0">
                <a:solidFill>
                  <a:srgbClr val="FF0000"/>
                </a:solidFill>
                <a:latin typeface="Simplified Arabic" pitchFamily="18" charset="-78"/>
                <a:ea typeface="Calibri"/>
                <a:cs typeface="Simplified Arabic" pitchFamily="18" charset="-78"/>
              </a:rPr>
              <a:t>البحث</a:t>
            </a:r>
            <a:endParaRPr lang="ar-IQ" sz="20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a:bodyPr>
          <a:lstStyle/>
          <a:p>
            <a:pPr marL="0" lvl="0" algn="just">
              <a:lnSpc>
                <a:spcPct val="115000"/>
              </a:lnSpc>
              <a:spcBef>
                <a:spcPts val="0"/>
              </a:spcBef>
            </a:pPr>
            <a:r>
              <a:rPr lang="ar-IQ" sz="3600" b="1" dirty="0">
                <a:solidFill>
                  <a:srgbClr val="FF0000"/>
                </a:solidFill>
                <a:latin typeface="Simplified Arabic" pitchFamily="18" charset="-78"/>
                <a:ea typeface="Calibri"/>
                <a:cs typeface="Simplified Arabic" pitchFamily="18" charset="-78"/>
              </a:rPr>
              <a:t>الخطوة الثانية : اختيار مصطلحات ذات علاقة بموضع البحث</a:t>
            </a:r>
            <a:endParaRPr lang="ar-IQ" sz="3600" b="1" dirty="0" smtClean="0">
              <a:solidFill>
                <a:prstClr val="black"/>
              </a:solidFill>
              <a:ea typeface="Calibri"/>
              <a:cs typeface="Simplified Arabic"/>
            </a:endParaRPr>
          </a:p>
          <a:p>
            <a:pPr marL="0" lvl="0" algn="just">
              <a:lnSpc>
                <a:spcPct val="115000"/>
              </a:lnSpc>
              <a:spcBef>
                <a:spcPts val="0"/>
              </a:spcBef>
            </a:pPr>
            <a:r>
              <a:rPr lang="ar-SA" sz="3600" b="1" dirty="0" smtClean="0">
                <a:solidFill>
                  <a:prstClr val="black"/>
                </a:solidFill>
                <a:ea typeface="Calibri"/>
                <a:cs typeface="Simplified Arabic"/>
              </a:rPr>
              <a:t>البدء </a:t>
            </a:r>
            <a:r>
              <a:rPr lang="ar-SA" sz="3600" b="1" dirty="0">
                <a:solidFill>
                  <a:prstClr val="black"/>
                </a:solidFill>
                <a:ea typeface="Calibri"/>
                <a:cs typeface="Simplified Arabic"/>
              </a:rPr>
              <a:t>باختيار المصطلحات المفتاحية التي جمعها من خلال المصادر والمراجع والدراسات السابقة عن موضوع البحث </a:t>
            </a:r>
            <a:endParaRPr lang="ar-IQ" sz="3600" b="1" dirty="0" smtClean="0">
              <a:solidFill>
                <a:prstClr val="black"/>
              </a:solidFill>
              <a:ea typeface="Calibri"/>
              <a:cs typeface="Simplified Arabic"/>
            </a:endParaRPr>
          </a:p>
          <a:p>
            <a:pPr marL="0" lvl="0" algn="just">
              <a:lnSpc>
                <a:spcPct val="115000"/>
              </a:lnSpc>
              <a:spcBef>
                <a:spcPts val="0"/>
              </a:spcBef>
            </a:pPr>
            <a:r>
              <a:rPr lang="ar-SA" sz="3600" b="1" dirty="0" smtClean="0">
                <a:solidFill>
                  <a:prstClr val="black"/>
                </a:solidFill>
                <a:ea typeface="Calibri"/>
                <a:cs typeface="Simplified Arabic"/>
              </a:rPr>
              <a:t>وكلما </a:t>
            </a:r>
            <a:r>
              <a:rPr lang="ar-SA" sz="3600" b="1" dirty="0">
                <a:solidFill>
                  <a:prstClr val="black"/>
                </a:solidFill>
                <a:ea typeface="Calibri"/>
                <a:cs typeface="Simplified Arabic"/>
              </a:rPr>
              <a:t>كان الموضوع واسع جداً وكلما كان أكثر تشعباً في بداياته كان ذلك </a:t>
            </a:r>
            <a:r>
              <a:rPr lang="ar-SA" sz="3600" b="1" dirty="0" smtClean="0">
                <a:solidFill>
                  <a:prstClr val="black"/>
                </a:solidFill>
                <a:ea typeface="Calibri"/>
                <a:cs typeface="Simplified Arabic"/>
              </a:rPr>
              <a:t>أفضل </a:t>
            </a:r>
            <a:endParaRPr lang="ar-IQ" sz="3600" b="1" dirty="0" smtClean="0">
              <a:solidFill>
                <a:prstClr val="black"/>
              </a:solidFill>
              <a:ea typeface="Calibri"/>
              <a:cs typeface="Simplified Arabic"/>
            </a:endParaRPr>
          </a:p>
          <a:p>
            <a:pPr marL="0" lvl="0" algn="l">
              <a:lnSpc>
                <a:spcPct val="115000"/>
              </a:lnSpc>
              <a:spcBef>
                <a:spcPts val="0"/>
              </a:spcBef>
            </a:pPr>
            <a:r>
              <a:rPr lang="ar-IQ" sz="2800" b="1" dirty="0" smtClean="0">
                <a:solidFill>
                  <a:srgbClr val="FF0000"/>
                </a:solidFill>
                <a:ea typeface="Calibri"/>
                <a:cs typeface="Simplified Arabic"/>
              </a:rPr>
              <a:t>مثال...</a:t>
            </a:r>
          </a:p>
        </p:txBody>
      </p:sp>
    </p:spTree>
    <p:extLst>
      <p:ext uri="{BB962C8B-B14F-4D97-AF65-F5344CB8AC3E}">
        <p14:creationId xmlns:p14="http://schemas.microsoft.com/office/powerpoint/2010/main" val="1453196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832648"/>
          </a:xfrm>
        </p:spPr>
        <p:txBody>
          <a:bodyPr/>
          <a:lstStyle/>
          <a:p>
            <a:pPr marL="0" lvl="0" algn="ctr">
              <a:lnSpc>
                <a:spcPct val="115000"/>
              </a:lnSpc>
              <a:spcBef>
                <a:spcPts val="0"/>
              </a:spcBef>
            </a:pPr>
            <a:r>
              <a:rPr lang="ar-IQ" sz="2600" b="1" dirty="0">
                <a:solidFill>
                  <a:srgbClr val="FF0000"/>
                </a:solidFill>
                <a:ea typeface="Calibri"/>
                <a:cs typeface="Simplified Arabic"/>
              </a:rPr>
              <a:t>مثال</a:t>
            </a:r>
          </a:p>
          <a:p>
            <a:pPr marL="0" lvl="0" algn="just">
              <a:lnSpc>
                <a:spcPct val="115000"/>
              </a:lnSpc>
              <a:spcBef>
                <a:spcPts val="0"/>
              </a:spcBef>
            </a:pPr>
            <a:r>
              <a:rPr lang="ar-SA" sz="2600" b="1" dirty="0">
                <a:solidFill>
                  <a:prstClr val="black"/>
                </a:solidFill>
                <a:ea typeface="Calibri"/>
                <a:cs typeface="Simplified Arabic"/>
              </a:rPr>
              <a:t>فإذا قرر الباحث الكتابة عن إحدى مواضيع التدريب الرياضي على سبيل المثال فلا يجب ان يكون متردداً في ذلك بل يبدأ في الكتابة، ثم بعد ذلك </a:t>
            </a:r>
            <a:r>
              <a:rPr lang="ar-IQ" sz="2600" b="1" dirty="0">
                <a:solidFill>
                  <a:prstClr val="black"/>
                </a:solidFill>
                <a:ea typeface="Calibri"/>
                <a:cs typeface="Simplified Arabic"/>
              </a:rPr>
              <a:t>ي</a:t>
            </a:r>
            <a:r>
              <a:rPr lang="ar-SA" sz="2600" b="1" dirty="0">
                <a:solidFill>
                  <a:prstClr val="black"/>
                </a:solidFill>
                <a:ea typeface="Calibri"/>
                <a:cs typeface="Simplified Arabic"/>
              </a:rPr>
              <a:t>قوم بتضييق الخيارات </a:t>
            </a:r>
            <a:r>
              <a:rPr lang="ar-IQ" sz="2600" b="1" dirty="0">
                <a:solidFill>
                  <a:prstClr val="black"/>
                </a:solidFill>
                <a:ea typeface="Calibri"/>
                <a:cs typeface="Simplified Arabic"/>
              </a:rPr>
              <a:t>التي توصل إليها من خلال عملية البحث والتقصي.</a:t>
            </a:r>
          </a:p>
          <a:p>
            <a:pPr marL="0" lvl="0" algn="ctr">
              <a:lnSpc>
                <a:spcPct val="115000"/>
              </a:lnSpc>
              <a:spcBef>
                <a:spcPts val="0"/>
              </a:spcBef>
            </a:pPr>
            <a:r>
              <a:rPr lang="ar-IQ" sz="2600" b="1" dirty="0">
                <a:solidFill>
                  <a:srgbClr val="FF0000"/>
                </a:solidFill>
                <a:ea typeface="Calibri"/>
                <a:cs typeface="Simplified Arabic"/>
              </a:rPr>
              <a:t>المرونة مطلوبة في هذه المرحلة </a:t>
            </a:r>
          </a:p>
          <a:p>
            <a:pPr marL="0" lvl="0" algn="just">
              <a:lnSpc>
                <a:spcPct val="115000"/>
              </a:lnSpc>
              <a:spcBef>
                <a:spcPts val="0"/>
              </a:spcBef>
            </a:pPr>
            <a:r>
              <a:rPr lang="ar-SA" sz="2600" b="1" dirty="0">
                <a:solidFill>
                  <a:prstClr val="black"/>
                </a:solidFill>
                <a:ea typeface="Calibri"/>
                <a:cs typeface="Simplified Arabic"/>
              </a:rPr>
              <a:t>يتطلب المرونة في هذه المرحلة أي إمكانية تغيير وتعديل الخيارات فربما يجد أنه لابد من التوسع لخدمة أهداف الدراسة، وربما يكتشف الباحث أن موضوعه عائم واسع، وبحاجة إلى المزيد من التحديد</a:t>
            </a:r>
            <a:r>
              <a:rPr lang="ar-IQ" sz="2600" b="1" dirty="0" smtClean="0">
                <a:solidFill>
                  <a:prstClr val="black"/>
                </a:solidFill>
                <a:ea typeface="Calibri"/>
                <a:cs typeface="Simplified Arabic"/>
              </a:rPr>
              <a:t>.</a:t>
            </a:r>
            <a:endParaRPr lang="en-US" sz="2600" b="1" dirty="0">
              <a:solidFill>
                <a:prstClr val="black"/>
              </a:solidFill>
              <a:ea typeface="Calibri"/>
              <a:cs typeface="Arial"/>
            </a:endParaRPr>
          </a:p>
        </p:txBody>
      </p:sp>
    </p:spTree>
    <p:extLst>
      <p:ext uri="{BB962C8B-B14F-4D97-AF65-F5344CB8AC3E}">
        <p14:creationId xmlns:p14="http://schemas.microsoft.com/office/powerpoint/2010/main" val="2514412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r>
              <a:rPr lang="ar-IQ" sz="3600" b="1" dirty="0" smtClean="0">
                <a:solidFill>
                  <a:srgbClr val="FF0000"/>
                </a:solidFill>
                <a:latin typeface="Simplified Arabic" pitchFamily="18" charset="-78"/>
                <a:cs typeface="Simplified Arabic" pitchFamily="18" charset="-78"/>
              </a:rPr>
              <a:t>تذكير بالمحاضرة السابقة ومحاضرة اليوم</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544616"/>
          </a:xfrm>
        </p:spPr>
        <p:txBody>
          <a:bodyPr>
            <a:normAutofit fontScale="92500" lnSpcReduction="20000"/>
          </a:bodyPr>
          <a:lstStyle/>
          <a:p>
            <a:pPr algn="ctr"/>
            <a:r>
              <a:rPr lang="ar-IQ" sz="4800" b="1" dirty="0" smtClean="0">
                <a:latin typeface="Simplified Arabic" pitchFamily="18" charset="-78"/>
                <a:cs typeface="Simplified Arabic" pitchFamily="18" charset="-78"/>
              </a:rPr>
              <a:t>انتهت المحاضرة السابقة الرابعة</a:t>
            </a:r>
          </a:p>
          <a:p>
            <a:pPr marL="0" indent="0" algn="ctr">
              <a:buNone/>
            </a:pPr>
            <a:r>
              <a:rPr lang="ar-IQ" sz="4800" b="1" dirty="0" smtClean="0">
                <a:solidFill>
                  <a:srgbClr val="FF0000"/>
                </a:solidFill>
                <a:latin typeface="Simplified Arabic" pitchFamily="18" charset="-78"/>
                <a:cs typeface="Simplified Arabic" pitchFamily="18" charset="-78"/>
              </a:rPr>
              <a:t>كان عنوانها</a:t>
            </a:r>
          </a:p>
          <a:p>
            <a:pPr marL="0" lvl="0" indent="0" algn="ctr">
              <a:lnSpc>
                <a:spcPct val="115000"/>
              </a:lnSpc>
              <a:spcBef>
                <a:spcPts val="0"/>
              </a:spcBef>
              <a:buNone/>
            </a:pPr>
            <a:r>
              <a:rPr lang="ar-IQ" sz="5400" b="1" dirty="0">
                <a:solidFill>
                  <a:srgbClr val="9900CC"/>
                </a:solidFill>
                <a:latin typeface="Simplified Arabic" pitchFamily="18" charset="-78"/>
                <a:ea typeface="Calibri"/>
                <a:cs typeface="Simplified Arabic" pitchFamily="18" charset="-78"/>
              </a:rPr>
              <a:t>اختيار موضوع البحث</a:t>
            </a:r>
            <a:endParaRPr lang="en-US" sz="5400" dirty="0">
              <a:solidFill>
                <a:srgbClr val="9900CC"/>
              </a:solidFill>
              <a:latin typeface="Simplified Arabic" pitchFamily="18" charset="-78"/>
              <a:ea typeface="Calibri"/>
              <a:cs typeface="Simplified Arabic" pitchFamily="18" charset="-78"/>
            </a:endParaRPr>
          </a:p>
          <a:p>
            <a:pPr marL="0" indent="0" algn="ctr">
              <a:buNone/>
            </a:pPr>
            <a:r>
              <a:rPr lang="ar-IQ" sz="4800" b="1" dirty="0" smtClean="0">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ــــــــــــــــــــــــــــــــــــــــــــــــــــــــــــــــــــــــــــــــــــــــــــــــ</a:t>
            </a:r>
          </a:p>
          <a:p>
            <a:pPr algn="ctr"/>
            <a:r>
              <a:rPr lang="ar-IQ" sz="3600" b="1" dirty="0" smtClean="0">
                <a:solidFill>
                  <a:srgbClr val="FF00FF"/>
                </a:solidFill>
                <a:latin typeface="Simplified Arabic" pitchFamily="18" charset="-78"/>
                <a:cs typeface="Simplified Arabic" pitchFamily="18" charset="-78"/>
              </a:rPr>
              <a:t>سنكمل محاضرة اليوم ( الخامسة )</a:t>
            </a:r>
          </a:p>
          <a:p>
            <a:pPr marL="0" indent="0" algn="ctr">
              <a:buNone/>
            </a:pPr>
            <a:r>
              <a:rPr lang="ar-IQ" sz="3600" b="1" dirty="0" smtClean="0">
                <a:solidFill>
                  <a:srgbClr val="FF00FF"/>
                </a:solidFill>
                <a:latin typeface="Simplified Arabic" pitchFamily="18" charset="-78"/>
                <a:cs typeface="Simplified Arabic" pitchFamily="18" charset="-78"/>
              </a:rPr>
              <a:t>محاور المحاضرة القادمة الخامسة </a:t>
            </a: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 الاول</a:t>
            </a:r>
            <a:r>
              <a:rPr lang="ar-SA" sz="3600" b="1" dirty="0" smtClean="0">
                <a:ea typeface="Calibri"/>
                <a:cs typeface="Simplified Arabic"/>
              </a:rPr>
              <a:t> </a:t>
            </a:r>
            <a:r>
              <a:rPr lang="ar-SA" sz="3600" b="1" dirty="0">
                <a:ea typeface="Calibri"/>
                <a:cs typeface="Simplified Arabic"/>
              </a:rPr>
              <a:t>: </a:t>
            </a:r>
            <a:r>
              <a:rPr lang="ar-SA" sz="3600" b="1" dirty="0">
                <a:solidFill>
                  <a:srgbClr val="9966FF"/>
                </a:solidFill>
                <a:ea typeface="Calibri"/>
                <a:cs typeface="Simplified Arabic"/>
              </a:rPr>
              <a:t>عنوان البحث العلمي</a:t>
            </a:r>
            <a:endParaRPr lang="en-US" sz="1400" dirty="0">
              <a:solidFill>
                <a:srgbClr val="9966FF"/>
              </a:solidFill>
              <a:ea typeface="Calibri"/>
              <a:cs typeface="Arial"/>
            </a:endParaRP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a:t>
            </a:r>
            <a:r>
              <a:rPr lang="ar-SA" sz="3600" b="1" dirty="0" smtClean="0">
                <a:ea typeface="Calibri"/>
                <a:cs typeface="Simplified Arabic"/>
              </a:rPr>
              <a:t> </a:t>
            </a:r>
            <a:r>
              <a:rPr lang="ar-SA" sz="3600" b="1" dirty="0">
                <a:ea typeface="Calibri"/>
                <a:cs typeface="Simplified Arabic"/>
              </a:rPr>
              <a:t>الثاني : </a:t>
            </a:r>
            <a:r>
              <a:rPr lang="ar-SA" sz="3600" b="1" dirty="0">
                <a:solidFill>
                  <a:srgbClr val="33CC33"/>
                </a:solidFill>
                <a:ea typeface="Calibri"/>
                <a:cs typeface="Simplified Arabic"/>
              </a:rPr>
              <a:t>المتغيرات في البحث </a:t>
            </a:r>
            <a:r>
              <a:rPr lang="ar-SA" sz="3600" b="1" dirty="0" smtClean="0">
                <a:solidFill>
                  <a:srgbClr val="33CC33"/>
                </a:solidFill>
                <a:ea typeface="Calibri"/>
                <a:cs typeface="Simplified Arabic"/>
              </a:rPr>
              <a:t>العلمي</a:t>
            </a:r>
            <a:endParaRPr lang="ar-IQ" sz="1400" dirty="0" smtClean="0">
              <a:solidFill>
                <a:srgbClr val="33CC33"/>
              </a:solidFill>
              <a:ea typeface="Calibri"/>
              <a:cs typeface="Arial"/>
            </a:endParaRP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a:t>
            </a:r>
            <a:r>
              <a:rPr lang="ar-SA" sz="3600" b="1" dirty="0" smtClean="0">
                <a:ea typeface="Calibri"/>
                <a:cs typeface="Simplified Arabic"/>
              </a:rPr>
              <a:t> الثالث: </a:t>
            </a:r>
            <a:r>
              <a:rPr lang="ar-SA" sz="3600" b="1" dirty="0">
                <a:solidFill>
                  <a:srgbClr val="CC6600"/>
                </a:solidFill>
                <a:ea typeface="Calibri"/>
                <a:cs typeface="Simplified Arabic"/>
              </a:rPr>
              <a:t>خطة البحث (الإطار المنهجي للبحث</a:t>
            </a:r>
            <a:r>
              <a:rPr lang="ar-SA" sz="3600" b="1" dirty="0" smtClean="0">
                <a:solidFill>
                  <a:srgbClr val="CC6600"/>
                </a:solidFill>
                <a:ea typeface="Calibri"/>
                <a:cs typeface="Simplified Arabic"/>
              </a:rPr>
              <a:t>)</a:t>
            </a:r>
            <a:endParaRPr lang="ar-IQ" sz="3600" b="1" dirty="0" smtClean="0">
              <a:solidFill>
                <a:srgbClr val="CC6600"/>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41959434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a:bodyPr>
          <a:lstStyle/>
          <a:p>
            <a:pPr marL="342900" lvl="0" indent="-342900">
              <a:lnSpc>
                <a:spcPct val="115000"/>
              </a:lnSpc>
              <a:spcBef>
                <a:spcPts val="0"/>
              </a:spcBef>
            </a:pPr>
            <a:r>
              <a:rPr lang="ar-IQ" sz="2000" b="1" dirty="0">
                <a:solidFill>
                  <a:srgbClr val="FF0000"/>
                </a:solidFill>
                <a:latin typeface="Simplified Arabic" pitchFamily="18" charset="-78"/>
                <a:ea typeface="Calibri"/>
                <a:cs typeface="Simplified Arabic" pitchFamily="18" charset="-78"/>
              </a:rPr>
              <a:t>تكملة / خطوات اختيار عنوان البحث/ </a:t>
            </a:r>
            <a:r>
              <a:rPr lang="ar-SA" sz="2000" b="1" dirty="0">
                <a:solidFill>
                  <a:srgbClr val="FF0000"/>
                </a:solidFill>
                <a:latin typeface="Simplified Arabic" pitchFamily="18" charset="-78"/>
                <a:ea typeface="Calibri"/>
                <a:cs typeface="Simplified Arabic" pitchFamily="18" charset="-78"/>
              </a:rPr>
              <a:t>الخطوة الثالثة: انتقاء وتخصيص فكرة </a:t>
            </a:r>
            <a:r>
              <a:rPr lang="ar-SA" sz="2000" b="1" dirty="0" smtClean="0">
                <a:solidFill>
                  <a:srgbClr val="FF0000"/>
                </a:solidFill>
                <a:latin typeface="Simplified Arabic" pitchFamily="18" charset="-78"/>
                <a:ea typeface="Calibri"/>
                <a:cs typeface="Simplified Arabic" pitchFamily="18" charset="-78"/>
              </a:rPr>
              <a:t>محددة</a:t>
            </a:r>
            <a:endParaRPr lang="ar-IQ" sz="20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a:bodyPr>
          <a:lstStyle/>
          <a:p>
            <a:pPr lvl="0" algn="just">
              <a:lnSpc>
                <a:spcPct val="115000"/>
              </a:lnSpc>
              <a:spcBef>
                <a:spcPts val="0"/>
              </a:spcBef>
              <a:buFont typeface="Simplified Arabic"/>
              <a:buChar char="-"/>
            </a:pPr>
            <a:r>
              <a:rPr lang="ar-SA" b="1" dirty="0">
                <a:solidFill>
                  <a:srgbClr val="FF0000"/>
                </a:solidFill>
                <a:latin typeface="Simplified Arabic" pitchFamily="18" charset="-78"/>
                <a:ea typeface="Calibri"/>
                <a:cs typeface="Simplified Arabic" pitchFamily="18" charset="-78"/>
              </a:rPr>
              <a:t>الخطوة الثالثة: انتقاء وتخصيص فكرة محددة</a:t>
            </a:r>
            <a:endParaRPr lang="en-US" b="1" dirty="0">
              <a:solidFill>
                <a:srgbClr val="FF0000"/>
              </a:solidFill>
              <a:latin typeface="Simplified Arabic" pitchFamily="18" charset="-78"/>
              <a:ea typeface="Calibri"/>
              <a:cs typeface="Simplified Arabic" pitchFamily="18" charset="-78"/>
            </a:endParaRPr>
          </a:p>
          <a:p>
            <a:pPr marL="0" lvl="0" algn="just">
              <a:lnSpc>
                <a:spcPct val="115000"/>
              </a:lnSpc>
              <a:spcBef>
                <a:spcPts val="0"/>
              </a:spcBef>
            </a:pPr>
            <a:r>
              <a:rPr lang="ar-SA" b="1" dirty="0">
                <a:solidFill>
                  <a:prstClr val="black"/>
                </a:solidFill>
                <a:latin typeface="Simplified Arabic" pitchFamily="18" charset="-78"/>
                <a:ea typeface="Calibri"/>
                <a:cs typeface="Simplified Arabic" pitchFamily="18" charset="-78"/>
              </a:rPr>
              <a:t>على الباحث تخصيص الأفكار والمصطلحات وتضييق تفرعاتها، لانتقاء فكرة محددة واضحة من موضوع عام، وتركيز الدراسة بكاملها على تلك الفكرة، </a:t>
            </a:r>
            <a:endParaRPr lang="ar-IQ" b="1" dirty="0" smtClean="0">
              <a:solidFill>
                <a:prstClr val="black"/>
              </a:solidFill>
              <a:latin typeface="Simplified Arabic" pitchFamily="18" charset="-78"/>
              <a:ea typeface="Calibri"/>
              <a:cs typeface="Simplified Arabic" pitchFamily="18" charset="-78"/>
            </a:endParaRPr>
          </a:p>
          <a:p>
            <a:pPr marL="0" lvl="0" algn="ctr">
              <a:lnSpc>
                <a:spcPct val="115000"/>
              </a:lnSpc>
              <a:spcBef>
                <a:spcPts val="0"/>
              </a:spcBef>
            </a:pPr>
            <a:r>
              <a:rPr lang="ar-IQ" b="1" dirty="0" smtClean="0">
                <a:solidFill>
                  <a:srgbClr val="FF0000"/>
                </a:solidFill>
                <a:latin typeface="Simplified Arabic" pitchFamily="18" charset="-78"/>
                <a:ea typeface="Calibri"/>
                <a:cs typeface="Simplified Arabic" pitchFamily="18" charset="-78"/>
              </a:rPr>
              <a:t>مثال</a:t>
            </a:r>
          </a:p>
          <a:p>
            <a:pPr marL="0" lvl="0" algn="just">
              <a:lnSpc>
                <a:spcPct val="115000"/>
              </a:lnSpc>
              <a:spcBef>
                <a:spcPts val="0"/>
              </a:spcBef>
            </a:pPr>
            <a:r>
              <a:rPr lang="ar-SA" b="1" dirty="0" smtClean="0">
                <a:solidFill>
                  <a:prstClr val="black"/>
                </a:solidFill>
                <a:latin typeface="Simplified Arabic" pitchFamily="18" charset="-78"/>
                <a:ea typeface="Calibri"/>
                <a:cs typeface="Simplified Arabic" pitchFamily="18" charset="-78"/>
              </a:rPr>
              <a:t>على </a:t>
            </a:r>
            <a:r>
              <a:rPr lang="ar-SA" b="1" dirty="0">
                <a:solidFill>
                  <a:prstClr val="black"/>
                </a:solidFill>
                <a:latin typeface="Simplified Arabic" pitchFamily="18" charset="-78"/>
                <a:ea typeface="Calibri"/>
                <a:cs typeface="Simplified Arabic" pitchFamily="18" charset="-78"/>
              </a:rPr>
              <a:t>سبيل المثال، إذا كان موضوعه يتعلق بالتدريب الرياضي فيكون التحديد على تطوير قدرة أو صفة بدنية أو سمة نفسية محددة تسهم بتطوير جانب بدني أو خططي أو النفسي</a:t>
            </a:r>
            <a:r>
              <a:rPr lang="ar-SA" b="1" dirty="0" smtClean="0">
                <a:solidFill>
                  <a:prstClr val="black"/>
                </a:solidFill>
                <a:latin typeface="Simplified Arabic" pitchFamily="18" charset="-78"/>
                <a:ea typeface="Calibri"/>
                <a:cs typeface="Simplified Arabic" pitchFamily="18" charset="-78"/>
              </a:rPr>
              <a:t>.</a:t>
            </a:r>
            <a:endParaRPr lang="en-US" b="1"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768848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a:bodyPr>
          <a:lstStyle/>
          <a:p>
            <a:pPr marL="342900" lvl="0" indent="-342900">
              <a:lnSpc>
                <a:spcPct val="115000"/>
              </a:lnSpc>
              <a:spcBef>
                <a:spcPts val="0"/>
              </a:spcBef>
            </a:pPr>
            <a:r>
              <a:rPr lang="ar-IQ" sz="2000" b="1" dirty="0">
                <a:solidFill>
                  <a:srgbClr val="FF0000"/>
                </a:solidFill>
                <a:latin typeface="Simplified Arabic" pitchFamily="18" charset="-78"/>
                <a:ea typeface="Calibri"/>
                <a:cs typeface="Simplified Arabic" pitchFamily="18" charset="-78"/>
              </a:rPr>
              <a:t>تكملة / خطوات اختيار عنوان البحث/ </a:t>
            </a:r>
            <a:r>
              <a:rPr lang="ar-SA" sz="2000" b="1" dirty="0">
                <a:solidFill>
                  <a:srgbClr val="FF0000"/>
                </a:solidFill>
                <a:latin typeface="Simplified Arabic" pitchFamily="18" charset="-78"/>
                <a:ea typeface="Calibri"/>
                <a:cs typeface="Simplified Arabic" pitchFamily="18" charset="-78"/>
              </a:rPr>
              <a:t>الخطوة الرابعة: تحويل الفكرة إلى عنوان محدد </a:t>
            </a:r>
            <a:r>
              <a:rPr lang="ar-SA" sz="2000" b="1" dirty="0" smtClean="0">
                <a:solidFill>
                  <a:srgbClr val="FF0000"/>
                </a:solidFill>
                <a:latin typeface="Simplified Arabic" pitchFamily="18" charset="-78"/>
                <a:ea typeface="Calibri"/>
                <a:cs typeface="Simplified Arabic" pitchFamily="18" charset="-78"/>
              </a:rPr>
              <a:t>وتساؤلات</a:t>
            </a:r>
            <a:endParaRPr lang="ar-IQ" sz="2000" b="1" dirty="0">
              <a:solidFill>
                <a:srgbClr val="FF0000"/>
              </a:solidFill>
            </a:endParaRPr>
          </a:p>
        </p:txBody>
      </p:sp>
      <p:sp>
        <p:nvSpPr>
          <p:cNvPr id="3" name="عنصر نائب للمحتوى 2"/>
          <p:cNvSpPr>
            <a:spLocks noGrp="1"/>
          </p:cNvSpPr>
          <p:nvPr>
            <p:ph idx="1"/>
          </p:nvPr>
        </p:nvSpPr>
        <p:spPr>
          <a:xfrm>
            <a:off x="457200" y="836712"/>
            <a:ext cx="8229600" cy="5904656"/>
          </a:xfrm>
        </p:spPr>
        <p:txBody>
          <a:bodyPr>
            <a:normAutofit fontScale="92500"/>
          </a:bodyPr>
          <a:lstStyle/>
          <a:p>
            <a:pPr lvl="0" algn="just">
              <a:lnSpc>
                <a:spcPct val="115000"/>
              </a:lnSpc>
              <a:spcBef>
                <a:spcPts val="0"/>
              </a:spcBef>
              <a:buFont typeface="Simplified Arabic"/>
              <a:buChar char="-"/>
            </a:pPr>
            <a:r>
              <a:rPr lang="ar-SA" b="1" dirty="0">
                <a:solidFill>
                  <a:srgbClr val="6666FF"/>
                </a:solidFill>
                <a:latin typeface="Simplified Arabic" pitchFamily="18" charset="-78"/>
                <a:ea typeface="Calibri"/>
                <a:cs typeface="Simplified Arabic" pitchFamily="18" charset="-78"/>
              </a:rPr>
              <a:t>الخطوة الرابعة: تحويل الفكرة إلى عنوان محدد وتساؤلات (</a:t>
            </a:r>
            <a:r>
              <a:rPr lang="en-US" b="1" dirty="0">
                <a:solidFill>
                  <a:srgbClr val="6666FF"/>
                </a:solidFill>
                <a:latin typeface="Simplified Arabic" pitchFamily="18" charset="-78"/>
                <a:ea typeface="Calibri"/>
                <a:cs typeface="Simplified Arabic" pitchFamily="18" charset="-78"/>
              </a:rPr>
              <a:t>Wonder</a:t>
            </a:r>
            <a:r>
              <a:rPr lang="ar-SA" b="1" dirty="0">
                <a:solidFill>
                  <a:srgbClr val="6666FF"/>
                </a:solidFill>
                <a:latin typeface="Simplified Arabic" pitchFamily="18" charset="-78"/>
                <a:ea typeface="Calibri"/>
                <a:cs typeface="Simplified Arabic" pitchFamily="18" charset="-78"/>
              </a:rPr>
              <a:t>). </a:t>
            </a:r>
            <a:endParaRPr lang="en-US" dirty="0">
              <a:solidFill>
                <a:srgbClr val="6666FF"/>
              </a:solidFill>
              <a:latin typeface="Simplified Arabic" pitchFamily="18" charset="-78"/>
              <a:ea typeface="Calibri"/>
              <a:cs typeface="Simplified Arabic" pitchFamily="18" charset="-78"/>
            </a:endParaRPr>
          </a:p>
          <a:p>
            <a:pPr marL="0" lvl="0" algn="just">
              <a:lnSpc>
                <a:spcPct val="115000"/>
              </a:lnSpc>
              <a:spcBef>
                <a:spcPts val="0"/>
              </a:spcBef>
            </a:pPr>
            <a:r>
              <a:rPr lang="ar-SA" dirty="0">
                <a:solidFill>
                  <a:prstClr val="black"/>
                </a:solidFill>
                <a:latin typeface="Simplified Arabic" pitchFamily="18" charset="-78"/>
                <a:ea typeface="Calibri"/>
                <a:cs typeface="Simplified Arabic" pitchFamily="18" charset="-78"/>
              </a:rPr>
              <a:t>بعد أن أصبح لدى الباحث عنواناً محدداً ( أولي ) ، </a:t>
            </a:r>
            <a:endParaRPr lang="en-US"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dirty="0" smtClean="0">
                <a:solidFill>
                  <a:prstClr val="black"/>
                </a:solidFill>
                <a:latin typeface="Simplified Arabic" pitchFamily="18" charset="-78"/>
                <a:ea typeface="Calibri"/>
                <a:cs typeface="Simplified Arabic" pitchFamily="18" charset="-78"/>
              </a:rPr>
              <a:t>هنا </a:t>
            </a:r>
            <a:r>
              <a:rPr lang="ar-SA" dirty="0">
                <a:solidFill>
                  <a:prstClr val="black"/>
                </a:solidFill>
                <a:latin typeface="Simplified Arabic" pitchFamily="18" charset="-78"/>
                <a:ea typeface="Calibri"/>
                <a:cs typeface="Simplified Arabic" pitchFamily="18" charset="-78"/>
              </a:rPr>
              <a:t>يدخل الباحث إلى مرحلة إعداد التساؤلات حيث عليه أن يستخرج من العنوان الأولي سؤالاً رئيساً ليساعده في التحكم بالدراسة.</a:t>
            </a:r>
            <a:endParaRPr lang="en-US" dirty="0">
              <a:solidFill>
                <a:prstClr val="black"/>
              </a:solidFill>
              <a:latin typeface="Simplified Arabic" pitchFamily="18" charset="-78"/>
              <a:ea typeface="Calibri"/>
              <a:cs typeface="Simplified Arabic" pitchFamily="18" charset="-78"/>
            </a:endParaRPr>
          </a:p>
          <a:p>
            <a:pPr marL="0" lvl="0" algn="ctr">
              <a:lnSpc>
                <a:spcPct val="115000"/>
              </a:lnSpc>
              <a:spcBef>
                <a:spcPts val="0"/>
              </a:spcBef>
            </a:pPr>
            <a:r>
              <a:rPr lang="ar-SA" b="1" dirty="0">
                <a:solidFill>
                  <a:srgbClr val="FF0000"/>
                </a:solidFill>
                <a:latin typeface="Simplified Arabic" pitchFamily="18" charset="-78"/>
                <a:ea typeface="Calibri"/>
                <a:cs typeface="Simplified Arabic" pitchFamily="18" charset="-78"/>
              </a:rPr>
              <a:t>مثال</a:t>
            </a:r>
            <a:r>
              <a:rPr lang="ar-SA" dirty="0">
                <a:solidFill>
                  <a:srgbClr val="FF0000"/>
                </a:solidFill>
                <a:latin typeface="Simplified Arabic" pitchFamily="18" charset="-78"/>
                <a:ea typeface="Calibri"/>
                <a:cs typeface="Simplified Arabic" pitchFamily="18" charset="-78"/>
              </a:rPr>
              <a:t> : </a:t>
            </a:r>
            <a:endParaRPr lang="en-US" dirty="0" smtClean="0">
              <a:solidFill>
                <a:srgbClr val="FF0000"/>
              </a:solidFill>
              <a:latin typeface="Simplified Arabic" pitchFamily="18" charset="-78"/>
              <a:ea typeface="Calibri"/>
              <a:cs typeface="Simplified Arabic" pitchFamily="18" charset="-78"/>
            </a:endParaRPr>
          </a:p>
          <a:p>
            <a:pPr marL="0" lvl="0" algn="just">
              <a:lnSpc>
                <a:spcPct val="115000"/>
              </a:lnSpc>
              <a:spcBef>
                <a:spcPts val="0"/>
              </a:spcBef>
            </a:pPr>
            <a:r>
              <a:rPr lang="ar-SA" dirty="0" smtClean="0">
                <a:solidFill>
                  <a:prstClr val="black"/>
                </a:solidFill>
                <a:latin typeface="Simplified Arabic" pitchFamily="18" charset="-78"/>
                <a:ea typeface="Calibri"/>
                <a:cs typeface="Simplified Arabic" pitchFamily="18" charset="-78"/>
              </a:rPr>
              <a:t>إذا </a:t>
            </a:r>
            <a:r>
              <a:rPr lang="ar-SA" dirty="0">
                <a:solidFill>
                  <a:prstClr val="black"/>
                </a:solidFill>
                <a:latin typeface="Simplified Arabic" pitchFamily="18" charset="-78"/>
                <a:ea typeface="Calibri"/>
                <a:cs typeface="Simplified Arabic" pitchFamily="18" charset="-78"/>
              </a:rPr>
              <a:t>كان العنوان الأولي : (تأثير التمرينات الخاصة على تنمية القوة البدنية لدى لاعبي نادي القوة الجوية بكرة القدم) فيكون السؤال الرئيس </a:t>
            </a:r>
            <a:r>
              <a:rPr lang="ar-IQ" dirty="0" smtClean="0">
                <a:solidFill>
                  <a:prstClr val="black"/>
                </a:solidFill>
                <a:latin typeface="Simplified Arabic" pitchFamily="18" charset="-78"/>
                <a:ea typeface="Calibri"/>
                <a:cs typeface="Simplified Arabic" pitchFamily="18" charset="-78"/>
              </a:rPr>
              <a:t>.. </a:t>
            </a:r>
            <a:r>
              <a:rPr lang="ar-SA" dirty="0" smtClean="0">
                <a:solidFill>
                  <a:prstClr val="black"/>
                </a:solidFill>
                <a:latin typeface="Simplified Arabic" pitchFamily="18" charset="-78"/>
                <a:ea typeface="Calibri"/>
                <a:cs typeface="Simplified Arabic" pitchFamily="18" charset="-78"/>
              </a:rPr>
              <a:t>ه</a:t>
            </a:r>
            <a:r>
              <a:rPr lang="ar-IQ" dirty="0" smtClean="0">
                <a:solidFill>
                  <a:prstClr val="black"/>
                </a:solidFill>
                <a:latin typeface="Simplified Arabic" pitchFamily="18" charset="-78"/>
                <a:ea typeface="Calibri"/>
                <a:cs typeface="Simplified Arabic" pitchFamily="18" charset="-78"/>
              </a:rPr>
              <a:t>و</a:t>
            </a:r>
            <a:r>
              <a:rPr lang="ar-SA" dirty="0" smtClean="0">
                <a:solidFill>
                  <a:prstClr val="black"/>
                </a:solidFill>
                <a:latin typeface="Simplified Arabic" pitchFamily="18" charset="-78"/>
                <a:ea typeface="Calibri"/>
                <a:cs typeface="Simplified Arabic" pitchFamily="18" charset="-78"/>
              </a:rPr>
              <a:t> </a:t>
            </a:r>
            <a:r>
              <a:rPr lang="ar-IQ" dirty="0" smtClean="0">
                <a:solidFill>
                  <a:prstClr val="black"/>
                </a:solidFill>
                <a:latin typeface="Simplified Arabic" pitchFamily="18" charset="-78"/>
                <a:ea typeface="Calibri"/>
                <a:cs typeface="Simplified Arabic" pitchFamily="18" charset="-78"/>
              </a:rPr>
              <a:t>.. </a:t>
            </a:r>
            <a:r>
              <a:rPr lang="ar-SA" dirty="0" smtClean="0">
                <a:solidFill>
                  <a:prstClr val="black"/>
                </a:solidFill>
                <a:latin typeface="Simplified Arabic" pitchFamily="18" charset="-78"/>
                <a:ea typeface="Calibri"/>
                <a:cs typeface="Simplified Arabic" pitchFamily="18" charset="-78"/>
              </a:rPr>
              <a:t>ماهي </a:t>
            </a:r>
            <a:r>
              <a:rPr lang="ar-SA" dirty="0">
                <a:solidFill>
                  <a:prstClr val="black"/>
                </a:solidFill>
                <a:latin typeface="Simplified Arabic" pitchFamily="18" charset="-78"/>
                <a:ea typeface="Calibri"/>
                <a:cs typeface="Simplified Arabic" pitchFamily="18" charset="-78"/>
              </a:rPr>
              <a:t>التمرينات الخاصة</a:t>
            </a:r>
            <a:r>
              <a:rPr lang="ar-SA" dirty="0" smtClean="0">
                <a:solidFill>
                  <a:prstClr val="black"/>
                </a:solidFill>
                <a:latin typeface="Simplified Arabic" pitchFamily="18" charset="-78"/>
                <a:ea typeface="Calibri"/>
                <a:cs typeface="Simplified Arabic" pitchFamily="18" charset="-78"/>
              </a:rPr>
              <a:t>؟</a:t>
            </a:r>
            <a:endParaRPr lang="en-US"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dirty="0" smtClean="0">
                <a:solidFill>
                  <a:prstClr val="black"/>
                </a:solidFill>
                <a:latin typeface="Simplified Arabic" pitchFamily="18" charset="-78"/>
                <a:ea typeface="Calibri"/>
                <a:cs typeface="Simplified Arabic" pitchFamily="18" charset="-78"/>
              </a:rPr>
              <a:t>ومن </a:t>
            </a:r>
            <a:r>
              <a:rPr lang="ar-SA" dirty="0">
                <a:solidFill>
                  <a:prstClr val="black"/>
                </a:solidFill>
                <a:latin typeface="Simplified Arabic" pitchFamily="18" charset="-78"/>
                <a:ea typeface="Calibri"/>
                <a:cs typeface="Simplified Arabic" pitchFamily="18" charset="-78"/>
              </a:rPr>
              <a:t>هذا التساؤل الرئيس تتفرع مجموعة من الاسئلة الثانوية ، أنواع التمرينات، شددها، تأثيراها</a:t>
            </a:r>
            <a:r>
              <a:rPr lang="ar-SA" dirty="0" smtClean="0">
                <a:solidFill>
                  <a:prstClr val="black"/>
                </a:solidFill>
                <a:latin typeface="Simplified Arabic" pitchFamily="18" charset="-78"/>
                <a:ea typeface="Calibri"/>
                <a:cs typeface="Simplified Arabic" pitchFamily="18" charset="-78"/>
              </a:rPr>
              <a:t>....؟</a:t>
            </a:r>
            <a:endParaRPr lang="en-US" dirty="0">
              <a:solidFill>
                <a:prstClr val="black"/>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999216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a:bodyPr>
          <a:lstStyle/>
          <a:p>
            <a:r>
              <a:rPr lang="ar-IQ" sz="2000" b="1" dirty="0">
                <a:solidFill>
                  <a:srgbClr val="FF0000"/>
                </a:solidFill>
                <a:latin typeface="Simplified Arabic" pitchFamily="18" charset="-78"/>
                <a:ea typeface="Calibri"/>
                <a:cs typeface="Simplified Arabic" pitchFamily="18" charset="-78"/>
              </a:rPr>
              <a:t>تكملة / خطوات اختيار عنوان البحث/ </a:t>
            </a:r>
            <a:r>
              <a:rPr lang="ar-IQ" sz="2000" b="1" dirty="0" smtClean="0">
                <a:solidFill>
                  <a:srgbClr val="FF0000"/>
                </a:solidFill>
                <a:latin typeface="Simplified Arabic" pitchFamily="18" charset="-78"/>
                <a:ea typeface="Calibri"/>
                <a:cs typeface="Simplified Arabic" pitchFamily="18" charset="-78"/>
              </a:rPr>
              <a:t>الخطوة الخامسة : تحويل العنوان المحدد إلى الأكثر تحديداً</a:t>
            </a:r>
            <a:endParaRPr lang="ar-IQ" sz="2000" dirty="0"/>
          </a:p>
        </p:txBody>
      </p:sp>
      <p:sp>
        <p:nvSpPr>
          <p:cNvPr id="3" name="عنصر نائب للمحتوى 2"/>
          <p:cNvSpPr>
            <a:spLocks noGrp="1"/>
          </p:cNvSpPr>
          <p:nvPr>
            <p:ph idx="1"/>
          </p:nvPr>
        </p:nvSpPr>
        <p:spPr>
          <a:xfrm>
            <a:off x="457200" y="836712"/>
            <a:ext cx="8229600" cy="5760640"/>
          </a:xfrm>
        </p:spPr>
        <p:txBody>
          <a:bodyPr>
            <a:normAutofit/>
          </a:bodyPr>
          <a:lstStyle/>
          <a:p>
            <a:pPr lvl="0" algn="just">
              <a:lnSpc>
                <a:spcPct val="115000"/>
              </a:lnSpc>
              <a:spcBef>
                <a:spcPts val="0"/>
              </a:spcBef>
              <a:buFont typeface="Simplified Arabic"/>
              <a:buChar char="-"/>
            </a:pPr>
            <a:r>
              <a:rPr lang="ar-SA" sz="3600" b="1" dirty="0">
                <a:solidFill>
                  <a:srgbClr val="9933FF"/>
                </a:solidFill>
                <a:latin typeface="Simplified Arabic" pitchFamily="18" charset="-78"/>
                <a:ea typeface="Calibri"/>
                <a:cs typeface="Simplified Arabic" pitchFamily="18" charset="-78"/>
              </a:rPr>
              <a:t>الخطوة الخامسة: تحويل العنوان المحدد إلى العنوان الأكثر تحديداً  </a:t>
            </a:r>
            <a:endParaRPr lang="en-US" sz="3600" dirty="0">
              <a:solidFill>
                <a:srgbClr val="9933FF"/>
              </a:solidFill>
              <a:latin typeface="Simplified Arabic" pitchFamily="18" charset="-78"/>
              <a:ea typeface="Calibri"/>
              <a:cs typeface="Simplified Arabic" pitchFamily="18" charset="-78"/>
            </a:endParaRPr>
          </a:p>
          <a:p>
            <a:pPr marL="0" lvl="0" algn="just">
              <a:lnSpc>
                <a:spcPct val="115000"/>
              </a:lnSpc>
              <a:spcBef>
                <a:spcPts val="0"/>
              </a:spcBef>
            </a:pPr>
            <a:r>
              <a:rPr lang="ar-IQ" sz="3600" dirty="0">
                <a:solidFill>
                  <a:prstClr val="black"/>
                </a:solidFill>
                <a:latin typeface="Simplified Arabic" pitchFamily="18" charset="-78"/>
                <a:ea typeface="Calibri"/>
                <a:cs typeface="Simplified Arabic" pitchFamily="18" charset="-78"/>
              </a:rPr>
              <a:t>بعد المناقشات والمداولات مع ذوي الاختصاص يتم تحويل العنوان المحدد (</a:t>
            </a:r>
            <a:r>
              <a:rPr lang="en-US" sz="3600" dirty="0">
                <a:solidFill>
                  <a:prstClr val="black"/>
                </a:solidFill>
                <a:latin typeface="Simplified Arabic" pitchFamily="18" charset="-78"/>
                <a:ea typeface="Calibri"/>
                <a:cs typeface="Simplified Arabic" pitchFamily="18" charset="-78"/>
              </a:rPr>
              <a:t>specific</a:t>
            </a:r>
            <a:r>
              <a:rPr lang="ar-IQ" sz="3600" dirty="0">
                <a:solidFill>
                  <a:prstClr val="black"/>
                </a:solidFill>
                <a:latin typeface="Simplified Arabic" pitchFamily="18" charset="-78"/>
                <a:ea typeface="Calibri"/>
                <a:cs typeface="Simplified Arabic" pitchFamily="18" charset="-78"/>
              </a:rPr>
              <a:t>) (أولي) إلى العنوان الأكثر تحديداً وفيها نجد أن الباحث قد استطاع أن يلم بموضوعه وعنوانه الماماً جيداً من الجوانب </a:t>
            </a:r>
            <a:r>
              <a:rPr lang="ar-IQ" sz="3600" dirty="0" smtClean="0">
                <a:solidFill>
                  <a:prstClr val="black"/>
                </a:solidFill>
                <a:latin typeface="Simplified Arabic" pitchFamily="18" charset="-78"/>
                <a:ea typeface="Calibri"/>
                <a:cs typeface="Simplified Arabic" pitchFamily="18" charset="-78"/>
              </a:rPr>
              <a:t>كافة</a:t>
            </a:r>
          </a:p>
          <a:p>
            <a:pPr marL="0" lvl="0" algn="just">
              <a:lnSpc>
                <a:spcPct val="115000"/>
              </a:lnSpc>
              <a:spcBef>
                <a:spcPts val="0"/>
              </a:spcBef>
            </a:pPr>
            <a:r>
              <a:rPr lang="ar-IQ" sz="3600" b="1" dirty="0" smtClean="0">
                <a:solidFill>
                  <a:srgbClr val="FF00FF"/>
                </a:solidFill>
                <a:latin typeface="Simplified Arabic" pitchFamily="18" charset="-78"/>
                <a:ea typeface="Calibri"/>
                <a:cs typeface="Simplified Arabic" pitchFamily="18" charset="-78"/>
              </a:rPr>
              <a:t>وبعدها </a:t>
            </a:r>
            <a:r>
              <a:rPr lang="ar-IQ" sz="3600" b="1" dirty="0">
                <a:solidFill>
                  <a:srgbClr val="FF00FF"/>
                </a:solidFill>
                <a:latin typeface="Simplified Arabic" pitchFamily="18" charset="-78"/>
                <a:ea typeface="Calibri"/>
                <a:cs typeface="Simplified Arabic" pitchFamily="18" charset="-78"/>
              </a:rPr>
              <a:t>ي</a:t>
            </a:r>
            <a:r>
              <a:rPr lang="ar-SA" sz="3600" b="1" dirty="0">
                <a:solidFill>
                  <a:srgbClr val="FF00FF"/>
                </a:solidFill>
                <a:latin typeface="Simplified Arabic" pitchFamily="18" charset="-78"/>
                <a:ea typeface="Calibri"/>
                <a:cs typeface="Simplified Arabic" pitchFamily="18" charset="-78"/>
              </a:rPr>
              <a:t>بدأ بكتابة الخطة المختصرة للبحث (الإطار المنهجي للبحث </a:t>
            </a:r>
            <a:r>
              <a:rPr lang="en-US" sz="3600" b="1" dirty="0">
                <a:solidFill>
                  <a:srgbClr val="FF00FF"/>
                </a:solidFill>
                <a:latin typeface="Simplified Arabic" pitchFamily="18" charset="-78"/>
                <a:ea typeface="Calibri"/>
                <a:cs typeface="Simplified Arabic" pitchFamily="18" charset="-78"/>
              </a:rPr>
              <a:t>search framework</a:t>
            </a:r>
            <a:r>
              <a:rPr lang="ar-IQ" sz="3600" b="1" dirty="0" smtClean="0">
                <a:solidFill>
                  <a:srgbClr val="FF00FF"/>
                </a:solidFill>
                <a:latin typeface="Simplified Arabic" pitchFamily="18" charset="-78"/>
                <a:ea typeface="Calibri"/>
                <a:cs typeface="Simplified Arabic" pitchFamily="18" charset="-78"/>
              </a:rPr>
              <a:t>).</a:t>
            </a:r>
          </a:p>
          <a:p>
            <a:pPr marL="0" lvl="0" algn="l">
              <a:lnSpc>
                <a:spcPct val="115000"/>
              </a:lnSpc>
              <a:spcBef>
                <a:spcPts val="0"/>
              </a:spcBef>
            </a:pPr>
            <a:r>
              <a:rPr lang="ar-IQ" b="1" dirty="0" smtClean="0">
                <a:solidFill>
                  <a:srgbClr val="9933FF"/>
                </a:solidFill>
                <a:latin typeface="Simplified Arabic" pitchFamily="18" charset="-78"/>
                <a:ea typeface="Calibri"/>
                <a:cs typeface="Simplified Arabic" pitchFamily="18" charset="-78"/>
              </a:rPr>
              <a:t>س: ماهي شروط كتابة عنوان البحث؟</a:t>
            </a:r>
            <a:endParaRPr lang="en-US" b="1" dirty="0">
              <a:solidFill>
                <a:srgbClr val="9933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176908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544616"/>
          </a:xfrm>
        </p:spPr>
        <p:txBody>
          <a:bodyPr>
            <a:normAutofit/>
          </a:bodyPr>
          <a:lstStyle/>
          <a:p>
            <a:pPr algn="ctr"/>
            <a:r>
              <a:rPr lang="ar-IQ" sz="6000" b="1" dirty="0" smtClean="0">
                <a:solidFill>
                  <a:srgbClr val="FF0000"/>
                </a:solidFill>
                <a:latin typeface="Simplified Arabic" pitchFamily="18" charset="-78"/>
                <a:cs typeface="Simplified Arabic" pitchFamily="18" charset="-78"/>
              </a:rPr>
              <a:t>شروط كتابة العنوان</a:t>
            </a:r>
            <a:endParaRPr lang="ar-IQ" sz="6000" b="1"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951819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562074"/>
          </a:xfrm>
        </p:spPr>
        <p:txBody>
          <a:bodyPr>
            <a:normAutofit fontScale="90000"/>
          </a:bodyPr>
          <a:lstStyle/>
          <a:p>
            <a:pPr marL="342900" lvl="0" indent="-342900">
              <a:lnSpc>
                <a:spcPct val="115000"/>
              </a:lnSpc>
              <a:spcBef>
                <a:spcPts val="0"/>
              </a:spcBef>
            </a:pPr>
            <a:r>
              <a:rPr lang="ar-IQ" sz="3000" b="1" dirty="0">
                <a:solidFill>
                  <a:srgbClr val="FF0000"/>
                </a:solidFill>
                <a:ea typeface="Calibri"/>
                <a:cs typeface="Simplified Arabic"/>
              </a:rPr>
              <a:t>شروط كتابة عنوان البحث</a:t>
            </a:r>
            <a:r>
              <a:rPr lang="ar-IQ" sz="3000" dirty="0">
                <a:solidFill>
                  <a:srgbClr val="FF0000"/>
                </a:solidFill>
                <a:ea typeface="Calibri"/>
                <a:cs typeface="Simplified Arabic"/>
              </a:rPr>
              <a:t>   </a:t>
            </a:r>
            <a:r>
              <a:rPr lang="en-US" sz="2200" b="1" dirty="0">
                <a:solidFill>
                  <a:srgbClr val="FF0000"/>
                </a:solidFill>
                <a:latin typeface="Simplified Arabic"/>
                <a:ea typeface="Calibri"/>
                <a:cs typeface="Arial"/>
              </a:rPr>
              <a:t>Terms of writing the title of the </a:t>
            </a:r>
            <a:r>
              <a:rPr lang="en-US" sz="2200" b="1" dirty="0" smtClean="0">
                <a:solidFill>
                  <a:srgbClr val="FF0000"/>
                </a:solidFill>
                <a:latin typeface="Simplified Arabic"/>
                <a:ea typeface="Calibri"/>
                <a:cs typeface="Arial"/>
              </a:rPr>
              <a:t>search</a:t>
            </a:r>
            <a:endParaRPr lang="ar-IQ" sz="2200" dirty="0">
              <a:solidFill>
                <a:srgbClr val="FF0000"/>
              </a:solidFill>
            </a:endParaRPr>
          </a:p>
        </p:txBody>
      </p:sp>
      <p:sp>
        <p:nvSpPr>
          <p:cNvPr id="3" name="عنصر نائب للمحتوى 2"/>
          <p:cNvSpPr>
            <a:spLocks noGrp="1"/>
          </p:cNvSpPr>
          <p:nvPr>
            <p:ph idx="1"/>
          </p:nvPr>
        </p:nvSpPr>
        <p:spPr>
          <a:xfrm>
            <a:off x="457200" y="1052736"/>
            <a:ext cx="8229600" cy="5616624"/>
          </a:xfrm>
        </p:spPr>
        <p:txBody>
          <a:bodyPr>
            <a:normAutofit/>
          </a:bodyPr>
          <a:lstStyle/>
          <a:p>
            <a:pPr lvl="0" algn="just">
              <a:lnSpc>
                <a:spcPct val="115000"/>
              </a:lnSpc>
              <a:spcBef>
                <a:spcPts val="0"/>
              </a:spcBef>
              <a:buFont typeface="Wingdings"/>
              <a:buChar char=""/>
            </a:pPr>
            <a:r>
              <a:rPr lang="ar-IQ" b="1" dirty="0">
                <a:solidFill>
                  <a:srgbClr val="9933FF"/>
                </a:solidFill>
                <a:latin typeface="Simplified Arabic" pitchFamily="18" charset="-78"/>
                <a:ea typeface="Calibri"/>
                <a:cs typeface="Simplified Arabic" pitchFamily="18" charset="-78"/>
              </a:rPr>
              <a:t>شروط كتابة عنوان البحث   </a:t>
            </a:r>
            <a:r>
              <a:rPr lang="en-US" sz="2800" b="1" dirty="0">
                <a:solidFill>
                  <a:srgbClr val="9933FF"/>
                </a:solidFill>
                <a:latin typeface="Simplified Arabic" pitchFamily="18" charset="-78"/>
                <a:ea typeface="Calibri"/>
                <a:cs typeface="Simplified Arabic" pitchFamily="18" charset="-78"/>
              </a:rPr>
              <a:t>Terms of writing the title of the search</a:t>
            </a:r>
            <a:endParaRPr lang="en-US" sz="2400" b="1" dirty="0">
              <a:solidFill>
                <a:srgbClr val="9933FF"/>
              </a:solidFill>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tabLst>
                <a:tab pos="94615" algn="l"/>
              </a:tabLst>
            </a:pPr>
            <a:r>
              <a:rPr lang="ar-IQ" b="1" dirty="0">
                <a:latin typeface="Simplified Arabic" pitchFamily="18" charset="-78"/>
                <a:ea typeface="Calibri"/>
                <a:cs typeface="Simplified Arabic" pitchFamily="18" charset="-78"/>
              </a:rPr>
              <a:t>شاملاُ </a:t>
            </a:r>
            <a:r>
              <a:rPr lang="en-US" b="1" dirty="0">
                <a:latin typeface="Simplified Arabic" pitchFamily="18" charset="-78"/>
                <a:ea typeface="Calibri"/>
                <a:cs typeface="Simplified Arabic" pitchFamily="18" charset="-78"/>
              </a:rPr>
              <a:t>inclusive</a:t>
            </a:r>
            <a:r>
              <a:rPr lang="ar-IQ" b="1" dirty="0">
                <a:latin typeface="Simplified Arabic" pitchFamily="18" charset="-78"/>
                <a:ea typeface="Calibri"/>
                <a:cs typeface="Simplified Arabic" pitchFamily="18" charset="-78"/>
              </a:rPr>
              <a:t> : أن يكون العنوان شاملاً لما يحتويه البحث.</a:t>
            </a:r>
            <a:endParaRPr lang="en-US" sz="2400" b="1"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tabLst>
                <a:tab pos="94615" algn="l"/>
              </a:tabLst>
            </a:pPr>
            <a:r>
              <a:rPr lang="ar-IQ" b="1" dirty="0">
                <a:latin typeface="Simplified Arabic" pitchFamily="18" charset="-78"/>
                <a:ea typeface="Calibri"/>
                <a:cs typeface="Simplified Arabic" pitchFamily="18" charset="-78"/>
              </a:rPr>
              <a:t>مبتكراً دقيقاً مختصراً وواضحاً وموجزاً وقصيراً قدر الإمكان. </a:t>
            </a:r>
            <a:endParaRPr lang="en-US" sz="2400" b="1"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tabLst>
                <a:tab pos="94615" algn="l"/>
              </a:tabLst>
            </a:pPr>
            <a:r>
              <a:rPr lang="ar-SA" b="1" dirty="0">
                <a:latin typeface="Simplified Arabic" pitchFamily="18" charset="-78"/>
                <a:ea typeface="Calibri"/>
                <a:cs typeface="Simplified Arabic" pitchFamily="18" charset="-78"/>
              </a:rPr>
              <a:t>ممتعا وجذاباً موضوعياً يتحرى فيه الصدق. </a:t>
            </a:r>
            <a:endParaRPr lang="en-US" sz="2400" b="1"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tabLst>
                <a:tab pos="94615" algn="l"/>
              </a:tabLst>
            </a:pPr>
            <a:r>
              <a:rPr lang="ar-SA" b="1" dirty="0">
                <a:latin typeface="Simplified Arabic" pitchFamily="18" charset="-78"/>
                <a:ea typeface="Calibri"/>
                <a:cs typeface="Simplified Arabic" pitchFamily="18" charset="-78"/>
              </a:rPr>
              <a:t>يشير إلى مشكلة البحث وسليم من ناحية الصياغة واللغة.</a:t>
            </a:r>
            <a:endParaRPr lang="en-US" sz="2400" b="1" dirty="0">
              <a:latin typeface="Simplified Arabic" pitchFamily="18" charset="-78"/>
              <a:ea typeface="Calibri"/>
              <a:cs typeface="Simplified Arabic" pitchFamily="18" charset="-78"/>
            </a:endParaRPr>
          </a:p>
          <a:p>
            <a:pPr lvl="0" algn="just">
              <a:lnSpc>
                <a:spcPct val="115000"/>
              </a:lnSpc>
              <a:spcBef>
                <a:spcPts val="0"/>
              </a:spcBef>
              <a:buFont typeface="+mj-lt"/>
              <a:buAutoNum type="arabicPeriod"/>
              <a:tabLst>
                <a:tab pos="94615" algn="l"/>
              </a:tabLst>
            </a:pPr>
            <a:r>
              <a:rPr lang="ar-IQ" b="1" dirty="0">
                <a:latin typeface="Simplified Arabic" pitchFamily="18" charset="-78"/>
                <a:ea typeface="Calibri"/>
                <a:cs typeface="Simplified Arabic" pitchFamily="18" charset="-78"/>
              </a:rPr>
              <a:t>يحتوي على مصطلحات خاصة بإجراءات البحث</a:t>
            </a:r>
            <a:r>
              <a:rPr lang="ar-IQ" b="1" dirty="0" smtClean="0">
                <a:latin typeface="Simplified Arabic" pitchFamily="18" charset="-78"/>
                <a:ea typeface="Calibri"/>
                <a:cs typeface="Simplified Arabic" pitchFamily="18" charset="-78"/>
              </a:rPr>
              <a:t>.</a:t>
            </a:r>
          </a:p>
          <a:p>
            <a:pPr marL="0" lvl="0" indent="0" algn="l">
              <a:lnSpc>
                <a:spcPct val="115000"/>
              </a:lnSpc>
              <a:spcBef>
                <a:spcPts val="0"/>
              </a:spcBef>
              <a:buNone/>
              <a:tabLst>
                <a:tab pos="94615" algn="l"/>
              </a:tabLst>
            </a:pPr>
            <a:r>
              <a:rPr lang="ar-IQ" sz="2400" b="1" dirty="0" smtClean="0">
                <a:solidFill>
                  <a:srgbClr val="FF0000"/>
                </a:solidFill>
                <a:ea typeface="Calibri"/>
                <a:cs typeface="Simplified Arabic"/>
              </a:rPr>
              <a:t>تكملة شروط كتابة عنوان البحث</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2919082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rmAutofit/>
          </a:bodyPr>
          <a:lstStyle/>
          <a:p>
            <a:pPr lvl="0">
              <a:lnSpc>
                <a:spcPct val="115000"/>
              </a:lnSpc>
              <a:spcBef>
                <a:spcPts val="0"/>
              </a:spcBef>
              <a:tabLst>
                <a:tab pos="94615" algn="l"/>
              </a:tabLst>
            </a:pPr>
            <a:r>
              <a:rPr lang="ar-IQ" sz="2400" b="1" dirty="0">
                <a:solidFill>
                  <a:srgbClr val="FF0000"/>
                </a:solidFill>
                <a:ea typeface="Calibri"/>
                <a:cs typeface="Simplified Arabic"/>
              </a:rPr>
              <a:t>تكملة شروط كتابة عنوان </a:t>
            </a:r>
            <a:r>
              <a:rPr lang="ar-IQ" sz="2400" b="1" dirty="0" smtClean="0">
                <a:solidFill>
                  <a:srgbClr val="FF0000"/>
                </a:solidFill>
                <a:ea typeface="Calibri"/>
                <a:cs typeface="Simplified Arabic"/>
              </a:rPr>
              <a:t>البحث</a:t>
            </a:r>
            <a:endParaRPr lang="ar-IQ" dirty="0"/>
          </a:p>
        </p:txBody>
      </p:sp>
      <p:sp>
        <p:nvSpPr>
          <p:cNvPr id="3" name="عنصر نائب للمحتوى 2"/>
          <p:cNvSpPr>
            <a:spLocks noGrp="1"/>
          </p:cNvSpPr>
          <p:nvPr>
            <p:ph idx="1"/>
          </p:nvPr>
        </p:nvSpPr>
        <p:spPr>
          <a:xfrm>
            <a:off x="457200" y="1052736"/>
            <a:ext cx="8229600" cy="5616624"/>
          </a:xfrm>
        </p:spPr>
        <p:txBody>
          <a:bodyPr/>
          <a:lstStyle/>
          <a:p>
            <a:pPr marL="0" lvl="0" indent="0" algn="just">
              <a:lnSpc>
                <a:spcPct val="115000"/>
              </a:lnSpc>
              <a:spcBef>
                <a:spcPts val="0"/>
              </a:spcBef>
              <a:buNone/>
              <a:tabLst>
                <a:tab pos="94615" algn="l"/>
              </a:tabLst>
            </a:pPr>
            <a:r>
              <a:rPr lang="ar-IQ" sz="3600" b="1" dirty="0" smtClean="0">
                <a:solidFill>
                  <a:prstClr val="black"/>
                </a:solidFill>
                <a:latin typeface="Simplified Arabic" pitchFamily="18" charset="-78"/>
                <a:ea typeface="Calibri"/>
                <a:cs typeface="Simplified Arabic" pitchFamily="18" charset="-78"/>
              </a:rPr>
              <a:t>6. ينوه </a:t>
            </a:r>
            <a:r>
              <a:rPr lang="ar-IQ" sz="3600" b="1" dirty="0">
                <a:solidFill>
                  <a:prstClr val="black"/>
                </a:solidFill>
                <a:latin typeface="Simplified Arabic" pitchFamily="18" charset="-78"/>
                <a:ea typeface="Calibri"/>
                <a:cs typeface="Simplified Arabic" pitchFamily="18" charset="-78"/>
              </a:rPr>
              <a:t>على العينة المستخدمة</a:t>
            </a:r>
            <a:r>
              <a:rPr lang="ar-SA" sz="3600" b="1" dirty="0" smtClean="0">
                <a:solidFill>
                  <a:prstClr val="black"/>
                </a:solidFill>
                <a:latin typeface="Simplified Arabic" pitchFamily="18" charset="-78"/>
                <a:ea typeface="Calibri"/>
                <a:cs typeface="Simplified Arabic" pitchFamily="18" charset="-78"/>
              </a:rPr>
              <a:t>.</a:t>
            </a:r>
            <a:endParaRPr lang="ar-IQ" sz="3600"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94615" algn="l"/>
              </a:tabLst>
            </a:pPr>
            <a:r>
              <a:rPr lang="ar-IQ" sz="3600" b="1" dirty="0" smtClean="0">
                <a:solidFill>
                  <a:prstClr val="black"/>
                </a:solidFill>
                <a:latin typeface="Simplified Arabic" pitchFamily="18" charset="-78"/>
                <a:ea typeface="Calibri"/>
                <a:cs typeface="Simplified Arabic" pitchFamily="18" charset="-78"/>
              </a:rPr>
              <a:t>7. يتم </a:t>
            </a:r>
            <a:r>
              <a:rPr lang="ar-IQ" sz="3600" b="1" dirty="0">
                <a:solidFill>
                  <a:prstClr val="black"/>
                </a:solidFill>
                <a:latin typeface="Simplified Arabic" pitchFamily="18" charset="-78"/>
                <a:ea typeface="Calibri"/>
                <a:cs typeface="Simplified Arabic" pitchFamily="18" charset="-78"/>
              </a:rPr>
              <a:t>ترتيب المصطلحات في العنوان على وفق تسلسل إجراءات </a:t>
            </a:r>
            <a:r>
              <a:rPr lang="ar-IQ" sz="3600" b="1" dirty="0" smtClean="0">
                <a:solidFill>
                  <a:prstClr val="black"/>
                </a:solidFill>
                <a:latin typeface="Simplified Arabic" pitchFamily="18" charset="-78"/>
                <a:ea typeface="Calibri"/>
                <a:cs typeface="Simplified Arabic" pitchFamily="18" charset="-78"/>
              </a:rPr>
              <a:t>البحث.</a:t>
            </a:r>
          </a:p>
          <a:p>
            <a:pPr marL="0" lvl="0" indent="0" algn="just">
              <a:lnSpc>
                <a:spcPct val="115000"/>
              </a:lnSpc>
              <a:spcBef>
                <a:spcPts val="0"/>
              </a:spcBef>
              <a:buNone/>
              <a:tabLst>
                <a:tab pos="94615" algn="l"/>
              </a:tabLst>
            </a:pPr>
            <a:r>
              <a:rPr lang="ar-IQ" sz="3600" b="1" dirty="0" smtClean="0">
                <a:solidFill>
                  <a:prstClr val="black"/>
                </a:solidFill>
                <a:latin typeface="Simplified Arabic" pitchFamily="18" charset="-78"/>
                <a:ea typeface="Calibri"/>
                <a:cs typeface="Simplified Arabic" pitchFamily="18" charset="-78"/>
              </a:rPr>
              <a:t>8. يوضح </a:t>
            </a:r>
            <a:r>
              <a:rPr lang="ar-IQ" sz="3600" b="1" dirty="0">
                <a:solidFill>
                  <a:prstClr val="black"/>
                </a:solidFill>
                <a:latin typeface="Simplified Arabic" pitchFamily="18" charset="-78"/>
                <a:ea typeface="Calibri"/>
                <a:cs typeface="Simplified Arabic" pitchFamily="18" charset="-78"/>
              </a:rPr>
              <a:t>طريقة المعالجة الإحصائية للنتائج.</a:t>
            </a:r>
            <a:endParaRPr lang="en-US" sz="3600"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94615" algn="l"/>
              </a:tabLst>
            </a:pPr>
            <a:r>
              <a:rPr lang="ar-IQ" sz="3600" b="1" dirty="0" smtClean="0">
                <a:solidFill>
                  <a:prstClr val="black"/>
                </a:solidFill>
                <a:latin typeface="Simplified Arabic" pitchFamily="18" charset="-78"/>
                <a:ea typeface="Calibri"/>
                <a:cs typeface="Simplified Arabic" pitchFamily="18" charset="-78"/>
              </a:rPr>
              <a:t>9. ينوه </a:t>
            </a:r>
            <a:r>
              <a:rPr lang="ar-IQ" sz="3600" b="1" dirty="0">
                <a:solidFill>
                  <a:prstClr val="black"/>
                </a:solidFill>
                <a:latin typeface="Simplified Arabic" pitchFamily="18" charset="-78"/>
                <a:ea typeface="Calibri"/>
                <a:cs typeface="Simplified Arabic" pitchFamily="18" charset="-78"/>
              </a:rPr>
              <a:t>على منهج البحث المستخدم (وصفي، تجريبي، تاريخي ... الخ)</a:t>
            </a:r>
            <a:r>
              <a:rPr lang="ar-SA" sz="3600" b="1" dirty="0">
                <a:solidFill>
                  <a:prstClr val="black"/>
                </a:solidFill>
                <a:latin typeface="Simplified Arabic" pitchFamily="18" charset="-78"/>
                <a:ea typeface="Calibri"/>
                <a:cs typeface="Simplified Arabic" pitchFamily="18" charset="-78"/>
              </a:rPr>
              <a:t>.</a:t>
            </a:r>
            <a:endParaRPr lang="en-US" sz="3600" b="1" dirty="0">
              <a:solidFill>
                <a:prstClr val="black"/>
              </a:solidFill>
              <a:latin typeface="Simplified Arabic" pitchFamily="18" charset="-78"/>
              <a:ea typeface="Calibri"/>
              <a:cs typeface="Simplified Arabic" pitchFamily="18" charset="-78"/>
            </a:endParaRPr>
          </a:p>
          <a:p>
            <a:pPr marL="0" lvl="0" indent="0" algn="just">
              <a:lnSpc>
                <a:spcPct val="115000"/>
              </a:lnSpc>
              <a:spcBef>
                <a:spcPts val="0"/>
              </a:spcBef>
              <a:buNone/>
              <a:tabLst>
                <a:tab pos="94615" algn="l"/>
                <a:tab pos="323215" algn="l"/>
              </a:tabLst>
            </a:pPr>
            <a:r>
              <a:rPr lang="ar-IQ" sz="3600" b="1" dirty="0" smtClean="0">
                <a:solidFill>
                  <a:prstClr val="black"/>
                </a:solidFill>
                <a:latin typeface="Simplified Arabic" pitchFamily="18" charset="-78"/>
                <a:ea typeface="Calibri"/>
                <a:cs typeface="Simplified Arabic" pitchFamily="18" charset="-78"/>
              </a:rPr>
              <a:t>10. يحتوي </a:t>
            </a:r>
            <a:r>
              <a:rPr lang="ar-IQ" sz="3600" b="1" dirty="0">
                <a:solidFill>
                  <a:prstClr val="black"/>
                </a:solidFill>
                <a:latin typeface="Simplified Arabic" pitchFamily="18" charset="-78"/>
                <a:ea typeface="Calibri"/>
                <a:cs typeface="Simplified Arabic" pitchFamily="18" charset="-78"/>
              </a:rPr>
              <a:t>على التخصصين النظري والعملي.</a:t>
            </a:r>
            <a:endParaRPr lang="en-US" sz="3600" b="1" dirty="0">
              <a:solidFill>
                <a:prstClr val="black"/>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1441813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pPr>
            <a:r>
              <a:rPr lang="ar-SA" sz="3600" b="1" dirty="0">
                <a:solidFill>
                  <a:srgbClr val="FF0000"/>
                </a:solidFill>
                <a:ea typeface="Calibri"/>
                <a:cs typeface="Simplified Arabic"/>
              </a:rPr>
              <a:t>آلية وضع عنوان البحث </a:t>
            </a:r>
            <a:r>
              <a:rPr lang="ar-SA" sz="3600" b="1" dirty="0" smtClean="0">
                <a:solidFill>
                  <a:srgbClr val="FF0000"/>
                </a:solidFill>
                <a:ea typeface="Calibri"/>
                <a:cs typeface="Simplified Arabic"/>
              </a:rPr>
              <a:t>ومكوناته</a:t>
            </a:r>
            <a:endParaRPr lang="ar-IQ" dirty="0">
              <a:solidFill>
                <a:srgbClr val="FF0000"/>
              </a:solidFill>
            </a:endParaRPr>
          </a:p>
        </p:txBody>
      </p:sp>
      <p:sp>
        <p:nvSpPr>
          <p:cNvPr id="3" name="عنصر نائب للمحتوى 2"/>
          <p:cNvSpPr>
            <a:spLocks noGrp="1"/>
          </p:cNvSpPr>
          <p:nvPr>
            <p:ph idx="1"/>
          </p:nvPr>
        </p:nvSpPr>
        <p:spPr>
          <a:xfrm>
            <a:off x="457200" y="836712"/>
            <a:ext cx="8229600" cy="5832648"/>
          </a:xfrm>
        </p:spPr>
        <p:txBody>
          <a:bodyPr>
            <a:normAutofit lnSpcReduction="10000"/>
          </a:bodyPr>
          <a:lstStyle/>
          <a:p>
            <a:pPr lvl="0" algn="just">
              <a:lnSpc>
                <a:spcPct val="115000"/>
              </a:lnSpc>
              <a:spcBef>
                <a:spcPts val="0"/>
              </a:spcBef>
              <a:buFont typeface="Wingdings"/>
              <a:buChar char=""/>
            </a:pPr>
            <a:r>
              <a:rPr lang="ar-SA" sz="3600" b="1" dirty="0">
                <a:ea typeface="Calibri"/>
                <a:cs typeface="Simplified Arabic"/>
              </a:rPr>
              <a:t>آلية وضع عنوان البحث ومكوناته: </a:t>
            </a:r>
            <a:endParaRPr lang="en-US" sz="2400" dirty="0">
              <a:ea typeface="Calibri"/>
              <a:cs typeface="Arial"/>
            </a:endParaRPr>
          </a:p>
          <a:p>
            <a:pPr marL="0" algn="just">
              <a:lnSpc>
                <a:spcPct val="115000"/>
              </a:lnSpc>
              <a:spcBef>
                <a:spcPts val="0"/>
              </a:spcBef>
            </a:pPr>
            <a:r>
              <a:rPr lang="ar-SA" dirty="0">
                <a:ea typeface="Calibri"/>
                <a:cs typeface="Simplified Arabic"/>
              </a:rPr>
              <a:t>عندما يختار الباحث عنواناً لتعليم فعالية، ويتبع أسلوبين مختلفين، الفعالية بعض المهارات الاساسية بكرة القدم :-</a:t>
            </a:r>
            <a:endParaRPr lang="en-US" sz="2400" dirty="0">
              <a:ea typeface="Calibri"/>
              <a:cs typeface="Arial"/>
            </a:endParaRPr>
          </a:p>
          <a:p>
            <a:pPr marL="0" algn="ctr">
              <a:lnSpc>
                <a:spcPct val="115000"/>
              </a:lnSpc>
              <a:spcBef>
                <a:spcPts val="0"/>
              </a:spcBef>
            </a:pPr>
            <a:r>
              <a:rPr lang="ar-SA" b="1" dirty="0">
                <a:solidFill>
                  <a:srgbClr val="FF0000"/>
                </a:solidFill>
                <a:ea typeface="Calibri"/>
                <a:cs typeface="Simplified Arabic"/>
              </a:rPr>
              <a:t>مثال: العنوان المقترح</a:t>
            </a:r>
            <a:r>
              <a:rPr lang="ar-IQ" b="1" dirty="0">
                <a:solidFill>
                  <a:srgbClr val="FF0000"/>
                </a:solidFill>
                <a:ea typeface="Calibri"/>
                <a:cs typeface="Simplified Arabic"/>
              </a:rPr>
              <a:t> : </a:t>
            </a:r>
            <a:endParaRPr lang="ar-IQ" b="1" dirty="0" smtClean="0">
              <a:solidFill>
                <a:srgbClr val="FF0000"/>
              </a:solidFill>
              <a:ea typeface="Calibri"/>
              <a:cs typeface="Simplified Arabic"/>
            </a:endParaRPr>
          </a:p>
          <a:p>
            <a:pPr marL="0" algn="just">
              <a:lnSpc>
                <a:spcPct val="115000"/>
              </a:lnSpc>
              <a:spcBef>
                <a:spcPts val="0"/>
              </a:spcBef>
            </a:pPr>
            <a:r>
              <a:rPr lang="ar-SA" b="1" dirty="0" smtClean="0">
                <a:ea typeface="Calibri"/>
                <a:cs typeface="Simplified Arabic"/>
              </a:rPr>
              <a:t>[ </a:t>
            </a:r>
            <a:r>
              <a:rPr lang="ar-SA" b="1" dirty="0">
                <a:ea typeface="Calibri"/>
                <a:cs typeface="Simplified Arabic"/>
              </a:rPr>
              <a:t>تأثير الأسلوب الأمري والتبادلي في تعلم بعض المهارات الاساسية لدى طلبة المرحلة الثانية المتوسط بلعبة كرة القدم ].</a:t>
            </a:r>
            <a:endParaRPr lang="en-US" sz="2400" dirty="0">
              <a:ea typeface="Calibri"/>
              <a:cs typeface="Arial"/>
            </a:endParaRPr>
          </a:p>
          <a:p>
            <a:pPr lvl="0" algn="just">
              <a:lnSpc>
                <a:spcPct val="115000"/>
              </a:lnSpc>
              <a:spcBef>
                <a:spcPts val="0"/>
              </a:spcBef>
              <a:buFont typeface="Simplified Arabic"/>
              <a:buChar char="-"/>
              <a:tabLst>
                <a:tab pos="94615" algn="l"/>
              </a:tabLst>
            </a:pPr>
            <a:r>
              <a:rPr lang="ar-SA" b="1" dirty="0" smtClean="0">
                <a:ea typeface="Calibri"/>
                <a:cs typeface="Simplified Arabic"/>
              </a:rPr>
              <a:t>المصطلحات</a:t>
            </a:r>
            <a:r>
              <a:rPr lang="ar-IQ" b="1" dirty="0" smtClean="0">
                <a:ea typeface="Calibri"/>
                <a:cs typeface="Simplified Arabic"/>
              </a:rPr>
              <a:t> في هذه العنوان</a:t>
            </a:r>
            <a:r>
              <a:rPr lang="ar-SA" b="1" dirty="0" smtClean="0">
                <a:ea typeface="Calibri"/>
                <a:cs typeface="Simplified Arabic"/>
              </a:rPr>
              <a:t> </a:t>
            </a:r>
            <a:r>
              <a:rPr lang="ar-SA" b="1" dirty="0">
                <a:ea typeface="Calibri"/>
                <a:cs typeface="Simplified Arabic"/>
              </a:rPr>
              <a:t>هي : </a:t>
            </a:r>
            <a:endParaRPr lang="ar-IQ" b="1" dirty="0" smtClean="0">
              <a:ea typeface="Calibri"/>
              <a:cs typeface="Simplified Arabic"/>
            </a:endParaRPr>
          </a:p>
          <a:p>
            <a:pPr lvl="0" algn="just">
              <a:lnSpc>
                <a:spcPct val="115000"/>
              </a:lnSpc>
              <a:spcBef>
                <a:spcPts val="0"/>
              </a:spcBef>
              <a:buFont typeface="Simplified Arabic"/>
              <a:buChar char="-"/>
              <a:tabLst>
                <a:tab pos="94615" algn="l"/>
              </a:tabLst>
            </a:pPr>
            <a:r>
              <a:rPr lang="ar-SA" dirty="0" smtClean="0">
                <a:ea typeface="Calibri"/>
                <a:cs typeface="Simplified Arabic"/>
              </a:rPr>
              <a:t>(</a:t>
            </a:r>
            <a:r>
              <a:rPr lang="ar-SA" dirty="0">
                <a:ea typeface="Calibri"/>
                <a:cs typeface="Simplified Arabic"/>
              </a:rPr>
              <a:t>تعلم، الأسلوب الأمري والتبادلي، بعض المهارات الاساسية بكرة القدم</a:t>
            </a:r>
            <a:r>
              <a:rPr lang="ar-SA" dirty="0" smtClean="0">
                <a:ea typeface="Calibri"/>
                <a:cs typeface="Simplified Arabic"/>
              </a:rPr>
              <a:t>).</a:t>
            </a:r>
            <a:r>
              <a:rPr lang="ar-IQ" dirty="0" smtClean="0">
                <a:ea typeface="Calibri"/>
                <a:cs typeface="Simplified Arabic"/>
              </a:rPr>
              <a:t>  </a:t>
            </a:r>
          </a:p>
          <a:p>
            <a:pPr lvl="0" algn="l">
              <a:lnSpc>
                <a:spcPct val="115000"/>
              </a:lnSpc>
              <a:spcBef>
                <a:spcPts val="0"/>
              </a:spcBef>
              <a:buFont typeface="Simplified Arabic"/>
              <a:buChar char="-"/>
              <a:tabLst>
                <a:tab pos="94615" algn="l"/>
              </a:tabLst>
            </a:pPr>
            <a:r>
              <a:rPr lang="ar-IQ" sz="2400" b="1" dirty="0" smtClean="0">
                <a:solidFill>
                  <a:srgbClr val="FF0000"/>
                </a:solidFill>
                <a:ea typeface="Calibri"/>
                <a:cs typeface="Simplified Arabic"/>
              </a:rPr>
              <a:t>اذا تكون محتويات العنوان في المثال أعلاه كما يلي ...</a:t>
            </a:r>
            <a:endParaRPr lang="en-US" sz="2400" b="1" dirty="0">
              <a:solidFill>
                <a:srgbClr val="FF0000"/>
              </a:solidFill>
              <a:ea typeface="Calibri"/>
              <a:cs typeface="Arial"/>
            </a:endParaRPr>
          </a:p>
        </p:txBody>
      </p:sp>
    </p:spTree>
    <p:extLst>
      <p:ext uri="{BB962C8B-B14F-4D97-AF65-F5344CB8AC3E}">
        <p14:creationId xmlns:p14="http://schemas.microsoft.com/office/powerpoint/2010/main" val="2825900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marL="342900" lvl="0" indent="-342900">
              <a:lnSpc>
                <a:spcPct val="115000"/>
              </a:lnSpc>
              <a:spcBef>
                <a:spcPts val="0"/>
              </a:spcBef>
              <a:tabLst>
                <a:tab pos="94615" algn="l"/>
              </a:tabLst>
            </a:pPr>
            <a:r>
              <a:rPr lang="ar-IQ" sz="2400" b="1" dirty="0">
                <a:solidFill>
                  <a:srgbClr val="FF0000"/>
                </a:solidFill>
                <a:ea typeface="Calibri"/>
                <a:cs typeface="Simplified Arabic"/>
              </a:rPr>
              <a:t>اذا تكون محتويات العنوان في المثال أعلاه كما يلي </a:t>
            </a:r>
            <a:r>
              <a:rPr lang="ar-IQ" sz="2400" b="1" dirty="0" smtClean="0">
                <a:solidFill>
                  <a:srgbClr val="FF0000"/>
                </a:solidFill>
                <a:ea typeface="Calibri"/>
                <a:cs typeface="Simplified Arabic"/>
              </a:rPr>
              <a:t>...</a:t>
            </a:r>
            <a:endParaRPr lang="ar-IQ" dirty="0"/>
          </a:p>
        </p:txBody>
      </p:sp>
      <p:sp>
        <p:nvSpPr>
          <p:cNvPr id="3" name="عنصر نائب للمحتوى 2"/>
          <p:cNvSpPr>
            <a:spLocks noGrp="1"/>
          </p:cNvSpPr>
          <p:nvPr>
            <p:ph idx="1"/>
          </p:nvPr>
        </p:nvSpPr>
        <p:spPr>
          <a:xfrm>
            <a:off x="457200" y="908720"/>
            <a:ext cx="8229600" cy="5616624"/>
          </a:xfrm>
        </p:spPr>
        <p:txBody>
          <a:bodyPr/>
          <a:lstStyle/>
          <a:p>
            <a:pPr lvl="0" algn="just">
              <a:lnSpc>
                <a:spcPct val="115000"/>
              </a:lnSpc>
              <a:spcBef>
                <a:spcPts val="0"/>
              </a:spcBef>
              <a:buFont typeface="Simplified Arabic"/>
              <a:buChar char="-"/>
              <a:tabLst>
                <a:tab pos="94615" algn="l"/>
              </a:tabLst>
            </a:pPr>
            <a:r>
              <a:rPr lang="ar-SA" b="1" dirty="0">
                <a:ea typeface="Calibri"/>
                <a:cs typeface="Simplified Arabic"/>
              </a:rPr>
              <a:t>محتويات </a:t>
            </a:r>
            <a:r>
              <a:rPr lang="ar-SA" b="1" dirty="0" smtClean="0">
                <a:ea typeface="Calibri"/>
                <a:cs typeface="Simplified Arabic"/>
              </a:rPr>
              <a:t>العنوان</a:t>
            </a:r>
            <a:r>
              <a:rPr lang="ar-IQ" b="1" dirty="0" smtClean="0">
                <a:ea typeface="Calibri"/>
                <a:cs typeface="Simplified Arabic"/>
              </a:rPr>
              <a:t> في المثال</a:t>
            </a:r>
            <a:r>
              <a:rPr lang="ar-SA" dirty="0" smtClean="0">
                <a:ea typeface="Calibri"/>
                <a:cs typeface="Simplified Arabic"/>
              </a:rPr>
              <a:t> </a:t>
            </a:r>
            <a:r>
              <a:rPr lang="ar-SA" dirty="0">
                <a:ea typeface="Calibri"/>
                <a:cs typeface="Simplified Arabic"/>
              </a:rPr>
              <a:t>:-</a:t>
            </a:r>
            <a:endParaRPr lang="en-US" sz="2400" dirty="0">
              <a:ea typeface="Calibri"/>
              <a:cs typeface="Arial"/>
            </a:endParaRPr>
          </a:p>
          <a:p>
            <a:pPr marL="151765" indent="-114300" algn="just">
              <a:lnSpc>
                <a:spcPct val="115000"/>
              </a:lnSpc>
              <a:spcBef>
                <a:spcPts val="0"/>
              </a:spcBef>
              <a:tabLst>
                <a:tab pos="94615" algn="l"/>
              </a:tabLst>
            </a:pPr>
            <a:r>
              <a:rPr lang="ar-SA" b="1" dirty="0">
                <a:ea typeface="Calibri"/>
                <a:cs typeface="Simplified Arabic"/>
              </a:rPr>
              <a:t>- تأثير (المنهج)</a:t>
            </a:r>
            <a:r>
              <a:rPr lang="ar-SA" dirty="0">
                <a:ea typeface="Calibri"/>
                <a:cs typeface="Simplified Arabic"/>
              </a:rPr>
              <a:t> : (التجريبي </a:t>
            </a:r>
            <a:r>
              <a:rPr lang="en-US" dirty="0">
                <a:latin typeface="Simplified Arabic"/>
                <a:ea typeface="Calibri"/>
                <a:cs typeface="Arial"/>
              </a:rPr>
              <a:t>Empirical research</a:t>
            </a:r>
            <a:r>
              <a:rPr lang="ar-SA" dirty="0">
                <a:ea typeface="Calibri"/>
                <a:cs typeface="Simplified Arabic"/>
              </a:rPr>
              <a:t>)      </a:t>
            </a:r>
            <a:endParaRPr lang="en-US" sz="2400" dirty="0">
              <a:ea typeface="Calibri"/>
              <a:cs typeface="Arial"/>
            </a:endParaRPr>
          </a:p>
          <a:p>
            <a:pPr marL="151765" indent="-114300" algn="just">
              <a:lnSpc>
                <a:spcPct val="115000"/>
              </a:lnSpc>
              <a:spcBef>
                <a:spcPts val="0"/>
              </a:spcBef>
              <a:tabLst>
                <a:tab pos="94615" algn="l"/>
              </a:tabLst>
            </a:pPr>
            <a:r>
              <a:rPr lang="ar-IQ" b="1" dirty="0">
                <a:ea typeface="Calibri"/>
                <a:cs typeface="Simplified Arabic"/>
              </a:rPr>
              <a:t>- </a:t>
            </a:r>
            <a:r>
              <a:rPr lang="ar-SA" b="1" dirty="0">
                <a:ea typeface="Calibri"/>
                <a:cs typeface="Simplified Arabic"/>
              </a:rPr>
              <a:t>التخصص النظري</a:t>
            </a:r>
            <a:r>
              <a:rPr lang="ar-SA" dirty="0">
                <a:ea typeface="Calibri"/>
                <a:cs typeface="Simplified Arabic"/>
              </a:rPr>
              <a:t> : التعلم الحركي     </a:t>
            </a:r>
            <a:endParaRPr lang="en-US" sz="2400" dirty="0">
              <a:ea typeface="Calibri"/>
              <a:cs typeface="Arial"/>
            </a:endParaRPr>
          </a:p>
          <a:p>
            <a:pPr marL="151765" indent="-114300" algn="just">
              <a:lnSpc>
                <a:spcPct val="115000"/>
              </a:lnSpc>
              <a:spcBef>
                <a:spcPts val="0"/>
              </a:spcBef>
              <a:tabLst>
                <a:tab pos="94615" algn="l"/>
              </a:tabLst>
            </a:pPr>
            <a:r>
              <a:rPr lang="ar-SA" dirty="0">
                <a:ea typeface="Calibri"/>
                <a:cs typeface="Simplified Arabic"/>
              </a:rPr>
              <a:t>- </a:t>
            </a:r>
            <a:r>
              <a:rPr lang="ar-SA" b="1" dirty="0">
                <a:ea typeface="Calibri"/>
                <a:cs typeface="Simplified Arabic"/>
              </a:rPr>
              <a:t>لتخصص العملي</a:t>
            </a:r>
            <a:r>
              <a:rPr lang="ar-SA" dirty="0">
                <a:ea typeface="Calibri"/>
                <a:cs typeface="Simplified Arabic"/>
              </a:rPr>
              <a:t> : كرة القدم    </a:t>
            </a:r>
            <a:endParaRPr lang="en-US" sz="2400" dirty="0">
              <a:ea typeface="Calibri"/>
              <a:cs typeface="Arial"/>
            </a:endParaRPr>
          </a:p>
          <a:p>
            <a:pPr marL="151765" indent="-114300" algn="just">
              <a:lnSpc>
                <a:spcPct val="115000"/>
              </a:lnSpc>
              <a:spcBef>
                <a:spcPts val="0"/>
              </a:spcBef>
              <a:tabLst>
                <a:tab pos="94615" algn="l"/>
              </a:tabLst>
            </a:pPr>
            <a:r>
              <a:rPr lang="ar-SA" b="1" dirty="0">
                <a:ea typeface="Calibri"/>
                <a:cs typeface="Simplified Arabic"/>
              </a:rPr>
              <a:t>- المتغير المستقل</a:t>
            </a:r>
            <a:r>
              <a:rPr lang="ar-SA" dirty="0">
                <a:ea typeface="Calibri"/>
                <a:cs typeface="Simplified Arabic"/>
              </a:rPr>
              <a:t> : الأسلوب أو الطريقة ( الأسلوب الأمري والتبادلي)   </a:t>
            </a:r>
            <a:endParaRPr lang="en-US" sz="2400" dirty="0">
              <a:ea typeface="Calibri"/>
              <a:cs typeface="Arial"/>
            </a:endParaRPr>
          </a:p>
          <a:p>
            <a:pPr marL="151765" indent="-114300" algn="just">
              <a:lnSpc>
                <a:spcPct val="115000"/>
              </a:lnSpc>
              <a:spcBef>
                <a:spcPts val="0"/>
              </a:spcBef>
              <a:tabLst>
                <a:tab pos="94615" algn="l"/>
              </a:tabLst>
            </a:pPr>
            <a:r>
              <a:rPr lang="ar-SA" b="1" dirty="0">
                <a:ea typeface="Calibri"/>
                <a:cs typeface="Simplified Arabic"/>
              </a:rPr>
              <a:t>- المتغير التابع</a:t>
            </a:r>
            <a:r>
              <a:rPr lang="ar-SA" dirty="0">
                <a:ea typeface="Calibri"/>
                <a:cs typeface="Simplified Arabic"/>
              </a:rPr>
              <a:t> : المتغيرات التي يتم قياسها واختبارها : (بعض المهارات الاساسية بكرة القدم</a:t>
            </a:r>
            <a:r>
              <a:rPr lang="ar-SA" dirty="0" smtClean="0">
                <a:ea typeface="Calibri"/>
                <a:cs typeface="Simplified Arabic"/>
              </a:rPr>
              <a:t>).</a:t>
            </a:r>
            <a:endParaRPr lang="en-US" sz="2400" dirty="0">
              <a:ea typeface="Calibri"/>
              <a:cs typeface="Arial"/>
            </a:endParaRPr>
          </a:p>
        </p:txBody>
      </p:sp>
    </p:spTree>
    <p:extLst>
      <p:ext uri="{BB962C8B-B14F-4D97-AF65-F5344CB8AC3E}">
        <p14:creationId xmlns:p14="http://schemas.microsoft.com/office/powerpoint/2010/main" val="1360004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688632"/>
          </a:xfrm>
        </p:spPr>
        <p:txBody>
          <a:bodyPr>
            <a:normAutofit/>
          </a:bodyPr>
          <a:lstStyle/>
          <a:p>
            <a:pPr algn="ctr"/>
            <a:r>
              <a:rPr lang="ar-IQ" sz="6000" dirty="0" smtClean="0">
                <a:solidFill>
                  <a:srgbClr val="FF0000"/>
                </a:solidFill>
                <a:latin typeface="Simplified Arabic" pitchFamily="18" charset="-78"/>
                <a:cs typeface="Simplified Arabic" pitchFamily="18" charset="-78"/>
              </a:rPr>
              <a:t>مصطلحات تستخدم في العنوان</a:t>
            </a:r>
            <a:endParaRPr lang="ar-IQ" sz="6000"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059378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Autofit/>
          </a:bodyPr>
          <a:lstStyle/>
          <a:p>
            <a:pPr marL="342900" lvl="0" indent="-342900">
              <a:lnSpc>
                <a:spcPct val="115000"/>
              </a:lnSpc>
              <a:spcBef>
                <a:spcPts val="0"/>
              </a:spcBef>
              <a:tabLst>
                <a:tab pos="208915" algn="l"/>
              </a:tabLst>
            </a:pPr>
            <a:r>
              <a:rPr lang="ar-SA" sz="2400" b="1" dirty="0">
                <a:solidFill>
                  <a:srgbClr val="FF0000"/>
                </a:solidFill>
                <a:ea typeface="Calibri"/>
                <a:cs typeface="Simplified Arabic"/>
              </a:rPr>
              <a:t>مصطلحات تستخدم في عنوان البحث  </a:t>
            </a:r>
            <a:r>
              <a:rPr lang="en-US" sz="2400" b="1" dirty="0">
                <a:solidFill>
                  <a:srgbClr val="FF0000"/>
                </a:solidFill>
                <a:latin typeface="Simplified Arabic"/>
                <a:ea typeface="Calibri"/>
                <a:cs typeface="Arial"/>
              </a:rPr>
              <a:t>Terms used in the search </a:t>
            </a:r>
            <a:r>
              <a:rPr lang="en-US" sz="2400" b="1" dirty="0" smtClean="0">
                <a:solidFill>
                  <a:srgbClr val="FF0000"/>
                </a:solidFill>
                <a:latin typeface="Simplified Arabic"/>
                <a:ea typeface="Calibri"/>
                <a:cs typeface="Arial"/>
              </a:rPr>
              <a:t>title</a:t>
            </a:r>
            <a:endParaRPr lang="ar-IQ" sz="24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a:bodyPr>
          <a:lstStyle/>
          <a:p>
            <a:pPr lvl="0" algn="just">
              <a:lnSpc>
                <a:spcPct val="115000"/>
              </a:lnSpc>
              <a:spcBef>
                <a:spcPts val="0"/>
              </a:spcBef>
              <a:buFont typeface="Wingdings"/>
              <a:buChar char=""/>
              <a:tabLst>
                <a:tab pos="208915" algn="l"/>
              </a:tabLst>
            </a:pPr>
            <a:r>
              <a:rPr lang="ar-SA" sz="3600" b="1" dirty="0">
                <a:ea typeface="Calibri"/>
                <a:cs typeface="Simplified Arabic"/>
              </a:rPr>
              <a:t>مصطلحات تستخدم في عنوان البحث  </a:t>
            </a:r>
            <a:endParaRPr lang="ar-IQ" sz="3600" b="1" dirty="0">
              <a:ea typeface="Calibri"/>
              <a:cs typeface="Simplified Arabic"/>
            </a:endParaRPr>
          </a:p>
          <a:p>
            <a:pPr lvl="0" algn="just">
              <a:lnSpc>
                <a:spcPct val="115000"/>
              </a:lnSpc>
              <a:spcBef>
                <a:spcPts val="0"/>
              </a:spcBef>
              <a:buFont typeface="Wingdings"/>
              <a:buChar char=""/>
              <a:tabLst>
                <a:tab pos="208915" algn="l"/>
              </a:tabLst>
            </a:pPr>
            <a:r>
              <a:rPr lang="ar-SA" b="1" dirty="0" smtClean="0">
                <a:ea typeface="Calibri"/>
                <a:cs typeface="Simplified Arabic"/>
              </a:rPr>
              <a:t>استخدام </a:t>
            </a:r>
            <a:r>
              <a:rPr lang="ar-SA" b="1" dirty="0">
                <a:ea typeface="Calibri"/>
                <a:cs typeface="Simplified Arabic"/>
              </a:rPr>
              <a:t>( </a:t>
            </a:r>
            <a:r>
              <a:rPr lang="en-US" b="1" dirty="0">
                <a:latin typeface="Simplified Arabic"/>
                <a:ea typeface="Calibri"/>
                <a:cs typeface="Arial"/>
              </a:rPr>
              <a:t>Use</a:t>
            </a:r>
            <a:r>
              <a:rPr lang="ar-SA" b="1" dirty="0">
                <a:ea typeface="Calibri"/>
                <a:cs typeface="Simplified Arabic"/>
              </a:rPr>
              <a:t> </a:t>
            </a:r>
            <a:r>
              <a:rPr lang="ar-SA" b="1" dirty="0" smtClean="0">
                <a:ea typeface="Calibri"/>
                <a:cs typeface="Simplified Arabic"/>
              </a:rPr>
              <a:t>)</a:t>
            </a:r>
            <a:endParaRPr lang="ar-IQ" b="1" dirty="0">
              <a:ea typeface="Calibri"/>
              <a:cs typeface="Simplified Arabic"/>
            </a:endParaRPr>
          </a:p>
          <a:p>
            <a:pPr lvl="0" algn="just">
              <a:lnSpc>
                <a:spcPct val="115000"/>
              </a:lnSpc>
              <a:spcBef>
                <a:spcPts val="0"/>
              </a:spcBef>
              <a:buFont typeface="Wingdings"/>
              <a:buChar char=""/>
              <a:tabLst>
                <a:tab pos="208915" algn="l"/>
              </a:tabLst>
            </a:pPr>
            <a:r>
              <a:rPr lang="ar-SA" b="1" dirty="0" smtClean="0">
                <a:ea typeface="Calibri"/>
                <a:cs typeface="Simplified Arabic"/>
              </a:rPr>
              <a:t>دراسة </a:t>
            </a:r>
            <a:r>
              <a:rPr lang="ar-SA" b="1" dirty="0">
                <a:ea typeface="Calibri"/>
                <a:cs typeface="Simplified Arabic"/>
              </a:rPr>
              <a:t>(</a:t>
            </a:r>
            <a:r>
              <a:rPr lang="en-US" b="1" dirty="0">
                <a:latin typeface="Simplified Arabic"/>
                <a:ea typeface="Calibri"/>
                <a:cs typeface="Arial"/>
              </a:rPr>
              <a:t>study</a:t>
            </a:r>
            <a:r>
              <a:rPr lang="ar-SA" b="1" dirty="0" smtClean="0">
                <a:ea typeface="Calibri"/>
                <a:cs typeface="Simplified Arabic"/>
              </a:rPr>
              <a:t>)</a:t>
            </a:r>
            <a:endParaRPr lang="ar-IQ" b="1" dirty="0">
              <a:ea typeface="Calibri"/>
              <a:cs typeface="Simplified Arabic"/>
            </a:endParaRPr>
          </a:p>
          <a:p>
            <a:pPr lvl="0" algn="just">
              <a:lnSpc>
                <a:spcPct val="115000"/>
              </a:lnSpc>
              <a:spcBef>
                <a:spcPts val="0"/>
              </a:spcBef>
              <a:buFont typeface="Wingdings"/>
              <a:buChar char=""/>
              <a:tabLst>
                <a:tab pos="208915" algn="l"/>
              </a:tabLst>
            </a:pPr>
            <a:r>
              <a:rPr lang="ar-SA" b="1" dirty="0" smtClean="0">
                <a:ea typeface="Calibri"/>
                <a:cs typeface="Simplified Arabic"/>
              </a:rPr>
              <a:t>العلاقة </a:t>
            </a:r>
            <a:r>
              <a:rPr lang="ar-SA" b="1" dirty="0">
                <a:ea typeface="Calibri"/>
                <a:cs typeface="Simplified Arabic"/>
              </a:rPr>
              <a:t>(</a:t>
            </a:r>
            <a:r>
              <a:rPr lang="en-US" b="1" dirty="0">
                <a:latin typeface="Simplified Arabic"/>
                <a:ea typeface="Calibri"/>
                <a:cs typeface="Arial"/>
              </a:rPr>
              <a:t>Relationship</a:t>
            </a:r>
            <a:r>
              <a:rPr lang="ar-SA" b="1" dirty="0" smtClean="0">
                <a:ea typeface="Calibri"/>
                <a:cs typeface="Simplified Arabic"/>
              </a:rPr>
              <a:t>)</a:t>
            </a:r>
            <a:endParaRPr lang="en-US" sz="2400" dirty="0">
              <a:ea typeface="Calibri"/>
              <a:cs typeface="Arial"/>
            </a:endParaRPr>
          </a:p>
        </p:txBody>
      </p:sp>
    </p:spTree>
    <p:extLst>
      <p:ext uri="{BB962C8B-B14F-4D97-AF65-F5344CB8AC3E}">
        <p14:creationId xmlns:p14="http://schemas.microsoft.com/office/powerpoint/2010/main" val="873011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txBody>
          <a:bodyPr>
            <a:normAutofit/>
          </a:bodyPr>
          <a:lstStyle/>
          <a:p>
            <a:r>
              <a:rPr lang="ar-IQ" sz="4000" b="1" dirty="0" smtClean="0">
                <a:solidFill>
                  <a:srgbClr val="FF0000"/>
                </a:solidFill>
                <a:latin typeface="Simplified Arabic" pitchFamily="18" charset="-78"/>
                <a:cs typeface="Simplified Arabic" pitchFamily="18" charset="-78"/>
              </a:rPr>
              <a:t>المحاضرة الخامسة</a:t>
            </a:r>
            <a:endParaRPr lang="ar-IQ" sz="40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1196752"/>
            <a:ext cx="8229600" cy="4929411"/>
          </a:xfrm>
        </p:spPr>
        <p:txBody>
          <a:bodyPr>
            <a:normAutofit/>
          </a:bodyPr>
          <a:lstStyle/>
          <a:p>
            <a:pPr marL="0" indent="0" algn="ctr">
              <a:buNone/>
            </a:pPr>
            <a:r>
              <a:rPr lang="ar-IQ" sz="4400" b="1" dirty="0" smtClean="0">
                <a:latin typeface="Simplified Arabic" pitchFamily="18" charset="-78"/>
                <a:cs typeface="Simplified Arabic" pitchFamily="18" charset="-78"/>
              </a:rPr>
              <a:t>عنوان محاضرة اليوم</a:t>
            </a:r>
          </a:p>
          <a:p>
            <a:pPr marL="0" indent="0" algn="ctr">
              <a:buNone/>
            </a:pPr>
            <a:r>
              <a:rPr lang="ar-IQ" sz="4400" b="1" dirty="0" smtClean="0">
                <a:solidFill>
                  <a:srgbClr val="FF00FF"/>
                </a:solidFill>
                <a:latin typeface="Simplified Arabic" pitchFamily="18" charset="-78"/>
                <a:cs typeface="Simplified Arabic" pitchFamily="18" charset="-78"/>
              </a:rPr>
              <a:t>المحاضرة ( الخامسة )</a:t>
            </a:r>
          </a:p>
          <a:p>
            <a:pPr marL="0" indent="0" algn="ctr">
              <a:buNone/>
            </a:pPr>
            <a:r>
              <a:rPr lang="ar-IQ" sz="4400" b="1" dirty="0" smtClean="0">
                <a:solidFill>
                  <a:srgbClr val="FF00FF"/>
                </a:solidFill>
                <a:latin typeface="Simplified Arabic" pitchFamily="18" charset="-78"/>
                <a:cs typeface="Simplified Arabic" pitchFamily="18" charset="-78"/>
              </a:rPr>
              <a:t>عنوانها</a:t>
            </a:r>
          </a:p>
          <a:p>
            <a:pPr marL="0" lvl="0" indent="0" algn="ctr">
              <a:lnSpc>
                <a:spcPct val="115000"/>
              </a:lnSpc>
              <a:spcBef>
                <a:spcPts val="0"/>
              </a:spcBef>
              <a:buNone/>
            </a:pPr>
            <a:r>
              <a:rPr lang="ar-SA" sz="7200" b="1" dirty="0">
                <a:solidFill>
                  <a:srgbClr val="9966FF"/>
                </a:solidFill>
                <a:latin typeface="Simplified Arabic" pitchFamily="18" charset="-78"/>
                <a:ea typeface="Calibri"/>
                <a:cs typeface="Simplified Arabic" pitchFamily="18" charset="-78"/>
              </a:rPr>
              <a:t>عنوان البحث </a:t>
            </a:r>
            <a:r>
              <a:rPr lang="ar-SA" sz="7200" b="1" dirty="0" smtClean="0">
                <a:solidFill>
                  <a:srgbClr val="9966FF"/>
                </a:solidFill>
                <a:latin typeface="Simplified Arabic" pitchFamily="18" charset="-78"/>
                <a:ea typeface="Calibri"/>
                <a:cs typeface="Simplified Arabic" pitchFamily="18" charset="-78"/>
              </a:rPr>
              <a:t>العلمي</a:t>
            </a:r>
            <a:endParaRPr lang="en-US" sz="7200" b="1" dirty="0">
              <a:solidFill>
                <a:srgbClr val="9966FF"/>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691886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a:r>
              <a:rPr lang="ar-SA" sz="3200" b="1" dirty="0">
                <a:solidFill>
                  <a:srgbClr val="FF0000"/>
                </a:solidFill>
                <a:latin typeface="Simplified Arabic" pitchFamily="18" charset="-78"/>
                <a:ea typeface="Calibri"/>
                <a:cs typeface="Simplified Arabic" pitchFamily="18" charset="-78"/>
              </a:rPr>
              <a:t>مصطلحات تستخدم في عنوان </a:t>
            </a:r>
            <a:r>
              <a:rPr lang="ar-SA" sz="3200" b="1" dirty="0" smtClean="0">
                <a:solidFill>
                  <a:srgbClr val="FF0000"/>
                </a:solidFill>
                <a:latin typeface="Simplified Arabic" pitchFamily="18" charset="-78"/>
                <a:ea typeface="Calibri"/>
                <a:cs typeface="Simplified Arabic" pitchFamily="18" charset="-78"/>
              </a:rPr>
              <a:t>البحث</a:t>
            </a:r>
            <a:endParaRPr lang="ar-IQ" sz="3200" dirty="0">
              <a:solidFill>
                <a:srgbClr val="FF0000"/>
              </a:solidFill>
            </a:endParaRPr>
          </a:p>
        </p:txBody>
      </p:sp>
      <p:sp>
        <p:nvSpPr>
          <p:cNvPr id="3" name="عنصر نائب للمحتوى 2"/>
          <p:cNvSpPr>
            <a:spLocks noGrp="1"/>
          </p:cNvSpPr>
          <p:nvPr>
            <p:ph idx="1"/>
          </p:nvPr>
        </p:nvSpPr>
        <p:spPr>
          <a:xfrm>
            <a:off x="457200" y="908720"/>
            <a:ext cx="8229600" cy="5688632"/>
          </a:xfrm>
        </p:spPr>
        <p:txBody>
          <a:bodyPr>
            <a:normAutofit fontScale="92500" lnSpcReduction="20000"/>
          </a:bodyPr>
          <a:lstStyle/>
          <a:p>
            <a:pPr marL="0" algn="just">
              <a:lnSpc>
                <a:spcPct val="115000"/>
              </a:lnSpc>
              <a:spcBef>
                <a:spcPts val="0"/>
              </a:spcBef>
            </a:pPr>
            <a:r>
              <a:rPr lang="ar-SA" dirty="0" smtClean="0">
                <a:latin typeface="Simplified Arabic" pitchFamily="18" charset="-78"/>
                <a:ea typeface="Calibri"/>
                <a:cs typeface="Simplified Arabic" pitchFamily="18" charset="-78"/>
              </a:rPr>
              <a:t>بعد </a:t>
            </a:r>
            <a:r>
              <a:rPr lang="ar-SA" dirty="0">
                <a:latin typeface="Simplified Arabic" pitchFamily="18" charset="-78"/>
                <a:ea typeface="Calibri"/>
                <a:cs typeface="Simplified Arabic" pitchFamily="18" charset="-78"/>
              </a:rPr>
              <a:t>ان قام الباحث بكتابة جميع المصطلحات التي حصل عليها وثبتها علماً أنه:-</a:t>
            </a:r>
            <a:endParaRPr lang="en-US" sz="2400" dirty="0">
              <a:latin typeface="Simplified Arabic" pitchFamily="18" charset="-78"/>
              <a:ea typeface="Calibri"/>
              <a:cs typeface="Simplified Arabic" pitchFamily="18" charset="-78"/>
            </a:endParaRPr>
          </a:p>
          <a:p>
            <a:pPr marL="151765" indent="-171450" algn="just">
              <a:lnSpc>
                <a:spcPct val="115000"/>
              </a:lnSpc>
              <a:spcBef>
                <a:spcPts val="0"/>
              </a:spcBef>
            </a:pPr>
            <a:r>
              <a:rPr lang="ar-SA" dirty="0">
                <a:latin typeface="Simplified Arabic" pitchFamily="18" charset="-78"/>
                <a:ea typeface="Calibri"/>
                <a:cs typeface="Simplified Arabic" pitchFamily="18" charset="-78"/>
              </a:rPr>
              <a:t>- لا يخضع ترتيب المصطلحات في العنوان لقاعدة معينة باستثناء قواعد اللغة العربية (لا يوجد هيكل ثابت لجميع البحوث).</a:t>
            </a:r>
            <a:endParaRPr lang="en-US" sz="2400" dirty="0">
              <a:latin typeface="Simplified Arabic" pitchFamily="18" charset="-78"/>
              <a:ea typeface="Calibri"/>
              <a:cs typeface="Simplified Arabic" pitchFamily="18" charset="-78"/>
            </a:endParaRPr>
          </a:p>
          <a:p>
            <a:pPr marL="151765" indent="-171450" algn="just">
              <a:lnSpc>
                <a:spcPct val="115000"/>
              </a:lnSpc>
              <a:spcBef>
                <a:spcPts val="0"/>
              </a:spcBef>
            </a:pPr>
            <a:r>
              <a:rPr lang="ar-SA" dirty="0">
                <a:latin typeface="Simplified Arabic" pitchFamily="18" charset="-78"/>
                <a:ea typeface="Calibri"/>
                <a:cs typeface="Simplified Arabic" pitchFamily="18" charset="-78"/>
              </a:rPr>
              <a:t>- قد لا تتبين العينة بوضوح ولكن هناك تنويهات مثال تعلم أو تعليم قد ينوه لعينة مبتدئة أو لطالب مدارس وينوه في الوقت نفسه عن التخصص النظري وغيرها، هناك بعض المصطلحات الشائع استخدامها في عناوين بحوث التربية البدنية وعلوم الرياضة نذكر منها الآتي :-</a:t>
            </a:r>
            <a:endParaRPr lang="en-US" sz="2400" dirty="0">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b="1" dirty="0">
                <a:latin typeface="Simplified Arabic" pitchFamily="18" charset="-78"/>
                <a:ea typeface="Calibri"/>
                <a:cs typeface="Simplified Arabic" pitchFamily="18" charset="-78"/>
              </a:rPr>
              <a:t>استخدام ( </a:t>
            </a:r>
            <a:r>
              <a:rPr lang="en-US" b="1" dirty="0">
                <a:latin typeface="Simplified Arabic" pitchFamily="18" charset="-78"/>
                <a:ea typeface="Calibri"/>
                <a:cs typeface="Simplified Arabic" pitchFamily="18" charset="-78"/>
              </a:rPr>
              <a:t>Use</a:t>
            </a:r>
            <a:r>
              <a:rPr lang="ar-SA" b="1" dirty="0">
                <a:latin typeface="Simplified Arabic" pitchFamily="18" charset="-78"/>
                <a:ea typeface="Calibri"/>
                <a:cs typeface="Simplified Arabic" pitchFamily="18" charset="-78"/>
              </a:rPr>
              <a:t> ): </a:t>
            </a:r>
            <a:endParaRPr lang="ar-IQ" b="1" dirty="0" smtClean="0">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b="1" dirty="0" smtClean="0">
                <a:latin typeface="Simplified Arabic" pitchFamily="18" charset="-78"/>
                <a:ea typeface="Calibri"/>
                <a:cs typeface="Simplified Arabic" pitchFamily="18" charset="-78"/>
              </a:rPr>
              <a:t>دراسة </a:t>
            </a:r>
            <a:r>
              <a:rPr lang="ar-SA" b="1" dirty="0">
                <a:latin typeface="Simplified Arabic" pitchFamily="18" charset="-78"/>
                <a:ea typeface="Calibri"/>
                <a:cs typeface="Simplified Arabic" pitchFamily="18" charset="-78"/>
              </a:rPr>
              <a:t>(</a:t>
            </a:r>
            <a:r>
              <a:rPr lang="en-US" b="1" dirty="0">
                <a:latin typeface="Simplified Arabic" pitchFamily="18" charset="-78"/>
                <a:ea typeface="Calibri"/>
                <a:cs typeface="Simplified Arabic" pitchFamily="18" charset="-78"/>
              </a:rPr>
              <a:t>study</a:t>
            </a:r>
            <a:r>
              <a:rPr lang="ar-SA" b="1" dirty="0">
                <a:latin typeface="Simplified Arabic" pitchFamily="18" charset="-78"/>
                <a:ea typeface="Calibri"/>
                <a:cs typeface="Simplified Arabic" pitchFamily="18" charset="-78"/>
              </a:rPr>
              <a:t>): </a:t>
            </a:r>
            <a:endParaRPr lang="ar-IQ" b="1" dirty="0" smtClean="0">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b="1" dirty="0" smtClean="0">
                <a:latin typeface="Simplified Arabic" pitchFamily="18" charset="-78"/>
                <a:ea typeface="Calibri"/>
                <a:cs typeface="Simplified Arabic" pitchFamily="18" charset="-78"/>
              </a:rPr>
              <a:t>العلاقة </a:t>
            </a:r>
            <a:r>
              <a:rPr lang="ar-SA" b="1" dirty="0">
                <a:latin typeface="Simplified Arabic" pitchFamily="18" charset="-78"/>
                <a:ea typeface="Calibri"/>
                <a:cs typeface="Simplified Arabic" pitchFamily="18" charset="-78"/>
              </a:rPr>
              <a:t>(</a:t>
            </a:r>
            <a:r>
              <a:rPr lang="en-US" b="1" dirty="0">
                <a:latin typeface="Simplified Arabic" pitchFamily="18" charset="-78"/>
                <a:ea typeface="Calibri"/>
                <a:cs typeface="Simplified Arabic" pitchFamily="18" charset="-78"/>
              </a:rPr>
              <a:t>Relationship</a:t>
            </a:r>
            <a:r>
              <a:rPr lang="ar-SA" b="1" dirty="0">
                <a:latin typeface="Simplified Arabic" pitchFamily="18" charset="-78"/>
                <a:ea typeface="Calibri"/>
                <a:cs typeface="Simplified Arabic" pitchFamily="18" charset="-78"/>
              </a:rPr>
              <a:t>) </a:t>
            </a:r>
            <a:r>
              <a:rPr lang="ar-SA" b="1" dirty="0" smtClean="0">
                <a:latin typeface="Simplified Arabic" pitchFamily="18" charset="-78"/>
                <a:ea typeface="Calibri"/>
                <a:cs typeface="Simplified Arabic" pitchFamily="18" charset="-78"/>
              </a:rPr>
              <a:t>:</a:t>
            </a:r>
            <a:endParaRPr lang="ar-IQ" b="1" dirty="0" smtClean="0">
              <a:latin typeface="Simplified Arabic" pitchFamily="18" charset="-78"/>
              <a:ea typeface="Calibri"/>
              <a:cs typeface="Simplified Arabic" pitchFamily="18" charset="-78"/>
            </a:endParaRPr>
          </a:p>
          <a:p>
            <a:pPr lvl="0" algn="l">
              <a:lnSpc>
                <a:spcPct val="115000"/>
              </a:lnSpc>
              <a:spcBef>
                <a:spcPts val="0"/>
              </a:spcBef>
              <a:buFont typeface="Symbol"/>
              <a:buChar char=""/>
            </a:pPr>
            <a:r>
              <a:rPr lang="ar-IQ" sz="2400" b="1" dirty="0" smtClean="0">
                <a:solidFill>
                  <a:srgbClr val="FF0000"/>
                </a:solidFill>
                <a:latin typeface="Simplified Arabic" pitchFamily="18" charset="-78"/>
                <a:ea typeface="Calibri"/>
                <a:cs typeface="Simplified Arabic" pitchFamily="18" charset="-78"/>
              </a:rPr>
              <a:t>نشرح المصطلحات ...</a:t>
            </a:r>
            <a:endParaRPr lang="en-US" sz="24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3889425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smtClean="0">
                <a:solidFill>
                  <a:srgbClr val="FF0000"/>
                </a:solidFill>
                <a:latin typeface="Simplified Arabic" pitchFamily="18" charset="-78"/>
                <a:ea typeface="Calibri"/>
                <a:cs typeface="Simplified Arabic" pitchFamily="18" charset="-78"/>
              </a:rPr>
              <a:t>تكملة / </a:t>
            </a:r>
            <a:r>
              <a:rPr lang="ar-SA" sz="3200" b="1" dirty="0" smtClean="0">
                <a:solidFill>
                  <a:srgbClr val="FF0000"/>
                </a:solidFill>
                <a:latin typeface="Simplified Arabic" pitchFamily="18" charset="-78"/>
                <a:ea typeface="Calibri"/>
                <a:cs typeface="Simplified Arabic" pitchFamily="18" charset="-78"/>
              </a:rPr>
              <a:t>مصطلحات </a:t>
            </a:r>
            <a:r>
              <a:rPr lang="ar-SA" sz="3200" b="1" dirty="0">
                <a:solidFill>
                  <a:srgbClr val="FF0000"/>
                </a:solidFill>
                <a:latin typeface="Simplified Arabic" pitchFamily="18" charset="-78"/>
                <a:ea typeface="Calibri"/>
                <a:cs typeface="Simplified Arabic" pitchFamily="18" charset="-78"/>
              </a:rPr>
              <a:t>تستخدم في عنوان البحث</a:t>
            </a:r>
            <a:endParaRPr lang="ar-IQ" dirty="0"/>
          </a:p>
        </p:txBody>
      </p:sp>
      <p:sp>
        <p:nvSpPr>
          <p:cNvPr id="3" name="عنصر نائب للمحتوى 2"/>
          <p:cNvSpPr>
            <a:spLocks noGrp="1"/>
          </p:cNvSpPr>
          <p:nvPr>
            <p:ph idx="1"/>
          </p:nvPr>
        </p:nvSpPr>
        <p:spPr>
          <a:xfrm>
            <a:off x="457200" y="908720"/>
            <a:ext cx="8229600" cy="5760640"/>
          </a:xfrm>
        </p:spPr>
        <p:txBody>
          <a:bodyPr>
            <a:normAutofit fontScale="92500" lnSpcReduction="20000"/>
          </a:bodyPr>
          <a:lstStyle/>
          <a:p>
            <a:pPr lvl="0" algn="just">
              <a:lnSpc>
                <a:spcPct val="115000"/>
              </a:lnSpc>
              <a:spcBef>
                <a:spcPts val="0"/>
              </a:spcBef>
              <a:buFont typeface="Symbol"/>
              <a:buChar char=""/>
            </a:pPr>
            <a:r>
              <a:rPr lang="ar-SA" sz="3600" b="1" dirty="0">
                <a:solidFill>
                  <a:prstClr val="black"/>
                </a:solidFill>
                <a:latin typeface="Simplified Arabic" pitchFamily="18" charset="-78"/>
                <a:ea typeface="Calibri"/>
                <a:cs typeface="Simplified Arabic" pitchFamily="18" charset="-78"/>
              </a:rPr>
              <a:t>استخدام ( </a:t>
            </a:r>
            <a:r>
              <a:rPr lang="en-US" sz="3600" b="1" dirty="0">
                <a:solidFill>
                  <a:prstClr val="black"/>
                </a:solidFill>
                <a:latin typeface="Simplified Arabic" pitchFamily="18" charset="-78"/>
                <a:ea typeface="Calibri"/>
                <a:cs typeface="Simplified Arabic" pitchFamily="18" charset="-78"/>
              </a:rPr>
              <a:t>Use</a:t>
            </a:r>
            <a:r>
              <a:rPr lang="ar-SA" sz="3600" b="1" dirty="0">
                <a:solidFill>
                  <a:prstClr val="black"/>
                </a:solidFill>
                <a:latin typeface="Simplified Arabic" pitchFamily="18" charset="-78"/>
                <a:ea typeface="Calibri"/>
                <a:cs typeface="Simplified Arabic" pitchFamily="18" charset="-78"/>
              </a:rPr>
              <a:t> ): </a:t>
            </a:r>
            <a:r>
              <a:rPr lang="ar-SA" sz="3600" dirty="0">
                <a:solidFill>
                  <a:prstClr val="black"/>
                </a:solidFill>
                <a:latin typeface="Simplified Arabic" pitchFamily="18" charset="-78"/>
                <a:ea typeface="Calibri"/>
                <a:cs typeface="Simplified Arabic" pitchFamily="18" charset="-78"/>
              </a:rPr>
              <a:t>مصطلح مرادف لكلمة استعمال : مصطلح يشير إلى عمل وتأثير استخدام، </a:t>
            </a:r>
            <a:endParaRPr lang="ar-IQ" sz="3600"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sz="3600" b="1" dirty="0" smtClean="0">
                <a:solidFill>
                  <a:prstClr val="black"/>
                </a:solidFill>
                <a:latin typeface="Simplified Arabic" pitchFamily="18" charset="-78"/>
                <a:ea typeface="Calibri"/>
                <a:cs typeface="Simplified Arabic" pitchFamily="18" charset="-78"/>
              </a:rPr>
              <a:t>مثل</a:t>
            </a:r>
            <a:r>
              <a:rPr lang="ar-SA" sz="3600" dirty="0" smtClean="0">
                <a:solidFill>
                  <a:prstClr val="black"/>
                </a:solidFill>
                <a:latin typeface="Simplified Arabic" pitchFamily="18" charset="-78"/>
                <a:ea typeface="Calibri"/>
                <a:cs typeface="Simplified Arabic" pitchFamily="18" charset="-78"/>
              </a:rPr>
              <a:t> </a:t>
            </a:r>
            <a:r>
              <a:rPr lang="ar-SA" sz="3600" dirty="0">
                <a:solidFill>
                  <a:prstClr val="black"/>
                </a:solidFill>
                <a:latin typeface="Simplified Arabic" pitchFamily="18" charset="-78"/>
                <a:ea typeface="Calibri"/>
                <a:cs typeface="Simplified Arabic" pitchFamily="18" charset="-78"/>
              </a:rPr>
              <a:t>: ( صنع شيء يخدم لشيء، وتنفيذ أو ممارسة شيء عادة )، </a:t>
            </a:r>
            <a:endParaRPr lang="ar-IQ" sz="3600" dirty="0" smtClean="0">
              <a:solidFill>
                <a:prstClr val="black"/>
              </a:solidFill>
              <a:latin typeface="Simplified Arabic" pitchFamily="18" charset="-78"/>
              <a:ea typeface="Calibri"/>
              <a:cs typeface="Simplified Arabic" pitchFamily="18" charset="-78"/>
            </a:endParaRPr>
          </a:p>
          <a:p>
            <a:pPr lvl="0" algn="ctr">
              <a:lnSpc>
                <a:spcPct val="115000"/>
              </a:lnSpc>
              <a:spcBef>
                <a:spcPts val="0"/>
              </a:spcBef>
              <a:buFont typeface="Symbol"/>
              <a:buChar char=""/>
            </a:pPr>
            <a:r>
              <a:rPr lang="ar-SA" sz="3600" b="1" dirty="0" smtClean="0">
                <a:solidFill>
                  <a:srgbClr val="FF0000"/>
                </a:solidFill>
                <a:latin typeface="Simplified Arabic" pitchFamily="18" charset="-78"/>
                <a:ea typeface="Calibri"/>
                <a:cs typeface="Simplified Arabic" pitchFamily="18" charset="-78"/>
              </a:rPr>
              <a:t>على </a:t>
            </a:r>
            <a:r>
              <a:rPr lang="ar-SA" sz="3600" b="1" dirty="0">
                <a:solidFill>
                  <a:srgbClr val="FF0000"/>
                </a:solidFill>
                <a:latin typeface="Simplified Arabic" pitchFamily="18" charset="-78"/>
                <a:ea typeface="Calibri"/>
                <a:cs typeface="Simplified Arabic" pitchFamily="18" charset="-78"/>
              </a:rPr>
              <a:t>سبيل المثال: </a:t>
            </a:r>
            <a:endParaRPr lang="ar-IQ" sz="3600" b="1" dirty="0" smtClean="0">
              <a:solidFill>
                <a:srgbClr val="FF0000"/>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sz="3600" dirty="0" smtClean="0">
                <a:solidFill>
                  <a:prstClr val="black"/>
                </a:solidFill>
                <a:latin typeface="Simplified Arabic" pitchFamily="18" charset="-78"/>
                <a:ea typeface="Calibri"/>
                <a:cs typeface="Simplified Arabic" pitchFamily="18" charset="-78"/>
              </a:rPr>
              <a:t>استخدام </a:t>
            </a:r>
            <a:r>
              <a:rPr lang="ar-SA" sz="3600" dirty="0">
                <a:solidFill>
                  <a:prstClr val="black"/>
                </a:solidFill>
                <a:latin typeface="Simplified Arabic" pitchFamily="18" charset="-78"/>
                <a:ea typeface="Calibri"/>
                <a:cs typeface="Simplified Arabic" pitchFamily="18" charset="-78"/>
              </a:rPr>
              <a:t>جهاز أو أداة لتطوير صفة بدنية، استخدم الآلة أي </a:t>
            </a:r>
            <a:r>
              <a:rPr lang="ar-SA" sz="3600" dirty="0" smtClean="0">
                <a:solidFill>
                  <a:prstClr val="black"/>
                </a:solidFill>
                <a:latin typeface="Simplified Arabic" pitchFamily="18" charset="-78"/>
                <a:ea typeface="Calibri"/>
                <a:cs typeface="Simplified Arabic" pitchFamily="18" charset="-78"/>
              </a:rPr>
              <a:t>استعملها</a:t>
            </a:r>
            <a:endParaRPr lang="ar-IQ" sz="3600"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sz="3600" b="1" dirty="0" smtClean="0">
                <a:solidFill>
                  <a:srgbClr val="9933FF"/>
                </a:solidFill>
                <a:latin typeface="Simplified Arabic" pitchFamily="18" charset="-78"/>
                <a:ea typeface="Calibri"/>
                <a:cs typeface="Simplified Arabic" pitchFamily="18" charset="-78"/>
              </a:rPr>
              <a:t>وهذا </a:t>
            </a:r>
            <a:r>
              <a:rPr lang="ar-SA" sz="3600" b="1" dirty="0">
                <a:solidFill>
                  <a:srgbClr val="9933FF"/>
                </a:solidFill>
                <a:latin typeface="Simplified Arabic" pitchFamily="18" charset="-78"/>
                <a:ea typeface="Calibri"/>
                <a:cs typeface="Simplified Arabic" pitchFamily="18" charset="-78"/>
              </a:rPr>
              <a:t>المصطلح غالباً ما يستخدم في البحوث التجريبية.</a:t>
            </a:r>
            <a:endParaRPr lang="ar-IQ" sz="3600" b="1" dirty="0">
              <a:solidFill>
                <a:srgbClr val="9933FF"/>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endParaRPr lang="ar-IQ" sz="2200" dirty="0">
              <a:solidFill>
                <a:prstClr val="black"/>
              </a:solidFill>
              <a:latin typeface="Simplified Arabic" pitchFamily="18" charset="-78"/>
              <a:ea typeface="Calibri"/>
              <a:cs typeface="Simplified Arabic" pitchFamily="18" charset="-78"/>
            </a:endParaRPr>
          </a:p>
          <a:p>
            <a:pPr lvl="0" algn="l">
              <a:lnSpc>
                <a:spcPct val="115000"/>
              </a:lnSpc>
              <a:spcBef>
                <a:spcPts val="0"/>
              </a:spcBef>
              <a:buFont typeface="Symbol"/>
              <a:buChar char=""/>
            </a:pPr>
            <a:r>
              <a:rPr lang="ar-IQ" sz="2800" b="1" dirty="0">
                <a:solidFill>
                  <a:srgbClr val="FF0000"/>
                </a:solidFill>
                <a:latin typeface="Simplified Arabic" pitchFamily="18" charset="-78"/>
                <a:ea typeface="Calibri"/>
                <a:cs typeface="Simplified Arabic" pitchFamily="18" charset="-78"/>
              </a:rPr>
              <a:t>نكمل المصطلحات التالية ...</a:t>
            </a:r>
            <a:endParaRPr lang="en-US" sz="2800" b="1" dirty="0">
              <a:solidFill>
                <a:srgbClr val="FF0000"/>
              </a:solidFill>
              <a:latin typeface="Simplified Arabic" pitchFamily="18" charset="-78"/>
              <a:ea typeface="Calibri"/>
              <a:cs typeface="Simplified Arabic" pitchFamily="18" charset="-78"/>
            </a:endParaRPr>
          </a:p>
          <a:p>
            <a:pPr lvl="0" algn="l">
              <a:lnSpc>
                <a:spcPct val="115000"/>
              </a:lnSpc>
              <a:spcBef>
                <a:spcPts val="0"/>
              </a:spcBef>
              <a:buFont typeface="Symbol"/>
              <a:buChar char=""/>
            </a:pPr>
            <a:r>
              <a:rPr lang="ar-SA" sz="2800" b="1" dirty="0">
                <a:solidFill>
                  <a:srgbClr val="FF0000"/>
                </a:solidFill>
                <a:latin typeface="Simplified Arabic" pitchFamily="18" charset="-78"/>
                <a:ea typeface="Calibri"/>
                <a:cs typeface="Simplified Arabic" pitchFamily="18" charset="-78"/>
              </a:rPr>
              <a:t>دراسة (</a:t>
            </a:r>
            <a:r>
              <a:rPr lang="en-US" sz="2800" b="1" dirty="0">
                <a:solidFill>
                  <a:srgbClr val="FF0000"/>
                </a:solidFill>
                <a:latin typeface="Simplified Arabic" pitchFamily="18" charset="-78"/>
                <a:ea typeface="Calibri"/>
                <a:cs typeface="Simplified Arabic" pitchFamily="18" charset="-78"/>
              </a:rPr>
              <a:t>study</a:t>
            </a:r>
            <a:r>
              <a:rPr lang="ar-SA" sz="2800" b="1" dirty="0">
                <a:solidFill>
                  <a:srgbClr val="FF0000"/>
                </a:solidFill>
                <a:latin typeface="Simplified Arabic" pitchFamily="18" charset="-78"/>
                <a:ea typeface="Calibri"/>
                <a:cs typeface="Simplified Arabic" pitchFamily="18" charset="-78"/>
              </a:rPr>
              <a:t>): </a:t>
            </a:r>
            <a:endParaRPr lang="ar-IQ" sz="2800" b="1" dirty="0">
              <a:solidFill>
                <a:srgbClr val="FF0000"/>
              </a:solidFill>
              <a:latin typeface="Simplified Arabic" pitchFamily="18" charset="-78"/>
              <a:ea typeface="Calibri"/>
              <a:cs typeface="Simplified Arabic" pitchFamily="18" charset="-78"/>
            </a:endParaRPr>
          </a:p>
          <a:p>
            <a:pPr lvl="0" algn="l">
              <a:lnSpc>
                <a:spcPct val="115000"/>
              </a:lnSpc>
              <a:spcBef>
                <a:spcPts val="0"/>
              </a:spcBef>
              <a:buFont typeface="Symbol"/>
              <a:buChar char=""/>
            </a:pPr>
            <a:r>
              <a:rPr lang="ar-SA" sz="2800" b="1" dirty="0">
                <a:solidFill>
                  <a:srgbClr val="FF0000"/>
                </a:solidFill>
                <a:latin typeface="Simplified Arabic" pitchFamily="18" charset="-78"/>
                <a:ea typeface="Calibri"/>
                <a:cs typeface="Simplified Arabic" pitchFamily="18" charset="-78"/>
              </a:rPr>
              <a:t>العلاقة (</a:t>
            </a:r>
            <a:r>
              <a:rPr lang="en-US" sz="2800" b="1" dirty="0">
                <a:solidFill>
                  <a:srgbClr val="FF0000"/>
                </a:solidFill>
                <a:latin typeface="Simplified Arabic" pitchFamily="18" charset="-78"/>
                <a:ea typeface="Calibri"/>
                <a:cs typeface="Simplified Arabic" pitchFamily="18" charset="-78"/>
              </a:rPr>
              <a:t>Relationship</a:t>
            </a:r>
            <a:r>
              <a:rPr lang="ar-SA" sz="2800" b="1" dirty="0">
                <a:solidFill>
                  <a:srgbClr val="FF0000"/>
                </a:solidFill>
                <a:latin typeface="Simplified Arabic" pitchFamily="18" charset="-78"/>
                <a:ea typeface="Calibri"/>
                <a:cs typeface="Simplified Arabic" pitchFamily="18" charset="-78"/>
              </a:rPr>
              <a:t>) </a:t>
            </a:r>
            <a:r>
              <a:rPr lang="ar-SA" sz="2800" b="1" dirty="0" smtClean="0">
                <a:solidFill>
                  <a:srgbClr val="FF0000"/>
                </a:solidFill>
                <a:latin typeface="Simplified Arabic" pitchFamily="18" charset="-78"/>
                <a:ea typeface="Calibri"/>
                <a:cs typeface="Simplified Arabic" pitchFamily="18" charset="-78"/>
              </a:rPr>
              <a:t>:</a:t>
            </a:r>
            <a:endParaRPr lang="en-US" sz="2800" b="1"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1279993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ea typeface="Calibri"/>
                <a:cs typeface="Simplified Arabic" pitchFamily="18" charset="-78"/>
              </a:rPr>
              <a:t>تكملة / </a:t>
            </a:r>
            <a:r>
              <a:rPr lang="ar-SA" sz="3200" b="1" dirty="0">
                <a:solidFill>
                  <a:srgbClr val="FF0000"/>
                </a:solidFill>
                <a:latin typeface="Simplified Arabic" pitchFamily="18" charset="-78"/>
                <a:ea typeface="Calibri"/>
                <a:cs typeface="Simplified Arabic" pitchFamily="18" charset="-78"/>
              </a:rPr>
              <a:t>مصطلحات تستخدم في عنوان البحث</a:t>
            </a:r>
            <a:endParaRPr lang="ar-IQ" dirty="0"/>
          </a:p>
        </p:txBody>
      </p:sp>
      <p:sp>
        <p:nvSpPr>
          <p:cNvPr id="3" name="عنصر نائب للمحتوى 2"/>
          <p:cNvSpPr>
            <a:spLocks noGrp="1"/>
          </p:cNvSpPr>
          <p:nvPr>
            <p:ph idx="1"/>
          </p:nvPr>
        </p:nvSpPr>
        <p:spPr>
          <a:xfrm>
            <a:off x="457200" y="908720"/>
            <a:ext cx="8229600" cy="5688632"/>
          </a:xfrm>
        </p:spPr>
        <p:txBody>
          <a:bodyPr>
            <a:normAutofit fontScale="92500" lnSpcReduction="10000"/>
          </a:bodyPr>
          <a:lstStyle/>
          <a:p>
            <a:pPr lvl="0" algn="just">
              <a:lnSpc>
                <a:spcPct val="115000"/>
              </a:lnSpc>
              <a:spcBef>
                <a:spcPts val="0"/>
              </a:spcBef>
              <a:buFont typeface="Symbol"/>
              <a:buChar char=""/>
            </a:pPr>
            <a:r>
              <a:rPr lang="ar-SA" sz="2800" b="1" dirty="0">
                <a:solidFill>
                  <a:srgbClr val="FF0000"/>
                </a:solidFill>
                <a:latin typeface="Simplified Arabic" pitchFamily="18" charset="-78"/>
                <a:ea typeface="Calibri"/>
                <a:cs typeface="Simplified Arabic" pitchFamily="18" charset="-78"/>
              </a:rPr>
              <a:t>دراسة (</a:t>
            </a:r>
            <a:r>
              <a:rPr lang="en-US" sz="2800" b="1" dirty="0">
                <a:solidFill>
                  <a:srgbClr val="FF0000"/>
                </a:solidFill>
                <a:latin typeface="Simplified Arabic" pitchFamily="18" charset="-78"/>
                <a:ea typeface="Calibri"/>
                <a:cs typeface="Simplified Arabic" pitchFamily="18" charset="-78"/>
              </a:rPr>
              <a:t>study</a:t>
            </a:r>
            <a:r>
              <a:rPr lang="ar-SA" sz="2800" b="1" dirty="0">
                <a:solidFill>
                  <a:srgbClr val="FF0000"/>
                </a:solidFill>
                <a:latin typeface="Simplified Arabic" pitchFamily="18" charset="-78"/>
                <a:ea typeface="Calibri"/>
                <a:cs typeface="Simplified Arabic" pitchFamily="18" charset="-78"/>
              </a:rPr>
              <a:t>): </a:t>
            </a:r>
            <a:endParaRPr lang="ar-IQ" sz="2800" b="1" dirty="0" smtClean="0">
              <a:solidFill>
                <a:srgbClr val="FF0000"/>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sz="2800" dirty="0" smtClean="0">
                <a:solidFill>
                  <a:prstClr val="black"/>
                </a:solidFill>
                <a:latin typeface="Simplified Arabic" pitchFamily="18" charset="-78"/>
                <a:ea typeface="Calibri"/>
                <a:cs typeface="Simplified Arabic" pitchFamily="18" charset="-78"/>
              </a:rPr>
              <a:t>تعد</a:t>
            </a:r>
            <a:r>
              <a:rPr lang="en-US" sz="2800" dirty="0">
                <a:solidFill>
                  <a:prstClr val="black"/>
                </a:solidFill>
                <a:latin typeface="Simplified Arabic" pitchFamily="18" charset="-78"/>
                <a:ea typeface="Calibri"/>
                <a:cs typeface="Simplified Arabic" pitchFamily="18" charset="-78"/>
              </a:rPr>
              <a:t> </a:t>
            </a:r>
            <a:r>
              <a:rPr lang="ar-SA" sz="2800" dirty="0">
                <a:solidFill>
                  <a:prstClr val="black"/>
                </a:solidFill>
                <a:latin typeface="Simplified Arabic" pitchFamily="18" charset="-78"/>
                <a:ea typeface="Calibri"/>
                <a:cs typeface="Simplified Arabic" pitchFamily="18" charset="-78"/>
              </a:rPr>
              <a:t>الدراسات العلمية</a:t>
            </a:r>
            <a:r>
              <a:rPr lang="en-US" sz="2800" dirty="0">
                <a:solidFill>
                  <a:prstClr val="black"/>
                </a:solidFill>
                <a:latin typeface="Simplified Arabic" pitchFamily="18" charset="-78"/>
                <a:ea typeface="Calibri"/>
                <a:cs typeface="Simplified Arabic" pitchFamily="18" charset="-78"/>
              </a:rPr>
              <a:t> </a:t>
            </a:r>
            <a:r>
              <a:rPr lang="ar-SA" sz="2800" dirty="0">
                <a:solidFill>
                  <a:prstClr val="black"/>
                </a:solidFill>
                <a:latin typeface="Simplified Arabic" pitchFamily="18" charset="-78"/>
                <a:ea typeface="Calibri"/>
                <a:cs typeface="Simplified Arabic" pitchFamily="18" charset="-78"/>
              </a:rPr>
              <a:t>الأساس في نهوض أي حضارة أو علم وأهم سبل تطوره والملجأ الأصح للباحثين عن المعرفة</a:t>
            </a:r>
            <a:r>
              <a:rPr lang="ar-SA" sz="2800" dirty="0" smtClean="0">
                <a:solidFill>
                  <a:prstClr val="black"/>
                </a:solidFill>
                <a:latin typeface="Simplified Arabic" pitchFamily="18" charset="-78"/>
                <a:ea typeface="Calibri"/>
                <a:cs typeface="Simplified Arabic" pitchFamily="18" charset="-78"/>
              </a:rPr>
              <a:t>،</a:t>
            </a:r>
            <a:endParaRPr lang="en-US" sz="2800"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en-US" sz="2800" dirty="0">
                <a:solidFill>
                  <a:prstClr val="black"/>
                </a:solidFill>
                <a:latin typeface="Simplified Arabic" pitchFamily="18" charset="-78"/>
                <a:ea typeface="Calibri"/>
                <a:cs typeface="Simplified Arabic" pitchFamily="18" charset="-78"/>
              </a:rPr>
              <a:t> </a:t>
            </a:r>
            <a:r>
              <a:rPr lang="ar-SA" sz="2800" dirty="0">
                <a:solidFill>
                  <a:srgbClr val="FF0000"/>
                </a:solidFill>
                <a:latin typeface="Simplified Arabic" pitchFamily="18" charset="-78"/>
                <a:ea typeface="Calibri"/>
                <a:cs typeface="Simplified Arabic" pitchFamily="18" charset="-78"/>
              </a:rPr>
              <a:t>الدراسات العلمية</a:t>
            </a:r>
            <a:r>
              <a:rPr lang="en-US" sz="2800" dirty="0">
                <a:solidFill>
                  <a:prstClr val="black"/>
                </a:solidFill>
                <a:latin typeface="Simplified Arabic" pitchFamily="18" charset="-78"/>
                <a:ea typeface="Calibri"/>
                <a:cs typeface="Simplified Arabic" pitchFamily="18" charset="-78"/>
              </a:rPr>
              <a:t> </a:t>
            </a:r>
            <a:r>
              <a:rPr lang="ar-SA" sz="2800" dirty="0">
                <a:solidFill>
                  <a:prstClr val="black"/>
                </a:solidFill>
                <a:latin typeface="Simplified Arabic" pitchFamily="18" charset="-78"/>
                <a:ea typeface="Calibri"/>
                <a:cs typeface="Simplified Arabic" pitchFamily="18" charset="-78"/>
              </a:rPr>
              <a:t>هي مجموعة من العمليات المنطقية والفكرية والتي تبدأ بتحديد مشكلة ما وتقصي الحقائق حولها ووضع مجموعة من الفرضيات والقيام بجمع البيانات وصولا لنتائج وحقائق مؤكدة تحقق ما يسعى الباحث للوصول إليه.</a:t>
            </a:r>
            <a:endParaRPr lang="en-US" sz="2800" dirty="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2800" b="1" dirty="0">
                <a:solidFill>
                  <a:srgbClr val="FF0000"/>
                </a:solidFill>
                <a:latin typeface="Simplified Arabic" pitchFamily="18" charset="-78"/>
                <a:ea typeface="Calibri"/>
                <a:cs typeface="Simplified Arabic" pitchFamily="18" charset="-78"/>
              </a:rPr>
              <a:t>المشكلة </a:t>
            </a:r>
            <a:r>
              <a:rPr lang="ar-SA" sz="2800" dirty="0">
                <a:solidFill>
                  <a:prstClr val="black"/>
                </a:solidFill>
                <a:latin typeface="Simplified Arabic" pitchFamily="18" charset="-78"/>
                <a:ea typeface="Calibri"/>
                <a:cs typeface="Simplified Arabic" pitchFamily="18" charset="-78"/>
              </a:rPr>
              <a:t>أو المسألة التي تقوم عليها الدراسة أو الدراسات العلمية تسمى موضوع الدراسة أو البحث، </a:t>
            </a:r>
            <a:endParaRPr lang="ar-IQ" sz="2800"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2800" dirty="0" smtClean="0">
                <a:solidFill>
                  <a:prstClr val="black"/>
                </a:solidFill>
                <a:latin typeface="Simplified Arabic" pitchFamily="18" charset="-78"/>
                <a:ea typeface="Calibri"/>
                <a:cs typeface="Simplified Arabic" pitchFamily="18" charset="-78"/>
              </a:rPr>
              <a:t>والطريقة </a:t>
            </a:r>
            <a:r>
              <a:rPr lang="ar-SA" sz="2800" dirty="0">
                <a:solidFill>
                  <a:prstClr val="black"/>
                </a:solidFill>
                <a:latin typeface="Simplified Arabic" pitchFamily="18" charset="-78"/>
                <a:ea typeface="Calibri"/>
                <a:cs typeface="Simplified Arabic" pitchFamily="18" charset="-78"/>
              </a:rPr>
              <a:t>المتبعة في الدراسة تسمى </a:t>
            </a:r>
            <a:r>
              <a:rPr lang="ar-SA" sz="2800" b="1" dirty="0">
                <a:solidFill>
                  <a:srgbClr val="FF0000"/>
                </a:solidFill>
                <a:latin typeface="Simplified Arabic" pitchFamily="18" charset="-78"/>
                <a:ea typeface="Calibri"/>
                <a:cs typeface="Simplified Arabic" pitchFamily="18" charset="-78"/>
              </a:rPr>
              <a:t>المنهج</a:t>
            </a:r>
            <a:r>
              <a:rPr lang="ar-SA" sz="2800" dirty="0">
                <a:solidFill>
                  <a:prstClr val="black"/>
                </a:solidFill>
                <a:latin typeface="Simplified Arabic" pitchFamily="18" charset="-78"/>
                <a:ea typeface="Calibri"/>
                <a:cs typeface="Simplified Arabic" pitchFamily="18" charset="-78"/>
              </a:rPr>
              <a:t>، </a:t>
            </a:r>
            <a:endParaRPr lang="ar-IQ" sz="2800" dirty="0" smtClean="0">
              <a:solidFill>
                <a:prstClr val="black"/>
              </a:solidFill>
              <a:latin typeface="Simplified Arabic" pitchFamily="18" charset="-78"/>
              <a:ea typeface="Calibri"/>
              <a:cs typeface="Simplified Arabic" pitchFamily="18" charset="-78"/>
            </a:endParaRPr>
          </a:p>
          <a:p>
            <a:pPr marL="0" lvl="0" algn="just">
              <a:lnSpc>
                <a:spcPct val="115000"/>
              </a:lnSpc>
              <a:spcBef>
                <a:spcPts val="0"/>
              </a:spcBef>
            </a:pPr>
            <a:r>
              <a:rPr lang="ar-SA" sz="2800" b="1" dirty="0" smtClean="0">
                <a:solidFill>
                  <a:srgbClr val="FF0000"/>
                </a:solidFill>
                <a:latin typeface="Simplified Arabic" pitchFamily="18" charset="-78"/>
                <a:ea typeface="Calibri"/>
                <a:cs typeface="Simplified Arabic" pitchFamily="18" charset="-78"/>
              </a:rPr>
              <a:t>والمنهج</a:t>
            </a:r>
            <a:r>
              <a:rPr lang="ar-SA" sz="2800" dirty="0" smtClean="0">
                <a:solidFill>
                  <a:prstClr val="black"/>
                </a:solidFill>
                <a:latin typeface="Simplified Arabic" pitchFamily="18" charset="-78"/>
                <a:ea typeface="Calibri"/>
                <a:cs typeface="Simplified Arabic" pitchFamily="18" charset="-78"/>
              </a:rPr>
              <a:t> </a:t>
            </a:r>
            <a:r>
              <a:rPr lang="ar-SA" sz="2800" dirty="0">
                <a:solidFill>
                  <a:prstClr val="black"/>
                </a:solidFill>
                <a:latin typeface="Simplified Arabic" pitchFamily="18" charset="-78"/>
                <a:ea typeface="Calibri"/>
                <a:cs typeface="Simplified Arabic" pitchFamily="18" charset="-78"/>
              </a:rPr>
              <a:t>يتعدد ويختلف حسب طبيعة الدراسة والاختصاص يتبع لنوع ومجال هذه الدراسة.</a:t>
            </a:r>
            <a:endParaRPr lang="en-US" sz="2800" dirty="0">
              <a:solidFill>
                <a:prstClr val="black"/>
              </a:solidFill>
              <a:latin typeface="Simplified Arabic" pitchFamily="18" charset="-78"/>
              <a:ea typeface="Calibri"/>
              <a:cs typeface="Simplified Arabic" pitchFamily="18" charset="-78"/>
            </a:endParaRPr>
          </a:p>
          <a:p>
            <a:pPr lvl="0" algn="l">
              <a:lnSpc>
                <a:spcPct val="115000"/>
              </a:lnSpc>
              <a:spcBef>
                <a:spcPts val="0"/>
              </a:spcBef>
              <a:buFont typeface="Symbol"/>
              <a:buChar char=""/>
            </a:pPr>
            <a:r>
              <a:rPr lang="ar-IQ" sz="2800" b="1" dirty="0" smtClean="0">
                <a:solidFill>
                  <a:srgbClr val="FF0000"/>
                </a:solidFill>
                <a:latin typeface="Simplified Arabic" pitchFamily="18" charset="-78"/>
                <a:ea typeface="Calibri"/>
                <a:cs typeface="Simplified Arabic" pitchFamily="18" charset="-78"/>
              </a:rPr>
              <a:t>نكمل مصطلح : - </a:t>
            </a:r>
            <a:r>
              <a:rPr lang="ar-SA" sz="2800" b="1" dirty="0" smtClean="0">
                <a:solidFill>
                  <a:srgbClr val="FF0000"/>
                </a:solidFill>
                <a:latin typeface="Simplified Arabic" pitchFamily="18" charset="-78"/>
                <a:ea typeface="Calibri"/>
                <a:cs typeface="Simplified Arabic" pitchFamily="18" charset="-78"/>
              </a:rPr>
              <a:t>العلاقة </a:t>
            </a:r>
            <a:r>
              <a:rPr lang="ar-SA" sz="2800" b="1" dirty="0">
                <a:solidFill>
                  <a:srgbClr val="FF0000"/>
                </a:solidFill>
                <a:latin typeface="Simplified Arabic" pitchFamily="18" charset="-78"/>
                <a:ea typeface="Calibri"/>
                <a:cs typeface="Simplified Arabic" pitchFamily="18" charset="-78"/>
              </a:rPr>
              <a:t>(</a:t>
            </a:r>
            <a:r>
              <a:rPr lang="en-US" sz="2800" b="1" dirty="0">
                <a:solidFill>
                  <a:srgbClr val="FF0000"/>
                </a:solidFill>
                <a:latin typeface="Simplified Arabic" pitchFamily="18" charset="-78"/>
                <a:ea typeface="Calibri"/>
                <a:cs typeface="Simplified Arabic" pitchFamily="18" charset="-78"/>
              </a:rPr>
              <a:t>Relationship</a:t>
            </a:r>
            <a:r>
              <a:rPr lang="ar-SA" sz="2800" b="1" dirty="0">
                <a:solidFill>
                  <a:srgbClr val="FF0000"/>
                </a:solidFill>
                <a:latin typeface="Simplified Arabic" pitchFamily="18" charset="-78"/>
                <a:ea typeface="Calibri"/>
                <a:cs typeface="Simplified Arabic" pitchFamily="18" charset="-78"/>
              </a:rPr>
              <a:t>) </a:t>
            </a:r>
            <a:r>
              <a:rPr lang="ar-IQ" sz="2800" b="1" dirty="0" smtClean="0">
                <a:solidFill>
                  <a:srgbClr val="FF0000"/>
                </a:solidFill>
                <a:latin typeface="Simplified Arabic" pitchFamily="18" charset="-78"/>
                <a:ea typeface="Calibri"/>
                <a:cs typeface="Simplified Arabic" pitchFamily="18" charset="-78"/>
              </a:rPr>
              <a:t>...</a:t>
            </a:r>
            <a:endParaRPr lang="en-US" sz="2800" dirty="0">
              <a:solidFill>
                <a:srgbClr val="FF0000"/>
              </a:solidFill>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8893566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sz="3200" b="1" dirty="0">
                <a:solidFill>
                  <a:srgbClr val="FF0000"/>
                </a:solidFill>
                <a:latin typeface="Simplified Arabic" pitchFamily="18" charset="-78"/>
                <a:ea typeface="Calibri"/>
                <a:cs typeface="Simplified Arabic" pitchFamily="18" charset="-78"/>
              </a:rPr>
              <a:t>تكملة / </a:t>
            </a:r>
            <a:r>
              <a:rPr lang="ar-SA" sz="3200" b="1" dirty="0">
                <a:solidFill>
                  <a:srgbClr val="FF0000"/>
                </a:solidFill>
                <a:latin typeface="Simplified Arabic" pitchFamily="18" charset="-78"/>
                <a:ea typeface="Calibri"/>
                <a:cs typeface="Simplified Arabic" pitchFamily="18" charset="-78"/>
              </a:rPr>
              <a:t>مصطلحات تستخدم في عنوان البحث</a:t>
            </a:r>
            <a:endParaRPr lang="ar-IQ" dirty="0"/>
          </a:p>
        </p:txBody>
      </p:sp>
      <p:sp>
        <p:nvSpPr>
          <p:cNvPr id="3" name="عنصر نائب للمحتوى 2"/>
          <p:cNvSpPr>
            <a:spLocks noGrp="1"/>
          </p:cNvSpPr>
          <p:nvPr>
            <p:ph idx="1"/>
          </p:nvPr>
        </p:nvSpPr>
        <p:spPr>
          <a:xfrm>
            <a:off x="457200" y="908720"/>
            <a:ext cx="8229600" cy="5832648"/>
          </a:xfrm>
        </p:spPr>
        <p:txBody>
          <a:bodyPr/>
          <a:lstStyle/>
          <a:p>
            <a:pPr lvl="0" algn="just">
              <a:lnSpc>
                <a:spcPct val="115000"/>
              </a:lnSpc>
              <a:spcBef>
                <a:spcPts val="0"/>
              </a:spcBef>
              <a:buFont typeface="Symbol"/>
              <a:buChar char=""/>
            </a:pPr>
            <a:r>
              <a:rPr lang="ar-SA" sz="3600" b="1" dirty="0">
                <a:solidFill>
                  <a:prstClr val="black"/>
                </a:solidFill>
                <a:latin typeface="Simplified Arabic" pitchFamily="18" charset="-78"/>
                <a:ea typeface="Calibri"/>
                <a:cs typeface="Simplified Arabic" pitchFamily="18" charset="-78"/>
              </a:rPr>
              <a:t>العلاقة (</a:t>
            </a:r>
            <a:r>
              <a:rPr lang="en-US" sz="3600" b="1" dirty="0">
                <a:solidFill>
                  <a:prstClr val="black"/>
                </a:solidFill>
                <a:latin typeface="Simplified Arabic" pitchFamily="18" charset="-78"/>
                <a:ea typeface="Calibri"/>
                <a:cs typeface="Simplified Arabic" pitchFamily="18" charset="-78"/>
              </a:rPr>
              <a:t>Relationship</a:t>
            </a:r>
            <a:r>
              <a:rPr lang="ar-SA" sz="3600" b="1" dirty="0">
                <a:solidFill>
                  <a:prstClr val="black"/>
                </a:solidFill>
                <a:latin typeface="Simplified Arabic" pitchFamily="18" charset="-78"/>
                <a:ea typeface="Calibri"/>
                <a:cs typeface="Simplified Arabic" pitchFamily="18" charset="-78"/>
              </a:rPr>
              <a:t>) </a:t>
            </a:r>
            <a:r>
              <a:rPr lang="ar-SA" sz="3600" b="1" dirty="0" smtClean="0">
                <a:solidFill>
                  <a:prstClr val="black"/>
                </a:solidFill>
                <a:latin typeface="Simplified Arabic" pitchFamily="18" charset="-78"/>
                <a:ea typeface="Calibri"/>
                <a:cs typeface="Simplified Arabic" pitchFamily="18" charset="-78"/>
              </a:rPr>
              <a:t>:</a:t>
            </a:r>
            <a:endParaRPr lang="ar-IQ" sz="3600" b="1" dirty="0" smtClean="0">
              <a:solidFill>
                <a:prstClr val="black"/>
              </a:solidFill>
              <a:latin typeface="Simplified Arabic" pitchFamily="18" charset="-78"/>
              <a:ea typeface="Calibri"/>
              <a:cs typeface="Simplified Arabic" pitchFamily="18" charset="-78"/>
            </a:endParaRPr>
          </a:p>
          <a:p>
            <a:pPr lvl="0" algn="just">
              <a:lnSpc>
                <a:spcPct val="115000"/>
              </a:lnSpc>
              <a:spcBef>
                <a:spcPts val="0"/>
              </a:spcBef>
              <a:buFont typeface="Symbol"/>
              <a:buChar char=""/>
            </a:pPr>
            <a:r>
              <a:rPr lang="ar-SA" sz="3600" b="1" dirty="0" smtClean="0">
                <a:solidFill>
                  <a:prstClr val="black"/>
                </a:solidFill>
                <a:latin typeface="Simplified Arabic" pitchFamily="18" charset="-78"/>
                <a:ea typeface="Calibri"/>
                <a:cs typeface="Simplified Arabic" pitchFamily="18" charset="-78"/>
              </a:rPr>
              <a:t> </a:t>
            </a:r>
            <a:r>
              <a:rPr lang="ar-SA" sz="3600" dirty="0">
                <a:solidFill>
                  <a:prstClr val="black"/>
                </a:solidFill>
                <a:latin typeface="Simplified Arabic" pitchFamily="18" charset="-78"/>
                <a:ea typeface="Calibri"/>
                <a:cs typeface="Simplified Arabic" pitchFamily="18" charset="-78"/>
              </a:rPr>
              <a:t>أي العلاقات المتبادلة ما بين متغيرات البحث التي يتم دراستها وذلك من خلال البيانات التي تم جمعها حول تلك المتغيرات، وذلك من أجل من الوصول إلى فهم عميق للمشكلة التي يتم دراستها</a:t>
            </a:r>
            <a:r>
              <a:rPr lang="en-US" sz="3600" dirty="0">
                <a:solidFill>
                  <a:prstClr val="black"/>
                </a:solidFill>
                <a:latin typeface="Simplified Arabic" pitchFamily="18" charset="-78"/>
                <a:ea typeface="Calibri"/>
                <a:cs typeface="Simplified Arabic" pitchFamily="18" charset="-78"/>
              </a:rPr>
              <a:t>.</a:t>
            </a:r>
            <a:r>
              <a:rPr lang="ar-SA" sz="3600" dirty="0">
                <a:solidFill>
                  <a:prstClr val="black"/>
                </a:solidFill>
                <a:latin typeface="Simplified Arabic" pitchFamily="18" charset="-78"/>
                <a:ea typeface="Calibri"/>
                <a:cs typeface="Simplified Arabic" pitchFamily="18" charset="-78"/>
              </a:rPr>
              <a:t> وهذا المصطلح يستخدم في البحوث الوصفية.</a:t>
            </a:r>
            <a:endParaRPr lang="en-US" sz="3600" dirty="0">
              <a:solidFill>
                <a:prstClr val="black"/>
              </a:solidFill>
              <a:latin typeface="Simplified Arabic" pitchFamily="18" charset="-78"/>
              <a:ea typeface="Calibri"/>
              <a:cs typeface="Simplified Arabic" pitchFamily="18" charset="-78"/>
            </a:endParaRPr>
          </a:p>
          <a:p>
            <a:pPr marL="0" indent="0">
              <a:buNone/>
            </a:pPr>
            <a:endParaRPr lang="ar-IQ" dirty="0"/>
          </a:p>
        </p:txBody>
      </p:sp>
    </p:spTree>
    <p:extLst>
      <p:ext uri="{BB962C8B-B14F-4D97-AF65-F5344CB8AC3E}">
        <p14:creationId xmlns:p14="http://schemas.microsoft.com/office/powerpoint/2010/main" val="1691415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IQ" b="1" dirty="0" smtClean="0">
                <a:solidFill>
                  <a:srgbClr val="FF0000"/>
                </a:solidFill>
                <a:latin typeface="Simplified Arabic" pitchFamily="18" charset="-78"/>
                <a:cs typeface="Simplified Arabic" pitchFamily="18" charset="-78"/>
              </a:rPr>
              <a:t>للاطلاع</a:t>
            </a:r>
            <a:endParaRPr lang="ar-IQ"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16624"/>
          </a:xfrm>
        </p:spPr>
        <p:txBody>
          <a:bodyPr>
            <a:normAutofit/>
          </a:bodyPr>
          <a:lstStyle/>
          <a:p>
            <a:pPr lvl="0" algn="ctr">
              <a:lnSpc>
                <a:spcPct val="115000"/>
              </a:lnSpc>
              <a:spcBef>
                <a:spcPts val="0"/>
              </a:spcBef>
              <a:buFont typeface="Wingdings"/>
              <a:buChar char=""/>
            </a:pPr>
            <a:r>
              <a:rPr lang="ar-SA" sz="4400" b="1" dirty="0">
                <a:solidFill>
                  <a:srgbClr val="FF0000"/>
                </a:solidFill>
                <a:ea typeface="Calibri"/>
                <a:cs typeface="Simplified Arabic"/>
              </a:rPr>
              <a:t>الفارق التعلم و التعليم </a:t>
            </a:r>
            <a:endParaRPr lang="ar-IQ" sz="4400" b="1" dirty="0" smtClean="0">
              <a:solidFill>
                <a:srgbClr val="FF0000"/>
              </a:solidFill>
              <a:ea typeface="Calibri"/>
              <a:cs typeface="Simplified Arabic"/>
            </a:endParaRPr>
          </a:p>
          <a:p>
            <a:pPr marL="0" lvl="0" indent="0" algn="ctr">
              <a:lnSpc>
                <a:spcPct val="115000"/>
              </a:lnSpc>
              <a:spcBef>
                <a:spcPts val="0"/>
              </a:spcBef>
              <a:buNone/>
            </a:pPr>
            <a:r>
              <a:rPr lang="ar-SA" sz="4400" b="1" dirty="0" smtClean="0">
                <a:solidFill>
                  <a:srgbClr val="FF0000"/>
                </a:solidFill>
                <a:ea typeface="Calibri"/>
                <a:cs typeface="Simplified Arabic"/>
              </a:rPr>
              <a:t>(</a:t>
            </a:r>
            <a:r>
              <a:rPr lang="en-US" sz="4400" b="1" dirty="0">
                <a:solidFill>
                  <a:srgbClr val="FF0000"/>
                </a:solidFill>
                <a:latin typeface="Simplified Arabic"/>
                <a:ea typeface="Calibri"/>
                <a:cs typeface="Arial"/>
              </a:rPr>
              <a:t>learning and education</a:t>
            </a:r>
            <a:r>
              <a:rPr lang="ar-SA" sz="4400" b="1" dirty="0" smtClean="0">
                <a:solidFill>
                  <a:srgbClr val="FF0000"/>
                </a:solidFill>
                <a:ea typeface="Calibri"/>
                <a:cs typeface="Simplified Arabic"/>
              </a:rPr>
              <a:t>)</a:t>
            </a:r>
            <a:endParaRPr lang="ar-IQ" sz="4400" b="1" dirty="0" smtClean="0">
              <a:solidFill>
                <a:srgbClr val="FF0000"/>
              </a:solidFill>
              <a:ea typeface="Calibri"/>
              <a:cs typeface="Simplified Arabic"/>
            </a:endParaRPr>
          </a:p>
          <a:p>
            <a:pPr marL="0" lvl="0" indent="0" algn="ctr">
              <a:lnSpc>
                <a:spcPct val="115000"/>
              </a:lnSpc>
              <a:spcBef>
                <a:spcPts val="0"/>
              </a:spcBef>
              <a:buNone/>
            </a:pPr>
            <a:endParaRPr lang="ar-IQ" sz="4400" b="1" dirty="0" smtClean="0">
              <a:solidFill>
                <a:srgbClr val="FF0000"/>
              </a:solidFill>
              <a:ea typeface="Calibri"/>
              <a:cs typeface="Simplified Arabic"/>
            </a:endParaRPr>
          </a:p>
          <a:p>
            <a:pPr marL="0" lvl="0" indent="0" algn="ctr">
              <a:lnSpc>
                <a:spcPct val="115000"/>
              </a:lnSpc>
              <a:spcBef>
                <a:spcPts val="0"/>
              </a:spcBef>
              <a:buNone/>
            </a:pPr>
            <a:r>
              <a:rPr lang="ar-IQ" sz="4000" b="1" dirty="0" smtClean="0">
                <a:solidFill>
                  <a:srgbClr val="FF0000"/>
                </a:solidFill>
                <a:latin typeface="Simplified Arabic" pitchFamily="18" charset="-78"/>
                <a:ea typeface="+mj-ea"/>
                <a:cs typeface="Simplified Arabic" pitchFamily="18" charset="-78"/>
              </a:rPr>
              <a:t>للاطلاع فقط</a:t>
            </a:r>
            <a:endParaRPr lang="en-US" sz="4400" dirty="0">
              <a:solidFill>
                <a:srgbClr val="FF0000"/>
              </a:solidFill>
              <a:ea typeface="Calibri"/>
              <a:cs typeface="Arial"/>
            </a:endParaRPr>
          </a:p>
        </p:txBody>
      </p:sp>
    </p:spTree>
    <p:extLst>
      <p:ext uri="{BB962C8B-B14F-4D97-AF65-F5344CB8AC3E}">
        <p14:creationId xmlns:p14="http://schemas.microsoft.com/office/powerpoint/2010/main" val="18390402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a:lnSpc>
                <a:spcPct val="115000"/>
              </a:lnSpc>
              <a:spcBef>
                <a:spcPts val="0"/>
              </a:spcBef>
            </a:pPr>
            <a:r>
              <a:rPr lang="ar-SA" sz="2800" b="1" dirty="0">
                <a:solidFill>
                  <a:srgbClr val="FF0000"/>
                </a:solidFill>
                <a:ea typeface="Calibri"/>
                <a:cs typeface="Simplified Arabic"/>
              </a:rPr>
              <a:t>الفارق التعلم و التعليم (</a:t>
            </a:r>
            <a:r>
              <a:rPr lang="en-US" sz="2800" b="1" dirty="0">
                <a:solidFill>
                  <a:srgbClr val="FF0000"/>
                </a:solidFill>
                <a:latin typeface="Simplified Arabic"/>
                <a:ea typeface="Calibri"/>
                <a:cs typeface="Arial"/>
              </a:rPr>
              <a:t>learning and education</a:t>
            </a:r>
            <a:r>
              <a:rPr lang="ar-SA" sz="2800" b="1" dirty="0" smtClean="0">
                <a:solidFill>
                  <a:srgbClr val="FF0000"/>
                </a:solidFill>
                <a:ea typeface="Calibri"/>
                <a:cs typeface="Simplified Arabic"/>
              </a:rPr>
              <a:t>)</a:t>
            </a:r>
            <a:r>
              <a:rPr lang="ar-IQ" sz="2800" b="1" dirty="0">
                <a:solidFill>
                  <a:srgbClr val="FF0000"/>
                </a:solidFill>
                <a:latin typeface="Simplified Arabic" pitchFamily="18" charset="-78"/>
                <a:ea typeface="+mn-ea"/>
                <a:cs typeface="Simplified Arabic" pitchFamily="18" charset="-78"/>
              </a:rPr>
              <a:t> للاطلاع </a:t>
            </a:r>
            <a:r>
              <a:rPr lang="ar-IQ" sz="2800" b="1" dirty="0" smtClean="0">
                <a:solidFill>
                  <a:srgbClr val="FF0000"/>
                </a:solidFill>
                <a:latin typeface="Simplified Arabic" pitchFamily="18" charset="-78"/>
                <a:ea typeface="+mn-ea"/>
                <a:cs typeface="Simplified Arabic" pitchFamily="18" charset="-78"/>
              </a:rPr>
              <a:t>فقط</a:t>
            </a:r>
            <a:endParaRPr lang="ar-IQ" sz="2800"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055228327"/>
              </p:ext>
            </p:extLst>
          </p:nvPr>
        </p:nvGraphicFramePr>
        <p:xfrm>
          <a:off x="1043609" y="1196753"/>
          <a:ext cx="6912766" cy="5040558"/>
        </p:xfrm>
        <a:graphic>
          <a:graphicData uri="http://schemas.openxmlformats.org/drawingml/2006/table">
            <a:tbl>
              <a:tblPr rtl="1" firstRow="1" firstCol="1" bandRow="1"/>
              <a:tblGrid>
                <a:gridCol w="933869">
                  <a:extLst>
                    <a:ext uri="{9D8B030D-6E8A-4147-A177-3AD203B41FA5}">
                      <a16:colId xmlns:a16="http://schemas.microsoft.com/office/drawing/2014/main" val="20000"/>
                    </a:ext>
                  </a:extLst>
                </a:gridCol>
                <a:gridCol w="2884400">
                  <a:extLst>
                    <a:ext uri="{9D8B030D-6E8A-4147-A177-3AD203B41FA5}">
                      <a16:colId xmlns:a16="http://schemas.microsoft.com/office/drawing/2014/main" val="20001"/>
                    </a:ext>
                  </a:extLst>
                </a:gridCol>
                <a:gridCol w="3094497">
                  <a:extLst>
                    <a:ext uri="{9D8B030D-6E8A-4147-A177-3AD203B41FA5}">
                      <a16:colId xmlns:a16="http://schemas.microsoft.com/office/drawing/2014/main" val="20002"/>
                    </a:ext>
                  </a:extLst>
                </a:gridCol>
              </a:tblGrid>
              <a:tr h="360039">
                <a:tc>
                  <a:txBody>
                    <a:bodyPr/>
                    <a:lstStyle/>
                    <a:p>
                      <a:pPr marL="0" marR="0" algn="ctr" rtl="1">
                        <a:lnSpc>
                          <a:spcPct val="115000"/>
                        </a:lnSpc>
                        <a:spcBef>
                          <a:spcPts val="0"/>
                        </a:spcBef>
                        <a:spcAft>
                          <a:spcPts val="0"/>
                        </a:spcAft>
                      </a:pPr>
                      <a:r>
                        <a:rPr lang="ar-SA" sz="1100" b="1">
                          <a:solidFill>
                            <a:srgbClr val="000000"/>
                          </a:solidFill>
                          <a:effectLst/>
                          <a:latin typeface="Calibri"/>
                          <a:ea typeface="Calibri"/>
                          <a:cs typeface="Simplified Arabic"/>
                        </a:rPr>
                        <a:t>المقارنة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100" b="1">
                          <a:solidFill>
                            <a:srgbClr val="000000"/>
                          </a:solidFill>
                          <a:effectLst/>
                          <a:latin typeface="Calibri"/>
                          <a:ea typeface="Calibri"/>
                          <a:cs typeface="Simplified Arabic"/>
                        </a:rPr>
                        <a:t>التعلم  </a:t>
                      </a:r>
                      <a:r>
                        <a:rPr lang="en-US" sz="1100" b="1">
                          <a:solidFill>
                            <a:srgbClr val="000000"/>
                          </a:solidFill>
                          <a:effectLst/>
                          <a:latin typeface="Simplified Arabic"/>
                          <a:ea typeface="Calibri"/>
                          <a:cs typeface="Arial"/>
                        </a:rPr>
                        <a:t>learning</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100" b="1">
                          <a:solidFill>
                            <a:srgbClr val="000000"/>
                          </a:solidFill>
                          <a:effectLst/>
                          <a:latin typeface="Calibri"/>
                          <a:ea typeface="Calibri"/>
                          <a:cs typeface="Simplified Arabic"/>
                        </a:rPr>
                        <a:t>التعليم </a:t>
                      </a:r>
                      <a:r>
                        <a:rPr lang="en-US" sz="1100" b="1">
                          <a:solidFill>
                            <a:srgbClr val="000000"/>
                          </a:solidFill>
                          <a:effectLst/>
                          <a:latin typeface="Simplified Arabic"/>
                          <a:ea typeface="Calibri"/>
                          <a:cs typeface="Arial"/>
                        </a:rPr>
                        <a:t>Education</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0080">
                <a:tc>
                  <a:txBody>
                    <a:bodyPr/>
                    <a:lstStyle/>
                    <a:p>
                      <a:pPr marL="0" marR="0" algn="just" rtl="1">
                        <a:lnSpc>
                          <a:spcPct val="115000"/>
                        </a:lnSpc>
                        <a:spcBef>
                          <a:spcPts val="0"/>
                        </a:spcBef>
                        <a:spcAft>
                          <a:spcPts val="0"/>
                        </a:spcAft>
                      </a:pPr>
                      <a:r>
                        <a:rPr lang="ar-SA" sz="1100" b="1">
                          <a:solidFill>
                            <a:srgbClr val="000000"/>
                          </a:solidFill>
                          <a:effectLst/>
                          <a:latin typeface="Calibri"/>
                          <a:ea typeface="Calibri"/>
                          <a:cs typeface="Simplified Arabic"/>
                        </a:rPr>
                        <a:t>المؤسسة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يحدث في المؤسسات التعليمية وخارجها اي في كل مكان.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يكون مقصود ومخطط له ويحدث في مؤسسات عنيت به مثال وزارة التربية أو التعليم.</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20080">
                <a:tc>
                  <a:txBody>
                    <a:bodyPr/>
                    <a:lstStyle/>
                    <a:p>
                      <a:pPr marL="0" marR="0" algn="just" rtl="1">
                        <a:lnSpc>
                          <a:spcPct val="115000"/>
                        </a:lnSpc>
                        <a:spcBef>
                          <a:spcPts val="0"/>
                        </a:spcBef>
                        <a:spcAft>
                          <a:spcPts val="0"/>
                        </a:spcAft>
                      </a:pPr>
                      <a:r>
                        <a:rPr lang="ar-SA" sz="1100" b="1">
                          <a:solidFill>
                            <a:srgbClr val="000000"/>
                          </a:solidFill>
                          <a:effectLst/>
                          <a:latin typeface="Calibri"/>
                          <a:ea typeface="Calibri"/>
                          <a:cs typeface="Simplified Arabic"/>
                        </a:rPr>
                        <a:t>الزمن</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غير محدود ولا يرتبط بعمر معين وانما يكون فترة مفتوحة حسب إرادة الشخص وظروفه وإمكاناته.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التعليم محدود بالزمن، يحدث في فترة زمنية محددة اي بمعنى التعليم الابتدائي او الثانوي او الجامعي.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20080">
                <a:tc>
                  <a:txBody>
                    <a:bodyPr/>
                    <a:lstStyle/>
                    <a:p>
                      <a:pPr marL="0" marR="0" algn="just" rtl="1">
                        <a:lnSpc>
                          <a:spcPct val="115000"/>
                        </a:lnSpc>
                        <a:spcBef>
                          <a:spcPts val="0"/>
                        </a:spcBef>
                        <a:spcAft>
                          <a:spcPts val="0"/>
                        </a:spcAft>
                      </a:pPr>
                      <a:r>
                        <a:rPr lang="ar-SA" sz="1100" b="1">
                          <a:solidFill>
                            <a:srgbClr val="000000"/>
                          </a:solidFill>
                          <a:effectLst/>
                          <a:latin typeface="Calibri"/>
                          <a:ea typeface="Calibri"/>
                          <a:cs typeface="Simplified Arabic"/>
                        </a:rPr>
                        <a:t>الاستمرارية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عملية مستمرة دون توقف ملازمة لدوام الحياة.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يحدد بعمر معين حسب تقسيم المؤسسات التربوية، مثل التعليم الابتدائي من (٦-١٢) والتعليم الثانوي من ( ١٢-١٨سنة).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20080">
                <a:tc>
                  <a:txBody>
                    <a:bodyPr/>
                    <a:lstStyle/>
                    <a:p>
                      <a:pPr marL="0" marR="0" algn="just" rtl="1">
                        <a:lnSpc>
                          <a:spcPct val="115000"/>
                        </a:lnSpc>
                        <a:spcBef>
                          <a:spcPts val="0"/>
                        </a:spcBef>
                        <a:spcAft>
                          <a:spcPts val="0"/>
                        </a:spcAft>
                      </a:pPr>
                      <a:r>
                        <a:rPr lang="ar-SA" sz="1100" b="1">
                          <a:solidFill>
                            <a:srgbClr val="000000"/>
                          </a:solidFill>
                          <a:effectLst/>
                          <a:latin typeface="Calibri"/>
                          <a:ea typeface="Calibri"/>
                          <a:cs typeface="Simplified Arabic"/>
                        </a:rPr>
                        <a:t>الأشراف</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يحدث تحت اشراف اي شخص سواء كان المعلم او الاب او المدرب او اي شخص اخر.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يحدث تحت اشراف المعلم أي الشخص المعني بالتعليم.</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0039">
                <a:tc>
                  <a:txBody>
                    <a:bodyPr/>
                    <a:lstStyle/>
                    <a:p>
                      <a:pPr marL="0" marR="0" algn="just" rtl="1">
                        <a:lnSpc>
                          <a:spcPct val="115000"/>
                        </a:lnSpc>
                        <a:spcBef>
                          <a:spcPts val="0"/>
                        </a:spcBef>
                        <a:spcAft>
                          <a:spcPts val="0"/>
                        </a:spcAft>
                      </a:pPr>
                      <a:r>
                        <a:rPr lang="ar-SA" sz="1100" b="1">
                          <a:solidFill>
                            <a:srgbClr val="000000"/>
                          </a:solidFill>
                          <a:effectLst/>
                          <a:latin typeface="Calibri"/>
                          <a:ea typeface="Calibri"/>
                          <a:cs typeface="Simplified Arabic"/>
                        </a:rPr>
                        <a:t>القائم</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هو العملية التي يقوم الطالب.</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هو وظيفة المعلم والمدرِّس وتدريسه للفرد.</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20080">
                <a:tc>
                  <a:txBody>
                    <a:bodyPr/>
                    <a:lstStyle/>
                    <a:p>
                      <a:pPr marL="0" marR="0" algn="just" rtl="1">
                        <a:lnSpc>
                          <a:spcPct val="115000"/>
                        </a:lnSpc>
                        <a:spcBef>
                          <a:spcPts val="0"/>
                        </a:spcBef>
                        <a:spcAft>
                          <a:spcPts val="0"/>
                        </a:spcAft>
                      </a:pPr>
                      <a:r>
                        <a:rPr lang="ar-SA" sz="1100" b="1">
                          <a:solidFill>
                            <a:srgbClr val="000000"/>
                          </a:solidFill>
                          <a:effectLst/>
                          <a:latin typeface="Calibri"/>
                          <a:ea typeface="Calibri"/>
                          <a:cs typeface="Simplified Arabic"/>
                        </a:rPr>
                        <a:t>الأهداف</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مقتصر على تلقي الخبرات والمعرفة.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قائم على تغيير السلوك بشكل دائم بحيث يفسح المجال له بتوجيه الإنسان، والعمل على تغيير بنية عقله وتفكيره.</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20080">
                <a:tc>
                  <a:txBody>
                    <a:bodyPr/>
                    <a:lstStyle/>
                    <a:p>
                      <a:pPr marL="0" marR="0" algn="just" rtl="1">
                        <a:lnSpc>
                          <a:spcPct val="115000"/>
                        </a:lnSpc>
                        <a:spcBef>
                          <a:spcPts val="0"/>
                        </a:spcBef>
                        <a:spcAft>
                          <a:spcPts val="0"/>
                        </a:spcAft>
                      </a:pPr>
                      <a:r>
                        <a:rPr lang="ar-SA" sz="1100" b="1">
                          <a:solidFill>
                            <a:srgbClr val="000000"/>
                          </a:solidFill>
                          <a:effectLst/>
                          <a:latin typeface="Calibri"/>
                          <a:ea typeface="Calibri"/>
                          <a:cs typeface="Simplified Arabic"/>
                        </a:rPr>
                        <a:t>المتلقي</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a:solidFill>
                            <a:srgbClr val="000000"/>
                          </a:solidFill>
                          <a:effectLst/>
                          <a:latin typeface="Calibri"/>
                          <a:ea typeface="Calibri"/>
                          <a:cs typeface="Simplified Arabic"/>
                        </a:rPr>
                        <a:t>مجهود شخص ونشاط ذاتي يصدر عن المتعلم نفسه بمعونة المعلم وارشاده.</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100" dirty="0">
                          <a:solidFill>
                            <a:srgbClr val="000000"/>
                          </a:solidFill>
                          <a:effectLst/>
                          <a:latin typeface="Calibri"/>
                          <a:ea typeface="Calibri"/>
                          <a:cs typeface="Simplified Arabic"/>
                        </a:rPr>
                        <a:t>معرفة الشيء وتقديمه للذين لا يدركون، وانه عملية مكلمة للتعلم وبدونه لا يحصل تعلم، وهو مجهود شخص لمعونة اخر على التعلم.</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647091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a:lnSpc>
                <a:spcPct val="115000"/>
              </a:lnSpc>
              <a:spcBef>
                <a:spcPts val="0"/>
              </a:spcBef>
            </a:pPr>
            <a:r>
              <a:rPr lang="ar-IQ" sz="3200" b="1" dirty="0" smtClean="0">
                <a:solidFill>
                  <a:srgbClr val="FF0000"/>
                </a:solidFill>
              </a:rPr>
              <a:t>الجدول السابق </a:t>
            </a:r>
            <a:r>
              <a:rPr lang="ar-IQ" sz="4000" b="1" dirty="0">
                <a:solidFill>
                  <a:srgbClr val="FF0000"/>
                </a:solidFill>
                <a:latin typeface="Simplified Arabic" pitchFamily="18" charset="-78"/>
                <a:ea typeface="+mn-ea"/>
                <a:cs typeface="Simplified Arabic" pitchFamily="18" charset="-78"/>
              </a:rPr>
              <a:t>للاطلاع </a:t>
            </a:r>
            <a:r>
              <a:rPr lang="ar-IQ" sz="4000" b="1" dirty="0" smtClean="0">
                <a:solidFill>
                  <a:srgbClr val="FF0000"/>
                </a:solidFill>
                <a:latin typeface="Simplified Arabic" pitchFamily="18" charset="-78"/>
                <a:ea typeface="+mn-ea"/>
                <a:cs typeface="Simplified Arabic" pitchFamily="18" charset="-78"/>
              </a:rPr>
              <a:t>فقط</a:t>
            </a:r>
            <a:endParaRPr lang="ar-IQ" sz="3200" b="1" dirty="0">
              <a:solidFill>
                <a:srgbClr val="FF0000"/>
              </a:solidFill>
            </a:endParaRPr>
          </a:p>
        </p:txBody>
      </p:sp>
      <p:sp>
        <p:nvSpPr>
          <p:cNvPr id="3" name="عنصر نائب للمحتوى 2"/>
          <p:cNvSpPr>
            <a:spLocks noGrp="1"/>
          </p:cNvSpPr>
          <p:nvPr>
            <p:ph idx="1"/>
          </p:nvPr>
        </p:nvSpPr>
        <p:spPr>
          <a:xfrm>
            <a:off x="457200" y="980728"/>
            <a:ext cx="8229600" cy="5544616"/>
          </a:xfrm>
        </p:spPr>
        <p:txBody>
          <a:bodyPr/>
          <a:lstStyle/>
          <a:p>
            <a:pPr marL="0" algn="just">
              <a:lnSpc>
                <a:spcPct val="115000"/>
              </a:lnSpc>
              <a:spcBef>
                <a:spcPts val="0"/>
              </a:spcBef>
              <a:spcAft>
                <a:spcPts val="1000"/>
              </a:spcAft>
            </a:pPr>
            <a:r>
              <a:rPr lang="ar-SA" b="1" dirty="0">
                <a:solidFill>
                  <a:srgbClr val="000000"/>
                </a:solidFill>
                <a:ea typeface="Calibri"/>
                <a:cs typeface="Simplified Arabic"/>
              </a:rPr>
              <a:t>هذا الجدول تم إعداده من معلومات وآراء بعض السادة والسيدات الاكاديميين العراقيين تخصص تربية بدنية وعلوم الرياضة </a:t>
            </a:r>
            <a:r>
              <a:rPr lang="ar-SA" dirty="0">
                <a:solidFill>
                  <a:srgbClr val="000000"/>
                </a:solidFill>
                <a:ea typeface="Calibri"/>
                <a:cs typeface="Simplified Arabic"/>
              </a:rPr>
              <a:t>وبالمحصلة عندما نصيغ عناوين للبحوث ونقول (في تعلم كذا وكذا) فنحن لم نخطأ لان التعليم يؤدي الى تعلم من خلال التعليم يؤدي </a:t>
            </a:r>
            <a:r>
              <a:rPr lang="ar-SA" dirty="0">
                <a:ea typeface="Calibri"/>
                <a:cs typeface="Simplified Arabic"/>
              </a:rPr>
              <a:t>الى الاستبصار الذي يؤدي الى تغيير في الاتجاهات والسلوك لدى المتعلم وهو هذا التعلم وهذا واضح من الفوارق بينهم</a:t>
            </a:r>
            <a:r>
              <a:rPr lang="ar-IQ" dirty="0">
                <a:ea typeface="Calibri"/>
                <a:cs typeface="Simplified Arabic"/>
              </a:rPr>
              <a:t>.</a:t>
            </a:r>
            <a:endParaRPr lang="en-US" sz="2800" dirty="0">
              <a:ea typeface="Calibri"/>
              <a:cs typeface="Arial"/>
            </a:endParaRPr>
          </a:p>
          <a:p>
            <a:endParaRPr lang="ar-IQ" dirty="0"/>
          </a:p>
        </p:txBody>
      </p:sp>
    </p:spTree>
    <p:extLst>
      <p:ext uri="{BB962C8B-B14F-4D97-AF65-F5344CB8AC3E}">
        <p14:creationId xmlns:p14="http://schemas.microsoft.com/office/powerpoint/2010/main" val="9508600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lvl="0">
              <a:lnSpc>
                <a:spcPct val="115000"/>
              </a:lnSpc>
              <a:spcBef>
                <a:spcPts val="0"/>
              </a:spcBef>
            </a:pPr>
            <a:r>
              <a:rPr lang="ar-SA" sz="3200" b="1" dirty="0">
                <a:solidFill>
                  <a:srgbClr val="FF0000"/>
                </a:solidFill>
                <a:ea typeface="Calibri"/>
                <a:cs typeface="Simplified Arabic"/>
              </a:rPr>
              <a:t>الفارق بين الفاعلية والفعالية </a:t>
            </a:r>
            <a:r>
              <a:rPr lang="ar-SA" sz="3200" b="1" dirty="0" smtClean="0">
                <a:solidFill>
                  <a:srgbClr val="FF0000"/>
                </a:solidFill>
                <a:ea typeface="Calibri"/>
                <a:cs typeface="Simplified Arabic"/>
              </a:rPr>
              <a:t>والكفاءة</a:t>
            </a:r>
            <a:r>
              <a:rPr lang="ar-IQ" sz="3200" b="1" dirty="0" smtClean="0">
                <a:solidFill>
                  <a:srgbClr val="FF0000"/>
                </a:solidFill>
                <a:ea typeface="Calibri"/>
                <a:cs typeface="Simplified Arabic"/>
              </a:rPr>
              <a:t> / </a:t>
            </a:r>
            <a:r>
              <a:rPr lang="ar-IQ" sz="4000" b="1" dirty="0">
                <a:solidFill>
                  <a:srgbClr val="FF0000"/>
                </a:solidFill>
                <a:latin typeface="Simplified Arabic" pitchFamily="18" charset="-78"/>
                <a:ea typeface="+mn-ea"/>
                <a:cs typeface="Simplified Arabic" pitchFamily="18" charset="-78"/>
              </a:rPr>
              <a:t>للاطلاع </a:t>
            </a:r>
            <a:r>
              <a:rPr lang="ar-IQ" sz="4000" b="1" dirty="0" smtClean="0">
                <a:solidFill>
                  <a:srgbClr val="FF0000"/>
                </a:solidFill>
                <a:latin typeface="Simplified Arabic" pitchFamily="18" charset="-78"/>
                <a:ea typeface="+mn-ea"/>
                <a:cs typeface="Simplified Arabic" pitchFamily="18" charset="-78"/>
              </a:rPr>
              <a:t>فقط</a:t>
            </a:r>
            <a:endParaRPr lang="ar-IQ" sz="3200"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727500430"/>
              </p:ext>
            </p:extLst>
          </p:nvPr>
        </p:nvGraphicFramePr>
        <p:xfrm>
          <a:off x="539552" y="1268760"/>
          <a:ext cx="8064896" cy="5112568"/>
        </p:xfrm>
        <a:graphic>
          <a:graphicData uri="http://schemas.openxmlformats.org/drawingml/2006/table">
            <a:tbl>
              <a:tblPr rtl="1" firstRow="1" firstCol="1" bandRow="1"/>
              <a:tblGrid>
                <a:gridCol w="648576">
                  <a:extLst>
                    <a:ext uri="{9D8B030D-6E8A-4147-A177-3AD203B41FA5}">
                      <a16:colId xmlns:a16="http://schemas.microsoft.com/office/drawing/2014/main" val="20000"/>
                    </a:ext>
                  </a:extLst>
                </a:gridCol>
                <a:gridCol w="2467406">
                  <a:extLst>
                    <a:ext uri="{9D8B030D-6E8A-4147-A177-3AD203B41FA5}">
                      <a16:colId xmlns:a16="http://schemas.microsoft.com/office/drawing/2014/main" val="20001"/>
                    </a:ext>
                  </a:extLst>
                </a:gridCol>
                <a:gridCol w="2608402">
                  <a:extLst>
                    <a:ext uri="{9D8B030D-6E8A-4147-A177-3AD203B41FA5}">
                      <a16:colId xmlns:a16="http://schemas.microsoft.com/office/drawing/2014/main" val="20002"/>
                    </a:ext>
                  </a:extLst>
                </a:gridCol>
                <a:gridCol w="2340512">
                  <a:extLst>
                    <a:ext uri="{9D8B030D-6E8A-4147-A177-3AD203B41FA5}">
                      <a16:colId xmlns:a16="http://schemas.microsoft.com/office/drawing/2014/main" val="20003"/>
                    </a:ext>
                  </a:extLst>
                </a:gridCol>
              </a:tblGrid>
              <a:tr h="393274">
                <a:tc>
                  <a:txBody>
                    <a:bodyPr/>
                    <a:lstStyle/>
                    <a:p>
                      <a:pPr marL="0" marR="0" algn="ctr" rtl="1">
                        <a:lnSpc>
                          <a:spcPct val="115000"/>
                        </a:lnSpc>
                        <a:spcBef>
                          <a:spcPts val="0"/>
                        </a:spcBef>
                        <a:spcAft>
                          <a:spcPts val="0"/>
                        </a:spcAft>
                      </a:pPr>
                      <a:r>
                        <a:rPr lang="ar-SA" sz="1200" b="1">
                          <a:effectLst/>
                          <a:latin typeface="Calibri"/>
                          <a:ea typeface="Calibri"/>
                          <a:cs typeface="Simplified Arabic"/>
                        </a:rPr>
                        <a:t>المقارنة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الفاعلية   </a:t>
                      </a:r>
                      <a:r>
                        <a:rPr lang="ar-SA" sz="1050">
                          <a:solidFill>
                            <a:srgbClr val="1D2129"/>
                          </a:solidFill>
                          <a:effectLst/>
                          <a:latin typeface="Calibri"/>
                          <a:ea typeface="Calibri"/>
                          <a:cs typeface="Helvetica"/>
                        </a:rPr>
                        <a:t> </a:t>
                      </a:r>
                      <a:r>
                        <a:rPr lang="en-US" sz="1200" b="1">
                          <a:effectLst/>
                          <a:latin typeface="Simplified Arabic"/>
                          <a:ea typeface="Calibri"/>
                          <a:cs typeface="Arial"/>
                        </a:rPr>
                        <a:t>potency</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الفعالية    </a:t>
                      </a:r>
                      <a:r>
                        <a:rPr lang="en-US" sz="1200" b="1">
                          <a:effectLst/>
                          <a:latin typeface="Simplified Arabic"/>
                          <a:ea typeface="Calibri"/>
                          <a:cs typeface="Arial"/>
                        </a:rPr>
                        <a:t>Effectiveness</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الكفاءة   </a:t>
                      </a:r>
                      <a:r>
                        <a:rPr lang="en-US" sz="1200" b="1">
                          <a:effectLst/>
                          <a:latin typeface="Simplified Arabic"/>
                          <a:ea typeface="Calibri"/>
                          <a:cs typeface="Arial"/>
                        </a:rPr>
                        <a:t>Efficiency</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66373">
                <a:tc>
                  <a:txBody>
                    <a:bodyPr/>
                    <a:lstStyle/>
                    <a:p>
                      <a:pPr marL="0" marR="0" algn="just" rtl="1">
                        <a:lnSpc>
                          <a:spcPct val="115000"/>
                        </a:lnSpc>
                        <a:spcBef>
                          <a:spcPts val="0"/>
                        </a:spcBef>
                        <a:spcAft>
                          <a:spcPts val="0"/>
                        </a:spcAft>
                      </a:pPr>
                      <a:r>
                        <a:rPr lang="ar-SA" sz="1200" b="1">
                          <a:effectLst/>
                          <a:latin typeface="Calibri"/>
                          <a:ea typeface="Calibri"/>
                          <a:cs typeface="Simplified Arabic"/>
                        </a:rPr>
                        <a:t>المعنى</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هي فعل الشيء الصحيح.</a:t>
                      </a:r>
                      <a:endParaRPr lang="en-US" sz="1100">
                        <a:effectLst/>
                        <a:latin typeface="Calibri"/>
                        <a:ea typeface="Calibri"/>
                        <a:cs typeface="Arial"/>
                      </a:endParaRPr>
                    </a:p>
                    <a:p>
                      <a:pPr marL="0" marR="0" algn="just" rtl="1">
                        <a:lnSpc>
                          <a:spcPct val="115000"/>
                        </a:lnSpc>
                        <a:spcBef>
                          <a:spcPts val="0"/>
                        </a:spcBef>
                        <a:spcAft>
                          <a:spcPts val="0"/>
                        </a:spcAft>
                      </a:pPr>
                      <a:r>
                        <a:rPr lang="ar-SA" sz="1200">
                          <a:effectLst/>
                          <a:latin typeface="Calibri"/>
                          <a:ea typeface="Calibri"/>
                          <a:cs typeface="Simplified Arabic"/>
                        </a:rPr>
                        <a:t>وهي المقدرة على تحصيل النتيجة المطلوبة والمبتغاة والمتوقعة. </a:t>
                      </a:r>
                      <a:endParaRPr lang="en-US" sz="1100">
                        <a:effectLst/>
                        <a:latin typeface="Calibri"/>
                        <a:ea typeface="Calibri"/>
                        <a:cs typeface="Arial"/>
                      </a:endParaRPr>
                    </a:p>
                    <a:p>
                      <a:pPr marL="0" marR="0" algn="just" rtl="1">
                        <a:lnSpc>
                          <a:spcPct val="115000"/>
                        </a:lnSpc>
                        <a:spcBef>
                          <a:spcPts val="0"/>
                        </a:spcBef>
                        <a:spcAft>
                          <a:spcPts val="0"/>
                        </a:spcAft>
                      </a:pPr>
                      <a:r>
                        <a:rPr lang="ar-SA" sz="1200">
                          <a:effectLst/>
                          <a:latin typeface="Calibri"/>
                          <a:ea typeface="Calibri"/>
                          <a:cs typeface="Simplified Arabic"/>
                        </a:rPr>
                        <a:t>وصف الفعل بالنشاط والاتقان</a:t>
                      </a:r>
                      <a:r>
                        <a:rPr lang="en-US" sz="1200">
                          <a:effectLst/>
                          <a:latin typeface="Simplified Arabic"/>
                          <a:ea typeface="Calibri"/>
                          <a:cs typeface="Arial"/>
                        </a:rPr>
                        <a:t>. </a:t>
                      </a:r>
                      <a:endParaRPr lang="en-US" sz="1100">
                        <a:effectLst/>
                        <a:latin typeface="Calibri"/>
                        <a:ea typeface="Calibri"/>
                        <a:cs typeface="Arial"/>
                      </a:endParaRPr>
                    </a:p>
                    <a:p>
                      <a:pPr marL="0" marR="0" algn="just" rtl="1">
                        <a:lnSpc>
                          <a:spcPct val="115000"/>
                        </a:lnSpc>
                        <a:spcBef>
                          <a:spcPts val="0"/>
                        </a:spcBef>
                        <a:spcAft>
                          <a:spcPts val="0"/>
                        </a:spcAft>
                      </a:pPr>
                      <a:r>
                        <a:rPr lang="ar-SA" sz="12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الفاعلية والفعالية : مصطلحان يحملان نفس المعنى تقريباً إلا إن الفعالية تدل على صيغة المبالغة.</a:t>
                      </a:r>
                      <a:endParaRPr lang="en-US" sz="1100">
                        <a:effectLst/>
                        <a:latin typeface="Calibri"/>
                        <a:ea typeface="Calibri"/>
                        <a:cs typeface="Arial"/>
                      </a:endParaRPr>
                    </a:p>
                    <a:p>
                      <a:pPr marL="0" marR="0" algn="r" rtl="1">
                        <a:lnSpc>
                          <a:spcPct val="115000"/>
                        </a:lnSpc>
                        <a:spcBef>
                          <a:spcPts val="0"/>
                        </a:spcBef>
                        <a:spcAft>
                          <a:spcPts val="0"/>
                        </a:spcAft>
                      </a:pPr>
                      <a:r>
                        <a:rPr lang="ar-SA" sz="12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هي: الموهبة ، المَهارة، البراعة، الحِذق، المَقدِرة المِهنيَّة، تعد جزءاً مهماً من القدرة على إنجار جزء معيّن من العمل عند مستوى محدّد، وقد تكون الكفاءة بدنيّة أو عقلية.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73098">
                <a:tc>
                  <a:txBody>
                    <a:bodyPr/>
                    <a:lstStyle/>
                    <a:p>
                      <a:pPr marL="0" marR="0" algn="just" rtl="1">
                        <a:lnSpc>
                          <a:spcPct val="115000"/>
                        </a:lnSpc>
                        <a:spcBef>
                          <a:spcPts val="0"/>
                        </a:spcBef>
                        <a:spcAft>
                          <a:spcPts val="0"/>
                        </a:spcAft>
                      </a:pPr>
                      <a:r>
                        <a:rPr lang="ar-SA" sz="1200" b="1">
                          <a:effectLst/>
                          <a:latin typeface="Calibri"/>
                          <a:ea typeface="Calibri"/>
                          <a:cs typeface="Simplified Arabic"/>
                        </a:rPr>
                        <a:t>الهدف</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ان يكون هذا الفعل أو الإجراء ملائماً لتحقيق الهدف أو الأهداف المخططة والنتائج المتوقعة.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غالباً ما تكون الفاعلية بإدخال متغير مستقل عن قصد لإحداث أثر ، مثال : فاعلية طريقة تدريس معينة على التحصيل الدراسي.</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هي فعل الشيء بطريقة صحيحة أي القيام بما هو مطلوب بأفضل طريقة ممكنة في أقل وقت وباقل مجهود.</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9823">
                <a:tc>
                  <a:txBody>
                    <a:bodyPr/>
                    <a:lstStyle/>
                    <a:p>
                      <a:pPr marL="0" marR="0" algn="just" rtl="1">
                        <a:lnSpc>
                          <a:spcPct val="115000"/>
                        </a:lnSpc>
                        <a:spcBef>
                          <a:spcPts val="0"/>
                        </a:spcBef>
                        <a:spcAft>
                          <a:spcPts val="0"/>
                        </a:spcAft>
                      </a:pPr>
                      <a:r>
                        <a:rPr lang="ar-SA" sz="1200" b="1">
                          <a:effectLst/>
                          <a:latin typeface="Calibri"/>
                          <a:ea typeface="Calibri"/>
                          <a:cs typeface="Simplified Arabic"/>
                        </a:rPr>
                        <a:t>اللغة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هي وصفٌ لكل</a:t>
                      </a:r>
                      <a:r>
                        <a:rPr lang="en-US" sz="1200">
                          <a:effectLst/>
                          <a:latin typeface="Simplified Arabic"/>
                          <a:ea typeface="Calibri"/>
                          <a:cs typeface="Arial"/>
                        </a:rPr>
                        <a:t> </a:t>
                      </a:r>
                      <a:r>
                        <a:rPr lang="ar-SA" sz="1200">
                          <a:effectLst/>
                          <a:latin typeface="Calibri"/>
                          <a:ea typeface="Calibri"/>
                          <a:cs typeface="Simplified Arabic"/>
                        </a:rPr>
                        <a:t>ما هو</a:t>
                      </a:r>
                      <a:r>
                        <a:rPr lang="en-US" sz="1200">
                          <a:effectLst/>
                          <a:latin typeface="Simplified Arabic"/>
                          <a:ea typeface="Calibri"/>
                          <a:cs typeface="Arial"/>
                        </a:rPr>
                        <a:t> </a:t>
                      </a:r>
                      <a:r>
                        <a:rPr lang="ar-SA" sz="1200">
                          <a:effectLst/>
                          <a:latin typeface="Calibri"/>
                          <a:ea typeface="Calibri"/>
                          <a:cs typeface="Simplified Arabic"/>
                        </a:rPr>
                        <a:t>فاعل، وهي مقدرة الشيء على التأثير، الأصل هو الفعل "فعل" الذي مشتقاته "فاعل"</a:t>
                      </a:r>
                      <a:r>
                        <a:rPr lang="ar-IQ" sz="1200">
                          <a:effectLst/>
                          <a:latin typeface="Calibri"/>
                          <a:ea typeface="Calibri"/>
                          <a:cs typeface="Simplified Arabic"/>
                        </a:rPr>
                        <a: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فَعاليَة</a:t>
                      </a:r>
                      <a:r>
                        <a:rPr lang="en-US" sz="1200">
                          <a:effectLst/>
                          <a:latin typeface="Simplified Arabic"/>
                          <a:ea typeface="Calibri"/>
                          <a:cs typeface="Arial"/>
                        </a:rPr>
                        <a:t> : </a:t>
                      </a:r>
                      <a:r>
                        <a:rPr lang="ar-SA" sz="1200">
                          <a:effectLst/>
                          <a:latin typeface="Calibri"/>
                          <a:ea typeface="Calibri"/>
                          <a:cs typeface="Simplified Arabic"/>
                        </a:rPr>
                        <a:t>مصدر فَعَلَ.</a:t>
                      </a:r>
                      <a:endParaRPr lang="en-US" sz="1100">
                        <a:effectLst/>
                        <a:latin typeface="Calibri"/>
                        <a:ea typeface="Calibri"/>
                        <a:cs typeface="Arial"/>
                      </a:endParaRPr>
                    </a:p>
                    <a:p>
                      <a:pPr marL="0" marR="0" algn="just" rtl="1">
                        <a:lnSpc>
                          <a:spcPct val="115000"/>
                        </a:lnSpc>
                        <a:spcBef>
                          <a:spcPts val="0"/>
                        </a:spcBef>
                        <a:spcAft>
                          <a:spcPts val="0"/>
                        </a:spcAft>
                      </a:pPr>
                      <a:r>
                        <a:rPr lang="ar-SA" sz="1200">
                          <a:effectLst/>
                          <a:latin typeface="Calibri"/>
                          <a:ea typeface="Calibri"/>
                          <a:cs typeface="Simplified Arabic"/>
                        </a:rPr>
                        <a:t>حزم، قدرة، حيوية، نشاط.</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dirty="0">
                          <a:effectLst/>
                          <a:latin typeface="Calibri"/>
                          <a:ea typeface="Calibri"/>
                          <a:cs typeface="Simplified Arabic"/>
                        </a:rPr>
                        <a:t>أهليّة للقيام بعمل وحسن تصرُّف فيه قدرة وحسن تصريف.</a:t>
                      </a:r>
                      <a:endParaRPr lang="en-US" sz="1100" dirty="0">
                        <a:effectLst/>
                        <a:latin typeface="Calibri"/>
                        <a:ea typeface="Calibri"/>
                        <a:cs typeface="Arial"/>
                      </a:endParaRPr>
                    </a:p>
                    <a:p>
                      <a:pPr marL="0" marR="0" algn="just" rtl="1">
                        <a:lnSpc>
                          <a:spcPct val="115000"/>
                        </a:lnSpc>
                        <a:spcBef>
                          <a:spcPts val="0"/>
                        </a:spcBef>
                        <a:spcAft>
                          <a:spcPts val="0"/>
                        </a:spcAft>
                      </a:pPr>
                      <a:r>
                        <a:rPr lang="ar-SA" sz="1200" dirty="0">
                          <a:effectLst/>
                          <a:latin typeface="Calibri"/>
                          <a:ea typeface="Calibri"/>
                          <a:cs typeface="Simplified Arabic"/>
                        </a:rPr>
                        <a:t>الكُفْءُ</a:t>
                      </a:r>
                      <a:r>
                        <a:rPr lang="en-US" sz="1200" dirty="0">
                          <a:effectLst/>
                          <a:latin typeface="Simplified Arabic"/>
                          <a:ea typeface="Calibri"/>
                          <a:cs typeface="Arial"/>
                        </a:rPr>
                        <a:t>:  </a:t>
                      </a:r>
                      <a:r>
                        <a:rPr lang="ar-SA" sz="1200" dirty="0">
                          <a:effectLst/>
                          <a:latin typeface="Simplified Arabic"/>
                          <a:ea typeface="Calibri"/>
                          <a:cs typeface="Arial"/>
                        </a:rPr>
                        <a:t>كُفْؤٌ، مُقْتَدِرٌ.</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71060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gn="just">
              <a:lnSpc>
                <a:spcPct val="115000"/>
              </a:lnSpc>
              <a:spcBef>
                <a:spcPts val="0"/>
              </a:spcBef>
              <a:buFont typeface="Wingdings"/>
              <a:buChar char=""/>
            </a:pPr>
            <a:r>
              <a:rPr lang="ar-SA" sz="3200" b="1" dirty="0">
                <a:solidFill>
                  <a:srgbClr val="FF0000"/>
                </a:solidFill>
                <a:ea typeface="Calibri"/>
                <a:cs typeface="Simplified Arabic"/>
              </a:rPr>
              <a:t>الفارق بين التأثير </a:t>
            </a:r>
            <a:r>
              <a:rPr lang="ar-SA" sz="3200" b="1" dirty="0" smtClean="0">
                <a:solidFill>
                  <a:srgbClr val="FF0000"/>
                </a:solidFill>
                <a:ea typeface="Calibri"/>
                <a:cs typeface="Simplified Arabic"/>
              </a:rPr>
              <a:t>والأثر</a:t>
            </a:r>
            <a:r>
              <a:rPr lang="en-US" sz="3200" b="1" dirty="0" smtClean="0">
                <a:solidFill>
                  <a:srgbClr val="FF0000"/>
                </a:solidFill>
                <a:ea typeface="Calibri"/>
                <a:cs typeface="Simplified Arabic"/>
              </a:rPr>
              <a:t> </a:t>
            </a:r>
            <a:r>
              <a:rPr lang="ar-IQ" sz="3200" b="1" dirty="0" smtClean="0">
                <a:solidFill>
                  <a:srgbClr val="FF0000"/>
                </a:solidFill>
                <a:ea typeface="Calibri"/>
                <a:cs typeface="Simplified Arabic"/>
              </a:rPr>
              <a:t>/ للاطلاع فقط</a:t>
            </a:r>
            <a:endParaRPr lang="ar-IQ" sz="3200"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385134401"/>
              </p:ext>
            </p:extLst>
          </p:nvPr>
        </p:nvGraphicFramePr>
        <p:xfrm>
          <a:off x="395536" y="1124742"/>
          <a:ext cx="8064896" cy="5184577"/>
        </p:xfrm>
        <a:graphic>
          <a:graphicData uri="http://schemas.openxmlformats.org/drawingml/2006/table">
            <a:tbl>
              <a:tblPr rtl="1" firstRow="1" firstCol="1" bandRow="1"/>
              <a:tblGrid>
                <a:gridCol w="655451">
                  <a:extLst>
                    <a:ext uri="{9D8B030D-6E8A-4147-A177-3AD203B41FA5}">
                      <a16:colId xmlns:a16="http://schemas.microsoft.com/office/drawing/2014/main" val="20000"/>
                    </a:ext>
                  </a:extLst>
                </a:gridCol>
                <a:gridCol w="3562233">
                  <a:extLst>
                    <a:ext uri="{9D8B030D-6E8A-4147-A177-3AD203B41FA5}">
                      <a16:colId xmlns:a16="http://schemas.microsoft.com/office/drawing/2014/main" val="20001"/>
                    </a:ext>
                  </a:extLst>
                </a:gridCol>
                <a:gridCol w="3847212">
                  <a:extLst>
                    <a:ext uri="{9D8B030D-6E8A-4147-A177-3AD203B41FA5}">
                      <a16:colId xmlns:a16="http://schemas.microsoft.com/office/drawing/2014/main" val="20002"/>
                    </a:ext>
                  </a:extLst>
                </a:gridCol>
              </a:tblGrid>
              <a:tr h="345639">
                <a:tc>
                  <a:txBody>
                    <a:bodyPr/>
                    <a:lstStyle/>
                    <a:p>
                      <a:pPr marL="0" marR="0" algn="ctr" rtl="1">
                        <a:lnSpc>
                          <a:spcPct val="115000"/>
                        </a:lnSpc>
                        <a:spcBef>
                          <a:spcPts val="0"/>
                        </a:spcBef>
                        <a:spcAft>
                          <a:spcPts val="0"/>
                        </a:spcAft>
                      </a:pPr>
                      <a:r>
                        <a:rPr lang="ar-SA" sz="1200" b="1">
                          <a:effectLst/>
                          <a:latin typeface="Calibri"/>
                          <a:ea typeface="Calibri"/>
                          <a:cs typeface="Simplified Arabic"/>
                        </a:rPr>
                        <a:t>المقارنة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التأثير </a:t>
                      </a:r>
                      <a:r>
                        <a:rPr lang="en-US" sz="1200" b="1">
                          <a:effectLst/>
                          <a:latin typeface="Simplified Arabic"/>
                          <a:ea typeface="Calibri"/>
                          <a:cs typeface="Arial"/>
                        </a:rPr>
                        <a:t>Effect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الأثر  </a:t>
                      </a:r>
                      <a:r>
                        <a:rPr lang="en-US" sz="1200" b="1">
                          <a:effectLst/>
                          <a:latin typeface="Simplified Arabic"/>
                          <a:ea typeface="Calibri"/>
                          <a:cs typeface="Arial"/>
                        </a:rPr>
                        <a:t>Impact</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73831">
                <a:tc>
                  <a:txBody>
                    <a:bodyPr/>
                    <a:lstStyle/>
                    <a:p>
                      <a:pPr marL="0" marR="0" algn="just" rtl="1">
                        <a:lnSpc>
                          <a:spcPct val="115000"/>
                        </a:lnSpc>
                        <a:spcBef>
                          <a:spcPts val="0"/>
                        </a:spcBef>
                        <a:spcAft>
                          <a:spcPts val="0"/>
                        </a:spcAft>
                      </a:pPr>
                      <a:r>
                        <a:rPr lang="ar-SA" sz="1200" b="1">
                          <a:effectLst/>
                          <a:latin typeface="Calibri"/>
                          <a:ea typeface="Calibri"/>
                          <a:cs typeface="Simplified Arabic"/>
                        </a:rPr>
                        <a:t>المعنى</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هو القدرة على التأثير أو التحكم أو التلاعب بشيء أو شخص ما ، كما يعني القدرة على تغيير وتطور الأشياء المتقلبة (المتغيرة) مثل السلوك أو الأفكار أو القرارات ، أثناء حدوث التأثير يأتي التأثر نتيجة لوقوع أثر على الشخص ذاته من أفراد آخرين.</a:t>
                      </a:r>
                      <a:endParaRPr lang="en-US" sz="1100">
                        <a:effectLst/>
                        <a:latin typeface="Calibri"/>
                        <a:ea typeface="Calibri"/>
                        <a:cs typeface="Arial"/>
                      </a:endParaRPr>
                    </a:p>
                    <a:p>
                      <a:pPr marL="0" marR="0" algn="just" rtl="1">
                        <a:lnSpc>
                          <a:spcPct val="115000"/>
                        </a:lnSpc>
                        <a:spcBef>
                          <a:spcPts val="0"/>
                        </a:spcBef>
                        <a:spcAft>
                          <a:spcPts val="0"/>
                        </a:spcAft>
                      </a:pPr>
                      <a:r>
                        <a:rPr lang="ar-SA" sz="1200">
                          <a:effectLst/>
                          <a:latin typeface="Calibri"/>
                          <a:ea typeface="Calibri"/>
                          <a:cs typeface="Simplified Arabic"/>
                        </a:rPr>
                        <a:t>ولا نعلم بنتائجه مسبقاً إلا بعد التجربة والقياس.</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200">
                          <a:effectLst/>
                          <a:latin typeface="Calibri"/>
                          <a:ea typeface="Calibri"/>
                          <a:cs typeface="Simplified Arabic"/>
                        </a:rPr>
                        <a:t>هو تغيير واضح ولمدة طويلة نتيجة إجراء أو سبب آخر ، فأثر الشيء يكون بسبب</a:t>
                      </a:r>
                      <a:r>
                        <a:rPr lang="ar-SA" sz="1200">
                          <a:effectLst/>
                          <a:latin typeface="Calibri"/>
                          <a:ea typeface="Calibri"/>
                          <a:cs typeface="Simplified Arabic"/>
                        </a:rPr>
                        <a:t> المتغير المستقل على المتغير التابع بغض النظر عن مقدار هذا الاثر أو كلفته، وأحياناً وجود تأثير لمتغير على متغير آخر أو أكثر وهذا التأثير موجود في طبيعته ولا يحتاج تدخل الباحث أو التجربة ، </a:t>
                      </a:r>
                      <a:r>
                        <a:rPr lang="ar-SA" sz="1200" b="1">
                          <a:effectLst/>
                          <a:latin typeface="Calibri"/>
                          <a:ea typeface="Calibri"/>
                          <a:cs typeface="Simplified Arabic"/>
                        </a:rPr>
                        <a:t>مثال</a:t>
                      </a:r>
                      <a:r>
                        <a:rPr lang="ar-SA" sz="1200">
                          <a:effectLst/>
                          <a:latin typeface="Calibri"/>
                          <a:ea typeface="Calibri"/>
                          <a:cs typeface="Simplified Arabic"/>
                        </a:rPr>
                        <a:t>:- أثر الدافعية على التحصيل. أي هو حدث حاصل بالماضي.</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82553">
                <a:tc>
                  <a:txBody>
                    <a:bodyPr/>
                    <a:lstStyle/>
                    <a:p>
                      <a:pPr marL="0" marR="0" algn="just" rtl="1">
                        <a:lnSpc>
                          <a:spcPct val="115000"/>
                        </a:lnSpc>
                        <a:spcBef>
                          <a:spcPts val="0"/>
                        </a:spcBef>
                        <a:spcAft>
                          <a:spcPts val="0"/>
                        </a:spcAft>
                      </a:pPr>
                      <a:r>
                        <a:rPr lang="ar-SA" sz="1200" b="1">
                          <a:effectLst/>
                          <a:latin typeface="Calibri"/>
                          <a:ea typeface="Calibri"/>
                          <a:cs typeface="Simplified Arabic"/>
                        </a:rPr>
                        <a:t>لغة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200">
                          <a:effectLst/>
                          <a:latin typeface="Calibri"/>
                          <a:ea typeface="Calibri"/>
                          <a:cs typeface="Simplified Arabic"/>
                        </a:rPr>
                        <a:t>يتم استخدام كلمة تأثير في المقام الأول كاسم ويعني عواقب ، أعقاب ، نتيجة فعل أو رد فعل ، التأثير: يبين رد الفعل الذي سيحصل في الحاضر والمستقبل، ويستخدم في المنهج التجريبي حصراً.</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أثر في الشيء أي ترك فيه اثراً،  فيقول الله تعالى "سِيمَاهُمْ فِي وُجُوهِهِم مِّنْ أَثَرِ السُّجُودِ" ، الأثر : فعل في الماضي وقد حصل، ويستخدم في البحوث الوصفية وأحياناً في البحوث التاريخية.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91277">
                <a:tc>
                  <a:txBody>
                    <a:bodyPr/>
                    <a:lstStyle/>
                    <a:p>
                      <a:pPr marL="0" marR="0" algn="just" rtl="1">
                        <a:lnSpc>
                          <a:spcPct val="115000"/>
                        </a:lnSpc>
                        <a:spcBef>
                          <a:spcPts val="0"/>
                        </a:spcBef>
                        <a:spcAft>
                          <a:spcPts val="0"/>
                        </a:spcAft>
                      </a:pPr>
                      <a:r>
                        <a:rPr lang="ar-SA" sz="1200" b="1">
                          <a:effectLst/>
                          <a:latin typeface="Calibri"/>
                          <a:ea typeface="Calibri"/>
                          <a:cs typeface="Simplified Arabic"/>
                        </a:rPr>
                        <a:t>الزمن</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إِحْساس يُحْدثُه : - إما عامِلٌ ما</a:t>
                      </a:r>
                      <a:r>
                        <a:rPr lang="ar-IQ" sz="1200">
                          <a:effectLst/>
                          <a:latin typeface="Calibri"/>
                          <a:ea typeface="Calibri"/>
                          <a:cs typeface="Simplified Arabic"/>
                        </a:rPr>
                        <a:t>، </a:t>
                      </a:r>
                      <a:r>
                        <a:rPr lang="ar-IQ" sz="1200" b="1">
                          <a:effectLst/>
                          <a:latin typeface="Calibri"/>
                          <a:ea typeface="Calibri"/>
                          <a:cs typeface="Simplified Arabic"/>
                        </a:rPr>
                        <a:t>مثل</a:t>
                      </a:r>
                      <a:r>
                        <a:rPr lang="ar-IQ" sz="1200">
                          <a:effectLst/>
                          <a:latin typeface="Calibri"/>
                          <a:ea typeface="Calibri"/>
                          <a:cs typeface="Simplified Arabic"/>
                        </a:rPr>
                        <a:t> :</a:t>
                      </a:r>
                      <a:r>
                        <a:rPr lang="ar-SA" sz="1200">
                          <a:effectLst/>
                          <a:latin typeface="Calibri"/>
                          <a:ea typeface="Calibri"/>
                          <a:cs typeface="Simplified Arabic"/>
                        </a:rPr>
                        <a:t> تأثيرُ البَرد. - أو شِدَّة الوَقْع المُؤثِّر، مثل : تَأثيرُ خَبرٍ </a:t>
                      </a:r>
                      <a:r>
                        <a:rPr lang="ar-IQ" sz="1200">
                          <a:effectLst/>
                          <a:latin typeface="Calibri"/>
                          <a:ea typeface="Calibri"/>
                          <a:cs typeface="Simplified Arabic"/>
                        </a:rPr>
                        <a:t>ما.</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أثر الشيء يكون واضحاً بيناً ولفترة طويلة.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91277">
                <a:tc>
                  <a:txBody>
                    <a:bodyPr/>
                    <a:lstStyle/>
                    <a:p>
                      <a:pPr marL="0" marR="0" algn="just" rtl="1">
                        <a:lnSpc>
                          <a:spcPct val="115000"/>
                        </a:lnSpc>
                        <a:spcBef>
                          <a:spcPts val="0"/>
                        </a:spcBef>
                        <a:spcAft>
                          <a:spcPts val="0"/>
                        </a:spcAft>
                      </a:pPr>
                      <a:r>
                        <a:rPr lang="ar-SA" sz="1200" b="1">
                          <a:effectLst/>
                          <a:latin typeface="Calibri"/>
                          <a:ea typeface="Calibri"/>
                          <a:cs typeface="Simplified Arabic"/>
                        </a:rPr>
                        <a:t>مثال</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200">
                          <a:effectLst/>
                          <a:latin typeface="Calibri"/>
                          <a:ea typeface="Calibri"/>
                          <a:cs typeface="Simplified Arabic"/>
                        </a:rPr>
                        <a:t>الزيادة في مبيعات المنتج هو تأثير الإعلان، لأنه يؤثر ويترك انطباعاً في عقول الناس في اتخاذ القرار.</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200" dirty="0">
                          <a:effectLst/>
                          <a:latin typeface="Calibri"/>
                          <a:ea typeface="Calibri"/>
                          <a:cs typeface="Simplified Arabic"/>
                        </a:rPr>
                        <a:t>فقدان الوزن من الممارسة الروتينية للرياضة، الاثر الذي تركه ممارسة الرياضة هو فقدان الوزن.</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168552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pPr marL="342900" lvl="0" indent="-342900" algn="just">
              <a:lnSpc>
                <a:spcPct val="115000"/>
              </a:lnSpc>
              <a:spcBef>
                <a:spcPts val="0"/>
              </a:spcBef>
              <a:buFont typeface="Wingdings"/>
              <a:buChar char=""/>
              <a:tabLst>
                <a:tab pos="171450" algn="l"/>
              </a:tabLst>
            </a:pPr>
            <a:r>
              <a:rPr lang="ar-IQ" sz="2800" b="1" dirty="0">
                <a:solidFill>
                  <a:srgbClr val="FF0000"/>
                </a:solidFill>
                <a:ea typeface="Calibri"/>
                <a:cs typeface="Simplified Arabic"/>
              </a:rPr>
              <a:t>أكثر حروف الجر استخداماً في عنوان البحث   </a:t>
            </a:r>
            <a:r>
              <a:rPr lang="en-US" sz="2800" b="1" dirty="0" smtClean="0">
                <a:solidFill>
                  <a:srgbClr val="FF0000"/>
                </a:solidFill>
                <a:latin typeface="Simplified Arabic"/>
                <a:ea typeface="Calibri"/>
                <a:cs typeface="Arial"/>
              </a:rPr>
              <a:t>Prepositions</a:t>
            </a:r>
            <a:endParaRPr lang="ar-IQ" sz="2800"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822290070"/>
              </p:ext>
            </p:extLst>
          </p:nvPr>
        </p:nvGraphicFramePr>
        <p:xfrm>
          <a:off x="683569" y="1337850"/>
          <a:ext cx="7848872" cy="5115485"/>
        </p:xfrm>
        <a:graphic>
          <a:graphicData uri="http://schemas.openxmlformats.org/drawingml/2006/table">
            <a:tbl>
              <a:tblPr rtl="1" firstRow="1" firstCol="1" bandRow="1"/>
              <a:tblGrid>
                <a:gridCol w="2500923">
                  <a:extLst>
                    <a:ext uri="{9D8B030D-6E8A-4147-A177-3AD203B41FA5}">
                      <a16:colId xmlns:a16="http://schemas.microsoft.com/office/drawing/2014/main" val="20000"/>
                    </a:ext>
                  </a:extLst>
                </a:gridCol>
                <a:gridCol w="2345591">
                  <a:extLst>
                    <a:ext uri="{9D8B030D-6E8A-4147-A177-3AD203B41FA5}">
                      <a16:colId xmlns:a16="http://schemas.microsoft.com/office/drawing/2014/main" val="20001"/>
                    </a:ext>
                  </a:extLst>
                </a:gridCol>
                <a:gridCol w="3002358">
                  <a:extLst>
                    <a:ext uri="{9D8B030D-6E8A-4147-A177-3AD203B41FA5}">
                      <a16:colId xmlns:a16="http://schemas.microsoft.com/office/drawing/2014/main" val="20002"/>
                    </a:ext>
                  </a:extLst>
                </a:gridCol>
              </a:tblGrid>
              <a:tr h="341032">
                <a:tc>
                  <a:txBody>
                    <a:bodyPr/>
                    <a:lstStyle/>
                    <a:p>
                      <a:pPr marL="0" marR="0" algn="ctr" rtl="1">
                        <a:lnSpc>
                          <a:spcPct val="115000"/>
                        </a:lnSpc>
                        <a:spcBef>
                          <a:spcPts val="0"/>
                        </a:spcBef>
                        <a:spcAft>
                          <a:spcPts val="0"/>
                        </a:spcAft>
                      </a:pPr>
                      <a:r>
                        <a:rPr lang="ar-SA" sz="1200" b="1">
                          <a:effectLst/>
                          <a:latin typeface="Calibri"/>
                          <a:ea typeface="Calibri"/>
                          <a:cs typeface="Simplified Arabic"/>
                        </a:rPr>
                        <a:t>حرف الجر ( من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حرف الجر ( إلــى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حرف الجر ( فــي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28259">
                <a:tc>
                  <a:txBody>
                    <a:bodyPr/>
                    <a:lstStyle/>
                    <a:p>
                      <a:pPr marL="0" marR="0" algn="just" rtl="1">
                        <a:lnSpc>
                          <a:spcPct val="115000"/>
                        </a:lnSpc>
                        <a:spcBef>
                          <a:spcPts val="0"/>
                        </a:spcBef>
                        <a:spcAft>
                          <a:spcPts val="0"/>
                        </a:spcAft>
                      </a:pPr>
                      <a:r>
                        <a:rPr lang="ar-SA" sz="1200">
                          <a:effectLst/>
                          <a:latin typeface="Calibri"/>
                          <a:ea typeface="Calibri"/>
                          <a:cs typeface="Simplified Arabic"/>
                        </a:rPr>
                        <a:t>تستعمَلُ للدلالة على:</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a:effectLst/>
                          <a:latin typeface="Calibri"/>
                          <a:ea typeface="Calibri"/>
                          <a:cs typeface="Simplified Arabic"/>
                        </a:rPr>
                        <a:t>الزَّمن: (صُمتُ مِن الفجر).</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a:effectLst/>
                          <a:latin typeface="Calibri"/>
                          <a:ea typeface="Calibri"/>
                          <a:cs typeface="Simplified Arabic"/>
                        </a:rPr>
                        <a:t>لبيانِ الجنس (صفة الناس):-</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للبَدَل</a:t>
                      </a:r>
                      <a:r>
                        <a:rPr lang="ar-SA" sz="1200">
                          <a:effectLst/>
                          <a:latin typeface="Calibri"/>
                          <a:ea typeface="Calibri"/>
                          <a:cs typeface="Simplified Arabic"/>
                        </a:rPr>
                        <a:t>: (شيء أفضل من الأخر).</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للابتداء</a:t>
                      </a:r>
                      <a:r>
                        <a:rPr lang="ar-SA" sz="1200">
                          <a:effectLst/>
                          <a:latin typeface="Calibri"/>
                          <a:ea typeface="Calibri"/>
                          <a:cs typeface="Simplified Arabic"/>
                        </a:rPr>
                        <a:t>: (جئتُ من المكتبة).</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للتَّبعيض</a:t>
                      </a:r>
                      <a:r>
                        <a:rPr lang="ar-SA" sz="1200">
                          <a:effectLst/>
                          <a:latin typeface="Calibri"/>
                          <a:ea typeface="Calibri"/>
                          <a:cs typeface="Simplified Arabic"/>
                        </a:rPr>
                        <a:t>: (قرأتُ سورة من القرآن).</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يُفيد حرف الجر إلى لـبعض الحالات مثل:-</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a:effectLst/>
                          <a:latin typeface="Calibri"/>
                          <a:ea typeface="Calibri"/>
                          <a:cs typeface="Simplified Arabic"/>
                        </a:rPr>
                        <a:t>انتهاء الغاية المكانية: (وصلتُ إلى المطار).</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a:effectLst/>
                          <a:latin typeface="Calibri"/>
                          <a:ea typeface="Calibri"/>
                          <a:cs typeface="Simplified Arabic"/>
                        </a:rPr>
                        <a:t>انتهاء الغاية الزمانية: (وأتموا الصيامَ إلى الليل)</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a:effectLst/>
                          <a:latin typeface="Calibri"/>
                          <a:ea typeface="Calibri"/>
                          <a:cs typeface="Simplified Arabic"/>
                        </a:rPr>
                        <a:t>المصاحبة: (ضُم هذا المالَ إلى مالِك).</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a:effectLst/>
                          <a:latin typeface="Calibri"/>
                          <a:ea typeface="Calibri"/>
                          <a:cs typeface="Simplified Arabic"/>
                        </a:rPr>
                        <a:t>ويأتي بمعنى (مع): كأن تقول: (العودُ إلى العودِ حَطَب).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يفيد حرف الجر في لـبعض الحالات مثل:- </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الظرفية المجازية</a:t>
                      </a:r>
                      <a:r>
                        <a:rPr lang="ar-SA" sz="1200">
                          <a:effectLst/>
                          <a:latin typeface="Calibri"/>
                          <a:ea typeface="Calibri"/>
                          <a:cs typeface="Simplified Arabic"/>
                        </a:rPr>
                        <a:t> : كأن تقول: ( الغِنى كلُّه في القناعة).</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الظرفية الحقيقية</a:t>
                      </a:r>
                      <a:r>
                        <a:rPr lang="ar-SA" sz="1200">
                          <a:effectLst/>
                          <a:latin typeface="Calibri"/>
                          <a:ea typeface="Calibri"/>
                          <a:cs typeface="Simplified Arabic"/>
                        </a:rPr>
                        <a:t>: كقولِك: (قضيتُ الإجازة في المصيَفِ).</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التوكيد والتعليل</a:t>
                      </a:r>
                      <a:r>
                        <a:rPr lang="ar-SA" sz="1200">
                          <a:effectLst/>
                          <a:latin typeface="Calibri"/>
                          <a:ea typeface="Calibri"/>
                          <a:cs typeface="Simplified Arabic"/>
                        </a:rPr>
                        <a:t>: كأن تقولَ:  (دخلتْ امرأةٌ النارَ في هرةٍ حبسَتْها).</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1032">
                <a:tc>
                  <a:txBody>
                    <a:bodyPr/>
                    <a:lstStyle/>
                    <a:p>
                      <a:pPr marL="0" marR="0" algn="ctr" rtl="1">
                        <a:lnSpc>
                          <a:spcPct val="115000"/>
                        </a:lnSpc>
                        <a:spcBef>
                          <a:spcPts val="0"/>
                        </a:spcBef>
                        <a:spcAft>
                          <a:spcPts val="0"/>
                        </a:spcAft>
                      </a:pPr>
                      <a:r>
                        <a:rPr lang="ar-SA" sz="1200" b="1">
                          <a:effectLst/>
                          <a:latin typeface="Calibri"/>
                          <a:ea typeface="Calibri"/>
                          <a:cs typeface="Simplified Arabic"/>
                        </a:rPr>
                        <a:t>حرف الجر ( على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حرف الجر : اللاَّم: ( لـِ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200" b="1">
                          <a:effectLst/>
                          <a:latin typeface="Calibri"/>
                          <a:ea typeface="Calibri"/>
                          <a:cs typeface="Simplified Arabic"/>
                        </a:rPr>
                        <a:t>حرف الجر ( الباء)</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05162">
                <a:tc>
                  <a:txBody>
                    <a:bodyPr/>
                    <a:lstStyle/>
                    <a:p>
                      <a:pPr marL="0" marR="0" algn="just" rtl="1">
                        <a:lnSpc>
                          <a:spcPct val="115000"/>
                        </a:lnSpc>
                        <a:spcBef>
                          <a:spcPts val="0"/>
                        </a:spcBef>
                        <a:spcAft>
                          <a:spcPts val="0"/>
                        </a:spcAft>
                      </a:pPr>
                      <a:r>
                        <a:rPr lang="ar-SA" sz="1200">
                          <a:effectLst/>
                          <a:latin typeface="Calibri"/>
                          <a:ea typeface="Calibri"/>
                          <a:cs typeface="Simplified Arabic"/>
                        </a:rPr>
                        <a:t>يُستعمل حرف الجر على :-</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للاستعلاء</a:t>
                      </a:r>
                      <a:r>
                        <a:rPr lang="ar-SA" sz="1200">
                          <a:effectLst/>
                          <a:latin typeface="Calibri"/>
                          <a:ea typeface="Calibri"/>
                          <a:cs typeface="Simplified Arabic"/>
                        </a:rPr>
                        <a:t> : كأن تقولَ: (وضعَ الكُتُبَ على الطاولة).</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للتعليل</a:t>
                      </a:r>
                      <a:r>
                        <a:rPr lang="ar-SA" sz="1200">
                          <a:effectLst/>
                          <a:latin typeface="Calibri"/>
                          <a:ea typeface="Calibri"/>
                          <a:cs typeface="Simplified Arabic"/>
                        </a:rPr>
                        <a:t> : ومنه قولُكّ: (سأُقرِضُكَ المالَ على أن تردَّه لي كاملا).</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a:effectLst/>
                          <a:latin typeface="Calibri"/>
                          <a:ea typeface="Calibri"/>
                          <a:cs typeface="Simplified Arabic"/>
                        </a:rPr>
                        <a:t>تُستعمَل اللاَّم للحالات : </a:t>
                      </a:r>
                      <a:r>
                        <a:rPr lang="ar-SA" sz="1200" b="1">
                          <a:effectLst/>
                          <a:latin typeface="Calibri"/>
                          <a:ea typeface="Calibri"/>
                          <a:cs typeface="Simplified Arabic"/>
                        </a:rPr>
                        <a:t>مثل</a:t>
                      </a:r>
                      <a:r>
                        <a:rPr lang="ar-SA" sz="1200">
                          <a:effectLst/>
                          <a:latin typeface="Calibri"/>
                          <a:ea typeface="Calibri"/>
                          <a:cs typeface="Simplified Arabic"/>
                        </a:rPr>
                        <a:t> :- </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للتعليل</a:t>
                      </a:r>
                      <a:r>
                        <a:rPr lang="ar-SA" sz="1200">
                          <a:effectLst/>
                          <a:latin typeface="Calibri"/>
                          <a:ea typeface="Calibri"/>
                          <a:cs typeface="Simplified Arabic"/>
                        </a:rPr>
                        <a:t>: قولِك: (سافرتُ لـلدراسة).</a:t>
                      </a:r>
                      <a:endParaRPr lang="en-US" sz="110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b="1">
                          <a:effectLst/>
                          <a:latin typeface="Calibri"/>
                          <a:ea typeface="Calibri"/>
                          <a:cs typeface="Simplified Arabic"/>
                        </a:rPr>
                        <a:t>لانتهاء الغاية</a:t>
                      </a:r>
                      <a:r>
                        <a:rPr lang="ar-SA" sz="1200">
                          <a:effectLst/>
                          <a:latin typeface="Calibri"/>
                          <a:ea typeface="Calibri"/>
                          <a:cs typeface="Simplified Arabic"/>
                        </a:rPr>
                        <a:t>: ومنه قولُكَ: (عدتُ لِأهلي).</a:t>
                      </a:r>
                      <a:endParaRPr lang="en-US" sz="1100">
                        <a:effectLst/>
                        <a:latin typeface="Calibri"/>
                        <a:ea typeface="Calibri"/>
                        <a:cs typeface="Arial"/>
                      </a:endParaRPr>
                    </a:p>
                    <a:p>
                      <a:pPr marL="0" marR="0" algn="r" rtl="1">
                        <a:lnSpc>
                          <a:spcPct val="115000"/>
                        </a:lnSpc>
                        <a:spcBef>
                          <a:spcPts val="0"/>
                        </a:spcBef>
                        <a:spcAft>
                          <a:spcPts val="0"/>
                        </a:spcAft>
                      </a:pPr>
                      <a:r>
                        <a:rPr lang="ar-SA" sz="1200">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200" dirty="0">
                          <a:effectLst/>
                          <a:latin typeface="Calibri"/>
                          <a:ea typeface="Calibri"/>
                          <a:cs typeface="Simplified Arabic"/>
                        </a:rPr>
                        <a:t>حرف الجر "بـِـ" من حروف الإلصاق والدَّمج حقيقةً أو مجازاً.</a:t>
                      </a:r>
                      <a:endParaRPr lang="en-US" sz="1100" dirty="0">
                        <a:effectLst/>
                        <a:latin typeface="Calibri"/>
                        <a:ea typeface="Calibri"/>
                        <a:cs typeface="Arial"/>
                      </a:endParaRPr>
                    </a:p>
                    <a:p>
                      <a:pPr marL="0" marR="0" algn="just" rtl="1">
                        <a:lnSpc>
                          <a:spcPct val="115000"/>
                        </a:lnSpc>
                        <a:spcBef>
                          <a:spcPts val="0"/>
                        </a:spcBef>
                        <a:spcAft>
                          <a:spcPts val="0"/>
                        </a:spcAft>
                      </a:pPr>
                      <a:r>
                        <a:rPr lang="ar-SA" sz="1200" dirty="0">
                          <a:effectLst/>
                          <a:latin typeface="Calibri"/>
                          <a:ea typeface="Calibri"/>
                          <a:cs typeface="Simplified Arabic"/>
                        </a:rPr>
                        <a:t>ومنه قولُكَ: - أمسكتُ بِـك.</a:t>
                      </a:r>
                      <a:endParaRPr lang="en-US" sz="1100" dirty="0">
                        <a:effectLst/>
                        <a:latin typeface="Calibri"/>
                        <a:ea typeface="Calibri"/>
                        <a:cs typeface="Arial"/>
                      </a:endParaRPr>
                    </a:p>
                    <a:p>
                      <a:pPr marL="342900" marR="0" lvl="0" indent="-342900" algn="just" rtl="1">
                        <a:lnSpc>
                          <a:spcPct val="115000"/>
                        </a:lnSpc>
                        <a:spcBef>
                          <a:spcPts val="0"/>
                        </a:spcBef>
                        <a:spcAft>
                          <a:spcPts val="0"/>
                        </a:spcAft>
                        <a:buFont typeface="Simplified Arabic"/>
                        <a:buChar char="-"/>
                      </a:pPr>
                      <a:r>
                        <a:rPr lang="ar-SA" sz="1200" dirty="0">
                          <a:effectLst/>
                          <a:latin typeface="Calibri"/>
                          <a:ea typeface="Calibri"/>
                          <a:cs typeface="Simplified Arabic"/>
                        </a:rPr>
                        <a:t>مررتَ بِخاطري.</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99817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r>
              <a:rPr lang="ar-IQ" b="1" dirty="0" smtClean="0">
                <a:solidFill>
                  <a:srgbClr val="FF0000"/>
                </a:solidFill>
                <a:latin typeface="Simplified Arabic" pitchFamily="18" charset="-78"/>
                <a:cs typeface="Simplified Arabic" pitchFamily="18" charset="-78"/>
              </a:rPr>
              <a:t>المحاضرة الخامسة</a:t>
            </a:r>
            <a:endParaRPr lang="ar-IQ"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80728"/>
            <a:ext cx="8229600" cy="5544616"/>
          </a:xfrm>
        </p:spPr>
        <p:txBody>
          <a:bodyPr>
            <a:normAutofit/>
          </a:bodyPr>
          <a:lstStyle/>
          <a:p>
            <a:pPr algn="ctr"/>
            <a:r>
              <a:rPr lang="ar-IQ" sz="3600" b="1" dirty="0" smtClean="0">
                <a:latin typeface="Simplified Arabic" pitchFamily="18" charset="-78"/>
                <a:cs typeface="Simplified Arabic" pitchFamily="18" charset="-78"/>
              </a:rPr>
              <a:t>المحاضرة الخامسة</a:t>
            </a:r>
          </a:p>
          <a:p>
            <a:pPr marL="0" indent="0" algn="ctr">
              <a:buNone/>
            </a:pPr>
            <a:r>
              <a:rPr lang="ar-IQ" sz="3600" b="1" dirty="0">
                <a:solidFill>
                  <a:srgbClr val="FF0000"/>
                </a:solidFill>
                <a:latin typeface="Simplified Arabic" pitchFamily="18" charset="-78"/>
                <a:ea typeface="Calibri"/>
                <a:cs typeface="Simplified Arabic" pitchFamily="18" charset="-78"/>
              </a:rPr>
              <a:t>عنوان البحث العلمي</a:t>
            </a:r>
            <a:endParaRPr lang="en-US" sz="1400" dirty="0">
              <a:solidFill>
                <a:srgbClr val="FF0000"/>
              </a:solidFill>
              <a:ea typeface="Calibri"/>
              <a:cs typeface="Arial"/>
            </a:endParaRPr>
          </a:p>
          <a:p>
            <a:pPr marL="0" indent="0" algn="ctr">
              <a:buNone/>
            </a:pPr>
            <a:r>
              <a:rPr lang="ar-IQ" sz="5400" b="1" dirty="0" smtClean="0">
                <a:solidFill>
                  <a:srgbClr val="FF0000"/>
                </a:solidFill>
                <a:latin typeface="Simplified Arabic" pitchFamily="18" charset="-78"/>
                <a:ea typeface="Calibri"/>
                <a:cs typeface="Simplified Arabic" pitchFamily="18" charset="-78"/>
              </a:rPr>
              <a:t>محاور المحاضرة</a:t>
            </a: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 الاول</a:t>
            </a:r>
            <a:r>
              <a:rPr lang="ar-SA" sz="3600" b="1" dirty="0" smtClean="0">
                <a:ea typeface="Calibri"/>
                <a:cs typeface="Simplified Arabic"/>
              </a:rPr>
              <a:t> </a:t>
            </a:r>
            <a:r>
              <a:rPr lang="ar-SA" sz="3600" b="1" dirty="0">
                <a:ea typeface="Calibri"/>
                <a:cs typeface="Simplified Arabic"/>
              </a:rPr>
              <a:t>: </a:t>
            </a:r>
            <a:r>
              <a:rPr lang="ar-SA" sz="3600" b="1" dirty="0">
                <a:solidFill>
                  <a:srgbClr val="9966FF"/>
                </a:solidFill>
                <a:ea typeface="Calibri"/>
                <a:cs typeface="Simplified Arabic"/>
              </a:rPr>
              <a:t>عنوان البحث العلمي</a:t>
            </a:r>
            <a:endParaRPr lang="en-US" sz="1400" dirty="0">
              <a:solidFill>
                <a:srgbClr val="9966FF"/>
              </a:solidFill>
              <a:ea typeface="Calibri"/>
              <a:cs typeface="Arial"/>
            </a:endParaRP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a:t>
            </a:r>
            <a:r>
              <a:rPr lang="ar-SA" sz="3600" b="1" dirty="0" smtClean="0">
                <a:ea typeface="Calibri"/>
                <a:cs typeface="Simplified Arabic"/>
              </a:rPr>
              <a:t> </a:t>
            </a:r>
            <a:r>
              <a:rPr lang="ar-SA" sz="3600" b="1" dirty="0">
                <a:ea typeface="Calibri"/>
                <a:cs typeface="Simplified Arabic"/>
              </a:rPr>
              <a:t>الثاني : </a:t>
            </a:r>
            <a:r>
              <a:rPr lang="ar-SA" sz="3600" b="1" dirty="0">
                <a:solidFill>
                  <a:srgbClr val="33CC33"/>
                </a:solidFill>
                <a:ea typeface="Calibri"/>
                <a:cs typeface="Simplified Arabic"/>
              </a:rPr>
              <a:t>المتغيرات في البحث </a:t>
            </a:r>
            <a:r>
              <a:rPr lang="ar-SA" sz="3600" b="1" dirty="0" smtClean="0">
                <a:solidFill>
                  <a:srgbClr val="33CC33"/>
                </a:solidFill>
                <a:ea typeface="Calibri"/>
                <a:cs typeface="Simplified Arabic"/>
              </a:rPr>
              <a:t>العلمي</a:t>
            </a:r>
            <a:endParaRPr lang="ar-IQ" sz="1400" dirty="0" smtClean="0">
              <a:solidFill>
                <a:srgbClr val="33CC33"/>
              </a:solidFill>
              <a:ea typeface="Calibri"/>
              <a:cs typeface="Arial"/>
            </a:endParaRPr>
          </a:p>
          <a:p>
            <a:pPr marL="0" algn="just">
              <a:lnSpc>
                <a:spcPct val="115000"/>
              </a:lnSpc>
              <a:spcBef>
                <a:spcPts val="0"/>
              </a:spcBef>
            </a:pPr>
            <a:r>
              <a:rPr lang="ar-SA" sz="3600" b="1" dirty="0" smtClean="0">
                <a:ea typeface="Calibri"/>
                <a:cs typeface="Simplified Arabic"/>
              </a:rPr>
              <a:t>الم</a:t>
            </a:r>
            <a:r>
              <a:rPr lang="ar-IQ" sz="3600" b="1" dirty="0" smtClean="0">
                <a:ea typeface="Calibri"/>
                <a:cs typeface="Simplified Arabic"/>
              </a:rPr>
              <a:t>حور</a:t>
            </a:r>
            <a:r>
              <a:rPr lang="ar-SA" sz="3600" b="1" dirty="0" smtClean="0">
                <a:ea typeface="Calibri"/>
                <a:cs typeface="Simplified Arabic"/>
              </a:rPr>
              <a:t> الثالث: </a:t>
            </a:r>
            <a:r>
              <a:rPr lang="ar-SA" sz="3600" b="1" dirty="0">
                <a:solidFill>
                  <a:srgbClr val="CC6600"/>
                </a:solidFill>
                <a:ea typeface="Calibri"/>
                <a:cs typeface="Simplified Arabic"/>
              </a:rPr>
              <a:t>خطة البحث (الإطار المنهجي للبحث</a:t>
            </a:r>
            <a:r>
              <a:rPr lang="ar-SA" sz="3600" b="1" dirty="0" smtClean="0">
                <a:solidFill>
                  <a:srgbClr val="CC6600"/>
                </a:solidFill>
                <a:ea typeface="Calibri"/>
                <a:cs typeface="Simplified Arabic"/>
              </a:rPr>
              <a:t>)</a:t>
            </a:r>
            <a:endParaRPr lang="ar-IQ" sz="3600" b="1" dirty="0" smtClean="0">
              <a:solidFill>
                <a:srgbClr val="CC6600"/>
              </a:solidFill>
              <a:latin typeface="Simplified Arabic" pitchFamily="18" charset="-78"/>
              <a:cs typeface="Simplified Arabic" pitchFamily="18" charset="-78"/>
            </a:endParaRPr>
          </a:p>
          <a:p>
            <a:endParaRPr lang="ar-IQ" dirty="0"/>
          </a:p>
        </p:txBody>
      </p:sp>
    </p:spTree>
    <p:extLst>
      <p:ext uri="{BB962C8B-B14F-4D97-AF65-F5344CB8AC3E}">
        <p14:creationId xmlns:p14="http://schemas.microsoft.com/office/powerpoint/2010/main" val="4755830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600" b="1" dirty="0" smtClean="0">
                <a:solidFill>
                  <a:srgbClr val="FF0000"/>
                </a:solidFill>
                <a:latin typeface="Simplified Arabic" pitchFamily="18" charset="-78"/>
                <a:cs typeface="Simplified Arabic" pitchFamily="18" charset="-78"/>
              </a:rPr>
              <a:t>انتهت المحاضرة الخامسة</a:t>
            </a:r>
            <a:endParaRPr lang="ar-IQ" sz="36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289451"/>
          </a:xfrm>
        </p:spPr>
        <p:txBody>
          <a:bodyPr>
            <a:normAutofit/>
          </a:bodyPr>
          <a:lstStyle/>
          <a:p>
            <a:pPr algn="ctr"/>
            <a:r>
              <a:rPr lang="ar-IQ" sz="3600" b="1" dirty="0" smtClean="0">
                <a:solidFill>
                  <a:srgbClr val="9933FF"/>
                </a:solidFill>
                <a:latin typeface="Simplified Arabic" pitchFamily="18" charset="-78"/>
                <a:cs typeface="Simplified Arabic" pitchFamily="18" charset="-78"/>
              </a:rPr>
              <a:t>انتهت المحاضرة الخامسة</a:t>
            </a:r>
          </a:p>
          <a:p>
            <a:pPr marL="0" indent="0" algn="ctr">
              <a:buNone/>
            </a:pPr>
            <a:r>
              <a:rPr lang="ar-IQ" sz="3600" b="1" dirty="0" smtClean="0">
                <a:solidFill>
                  <a:srgbClr val="9933FF"/>
                </a:solidFill>
                <a:latin typeface="Simplified Arabic" pitchFamily="18" charset="-78"/>
                <a:cs typeface="Simplified Arabic" pitchFamily="18" charset="-78"/>
              </a:rPr>
              <a:t>كان عنوانها</a:t>
            </a:r>
          </a:p>
          <a:p>
            <a:pPr marL="0" lvl="0" indent="0" algn="ctr">
              <a:lnSpc>
                <a:spcPct val="115000"/>
              </a:lnSpc>
              <a:spcBef>
                <a:spcPts val="0"/>
              </a:spcBef>
              <a:buNone/>
            </a:pPr>
            <a:r>
              <a:rPr lang="ar-SA" sz="3600" b="1" dirty="0">
                <a:solidFill>
                  <a:srgbClr val="FF00FF"/>
                </a:solidFill>
                <a:latin typeface="Simplified Arabic" pitchFamily="18" charset="-78"/>
                <a:ea typeface="Calibri"/>
                <a:cs typeface="Simplified Arabic" pitchFamily="18" charset="-78"/>
              </a:rPr>
              <a:t>عنوان البحث العلمي</a:t>
            </a:r>
            <a:endParaRPr lang="en-US" sz="3600" dirty="0">
              <a:solidFill>
                <a:srgbClr val="FF00FF"/>
              </a:solidFill>
              <a:latin typeface="Simplified Arabic" pitchFamily="18" charset="-78"/>
              <a:ea typeface="Calibri"/>
              <a:cs typeface="Simplified Arabic" pitchFamily="18" charset="-78"/>
            </a:endParaRPr>
          </a:p>
          <a:p>
            <a:pPr marL="0" indent="0" algn="ctr">
              <a:buNone/>
            </a:pPr>
            <a:r>
              <a:rPr lang="ar-IQ" sz="4400" b="1" dirty="0" smtClean="0">
                <a:solidFill>
                  <a:srgbClr val="9933FF"/>
                </a:solidFill>
                <a:latin typeface="Simplified Arabic" pitchFamily="18" charset="-78"/>
                <a:cs typeface="Simplified Arabic" pitchFamily="18" charset="-78"/>
              </a:rPr>
              <a:t>ــــــــــــــــــــــــــــــــــــــــــــــــــــــــــــــــــــــــــــــــــــــــــــ</a:t>
            </a:r>
          </a:p>
          <a:p>
            <a:pPr algn="ctr"/>
            <a:r>
              <a:rPr lang="ar-IQ" sz="3900" b="1" dirty="0" smtClean="0">
                <a:solidFill>
                  <a:srgbClr val="33CC33"/>
                </a:solidFill>
                <a:latin typeface="Simplified Arabic" pitchFamily="18" charset="-78"/>
                <a:cs typeface="Simplified Arabic" pitchFamily="18" charset="-78"/>
              </a:rPr>
              <a:t>وسنكمل المحاضرة السادسة القادمة (السادسة)</a:t>
            </a:r>
          </a:p>
          <a:p>
            <a:pPr marL="0" indent="0" algn="ctr">
              <a:lnSpc>
                <a:spcPct val="115000"/>
              </a:lnSpc>
              <a:spcBef>
                <a:spcPts val="0"/>
              </a:spcBef>
              <a:buNone/>
            </a:pPr>
            <a:r>
              <a:rPr lang="ar-IQ" sz="4400" b="1" dirty="0" smtClean="0">
                <a:latin typeface="Simplified Arabic" pitchFamily="18" charset="-78"/>
                <a:ea typeface="Calibri"/>
                <a:cs typeface="Simplified Arabic" pitchFamily="18" charset="-78"/>
              </a:rPr>
              <a:t>سيكون عنوانها</a:t>
            </a:r>
          </a:p>
          <a:p>
            <a:pPr marL="0" algn="ctr">
              <a:lnSpc>
                <a:spcPct val="115000"/>
              </a:lnSpc>
              <a:spcBef>
                <a:spcPts val="0"/>
              </a:spcBef>
            </a:pPr>
            <a:r>
              <a:rPr lang="ar-SA" sz="5400" b="1" dirty="0" smtClean="0">
                <a:solidFill>
                  <a:srgbClr val="FF0000"/>
                </a:solidFill>
                <a:latin typeface="Simplified Arabic" pitchFamily="18" charset="-78"/>
                <a:ea typeface="Calibri"/>
                <a:cs typeface="Simplified Arabic" pitchFamily="18" charset="-78"/>
              </a:rPr>
              <a:t>المتغيرات </a:t>
            </a:r>
            <a:r>
              <a:rPr lang="ar-SA" sz="5400" b="1" dirty="0">
                <a:solidFill>
                  <a:srgbClr val="FF0000"/>
                </a:solidFill>
                <a:latin typeface="Simplified Arabic" pitchFamily="18" charset="-78"/>
                <a:ea typeface="Calibri"/>
                <a:cs typeface="Simplified Arabic" pitchFamily="18" charset="-78"/>
              </a:rPr>
              <a:t>في البحث العلمي</a:t>
            </a:r>
            <a:endParaRPr lang="en-US" sz="5400" b="1" dirty="0">
              <a:solidFill>
                <a:srgbClr val="FF0000"/>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2458255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محاور المحاضرة الخامسة</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lstStyle/>
          <a:p>
            <a:pPr marL="0" algn="ctr">
              <a:lnSpc>
                <a:spcPct val="115000"/>
              </a:lnSpc>
              <a:spcBef>
                <a:spcPts val="0"/>
              </a:spcBef>
            </a:pPr>
            <a:r>
              <a:rPr lang="ar-SA" sz="4400" b="1" dirty="0" smtClean="0">
                <a:solidFill>
                  <a:srgbClr val="FF00FF"/>
                </a:solidFill>
                <a:latin typeface="Simplified Arabic" pitchFamily="18" charset="-78"/>
                <a:ea typeface="Calibri"/>
                <a:cs typeface="Simplified Arabic" pitchFamily="18" charset="-78"/>
              </a:rPr>
              <a:t>الم</a:t>
            </a:r>
            <a:r>
              <a:rPr lang="ar-IQ" sz="4400" b="1" dirty="0" smtClean="0">
                <a:solidFill>
                  <a:srgbClr val="FF00FF"/>
                </a:solidFill>
                <a:latin typeface="Simplified Arabic" pitchFamily="18" charset="-78"/>
                <a:ea typeface="Calibri"/>
                <a:cs typeface="Simplified Arabic" pitchFamily="18" charset="-78"/>
              </a:rPr>
              <a:t>حور</a:t>
            </a:r>
            <a:r>
              <a:rPr lang="ar-SA" sz="4400" b="1" dirty="0" smtClean="0">
                <a:solidFill>
                  <a:srgbClr val="FF00FF"/>
                </a:solidFill>
                <a:latin typeface="Simplified Arabic" pitchFamily="18" charset="-78"/>
                <a:ea typeface="Calibri"/>
                <a:cs typeface="Simplified Arabic" pitchFamily="18" charset="-78"/>
              </a:rPr>
              <a:t> </a:t>
            </a:r>
            <a:r>
              <a:rPr lang="ar-SA" sz="4400" b="1" dirty="0">
                <a:solidFill>
                  <a:srgbClr val="FF00FF"/>
                </a:solidFill>
                <a:latin typeface="Simplified Arabic" pitchFamily="18" charset="-78"/>
                <a:ea typeface="Calibri"/>
                <a:cs typeface="Simplified Arabic" pitchFamily="18" charset="-78"/>
              </a:rPr>
              <a:t>الأول </a:t>
            </a:r>
            <a:endParaRPr lang="ar-IQ" sz="4400" b="1" dirty="0" smtClean="0">
              <a:solidFill>
                <a:srgbClr val="FF00FF"/>
              </a:solidFill>
              <a:latin typeface="Simplified Arabic" pitchFamily="18" charset="-78"/>
              <a:ea typeface="Calibri"/>
              <a:cs typeface="Simplified Arabic" pitchFamily="18" charset="-78"/>
            </a:endParaRPr>
          </a:p>
          <a:p>
            <a:pPr marL="0" algn="ctr">
              <a:lnSpc>
                <a:spcPct val="115000"/>
              </a:lnSpc>
              <a:spcBef>
                <a:spcPts val="0"/>
              </a:spcBef>
            </a:pPr>
            <a:r>
              <a:rPr lang="ar-SA" sz="4400" b="1" dirty="0" smtClean="0">
                <a:solidFill>
                  <a:srgbClr val="6666FF"/>
                </a:solidFill>
                <a:latin typeface="Simplified Arabic" pitchFamily="18" charset="-78"/>
                <a:ea typeface="Calibri"/>
                <a:cs typeface="Simplified Arabic" pitchFamily="18" charset="-78"/>
              </a:rPr>
              <a:t>عنوان </a:t>
            </a:r>
            <a:r>
              <a:rPr lang="ar-SA" sz="4400" b="1" dirty="0">
                <a:solidFill>
                  <a:srgbClr val="6666FF"/>
                </a:solidFill>
                <a:latin typeface="Simplified Arabic" pitchFamily="18" charset="-78"/>
                <a:ea typeface="Calibri"/>
                <a:cs typeface="Simplified Arabic" pitchFamily="18" charset="-78"/>
              </a:rPr>
              <a:t>البحث العلمي</a:t>
            </a:r>
            <a:endParaRPr lang="en-US" sz="4400" dirty="0">
              <a:solidFill>
                <a:srgbClr val="6666FF"/>
              </a:solidFill>
              <a:latin typeface="Simplified Arabic" pitchFamily="18" charset="-78"/>
              <a:ea typeface="Calibri"/>
              <a:cs typeface="Simplified Arabic" pitchFamily="18" charset="-78"/>
            </a:endParaRPr>
          </a:p>
          <a:p>
            <a:pPr marL="0" algn="ctr">
              <a:lnSpc>
                <a:spcPct val="115000"/>
              </a:lnSpc>
              <a:spcBef>
                <a:spcPts val="0"/>
              </a:spcBef>
            </a:pPr>
            <a:r>
              <a:rPr lang="ar-SA" sz="4400" b="1" dirty="0" smtClean="0">
                <a:solidFill>
                  <a:srgbClr val="FF00FF"/>
                </a:solidFill>
                <a:latin typeface="Simplified Arabic" pitchFamily="18" charset="-78"/>
                <a:ea typeface="Calibri"/>
                <a:cs typeface="Simplified Arabic" pitchFamily="18" charset="-78"/>
              </a:rPr>
              <a:t>الم</a:t>
            </a:r>
            <a:r>
              <a:rPr lang="ar-IQ" sz="4400" b="1" dirty="0" smtClean="0">
                <a:solidFill>
                  <a:srgbClr val="FF00FF"/>
                </a:solidFill>
                <a:latin typeface="Simplified Arabic" pitchFamily="18" charset="-78"/>
                <a:ea typeface="Calibri"/>
                <a:cs typeface="Simplified Arabic" pitchFamily="18" charset="-78"/>
              </a:rPr>
              <a:t>حور </a:t>
            </a:r>
            <a:r>
              <a:rPr lang="ar-SA" sz="4400" b="1" dirty="0" smtClean="0">
                <a:solidFill>
                  <a:srgbClr val="FF00FF"/>
                </a:solidFill>
                <a:latin typeface="Simplified Arabic" pitchFamily="18" charset="-78"/>
                <a:ea typeface="Calibri"/>
                <a:cs typeface="Simplified Arabic" pitchFamily="18" charset="-78"/>
              </a:rPr>
              <a:t>الثاني </a:t>
            </a:r>
            <a:endParaRPr lang="ar-IQ" sz="4400" b="1" dirty="0" smtClean="0">
              <a:solidFill>
                <a:srgbClr val="FF00FF"/>
              </a:solidFill>
              <a:latin typeface="Simplified Arabic" pitchFamily="18" charset="-78"/>
              <a:ea typeface="Calibri"/>
              <a:cs typeface="Simplified Arabic" pitchFamily="18" charset="-78"/>
            </a:endParaRPr>
          </a:p>
          <a:p>
            <a:pPr marL="0" algn="ctr">
              <a:lnSpc>
                <a:spcPct val="115000"/>
              </a:lnSpc>
              <a:spcBef>
                <a:spcPts val="0"/>
              </a:spcBef>
            </a:pPr>
            <a:r>
              <a:rPr lang="ar-SA" sz="4400" b="1" dirty="0" smtClean="0">
                <a:solidFill>
                  <a:srgbClr val="6666FF"/>
                </a:solidFill>
                <a:latin typeface="Simplified Arabic" pitchFamily="18" charset="-78"/>
                <a:ea typeface="Calibri"/>
                <a:cs typeface="Simplified Arabic" pitchFamily="18" charset="-78"/>
              </a:rPr>
              <a:t>المتغيرات </a:t>
            </a:r>
            <a:r>
              <a:rPr lang="ar-SA" sz="4400" b="1" dirty="0">
                <a:solidFill>
                  <a:srgbClr val="6666FF"/>
                </a:solidFill>
                <a:latin typeface="Simplified Arabic" pitchFamily="18" charset="-78"/>
                <a:ea typeface="Calibri"/>
                <a:cs typeface="Simplified Arabic" pitchFamily="18" charset="-78"/>
              </a:rPr>
              <a:t>في البحث العلمي</a:t>
            </a:r>
            <a:endParaRPr lang="en-US" sz="4400" dirty="0">
              <a:solidFill>
                <a:srgbClr val="6666FF"/>
              </a:solidFill>
              <a:latin typeface="Simplified Arabic" pitchFamily="18" charset="-78"/>
              <a:ea typeface="Calibri"/>
              <a:cs typeface="Simplified Arabic" pitchFamily="18" charset="-78"/>
            </a:endParaRPr>
          </a:p>
          <a:p>
            <a:pPr marL="0" indent="0" algn="ctr">
              <a:lnSpc>
                <a:spcPct val="115000"/>
              </a:lnSpc>
              <a:spcBef>
                <a:spcPts val="0"/>
              </a:spcBef>
              <a:buNone/>
            </a:pPr>
            <a:r>
              <a:rPr lang="ar-SA" sz="4400" b="1" dirty="0" smtClean="0">
                <a:solidFill>
                  <a:srgbClr val="FF00FF"/>
                </a:solidFill>
                <a:latin typeface="Simplified Arabic" pitchFamily="18" charset="-78"/>
                <a:ea typeface="Calibri"/>
                <a:cs typeface="Simplified Arabic" pitchFamily="18" charset="-78"/>
              </a:rPr>
              <a:t>الم</a:t>
            </a:r>
            <a:r>
              <a:rPr lang="ar-IQ" sz="4400" b="1" dirty="0" smtClean="0">
                <a:solidFill>
                  <a:srgbClr val="FF00FF"/>
                </a:solidFill>
                <a:latin typeface="Simplified Arabic" pitchFamily="18" charset="-78"/>
                <a:ea typeface="Calibri"/>
                <a:cs typeface="Simplified Arabic" pitchFamily="18" charset="-78"/>
              </a:rPr>
              <a:t>حور</a:t>
            </a:r>
            <a:r>
              <a:rPr lang="ar-SA" sz="4400" b="1" dirty="0" smtClean="0">
                <a:solidFill>
                  <a:srgbClr val="FF00FF"/>
                </a:solidFill>
                <a:latin typeface="Simplified Arabic" pitchFamily="18" charset="-78"/>
                <a:ea typeface="Calibri"/>
                <a:cs typeface="Simplified Arabic" pitchFamily="18" charset="-78"/>
              </a:rPr>
              <a:t> </a:t>
            </a:r>
            <a:r>
              <a:rPr lang="ar-SA" sz="4400" b="1" dirty="0">
                <a:solidFill>
                  <a:srgbClr val="FF00FF"/>
                </a:solidFill>
                <a:latin typeface="Simplified Arabic" pitchFamily="18" charset="-78"/>
                <a:ea typeface="Calibri"/>
                <a:cs typeface="Simplified Arabic" pitchFamily="18" charset="-78"/>
              </a:rPr>
              <a:t>الثالث </a:t>
            </a:r>
            <a:endParaRPr lang="ar-IQ" sz="4400" b="1" dirty="0">
              <a:solidFill>
                <a:srgbClr val="FF00FF"/>
              </a:solidFill>
              <a:latin typeface="Simplified Arabic" pitchFamily="18" charset="-78"/>
              <a:ea typeface="Calibri"/>
              <a:cs typeface="Simplified Arabic" pitchFamily="18" charset="-78"/>
            </a:endParaRPr>
          </a:p>
          <a:p>
            <a:pPr marL="0" indent="0" algn="ctr">
              <a:lnSpc>
                <a:spcPct val="115000"/>
              </a:lnSpc>
              <a:spcBef>
                <a:spcPts val="0"/>
              </a:spcBef>
              <a:buNone/>
            </a:pPr>
            <a:r>
              <a:rPr lang="ar-SA" sz="4400" b="1" dirty="0" smtClean="0">
                <a:solidFill>
                  <a:srgbClr val="6666FF"/>
                </a:solidFill>
                <a:latin typeface="Simplified Arabic" pitchFamily="18" charset="-78"/>
                <a:ea typeface="Calibri"/>
                <a:cs typeface="Simplified Arabic" pitchFamily="18" charset="-78"/>
              </a:rPr>
              <a:t>خطة </a:t>
            </a:r>
            <a:r>
              <a:rPr lang="ar-SA" sz="4400" b="1" dirty="0">
                <a:solidFill>
                  <a:srgbClr val="6666FF"/>
                </a:solidFill>
                <a:latin typeface="Simplified Arabic" pitchFamily="18" charset="-78"/>
                <a:ea typeface="Calibri"/>
                <a:cs typeface="Simplified Arabic" pitchFamily="18" charset="-78"/>
              </a:rPr>
              <a:t>البحث (الإطار المنهجي للبحث)</a:t>
            </a:r>
            <a:endParaRPr lang="en-US" sz="4400" dirty="0">
              <a:solidFill>
                <a:srgbClr val="6666FF"/>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3652494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r>
              <a:rPr lang="ar-SA" sz="3200" b="1" dirty="0">
                <a:solidFill>
                  <a:srgbClr val="FF0000"/>
                </a:solidFill>
                <a:latin typeface="Simplified Arabic" pitchFamily="18" charset="-78"/>
                <a:ea typeface="Calibri"/>
                <a:cs typeface="Simplified Arabic" pitchFamily="18" charset="-78"/>
              </a:rPr>
              <a:t>عنوان البحث  </a:t>
            </a:r>
            <a:r>
              <a:rPr lang="en-US" sz="3200" b="1" dirty="0">
                <a:solidFill>
                  <a:srgbClr val="FF0000"/>
                </a:solidFill>
                <a:latin typeface="Simplified Arabic" pitchFamily="18" charset="-78"/>
                <a:ea typeface="Calibri"/>
                <a:cs typeface="Simplified Arabic" pitchFamily="18" charset="-78"/>
              </a:rPr>
              <a:t>Research </a:t>
            </a:r>
            <a:r>
              <a:rPr lang="en-US" sz="3200" b="1" dirty="0" smtClean="0">
                <a:solidFill>
                  <a:srgbClr val="FF0000"/>
                </a:solidFill>
                <a:latin typeface="Simplified Arabic" pitchFamily="18" charset="-78"/>
                <a:ea typeface="Calibri"/>
                <a:cs typeface="Simplified Arabic" pitchFamily="18" charset="-78"/>
              </a:rPr>
              <a:t>Title</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lstStyle/>
          <a:p>
            <a:pPr lvl="0" algn="just">
              <a:lnSpc>
                <a:spcPct val="115000"/>
              </a:lnSpc>
              <a:spcBef>
                <a:spcPts val="0"/>
              </a:spcBef>
              <a:buFont typeface="Wingdings"/>
              <a:buChar char=""/>
            </a:pPr>
            <a:r>
              <a:rPr lang="ar-SA" sz="3600" b="1" dirty="0" smtClean="0">
                <a:solidFill>
                  <a:srgbClr val="6666FF"/>
                </a:solidFill>
                <a:latin typeface="Simplified Arabic" pitchFamily="18" charset="-78"/>
                <a:ea typeface="Calibri"/>
                <a:cs typeface="Simplified Arabic" pitchFamily="18" charset="-78"/>
              </a:rPr>
              <a:t>مفهوم </a:t>
            </a:r>
            <a:r>
              <a:rPr lang="ar-SA" sz="3600" b="1" dirty="0">
                <a:solidFill>
                  <a:srgbClr val="6666FF"/>
                </a:solidFill>
                <a:latin typeface="Simplified Arabic" pitchFamily="18" charset="-78"/>
                <a:ea typeface="Calibri"/>
                <a:cs typeface="Simplified Arabic" pitchFamily="18" charset="-78"/>
              </a:rPr>
              <a:t>عنوان البحث  </a:t>
            </a:r>
            <a:r>
              <a:rPr lang="en-US" b="1" dirty="0">
                <a:solidFill>
                  <a:srgbClr val="6666FF"/>
                </a:solidFill>
                <a:latin typeface="Simplified Arabic" pitchFamily="18" charset="-78"/>
                <a:ea typeface="Calibri"/>
                <a:cs typeface="Simplified Arabic" pitchFamily="18" charset="-78"/>
              </a:rPr>
              <a:t>Title search concept</a:t>
            </a:r>
            <a:endParaRPr lang="en-US" sz="2400" dirty="0">
              <a:solidFill>
                <a:srgbClr val="6666FF"/>
              </a:solidFill>
              <a:latin typeface="Simplified Arabic" pitchFamily="18" charset="-78"/>
              <a:ea typeface="Calibri"/>
              <a:cs typeface="Simplified Arabic" pitchFamily="18" charset="-78"/>
            </a:endParaRPr>
          </a:p>
          <a:p>
            <a:pPr marL="0" algn="just">
              <a:lnSpc>
                <a:spcPct val="115000"/>
              </a:lnSpc>
              <a:spcBef>
                <a:spcPts val="0"/>
              </a:spcBef>
            </a:pPr>
            <a:r>
              <a:rPr lang="ar-IQ" dirty="0">
                <a:ea typeface="Calibri"/>
                <a:cs typeface="Simplified Arabic"/>
              </a:rPr>
              <a:t>تعد القدرة على اختيار عنوان البحث العلمي مهارة مهمة جداً يجب أن يمتلكها الباحث، ليس فقط لكتابة ورقة بحثية جيدة خطة بحث (إطار منهجي)، بل للتأكد أيضاً من أن بقية خطوات البحث سوف تسير بسلاسة وفاعلية، </a:t>
            </a:r>
            <a:endParaRPr lang="ar-IQ" dirty="0" smtClean="0">
              <a:ea typeface="Calibri"/>
              <a:cs typeface="Simplified Arabic"/>
            </a:endParaRPr>
          </a:p>
          <a:p>
            <a:pPr marL="0" algn="just">
              <a:lnSpc>
                <a:spcPct val="115000"/>
              </a:lnSpc>
              <a:spcBef>
                <a:spcPts val="0"/>
              </a:spcBef>
            </a:pPr>
            <a:r>
              <a:rPr lang="ar-IQ" dirty="0" smtClean="0">
                <a:ea typeface="Calibri"/>
                <a:cs typeface="Simplified Arabic"/>
              </a:rPr>
              <a:t>حيث </a:t>
            </a:r>
            <a:r>
              <a:rPr lang="ar-IQ" dirty="0">
                <a:ea typeface="Calibri"/>
                <a:cs typeface="Simplified Arabic"/>
              </a:rPr>
              <a:t>أن الموضوع والعنوان اللذين يختارهما الباحث يلعبان دوراً مهماً في تحديد قيمة نتائج هذه الدراسة</a:t>
            </a:r>
            <a:r>
              <a:rPr lang="ar-IQ" dirty="0" smtClean="0">
                <a:ea typeface="Calibri"/>
                <a:cs typeface="Simplified Arabic"/>
              </a:rPr>
              <a:t>.</a:t>
            </a:r>
            <a:endParaRPr lang="en-US" sz="2400" dirty="0">
              <a:ea typeface="Calibri"/>
              <a:cs typeface="Arial"/>
            </a:endParaRPr>
          </a:p>
        </p:txBody>
      </p:sp>
    </p:spTree>
    <p:extLst>
      <p:ext uri="{BB962C8B-B14F-4D97-AF65-F5344CB8AC3E}">
        <p14:creationId xmlns:p14="http://schemas.microsoft.com/office/powerpoint/2010/main" val="3668787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Autofit/>
          </a:bodyPr>
          <a:lstStyle/>
          <a:p>
            <a:r>
              <a:rPr lang="ar-IQ" sz="3200" b="1" dirty="0" smtClean="0">
                <a:solidFill>
                  <a:srgbClr val="FF0000"/>
                </a:solidFill>
                <a:latin typeface="Simplified Arabic" pitchFamily="18" charset="-78"/>
                <a:cs typeface="Simplified Arabic" pitchFamily="18" charset="-78"/>
              </a:rPr>
              <a:t>تعريف عنوان البحث</a:t>
            </a:r>
            <a:endParaRPr lang="ar-IQ" sz="32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760640"/>
          </a:xfrm>
        </p:spPr>
        <p:txBody>
          <a:bodyPr/>
          <a:lstStyle/>
          <a:p>
            <a:pPr marL="0" algn="ctr">
              <a:lnSpc>
                <a:spcPct val="115000"/>
              </a:lnSpc>
              <a:spcBef>
                <a:spcPts val="0"/>
              </a:spcBef>
            </a:pPr>
            <a:r>
              <a:rPr lang="ar-IQ" sz="4800" b="1" dirty="0">
                <a:solidFill>
                  <a:srgbClr val="6666FF"/>
                </a:solidFill>
                <a:latin typeface="Simplified Arabic" pitchFamily="18" charset="-78"/>
                <a:ea typeface="Calibri"/>
                <a:cs typeface="Simplified Arabic" pitchFamily="18" charset="-78"/>
              </a:rPr>
              <a:t>عنوان البحث : </a:t>
            </a:r>
            <a:endParaRPr lang="ar-IQ" sz="4800" b="1" dirty="0" smtClean="0">
              <a:solidFill>
                <a:srgbClr val="6666FF"/>
              </a:solidFill>
              <a:latin typeface="Simplified Arabic" pitchFamily="18" charset="-78"/>
              <a:ea typeface="Calibri"/>
              <a:cs typeface="Simplified Arabic" pitchFamily="18" charset="-78"/>
            </a:endParaRPr>
          </a:p>
          <a:p>
            <a:pPr marL="0" algn="just">
              <a:lnSpc>
                <a:spcPct val="115000"/>
              </a:lnSpc>
              <a:spcBef>
                <a:spcPts val="0"/>
              </a:spcBef>
            </a:pPr>
            <a:r>
              <a:rPr lang="ar-IQ" sz="4800" b="1" dirty="0" smtClean="0">
                <a:latin typeface="Simplified Arabic" pitchFamily="18" charset="-78"/>
                <a:ea typeface="Calibri"/>
                <a:cs typeface="Simplified Arabic" pitchFamily="18" charset="-78"/>
              </a:rPr>
              <a:t>هو </a:t>
            </a:r>
            <a:r>
              <a:rPr lang="ar-IQ" sz="4800" b="1" dirty="0">
                <a:latin typeface="Simplified Arabic" pitchFamily="18" charset="-78"/>
                <a:ea typeface="Calibri"/>
                <a:cs typeface="Simplified Arabic" pitchFamily="18" charset="-78"/>
              </a:rPr>
              <a:t>عنوان مشكلة البحث والذي يتضمن محتوى الموضوع بصورة تجذب انتباه القارئ في اختصار ووضوح وهو أول شيء يتطلع له القارئ. </a:t>
            </a:r>
            <a:endParaRPr lang="ar-IQ" sz="4800" b="1" dirty="0" smtClean="0">
              <a:latin typeface="Simplified Arabic" pitchFamily="18" charset="-78"/>
              <a:ea typeface="Calibri"/>
              <a:cs typeface="Simplified Arabic" pitchFamily="18" charset="-78"/>
            </a:endParaRPr>
          </a:p>
          <a:p>
            <a:pPr marL="0" indent="0" algn="just">
              <a:lnSpc>
                <a:spcPct val="115000"/>
              </a:lnSpc>
              <a:spcBef>
                <a:spcPts val="0"/>
              </a:spcBef>
              <a:buNone/>
            </a:pPr>
            <a:r>
              <a:rPr lang="ar-IQ" sz="4800" b="1" dirty="0" smtClean="0">
                <a:latin typeface="Simplified Arabic" pitchFamily="18" charset="-78"/>
                <a:ea typeface="Calibri"/>
                <a:cs typeface="Simplified Arabic" pitchFamily="18" charset="-78"/>
              </a:rPr>
              <a:t> </a:t>
            </a:r>
          </a:p>
          <a:p>
            <a:pPr marL="0" algn="l">
              <a:lnSpc>
                <a:spcPct val="115000"/>
              </a:lnSpc>
              <a:spcBef>
                <a:spcPts val="0"/>
              </a:spcBef>
            </a:pPr>
            <a:r>
              <a:rPr lang="ar-IQ" sz="2900" b="1" dirty="0">
                <a:solidFill>
                  <a:srgbClr val="FF0000"/>
                </a:solidFill>
                <a:latin typeface="Simplified Arabic" pitchFamily="18" charset="-78"/>
                <a:ea typeface="Calibri"/>
                <a:cs typeface="Simplified Arabic" pitchFamily="18" charset="-78"/>
              </a:rPr>
              <a:t>أن اختيار عنوان البحث يرتبط بجانبين هما</a:t>
            </a:r>
            <a:r>
              <a:rPr lang="ar-IQ" sz="2900" b="1" dirty="0" smtClean="0">
                <a:solidFill>
                  <a:srgbClr val="FF0000"/>
                </a:solidFill>
                <a:latin typeface="Simplified Arabic" pitchFamily="18" charset="-78"/>
                <a:ea typeface="Calibri"/>
                <a:cs typeface="Simplified Arabic" pitchFamily="18" charset="-78"/>
              </a:rPr>
              <a:t>:-</a:t>
            </a:r>
            <a:endParaRPr lang="ar-IQ" sz="2900" dirty="0" smtClean="0">
              <a:solidFill>
                <a:srgbClr val="FF0000"/>
              </a:solidFill>
              <a:latin typeface="Simplified Arabic" pitchFamily="18" charset="-78"/>
              <a:ea typeface="Calibri"/>
              <a:cs typeface="Simplified Arabic" pitchFamily="18" charset="-78"/>
            </a:endParaRPr>
          </a:p>
          <a:p>
            <a:pPr marL="0" indent="0" algn="just">
              <a:lnSpc>
                <a:spcPct val="115000"/>
              </a:lnSpc>
              <a:spcBef>
                <a:spcPts val="0"/>
              </a:spcBef>
              <a:buNone/>
            </a:pPr>
            <a:endParaRPr lang="en-US" sz="4800" b="1" dirty="0">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3320295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pPr lvl="0"/>
            <a:r>
              <a:rPr lang="ar-IQ" sz="3200" b="1" dirty="0">
                <a:solidFill>
                  <a:srgbClr val="FF0000"/>
                </a:solidFill>
                <a:latin typeface="Simplified Arabic" pitchFamily="18" charset="-78"/>
                <a:ea typeface="Calibri"/>
                <a:cs typeface="Simplified Arabic" pitchFamily="18" charset="-78"/>
              </a:rPr>
              <a:t>أن اختيار عنوان البحث يرتبط بجانبين هما</a:t>
            </a:r>
            <a:r>
              <a:rPr lang="ar-IQ" sz="3200" b="1" dirty="0" smtClean="0">
                <a:solidFill>
                  <a:srgbClr val="FF0000"/>
                </a:solidFill>
                <a:latin typeface="Simplified Arabic" pitchFamily="18" charset="-78"/>
                <a:ea typeface="Calibri"/>
                <a:cs typeface="Simplified Arabic" pitchFamily="18" charset="-78"/>
              </a:rPr>
              <a:t>:-</a:t>
            </a:r>
            <a:endParaRPr lang="ar-IQ" sz="3200"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908720"/>
            <a:ext cx="8229600" cy="5688632"/>
          </a:xfrm>
        </p:spPr>
        <p:txBody>
          <a:bodyPr>
            <a:normAutofit/>
          </a:bodyPr>
          <a:lstStyle/>
          <a:p>
            <a:pPr lvl="0" algn="just">
              <a:lnSpc>
                <a:spcPct val="115000"/>
              </a:lnSpc>
              <a:spcBef>
                <a:spcPts val="0"/>
              </a:spcBef>
              <a:buFont typeface="+mj-lt"/>
              <a:buAutoNum type="arabicPeriod"/>
            </a:pPr>
            <a:r>
              <a:rPr lang="ar-IQ" sz="3600" b="1" dirty="0" smtClean="0">
                <a:solidFill>
                  <a:srgbClr val="6666FF"/>
                </a:solidFill>
                <a:latin typeface="Simplified Arabic" pitchFamily="18" charset="-78"/>
                <a:ea typeface="Calibri"/>
                <a:cs typeface="Simplified Arabic" pitchFamily="18" charset="-78"/>
              </a:rPr>
              <a:t>الجانب </a:t>
            </a:r>
            <a:r>
              <a:rPr lang="ar-IQ" sz="3600" b="1" dirty="0">
                <a:solidFill>
                  <a:srgbClr val="6666FF"/>
                </a:solidFill>
                <a:latin typeface="Simplified Arabic" pitchFamily="18" charset="-78"/>
                <a:ea typeface="Calibri"/>
                <a:cs typeface="Simplified Arabic" pitchFamily="18" charset="-78"/>
              </a:rPr>
              <a:t>الشكلي (</a:t>
            </a:r>
            <a:r>
              <a:rPr lang="en-US" sz="3600" b="1" dirty="0">
                <a:solidFill>
                  <a:srgbClr val="6666FF"/>
                </a:solidFill>
                <a:latin typeface="Simplified Arabic" pitchFamily="18" charset="-78"/>
                <a:ea typeface="Calibri"/>
                <a:cs typeface="Simplified Arabic" pitchFamily="18" charset="-78"/>
              </a:rPr>
              <a:t>formal aspect</a:t>
            </a:r>
            <a:r>
              <a:rPr lang="ar-IQ" sz="3600" b="1" dirty="0">
                <a:solidFill>
                  <a:srgbClr val="6666FF"/>
                </a:solidFill>
                <a:latin typeface="Simplified Arabic" pitchFamily="18" charset="-78"/>
                <a:ea typeface="Calibri"/>
                <a:cs typeface="Simplified Arabic" pitchFamily="18" charset="-78"/>
              </a:rPr>
              <a:t>) :</a:t>
            </a:r>
            <a:r>
              <a:rPr lang="ar-IQ" sz="3600" dirty="0">
                <a:solidFill>
                  <a:srgbClr val="6666FF"/>
                </a:solidFill>
                <a:latin typeface="Simplified Arabic" pitchFamily="18" charset="-78"/>
                <a:ea typeface="Calibri"/>
                <a:cs typeface="Simplified Arabic" pitchFamily="18" charset="-78"/>
              </a:rPr>
              <a:t> </a:t>
            </a:r>
            <a:endParaRPr lang="ar-IQ" sz="3600"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IQ" sz="3600" dirty="0" smtClean="0">
                <a:latin typeface="Simplified Arabic" pitchFamily="18" charset="-78"/>
                <a:ea typeface="Calibri"/>
                <a:cs typeface="Simplified Arabic" pitchFamily="18" charset="-78"/>
              </a:rPr>
              <a:t>يتعلق </a:t>
            </a:r>
            <a:r>
              <a:rPr lang="ar-IQ" sz="3600" dirty="0">
                <a:latin typeface="Simplified Arabic" pitchFamily="18" charset="-78"/>
                <a:ea typeface="Calibri"/>
                <a:cs typeface="Simplified Arabic" pitchFamily="18" charset="-78"/>
              </a:rPr>
              <a:t>باختيار الألفاظ (التركيب اللفظي)، والأخطاء النحوية، </a:t>
            </a:r>
            <a:r>
              <a:rPr lang="ar-SA" sz="3600" dirty="0">
                <a:latin typeface="Simplified Arabic" pitchFamily="18" charset="-78"/>
                <a:ea typeface="Calibri"/>
                <a:cs typeface="Simplified Arabic" pitchFamily="18" charset="-78"/>
              </a:rPr>
              <a:t>وهو</a:t>
            </a:r>
            <a:r>
              <a:rPr lang="en-US" sz="3600" dirty="0">
                <a:latin typeface="Simplified Arabic" pitchFamily="18" charset="-78"/>
                <a:ea typeface="Calibri"/>
                <a:cs typeface="Simplified Arabic" pitchFamily="18" charset="-78"/>
              </a:rPr>
              <a:t> </a:t>
            </a:r>
            <a:r>
              <a:rPr lang="ar-SA" sz="3600" dirty="0">
                <a:latin typeface="Simplified Arabic" pitchFamily="18" charset="-78"/>
                <a:ea typeface="Calibri"/>
                <a:cs typeface="Simplified Arabic" pitchFamily="18" charset="-78"/>
              </a:rPr>
              <a:t>ما يّتصل بالظاهر دون الباطن، أو بالشكل دون </a:t>
            </a:r>
            <a:r>
              <a:rPr lang="ar-SA" sz="3600" dirty="0" smtClean="0">
                <a:latin typeface="Simplified Arabic" pitchFamily="18" charset="-78"/>
                <a:ea typeface="Calibri"/>
                <a:cs typeface="Simplified Arabic" pitchFamily="18" charset="-78"/>
              </a:rPr>
              <a:t>الجوهر.</a:t>
            </a:r>
            <a:endParaRPr lang="ar-IQ" sz="3600" dirty="0" smtClean="0">
              <a:latin typeface="Simplified Arabic" pitchFamily="18" charset="-78"/>
              <a:ea typeface="Calibri"/>
              <a:cs typeface="Simplified Arabic" pitchFamily="18" charset="-78"/>
            </a:endParaRPr>
          </a:p>
          <a:p>
            <a:pPr marL="0" lvl="0" indent="0" algn="just">
              <a:lnSpc>
                <a:spcPct val="115000"/>
              </a:lnSpc>
              <a:spcBef>
                <a:spcPts val="0"/>
              </a:spcBef>
              <a:buNone/>
            </a:pPr>
            <a:r>
              <a:rPr lang="ar-IQ" sz="3600" b="1" dirty="0" smtClean="0">
                <a:solidFill>
                  <a:srgbClr val="6666FF"/>
                </a:solidFill>
                <a:latin typeface="Simplified Arabic" pitchFamily="18" charset="-78"/>
                <a:ea typeface="Calibri"/>
                <a:cs typeface="Simplified Arabic" pitchFamily="18" charset="-78"/>
              </a:rPr>
              <a:t>2. الجانب </a:t>
            </a:r>
            <a:r>
              <a:rPr lang="ar-IQ" sz="3600" b="1" dirty="0">
                <a:solidFill>
                  <a:srgbClr val="6666FF"/>
                </a:solidFill>
                <a:latin typeface="Simplified Arabic" pitchFamily="18" charset="-78"/>
                <a:ea typeface="Calibri"/>
                <a:cs typeface="Simplified Arabic" pitchFamily="18" charset="-78"/>
              </a:rPr>
              <a:t>الموضوعي (</a:t>
            </a:r>
            <a:r>
              <a:rPr lang="en-US" sz="3600" b="1" dirty="0">
                <a:solidFill>
                  <a:srgbClr val="6666FF"/>
                </a:solidFill>
                <a:latin typeface="Simplified Arabic" pitchFamily="18" charset="-78"/>
                <a:ea typeface="Calibri"/>
                <a:cs typeface="Simplified Arabic" pitchFamily="18" charset="-78"/>
              </a:rPr>
              <a:t>substantive aspect</a:t>
            </a:r>
            <a:r>
              <a:rPr lang="ar-IQ" sz="3600" b="1" dirty="0">
                <a:solidFill>
                  <a:srgbClr val="6666FF"/>
                </a:solidFill>
                <a:latin typeface="Simplified Arabic" pitchFamily="18" charset="-78"/>
                <a:ea typeface="Calibri"/>
                <a:cs typeface="Simplified Arabic" pitchFamily="18" charset="-78"/>
              </a:rPr>
              <a:t>)</a:t>
            </a:r>
            <a:r>
              <a:rPr lang="ar-IQ" sz="3600" dirty="0">
                <a:solidFill>
                  <a:srgbClr val="6666FF"/>
                </a:solidFill>
                <a:latin typeface="Simplified Arabic" pitchFamily="18" charset="-78"/>
                <a:ea typeface="Calibri"/>
                <a:cs typeface="Simplified Arabic" pitchFamily="18" charset="-78"/>
              </a:rPr>
              <a:t> : </a:t>
            </a:r>
            <a:endParaRPr lang="ar-IQ" sz="3600" dirty="0" smtClean="0">
              <a:solidFill>
                <a:srgbClr val="6666FF"/>
              </a:solidFill>
              <a:latin typeface="Simplified Arabic" pitchFamily="18" charset="-78"/>
              <a:ea typeface="Calibri"/>
              <a:cs typeface="Simplified Arabic" pitchFamily="18" charset="-78"/>
            </a:endParaRPr>
          </a:p>
          <a:p>
            <a:pPr marL="0" lvl="0" indent="0" algn="just">
              <a:lnSpc>
                <a:spcPct val="115000"/>
              </a:lnSpc>
              <a:spcBef>
                <a:spcPts val="0"/>
              </a:spcBef>
              <a:buNone/>
            </a:pPr>
            <a:r>
              <a:rPr lang="ar-IQ" sz="3600" dirty="0" smtClean="0">
                <a:latin typeface="Simplified Arabic" pitchFamily="18" charset="-78"/>
                <a:ea typeface="Calibri"/>
                <a:cs typeface="Simplified Arabic" pitchFamily="18" charset="-78"/>
              </a:rPr>
              <a:t>يتعلق </a:t>
            </a:r>
            <a:r>
              <a:rPr lang="ar-IQ" sz="3600" dirty="0">
                <a:latin typeface="Simplified Arabic" pitchFamily="18" charset="-78"/>
                <a:ea typeface="Calibri"/>
                <a:cs typeface="Simplified Arabic" pitchFamily="18" charset="-78"/>
              </a:rPr>
              <a:t>بمحتويات العنوان.</a:t>
            </a:r>
            <a:endParaRPr lang="en-US" sz="36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737260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sp>
        <p:nvSpPr>
          <p:cNvPr id="3" name="عنصر نائب للمحتوى 2"/>
          <p:cNvSpPr>
            <a:spLocks noGrp="1"/>
          </p:cNvSpPr>
          <p:nvPr>
            <p:ph idx="1"/>
          </p:nvPr>
        </p:nvSpPr>
        <p:spPr>
          <a:xfrm>
            <a:off x="457200" y="908720"/>
            <a:ext cx="8229600" cy="5832648"/>
          </a:xfrm>
        </p:spPr>
        <p:txBody>
          <a:bodyPr/>
          <a:lstStyle/>
          <a:p>
            <a:pPr algn="ctr"/>
            <a:r>
              <a:rPr lang="ar-IQ" sz="6600" b="1" dirty="0">
                <a:solidFill>
                  <a:srgbClr val="FF0000"/>
                </a:solidFill>
                <a:latin typeface="Simplified Arabic" pitchFamily="18" charset="-78"/>
                <a:ea typeface="Calibri"/>
                <a:cs typeface="Simplified Arabic" pitchFamily="18" charset="-78"/>
              </a:rPr>
              <a:t>مراحل تحديد </a:t>
            </a:r>
            <a:r>
              <a:rPr lang="ar-IQ" sz="6600" b="1" dirty="0" smtClean="0">
                <a:solidFill>
                  <a:srgbClr val="FF0000"/>
                </a:solidFill>
                <a:latin typeface="Simplified Arabic" pitchFamily="18" charset="-78"/>
                <a:ea typeface="Calibri"/>
                <a:cs typeface="Simplified Arabic" pitchFamily="18" charset="-78"/>
              </a:rPr>
              <a:t>العنوان</a:t>
            </a:r>
          </a:p>
          <a:p>
            <a:pPr algn="ctr"/>
            <a:r>
              <a:rPr lang="en-US" sz="2800" b="1" dirty="0" smtClean="0">
                <a:solidFill>
                  <a:srgbClr val="FF0000"/>
                </a:solidFill>
                <a:latin typeface="Simplified Arabic" pitchFamily="18" charset="-78"/>
                <a:ea typeface="Calibri"/>
                <a:cs typeface="Simplified Arabic" pitchFamily="18" charset="-78"/>
              </a:rPr>
              <a:t>The </a:t>
            </a:r>
            <a:r>
              <a:rPr lang="en-US" sz="2800" b="1" dirty="0">
                <a:solidFill>
                  <a:srgbClr val="FF0000"/>
                </a:solidFill>
                <a:latin typeface="Simplified Arabic" pitchFamily="18" charset="-78"/>
                <a:ea typeface="Calibri"/>
                <a:cs typeface="Simplified Arabic" pitchFamily="18" charset="-78"/>
              </a:rPr>
              <a:t>stages of determining the title of the </a:t>
            </a:r>
            <a:r>
              <a:rPr lang="en-US" sz="2800" b="1" dirty="0" smtClean="0">
                <a:solidFill>
                  <a:srgbClr val="FF0000"/>
                </a:solidFill>
                <a:latin typeface="Simplified Arabic" pitchFamily="18" charset="-78"/>
                <a:ea typeface="Calibri"/>
                <a:cs typeface="Simplified Arabic" pitchFamily="18" charset="-78"/>
              </a:rPr>
              <a:t>search</a:t>
            </a:r>
            <a:endParaRPr lang="ar-IQ" sz="2800" b="1" dirty="0" smtClean="0">
              <a:solidFill>
                <a:srgbClr val="FF0000"/>
              </a:solidFill>
              <a:latin typeface="Simplified Arabic" pitchFamily="18" charset="-78"/>
              <a:ea typeface="Calibri"/>
              <a:cs typeface="Simplified Arabic" pitchFamily="18" charset="-78"/>
            </a:endParaRPr>
          </a:p>
          <a:p>
            <a:endParaRPr lang="ar-IQ" dirty="0"/>
          </a:p>
        </p:txBody>
      </p:sp>
    </p:spTree>
    <p:extLst>
      <p:ext uri="{BB962C8B-B14F-4D97-AF65-F5344CB8AC3E}">
        <p14:creationId xmlns:p14="http://schemas.microsoft.com/office/powerpoint/2010/main" val="331152843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3069</Words>
  <Application>Microsoft Office PowerPoint</Application>
  <PresentationFormat>عرض على الشاشة (4:3)</PresentationFormat>
  <Paragraphs>320</Paragraphs>
  <Slides>40</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40</vt:i4>
      </vt:variant>
    </vt:vector>
  </HeadingPairs>
  <TitlesOfParts>
    <vt:vector size="48" baseType="lpstr">
      <vt:lpstr>Arial</vt:lpstr>
      <vt:lpstr>Calibri</vt:lpstr>
      <vt:lpstr>Helvetica</vt:lpstr>
      <vt:lpstr>Simplified Arabic</vt:lpstr>
      <vt:lpstr>Symbol</vt:lpstr>
      <vt:lpstr>Times New Roman</vt:lpstr>
      <vt:lpstr>Wingdings</vt:lpstr>
      <vt:lpstr>سمة Office</vt:lpstr>
      <vt:lpstr>بسم الله الرحمن الرحيم</vt:lpstr>
      <vt:lpstr>تذكير بالمحاضرة السابقة ومحاضرة اليوم</vt:lpstr>
      <vt:lpstr>المحاضرة الخامسة</vt:lpstr>
      <vt:lpstr>المحاضرة الخامسة</vt:lpstr>
      <vt:lpstr>محاور المحاضرة الخامسة</vt:lpstr>
      <vt:lpstr>عنوان البحث  Research Title</vt:lpstr>
      <vt:lpstr>تعريف عنوان البحث</vt:lpstr>
      <vt:lpstr>أن اختيار عنوان البحث يرتبط بجانبين هما:-</vt:lpstr>
      <vt:lpstr>عرض تقديمي في PowerPoint</vt:lpstr>
      <vt:lpstr>مراحل تحديد العنوان The stages of determining the title of the search</vt:lpstr>
      <vt:lpstr>خطوات اختيار عنوان البحث   Steps for choosing a search title</vt:lpstr>
      <vt:lpstr>خطوات اختيار عنوان البحث   Steps for choosing a search title</vt:lpstr>
      <vt:lpstr>تكملة / خطوات اختيار عنوان البحث / الخطوة الأولى : العصف الذهني</vt:lpstr>
      <vt:lpstr>تكملة / خطوات اختيار عنوان البحث / الخطوة الأولى : العصف الذهني</vt:lpstr>
      <vt:lpstr>ماهي وسائل الاستقصاء والاستطلاع؟</vt:lpstr>
      <vt:lpstr>تكملة / خطوات اختيار عنوان البحث / الخطوة الأولى : العصف الذهني</vt:lpstr>
      <vt:lpstr>مثال </vt:lpstr>
      <vt:lpstr>تكملة / خطوات اختيار عنوان البحث/ الخطوة الثانية : اختيار مصطلحات ذات علاقة بموضع البحث</vt:lpstr>
      <vt:lpstr>عرض تقديمي في PowerPoint</vt:lpstr>
      <vt:lpstr>تكملة / خطوات اختيار عنوان البحث/ الخطوة الثالثة: انتقاء وتخصيص فكرة محددة</vt:lpstr>
      <vt:lpstr>تكملة / خطوات اختيار عنوان البحث/ الخطوة الرابعة: تحويل الفكرة إلى عنوان محدد وتساؤلات</vt:lpstr>
      <vt:lpstr>تكملة / خطوات اختيار عنوان البحث/ الخطوة الخامسة : تحويل العنوان المحدد إلى الأكثر تحديداً</vt:lpstr>
      <vt:lpstr>عرض تقديمي في PowerPoint</vt:lpstr>
      <vt:lpstr>شروط كتابة عنوان البحث   Terms of writing the title of the search</vt:lpstr>
      <vt:lpstr>تكملة شروط كتابة عنوان البحث</vt:lpstr>
      <vt:lpstr>آلية وضع عنوان البحث ومكوناته</vt:lpstr>
      <vt:lpstr>اذا تكون محتويات العنوان في المثال أعلاه كما يلي ...</vt:lpstr>
      <vt:lpstr>عرض تقديمي في PowerPoint</vt:lpstr>
      <vt:lpstr>مصطلحات تستخدم في عنوان البحث  Terms used in the search title</vt:lpstr>
      <vt:lpstr>مصطلحات تستخدم في عنوان البحث</vt:lpstr>
      <vt:lpstr>تكملة / مصطلحات تستخدم في عنوان البحث</vt:lpstr>
      <vt:lpstr>تكملة / مصطلحات تستخدم في عنوان البحث</vt:lpstr>
      <vt:lpstr>تكملة / مصطلحات تستخدم في عنوان البحث</vt:lpstr>
      <vt:lpstr>للاطلاع</vt:lpstr>
      <vt:lpstr>الفارق التعلم و التعليم (learning and education) للاطلاع فقط</vt:lpstr>
      <vt:lpstr>الجدول السابق للاطلاع فقط</vt:lpstr>
      <vt:lpstr>الفارق بين الفاعلية والفعالية والكفاءة / للاطلاع فقط</vt:lpstr>
      <vt:lpstr>الفارق بين التأثير والأثر / للاطلاع فقط</vt:lpstr>
      <vt:lpstr>أكثر حروف الجر استخداماً في عنوان البحث   Prepositions</vt:lpstr>
      <vt:lpstr>انتهت المحاضرة الخامسة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Dr.hassan</dc:creator>
  <cp:lastModifiedBy>DELL</cp:lastModifiedBy>
  <cp:revision>39</cp:revision>
  <dcterms:created xsi:type="dcterms:W3CDTF">2023-09-04T21:03:34Z</dcterms:created>
  <dcterms:modified xsi:type="dcterms:W3CDTF">2024-10-13T04:00:44Z</dcterms:modified>
</cp:coreProperties>
</file>