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88" r:id="rId2"/>
    <p:sldId id="289" r:id="rId3"/>
    <p:sldId id="257" r:id="rId4"/>
    <p:sldId id="258" r:id="rId5"/>
    <p:sldId id="259" r:id="rId6"/>
    <p:sldId id="260" r:id="rId7"/>
    <p:sldId id="261" r:id="rId8"/>
    <p:sldId id="262" r:id="rId9"/>
    <p:sldId id="263" r:id="rId10"/>
    <p:sldId id="264" r:id="rId11"/>
    <p:sldId id="265" r:id="rId12"/>
    <p:sldId id="266" r:id="rId13"/>
    <p:sldId id="281" r:id="rId14"/>
    <p:sldId id="283" r:id="rId15"/>
    <p:sldId id="284" r:id="rId16"/>
    <p:sldId id="282" r:id="rId17"/>
    <p:sldId id="285" r:id="rId18"/>
    <p:sldId id="286" r:id="rId19"/>
    <p:sldId id="287" r:id="rId2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6600FF"/>
    <a:srgbClr val="CC66FF"/>
    <a:srgbClr val="FF66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10/04/1446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10/04/1446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10/04/1446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10/04/1446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10/04/1446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10/04/1446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10/04/1446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404665"/>
            <a:ext cx="7772400" cy="576063"/>
          </a:xfrm>
        </p:spPr>
        <p:txBody>
          <a:bodyPr>
            <a:normAutofit fontScale="90000"/>
          </a:bodyPr>
          <a:lstStyle/>
          <a:p>
            <a:r>
              <a:rPr lang="ar-IQ" dirty="0" smtClean="0"/>
              <a:t>بسم الله الرحمن الرحيم</a:t>
            </a:r>
            <a:endParaRPr lang="ar-IQ" dirty="0"/>
          </a:p>
        </p:txBody>
      </p:sp>
      <p:sp>
        <p:nvSpPr>
          <p:cNvPr id="3" name="عنوان فرعي 2"/>
          <p:cNvSpPr>
            <a:spLocks noGrp="1"/>
          </p:cNvSpPr>
          <p:nvPr>
            <p:ph type="subTitle" idx="1"/>
          </p:nvPr>
        </p:nvSpPr>
        <p:spPr>
          <a:xfrm>
            <a:off x="395536" y="1196752"/>
            <a:ext cx="8352928" cy="5400600"/>
          </a:xfrm>
        </p:spPr>
        <p:txBody>
          <a:bodyPr>
            <a:normAutofit lnSpcReduction="10000"/>
          </a:bodyPr>
          <a:lstStyle/>
          <a:p>
            <a:r>
              <a:rPr lang="ar-IQ" b="1" dirty="0" smtClean="0">
                <a:solidFill>
                  <a:srgbClr val="7030A0"/>
                </a:solidFill>
                <a:latin typeface="Simplified Arabic" pitchFamily="18" charset="-78"/>
                <a:cs typeface="Simplified Arabic" pitchFamily="18" charset="-78"/>
              </a:rPr>
              <a:t>الجامعة المستنصرية – كلية التربية البدنية وعلوم الرياضة</a:t>
            </a:r>
          </a:p>
          <a:p>
            <a:r>
              <a:rPr lang="ar-IQ" b="1" dirty="0" smtClean="0">
                <a:solidFill>
                  <a:srgbClr val="2052F2"/>
                </a:solidFill>
                <a:latin typeface="Simplified Arabic" pitchFamily="18" charset="-78"/>
                <a:cs typeface="Simplified Arabic" pitchFamily="18" charset="-78"/>
              </a:rPr>
              <a:t>مادة</a:t>
            </a:r>
          </a:p>
          <a:p>
            <a:r>
              <a:rPr lang="ar-IQ" sz="3600" b="1" dirty="0" smtClean="0">
                <a:solidFill>
                  <a:srgbClr val="FF00FF"/>
                </a:solidFill>
                <a:latin typeface="Simplified Arabic" pitchFamily="18" charset="-78"/>
                <a:cs typeface="Simplified Arabic" pitchFamily="18" charset="-78"/>
              </a:rPr>
              <a:t>البحث العلمي الرياضي</a:t>
            </a:r>
          </a:p>
          <a:p>
            <a:r>
              <a:rPr lang="ar-IQ" b="1" dirty="0" smtClean="0">
                <a:solidFill>
                  <a:srgbClr val="2052F2"/>
                </a:solidFill>
                <a:latin typeface="Simplified Arabic" pitchFamily="18" charset="-78"/>
                <a:cs typeface="Simplified Arabic" pitchFamily="18" charset="-78"/>
              </a:rPr>
              <a:t>المرحلة الثالثة</a:t>
            </a:r>
          </a:p>
          <a:p>
            <a:r>
              <a:rPr lang="ar-IQ" b="1" dirty="0" smtClean="0">
                <a:solidFill>
                  <a:srgbClr val="FF00FF"/>
                </a:solidFill>
                <a:latin typeface="Simplified Arabic" pitchFamily="18" charset="-78"/>
                <a:cs typeface="Simplified Arabic" pitchFamily="18" charset="-78"/>
              </a:rPr>
              <a:t>العام الدراسي</a:t>
            </a:r>
          </a:p>
          <a:p>
            <a:r>
              <a:rPr lang="ar-IQ" b="1" dirty="0" smtClean="0">
                <a:solidFill>
                  <a:srgbClr val="FF00FF"/>
                </a:solidFill>
                <a:latin typeface="Simplified Arabic" pitchFamily="18" charset="-78"/>
                <a:cs typeface="Simplified Arabic" pitchFamily="18" charset="-78"/>
              </a:rPr>
              <a:t>2023 - 2024 </a:t>
            </a:r>
          </a:p>
          <a:p>
            <a:r>
              <a:rPr lang="ar-IQ" b="1" dirty="0" smtClean="0">
                <a:solidFill>
                  <a:srgbClr val="FF00FF"/>
                </a:solidFill>
                <a:latin typeface="Simplified Arabic" pitchFamily="18" charset="-78"/>
                <a:cs typeface="Simplified Arabic" pitchFamily="18" charset="-78"/>
              </a:rPr>
              <a:t>للدراستين الصباحية والمسائية</a:t>
            </a:r>
          </a:p>
          <a:p>
            <a:r>
              <a:rPr lang="ar-IQ" sz="3600" b="1" dirty="0" err="1" smtClean="0">
                <a:solidFill>
                  <a:srgbClr val="FF00FF"/>
                </a:solidFill>
                <a:latin typeface="Simplified Arabic" pitchFamily="18" charset="-78"/>
                <a:cs typeface="Simplified Arabic" pitchFamily="18" charset="-78"/>
              </a:rPr>
              <a:t>أ.د</a:t>
            </a:r>
            <a:r>
              <a:rPr lang="ar-IQ" sz="3600" b="1" dirty="0" smtClean="0">
                <a:solidFill>
                  <a:srgbClr val="FF00FF"/>
                </a:solidFill>
                <a:latin typeface="Simplified Arabic" pitchFamily="18" charset="-78"/>
                <a:cs typeface="Simplified Arabic" pitchFamily="18" charset="-78"/>
              </a:rPr>
              <a:t>. حسن هادي </a:t>
            </a:r>
            <a:r>
              <a:rPr lang="ar-IQ" sz="3600" b="1" dirty="0" smtClean="0">
                <a:solidFill>
                  <a:srgbClr val="FF00FF"/>
                </a:solidFill>
                <a:latin typeface="Simplified Arabic" pitchFamily="18" charset="-78"/>
                <a:cs typeface="Simplified Arabic" pitchFamily="18" charset="-78"/>
              </a:rPr>
              <a:t>الهلالي</a:t>
            </a:r>
          </a:p>
          <a:p>
            <a:pPr lvl="0"/>
            <a:r>
              <a:rPr lang="ar-IQ" sz="3600" b="1" dirty="0" err="1">
                <a:solidFill>
                  <a:srgbClr val="FF00FF"/>
                </a:solidFill>
                <a:latin typeface="Simplified Arabic" pitchFamily="18" charset="-78"/>
                <a:cs typeface="Simplified Arabic" pitchFamily="18" charset="-78"/>
              </a:rPr>
              <a:t>ا.د</a:t>
            </a:r>
            <a:r>
              <a:rPr lang="ar-IQ" sz="3600" b="1" dirty="0">
                <a:solidFill>
                  <a:srgbClr val="FF00FF"/>
                </a:solidFill>
                <a:latin typeface="Simplified Arabic" pitchFamily="18" charset="-78"/>
                <a:cs typeface="Simplified Arabic" pitchFamily="18" charset="-78"/>
              </a:rPr>
              <a:t>. </a:t>
            </a:r>
            <a:r>
              <a:rPr lang="ar-IQ" sz="3600" b="1">
                <a:solidFill>
                  <a:srgbClr val="FF00FF"/>
                </a:solidFill>
                <a:latin typeface="Simplified Arabic" pitchFamily="18" charset="-78"/>
                <a:cs typeface="Simplified Arabic" pitchFamily="18" charset="-78"/>
              </a:rPr>
              <a:t>حردان عزيز سلمان</a:t>
            </a:r>
          </a:p>
          <a:p>
            <a:endParaRPr lang="ar-IQ" sz="3600" b="1" dirty="0">
              <a:solidFill>
                <a:srgbClr val="FF00FF"/>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25014770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18058"/>
          </a:xfrm>
        </p:spPr>
        <p:txBody>
          <a:bodyPr>
            <a:noAutofit/>
          </a:bodyPr>
          <a:lstStyle/>
          <a:p>
            <a:r>
              <a:rPr lang="ar-IQ" sz="3200" b="1" dirty="0" smtClean="0">
                <a:solidFill>
                  <a:srgbClr val="FF0000"/>
                </a:solidFill>
                <a:latin typeface="Simplified Arabic" pitchFamily="18" charset="-78"/>
                <a:cs typeface="Simplified Arabic" pitchFamily="18" charset="-78"/>
              </a:rPr>
              <a:t>تكملة / </a:t>
            </a:r>
            <a:r>
              <a:rPr lang="ar-IQ" sz="3200" b="1" dirty="0">
                <a:solidFill>
                  <a:srgbClr val="FF0000"/>
                </a:solidFill>
                <a:latin typeface="Simplified Arabic" pitchFamily="18" charset="-78"/>
                <a:ea typeface="Calibri"/>
                <a:cs typeface="Simplified Arabic" pitchFamily="18" charset="-78"/>
              </a:rPr>
              <a:t>3. </a:t>
            </a:r>
            <a:r>
              <a:rPr lang="ar-SA" sz="3200" b="1" dirty="0">
                <a:solidFill>
                  <a:srgbClr val="FF0000"/>
                </a:solidFill>
                <a:latin typeface="Simplified Arabic" pitchFamily="18" charset="-78"/>
                <a:ea typeface="Calibri"/>
                <a:cs typeface="Simplified Arabic" pitchFamily="18" charset="-78"/>
              </a:rPr>
              <a:t>المتغير الوسيط (الخارجي أو الثابت أو الدخيل</a:t>
            </a:r>
            <a:r>
              <a:rPr lang="ar-SA" sz="3200" b="1" dirty="0" smtClean="0">
                <a:solidFill>
                  <a:srgbClr val="FF0000"/>
                </a:solidFill>
                <a:latin typeface="Simplified Arabic" pitchFamily="18" charset="-78"/>
                <a:ea typeface="Calibri"/>
                <a:cs typeface="Simplified Arabic" pitchFamily="18" charset="-78"/>
              </a:rPr>
              <a:t>)</a:t>
            </a:r>
            <a:endParaRPr lang="ar-IQ" sz="32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836712"/>
            <a:ext cx="8229600" cy="5832648"/>
          </a:xfrm>
        </p:spPr>
        <p:txBody>
          <a:bodyPr/>
          <a:lstStyle/>
          <a:p>
            <a:pPr marL="0" lvl="0" indent="0" algn="just">
              <a:lnSpc>
                <a:spcPct val="115000"/>
              </a:lnSpc>
              <a:spcBef>
                <a:spcPts val="0"/>
              </a:spcBef>
              <a:buNone/>
            </a:pPr>
            <a:r>
              <a:rPr lang="ar-SA" b="1" dirty="0">
                <a:solidFill>
                  <a:srgbClr val="FF0000"/>
                </a:solidFill>
                <a:latin typeface="Simplified Arabic" pitchFamily="18" charset="-78"/>
                <a:ea typeface="Calibri"/>
                <a:cs typeface="Simplified Arabic" pitchFamily="18" charset="-78"/>
              </a:rPr>
              <a:t>لذلك يجب على الباحث السيطرة على هذه المتغيرات الدخيلة</a:t>
            </a:r>
            <a:r>
              <a:rPr lang="ar-SA" b="1" dirty="0">
                <a:solidFill>
                  <a:prstClr val="black"/>
                </a:solidFill>
                <a:latin typeface="Simplified Arabic" pitchFamily="18" charset="-78"/>
                <a:ea typeface="Calibri"/>
                <a:cs typeface="Simplified Arabic" pitchFamily="18" charset="-78"/>
              </a:rPr>
              <a:t>، السيطرة عليها من طرائق عدة حسب مصادر هذه المتغيرات الدخيلة، </a:t>
            </a:r>
            <a:endParaRPr lang="ar-IQ" b="1" dirty="0">
              <a:solidFill>
                <a:prstClr val="black"/>
              </a:solidFill>
              <a:latin typeface="Simplified Arabic" pitchFamily="18" charset="-78"/>
              <a:ea typeface="Calibri"/>
              <a:cs typeface="Simplified Arabic" pitchFamily="18" charset="-78"/>
            </a:endParaRPr>
          </a:p>
          <a:p>
            <a:pPr marL="0" lvl="0" indent="0" algn="just">
              <a:lnSpc>
                <a:spcPct val="115000"/>
              </a:lnSpc>
              <a:spcBef>
                <a:spcPts val="0"/>
              </a:spcBef>
              <a:buNone/>
            </a:pPr>
            <a:r>
              <a:rPr lang="ar-SA" b="1" dirty="0">
                <a:solidFill>
                  <a:prstClr val="black"/>
                </a:solidFill>
                <a:latin typeface="Simplified Arabic" pitchFamily="18" charset="-78"/>
                <a:ea typeface="Calibri"/>
                <a:cs typeface="Simplified Arabic" pitchFamily="18" charset="-78"/>
              </a:rPr>
              <a:t>أن السيطرة على هذه المتغيرات تعد من الإجراءات المهمة البحوث التجريبية بصورة عامة لأنها تمكن الباحث من التأكد من أن التغيرات التي حصلت هي بفعل تأثير المتغير المستقل وليس بشيء آخر أو متغير آخر مما يؤدي إلى تقليل مستويات الأخطاء. </a:t>
            </a:r>
            <a:endParaRPr lang="ar-IQ" b="1" dirty="0" smtClean="0">
              <a:solidFill>
                <a:prstClr val="black"/>
              </a:solidFill>
              <a:latin typeface="Simplified Arabic" pitchFamily="18" charset="-78"/>
              <a:ea typeface="Calibri"/>
              <a:cs typeface="Simplified Arabic" pitchFamily="18" charset="-78"/>
            </a:endParaRPr>
          </a:p>
          <a:p>
            <a:pPr marL="0" lvl="0" indent="0" algn="just">
              <a:lnSpc>
                <a:spcPct val="115000"/>
              </a:lnSpc>
              <a:spcBef>
                <a:spcPts val="0"/>
              </a:spcBef>
              <a:buNone/>
            </a:pPr>
            <a:endParaRPr lang="en-US" b="1" dirty="0">
              <a:solidFill>
                <a:prstClr val="black"/>
              </a:solidFill>
              <a:latin typeface="Simplified Arabic" pitchFamily="18" charset="-78"/>
              <a:ea typeface="Calibri"/>
              <a:cs typeface="Simplified Arabic" pitchFamily="18" charset="-78"/>
            </a:endParaRPr>
          </a:p>
          <a:p>
            <a:pPr lvl="0" algn="l">
              <a:lnSpc>
                <a:spcPct val="115000"/>
              </a:lnSpc>
              <a:spcBef>
                <a:spcPts val="0"/>
              </a:spcBef>
              <a:buFont typeface="Symbol"/>
              <a:buChar char=""/>
            </a:pPr>
            <a:r>
              <a:rPr lang="ar-SA" sz="2400" b="1" dirty="0">
                <a:solidFill>
                  <a:srgbClr val="FF0000"/>
                </a:solidFill>
                <a:latin typeface="Simplified Arabic" pitchFamily="18" charset="-78"/>
                <a:ea typeface="Calibri"/>
                <a:cs typeface="Simplified Arabic" pitchFamily="18" charset="-78"/>
              </a:rPr>
              <a:t>مصادر المتغير الوسيط (الخارجي أو الثابت أو الدخيل) وطرائق ضبطها</a:t>
            </a:r>
            <a:r>
              <a:rPr lang="ar-IQ" sz="2400" b="1" dirty="0" smtClean="0">
                <a:solidFill>
                  <a:srgbClr val="FF0000"/>
                </a:solidFill>
                <a:latin typeface="Simplified Arabic" pitchFamily="18" charset="-78"/>
                <a:ea typeface="Calibri"/>
                <a:cs typeface="Simplified Arabic" pitchFamily="18" charset="-78"/>
              </a:rPr>
              <a:t>...</a:t>
            </a:r>
            <a:endParaRPr lang="en-US" sz="2400"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3469883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IQ" sz="3200" b="1" dirty="0">
                <a:solidFill>
                  <a:srgbClr val="FF0000"/>
                </a:solidFill>
                <a:latin typeface="Simplified Arabic" pitchFamily="18" charset="-78"/>
                <a:cs typeface="Simplified Arabic" pitchFamily="18" charset="-78"/>
              </a:rPr>
              <a:t>تكملة / </a:t>
            </a:r>
            <a:r>
              <a:rPr lang="ar-IQ" sz="3200" b="1" dirty="0">
                <a:solidFill>
                  <a:srgbClr val="FF0000"/>
                </a:solidFill>
                <a:latin typeface="Simplified Arabic" pitchFamily="18" charset="-78"/>
                <a:ea typeface="Calibri"/>
                <a:cs typeface="Simplified Arabic" pitchFamily="18" charset="-78"/>
              </a:rPr>
              <a:t>3. </a:t>
            </a:r>
            <a:r>
              <a:rPr lang="ar-SA" sz="3200" b="1" dirty="0">
                <a:solidFill>
                  <a:srgbClr val="FF0000"/>
                </a:solidFill>
                <a:latin typeface="Simplified Arabic" pitchFamily="18" charset="-78"/>
                <a:ea typeface="Calibri"/>
                <a:cs typeface="Simplified Arabic" pitchFamily="18" charset="-78"/>
              </a:rPr>
              <a:t>المتغير الوسيط (الخارجي أو الثابت أو الدخيل)</a:t>
            </a:r>
            <a:endParaRPr lang="ar-IQ" dirty="0"/>
          </a:p>
        </p:txBody>
      </p:sp>
      <p:sp>
        <p:nvSpPr>
          <p:cNvPr id="3" name="عنصر نائب للمحتوى 2"/>
          <p:cNvSpPr>
            <a:spLocks noGrp="1"/>
          </p:cNvSpPr>
          <p:nvPr>
            <p:ph idx="1"/>
          </p:nvPr>
        </p:nvSpPr>
        <p:spPr>
          <a:xfrm>
            <a:off x="457200" y="908720"/>
            <a:ext cx="8229600" cy="5688632"/>
          </a:xfrm>
        </p:spPr>
        <p:txBody>
          <a:bodyPr>
            <a:normAutofit/>
          </a:bodyPr>
          <a:lstStyle/>
          <a:p>
            <a:pPr lvl="0" algn="just">
              <a:lnSpc>
                <a:spcPct val="115000"/>
              </a:lnSpc>
              <a:spcBef>
                <a:spcPts val="0"/>
              </a:spcBef>
              <a:buFont typeface="Symbol"/>
              <a:buChar char=""/>
            </a:pPr>
            <a:r>
              <a:rPr lang="ar-SA" sz="3600" b="1" dirty="0" smtClean="0">
                <a:solidFill>
                  <a:srgbClr val="FF0000"/>
                </a:solidFill>
                <a:latin typeface="Simplified Arabic" pitchFamily="18" charset="-78"/>
                <a:ea typeface="Calibri"/>
                <a:cs typeface="Simplified Arabic" pitchFamily="18" charset="-78"/>
              </a:rPr>
              <a:t>مصادر </a:t>
            </a:r>
            <a:r>
              <a:rPr lang="ar-SA" sz="3600" b="1" dirty="0">
                <a:solidFill>
                  <a:srgbClr val="FF0000"/>
                </a:solidFill>
                <a:latin typeface="Simplified Arabic" pitchFamily="18" charset="-78"/>
                <a:ea typeface="Calibri"/>
                <a:cs typeface="Simplified Arabic" pitchFamily="18" charset="-78"/>
              </a:rPr>
              <a:t>المتغير الوسيط (الخارجي أو الثابت أو الدخيل) وطرائق </a:t>
            </a:r>
            <a:r>
              <a:rPr lang="ar-SA" sz="3600" b="1" dirty="0" smtClean="0">
                <a:solidFill>
                  <a:srgbClr val="FF0000"/>
                </a:solidFill>
                <a:latin typeface="Simplified Arabic" pitchFamily="18" charset="-78"/>
                <a:ea typeface="Calibri"/>
                <a:cs typeface="Simplified Arabic" pitchFamily="18" charset="-78"/>
              </a:rPr>
              <a:t>ضبطها</a:t>
            </a:r>
            <a:r>
              <a:rPr lang="ar-IQ" sz="3600" b="1" dirty="0" smtClean="0">
                <a:solidFill>
                  <a:srgbClr val="FF0000"/>
                </a:solidFill>
                <a:latin typeface="Simplified Arabic" pitchFamily="18" charset="-78"/>
                <a:ea typeface="Calibri"/>
                <a:cs typeface="Simplified Arabic" pitchFamily="18" charset="-78"/>
              </a:rPr>
              <a:t>:-</a:t>
            </a:r>
          </a:p>
          <a:p>
            <a:pPr marL="0" lvl="0" indent="0" algn="just">
              <a:lnSpc>
                <a:spcPct val="115000"/>
              </a:lnSpc>
              <a:spcBef>
                <a:spcPts val="0"/>
              </a:spcBef>
              <a:buNone/>
            </a:pPr>
            <a:endParaRPr lang="ar-IQ" sz="3600" b="1" dirty="0" smtClean="0">
              <a:solidFill>
                <a:srgbClr val="FF0000"/>
              </a:solidFill>
              <a:latin typeface="Simplified Arabic" pitchFamily="18" charset="-78"/>
              <a:ea typeface="Calibri"/>
              <a:cs typeface="Simplified Arabic" pitchFamily="18" charset="-78"/>
            </a:endParaRPr>
          </a:p>
          <a:p>
            <a:pPr marL="457200" algn="just">
              <a:lnSpc>
                <a:spcPct val="115000"/>
              </a:lnSpc>
              <a:spcBef>
                <a:spcPts val="0"/>
              </a:spcBef>
            </a:pPr>
            <a:r>
              <a:rPr lang="ar-SA" sz="3600" b="1" dirty="0" smtClean="0">
                <a:latin typeface="Simplified Arabic" pitchFamily="18" charset="-78"/>
                <a:ea typeface="Calibri"/>
                <a:cs typeface="Simplified Arabic" pitchFamily="18" charset="-78"/>
              </a:rPr>
              <a:t>أ. متغيرات دخيلة ترجع إلى خصائص الأفراد.</a:t>
            </a:r>
            <a:endParaRPr lang="en-US" sz="3600" dirty="0" smtClean="0">
              <a:latin typeface="Simplified Arabic" pitchFamily="18" charset="-78"/>
              <a:ea typeface="Calibri"/>
              <a:cs typeface="Simplified Arabic" pitchFamily="18" charset="-78"/>
            </a:endParaRPr>
          </a:p>
          <a:p>
            <a:pPr marL="0" algn="just">
              <a:lnSpc>
                <a:spcPct val="115000"/>
              </a:lnSpc>
              <a:spcBef>
                <a:spcPts val="0"/>
              </a:spcBef>
              <a:spcAft>
                <a:spcPts val="1000"/>
              </a:spcAft>
            </a:pPr>
            <a:r>
              <a:rPr lang="ar-SA" sz="3600" b="1" dirty="0" smtClean="0">
                <a:latin typeface="Simplified Arabic" pitchFamily="18" charset="-78"/>
                <a:ea typeface="Calibri"/>
                <a:cs typeface="Simplified Arabic" pitchFamily="18" charset="-78"/>
              </a:rPr>
              <a:t>ب</a:t>
            </a:r>
            <a:r>
              <a:rPr lang="ar-SA" sz="3600" b="1" dirty="0">
                <a:latin typeface="Simplified Arabic" pitchFamily="18" charset="-78"/>
                <a:ea typeface="Calibri"/>
                <a:cs typeface="Simplified Arabic" pitchFamily="18" charset="-78"/>
              </a:rPr>
              <a:t>. متغيرات دخيلة ترجع الى الظروف الخارجية</a:t>
            </a:r>
            <a:r>
              <a:rPr lang="ar-SA" sz="3600" b="1" dirty="0" smtClean="0">
                <a:latin typeface="Simplified Arabic" pitchFamily="18" charset="-78"/>
                <a:ea typeface="Calibri"/>
                <a:cs typeface="Simplified Arabic" pitchFamily="18" charset="-78"/>
              </a:rPr>
              <a:t>.</a:t>
            </a:r>
            <a:endParaRPr lang="ar-IQ" sz="3600" b="1" dirty="0" smtClean="0">
              <a:latin typeface="Simplified Arabic" pitchFamily="18" charset="-78"/>
              <a:ea typeface="Calibri"/>
              <a:cs typeface="Simplified Arabic" pitchFamily="18" charset="-78"/>
            </a:endParaRPr>
          </a:p>
          <a:p>
            <a:pPr marL="0" algn="just">
              <a:lnSpc>
                <a:spcPct val="115000"/>
              </a:lnSpc>
              <a:spcBef>
                <a:spcPts val="0"/>
              </a:spcBef>
              <a:spcAft>
                <a:spcPts val="1000"/>
              </a:spcAft>
            </a:pPr>
            <a:endParaRPr lang="ar-IQ" sz="3600" dirty="0" smtClean="0">
              <a:solidFill>
                <a:srgbClr val="FF0000"/>
              </a:solidFill>
              <a:latin typeface="Simplified Arabic" pitchFamily="18" charset="-78"/>
              <a:ea typeface="Calibri"/>
              <a:cs typeface="Simplified Arabic" pitchFamily="18" charset="-78"/>
            </a:endParaRPr>
          </a:p>
          <a:p>
            <a:pPr marL="0" algn="l">
              <a:lnSpc>
                <a:spcPct val="115000"/>
              </a:lnSpc>
              <a:spcBef>
                <a:spcPts val="0"/>
              </a:spcBef>
              <a:spcAft>
                <a:spcPts val="1000"/>
              </a:spcAft>
            </a:pPr>
            <a:r>
              <a:rPr lang="ar-IQ" sz="3600" b="1" dirty="0" smtClean="0">
                <a:solidFill>
                  <a:srgbClr val="FF0000"/>
                </a:solidFill>
                <a:latin typeface="Simplified Arabic" pitchFamily="18" charset="-78"/>
                <a:ea typeface="Calibri"/>
                <a:cs typeface="Simplified Arabic" pitchFamily="18" charset="-78"/>
              </a:rPr>
              <a:t>سنشرح ذلك بالتفصيل</a:t>
            </a:r>
            <a:endParaRPr lang="en-US" sz="3600" b="1" dirty="0">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3619994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IQ" sz="3200" b="1" dirty="0">
                <a:solidFill>
                  <a:srgbClr val="FF0000"/>
                </a:solidFill>
                <a:latin typeface="Simplified Arabic" pitchFamily="18" charset="-78"/>
                <a:cs typeface="Simplified Arabic" pitchFamily="18" charset="-78"/>
              </a:rPr>
              <a:t>تكملة / </a:t>
            </a:r>
            <a:r>
              <a:rPr lang="ar-IQ" sz="3200" b="1" dirty="0">
                <a:solidFill>
                  <a:srgbClr val="FF0000"/>
                </a:solidFill>
                <a:latin typeface="Simplified Arabic" pitchFamily="18" charset="-78"/>
                <a:ea typeface="Calibri"/>
                <a:cs typeface="Simplified Arabic" pitchFamily="18" charset="-78"/>
              </a:rPr>
              <a:t>3. </a:t>
            </a:r>
            <a:r>
              <a:rPr lang="ar-SA" sz="3200" b="1" dirty="0">
                <a:solidFill>
                  <a:srgbClr val="FF0000"/>
                </a:solidFill>
                <a:latin typeface="Simplified Arabic" pitchFamily="18" charset="-78"/>
                <a:ea typeface="Calibri"/>
                <a:cs typeface="Simplified Arabic" pitchFamily="18" charset="-78"/>
              </a:rPr>
              <a:t>المتغير الوسيط (الخارجي أو الثابت أو الدخيل)</a:t>
            </a:r>
            <a:endParaRPr lang="ar-IQ" dirty="0"/>
          </a:p>
        </p:txBody>
      </p:sp>
      <p:sp>
        <p:nvSpPr>
          <p:cNvPr id="3" name="عنصر نائب للمحتوى 2"/>
          <p:cNvSpPr>
            <a:spLocks noGrp="1"/>
          </p:cNvSpPr>
          <p:nvPr>
            <p:ph idx="1"/>
          </p:nvPr>
        </p:nvSpPr>
        <p:spPr>
          <a:xfrm>
            <a:off x="457200" y="836712"/>
            <a:ext cx="8229600" cy="5760640"/>
          </a:xfrm>
        </p:spPr>
        <p:txBody>
          <a:bodyPr>
            <a:normAutofit/>
          </a:bodyPr>
          <a:lstStyle/>
          <a:p>
            <a:pPr marL="457200" algn="just">
              <a:lnSpc>
                <a:spcPct val="115000"/>
              </a:lnSpc>
              <a:spcBef>
                <a:spcPts val="0"/>
              </a:spcBef>
            </a:pPr>
            <a:r>
              <a:rPr lang="ar-SA" sz="3600" b="1" dirty="0">
                <a:latin typeface="Simplified Arabic" pitchFamily="18" charset="-78"/>
                <a:ea typeface="Calibri"/>
                <a:cs typeface="Simplified Arabic" pitchFamily="18" charset="-78"/>
              </a:rPr>
              <a:t>أ. متغيرات دخيلة ترجع الى خصائص الأفراد:</a:t>
            </a:r>
            <a:endParaRPr lang="en-US" sz="3600" dirty="0">
              <a:latin typeface="Simplified Arabic" pitchFamily="18" charset="-78"/>
              <a:ea typeface="Calibri"/>
              <a:cs typeface="Simplified Arabic" pitchFamily="18" charset="-78"/>
            </a:endParaRPr>
          </a:p>
          <a:p>
            <a:pPr marL="457200" algn="just">
              <a:lnSpc>
                <a:spcPct val="115000"/>
              </a:lnSpc>
              <a:spcBef>
                <a:spcPts val="0"/>
              </a:spcBef>
            </a:pPr>
            <a:r>
              <a:rPr lang="ar-SA" sz="3600" b="1" dirty="0">
                <a:latin typeface="Simplified Arabic" pitchFamily="18" charset="-78"/>
                <a:ea typeface="Calibri"/>
                <a:cs typeface="Simplified Arabic" pitchFamily="18" charset="-78"/>
              </a:rPr>
              <a:t>مثل </a:t>
            </a:r>
            <a:r>
              <a:rPr lang="ar-SA" sz="3600" dirty="0">
                <a:latin typeface="Simplified Arabic" pitchFamily="18" charset="-78"/>
                <a:ea typeface="Calibri"/>
                <a:cs typeface="Simplified Arabic" pitchFamily="18" charset="-78"/>
              </a:rPr>
              <a:t>: العمر– الجنس– الخبرة السابقة – مستوى الذكاء – </a:t>
            </a:r>
            <a:r>
              <a:rPr lang="ar-SA" sz="3600" dirty="0" smtClean="0">
                <a:latin typeface="Simplified Arabic" pitchFamily="18" charset="-78"/>
                <a:ea typeface="Calibri"/>
                <a:cs typeface="Simplified Arabic" pitchFamily="18" charset="-78"/>
              </a:rPr>
              <a:t>الواقعية</a:t>
            </a:r>
            <a:endParaRPr lang="ar-IQ" sz="3600" dirty="0" smtClean="0">
              <a:latin typeface="Simplified Arabic" pitchFamily="18" charset="-78"/>
              <a:ea typeface="Calibri"/>
              <a:cs typeface="Simplified Arabic" pitchFamily="18" charset="-78"/>
            </a:endParaRPr>
          </a:p>
          <a:p>
            <a:pPr marL="457200" algn="just">
              <a:lnSpc>
                <a:spcPct val="115000"/>
              </a:lnSpc>
              <a:spcBef>
                <a:spcPts val="0"/>
              </a:spcBef>
            </a:pPr>
            <a:r>
              <a:rPr lang="ar-SA" sz="3600" dirty="0" smtClean="0">
                <a:solidFill>
                  <a:srgbClr val="6600FF"/>
                </a:solidFill>
                <a:latin typeface="Simplified Arabic" pitchFamily="18" charset="-78"/>
                <a:ea typeface="Calibri"/>
                <a:cs typeface="Simplified Arabic" pitchFamily="18" charset="-78"/>
              </a:rPr>
              <a:t>وعلى </a:t>
            </a:r>
            <a:r>
              <a:rPr lang="ar-SA" sz="3600" dirty="0">
                <a:solidFill>
                  <a:srgbClr val="6600FF"/>
                </a:solidFill>
                <a:latin typeface="Simplified Arabic" pitchFamily="18" charset="-78"/>
                <a:ea typeface="Calibri"/>
                <a:cs typeface="Simplified Arabic" pitchFamily="18" charset="-78"/>
              </a:rPr>
              <a:t>الباحث ضبط تأثيرها بحيث يحقق التكافؤ بين المجموعات فيما يتعلق بخصائص الأفراد.</a:t>
            </a:r>
            <a:endParaRPr lang="en-US" sz="3600" dirty="0">
              <a:solidFill>
                <a:srgbClr val="6600FF"/>
              </a:solidFill>
              <a:latin typeface="Simplified Arabic" pitchFamily="18" charset="-78"/>
              <a:ea typeface="Calibri"/>
              <a:cs typeface="Simplified Arabic" pitchFamily="18" charset="-78"/>
            </a:endParaRPr>
          </a:p>
          <a:p>
            <a:pPr lvl="0" algn="l">
              <a:lnSpc>
                <a:spcPct val="115000"/>
              </a:lnSpc>
              <a:spcBef>
                <a:spcPts val="0"/>
              </a:spcBef>
              <a:buFont typeface="Wingdings"/>
              <a:buChar char=""/>
            </a:pPr>
            <a:r>
              <a:rPr lang="ar-SA" sz="2800" b="1" dirty="0">
                <a:solidFill>
                  <a:srgbClr val="FF0000"/>
                </a:solidFill>
                <a:latin typeface="Simplified Arabic" pitchFamily="18" charset="-78"/>
                <a:ea typeface="Calibri"/>
                <a:cs typeface="Simplified Arabic" pitchFamily="18" charset="-78"/>
              </a:rPr>
              <a:t>طرائق ضبط المتغيرات الدخيلة التي ترجع الى خصائص الأفراد</a:t>
            </a:r>
            <a:r>
              <a:rPr lang="ar-SA" sz="2800" b="1" dirty="0" smtClean="0">
                <a:solidFill>
                  <a:srgbClr val="FF0000"/>
                </a:solidFill>
                <a:latin typeface="Simplified Arabic" pitchFamily="18" charset="-78"/>
                <a:ea typeface="Calibri"/>
                <a:cs typeface="Simplified Arabic" pitchFamily="18" charset="-78"/>
              </a:rPr>
              <a:t>:</a:t>
            </a:r>
            <a:r>
              <a:rPr lang="ar-IQ" sz="2800" b="1" dirty="0" smtClean="0">
                <a:solidFill>
                  <a:srgbClr val="FF0000"/>
                </a:solidFill>
                <a:latin typeface="Simplified Arabic" pitchFamily="18" charset="-78"/>
                <a:ea typeface="Calibri"/>
                <a:cs typeface="Simplified Arabic" pitchFamily="18" charset="-78"/>
              </a:rPr>
              <a:t>...</a:t>
            </a:r>
            <a:endParaRPr lang="en-US" sz="2800"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589906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marL="342900" lvl="0" indent="-342900">
              <a:lnSpc>
                <a:spcPct val="115000"/>
              </a:lnSpc>
              <a:spcBef>
                <a:spcPts val="0"/>
              </a:spcBef>
            </a:pPr>
            <a:r>
              <a:rPr lang="ar-SA" sz="3100" b="1" dirty="0">
                <a:solidFill>
                  <a:srgbClr val="FF0000"/>
                </a:solidFill>
                <a:ea typeface="Calibri"/>
                <a:cs typeface="Simplified Arabic"/>
              </a:rPr>
              <a:t>أمثلة عن المتغير الوسيط (الخارجي أو الثابت أو الدخيل</a:t>
            </a:r>
            <a:r>
              <a:rPr lang="ar-SA" sz="3100" b="1" dirty="0" smtClean="0">
                <a:solidFill>
                  <a:srgbClr val="FF0000"/>
                </a:solidFill>
                <a:ea typeface="Calibri"/>
                <a:cs typeface="Simplified Arabic"/>
              </a:rPr>
              <a:t>)</a:t>
            </a:r>
            <a:endParaRPr lang="ar-IQ" dirty="0"/>
          </a:p>
        </p:txBody>
      </p:sp>
      <p:sp>
        <p:nvSpPr>
          <p:cNvPr id="3" name="عنصر نائب للمحتوى 2"/>
          <p:cNvSpPr>
            <a:spLocks noGrp="1"/>
          </p:cNvSpPr>
          <p:nvPr>
            <p:ph idx="1"/>
          </p:nvPr>
        </p:nvSpPr>
        <p:spPr>
          <a:xfrm>
            <a:off x="457200" y="908720"/>
            <a:ext cx="8229600" cy="5688632"/>
          </a:xfrm>
        </p:spPr>
        <p:txBody>
          <a:bodyPr>
            <a:normAutofit fontScale="55000" lnSpcReduction="20000"/>
          </a:bodyPr>
          <a:lstStyle/>
          <a:p>
            <a:pPr lvl="0" algn="ctr">
              <a:lnSpc>
                <a:spcPct val="115000"/>
              </a:lnSpc>
              <a:spcBef>
                <a:spcPts val="0"/>
              </a:spcBef>
              <a:buFont typeface="Times New Roman"/>
              <a:buChar char="-"/>
              <a:tabLst>
                <a:tab pos="5114925" algn="l"/>
              </a:tabLst>
            </a:pPr>
            <a:r>
              <a:rPr lang="ar-SA" b="1" dirty="0">
                <a:solidFill>
                  <a:srgbClr val="FF0000"/>
                </a:solidFill>
                <a:latin typeface="Simplified Arabic" pitchFamily="18" charset="-78"/>
                <a:ea typeface="Times New Roman"/>
                <a:cs typeface="Simplified Arabic" pitchFamily="18" charset="-78"/>
              </a:rPr>
              <a:t>مثال : </a:t>
            </a:r>
            <a:endParaRPr lang="en-US" b="1" dirty="0" smtClean="0">
              <a:solidFill>
                <a:srgbClr val="FF0000"/>
              </a:solidFill>
              <a:latin typeface="Simplified Arabic" pitchFamily="18" charset="-78"/>
              <a:ea typeface="Times New Roman"/>
              <a:cs typeface="Simplified Arabic" pitchFamily="18" charset="-78"/>
            </a:endParaRPr>
          </a:p>
          <a:p>
            <a:pPr lvl="0" algn="just">
              <a:lnSpc>
                <a:spcPct val="115000"/>
              </a:lnSpc>
              <a:spcBef>
                <a:spcPts val="0"/>
              </a:spcBef>
              <a:buFont typeface="Times New Roman"/>
              <a:buChar char="-"/>
              <a:tabLst>
                <a:tab pos="5114925" algn="l"/>
              </a:tabLst>
            </a:pPr>
            <a:r>
              <a:rPr lang="ar-SA" b="1" dirty="0" smtClean="0">
                <a:latin typeface="Simplified Arabic" pitchFamily="18" charset="-78"/>
                <a:ea typeface="Times New Roman"/>
                <a:cs typeface="Simplified Arabic" pitchFamily="18" charset="-78"/>
              </a:rPr>
              <a:t>عنوان </a:t>
            </a:r>
            <a:r>
              <a:rPr lang="ar-SA" b="1" dirty="0">
                <a:latin typeface="Simplified Arabic" pitchFamily="18" charset="-78"/>
                <a:ea typeface="Times New Roman"/>
                <a:cs typeface="Simplified Arabic" pitchFamily="18" charset="-78"/>
              </a:rPr>
              <a:t>[ علاقة ضعف الروح الرياضية بزيادة حالات الإصابات البدنية ].</a:t>
            </a:r>
            <a:endParaRPr lang="en-US" sz="2400" b="1" dirty="0">
              <a:latin typeface="Simplified Arabic" pitchFamily="18" charset="-78"/>
              <a:ea typeface="Times New Roman"/>
              <a:cs typeface="Simplified Arabic" pitchFamily="18" charset="-78"/>
            </a:endParaRPr>
          </a:p>
          <a:p>
            <a:pPr marL="457200" algn="just">
              <a:lnSpc>
                <a:spcPct val="115000"/>
              </a:lnSpc>
              <a:spcBef>
                <a:spcPts val="0"/>
              </a:spcBef>
              <a:tabLst>
                <a:tab pos="5114925" algn="l"/>
              </a:tabLst>
            </a:pPr>
            <a:r>
              <a:rPr lang="ar-SA" b="1" dirty="0">
                <a:latin typeface="Simplified Arabic" pitchFamily="18" charset="-78"/>
                <a:ea typeface="Calibri"/>
                <a:cs typeface="Simplified Arabic" pitchFamily="18" charset="-78"/>
              </a:rPr>
              <a:t>المتغير المستقل : ضعف الروح الرياضية.</a:t>
            </a:r>
            <a:endParaRPr lang="en-US" sz="2400" b="1" dirty="0">
              <a:latin typeface="Simplified Arabic" pitchFamily="18" charset="-78"/>
              <a:ea typeface="Calibri"/>
              <a:cs typeface="Simplified Arabic" pitchFamily="18" charset="-78"/>
            </a:endParaRPr>
          </a:p>
          <a:p>
            <a:pPr marL="457200" algn="just">
              <a:lnSpc>
                <a:spcPct val="115000"/>
              </a:lnSpc>
              <a:spcBef>
                <a:spcPts val="0"/>
              </a:spcBef>
              <a:tabLst>
                <a:tab pos="5114925" algn="l"/>
              </a:tabLst>
            </a:pPr>
            <a:r>
              <a:rPr lang="ar-SA" b="1" dirty="0">
                <a:latin typeface="Simplified Arabic" pitchFamily="18" charset="-78"/>
                <a:ea typeface="Calibri"/>
                <a:cs typeface="Simplified Arabic" pitchFamily="18" charset="-78"/>
              </a:rPr>
              <a:t>التابع : الإصابات الرياضية، الوسيط : زيادة حالات الإصابات الرياضية</a:t>
            </a:r>
            <a:r>
              <a:rPr lang="ar-SA" b="1" dirty="0" smtClean="0">
                <a:latin typeface="Simplified Arabic" pitchFamily="18" charset="-78"/>
                <a:ea typeface="Calibri"/>
                <a:cs typeface="Simplified Arabic" pitchFamily="18" charset="-78"/>
              </a:rPr>
              <a:t>.</a:t>
            </a:r>
            <a:endParaRPr lang="en-US" b="1" dirty="0" smtClean="0">
              <a:latin typeface="Simplified Arabic" pitchFamily="18" charset="-78"/>
              <a:ea typeface="Calibri"/>
              <a:cs typeface="Simplified Arabic" pitchFamily="18" charset="-78"/>
            </a:endParaRPr>
          </a:p>
          <a:p>
            <a:pPr marL="457200" algn="just">
              <a:lnSpc>
                <a:spcPct val="115000"/>
              </a:lnSpc>
              <a:spcBef>
                <a:spcPts val="0"/>
              </a:spcBef>
              <a:tabLst>
                <a:tab pos="5114925" algn="l"/>
              </a:tabLst>
            </a:pPr>
            <a:endParaRPr lang="en-US" sz="2400" b="1" dirty="0">
              <a:latin typeface="Simplified Arabic" pitchFamily="18" charset="-78"/>
              <a:ea typeface="Calibri"/>
              <a:cs typeface="Simplified Arabic" pitchFamily="18" charset="-78"/>
            </a:endParaRPr>
          </a:p>
          <a:p>
            <a:pPr lvl="0" algn="ctr">
              <a:lnSpc>
                <a:spcPct val="115000"/>
              </a:lnSpc>
              <a:spcBef>
                <a:spcPts val="0"/>
              </a:spcBef>
              <a:buFont typeface="Times New Roman"/>
              <a:buChar char="-"/>
            </a:pPr>
            <a:r>
              <a:rPr lang="ar-SA" b="1" dirty="0">
                <a:solidFill>
                  <a:srgbClr val="FF0000"/>
                </a:solidFill>
                <a:latin typeface="Simplified Arabic" pitchFamily="18" charset="-78"/>
                <a:ea typeface="Times New Roman"/>
                <a:cs typeface="Simplified Arabic" pitchFamily="18" charset="-78"/>
              </a:rPr>
              <a:t>مثال: </a:t>
            </a:r>
            <a:endParaRPr lang="en-US" b="1" dirty="0" smtClean="0">
              <a:solidFill>
                <a:srgbClr val="FF0000"/>
              </a:solidFill>
              <a:latin typeface="Simplified Arabic" pitchFamily="18" charset="-78"/>
              <a:ea typeface="Times New Roman"/>
              <a:cs typeface="Simplified Arabic" pitchFamily="18" charset="-78"/>
            </a:endParaRPr>
          </a:p>
          <a:p>
            <a:pPr lvl="0" algn="just">
              <a:lnSpc>
                <a:spcPct val="115000"/>
              </a:lnSpc>
              <a:spcBef>
                <a:spcPts val="0"/>
              </a:spcBef>
              <a:buFont typeface="Times New Roman"/>
              <a:buChar char="-"/>
            </a:pPr>
            <a:r>
              <a:rPr lang="ar-SA" b="1" dirty="0" smtClean="0">
                <a:latin typeface="Simplified Arabic" pitchFamily="18" charset="-78"/>
                <a:ea typeface="Times New Roman"/>
                <a:cs typeface="Simplified Arabic" pitchFamily="18" charset="-78"/>
              </a:rPr>
              <a:t>عنوان </a:t>
            </a:r>
            <a:r>
              <a:rPr lang="ar-SA" b="1" dirty="0">
                <a:latin typeface="Simplified Arabic" pitchFamily="18" charset="-78"/>
                <a:ea typeface="Times New Roman"/>
                <a:cs typeface="Simplified Arabic" pitchFamily="18" charset="-78"/>
              </a:rPr>
              <a:t>[ إقبال تلاميذ وتلميذات المرحلة الثانوية على ممارسة النشاط الرياضي ] </a:t>
            </a:r>
            <a:endParaRPr lang="en-US" sz="2400" b="1" dirty="0">
              <a:latin typeface="Simplified Arabic" pitchFamily="18" charset="-78"/>
              <a:ea typeface="Times New Roman"/>
              <a:cs typeface="Simplified Arabic" pitchFamily="18" charset="-78"/>
            </a:endParaRPr>
          </a:p>
          <a:p>
            <a:pPr marL="457200" algn="just">
              <a:lnSpc>
                <a:spcPct val="115000"/>
              </a:lnSpc>
              <a:spcBef>
                <a:spcPts val="0"/>
              </a:spcBef>
            </a:pPr>
            <a:r>
              <a:rPr lang="ar-SA" b="1" dirty="0">
                <a:latin typeface="Simplified Arabic" pitchFamily="18" charset="-78"/>
                <a:ea typeface="Calibri"/>
                <a:cs typeface="Simplified Arabic" pitchFamily="18" charset="-78"/>
              </a:rPr>
              <a:t>المتغير الوسيط هنا هو العمر والجنس : أي إن الإقبال على ممارسة النشاط الرياضي يختلف تبعا لعمر وجنس التلميذ</a:t>
            </a:r>
            <a:r>
              <a:rPr lang="ar-SA" b="1" dirty="0" smtClean="0">
                <a:latin typeface="Simplified Arabic" pitchFamily="18" charset="-78"/>
                <a:ea typeface="Calibri"/>
                <a:cs typeface="Simplified Arabic" pitchFamily="18" charset="-78"/>
              </a:rPr>
              <a:t>.</a:t>
            </a:r>
            <a:endParaRPr lang="en-US" b="1" dirty="0" smtClean="0">
              <a:latin typeface="Simplified Arabic" pitchFamily="18" charset="-78"/>
              <a:ea typeface="Calibri"/>
              <a:cs typeface="Simplified Arabic" pitchFamily="18" charset="-78"/>
            </a:endParaRPr>
          </a:p>
          <a:p>
            <a:pPr marL="457200" algn="just">
              <a:lnSpc>
                <a:spcPct val="115000"/>
              </a:lnSpc>
              <a:spcBef>
                <a:spcPts val="0"/>
              </a:spcBef>
            </a:pPr>
            <a:endParaRPr lang="en-US" sz="2400" b="1" dirty="0">
              <a:latin typeface="Simplified Arabic" pitchFamily="18" charset="-78"/>
              <a:ea typeface="Calibri"/>
              <a:cs typeface="Simplified Arabic" pitchFamily="18" charset="-78"/>
            </a:endParaRPr>
          </a:p>
          <a:p>
            <a:pPr lvl="0" algn="ctr">
              <a:lnSpc>
                <a:spcPct val="115000"/>
              </a:lnSpc>
              <a:spcBef>
                <a:spcPts val="0"/>
              </a:spcBef>
              <a:buFont typeface="Times New Roman"/>
              <a:buChar char="-"/>
              <a:tabLst>
                <a:tab pos="5114925" algn="l"/>
              </a:tabLst>
            </a:pPr>
            <a:r>
              <a:rPr lang="ar-SA" b="1" dirty="0">
                <a:solidFill>
                  <a:srgbClr val="FF0000"/>
                </a:solidFill>
                <a:latin typeface="Simplified Arabic" pitchFamily="18" charset="-78"/>
                <a:ea typeface="Times New Roman"/>
                <a:cs typeface="Simplified Arabic" pitchFamily="18" charset="-78"/>
              </a:rPr>
              <a:t>مثال : </a:t>
            </a:r>
            <a:endParaRPr lang="en-US" b="1" dirty="0" smtClean="0">
              <a:solidFill>
                <a:srgbClr val="FF0000"/>
              </a:solidFill>
              <a:latin typeface="Simplified Arabic" pitchFamily="18" charset="-78"/>
              <a:ea typeface="Times New Roman"/>
              <a:cs typeface="Simplified Arabic" pitchFamily="18" charset="-78"/>
            </a:endParaRPr>
          </a:p>
          <a:p>
            <a:pPr lvl="0" algn="just">
              <a:lnSpc>
                <a:spcPct val="115000"/>
              </a:lnSpc>
              <a:spcBef>
                <a:spcPts val="0"/>
              </a:spcBef>
              <a:buFont typeface="Times New Roman"/>
              <a:buChar char="-"/>
              <a:tabLst>
                <a:tab pos="5114925" algn="l"/>
              </a:tabLst>
            </a:pPr>
            <a:r>
              <a:rPr lang="ar-SA" b="1" dirty="0" smtClean="0">
                <a:latin typeface="Simplified Arabic" pitchFamily="18" charset="-78"/>
                <a:ea typeface="Times New Roman"/>
                <a:cs typeface="Simplified Arabic" pitchFamily="18" charset="-78"/>
              </a:rPr>
              <a:t>عنوان </a:t>
            </a:r>
            <a:r>
              <a:rPr lang="ar-SA" b="1" dirty="0">
                <a:latin typeface="Simplified Arabic" pitchFamily="18" charset="-78"/>
                <a:ea typeface="Times New Roman"/>
                <a:cs typeface="Simplified Arabic" pitchFamily="18" charset="-78"/>
              </a:rPr>
              <a:t>[ زيادة تكرار التمرين على تنمية القوة العضلية ].</a:t>
            </a:r>
            <a:endParaRPr lang="en-US" sz="2400" b="1" dirty="0">
              <a:latin typeface="Simplified Arabic" pitchFamily="18" charset="-78"/>
              <a:ea typeface="Times New Roman"/>
              <a:cs typeface="Simplified Arabic" pitchFamily="18" charset="-78"/>
            </a:endParaRPr>
          </a:p>
          <a:p>
            <a:pPr marL="457200" algn="just">
              <a:lnSpc>
                <a:spcPct val="115000"/>
              </a:lnSpc>
              <a:spcBef>
                <a:spcPts val="0"/>
              </a:spcBef>
              <a:tabLst>
                <a:tab pos="5114925" algn="l"/>
              </a:tabLst>
            </a:pPr>
            <a:r>
              <a:rPr lang="ar-SA" b="1" dirty="0">
                <a:latin typeface="Simplified Arabic" pitchFamily="18" charset="-78"/>
                <a:ea typeface="Calibri"/>
                <a:cs typeface="Simplified Arabic" pitchFamily="18" charset="-78"/>
              </a:rPr>
              <a:t>هنا المتغير الوسيط : هو زيادة المقطع العرضي للعضلة، لأن التأثير المباشر للمتغير المستقل يكون بشكل مباشر على المتغير الوسيط وهو الألياف العضلية الذي أثر على المتغير التابع القوة العضلية</a:t>
            </a:r>
            <a:r>
              <a:rPr lang="ar-SA" b="1" dirty="0" smtClean="0">
                <a:latin typeface="Simplified Arabic" pitchFamily="18" charset="-78"/>
                <a:ea typeface="Calibri"/>
                <a:cs typeface="Simplified Arabic" pitchFamily="18" charset="-78"/>
              </a:rPr>
              <a:t>.</a:t>
            </a:r>
            <a:endParaRPr lang="en-US" b="1" dirty="0" smtClean="0">
              <a:latin typeface="Simplified Arabic" pitchFamily="18" charset="-78"/>
              <a:ea typeface="Calibri"/>
              <a:cs typeface="Simplified Arabic" pitchFamily="18" charset="-78"/>
            </a:endParaRPr>
          </a:p>
          <a:p>
            <a:pPr marL="457200" algn="just">
              <a:lnSpc>
                <a:spcPct val="115000"/>
              </a:lnSpc>
              <a:spcBef>
                <a:spcPts val="0"/>
              </a:spcBef>
              <a:tabLst>
                <a:tab pos="5114925" algn="l"/>
              </a:tabLst>
            </a:pPr>
            <a:endParaRPr lang="en-US" sz="2400" b="1" dirty="0">
              <a:latin typeface="Simplified Arabic" pitchFamily="18" charset="-78"/>
              <a:ea typeface="Calibri"/>
              <a:cs typeface="Simplified Arabic" pitchFamily="18" charset="-78"/>
            </a:endParaRPr>
          </a:p>
          <a:p>
            <a:pPr lvl="0" algn="ctr">
              <a:lnSpc>
                <a:spcPct val="115000"/>
              </a:lnSpc>
              <a:spcBef>
                <a:spcPts val="0"/>
              </a:spcBef>
              <a:buFont typeface="Times New Roman"/>
              <a:buChar char="-"/>
              <a:tabLst>
                <a:tab pos="5114925" algn="l"/>
              </a:tabLst>
            </a:pPr>
            <a:r>
              <a:rPr lang="ar-SA" b="1" dirty="0">
                <a:solidFill>
                  <a:srgbClr val="FF0000"/>
                </a:solidFill>
                <a:latin typeface="Simplified Arabic" pitchFamily="18" charset="-78"/>
                <a:ea typeface="Times New Roman"/>
                <a:cs typeface="Simplified Arabic" pitchFamily="18" charset="-78"/>
              </a:rPr>
              <a:t>مثال </a:t>
            </a:r>
            <a:r>
              <a:rPr lang="ar-SA" b="1" dirty="0" smtClean="0">
                <a:solidFill>
                  <a:srgbClr val="FF0000"/>
                </a:solidFill>
                <a:latin typeface="Simplified Arabic" pitchFamily="18" charset="-78"/>
                <a:ea typeface="Times New Roman"/>
                <a:cs typeface="Simplified Arabic" pitchFamily="18" charset="-78"/>
              </a:rPr>
              <a:t>:</a:t>
            </a:r>
            <a:endParaRPr lang="en-US" b="1" dirty="0" smtClean="0">
              <a:solidFill>
                <a:srgbClr val="FF0000"/>
              </a:solidFill>
              <a:latin typeface="Simplified Arabic" pitchFamily="18" charset="-78"/>
              <a:ea typeface="Times New Roman"/>
              <a:cs typeface="Simplified Arabic" pitchFamily="18" charset="-78"/>
            </a:endParaRPr>
          </a:p>
          <a:p>
            <a:pPr lvl="0" algn="just">
              <a:lnSpc>
                <a:spcPct val="115000"/>
              </a:lnSpc>
              <a:spcBef>
                <a:spcPts val="0"/>
              </a:spcBef>
              <a:buFont typeface="Times New Roman"/>
              <a:buChar char="-"/>
              <a:tabLst>
                <a:tab pos="5114925" algn="l"/>
              </a:tabLst>
            </a:pPr>
            <a:r>
              <a:rPr lang="ar-SA" b="1" dirty="0" smtClean="0">
                <a:latin typeface="Simplified Arabic" pitchFamily="18" charset="-78"/>
                <a:ea typeface="Times New Roman"/>
                <a:cs typeface="Simplified Arabic" pitchFamily="18" charset="-78"/>
              </a:rPr>
              <a:t> </a:t>
            </a:r>
            <a:r>
              <a:rPr lang="ar-SA" b="1" dirty="0">
                <a:latin typeface="Simplified Arabic" pitchFamily="18" charset="-78"/>
                <a:ea typeface="Times New Roman"/>
                <a:cs typeface="Simplified Arabic" pitchFamily="18" charset="-78"/>
              </a:rPr>
              <a:t>[ العلاقة بين التحصيل العلمي وساعات الدراسة للطالب ] </a:t>
            </a:r>
            <a:endParaRPr lang="en-US" sz="2400" b="1" dirty="0">
              <a:latin typeface="Simplified Arabic" pitchFamily="18" charset="-78"/>
              <a:ea typeface="Times New Roman"/>
              <a:cs typeface="Simplified Arabic" pitchFamily="18" charset="-78"/>
            </a:endParaRPr>
          </a:p>
          <a:p>
            <a:pPr marL="457200" algn="just">
              <a:lnSpc>
                <a:spcPct val="115000"/>
              </a:lnSpc>
              <a:spcBef>
                <a:spcPts val="0"/>
              </a:spcBef>
              <a:tabLst>
                <a:tab pos="5114925" algn="l"/>
              </a:tabLst>
            </a:pPr>
            <a:r>
              <a:rPr lang="ar-SA" b="1" dirty="0">
                <a:latin typeface="Simplified Arabic" pitchFamily="18" charset="-78"/>
                <a:ea typeface="Calibri"/>
                <a:cs typeface="Simplified Arabic" pitchFamily="18" charset="-78"/>
              </a:rPr>
              <a:t>المتغيرات الدخيلة: يمكن أن يتأثر بالعديد من المتغيرات الدخيلة كالقلق أو المرض لدى الطلاب، أو قدرة الطلاب على الحفظ والاستيعاب، أو على طموح الطالب وغيرها من المتغيرات الدخيلة</a:t>
            </a:r>
            <a:r>
              <a:rPr lang="en-US" b="1" dirty="0" smtClean="0">
                <a:latin typeface="Simplified Arabic" pitchFamily="18" charset="-78"/>
                <a:ea typeface="Calibri"/>
                <a:cs typeface="Simplified Arabic" pitchFamily="18" charset="-78"/>
              </a:rPr>
              <a:t>.</a:t>
            </a:r>
            <a:endParaRPr lang="en-US" sz="2400" b="1" dirty="0">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3185119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lvl="0"/>
            <a:r>
              <a:rPr lang="ar-IQ" sz="3200" b="1" dirty="0" smtClean="0">
                <a:solidFill>
                  <a:srgbClr val="FF0000"/>
                </a:solidFill>
                <a:latin typeface="Simplified Arabic" pitchFamily="18" charset="-78"/>
                <a:ea typeface="Calibri"/>
                <a:cs typeface="Simplified Arabic" pitchFamily="18" charset="-78"/>
              </a:rPr>
              <a:t>تكملة / </a:t>
            </a:r>
            <a:r>
              <a:rPr lang="ar-SA" sz="3200" b="1" dirty="0" smtClean="0">
                <a:solidFill>
                  <a:srgbClr val="FF0000"/>
                </a:solidFill>
                <a:latin typeface="Simplified Arabic" pitchFamily="18" charset="-78"/>
                <a:ea typeface="Calibri"/>
                <a:cs typeface="Simplified Arabic" pitchFamily="18" charset="-78"/>
              </a:rPr>
              <a:t>انواع </a:t>
            </a:r>
            <a:r>
              <a:rPr lang="ar-SA" sz="3200" b="1" dirty="0">
                <a:solidFill>
                  <a:srgbClr val="FF0000"/>
                </a:solidFill>
                <a:latin typeface="Simplified Arabic" pitchFamily="18" charset="-78"/>
                <a:ea typeface="Calibri"/>
                <a:cs typeface="Simplified Arabic" pitchFamily="18" charset="-78"/>
              </a:rPr>
              <a:t>المتغيرات  </a:t>
            </a:r>
            <a:r>
              <a:rPr lang="en-US" sz="3200" b="1" dirty="0">
                <a:solidFill>
                  <a:srgbClr val="FF0000"/>
                </a:solidFill>
                <a:latin typeface="Simplified Arabic" pitchFamily="18" charset="-78"/>
                <a:ea typeface="Calibri"/>
                <a:cs typeface="Simplified Arabic" pitchFamily="18" charset="-78"/>
              </a:rPr>
              <a:t>types of </a:t>
            </a:r>
            <a:r>
              <a:rPr lang="en-US" sz="3200" b="1" dirty="0" smtClean="0">
                <a:solidFill>
                  <a:srgbClr val="FF0000"/>
                </a:solidFill>
                <a:latin typeface="Simplified Arabic" pitchFamily="18" charset="-78"/>
                <a:ea typeface="Calibri"/>
                <a:cs typeface="Simplified Arabic" pitchFamily="18" charset="-78"/>
              </a:rPr>
              <a:t>variables</a:t>
            </a:r>
            <a:endParaRPr lang="ar-IQ" sz="3200" dirty="0">
              <a:solidFill>
                <a:srgbClr val="FF0000"/>
              </a:solidFill>
            </a:endParaRPr>
          </a:p>
        </p:txBody>
      </p:sp>
      <p:sp>
        <p:nvSpPr>
          <p:cNvPr id="3" name="عنصر نائب للمحتوى 2"/>
          <p:cNvSpPr>
            <a:spLocks noGrp="1"/>
          </p:cNvSpPr>
          <p:nvPr>
            <p:ph idx="1"/>
          </p:nvPr>
        </p:nvSpPr>
        <p:spPr>
          <a:xfrm>
            <a:off x="323528" y="908720"/>
            <a:ext cx="8363272" cy="5688632"/>
          </a:xfrm>
        </p:spPr>
        <p:txBody>
          <a:bodyPr>
            <a:normAutofit lnSpcReduction="10000"/>
          </a:bodyPr>
          <a:lstStyle/>
          <a:p>
            <a:pPr marL="0" lvl="0" indent="0" algn="ctr">
              <a:lnSpc>
                <a:spcPct val="115000"/>
              </a:lnSpc>
              <a:spcBef>
                <a:spcPts val="0"/>
              </a:spcBef>
              <a:buNone/>
            </a:pPr>
            <a:r>
              <a:rPr lang="ar-IQ" b="1" dirty="0" smtClean="0">
                <a:solidFill>
                  <a:srgbClr val="FF0000"/>
                </a:solidFill>
                <a:latin typeface="Simplified Arabic" pitchFamily="18" charset="-78"/>
                <a:ea typeface="Calibri"/>
                <a:cs typeface="Simplified Arabic" pitchFamily="18" charset="-78"/>
              </a:rPr>
              <a:t>انتهينا من شرح انواع المتغيرات التالية:-</a:t>
            </a:r>
          </a:p>
          <a:p>
            <a:pPr marL="0" lvl="0" indent="0" algn="just">
              <a:lnSpc>
                <a:spcPct val="115000"/>
              </a:lnSpc>
              <a:spcBef>
                <a:spcPts val="0"/>
              </a:spcBef>
              <a:buNone/>
            </a:pPr>
            <a:endParaRPr lang="ar-IQ" b="1" dirty="0" smtClean="0">
              <a:solidFill>
                <a:srgbClr val="6600FF"/>
              </a:solidFill>
              <a:latin typeface="Simplified Arabic" pitchFamily="18" charset="-78"/>
              <a:ea typeface="Calibri"/>
              <a:cs typeface="Simplified Arabic" pitchFamily="18" charset="-78"/>
            </a:endParaRPr>
          </a:p>
          <a:p>
            <a:pPr lvl="0" algn="just">
              <a:lnSpc>
                <a:spcPct val="115000"/>
              </a:lnSpc>
              <a:spcBef>
                <a:spcPts val="0"/>
              </a:spcBef>
              <a:buFont typeface="+mj-lt"/>
              <a:buAutoNum type="arabicPeriod"/>
            </a:pPr>
            <a:r>
              <a:rPr lang="ar-SA" b="1" dirty="0" smtClean="0">
                <a:solidFill>
                  <a:srgbClr val="6600FF"/>
                </a:solidFill>
                <a:latin typeface="Simplified Arabic" pitchFamily="18" charset="-78"/>
                <a:ea typeface="Calibri"/>
                <a:cs typeface="Simplified Arabic" pitchFamily="18" charset="-78"/>
              </a:rPr>
              <a:t>المتغير</a:t>
            </a:r>
            <a:r>
              <a:rPr lang="ar-IQ" b="1" dirty="0" smtClean="0">
                <a:solidFill>
                  <a:srgbClr val="6600FF"/>
                </a:solidFill>
                <a:latin typeface="Simplified Arabic" pitchFamily="18" charset="-78"/>
                <a:ea typeface="Calibri"/>
                <a:cs typeface="Simplified Arabic" pitchFamily="18" charset="-78"/>
              </a:rPr>
              <a:t> </a:t>
            </a:r>
            <a:r>
              <a:rPr lang="ar-SA" b="1" dirty="0" smtClean="0">
                <a:solidFill>
                  <a:srgbClr val="6600FF"/>
                </a:solidFill>
                <a:latin typeface="Simplified Arabic" pitchFamily="18" charset="-78"/>
                <a:ea typeface="Calibri"/>
                <a:cs typeface="Simplified Arabic" pitchFamily="18" charset="-78"/>
              </a:rPr>
              <a:t>المستقل</a:t>
            </a:r>
            <a:r>
              <a:rPr lang="ar-IQ" b="1" dirty="0" smtClean="0">
                <a:solidFill>
                  <a:srgbClr val="6600FF"/>
                </a:solidFill>
                <a:latin typeface="Simplified Arabic" pitchFamily="18" charset="-78"/>
                <a:ea typeface="Calibri"/>
                <a:cs typeface="Simplified Arabic" pitchFamily="18" charset="-78"/>
              </a:rPr>
              <a:t> </a:t>
            </a:r>
            <a:r>
              <a:rPr lang="en-US" b="1" dirty="0" smtClean="0">
                <a:solidFill>
                  <a:srgbClr val="6600FF"/>
                </a:solidFill>
                <a:latin typeface="Simplified Arabic" pitchFamily="18" charset="-78"/>
                <a:ea typeface="Calibri"/>
                <a:cs typeface="Simplified Arabic" pitchFamily="18" charset="-78"/>
              </a:rPr>
              <a:t>Independent </a:t>
            </a:r>
            <a:r>
              <a:rPr lang="en-US" b="1" dirty="0">
                <a:solidFill>
                  <a:srgbClr val="6600FF"/>
                </a:solidFill>
                <a:latin typeface="Simplified Arabic" pitchFamily="18" charset="-78"/>
                <a:ea typeface="Calibri"/>
                <a:cs typeface="Simplified Arabic" pitchFamily="18" charset="-78"/>
              </a:rPr>
              <a:t>variables</a:t>
            </a:r>
            <a:endParaRPr lang="en-US" sz="2400" dirty="0">
              <a:solidFill>
                <a:srgbClr val="6600FF"/>
              </a:solidFill>
              <a:latin typeface="Simplified Arabic" pitchFamily="18" charset="-78"/>
              <a:ea typeface="Calibri"/>
              <a:cs typeface="Simplified Arabic" pitchFamily="18" charset="-78"/>
            </a:endParaRPr>
          </a:p>
          <a:p>
            <a:pPr lvl="0" algn="just">
              <a:lnSpc>
                <a:spcPct val="115000"/>
              </a:lnSpc>
              <a:spcBef>
                <a:spcPts val="0"/>
              </a:spcBef>
              <a:buFont typeface="+mj-lt"/>
              <a:buAutoNum type="arabicPeriod"/>
            </a:pPr>
            <a:r>
              <a:rPr lang="ar-SA" b="1" dirty="0" smtClean="0">
                <a:solidFill>
                  <a:srgbClr val="008000"/>
                </a:solidFill>
                <a:latin typeface="Simplified Arabic" pitchFamily="18" charset="-78"/>
                <a:ea typeface="Calibri"/>
                <a:cs typeface="Simplified Arabic" pitchFamily="18" charset="-78"/>
              </a:rPr>
              <a:t>المتغير</a:t>
            </a:r>
            <a:r>
              <a:rPr lang="ar-IQ" b="1" dirty="0" smtClean="0">
                <a:solidFill>
                  <a:srgbClr val="008000"/>
                </a:solidFill>
                <a:latin typeface="Simplified Arabic" pitchFamily="18" charset="-78"/>
                <a:ea typeface="Calibri"/>
                <a:cs typeface="Simplified Arabic" pitchFamily="18" charset="-78"/>
              </a:rPr>
              <a:t> </a:t>
            </a:r>
            <a:r>
              <a:rPr lang="ar-SA" b="1" dirty="0" smtClean="0">
                <a:solidFill>
                  <a:srgbClr val="008000"/>
                </a:solidFill>
                <a:latin typeface="Simplified Arabic" pitchFamily="18" charset="-78"/>
                <a:ea typeface="Calibri"/>
                <a:cs typeface="Simplified Arabic" pitchFamily="18" charset="-78"/>
              </a:rPr>
              <a:t>التابع  </a:t>
            </a:r>
            <a:r>
              <a:rPr lang="ar-IQ" b="1" dirty="0" smtClean="0">
                <a:solidFill>
                  <a:srgbClr val="008000"/>
                </a:solidFill>
                <a:latin typeface="Simplified Arabic" pitchFamily="18" charset="-78"/>
                <a:ea typeface="Calibri"/>
                <a:cs typeface="Simplified Arabic" pitchFamily="18" charset="-78"/>
              </a:rPr>
              <a:t> </a:t>
            </a:r>
            <a:r>
              <a:rPr lang="en-US" b="1" dirty="0">
                <a:solidFill>
                  <a:srgbClr val="008000"/>
                </a:solidFill>
                <a:latin typeface="Simplified Arabic" pitchFamily="18" charset="-78"/>
                <a:ea typeface="Calibri"/>
                <a:cs typeface="Simplified Arabic" pitchFamily="18" charset="-78"/>
              </a:rPr>
              <a:t>Dependent variables </a:t>
            </a:r>
            <a:endParaRPr lang="en-US" sz="2400" dirty="0">
              <a:solidFill>
                <a:srgbClr val="008000"/>
              </a:solidFill>
              <a:latin typeface="Simplified Arabic" pitchFamily="18" charset="-78"/>
              <a:ea typeface="Calibri"/>
              <a:cs typeface="Simplified Arabic" pitchFamily="18" charset="-78"/>
            </a:endParaRPr>
          </a:p>
          <a:p>
            <a:pPr lvl="0" algn="just">
              <a:lnSpc>
                <a:spcPct val="115000"/>
              </a:lnSpc>
              <a:spcBef>
                <a:spcPts val="0"/>
              </a:spcBef>
              <a:buFont typeface="+mj-lt"/>
              <a:buAutoNum type="arabicPeriod"/>
            </a:pPr>
            <a:r>
              <a:rPr lang="ar-SA" sz="2400" b="1" dirty="0">
                <a:solidFill>
                  <a:srgbClr val="CC66FF"/>
                </a:solidFill>
                <a:latin typeface="Simplified Arabic" pitchFamily="18" charset="-78"/>
                <a:ea typeface="Calibri"/>
                <a:cs typeface="Simplified Arabic" pitchFamily="18" charset="-78"/>
              </a:rPr>
              <a:t>المتغير الوسيط (الخارجي أو الثابت أو الدخيل)  </a:t>
            </a:r>
            <a:r>
              <a:rPr lang="en-US" sz="2400" b="1" dirty="0" smtClean="0">
                <a:solidFill>
                  <a:srgbClr val="CC66FF"/>
                </a:solidFill>
                <a:latin typeface="Simplified Arabic" pitchFamily="18" charset="-78"/>
                <a:ea typeface="Calibri"/>
                <a:cs typeface="Simplified Arabic" pitchFamily="18" charset="-78"/>
              </a:rPr>
              <a:t>Variable </a:t>
            </a:r>
            <a:r>
              <a:rPr lang="en-US" sz="2400" dirty="0" smtClean="0">
                <a:solidFill>
                  <a:srgbClr val="CC66FF"/>
                </a:solidFill>
                <a:latin typeface="Simplified Arabic" pitchFamily="18" charset="-78"/>
                <a:ea typeface="Calibri"/>
                <a:cs typeface="Simplified Arabic" pitchFamily="18" charset="-78"/>
              </a:rPr>
              <a:t> </a:t>
            </a:r>
            <a:r>
              <a:rPr lang="en-US" sz="2400" b="1" dirty="0">
                <a:solidFill>
                  <a:srgbClr val="CC66FF"/>
                </a:solidFill>
                <a:latin typeface="Simplified Arabic" pitchFamily="18" charset="-78"/>
                <a:ea typeface="Calibri"/>
                <a:cs typeface="Simplified Arabic" pitchFamily="18" charset="-78"/>
              </a:rPr>
              <a:t>intermediate </a:t>
            </a:r>
            <a:endParaRPr lang="ar-IQ" sz="2400" b="1" dirty="0" smtClean="0">
              <a:solidFill>
                <a:srgbClr val="CC66FF"/>
              </a:solidFill>
              <a:latin typeface="Simplified Arabic" pitchFamily="18" charset="-78"/>
              <a:ea typeface="Calibri"/>
              <a:cs typeface="Simplified Arabic" pitchFamily="18" charset="-78"/>
            </a:endParaRPr>
          </a:p>
          <a:p>
            <a:pPr marL="0" lvl="0" indent="0" algn="just">
              <a:lnSpc>
                <a:spcPct val="115000"/>
              </a:lnSpc>
              <a:spcBef>
                <a:spcPts val="0"/>
              </a:spcBef>
              <a:buNone/>
            </a:pPr>
            <a:endParaRPr lang="ar-IQ" sz="2400" b="1" dirty="0" smtClean="0">
              <a:solidFill>
                <a:srgbClr val="FF0000"/>
              </a:solidFill>
              <a:latin typeface="Simplified Arabic" pitchFamily="18" charset="-78"/>
              <a:ea typeface="Calibri"/>
              <a:cs typeface="Simplified Arabic" pitchFamily="18" charset="-78"/>
            </a:endParaRPr>
          </a:p>
          <a:p>
            <a:pPr marL="0" lvl="0" indent="0" algn="ctr">
              <a:lnSpc>
                <a:spcPct val="115000"/>
              </a:lnSpc>
              <a:spcBef>
                <a:spcPts val="0"/>
              </a:spcBef>
              <a:buNone/>
            </a:pPr>
            <a:r>
              <a:rPr lang="ar-IQ" sz="2800" b="1" dirty="0" smtClean="0">
                <a:solidFill>
                  <a:srgbClr val="FF0000"/>
                </a:solidFill>
                <a:latin typeface="Simplified Arabic" pitchFamily="18" charset="-78"/>
                <a:ea typeface="Calibri"/>
                <a:cs typeface="Simplified Arabic" pitchFamily="18" charset="-78"/>
              </a:rPr>
              <a:t>سنتناول النوع الاخير من المتغيرات وهو</a:t>
            </a:r>
          </a:p>
          <a:p>
            <a:pPr marL="0" lvl="0" indent="0" algn="ctr">
              <a:lnSpc>
                <a:spcPct val="115000"/>
              </a:lnSpc>
              <a:spcBef>
                <a:spcPts val="0"/>
              </a:spcBef>
              <a:buNone/>
            </a:pPr>
            <a:endParaRPr lang="en-US" sz="2800" dirty="0">
              <a:solidFill>
                <a:srgbClr val="FF0000"/>
              </a:solidFill>
              <a:latin typeface="Simplified Arabic" pitchFamily="18" charset="-78"/>
              <a:ea typeface="Calibri"/>
              <a:cs typeface="Simplified Arabic" pitchFamily="18" charset="-78"/>
            </a:endParaRPr>
          </a:p>
          <a:p>
            <a:pPr marL="0" lvl="0" indent="0" algn="just">
              <a:lnSpc>
                <a:spcPct val="115000"/>
              </a:lnSpc>
              <a:spcBef>
                <a:spcPts val="0"/>
              </a:spcBef>
              <a:buNone/>
            </a:pPr>
            <a:r>
              <a:rPr lang="ar-IQ" b="1" dirty="0" smtClean="0">
                <a:solidFill>
                  <a:srgbClr val="CC66FF"/>
                </a:solidFill>
                <a:latin typeface="Simplified Arabic" pitchFamily="18" charset="-78"/>
                <a:ea typeface="Calibri"/>
                <a:cs typeface="Simplified Arabic" pitchFamily="18" charset="-78"/>
              </a:rPr>
              <a:t>4. </a:t>
            </a:r>
            <a:r>
              <a:rPr lang="ar-SA" b="1" dirty="0" smtClean="0">
                <a:solidFill>
                  <a:srgbClr val="CC66FF"/>
                </a:solidFill>
                <a:latin typeface="Simplified Arabic" pitchFamily="18" charset="-78"/>
                <a:ea typeface="Calibri"/>
                <a:cs typeface="Simplified Arabic" pitchFamily="18" charset="-78"/>
              </a:rPr>
              <a:t>المتغيرات</a:t>
            </a:r>
            <a:r>
              <a:rPr lang="ar-IQ" b="1" dirty="0" smtClean="0">
                <a:solidFill>
                  <a:srgbClr val="CC66FF"/>
                </a:solidFill>
                <a:latin typeface="Simplified Arabic" pitchFamily="18" charset="-78"/>
                <a:ea typeface="Calibri"/>
                <a:cs typeface="Simplified Arabic" pitchFamily="18" charset="-78"/>
              </a:rPr>
              <a:t> </a:t>
            </a:r>
            <a:r>
              <a:rPr lang="ar-SA" b="1" dirty="0" smtClean="0">
                <a:solidFill>
                  <a:srgbClr val="CC66FF"/>
                </a:solidFill>
                <a:latin typeface="Simplified Arabic" pitchFamily="18" charset="-78"/>
                <a:ea typeface="Calibri"/>
                <a:cs typeface="Simplified Arabic" pitchFamily="18" charset="-78"/>
              </a:rPr>
              <a:t>الضابطة   </a:t>
            </a:r>
            <a:r>
              <a:rPr lang="en-US" b="1" dirty="0">
                <a:solidFill>
                  <a:srgbClr val="CC66FF"/>
                </a:solidFill>
                <a:latin typeface="Simplified Arabic" pitchFamily="18" charset="-78"/>
                <a:ea typeface="Calibri"/>
                <a:cs typeface="Simplified Arabic" pitchFamily="18" charset="-78"/>
              </a:rPr>
              <a:t>Control </a:t>
            </a:r>
            <a:r>
              <a:rPr lang="en-US" b="1" dirty="0" smtClean="0">
                <a:solidFill>
                  <a:srgbClr val="CC66FF"/>
                </a:solidFill>
                <a:latin typeface="Simplified Arabic" pitchFamily="18" charset="-78"/>
                <a:ea typeface="Calibri"/>
                <a:cs typeface="Simplified Arabic" pitchFamily="18" charset="-78"/>
              </a:rPr>
              <a:t>Variable</a:t>
            </a:r>
          </a:p>
          <a:p>
            <a:pPr marL="0" indent="0">
              <a:buNone/>
            </a:pPr>
            <a:endParaRPr lang="ar-IQ" dirty="0" smtClean="0"/>
          </a:p>
          <a:p>
            <a:pPr marL="0" algn="l">
              <a:lnSpc>
                <a:spcPct val="115000"/>
              </a:lnSpc>
              <a:spcBef>
                <a:spcPts val="0"/>
              </a:spcBef>
            </a:pPr>
            <a:r>
              <a:rPr lang="ar-SA" b="1" dirty="0">
                <a:solidFill>
                  <a:srgbClr val="FF0000"/>
                </a:solidFill>
                <a:ea typeface="Calibri"/>
                <a:cs typeface="Simplified Arabic"/>
              </a:rPr>
              <a:t>وفيما يلي شرح مفصل </a:t>
            </a:r>
            <a:r>
              <a:rPr lang="ar-SA" b="1" dirty="0" smtClean="0">
                <a:solidFill>
                  <a:srgbClr val="FF0000"/>
                </a:solidFill>
                <a:ea typeface="Calibri"/>
                <a:cs typeface="Simplified Arabic"/>
              </a:rPr>
              <a:t>عن</a:t>
            </a:r>
            <a:r>
              <a:rPr lang="ar-IQ" b="1" dirty="0" smtClean="0">
                <a:solidFill>
                  <a:srgbClr val="FF0000"/>
                </a:solidFill>
                <a:ea typeface="Calibri"/>
                <a:cs typeface="Simplified Arabic"/>
              </a:rPr>
              <a:t> :</a:t>
            </a:r>
            <a:r>
              <a:rPr lang="ar-SA" b="1" dirty="0" smtClean="0">
                <a:solidFill>
                  <a:srgbClr val="FF0000"/>
                </a:solidFill>
                <a:ea typeface="Calibri"/>
                <a:cs typeface="Simplified Arabic"/>
              </a:rPr>
              <a:t> </a:t>
            </a:r>
            <a:r>
              <a:rPr lang="ar-IQ" b="1" dirty="0" smtClean="0">
                <a:solidFill>
                  <a:srgbClr val="FF0000"/>
                </a:solidFill>
                <a:ea typeface="Calibri"/>
                <a:cs typeface="Simplified Arabic"/>
              </a:rPr>
              <a:t>4. المتغيرات الضابطة</a:t>
            </a:r>
            <a:endParaRPr lang="en-US" sz="2400" dirty="0">
              <a:solidFill>
                <a:srgbClr val="FF0000"/>
              </a:solidFill>
              <a:ea typeface="Calibri"/>
              <a:cs typeface="Arial"/>
            </a:endParaRPr>
          </a:p>
        </p:txBody>
      </p:sp>
    </p:spTree>
    <p:extLst>
      <p:ext uri="{BB962C8B-B14F-4D97-AF65-F5344CB8AC3E}">
        <p14:creationId xmlns:p14="http://schemas.microsoft.com/office/powerpoint/2010/main" val="3525690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IQ" sz="3200" b="1" dirty="0" smtClean="0">
                <a:solidFill>
                  <a:srgbClr val="FF0000"/>
                </a:solidFill>
                <a:latin typeface="Simplified Arabic" pitchFamily="18" charset="-78"/>
                <a:ea typeface="Calibri"/>
                <a:cs typeface="Simplified Arabic" pitchFamily="18" charset="-78"/>
              </a:rPr>
              <a:t>النوع الأخير من المتغيرات : 4</a:t>
            </a:r>
            <a:r>
              <a:rPr lang="ar-SA" sz="3200" b="1" dirty="0" smtClean="0">
                <a:solidFill>
                  <a:srgbClr val="FF0000"/>
                </a:solidFill>
                <a:latin typeface="Simplified Arabic" pitchFamily="18" charset="-78"/>
                <a:ea typeface="Calibri"/>
                <a:cs typeface="Simplified Arabic" pitchFamily="18" charset="-78"/>
              </a:rPr>
              <a:t>. </a:t>
            </a:r>
            <a:r>
              <a:rPr lang="ar-SA" sz="3200" b="1" dirty="0">
                <a:solidFill>
                  <a:srgbClr val="FF0000"/>
                </a:solidFill>
                <a:latin typeface="Simplified Arabic" pitchFamily="18" charset="-78"/>
                <a:ea typeface="Calibri"/>
                <a:cs typeface="Simplified Arabic" pitchFamily="18" charset="-78"/>
              </a:rPr>
              <a:t>المتغيرات </a:t>
            </a:r>
            <a:r>
              <a:rPr lang="ar-SA" sz="3200" b="1" dirty="0" smtClean="0">
                <a:solidFill>
                  <a:srgbClr val="FF0000"/>
                </a:solidFill>
                <a:latin typeface="Simplified Arabic" pitchFamily="18" charset="-78"/>
                <a:ea typeface="Calibri"/>
                <a:cs typeface="Simplified Arabic" pitchFamily="18" charset="-78"/>
              </a:rPr>
              <a:t>الضابطة</a:t>
            </a:r>
            <a:endParaRPr lang="ar-IQ" sz="3200"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80728"/>
            <a:ext cx="8229600" cy="5544616"/>
          </a:xfrm>
        </p:spPr>
        <p:txBody>
          <a:bodyPr>
            <a:normAutofit fontScale="77500" lnSpcReduction="20000"/>
          </a:bodyPr>
          <a:lstStyle/>
          <a:p>
            <a:pPr marL="0" lvl="0" algn="just">
              <a:lnSpc>
                <a:spcPct val="115000"/>
              </a:lnSpc>
              <a:spcBef>
                <a:spcPts val="0"/>
              </a:spcBef>
            </a:pPr>
            <a:r>
              <a:rPr lang="ar-SA" b="1" dirty="0">
                <a:solidFill>
                  <a:srgbClr val="FF0000"/>
                </a:solidFill>
                <a:ea typeface="Calibri"/>
                <a:cs typeface="Simplified Arabic"/>
              </a:rPr>
              <a:t>4. المتغيرات الضابطة </a:t>
            </a:r>
            <a:r>
              <a:rPr lang="en-US" b="1" dirty="0">
                <a:solidFill>
                  <a:srgbClr val="FF0000"/>
                </a:solidFill>
                <a:latin typeface="Simplified Arabic"/>
                <a:ea typeface="Calibri"/>
                <a:cs typeface="Arial"/>
              </a:rPr>
              <a:t>Control Variable</a:t>
            </a:r>
            <a:r>
              <a:rPr lang="ar-SA" b="1" dirty="0">
                <a:solidFill>
                  <a:srgbClr val="FF0000"/>
                </a:solidFill>
                <a:ea typeface="Calibri"/>
                <a:cs typeface="Simplified Arabic"/>
              </a:rPr>
              <a:t>	</a:t>
            </a:r>
            <a:endParaRPr lang="ar-IQ" dirty="0" smtClean="0">
              <a:solidFill>
                <a:srgbClr val="FF0000"/>
              </a:solidFill>
              <a:ea typeface="Calibri"/>
              <a:cs typeface="Simplified Arabic"/>
            </a:endParaRPr>
          </a:p>
          <a:p>
            <a:pPr marL="0" algn="just">
              <a:lnSpc>
                <a:spcPct val="115000"/>
              </a:lnSpc>
              <a:spcBef>
                <a:spcPts val="0"/>
              </a:spcBef>
            </a:pPr>
            <a:r>
              <a:rPr lang="ar-SA" dirty="0" smtClean="0">
                <a:ea typeface="Calibri"/>
                <a:cs typeface="Simplified Arabic"/>
              </a:rPr>
              <a:t>في </a:t>
            </a:r>
            <a:r>
              <a:rPr lang="ar-SA" dirty="0">
                <a:ea typeface="Calibri"/>
                <a:cs typeface="Simplified Arabic"/>
              </a:rPr>
              <a:t>هذا النوع من المتغيرات يكون المتغير مرتبط بالإطار (التصميم) التجريبي، حيث أنه يشكل جزءاً من أهم أجزاء الهيكل التجريبي للدراسة وليس متغير مستقل.</a:t>
            </a:r>
            <a:endParaRPr lang="en-US" sz="2400" dirty="0">
              <a:ea typeface="Calibri"/>
              <a:cs typeface="Arial"/>
            </a:endParaRPr>
          </a:p>
          <a:p>
            <a:pPr marL="0" algn="just">
              <a:lnSpc>
                <a:spcPct val="115000"/>
              </a:lnSpc>
              <a:spcBef>
                <a:spcPts val="0"/>
              </a:spcBef>
            </a:pPr>
            <a:r>
              <a:rPr lang="ar-SA" dirty="0">
                <a:ea typeface="Calibri"/>
                <a:cs typeface="Simplified Arabic"/>
              </a:rPr>
              <a:t>ويتم هذا الأمر من خلال الحاجة إلى ضبط التجربة في الأبحاث العلمية التجريبية.</a:t>
            </a:r>
            <a:endParaRPr lang="en-US" sz="2400" dirty="0">
              <a:ea typeface="Calibri"/>
              <a:cs typeface="Arial"/>
            </a:endParaRPr>
          </a:p>
          <a:p>
            <a:pPr marL="0" algn="just">
              <a:lnSpc>
                <a:spcPct val="115000"/>
              </a:lnSpc>
              <a:spcBef>
                <a:spcPts val="0"/>
              </a:spcBef>
            </a:pPr>
            <a:r>
              <a:rPr lang="ar-SA" dirty="0">
                <a:ea typeface="Calibri"/>
                <a:cs typeface="Simplified Arabic"/>
              </a:rPr>
              <a:t>وفي الحقيقة إن المتغيرات الضابطة لا تدخل ضمن المعالجة التجريبية، والهدف الأساسي من هذه المتغيرات هو تقليل الخطأ الذي ينتج عن تأثير هذه المتغيرات.</a:t>
            </a:r>
            <a:endParaRPr lang="en-US" sz="2400" dirty="0">
              <a:ea typeface="Calibri"/>
              <a:cs typeface="Arial"/>
            </a:endParaRPr>
          </a:p>
          <a:p>
            <a:pPr marL="0" algn="just">
              <a:lnSpc>
                <a:spcPct val="115000"/>
              </a:lnSpc>
              <a:spcBef>
                <a:spcPts val="0"/>
              </a:spcBef>
            </a:pPr>
            <a:r>
              <a:rPr lang="ar-SA" b="1" dirty="0">
                <a:ea typeface="Calibri"/>
                <a:cs typeface="Simplified Arabic"/>
              </a:rPr>
              <a:t>مثال على المتغير الضابط</a:t>
            </a:r>
            <a:r>
              <a:rPr lang="en-US" b="1" dirty="0">
                <a:latin typeface="Simplified Arabic"/>
                <a:ea typeface="Calibri"/>
                <a:cs typeface="Arial"/>
              </a:rPr>
              <a:t>: </a:t>
            </a:r>
            <a:r>
              <a:rPr lang="ar-SA" dirty="0">
                <a:ea typeface="Calibri"/>
                <a:cs typeface="Simplified Arabic"/>
              </a:rPr>
              <a:t>[ بحث علمي يدرس فيه الباحث العلمي أثر أسلوب التدريس والطريقة المعتمدة فيه على استيعاب الطلاب وتحصيلهم ]، ولاحظ الباحث أن الطلاب الذين يشكّلون عينة الدراسة غير متجانسين للاختلاف الكبير في مستوى الذكاء، مما سيؤثر على النتيجة النهائية للبحث، هنا يمكن اعتماد المتغير الضابط من خلال اختيار مجموعات عشوائية، أو من خلال تقسيم الطلاب الى مجموعات بحسب نسب ذكائهم، ثمّ القيام بالتجربة على هذا الأساس</a:t>
            </a:r>
            <a:r>
              <a:rPr lang="ar-IQ" dirty="0">
                <a:ea typeface="Calibri"/>
                <a:cs typeface="Simplified Arabic"/>
              </a:rPr>
              <a:t> (على وفق نسبة الذكاء). </a:t>
            </a:r>
            <a:endParaRPr lang="en-US" sz="2400" dirty="0">
              <a:ea typeface="Calibri"/>
              <a:cs typeface="Arial"/>
            </a:endParaRPr>
          </a:p>
        </p:txBody>
      </p:sp>
    </p:spTree>
    <p:extLst>
      <p:ext uri="{BB962C8B-B14F-4D97-AF65-F5344CB8AC3E}">
        <p14:creationId xmlns:p14="http://schemas.microsoft.com/office/powerpoint/2010/main" val="42451790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18058"/>
          </a:xfrm>
        </p:spPr>
        <p:txBody>
          <a:bodyPr>
            <a:noAutofit/>
          </a:bodyPr>
          <a:lstStyle/>
          <a:p>
            <a:r>
              <a:rPr lang="ar-IQ" sz="3200" b="1" dirty="0" smtClean="0">
                <a:solidFill>
                  <a:srgbClr val="FF0000"/>
                </a:solidFill>
                <a:ea typeface="Calibri"/>
                <a:cs typeface="Simplified Arabic"/>
              </a:rPr>
              <a:t>مثال على / </a:t>
            </a:r>
            <a:r>
              <a:rPr lang="ar-SA" sz="3200" b="1" dirty="0" smtClean="0">
                <a:solidFill>
                  <a:srgbClr val="FF0000"/>
                </a:solidFill>
                <a:ea typeface="Calibri"/>
                <a:cs typeface="Simplified Arabic"/>
              </a:rPr>
              <a:t>4</a:t>
            </a:r>
            <a:r>
              <a:rPr lang="ar-SA" sz="3200" b="1" dirty="0">
                <a:solidFill>
                  <a:srgbClr val="FF0000"/>
                </a:solidFill>
                <a:ea typeface="Calibri"/>
                <a:cs typeface="Simplified Arabic"/>
              </a:rPr>
              <a:t>. المتغيرات الضابطة </a:t>
            </a:r>
            <a:r>
              <a:rPr lang="en-US" sz="3200" b="1" dirty="0">
                <a:solidFill>
                  <a:srgbClr val="FF0000"/>
                </a:solidFill>
                <a:latin typeface="Simplified Arabic"/>
                <a:ea typeface="Calibri"/>
                <a:cs typeface="Arial"/>
              </a:rPr>
              <a:t>Control </a:t>
            </a:r>
            <a:r>
              <a:rPr lang="en-US" sz="3200" b="1" dirty="0" err="1" smtClean="0">
                <a:solidFill>
                  <a:srgbClr val="FF0000"/>
                </a:solidFill>
                <a:latin typeface="Simplified Arabic"/>
                <a:ea typeface="Calibri"/>
                <a:cs typeface="Arial"/>
              </a:rPr>
              <a:t>Variabl</a:t>
            </a:r>
            <a:r>
              <a:rPr lang="ar-SA" sz="3200" b="1" dirty="0">
                <a:solidFill>
                  <a:srgbClr val="FF0000"/>
                </a:solidFill>
                <a:ea typeface="Calibri"/>
                <a:cs typeface="Simplified Arabic"/>
              </a:rPr>
              <a:t>	</a:t>
            </a:r>
            <a:endParaRPr lang="ar-IQ" sz="3200" dirty="0">
              <a:solidFill>
                <a:srgbClr val="FF0000"/>
              </a:solidFill>
            </a:endParaRPr>
          </a:p>
        </p:txBody>
      </p:sp>
      <p:sp>
        <p:nvSpPr>
          <p:cNvPr id="3" name="عنصر نائب للمحتوى 2"/>
          <p:cNvSpPr>
            <a:spLocks noGrp="1"/>
          </p:cNvSpPr>
          <p:nvPr>
            <p:ph idx="1"/>
          </p:nvPr>
        </p:nvSpPr>
        <p:spPr>
          <a:xfrm>
            <a:off x="457200" y="836712"/>
            <a:ext cx="8229600" cy="5688632"/>
          </a:xfrm>
        </p:spPr>
        <p:txBody>
          <a:bodyPr>
            <a:normAutofit/>
          </a:bodyPr>
          <a:lstStyle/>
          <a:p>
            <a:pPr marL="0" lvl="0" algn="ctr">
              <a:lnSpc>
                <a:spcPct val="115000"/>
              </a:lnSpc>
              <a:spcBef>
                <a:spcPts val="0"/>
              </a:spcBef>
            </a:pPr>
            <a:r>
              <a:rPr lang="ar-SA" sz="2800" b="1" dirty="0">
                <a:solidFill>
                  <a:srgbClr val="FF0000"/>
                </a:solidFill>
                <a:ea typeface="Calibri"/>
                <a:cs typeface="Simplified Arabic"/>
              </a:rPr>
              <a:t>مثال على المتغير الضابط</a:t>
            </a:r>
            <a:r>
              <a:rPr lang="en-US" sz="2800" b="1" dirty="0">
                <a:solidFill>
                  <a:srgbClr val="FF0000"/>
                </a:solidFill>
                <a:latin typeface="Simplified Arabic"/>
                <a:ea typeface="Calibri"/>
                <a:cs typeface="Arial"/>
              </a:rPr>
              <a:t>: </a:t>
            </a:r>
            <a:endParaRPr lang="en-US" sz="2800" b="1" dirty="0" smtClean="0">
              <a:solidFill>
                <a:srgbClr val="FF0000"/>
              </a:solidFill>
              <a:latin typeface="Simplified Arabic"/>
              <a:ea typeface="Calibri"/>
              <a:cs typeface="Arial"/>
            </a:endParaRPr>
          </a:p>
          <a:p>
            <a:pPr marL="0" lvl="0" algn="just">
              <a:lnSpc>
                <a:spcPct val="115000"/>
              </a:lnSpc>
              <a:spcBef>
                <a:spcPts val="0"/>
              </a:spcBef>
            </a:pPr>
            <a:r>
              <a:rPr lang="ar-SA" sz="2800" b="1" dirty="0" smtClean="0">
                <a:solidFill>
                  <a:prstClr val="black"/>
                </a:solidFill>
                <a:ea typeface="Calibri"/>
                <a:cs typeface="Simplified Arabic"/>
              </a:rPr>
              <a:t>[ بحث </a:t>
            </a:r>
            <a:r>
              <a:rPr lang="ar-SA" sz="2800" b="1" dirty="0">
                <a:solidFill>
                  <a:prstClr val="black"/>
                </a:solidFill>
                <a:ea typeface="Calibri"/>
                <a:cs typeface="Simplified Arabic"/>
              </a:rPr>
              <a:t>علمي يدرس فيه الباحث العلمي أثر أسلوب التدريس والطريقة المعتمدة فيه على استيعاب الطلاب وتحصيلهم ]، </a:t>
            </a:r>
            <a:endParaRPr lang="ar-IQ" sz="2800" b="1" dirty="0" smtClean="0">
              <a:solidFill>
                <a:prstClr val="black"/>
              </a:solidFill>
              <a:ea typeface="Calibri"/>
              <a:cs typeface="Simplified Arabic"/>
            </a:endParaRPr>
          </a:p>
          <a:p>
            <a:pPr marL="0" lvl="0" algn="just">
              <a:lnSpc>
                <a:spcPct val="115000"/>
              </a:lnSpc>
              <a:spcBef>
                <a:spcPts val="0"/>
              </a:spcBef>
            </a:pPr>
            <a:r>
              <a:rPr lang="ar-SA" sz="2800" b="1" dirty="0" smtClean="0">
                <a:solidFill>
                  <a:prstClr val="black"/>
                </a:solidFill>
                <a:ea typeface="Calibri"/>
                <a:cs typeface="Simplified Arabic"/>
              </a:rPr>
              <a:t>ولاحظ </a:t>
            </a:r>
            <a:r>
              <a:rPr lang="ar-SA" sz="2800" b="1" dirty="0">
                <a:solidFill>
                  <a:prstClr val="black"/>
                </a:solidFill>
                <a:ea typeface="Calibri"/>
                <a:cs typeface="Simplified Arabic"/>
              </a:rPr>
              <a:t>الباحث أن الطلاب الذين يشكّلون عينة الدراسة غير متجانسين للاختلاف الكبير في مستوى الذكاء، </a:t>
            </a:r>
            <a:endParaRPr lang="ar-IQ" sz="2800" b="1" dirty="0" smtClean="0">
              <a:solidFill>
                <a:prstClr val="black"/>
              </a:solidFill>
              <a:ea typeface="Calibri"/>
              <a:cs typeface="Simplified Arabic"/>
            </a:endParaRPr>
          </a:p>
          <a:p>
            <a:pPr marL="0" lvl="0" algn="just">
              <a:lnSpc>
                <a:spcPct val="115000"/>
              </a:lnSpc>
              <a:spcBef>
                <a:spcPts val="0"/>
              </a:spcBef>
            </a:pPr>
            <a:r>
              <a:rPr lang="ar-SA" sz="2800" b="1" dirty="0" smtClean="0">
                <a:solidFill>
                  <a:prstClr val="black"/>
                </a:solidFill>
                <a:ea typeface="Calibri"/>
                <a:cs typeface="Simplified Arabic"/>
              </a:rPr>
              <a:t>مما </a:t>
            </a:r>
            <a:r>
              <a:rPr lang="ar-SA" sz="2800" b="1" dirty="0">
                <a:solidFill>
                  <a:prstClr val="black"/>
                </a:solidFill>
                <a:ea typeface="Calibri"/>
                <a:cs typeface="Simplified Arabic"/>
              </a:rPr>
              <a:t>سيؤثر على النتيجة النهائية للبحث، </a:t>
            </a:r>
            <a:endParaRPr lang="ar-IQ" sz="2800" b="1" dirty="0" smtClean="0">
              <a:solidFill>
                <a:prstClr val="black"/>
              </a:solidFill>
              <a:ea typeface="Calibri"/>
              <a:cs typeface="Simplified Arabic"/>
            </a:endParaRPr>
          </a:p>
          <a:p>
            <a:pPr marL="0" lvl="0" algn="just">
              <a:lnSpc>
                <a:spcPct val="115000"/>
              </a:lnSpc>
              <a:spcBef>
                <a:spcPts val="0"/>
              </a:spcBef>
            </a:pPr>
            <a:r>
              <a:rPr lang="ar-SA" sz="2800" b="1" dirty="0" smtClean="0">
                <a:solidFill>
                  <a:prstClr val="black"/>
                </a:solidFill>
                <a:ea typeface="Calibri"/>
                <a:cs typeface="Simplified Arabic"/>
              </a:rPr>
              <a:t>هنا </a:t>
            </a:r>
            <a:r>
              <a:rPr lang="ar-SA" sz="2800" b="1" dirty="0">
                <a:solidFill>
                  <a:prstClr val="black"/>
                </a:solidFill>
                <a:ea typeface="Calibri"/>
                <a:cs typeface="Simplified Arabic"/>
              </a:rPr>
              <a:t>يمكن اعتماد المتغير الضابط من خلال </a:t>
            </a:r>
            <a:r>
              <a:rPr lang="ar-IQ" sz="2800" b="1" dirty="0" smtClean="0">
                <a:solidFill>
                  <a:prstClr val="black"/>
                </a:solidFill>
                <a:ea typeface="Calibri"/>
                <a:cs typeface="Simplified Arabic"/>
              </a:rPr>
              <a:t>:-</a:t>
            </a:r>
          </a:p>
          <a:p>
            <a:pPr marL="0" lvl="0" algn="just">
              <a:lnSpc>
                <a:spcPct val="115000"/>
              </a:lnSpc>
              <a:spcBef>
                <a:spcPts val="0"/>
              </a:spcBef>
            </a:pPr>
            <a:r>
              <a:rPr lang="ar-IQ" sz="2800" b="1" dirty="0" smtClean="0">
                <a:solidFill>
                  <a:prstClr val="black"/>
                </a:solidFill>
                <a:ea typeface="Calibri"/>
                <a:cs typeface="Simplified Arabic"/>
              </a:rPr>
              <a:t>- </a:t>
            </a:r>
            <a:r>
              <a:rPr lang="ar-SA" sz="2800" b="1" dirty="0" smtClean="0">
                <a:solidFill>
                  <a:prstClr val="black"/>
                </a:solidFill>
                <a:ea typeface="Calibri"/>
                <a:cs typeface="Simplified Arabic"/>
              </a:rPr>
              <a:t>اختيار </a:t>
            </a:r>
            <a:r>
              <a:rPr lang="ar-SA" sz="2800" b="1" dirty="0">
                <a:solidFill>
                  <a:prstClr val="black"/>
                </a:solidFill>
                <a:ea typeface="Calibri"/>
                <a:cs typeface="Simplified Arabic"/>
              </a:rPr>
              <a:t>مجموعات عشوائية، </a:t>
            </a:r>
            <a:endParaRPr lang="ar-IQ" sz="2800" b="1" dirty="0" smtClean="0">
              <a:solidFill>
                <a:prstClr val="black"/>
              </a:solidFill>
              <a:ea typeface="Calibri"/>
              <a:cs typeface="Simplified Arabic"/>
            </a:endParaRPr>
          </a:p>
          <a:p>
            <a:pPr marL="0" lvl="0" algn="just">
              <a:lnSpc>
                <a:spcPct val="115000"/>
              </a:lnSpc>
              <a:spcBef>
                <a:spcPts val="0"/>
              </a:spcBef>
            </a:pPr>
            <a:r>
              <a:rPr lang="ar-IQ" sz="2800" b="1" dirty="0" smtClean="0">
                <a:solidFill>
                  <a:prstClr val="black"/>
                </a:solidFill>
                <a:ea typeface="Calibri"/>
                <a:cs typeface="Simplified Arabic"/>
              </a:rPr>
              <a:t>- </a:t>
            </a:r>
            <a:r>
              <a:rPr lang="ar-SA" sz="2800" b="1" dirty="0" smtClean="0">
                <a:solidFill>
                  <a:prstClr val="black"/>
                </a:solidFill>
                <a:ea typeface="Calibri"/>
                <a:cs typeface="Simplified Arabic"/>
              </a:rPr>
              <a:t>أو </a:t>
            </a:r>
            <a:r>
              <a:rPr lang="ar-SA" sz="2800" b="1" dirty="0">
                <a:solidFill>
                  <a:prstClr val="black"/>
                </a:solidFill>
                <a:ea typeface="Calibri"/>
                <a:cs typeface="Simplified Arabic"/>
              </a:rPr>
              <a:t>من خلال تقسيم الطلاب الى مجموعات بحسب نسب ذكائهم، </a:t>
            </a:r>
            <a:endParaRPr lang="ar-IQ" sz="2800" b="1" dirty="0" smtClean="0">
              <a:solidFill>
                <a:prstClr val="black"/>
              </a:solidFill>
              <a:ea typeface="Calibri"/>
              <a:cs typeface="Simplified Arabic"/>
            </a:endParaRPr>
          </a:p>
          <a:p>
            <a:pPr marL="0" lvl="0" algn="just">
              <a:lnSpc>
                <a:spcPct val="115000"/>
              </a:lnSpc>
              <a:spcBef>
                <a:spcPts val="0"/>
              </a:spcBef>
            </a:pPr>
            <a:r>
              <a:rPr lang="ar-SA" sz="2800" b="1" dirty="0" smtClean="0">
                <a:solidFill>
                  <a:prstClr val="black"/>
                </a:solidFill>
                <a:ea typeface="Calibri"/>
                <a:cs typeface="Simplified Arabic"/>
              </a:rPr>
              <a:t>ثمّ </a:t>
            </a:r>
            <a:r>
              <a:rPr lang="ar-SA" sz="2800" b="1" dirty="0">
                <a:solidFill>
                  <a:prstClr val="black"/>
                </a:solidFill>
                <a:ea typeface="Calibri"/>
                <a:cs typeface="Simplified Arabic"/>
              </a:rPr>
              <a:t>القيام بالتجربة على هذا الأساس</a:t>
            </a:r>
            <a:r>
              <a:rPr lang="ar-IQ" sz="2800" b="1" dirty="0">
                <a:solidFill>
                  <a:prstClr val="black"/>
                </a:solidFill>
                <a:ea typeface="Calibri"/>
                <a:cs typeface="Simplified Arabic"/>
              </a:rPr>
              <a:t> (على وفق نسبة الذكاء). </a:t>
            </a:r>
            <a:endParaRPr lang="en-US" sz="2800" b="1" dirty="0">
              <a:solidFill>
                <a:prstClr val="black"/>
              </a:solidFill>
              <a:ea typeface="Calibri"/>
              <a:cs typeface="Arial"/>
            </a:endParaRPr>
          </a:p>
        </p:txBody>
      </p:sp>
    </p:spTree>
    <p:extLst>
      <p:ext uri="{BB962C8B-B14F-4D97-AF65-F5344CB8AC3E}">
        <p14:creationId xmlns:p14="http://schemas.microsoft.com/office/powerpoint/2010/main" val="35458444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18058"/>
          </a:xfrm>
        </p:spPr>
        <p:txBody>
          <a:bodyPr>
            <a:normAutofit fontScale="90000"/>
          </a:bodyPr>
          <a:lstStyle/>
          <a:p>
            <a:pPr marL="342900" lvl="0" indent="-342900">
              <a:lnSpc>
                <a:spcPct val="115000"/>
              </a:lnSpc>
              <a:spcBef>
                <a:spcPts val="0"/>
              </a:spcBef>
            </a:pPr>
            <a:r>
              <a:rPr lang="ar-SA" sz="3300" b="1" dirty="0">
                <a:solidFill>
                  <a:srgbClr val="FF0000"/>
                </a:solidFill>
                <a:ea typeface="Calibri"/>
                <a:cs typeface="Simplified Arabic"/>
              </a:rPr>
              <a:t>ضبط المتغيرات الضابطة </a:t>
            </a:r>
            <a:endParaRPr lang="ar-IQ" dirty="0">
              <a:solidFill>
                <a:srgbClr val="FF0000"/>
              </a:solidFill>
            </a:endParaRPr>
          </a:p>
        </p:txBody>
      </p:sp>
      <p:sp>
        <p:nvSpPr>
          <p:cNvPr id="3" name="عنصر نائب للمحتوى 2"/>
          <p:cNvSpPr>
            <a:spLocks noGrp="1"/>
          </p:cNvSpPr>
          <p:nvPr>
            <p:ph idx="1"/>
          </p:nvPr>
        </p:nvSpPr>
        <p:spPr>
          <a:xfrm>
            <a:off x="457200" y="836712"/>
            <a:ext cx="8229600" cy="5688632"/>
          </a:xfrm>
        </p:spPr>
        <p:txBody>
          <a:bodyPr>
            <a:normAutofit fontScale="92500" lnSpcReduction="10000"/>
          </a:bodyPr>
          <a:lstStyle/>
          <a:p>
            <a:pPr lvl="0" algn="just">
              <a:lnSpc>
                <a:spcPct val="115000"/>
              </a:lnSpc>
              <a:spcBef>
                <a:spcPts val="0"/>
              </a:spcBef>
              <a:buFont typeface="Symbol"/>
              <a:buChar char=""/>
            </a:pPr>
            <a:r>
              <a:rPr lang="ar-SA" b="1" dirty="0">
                <a:solidFill>
                  <a:srgbClr val="CC66FF"/>
                </a:solidFill>
                <a:ea typeface="Calibri"/>
                <a:cs typeface="Simplified Arabic"/>
              </a:rPr>
              <a:t>ضبط المتغيرات الضابطة </a:t>
            </a:r>
            <a:endParaRPr lang="en-US" sz="2400" dirty="0">
              <a:solidFill>
                <a:srgbClr val="CC66FF"/>
              </a:solidFill>
              <a:ea typeface="Calibri"/>
              <a:cs typeface="Arial"/>
            </a:endParaRPr>
          </a:p>
          <a:p>
            <a:pPr marL="0" algn="just">
              <a:lnSpc>
                <a:spcPct val="115000"/>
              </a:lnSpc>
              <a:spcBef>
                <a:spcPts val="0"/>
              </a:spcBef>
            </a:pPr>
            <a:r>
              <a:rPr lang="ar-SA" b="1" dirty="0">
                <a:ea typeface="Calibri"/>
                <a:cs typeface="Simplified Arabic"/>
              </a:rPr>
              <a:t>حتى يكون الباحث قادراً على ضبط هذه المتغيرات يجب عليه أن يقوم باتباع إحدى الطرائق التالية:-</a:t>
            </a:r>
            <a:endParaRPr lang="en-US" sz="2400" dirty="0">
              <a:ea typeface="Calibri"/>
              <a:cs typeface="Arial"/>
            </a:endParaRPr>
          </a:p>
          <a:p>
            <a:pPr lvl="0" algn="just">
              <a:lnSpc>
                <a:spcPct val="115000"/>
              </a:lnSpc>
              <a:spcBef>
                <a:spcPts val="0"/>
              </a:spcBef>
              <a:buFont typeface="+mj-lt"/>
              <a:buAutoNum type="arabicPeriod"/>
            </a:pPr>
            <a:r>
              <a:rPr lang="ar-SA" b="1" dirty="0">
                <a:solidFill>
                  <a:srgbClr val="6600FF"/>
                </a:solidFill>
                <a:ea typeface="Calibri"/>
                <a:cs typeface="Simplified Arabic"/>
              </a:rPr>
              <a:t>أن يكون المتغير الضابط جزءاً من التصميم التجريبي للبحث: </a:t>
            </a:r>
            <a:r>
              <a:rPr lang="ar-SA" dirty="0">
                <a:ea typeface="Calibri"/>
                <a:cs typeface="Simplified Arabic"/>
              </a:rPr>
              <a:t>يتم في هذه الطريقة تقليل أثر المتغير الضابط عن طريق جعله جزءاً من متغيرات الدراسة، ويصبح في هذه الحالة متغيراً مستقلاً (أو تصنيفاً) إضافياً.</a:t>
            </a:r>
            <a:endParaRPr lang="en-US" sz="2400" dirty="0">
              <a:ea typeface="Calibri"/>
              <a:cs typeface="Arial"/>
            </a:endParaRPr>
          </a:p>
          <a:p>
            <a:pPr lvl="0" algn="just">
              <a:lnSpc>
                <a:spcPct val="115000"/>
              </a:lnSpc>
              <a:spcBef>
                <a:spcPts val="0"/>
              </a:spcBef>
              <a:buFont typeface="+mj-lt"/>
              <a:buAutoNum type="arabicPeriod"/>
            </a:pPr>
            <a:r>
              <a:rPr lang="ar-SA" b="1" dirty="0">
                <a:solidFill>
                  <a:srgbClr val="6600FF"/>
                </a:solidFill>
                <a:ea typeface="Calibri"/>
                <a:cs typeface="Simplified Arabic"/>
              </a:rPr>
              <a:t>دراسة مستوى واحد من المتغير الضابط : </a:t>
            </a:r>
            <a:endParaRPr lang="ar-IQ" b="1" dirty="0" smtClean="0">
              <a:solidFill>
                <a:srgbClr val="6600FF"/>
              </a:solidFill>
              <a:ea typeface="Calibri"/>
              <a:cs typeface="Simplified Arabic"/>
            </a:endParaRPr>
          </a:p>
          <a:p>
            <a:pPr marL="0" lvl="0" indent="0" algn="just">
              <a:lnSpc>
                <a:spcPct val="115000"/>
              </a:lnSpc>
              <a:spcBef>
                <a:spcPts val="0"/>
              </a:spcBef>
              <a:buNone/>
            </a:pPr>
            <a:r>
              <a:rPr lang="ar-SA" dirty="0" smtClean="0">
                <a:ea typeface="Calibri"/>
                <a:cs typeface="Simplified Arabic"/>
              </a:rPr>
              <a:t>فمثلاً </a:t>
            </a:r>
            <a:r>
              <a:rPr lang="ar-SA" dirty="0">
                <a:ea typeface="Calibri"/>
                <a:cs typeface="Simplified Arabic"/>
              </a:rPr>
              <a:t>إذا علم الباحث من خلال الدراسات السابقة أن الجنس يؤثر في النتائج فندرس الذكور فقط أو الإناث فقط، وفي هذه الحالة لا بد من تضمين الجنس في حدود الدراسة. </a:t>
            </a:r>
            <a:endParaRPr lang="en-US" sz="2400" dirty="0">
              <a:ea typeface="Calibri"/>
              <a:cs typeface="Arial"/>
            </a:endParaRPr>
          </a:p>
          <a:p>
            <a:endParaRPr lang="ar-IQ" dirty="0"/>
          </a:p>
        </p:txBody>
      </p:sp>
    </p:spTree>
    <p:extLst>
      <p:ext uri="{BB962C8B-B14F-4D97-AF65-F5344CB8AC3E}">
        <p14:creationId xmlns:p14="http://schemas.microsoft.com/office/powerpoint/2010/main" val="26034345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pPr marL="342900" lvl="0" indent="-342900" algn="just">
              <a:lnSpc>
                <a:spcPct val="115000"/>
              </a:lnSpc>
              <a:spcBef>
                <a:spcPts val="0"/>
              </a:spcBef>
              <a:buFont typeface="Wingdings"/>
              <a:buChar char=""/>
            </a:pPr>
            <a:r>
              <a:rPr lang="ar-SA" sz="3200" b="1" dirty="0">
                <a:solidFill>
                  <a:srgbClr val="FF0000"/>
                </a:solidFill>
                <a:ea typeface="Calibri"/>
                <a:cs typeface="Simplified Arabic"/>
              </a:rPr>
              <a:t>الفارق بين متغيرات (</a:t>
            </a:r>
            <a:r>
              <a:rPr lang="en-US" sz="3200" b="1" dirty="0">
                <a:solidFill>
                  <a:srgbClr val="FF0000"/>
                </a:solidFill>
                <a:latin typeface="Simplified Arabic"/>
                <a:ea typeface="Calibri"/>
                <a:cs typeface="Arial"/>
              </a:rPr>
              <a:t>variables</a:t>
            </a:r>
            <a:r>
              <a:rPr lang="ar-SA" sz="3200" b="1" dirty="0">
                <a:solidFill>
                  <a:srgbClr val="FF0000"/>
                </a:solidFill>
                <a:ea typeface="Calibri"/>
                <a:cs typeface="Simplified Arabic"/>
              </a:rPr>
              <a:t>) البحث </a:t>
            </a:r>
            <a:r>
              <a:rPr lang="ar-SA" sz="3200" b="1" dirty="0" smtClean="0">
                <a:solidFill>
                  <a:srgbClr val="FF0000"/>
                </a:solidFill>
                <a:ea typeface="Calibri"/>
                <a:cs typeface="Simplified Arabic"/>
              </a:rPr>
              <a:t>العلمي</a:t>
            </a:r>
            <a:endParaRPr lang="ar-IQ" sz="3200" dirty="0">
              <a:solidFill>
                <a:srgbClr val="FF0000"/>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67295113"/>
              </p:ext>
            </p:extLst>
          </p:nvPr>
        </p:nvGraphicFramePr>
        <p:xfrm>
          <a:off x="539552" y="908050"/>
          <a:ext cx="7704856" cy="5689601"/>
        </p:xfrm>
        <a:graphic>
          <a:graphicData uri="http://schemas.openxmlformats.org/drawingml/2006/table">
            <a:tbl>
              <a:tblPr rtl="1" firstRow="1" firstCol="1" bandRow="1"/>
              <a:tblGrid>
                <a:gridCol w="770000">
                  <a:extLst>
                    <a:ext uri="{9D8B030D-6E8A-4147-A177-3AD203B41FA5}">
                      <a16:colId xmlns:a16="http://schemas.microsoft.com/office/drawing/2014/main" val="20000"/>
                    </a:ext>
                  </a:extLst>
                </a:gridCol>
                <a:gridCol w="1499271">
                  <a:extLst>
                    <a:ext uri="{9D8B030D-6E8A-4147-A177-3AD203B41FA5}">
                      <a16:colId xmlns:a16="http://schemas.microsoft.com/office/drawing/2014/main" val="20001"/>
                    </a:ext>
                  </a:extLst>
                </a:gridCol>
                <a:gridCol w="1802811">
                  <a:extLst>
                    <a:ext uri="{9D8B030D-6E8A-4147-A177-3AD203B41FA5}">
                      <a16:colId xmlns:a16="http://schemas.microsoft.com/office/drawing/2014/main" val="20002"/>
                    </a:ext>
                  </a:extLst>
                </a:gridCol>
                <a:gridCol w="1832873">
                  <a:extLst>
                    <a:ext uri="{9D8B030D-6E8A-4147-A177-3AD203B41FA5}">
                      <a16:colId xmlns:a16="http://schemas.microsoft.com/office/drawing/2014/main" val="20003"/>
                    </a:ext>
                  </a:extLst>
                </a:gridCol>
                <a:gridCol w="1799901">
                  <a:extLst>
                    <a:ext uri="{9D8B030D-6E8A-4147-A177-3AD203B41FA5}">
                      <a16:colId xmlns:a16="http://schemas.microsoft.com/office/drawing/2014/main" val="20004"/>
                    </a:ext>
                  </a:extLst>
                </a:gridCol>
              </a:tblGrid>
              <a:tr h="323346">
                <a:tc>
                  <a:txBody>
                    <a:bodyPr/>
                    <a:lstStyle/>
                    <a:p>
                      <a:pPr marL="0" marR="0" algn="just" rtl="1">
                        <a:lnSpc>
                          <a:spcPct val="115000"/>
                        </a:lnSpc>
                        <a:spcBef>
                          <a:spcPts val="0"/>
                        </a:spcBef>
                        <a:spcAft>
                          <a:spcPts val="0"/>
                        </a:spcAft>
                      </a:pPr>
                      <a:r>
                        <a:rPr lang="ar-SA" sz="900" b="1">
                          <a:effectLst/>
                          <a:latin typeface="Calibri"/>
                          <a:ea typeface="Calibri"/>
                          <a:cs typeface="Simplified Arabic"/>
                        </a:rPr>
                        <a:t>المقارنة</a:t>
                      </a:r>
                      <a:endParaRPr lang="en-US" sz="1000">
                        <a:effectLst/>
                        <a:latin typeface="Calibri"/>
                        <a:ea typeface="Calibri"/>
                        <a:cs typeface="Arial"/>
                      </a:endParaRPr>
                    </a:p>
                  </a:txBody>
                  <a:tcPr marL="63263" marR="63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900" b="1">
                          <a:effectLst/>
                          <a:latin typeface="Calibri"/>
                          <a:ea typeface="Calibri"/>
                          <a:cs typeface="Simplified Arabic"/>
                        </a:rPr>
                        <a:t>المتغير المستقل</a:t>
                      </a:r>
                      <a:r>
                        <a:rPr lang="ar-SA" sz="900">
                          <a:effectLst/>
                          <a:latin typeface="Calibri"/>
                          <a:ea typeface="Calibri"/>
                          <a:cs typeface="Arial"/>
                        </a:rPr>
                        <a:t> </a:t>
                      </a:r>
                      <a:r>
                        <a:rPr lang="en-US" sz="900" b="1">
                          <a:effectLst/>
                          <a:latin typeface="Simplified Arabic"/>
                          <a:ea typeface="Calibri"/>
                          <a:cs typeface="Arial"/>
                        </a:rPr>
                        <a:t>Independent </a:t>
                      </a:r>
                      <a:endParaRPr lang="en-US" sz="1000">
                        <a:effectLst/>
                        <a:latin typeface="Calibri"/>
                        <a:ea typeface="Calibri"/>
                        <a:cs typeface="Arial"/>
                      </a:endParaRPr>
                    </a:p>
                  </a:txBody>
                  <a:tcPr marL="63263" marR="63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900" b="1">
                          <a:effectLst/>
                          <a:latin typeface="Calibri"/>
                          <a:ea typeface="Calibri"/>
                          <a:cs typeface="Simplified Arabic"/>
                        </a:rPr>
                        <a:t>المتغير التابع</a:t>
                      </a:r>
                      <a:r>
                        <a:rPr lang="ar-IQ" sz="900" b="1">
                          <a:effectLst/>
                          <a:latin typeface="Calibri"/>
                          <a:ea typeface="Calibri"/>
                          <a:cs typeface="Simplified Arabic"/>
                        </a:rPr>
                        <a:t>   </a:t>
                      </a:r>
                      <a:r>
                        <a:rPr lang="en-US" sz="900" b="1">
                          <a:effectLst/>
                          <a:latin typeface="Simplified Arabic"/>
                          <a:ea typeface="Calibri"/>
                          <a:cs typeface="Arial"/>
                        </a:rPr>
                        <a:t>Dependent</a:t>
                      </a:r>
                      <a:endParaRPr lang="en-US" sz="1000">
                        <a:effectLst/>
                        <a:latin typeface="Calibri"/>
                        <a:ea typeface="Calibri"/>
                        <a:cs typeface="Arial"/>
                      </a:endParaRPr>
                    </a:p>
                  </a:txBody>
                  <a:tcPr marL="63263" marR="63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900" b="1">
                          <a:effectLst/>
                          <a:latin typeface="Calibri"/>
                          <a:ea typeface="Calibri"/>
                          <a:cs typeface="Simplified Arabic"/>
                        </a:rPr>
                        <a:t>المتغير الوسيط(الدخيل) </a:t>
                      </a:r>
                      <a:r>
                        <a:rPr lang="ar-SA" sz="900">
                          <a:effectLst/>
                          <a:latin typeface="Calibri"/>
                          <a:ea typeface="Calibri"/>
                          <a:cs typeface="Arial"/>
                        </a:rPr>
                        <a:t> </a:t>
                      </a:r>
                      <a:r>
                        <a:rPr lang="en-US" sz="900" b="1">
                          <a:effectLst/>
                          <a:latin typeface="Simplified Arabic"/>
                          <a:ea typeface="Calibri"/>
                          <a:cs typeface="Arial"/>
                        </a:rPr>
                        <a:t>intermediate </a:t>
                      </a:r>
                      <a:endParaRPr lang="en-US" sz="1000">
                        <a:effectLst/>
                        <a:latin typeface="Calibri"/>
                        <a:ea typeface="Calibri"/>
                        <a:cs typeface="Arial"/>
                      </a:endParaRPr>
                    </a:p>
                  </a:txBody>
                  <a:tcPr marL="63263" marR="63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900" b="1">
                          <a:effectLst/>
                          <a:latin typeface="Calibri"/>
                          <a:ea typeface="Calibri"/>
                          <a:cs typeface="Simplified Arabic"/>
                        </a:rPr>
                        <a:t>المتغير الضابطة </a:t>
                      </a:r>
                      <a:r>
                        <a:rPr lang="en-US" sz="900" b="1">
                          <a:effectLst/>
                          <a:latin typeface="Simplified Arabic"/>
                          <a:ea typeface="Calibri"/>
                          <a:cs typeface="Arial"/>
                        </a:rPr>
                        <a:t>Control Variable</a:t>
                      </a:r>
                      <a:endParaRPr lang="en-US" sz="1000">
                        <a:effectLst/>
                        <a:latin typeface="Calibri"/>
                        <a:ea typeface="Calibri"/>
                        <a:cs typeface="Arial"/>
                      </a:endParaRPr>
                    </a:p>
                  </a:txBody>
                  <a:tcPr marL="63263" marR="63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85268">
                <a:tc>
                  <a:txBody>
                    <a:bodyPr/>
                    <a:lstStyle/>
                    <a:p>
                      <a:pPr marL="0" marR="0" algn="just" rtl="1">
                        <a:lnSpc>
                          <a:spcPct val="115000"/>
                        </a:lnSpc>
                        <a:spcBef>
                          <a:spcPts val="0"/>
                        </a:spcBef>
                        <a:spcAft>
                          <a:spcPts val="0"/>
                        </a:spcAft>
                      </a:pPr>
                      <a:r>
                        <a:rPr lang="ar-SA" sz="900" b="1">
                          <a:effectLst/>
                          <a:latin typeface="Calibri"/>
                          <a:ea typeface="Calibri"/>
                          <a:cs typeface="Simplified Arabic"/>
                        </a:rPr>
                        <a:t>المعنى</a:t>
                      </a:r>
                      <a:endParaRPr lang="en-US" sz="1000">
                        <a:effectLst/>
                        <a:latin typeface="Calibri"/>
                        <a:ea typeface="Calibri"/>
                        <a:cs typeface="Arial"/>
                      </a:endParaRPr>
                    </a:p>
                  </a:txBody>
                  <a:tcPr marL="63263" marR="63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900">
                          <a:effectLst/>
                          <a:latin typeface="Calibri"/>
                          <a:ea typeface="Calibri"/>
                          <a:cs typeface="Simplified Arabic"/>
                        </a:rPr>
                        <a:t>المتغير المستقل هو المتغير الذي يثبته (يحدده) أو يضعه الباحث لقياس التأثير في المتغير التابع.</a:t>
                      </a:r>
                      <a:endParaRPr lang="en-US" sz="1000">
                        <a:effectLst/>
                        <a:latin typeface="Calibri"/>
                        <a:ea typeface="Calibri"/>
                        <a:cs typeface="Arial"/>
                      </a:endParaRPr>
                    </a:p>
                  </a:txBody>
                  <a:tcPr marL="63263" marR="63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900">
                          <a:effectLst/>
                          <a:latin typeface="Calibri"/>
                          <a:ea typeface="Calibri"/>
                          <a:cs typeface="Simplified Arabic"/>
                        </a:rPr>
                        <a:t>هو المتغير الناتج عن فعل المتغير المستقل.</a:t>
                      </a:r>
                      <a:endParaRPr lang="en-US" sz="1000">
                        <a:effectLst/>
                        <a:latin typeface="Calibri"/>
                        <a:ea typeface="Calibri"/>
                        <a:cs typeface="Arial"/>
                      </a:endParaRPr>
                    </a:p>
                    <a:p>
                      <a:pPr marL="0" marR="0" algn="just" rtl="1">
                        <a:lnSpc>
                          <a:spcPct val="115000"/>
                        </a:lnSpc>
                        <a:spcBef>
                          <a:spcPts val="0"/>
                        </a:spcBef>
                        <a:spcAft>
                          <a:spcPts val="0"/>
                        </a:spcAft>
                      </a:pPr>
                      <a:r>
                        <a:rPr lang="ar-SA" sz="900">
                          <a:effectLst/>
                          <a:latin typeface="Calibri"/>
                          <a:ea typeface="Calibri"/>
                          <a:cs typeface="Simplified Arabic"/>
                        </a:rPr>
                        <a:t>ويكون في البحوث التجريبية.</a:t>
                      </a:r>
                      <a:endParaRPr lang="en-US" sz="1000">
                        <a:effectLst/>
                        <a:latin typeface="Calibri"/>
                        <a:ea typeface="Calibri"/>
                        <a:cs typeface="Arial"/>
                      </a:endParaRPr>
                    </a:p>
                  </a:txBody>
                  <a:tcPr marL="63263" marR="63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900">
                          <a:effectLst/>
                          <a:latin typeface="Calibri"/>
                          <a:ea typeface="Calibri"/>
                          <a:cs typeface="Simplified Arabic"/>
                        </a:rPr>
                        <a:t>هو متغير شبيه بالمتغير المستقل، لكنه يتوسط العلاقة بين المتغيرات المستقلة من طرف والتابع من طرف آخر.</a:t>
                      </a:r>
                      <a:endParaRPr lang="en-US" sz="1000">
                        <a:effectLst/>
                        <a:latin typeface="Calibri"/>
                        <a:ea typeface="Calibri"/>
                        <a:cs typeface="Arial"/>
                      </a:endParaRPr>
                    </a:p>
                  </a:txBody>
                  <a:tcPr marL="63263" marR="63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900">
                          <a:effectLst/>
                          <a:latin typeface="Calibri"/>
                          <a:ea typeface="Calibri"/>
                          <a:cs typeface="Simplified Arabic"/>
                        </a:rPr>
                        <a:t>يشكل جزءاً من أهم أجزاء الهيكل التجريبي للدراسة لكنه ليس متغير مستقل، يستخدم للحاجة لضبط تجربة البحوث التجريبية.</a:t>
                      </a:r>
                      <a:endParaRPr lang="en-US" sz="1000">
                        <a:effectLst/>
                        <a:latin typeface="Calibri"/>
                        <a:ea typeface="Calibri"/>
                        <a:cs typeface="Arial"/>
                      </a:endParaRPr>
                    </a:p>
                  </a:txBody>
                  <a:tcPr marL="63263" marR="63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00917">
                <a:tc>
                  <a:txBody>
                    <a:bodyPr/>
                    <a:lstStyle/>
                    <a:p>
                      <a:pPr marL="0" marR="0" algn="just" rtl="1">
                        <a:lnSpc>
                          <a:spcPct val="115000"/>
                        </a:lnSpc>
                        <a:spcBef>
                          <a:spcPts val="0"/>
                        </a:spcBef>
                        <a:spcAft>
                          <a:spcPts val="0"/>
                        </a:spcAft>
                      </a:pPr>
                      <a:r>
                        <a:rPr lang="ar-SA" sz="900" b="1">
                          <a:effectLst/>
                          <a:latin typeface="Calibri"/>
                          <a:ea typeface="Calibri"/>
                          <a:cs typeface="Simplified Arabic"/>
                        </a:rPr>
                        <a:t>الحاجة</a:t>
                      </a:r>
                      <a:endParaRPr lang="en-US" sz="1000">
                        <a:effectLst/>
                        <a:latin typeface="Calibri"/>
                        <a:ea typeface="Calibri"/>
                        <a:cs typeface="Arial"/>
                      </a:endParaRPr>
                    </a:p>
                  </a:txBody>
                  <a:tcPr marL="63263" marR="63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900">
                          <a:effectLst/>
                          <a:latin typeface="Calibri"/>
                          <a:ea typeface="Calibri"/>
                          <a:cs typeface="Simplified Arabic"/>
                        </a:rPr>
                        <a:t>يحركه الباحث وهو السبب الذي يؤدي إلى (السبب في) تبدل وتغيير المتغير التابع.</a:t>
                      </a:r>
                      <a:endParaRPr lang="en-US" sz="1000">
                        <a:effectLst/>
                        <a:latin typeface="Calibri"/>
                        <a:ea typeface="Calibri"/>
                        <a:cs typeface="Arial"/>
                      </a:endParaRPr>
                    </a:p>
                  </a:txBody>
                  <a:tcPr marL="63263" marR="63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900">
                          <a:effectLst/>
                          <a:latin typeface="Calibri"/>
                          <a:ea typeface="Calibri"/>
                          <a:cs typeface="Simplified Arabic"/>
                        </a:rPr>
                        <a:t>يجرى عليه الفعل من أجل قياس التغيرات التي حصلت (نتيجة).</a:t>
                      </a:r>
                      <a:endParaRPr lang="en-US" sz="1000">
                        <a:effectLst/>
                        <a:latin typeface="Calibri"/>
                        <a:ea typeface="Calibri"/>
                        <a:cs typeface="Arial"/>
                      </a:endParaRPr>
                    </a:p>
                  </a:txBody>
                  <a:tcPr marL="63263" marR="63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900">
                          <a:effectLst/>
                          <a:latin typeface="Calibri"/>
                          <a:ea typeface="Calibri"/>
                          <a:cs typeface="Simplified Arabic"/>
                        </a:rPr>
                        <a:t>من خلاله يقوم الباحث بتمرير التأثيرات التي يريد إيصالها من المتغير المستقل إلى المتغير التابع (واسطة للتأثير).</a:t>
                      </a:r>
                      <a:endParaRPr lang="en-US" sz="1000">
                        <a:effectLst/>
                        <a:latin typeface="Calibri"/>
                        <a:ea typeface="Calibri"/>
                        <a:cs typeface="Arial"/>
                      </a:endParaRPr>
                    </a:p>
                  </a:txBody>
                  <a:tcPr marL="63263" marR="63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900">
                          <a:effectLst/>
                          <a:latin typeface="Calibri"/>
                          <a:ea typeface="Calibri"/>
                          <a:cs typeface="Simplified Arabic"/>
                        </a:rPr>
                        <a:t>الهدف الأساسي من هذه المتغيرات هو تقليل الخطأ الذي ينتج عن تأثير متغيرات البحث (ضبط التأثير).</a:t>
                      </a:r>
                      <a:endParaRPr lang="en-US" sz="1000">
                        <a:effectLst/>
                        <a:latin typeface="Calibri"/>
                        <a:ea typeface="Calibri"/>
                        <a:cs typeface="Arial"/>
                      </a:endParaRPr>
                    </a:p>
                  </a:txBody>
                  <a:tcPr marL="63263" marR="63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960578">
                <a:tc>
                  <a:txBody>
                    <a:bodyPr/>
                    <a:lstStyle/>
                    <a:p>
                      <a:pPr marL="0" marR="0" algn="just" rtl="1">
                        <a:lnSpc>
                          <a:spcPct val="115000"/>
                        </a:lnSpc>
                        <a:spcBef>
                          <a:spcPts val="0"/>
                        </a:spcBef>
                        <a:spcAft>
                          <a:spcPts val="0"/>
                        </a:spcAft>
                      </a:pPr>
                      <a:r>
                        <a:rPr lang="ar-SA" sz="900" b="1">
                          <a:effectLst/>
                          <a:latin typeface="Calibri"/>
                          <a:ea typeface="Calibri"/>
                          <a:cs typeface="Simplified Arabic"/>
                        </a:rPr>
                        <a:t>مثال</a:t>
                      </a:r>
                      <a:endParaRPr lang="en-US" sz="1000">
                        <a:effectLst/>
                        <a:latin typeface="Calibri"/>
                        <a:ea typeface="Calibri"/>
                        <a:cs typeface="Arial"/>
                      </a:endParaRPr>
                    </a:p>
                  </a:txBody>
                  <a:tcPr marL="63263" marR="63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900">
                          <a:effectLst/>
                          <a:latin typeface="Calibri"/>
                          <a:ea typeface="Calibri"/>
                          <a:cs typeface="Simplified Arabic"/>
                        </a:rPr>
                        <a:t>تطبيق منهج ، أو تمارين ، أو جهاز ، أو أدوات...</a:t>
                      </a:r>
                      <a:endParaRPr lang="en-US" sz="1000">
                        <a:effectLst/>
                        <a:latin typeface="Calibri"/>
                        <a:ea typeface="Calibri"/>
                        <a:cs typeface="Arial"/>
                      </a:endParaRPr>
                    </a:p>
                  </a:txBody>
                  <a:tcPr marL="63263" marR="63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900">
                          <a:effectLst/>
                          <a:latin typeface="Calibri"/>
                          <a:ea typeface="Calibri"/>
                          <a:cs typeface="Simplified Arabic"/>
                        </a:rPr>
                        <a:t>تعلم مهارة ، تنمية صفة أو قدرة تأهيل إصابة...</a:t>
                      </a:r>
                      <a:endParaRPr lang="en-US" sz="1000">
                        <a:effectLst/>
                        <a:latin typeface="Calibri"/>
                        <a:ea typeface="Calibri"/>
                        <a:cs typeface="Arial"/>
                      </a:endParaRPr>
                    </a:p>
                  </a:txBody>
                  <a:tcPr marL="63263" marR="63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900">
                          <a:effectLst/>
                          <a:latin typeface="Calibri"/>
                          <a:ea typeface="Calibri"/>
                          <a:cs typeface="Simplified Arabic"/>
                        </a:rPr>
                        <a:t>عنوان [ زيادة تكرار التمرين على تنمية القوة العضلية ] المتغير الوسيط هو زيادة قطر الألياف العضلية الذي أثر على المتغير التابع وهو القوة العضلية.</a:t>
                      </a:r>
                      <a:endParaRPr lang="en-US" sz="1000">
                        <a:effectLst/>
                        <a:latin typeface="Calibri"/>
                        <a:ea typeface="Calibri"/>
                        <a:cs typeface="Arial"/>
                      </a:endParaRPr>
                    </a:p>
                  </a:txBody>
                  <a:tcPr marL="63263" marR="63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900">
                          <a:effectLst/>
                          <a:latin typeface="Calibri"/>
                          <a:ea typeface="Calibri"/>
                          <a:cs typeface="Simplified Arabic"/>
                        </a:rPr>
                        <a:t>إذا علم الباحث من الدراسات السابقة أن الجنس يؤثر في النتائج يقوم بدراسة الذكور فقط أو الإناث فقط، أو ان الباحث يدرس اثر اسلوب تدريسي على الاستيعاب لكن يظهر له إن مستوى الذكاء كمتغير غير مبحوث لكنه سوف يؤثر على النتائج.</a:t>
                      </a:r>
                      <a:endParaRPr lang="en-US" sz="1000">
                        <a:effectLst/>
                        <a:latin typeface="Calibri"/>
                        <a:ea typeface="Calibri"/>
                        <a:cs typeface="Arial"/>
                      </a:endParaRPr>
                    </a:p>
                  </a:txBody>
                  <a:tcPr marL="63263" marR="63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23346">
                <a:tc>
                  <a:txBody>
                    <a:bodyPr/>
                    <a:lstStyle/>
                    <a:p>
                      <a:pPr marL="0" marR="0" algn="just" rtl="1">
                        <a:lnSpc>
                          <a:spcPct val="115000"/>
                        </a:lnSpc>
                        <a:spcBef>
                          <a:spcPts val="0"/>
                        </a:spcBef>
                        <a:spcAft>
                          <a:spcPts val="0"/>
                        </a:spcAft>
                      </a:pPr>
                      <a:r>
                        <a:rPr lang="ar-SA" sz="900" b="1">
                          <a:effectLst/>
                          <a:latin typeface="Calibri"/>
                          <a:ea typeface="Calibri"/>
                          <a:cs typeface="Simplified Arabic"/>
                        </a:rPr>
                        <a:t>القياس</a:t>
                      </a:r>
                      <a:endParaRPr lang="en-US" sz="1000">
                        <a:effectLst/>
                        <a:latin typeface="Calibri"/>
                        <a:ea typeface="Calibri"/>
                        <a:cs typeface="Arial"/>
                      </a:endParaRPr>
                    </a:p>
                  </a:txBody>
                  <a:tcPr marL="63263" marR="63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900">
                          <a:effectLst/>
                          <a:latin typeface="Calibri"/>
                          <a:ea typeface="Calibri"/>
                          <a:cs typeface="Simplified Arabic"/>
                        </a:rPr>
                        <a:t>لا تقاس لكن يقوم الباحث بإعدادها.</a:t>
                      </a:r>
                      <a:endParaRPr lang="en-US" sz="1000">
                        <a:effectLst/>
                        <a:latin typeface="Calibri"/>
                        <a:ea typeface="Calibri"/>
                        <a:cs typeface="Arial"/>
                      </a:endParaRPr>
                    </a:p>
                  </a:txBody>
                  <a:tcPr marL="63263" marR="63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900">
                          <a:effectLst/>
                          <a:latin typeface="Calibri"/>
                          <a:ea typeface="Calibri"/>
                          <a:cs typeface="Simplified Arabic"/>
                        </a:rPr>
                        <a:t>القياس القبلي والبعدي والحصول على النتائج</a:t>
                      </a:r>
                      <a:endParaRPr lang="en-US" sz="1000">
                        <a:effectLst/>
                        <a:latin typeface="Calibri"/>
                        <a:ea typeface="Calibri"/>
                        <a:cs typeface="Arial"/>
                      </a:endParaRPr>
                    </a:p>
                  </a:txBody>
                  <a:tcPr marL="63263" marR="63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900">
                          <a:effectLst/>
                          <a:latin typeface="Calibri"/>
                          <a:ea typeface="Calibri"/>
                          <a:cs typeface="Simplified Arabic"/>
                        </a:rPr>
                        <a:t>لا تقاس لكن واسطة لنقل تأثير المتغير المستقل.</a:t>
                      </a:r>
                      <a:endParaRPr lang="en-US" sz="1000">
                        <a:effectLst/>
                        <a:latin typeface="Calibri"/>
                        <a:ea typeface="Calibri"/>
                        <a:cs typeface="Arial"/>
                      </a:endParaRPr>
                    </a:p>
                  </a:txBody>
                  <a:tcPr marL="63263" marR="63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900">
                          <a:effectLst/>
                          <a:latin typeface="Calibri"/>
                          <a:ea typeface="Calibri"/>
                          <a:cs typeface="Simplified Arabic"/>
                        </a:rPr>
                        <a:t>تضع الباحث امام الاختيارات المناسبة</a:t>
                      </a:r>
                      <a:endParaRPr lang="en-US" sz="1000">
                        <a:effectLst/>
                        <a:latin typeface="Calibri"/>
                        <a:ea typeface="Calibri"/>
                        <a:cs typeface="Arial"/>
                      </a:endParaRPr>
                    </a:p>
                  </a:txBody>
                  <a:tcPr marL="63263" marR="63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196146">
                <a:tc>
                  <a:txBody>
                    <a:bodyPr/>
                    <a:lstStyle/>
                    <a:p>
                      <a:pPr marL="0" marR="0" algn="just" rtl="1">
                        <a:lnSpc>
                          <a:spcPct val="115000"/>
                        </a:lnSpc>
                        <a:spcBef>
                          <a:spcPts val="0"/>
                        </a:spcBef>
                        <a:spcAft>
                          <a:spcPts val="0"/>
                        </a:spcAft>
                      </a:pPr>
                      <a:r>
                        <a:rPr lang="ar-SA" sz="900" b="1">
                          <a:effectLst/>
                          <a:latin typeface="Calibri"/>
                          <a:ea typeface="Calibri"/>
                          <a:cs typeface="Simplified Arabic"/>
                        </a:rPr>
                        <a:t>الضبط</a:t>
                      </a:r>
                      <a:endParaRPr lang="en-US" sz="1000">
                        <a:effectLst/>
                        <a:latin typeface="Calibri"/>
                        <a:ea typeface="Calibri"/>
                        <a:cs typeface="Arial"/>
                      </a:endParaRPr>
                    </a:p>
                  </a:txBody>
                  <a:tcPr marL="63263" marR="63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900">
                          <a:effectLst/>
                          <a:latin typeface="Calibri"/>
                          <a:ea typeface="Calibri"/>
                          <a:cs typeface="Simplified Arabic"/>
                        </a:rPr>
                        <a:t>الاعتماد على المراجع والمصادر والخبراء في اختيار المتغيرات.</a:t>
                      </a:r>
                      <a:endParaRPr lang="en-US" sz="1000">
                        <a:effectLst/>
                        <a:latin typeface="Calibri"/>
                        <a:ea typeface="Calibri"/>
                        <a:cs typeface="Arial"/>
                      </a:endParaRPr>
                    </a:p>
                  </a:txBody>
                  <a:tcPr marL="63263" marR="63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900">
                          <a:effectLst/>
                          <a:latin typeface="Calibri"/>
                          <a:ea typeface="Calibri"/>
                          <a:cs typeface="Simplified Arabic"/>
                        </a:rPr>
                        <a:t>القياسات والاختبارات.</a:t>
                      </a:r>
                      <a:endParaRPr lang="en-US" sz="1000">
                        <a:effectLst/>
                        <a:latin typeface="Calibri"/>
                        <a:ea typeface="Calibri"/>
                        <a:cs typeface="Arial"/>
                      </a:endParaRPr>
                    </a:p>
                  </a:txBody>
                  <a:tcPr marL="63263" marR="63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900">
                          <a:effectLst/>
                          <a:latin typeface="Calibri"/>
                          <a:ea typeface="Calibri"/>
                          <a:cs typeface="Simplified Arabic"/>
                        </a:rPr>
                        <a:t>عن طريق التجانس داخل المجموعة والتكافؤ بين المجموعات (التباين) لتعديل درجات المتغير التابع ويلغي أثر المتغير الضابط. لتقليل الأخطاء.</a:t>
                      </a:r>
                      <a:endParaRPr lang="en-US" sz="1000">
                        <a:effectLst/>
                        <a:latin typeface="Calibri"/>
                        <a:ea typeface="Calibri"/>
                        <a:cs typeface="Arial"/>
                      </a:endParaRPr>
                    </a:p>
                  </a:txBody>
                  <a:tcPr marL="63263" marR="63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900" dirty="0">
                          <a:effectLst/>
                          <a:latin typeface="Calibri"/>
                          <a:ea typeface="Calibri"/>
                          <a:cs typeface="Simplified Arabic"/>
                        </a:rPr>
                        <a:t>عن طريق الحذف أو العزل أو العشوائية</a:t>
                      </a:r>
                      <a:r>
                        <a:rPr lang="en-US" sz="900" dirty="0">
                          <a:effectLst/>
                          <a:latin typeface="Simplified Arabic"/>
                          <a:ea typeface="Calibri"/>
                          <a:cs typeface="Arial"/>
                        </a:rPr>
                        <a:t>. </a:t>
                      </a:r>
                      <a:endParaRPr lang="en-US" sz="1000" dirty="0">
                        <a:effectLst/>
                        <a:latin typeface="Calibri"/>
                        <a:ea typeface="Calibri"/>
                        <a:cs typeface="Arial"/>
                      </a:endParaRPr>
                    </a:p>
                  </a:txBody>
                  <a:tcPr marL="63263" marR="63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5950823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Autofit/>
          </a:bodyPr>
          <a:lstStyle/>
          <a:p>
            <a:r>
              <a:rPr lang="ar-IQ" sz="3200" b="1" dirty="0" smtClean="0">
                <a:solidFill>
                  <a:srgbClr val="FF0000"/>
                </a:solidFill>
                <a:latin typeface="Simplified Arabic" pitchFamily="18" charset="-78"/>
                <a:cs typeface="Simplified Arabic" pitchFamily="18" charset="-78"/>
              </a:rPr>
              <a:t>انتهت المحاضرة السادسة</a:t>
            </a:r>
            <a:endParaRPr lang="ar-IQ" sz="32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08720"/>
            <a:ext cx="8229600" cy="5760640"/>
          </a:xfrm>
        </p:spPr>
        <p:txBody>
          <a:bodyPr/>
          <a:lstStyle/>
          <a:p>
            <a:pPr marL="0" indent="0" algn="ctr">
              <a:buNone/>
            </a:pPr>
            <a:r>
              <a:rPr lang="ar-IQ" sz="4000" b="1" dirty="0">
                <a:solidFill>
                  <a:srgbClr val="FF0000"/>
                </a:solidFill>
                <a:latin typeface="Simplified Arabic" pitchFamily="18" charset="-78"/>
                <a:ea typeface="+mj-ea"/>
                <a:cs typeface="Simplified Arabic" pitchFamily="18" charset="-78"/>
              </a:rPr>
              <a:t>انتهت </a:t>
            </a:r>
            <a:r>
              <a:rPr lang="ar-IQ" sz="4000" b="1" dirty="0" smtClean="0">
                <a:solidFill>
                  <a:srgbClr val="FF0000"/>
                </a:solidFill>
                <a:latin typeface="Simplified Arabic" pitchFamily="18" charset="-78"/>
                <a:ea typeface="+mj-ea"/>
                <a:cs typeface="Simplified Arabic" pitchFamily="18" charset="-78"/>
              </a:rPr>
              <a:t>محاضرة اليوم ( السادسة )</a:t>
            </a:r>
          </a:p>
          <a:p>
            <a:pPr marL="0" lvl="0" indent="0" algn="ctr">
              <a:lnSpc>
                <a:spcPct val="115000"/>
              </a:lnSpc>
              <a:spcBef>
                <a:spcPts val="0"/>
              </a:spcBef>
              <a:buNone/>
            </a:pPr>
            <a:r>
              <a:rPr lang="ar-IQ" sz="4400" b="1" dirty="0">
                <a:solidFill>
                  <a:prstClr val="black"/>
                </a:solidFill>
                <a:latin typeface="Simplified Arabic" pitchFamily="18" charset="-78"/>
                <a:ea typeface="Calibri"/>
                <a:cs typeface="Simplified Arabic" pitchFamily="18" charset="-78"/>
              </a:rPr>
              <a:t>سيكون عنوانها</a:t>
            </a:r>
          </a:p>
          <a:p>
            <a:pPr marL="0" lvl="0" indent="0" algn="ctr">
              <a:lnSpc>
                <a:spcPct val="115000"/>
              </a:lnSpc>
              <a:spcBef>
                <a:spcPts val="0"/>
              </a:spcBef>
              <a:buNone/>
            </a:pPr>
            <a:r>
              <a:rPr lang="ar-SA" sz="4000" b="1" dirty="0">
                <a:solidFill>
                  <a:srgbClr val="FF0000"/>
                </a:solidFill>
                <a:latin typeface="Simplified Arabic" pitchFamily="18" charset="-78"/>
                <a:ea typeface="Calibri"/>
                <a:cs typeface="Simplified Arabic" pitchFamily="18" charset="-78"/>
              </a:rPr>
              <a:t>المتغيرات في البحث العلمي</a:t>
            </a:r>
            <a:endParaRPr lang="en-US" sz="4000" b="1" dirty="0">
              <a:solidFill>
                <a:srgbClr val="FF0000"/>
              </a:solidFill>
              <a:latin typeface="Simplified Arabic" pitchFamily="18" charset="-78"/>
              <a:ea typeface="Calibri"/>
              <a:cs typeface="Simplified Arabic" pitchFamily="18" charset="-78"/>
            </a:endParaRPr>
          </a:p>
          <a:p>
            <a:pPr marL="0" indent="0" algn="ctr">
              <a:buNone/>
            </a:pPr>
            <a:r>
              <a:rPr lang="ar-IQ" sz="4000" b="1" dirty="0" smtClean="0">
                <a:solidFill>
                  <a:srgbClr val="FF0000"/>
                </a:solidFill>
                <a:latin typeface="Simplified Arabic" pitchFamily="18" charset="-78"/>
                <a:ea typeface="+mj-ea"/>
                <a:cs typeface="Simplified Arabic" pitchFamily="18" charset="-78"/>
              </a:rPr>
              <a:t>ــــــــــــــــــــــــــــــــــــــــــــــــــــــــــــــــــــــــــــــــــــــــــــــــ</a:t>
            </a:r>
          </a:p>
          <a:p>
            <a:pPr algn="ctr"/>
            <a:r>
              <a:rPr lang="ar-IQ" sz="4000" b="1" dirty="0" smtClean="0">
                <a:solidFill>
                  <a:srgbClr val="33CC33"/>
                </a:solidFill>
                <a:latin typeface="Simplified Arabic" pitchFamily="18" charset="-78"/>
                <a:ea typeface="+mj-ea"/>
                <a:cs typeface="Simplified Arabic" pitchFamily="18" charset="-78"/>
              </a:rPr>
              <a:t>المحاضرة </a:t>
            </a:r>
            <a:r>
              <a:rPr lang="ar-IQ" sz="4000" b="1" smtClean="0">
                <a:solidFill>
                  <a:srgbClr val="33CC33"/>
                </a:solidFill>
                <a:latin typeface="Simplified Arabic" pitchFamily="18" charset="-78"/>
                <a:ea typeface="+mj-ea"/>
                <a:cs typeface="Simplified Arabic" pitchFamily="18" charset="-78"/>
              </a:rPr>
              <a:t>القادمة هي المحاضرة ( السابعة )</a:t>
            </a:r>
            <a:endParaRPr lang="ar-IQ" sz="4000" b="1" dirty="0" smtClean="0">
              <a:solidFill>
                <a:srgbClr val="33CC33"/>
              </a:solidFill>
              <a:latin typeface="Simplified Arabic" pitchFamily="18" charset="-78"/>
              <a:ea typeface="+mj-ea"/>
              <a:cs typeface="Simplified Arabic" pitchFamily="18" charset="-78"/>
            </a:endParaRPr>
          </a:p>
          <a:p>
            <a:pPr marL="0" algn="ctr">
              <a:lnSpc>
                <a:spcPct val="115000"/>
              </a:lnSpc>
              <a:spcBef>
                <a:spcPts val="0"/>
              </a:spcBef>
            </a:pPr>
            <a:r>
              <a:rPr lang="ar-IQ" sz="4000" b="1" dirty="0" smtClean="0">
                <a:latin typeface="Simplified Arabic" pitchFamily="18" charset="-78"/>
                <a:ea typeface="Calibri"/>
                <a:cs typeface="Simplified Arabic" pitchFamily="18" charset="-78"/>
              </a:rPr>
              <a:t>عنوانها</a:t>
            </a:r>
          </a:p>
          <a:p>
            <a:pPr marL="0" indent="0" algn="ctr">
              <a:lnSpc>
                <a:spcPct val="115000"/>
              </a:lnSpc>
              <a:spcBef>
                <a:spcPts val="0"/>
              </a:spcBef>
              <a:buNone/>
            </a:pPr>
            <a:r>
              <a:rPr lang="ar-SA" sz="4800" b="1" dirty="0" smtClean="0">
                <a:solidFill>
                  <a:srgbClr val="6600FF"/>
                </a:solidFill>
                <a:latin typeface="Simplified Arabic" pitchFamily="18" charset="-78"/>
                <a:ea typeface="Calibri"/>
                <a:cs typeface="Simplified Arabic" pitchFamily="18" charset="-78"/>
              </a:rPr>
              <a:t>خطة </a:t>
            </a:r>
            <a:r>
              <a:rPr lang="ar-SA" sz="4800" b="1" dirty="0">
                <a:solidFill>
                  <a:srgbClr val="6600FF"/>
                </a:solidFill>
                <a:latin typeface="Simplified Arabic" pitchFamily="18" charset="-78"/>
                <a:ea typeface="Calibri"/>
                <a:cs typeface="Simplified Arabic" pitchFamily="18" charset="-78"/>
              </a:rPr>
              <a:t>البحث (الإطار المنهجي للبحث</a:t>
            </a:r>
            <a:r>
              <a:rPr lang="ar-SA" sz="4800" b="1" dirty="0" smtClean="0">
                <a:solidFill>
                  <a:srgbClr val="6600FF"/>
                </a:solidFill>
                <a:latin typeface="Simplified Arabic" pitchFamily="18" charset="-78"/>
                <a:ea typeface="Calibri"/>
                <a:cs typeface="Simplified Arabic" pitchFamily="18" charset="-78"/>
              </a:rPr>
              <a:t>)</a:t>
            </a:r>
            <a:endParaRPr lang="ar-IQ" sz="4800" b="1" dirty="0" smtClean="0">
              <a:solidFill>
                <a:srgbClr val="6600FF"/>
              </a:solidFill>
              <a:latin typeface="Simplified Arabic" pitchFamily="18" charset="-78"/>
              <a:ea typeface="+mj-ea"/>
              <a:cs typeface="Simplified Arabic" pitchFamily="18" charset="-78"/>
            </a:endParaRPr>
          </a:p>
          <a:p>
            <a:pPr algn="ctr"/>
            <a:endParaRPr lang="ar-IQ" dirty="0"/>
          </a:p>
        </p:txBody>
      </p:sp>
    </p:spTree>
    <p:extLst>
      <p:ext uri="{BB962C8B-B14F-4D97-AF65-F5344CB8AC3E}">
        <p14:creationId xmlns:p14="http://schemas.microsoft.com/office/powerpoint/2010/main" val="468550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r>
              <a:rPr lang="ar-IQ" sz="3600" b="1" dirty="0" smtClean="0">
                <a:solidFill>
                  <a:srgbClr val="FF0000"/>
                </a:solidFill>
                <a:latin typeface="Simplified Arabic" pitchFamily="18" charset="-78"/>
                <a:cs typeface="Simplified Arabic" pitchFamily="18" charset="-78"/>
              </a:rPr>
              <a:t>تذكير بالمحاضرة الماضية ومحاضرة اليوم</a:t>
            </a:r>
            <a:endParaRPr lang="ar-IQ" sz="36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836712"/>
            <a:ext cx="8229600" cy="5289451"/>
          </a:xfrm>
        </p:spPr>
        <p:txBody>
          <a:bodyPr>
            <a:normAutofit/>
          </a:bodyPr>
          <a:lstStyle/>
          <a:p>
            <a:pPr algn="ctr"/>
            <a:r>
              <a:rPr lang="ar-IQ" sz="3600" b="1" dirty="0" smtClean="0">
                <a:solidFill>
                  <a:srgbClr val="9933FF"/>
                </a:solidFill>
                <a:latin typeface="Simplified Arabic" pitchFamily="18" charset="-78"/>
                <a:cs typeface="Simplified Arabic" pitchFamily="18" charset="-78"/>
              </a:rPr>
              <a:t>انتهت المحاضرة الماضية ( الخامسة )</a:t>
            </a:r>
          </a:p>
          <a:p>
            <a:pPr marL="0" indent="0" algn="ctr">
              <a:buNone/>
            </a:pPr>
            <a:r>
              <a:rPr lang="ar-IQ" sz="3600" b="1" dirty="0" smtClean="0">
                <a:solidFill>
                  <a:srgbClr val="9933FF"/>
                </a:solidFill>
                <a:latin typeface="Simplified Arabic" pitchFamily="18" charset="-78"/>
                <a:cs typeface="Simplified Arabic" pitchFamily="18" charset="-78"/>
              </a:rPr>
              <a:t>كان عنوانها</a:t>
            </a:r>
          </a:p>
          <a:p>
            <a:pPr marL="0" lvl="0" indent="0" algn="ctr">
              <a:lnSpc>
                <a:spcPct val="115000"/>
              </a:lnSpc>
              <a:spcBef>
                <a:spcPts val="0"/>
              </a:spcBef>
              <a:buNone/>
            </a:pPr>
            <a:r>
              <a:rPr lang="ar-SA" sz="3600" b="1" dirty="0">
                <a:solidFill>
                  <a:srgbClr val="FF00FF"/>
                </a:solidFill>
                <a:latin typeface="Simplified Arabic" pitchFamily="18" charset="-78"/>
                <a:ea typeface="Calibri"/>
                <a:cs typeface="Simplified Arabic" pitchFamily="18" charset="-78"/>
              </a:rPr>
              <a:t>عنوان البحث العلمي</a:t>
            </a:r>
            <a:endParaRPr lang="en-US" sz="3600" dirty="0">
              <a:solidFill>
                <a:srgbClr val="FF00FF"/>
              </a:solidFill>
              <a:latin typeface="Simplified Arabic" pitchFamily="18" charset="-78"/>
              <a:ea typeface="Calibri"/>
              <a:cs typeface="Simplified Arabic" pitchFamily="18" charset="-78"/>
            </a:endParaRPr>
          </a:p>
          <a:p>
            <a:pPr marL="0" indent="0" algn="ctr">
              <a:buNone/>
            </a:pPr>
            <a:r>
              <a:rPr lang="ar-IQ" sz="4400" b="1" dirty="0" smtClean="0">
                <a:solidFill>
                  <a:srgbClr val="9933FF"/>
                </a:solidFill>
                <a:latin typeface="Simplified Arabic" pitchFamily="18" charset="-78"/>
                <a:cs typeface="Simplified Arabic" pitchFamily="18" charset="-78"/>
              </a:rPr>
              <a:t>ــــــــــــــــــــــــــــــــــــــــــــــــــــــــــــــــــــــــــــــــــــــــــــ</a:t>
            </a:r>
          </a:p>
          <a:p>
            <a:pPr algn="ctr"/>
            <a:r>
              <a:rPr lang="ar-IQ" sz="3900" b="1" dirty="0" smtClean="0">
                <a:solidFill>
                  <a:srgbClr val="33CC33"/>
                </a:solidFill>
                <a:latin typeface="Simplified Arabic" pitchFamily="18" charset="-78"/>
                <a:cs typeface="Simplified Arabic" pitchFamily="18" charset="-78"/>
              </a:rPr>
              <a:t>وسنكمل محاضرة اليوم (السادسة)</a:t>
            </a:r>
          </a:p>
          <a:p>
            <a:pPr marL="0" indent="0" algn="ctr">
              <a:lnSpc>
                <a:spcPct val="115000"/>
              </a:lnSpc>
              <a:spcBef>
                <a:spcPts val="0"/>
              </a:spcBef>
              <a:buNone/>
            </a:pPr>
            <a:r>
              <a:rPr lang="ar-IQ" sz="4400" b="1" dirty="0" smtClean="0">
                <a:latin typeface="Simplified Arabic" pitchFamily="18" charset="-78"/>
                <a:ea typeface="Calibri"/>
                <a:cs typeface="Simplified Arabic" pitchFamily="18" charset="-78"/>
              </a:rPr>
              <a:t>سيكون عنوانها</a:t>
            </a:r>
          </a:p>
          <a:p>
            <a:pPr marL="0" algn="ctr">
              <a:lnSpc>
                <a:spcPct val="115000"/>
              </a:lnSpc>
              <a:spcBef>
                <a:spcPts val="0"/>
              </a:spcBef>
            </a:pPr>
            <a:r>
              <a:rPr lang="ar-SA" sz="5400" b="1" dirty="0" smtClean="0">
                <a:solidFill>
                  <a:srgbClr val="FF0000"/>
                </a:solidFill>
                <a:latin typeface="Simplified Arabic" pitchFamily="18" charset="-78"/>
                <a:ea typeface="Calibri"/>
                <a:cs typeface="Simplified Arabic" pitchFamily="18" charset="-78"/>
              </a:rPr>
              <a:t>المتغيرات </a:t>
            </a:r>
            <a:r>
              <a:rPr lang="ar-SA" sz="5400" b="1" dirty="0">
                <a:solidFill>
                  <a:srgbClr val="FF0000"/>
                </a:solidFill>
                <a:latin typeface="Simplified Arabic" pitchFamily="18" charset="-78"/>
                <a:ea typeface="Calibri"/>
                <a:cs typeface="Simplified Arabic" pitchFamily="18" charset="-78"/>
              </a:rPr>
              <a:t>في البحث العلمي</a:t>
            </a:r>
            <a:endParaRPr lang="en-US" sz="5400" b="1" dirty="0">
              <a:solidFill>
                <a:srgbClr val="FF0000"/>
              </a:solidFill>
              <a:latin typeface="Simplified Arabic" pitchFamily="18" charset="-78"/>
              <a:ea typeface="Calibri"/>
              <a:cs typeface="Simplified Arabic" pitchFamily="18" charset="-78"/>
            </a:endParaRPr>
          </a:p>
          <a:p>
            <a:endParaRPr lang="ar-IQ" dirty="0"/>
          </a:p>
        </p:txBody>
      </p:sp>
    </p:spTree>
    <p:extLst>
      <p:ext uri="{BB962C8B-B14F-4D97-AF65-F5344CB8AC3E}">
        <p14:creationId xmlns:p14="http://schemas.microsoft.com/office/powerpoint/2010/main" val="755663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IQ" b="1" dirty="0" smtClean="0">
                <a:solidFill>
                  <a:srgbClr val="FF0000"/>
                </a:solidFill>
                <a:latin typeface="Simplified Arabic" pitchFamily="18" charset="-78"/>
                <a:cs typeface="Simplified Arabic" pitchFamily="18" charset="-78"/>
              </a:rPr>
              <a:t>المحاضرة السادسة</a:t>
            </a:r>
            <a:endParaRPr lang="ar-IQ"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08720"/>
            <a:ext cx="8229600" cy="5688632"/>
          </a:xfrm>
        </p:spPr>
        <p:txBody>
          <a:bodyPr/>
          <a:lstStyle/>
          <a:p>
            <a:pPr lvl="0" algn="ctr"/>
            <a:r>
              <a:rPr lang="ar-IQ" sz="4400" b="1" dirty="0">
                <a:solidFill>
                  <a:prstClr val="black"/>
                </a:solidFill>
                <a:latin typeface="Simplified Arabic" pitchFamily="18" charset="-78"/>
                <a:cs typeface="Simplified Arabic" pitchFamily="18" charset="-78"/>
              </a:rPr>
              <a:t>المحاضرة </a:t>
            </a:r>
            <a:r>
              <a:rPr lang="ar-IQ" sz="4400" b="1" dirty="0" smtClean="0">
                <a:solidFill>
                  <a:prstClr val="black"/>
                </a:solidFill>
                <a:latin typeface="Simplified Arabic" pitchFamily="18" charset="-78"/>
                <a:cs typeface="Simplified Arabic" pitchFamily="18" charset="-78"/>
              </a:rPr>
              <a:t>السادسة</a:t>
            </a:r>
          </a:p>
          <a:p>
            <a:pPr lvl="0" algn="ctr"/>
            <a:r>
              <a:rPr lang="ar-IQ" sz="4400" b="1" dirty="0" smtClean="0">
                <a:solidFill>
                  <a:srgbClr val="33CC33"/>
                </a:solidFill>
                <a:latin typeface="Simplified Arabic" pitchFamily="18" charset="-78"/>
                <a:cs typeface="Simplified Arabic" pitchFamily="18" charset="-78"/>
              </a:rPr>
              <a:t>عنوانها</a:t>
            </a:r>
            <a:endParaRPr lang="ar-IQ" sz="4400" b="1" dirty="0">
              <a:solidFill>
                <a:srgbClr val="33CC33"/>
              </a:solidFill>
              <a:latin typeface="Simplified Arabic" pitchFamily="18" charset="-78"/>
              <a:cs typeface="Simplified Arabic" pitchFamily="18" charset="-78"/>
            </a:endParaRPr>
          </a:p>
          <a:p>
            <a:pPr marL="0" lvl="0" algn="ctr">
              <a:lnSpc>
                <a:spcPct val="115000"/>
              </a:lnSpc>
              <a:spcBef>
                <a:spcPts val="0"/>
              </a:spcBef>
            </a:pPr>
            <a:r>
              <a:rPr lang="ar-SA" sz="5400" b="1" dirty="0" smtClean="0">
                <a:solidFill>
                  <a:srgbClr val="FF0000"/>
                </a:solidFill>
                <a:latin typeface="Simplified Arabic" pitchFamily="18" charset="-78"/>
                <a:ea typeface="Calibri"/>
                <a:cs typeface="Simplified Arabic" pitchFamily="18" charset="-78"/>
              </a:rPr>
              <a:t>المتغيرات </a:t>
            </a:r>
            <a:r>
              <a:rPr lang="ar-SA" sz="5400" b="1" dirty="0">
                <a:solidFill>
                  <a:srgbClr val="FF0000"/>
                </a:solidFill>
                <a:latin typeface="Simplified Arabic" pitchFamily="18" charset="-78"/>
                <a:ea typeface="Calibri"/>
                <a:cs typeface="Simplified Arabic" pitchFamily="18" charset="-78"/>
              </a:rPr>
              <a:t>في البحث </a:t>
            </a:r>
            <a:r>
              <a:rPr lang="ar-SA" sz="5400" b="1" dirty="0" smtClean="0">
                <a:solidFill>
                  <a:srgbClr val="FF0000"/>
                </a:solidFill>
                <a:latin typeface="Simplified Arabic" pitchFamily="18" charset="-78"/>
                <a:ea typeface="Calibri"/>
                <a:cs typeface="Simplified Arabic" pitchFamily="18" charset="-78"/>
              </a:rPr>
              <a:t>العلمي</a:t>
            </a:r>
            <a:endParaRPr lang="en-US" sz="5400" b="1"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3646812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lvl="0"/>
            <a:r>
              <a:rPr lang="ar-SA" sz="3200" b="1" dirty="0">
                <a:solidFill>
                  <a:srgbClr val="FF0000"/>
                </a:solidFill>
                <a:latin typeface="Simplified Arabic" pitchFamily="18" charset="-78"/>
                <a:ea typeface="Calibri"/>
                <a:cs typeface="Simplified Arabic" pitchFamily="18" charset="-78"/>
              </a:rPr>
              <a:t>تعريف المتغير  </a:t>
            </a:r>
            <a:r>
              <a:rPr lang="en-US" sz="3200" b="1" dirty="0">
                <a:solidFill>
                  <a:srgbClr val="FF0000"/>
                </a:solidFill>
                <a:latin typeface="Simplified Arabic" pitchFamily="18" charset="-78"/>
                <a:ea typeface="Calibri"/>
                <a:cs typeface="Simplified Arabic" pitchFamily="18" charset="-78"/>
              </a:rPr>
              <a:t>variable </a:t>
            </a:r>
            <a:r>
              <a:rPr lang="en-US" sz="3200" b="1" dirty="0" smtClean="0">
                <a:solidFill>
                  <a:srgbClr val="FF0000"/>
                </a:solidFill>
                <a:latin typeface="Simplified Arabic" pitchFamily="18" charset="-78"/>
                <a:ea typeface="Calibri"/>
                <a:cs typeface="Simplified Arabic" pitchFamily="18" charset="-78"/>
              </a:rPr>
              <a:t>definition</a:t>
            </a:r>
            <a:endParaRPr lang="ar-IQ" sz="3200"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08720"/>
            <a:ext cx="8229600" cy="5616624"/>
          </a:xfrm>
        </p:spPr>
        <p:txBody>
          <a:bodyPr>
            <a:normAutofit/>
          </a:bodyPr>
          <a:lstStyle/>
          <a:p>
            <a:pPr marL="0" algn="just">
              <a:lnSpc>
                <a:spcPct val="115000"/>
              </a:lnSpc>
              <a:spcBef>
                <a:spcPts val="0"/>
              </a:spcBef>
            </a:pPr>
            <a:r>
              <a:rPr lang="ar-SA" sz="3400" b="1" dirty="0">
                <a:solidFill>
                  <a:srgbClr val="FF0000"/>
                </a:solidFill>
                <a:latin typeface="Simplified Arabic" pitchFamily="18" charset="-78"/>
                <a:ea typeface="Calibri"/>
                <a:cs typeface="Simplified Arabic" pitchFamily="18" charset="-78"/>
              </a:rPr>
              <a:t>تعريف المتغير  </a:t>
            </a:r>
            <a:r>
              <a:rPr lang="en-US" sz="3400" b="1" dirty="0">
                <a:solidFill>
                  <a:srgbClr val="FF0000"/>
                </a:solidFill>
                <a:latin typeface="Simplified Arabic" pitchFamily="18" charset="-78"/>
                <a:ea typeface="Calibri"/>
                <a:cs typeface="Simplified Arabic" pitchFamily="18" charset="-78"/>
              </a:rPr>
              <a:t>variable definition</a:t>
            </a:r>
            <a:endParaRPr lang="en-US" b="1" dirty="0" smtClean="0">
              <a:ea typeface="Calibri"/>
              <a:cs typeface="Simplified Arabic"/>
            </a:endParaRPr>
          </a:p>
          <a:p>
            <a:pPr marL="0" algn="just">
              <a:lnSpc>
                <a:spcPct val="115000"/>
              </a:lnSpc>
              <a:spcBef>
                <a:spcPts val="0"/>
              </a:spcBef>
            </a:pPr>
            <a:r>
              <a:rPr lang="ar-SA" b="1" dirty="0" smtClean="0">
                <a:ea typeface="Calibri"/>
                <a:cs typeface="Simplified Arabic"/>
              </a:rPr>
              <a:t>يُعَرَّف </a:t>
            </a:r>
            <a:r>
              <a:rPr lang="ar-SA" b="1" dirty="0">
                <a:ea typeface="Calibri"/>
                <a:cs typeface="Simplified Arabic"/>
              </a:rPr>
              <a:t>متغير البحث العلمي بحسب التعريف الإحصائي للمتغير</a:t>
            </a:r>
            <a:r>
              <a:rPr lang="ar-SA" dirty="0">
                <a:ea typeface="Calibri"/>
                <a:cs typeface="Simplified Arabic"/>
              </a:rPr>
              <a:t> : </a:t>
            </a:r>
            <a:endParaRPr lang="ar-IQ" dirty="0" smtClean="0">
              <a:ea typeface="Calibri"/>
              <a:cs typeface="Simplified Arabic"/>
            </a:endParaRPr>
          </a:p>
          <a:p>
            <a:pPr marL="0" algn="just">
              <a:lnSpc>
                <a:spcPct val="115000"/>
              </a:lnSpc>
              <a:spcBef>
                <a:spcPts val="0"/>
              </a:spcBef>
            </a:pPr>
            <a:r>
              <a:rPr lang="ar-SA" dirty="0" smtClean="0">
                <a:ea typeface="Calibri"/>
                <a:cs typeface="Simplified Arabic"/>
              </a:rPr>
              <a:t>بأنه </a:t>
            </a:r>
            <a:r>
              <a:rPr lang="ar-SA" dirty="0">
                <a:ea typeface="Calibri"/>
                <a:cs typeface="Simplified Arabic"/>
              </a:rPr>
              <a:t>كل شيء يقبل القياس الكمي، النوعي، الكيفي، وكل شيء يقبل التغيير، ولتحديد المتغيرات بشكل صحيح دوراً كبيراً في الوصول إلى النتائج الصحيحة للبحث العلمي</a:t>
            </a:r>
            <a:r>
              <a:rPr lang="ar-SA" dirty="0" smtClean="0">
                <a:ea typeface="Calibri"/>
                <a:cs typeface="Simplified Arabic"/>
              </a:rPr>
              <a:t>.</a:t>
            </a:r>
            <a:r>
              <a:rPr lang="en-US" dirty="0" smtClean="0">
                <a:ea typeface="Calibri"/>
                <a:cs typeface="Simplified Arabic"/>
              </a:rPr>
              <a:t> </a:t>
            </a:r>
            <a:endParaRPr lang="en-US" sz="2400" dirty="0">
              <a:ea typeface="Calibri"/>
              <a:cs typeface="Arial"/>
            </a:endParaRPr>
          </a:p>
          <a:p>
            <a:pPr marL="0" algn="just">
              <a:lnSpc>
                <a:spcPct val="115000"/>
              </a:lnSpc>
              <a:spcBef>
                <a:spcPts val="0"/>
              </a:spcBef>
            </a:pPr>
            <a:r>
              <a:rPr lang="ar-SA" b="1" dirty="0">
                <a:solidFill>
                  <a:srgbClr val="FF0000"/>
                </a:solidFill>
                <a:ea typeface="Calibri"/>
                <a:cs typeface="Simplified Arabic"/>
              </a:rPr>
              <a:t>س : </a:t>
            </a:r>
            <a:r>
              <a:rPr lang="ar-SA" b="1" dirty="0" err="1">
                <a:solidFill>
                  <a:srgbClr val="FF0000"/>
                </a:solidFill>
                <a:ea typeface="Calibri"/>
                <a:cs typeface="Simplified Arabic"/>
              </a:rPr>
              <a:t>ماهو</a:t>
            </a:r>
            <a:r>
              <a:rPr lang="ar-SA" b="1" dirty="0">
                <a:solidFill>
                  <a:srgbClr val="FF0000"/>
                </a:solidFill>
                <a:ea typeface="Calibri"/>
                <a:cs typeface="Simplified Arabic"/>
              </a:rPr>
              <a:t> القياس الكمي والنوعي والكيفي</a:t>
            </a:r>
            <a:r>
              <a:rPr lang="ar-SA" b="1" dirty="0" smtClean="0">
                <a:solidFill>
                  <a:srgbClr val="FF0000"/>
                </a:solidFill>
                <a:ea typeface="Calibri"/>
                <a:cs typeface="Simplified Arabic"/>
              </a:rPr>
              <a:t>؟</a:t>
            </a:r>
            <a:r>
              <a:rPr lang="ar-IQ" b="1" dirty="0" smtClean="0">
                <a:solidFill>
                  <a:srgbClr val="FF0000"/>
                </a:solidFill>
                <a:ea typeface="Calibri"/>
                <a:cs typeface="Simplified Arabic"/>
              </a:rPr>
              <a:t>...</a:t>
            </a:r>
            <a:endParaRPr lang="en-US" sz="2400" dirty="0">
              <a:solidFill>
                <a:srgbClr val="FF0000"/>
              </a:solidFill>
              <a:ea typeface="Calibri"/>
              <a:cs typeface="Arial"/>
            </a:endParaRPr>
          </a:p>
        </p:txBody>
      </p:sp>
    </p:spTree>
    <p:extLst>
      <p:ext uri="{BB962C8B-B14F-4D97-AF65-F5344CB8AC3E}">
        <p14:creationId xmlns:p14="http://schemas.microsoft.com/office/powerpoint/2010/main" val="295864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18058"/>
          </a:xfrm>
        </p:spPr>
        <p:txBody>
          <a:bodyPr>
            <a:normAutofit fontScale="90000"/>
          </a:bodyPr>
          <a:lstStyle/>
          <a:p>
            <a:pPr lvl="0"/>
            <a:r>
              <a:rPr lang="ar-SA" sz="3200" b="1" dirty="0">
                <a:solidFill>
                  <a:srgbClr val="FF0000"/>
                </a:solidFill>
                <a:latin typeface="Simplified Arabic" pitchFamily="18" charset="-78"/>
                <a:ea typeface="Calibri"/>
                <a:cs typeface="Simplified Arabic" pitchFamily="18" charset="-78"/>
              </a:rPr>
              <a:t>س : </a:t>
            </a:r>
            <a:r>
              <a:rPr lang="ar-SA" sz="3200" b="1" dirty="0" err="1">
                <a:solidFill>
                  <a:srgbClr val="FF0000"/>
                </a:solidFill>
                <a:latin typeface="Simplified Arabic" pitchFamily="18" charset="-78"/>
                <a:ea typeface="Calibri"/>
                <a:cs typeface="Simplified Arabic" pitchFamily="18" charset="-78"/>
              </a:rPr>
              <a:t>ماهو</a:t>
            </a:r>
            <a:r>
              <a:rPr lang="ar-SA" sz="3200" b="1" dirty="0">
                <a:solidFill>
                  <a:srgbClr val="FF0000"/>
                </a:solidFill>
                <a:latin typeface="Simplified Arabic" pitchFamily="18" charset="-78"/>
                <a:ea typeface="Calibri"/>
                <a:cs typeface="Simplified Arabic" pitchFamily="18" charset="-78"/>
              </a:rPr>
              <a:t> القياس الكمي والنوعي والكيفي</a:t>
            </a:r>
            <a:r>
              <a:rPr lang="ar-SA" sz="3200" b="1" dirty="0" smtClean="0">
                <a:solidFill>
                  <a:srgbClr val="FF0000"/>
                </a:solidFill>
                <a:latin typeface="Simplified Arabic" pitchFamily="18" charset="-78"/>
                <a:ea typeface="Calibri"/>
                <a:cs typeface="Simplified Arabic" pitchFamily="18" charset="-78"/>
              </a:rPr>
              <a:t>؟</a:t>
            </a:r>
            <a:endParaRPr lang="ar-IQ" sz="3200"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836712"/>
            <a:ext cx="8229600" cy="5832648"/>
          </a:xfrm>
        </p:spPr>
        <p:txBody>
          <a:bodyPr>
            <a:normAutofit/>
          </a:bodyPr>
          <a:lstStyle/>
          <a:p>
            <a:pPr lvl="0" algn="just">
              <a:lnSpc>
                <a:spcPct val="115000"/>
              </a:lnSpc>
              <a:spcBef>
                <a:spcPts val="0"/>
              </a:spcBef>
              <a:buFont typeface="Times New Roman"/>
              <a:buChar char="-"/>
            </a:pPr>
            <a:r>
              <a:rPr lang="ar-SA" b="1" dirty="0" smtClean="0">
                <a:solidFill>
                  <a:srgbClr val="CC66FF"/>
                </a:solidFill>
                <a:latin typeface="Simplified Arabic" pitchFamily="18" charset="-78"/>
                <a:ea typeface="Times New Roman"/>
                <a:cs typeface="Simplified Arabic" pitchFamily="18" charset="-78"/>
              </a:rPr>
              <a:t>القياس </a:t>
            </a:r>
            <a:r>
              <a:rPr lang="ar-SA" b="1" dirty="0">
                <a:solidFill>
                  <a:srgbClr val="CC66FF"/>
                </a:solidFill>
                <a:latin typeface="Simplified Arabic" pitchFamily="18" charset="-78"/>
                <a:ea typeface="Times New Roman"/>
                <a:cs typeface="Simplified Arabic" pitchFamily="18" charset="-78"/>
              </a:rPr>
              <a:t>الكمي (العددي) (</a:t>
            </a:r>
            <a:r>
              <a:rPr lang="en-US" b="1" dirty="0">
                <a:solidFill>
                  <a:srgbClr val="CC66FF"/>
                </a:solidFill>
                <a:latin typeface="Simplified Arabic" pitchFamily="18" charset="-78"/>
                <a:ea typeface="Times New Roman"/>
                <a:cs typeface="Simplified Arabic" pitchFamily="18" charset="-78"/>
              </a:rPr>
              <a:t>Quantitative numerical</a:t>
            </a:r>
            <a:r>
              <a:rPr lang="ar-SA" b="1" dirty="0">
                <a:solidFill>
                  <a:srgbClr val="CC66FF"/>
                </a:solidFill>
                <a:latin typeface="Simplified Arabic" pitchFamily="18" charset="-78"/>
                <a:ea typeface="Times New Roman"/>
                <a:cs typeface="Simplified Arabic" pitchFamily="18" charset="-78"/>
              </a:rPr>
              <a:t>) : </a:t>
            </a:r>
            <a:endParaRPr lang="ar-IQ" b="1" dirty="0" smtClean="0">
              <a:solidFill>
                <a:srgbClr val="CC66FF"/>
              </a:solidFill>
              <a:latin typeface="Simplified Arabic" pitchFamily="18" charset="-78"/>
              <a:ea typeface="Times New Roman"/>
              <a:cs typeface="Simplified Arabic" pitchFamily="18" charset="-78"/>
            </a:endParaRPr>
          </a:p>
          <a:p>
            <a:pPr lvl="0" algn="just">
              <a:lnSpc>
                <a:spcPct val="115000"/>
              </a:lnSpc>
              <a:spcBef>
                <a:spcPts val="0"/>
              </a:spcBef>
              <a:buFont typeface="Times New Roman"/>
              <a:buChar char="-"/>
            </a:pPr>
            <a:r>
              <a:rPr lang="ar-SA" dirty="0" smtClean="0">
                <a:solidFill>
                  <a:prstClr val="black"/>
                </a:solidFill>
                <a:latin typeface="Simplified Arabic" pitchFamily="18" charset="-78"/>
                <a:ea typeface="Times New Roman"/>
                <a:cs typeface="Simplified Arabic" pitchFamily="18" charset="-78"/>
              </a:rPr>
              <a:t>يمكن </a:t>
            </a:r>
            <a:r>
              <a:rPr lang="ar-SA" dirty="0">
                <a:solidFill>
                  <a:prstClr val="black"/>
                </a:solidFill>
                <a:latin typeface="Simplified Arabic" pitchFamily="18" charset="-78"/>
                <a:ea typeface="Times New Roman"/>
                <a:cs typeface="Simplified Arabic" pitchFamily="18" charset="-78"/>
              </a:rPr>
              <a:t>أن تكون أي بيانات تَستَخدم</a:t>
            </a:r>
            <a:r>
              <a:rPr lang="en-US" dirty="0">
                <a:solidFill>
                  <a:prstClr val="black"/>
                </a:solidFill>
                <a:latin typeface="Simplified Arabic" pitchFamily="18" charset="-78"/>
                <a:ea typeface="Times New Roman"/>
                <a:cs typeface="Simplified Arabic" pitchFamily="18" charset="-78"/>
              </a:rPr>
              <a:t> </a:t>
            </a:r>
            <a:r>
              <a:rPr lang="ar-SA" dirty="0">
                <a:solidFill>
                  <a:prstClr val="black"/>
                </a:solidFill>
                <a:latin typeface="Simplified Arabic" pitchFamily="18" charset="-78"/>
                <a:ea typeface="Times New Roman"/>
                <a:cs typeface="Simplified Arabic" pitchFamily="18" charset="-78"/>
              </a:rPr>
              <a:t>القياسات بأجهزة خاصة، بما في ذلك الكتلة والأبعاد أو الحجم، على وفق جامعة </a:t>
            </a:r>
            <a:r>
              <a:rPr lang="ar-SA" dirty="0" err="1">
                <a:solidFill>
                  <a:prstClr val="black"/>
                </a:solidFill>
                <a:latin typeface="Simplified Arabic" pitchFamily="18" charset="-78"/>
                <a:ea typeface="Times New Roman"/>
                <a:cs typeface="Simplified Arabic" pitchFamily="18" charset="-78"/>
              </a:rPr>
              <a:t>ميدوسترن</a:t>
            </a:r>
            <a:r>
              <a:rPr lang="ar-SA" dirty="0">
                <a:solidFill>
                  <a:prstClr val="black"/>
                </a:solidFill>
                <a:latin typeface="Simplified Arabic" pitchFamily="18" charset="-78"/>
                <a:ea typeface="Times New Roman"/>
                <a:cs typeface="Simplified Arabic" pitchFamily="18" charset="-78"/>
              </a:rPr>
              <a:t> في تكساس. </a:t>
            </a:r>
            <a:endParaRPr lang="en-US" dirty="0">
              <a:solidFill>
                <a:prstClr val="black"/>
              </a:solidFill>
              <a:latin typeface="Simplified Arabic" pitchFamily="18" charset="-78"/>
              <a:ea typeface="Times New Roman"/>
              <a:cs typeface="Simplified Arabic" pitchFamily="18" charset="-78"/>
            </a:endParaRPr>
          </a:p>
          <a:p>
            <a:pPr lvl="0" algn="just">
              <a:lnSpc>
                <a:spcPct val="115000"/>
              </a:lnSpc>
              <a:spcBef>
                <a:spcPts val="0"/>
              </a:spcBef>
              <a:buFont typeface="Times New Roman"/>
              <a:buChar char="-"/>
            </a:pPr>
            <a:r>
              <a:rPr lang="ar-SA" b="1" dirty="0">
                <a:solidFill>
                  <a:srgbClr val="CC66FF"/>
                </a:solidFill>
                <a:latin typeface="Simplified Arabic" pitchFamily="18" charset="-78"/>
                <a:ea typeface="Times New Roman"/>
                <a:cs typeface="Simplified Arabic" pitchFamily="18" charset="-78"/>
              </a:rPr>
              <a:t>القياس النوعي (</a:t>
            </a:r>
            <a:r>
              <a:rPr lang="en-US" b="1" dirty="0">
                <a:solidFill>
                  <a:srgbClr val="CC66FF"/>
                </a:solidFill>
                <a:latin typeface="Simplified Arabic" pitchFamily="18" charset="-78"/>
                <a:ea typeface="Times New Roman"/>
                <a:cs typeface="Simplified Arabic" pitchFamily="18" charset="-78"/>
              </a:rPr>
              <a:t>qualitative measuring</a:t>
            </a:r>
            <a:r>
              <a:rPr lang="ar-SA" b="1" dirty="0">
                <a:solidFill>
                  <a:srgbClr val="CC66FF"/>
                </a:solidFill>
                <a:latin typeface="Simplified Arabic" pitchFamily="18" charset="-78"/>
                <a:ea typeface="Times New Roman"/>
                <a:cs typeface="Simplified Arabic" pitchFamily="18" charset="-78"/>
              </a:rPr>
              <a:t>) : </a:t>
            </a:r>
            <a:endParaRPr lang="ar-IQ" b="1" dirty="0" smtClean="0">
              <a:solidFill>
                <a:srgbClr val="CC66FF"/>
              </a:solidFill>
              <a:latin typeface="Simplified Arabic" pitchFamily="18" charset="-78"/>
              <a:ea typeface="Times New Roman"/>
              <a:cs typeface="Simplified Arabic" pitchFamily="18" charset="-78"/>
            </a:endParaRPr>
          </a:p>
          <a:p>
            <a:pPr lvl="0" algn="just">
              <a:lnSpc>
                <a:spcPct val="115000"/>
              </a:lnSpc>
              <a:spcBef>
                <a:spcPts val="0"/>
              </a:spcBef>
              <a:buFont typeface="Times New Roman"/>
              <a:buChar char="-"/>
            </a:pPr>
            <a:r>
              <a:rPr lang="ar-SA" b="1" dirty="0" smtClean="0">
                <a:solidFill>
                  <a:prstClr val="black"/>
                </a:solidFill>
                <a:latin typeface="Simplified Arabic" pitchFamily="18" charset="-78"/>
                <a:ea typeface="Times New Roman"/>
                <a:cs typeface="Simplified Arabic" pitchFamily="18" charset="-78"/>
              </a:rPr>
              <a:t>مثل</a:t>
            </a:r>
            <a:r>
              <a:rPr lang="ar-SA" dirty="0" smtClean="0">
                <a:solidFill>
                  <a:prstClr val="black"/>
                </a:solidFill>
                <a:latin typeface="Simplified Arabic" pitchFamily="18" charset="-78"/>
                <a:ea typeface="Times New Roman"/>
                <a:cs typeface="Simplified Arabic" pitchFamily="18" charset="-78"/>
              </a:rPr>
              <a:t> </a:t>
            </a:r>
            <a:r>
              <a:rPr lang="ar-SA" dirty="0">
                <a:solidFill>
                  <a:prstClr val="black"/>
                </a:solidFill>
                <a:latin typeface="Simplified Arabic" pitchFamily="18" charset="-78"/>
                <a:ea typeface="Times New Roman"/>
                <a:cs typeface="Simplified Arabic" pitchFamily="18" charset="-78"/>
              </a:rPr>
              <a:t>: الجنس، لون العين ....</a:t>
            </a:r>
            <a:endParaRPr lang="en-US" dirty="0">
              <a:solidFill>
                <a:prstClr val="black"/>
              </a:solidFill>
              <a:latin typeface="Simplified Arabic" pitchFamily="18" charset="-78"/>
              <a:ea typeface="Times New Roman"/>
              <a:cs typeface="Simplified Arabic" pitchFamily="18" charset="-78"/>
            </a:endParaRPr>
          </a:p>
          <a:p>
            <a:pPr lvl="0" algn="just">
              <a:lnSpc>
                <a:spcPct val="115000"/>
              </a:lnSpc>
              <a:spcBef>
                <a:spcPts val="0"/>
              </a:spcBef>
              <a:buFont typeface="Times New Roman"/>
              <a:buChar char="-"/>
            </a:pPr>
            <a:r>
              <a:rPr lang="ar-SA" b="1" dirty="0">
                <a:solidFill>
                  <a:srgbClr val="CC66FF"/>
                </a:solidFill>
                <a:latin typeface="Simplified Arabic" pitchFamily="18" charset="-78"/>
                <a:ea typeface="Times New Roman"/>
                <a:cs typeface="Simplified Arabic" pitchFamily="18" charset="-78"/>
              </a:rPr>
              <a:t>القياس الكيفي (</a:t>
            </a:r>
            <a:r>
              <a:rPr lang="en-US" b="1" dirty="0">
                <a:solidFill>
                  <a:srgbClr val="CC66FF"/>
                </a:solidFill>
                <a:latin typeface="Simplified Arabic" pitchFamily="18" charset="-78"/>
                <a:ea typeface="Times New Roman"/>
                <a:cs typeface="Simplified Arabic" pitchFamily="18" charset="-78"/>
              </a:rPr>
              <a:t>qualitative</a:t>
            </a:r>
            <a:r>
              <a:rPr lang="ar-SA" b="1" dirty="0">
                <a:solidFill>
                  <a:srgbClr val="CC66FF"/>
                </a:solidFill>
                <a:latin typeface="Simplified Arabic" pitchFamily="18" charset="-78"/>
                <a:ea typeface="Times New Roman"/>
                <a:cs typeface="Simplified Arabic" pitchFamily="18" charset="-78"/>
              </a:rPr>
              <a:t>) : </a:t>
            </a:r>
            <a:endParaRPr lang="ar-IQ" b="1" dirty="0" smtClean="0">
              <a:solidFill>
                <a:srgbClr val="CC66FF"/>
              </a:solidFill>
              <a:latin typeface="Simplified Arabic" pitchFamily="18" charset="-78"/>
              <a:ea typeface="Times New Roman"/>
              <a:cs typeface="Simplified Arabic" pitchFamily="18" charset="-78"/>
            </a:endParaRPr>
          </a:p>
          <a:p>
            <a:pPr lvl="0" algn="just">
              <a:lnSpc>
                <a:spcPct val="115000"/>
              </a:lnSpc>
              <a:spcBef>
                <a:spcPts val="0"/>
              </a:spcBef>
              <a:buFont typeface="Times New Roman"/>
              <a:buChar char="-"/>
            </a:pPr>
            <a:r>
              <a:rPr lang="ar-SA" dirty="0" smtClean="0">
                <a:solidFill>
                  <a:prstClr val="black"/>
                </a:solidFill>
                <a:latin typeface="Simplified Arabic" pitchFamily="18" charset="-78"/>
                <a:ea typeface="Times New Roman"/>
                <a:cs typeface="Simplified Arabic" pitchFamily="18" charset="-78"/>
              </a:rPr>
              <a:t>يقوم </a:t>
            </a:r>
            <a:r>
              <a:rPr lang="ar-SA" dirty="0">
                <a:solidFill>
                  <a:prstClr val="black"/>
                </a:solidFill>
                <a:latin typeface="Simplified Arabic" pitchFamily="18" charset="-78"/>
                <a:ea typeface="Times New Roman"/>
                <a:cs typeface="Simplified Arabic" pitchFamily="18" charset="-78"/>
              </a:rPr>
              <a:t>الباحث ببناء صورة معقدة وشمولية ويُحلّلُ الكلمات، ويضع تقريراً يفصّل فيه وجهات نظر الخبراء ثم يقوم بإجراء الدراسة في الموقف الطبيعي</a:t>
            </a:r>
            <a:r>
              <a:rPr lang="ar-SA" dirty="0" smtClean="0">
                <a:solidFill>
                  <a:prstClr val="black"/>
                </a:solidFill>
                <a:latin typeface="Simplified Arabic" pitchFamily="18" charset="-78"/>
                <a:ea typeface="Times New Roman"/>
                <a:cs typeface="Simplified Arabic" pitchFamily="18" charset="-78"/>
              </a:rPr>
              <a:t>.</a:t>
            </a:r>
            <a:endParaRPr lang="en-US" dirty="0">
              <a:solidFill>
                <a:prstClr val="black"/>
              </a:solidFill>
              <a:latin typeface="Simplified Arabic" pitchFamily="18" charset="-78"/>
              <a:ea typeface="Times New Roman"/>
              <a:cs typeface="Simplified Arabic" pitchFamily="18" charset="-78"/>
            </a:endParaRPr>
          </a:p>
        </p:txBody>
      </p:sp>
    </p:spTree>
    <p:extLst>
      <p:ext uri="{BB962C8B-B14F-4D97-AF65-F5344CB8AC3E}">
        <p14:creationId xmlns:p14="http://schemas.microsoft.com/office/powerpoint/2010/main" val="357616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lvl="0"/>
            <a:r>
              <a:rPr lang="ar-SA" sz="3200" b="1" dirty="0">
                <a:solidFill>
                  <a:srgbClr val="FF0000"/>
                </a:solidFill>
                <a:latin typeface="Simplified Arabic" pitchFamily="18" charset="-78"/>
                <a:ea typeface="Calibri"/>
                <a:cs typeface="Simplified Arabic" pitchFamily="18" charset="-78"/>
              </a:rPr>
              <a:t>انواع المتغيرات  </a:t>
            </a:r>
            <a:r>
              <a:rPr lang="en-US" sz="3200" b="1" dirty="0">
                <a:solidFill>
                  <a:srgbClr val="FF0000"/>
                </a:solidFill>
                <a:latin typeface="Simplified Arabic" pitchFamily="18" charset="-78"/>
                <a:ea typeface="Calibri"/>
                <a:cs typeface="Simplified Arabic" pitchFamily="18" charset="-78"/>
              </a:rPr>
              <a:t>types of </a:t>
            </a:r>
            <a:r>
              <a:rPr lang="en-US" sz="3200" b="1" dirty="0" smtClean="0">
                <a:solidFill>
                  <a:srgbClr val="FF0000"/>
                </a:solidFill>
                <a:latin typeface="Simplified Arabic" pitchFamily="18" charset="-78"/>
                <a:ea typeface="Calibri"/>
                <a:cs typeface="Simplified Arabic" pitchFamily="18" charset="-78"/>
              </a:rPr>
              <a:t>variables</a:t>
            </a:r>
            <a:endParaRPr lang="ar-IQ" sz="3200" dirty="0">
              <a:solidFill>
                <a:srgbClr val="FF0000"/>
              </a:solidFill>
            </a:endParaRPr>
          </a:p>
        </p:txBody>
      </p:sp>
      <p:sp>
        <p:nvSpPr>
          <p:cNvPr id="3" name="عنصر نائب للمحتوى 2"/>
          <p:cNvSpPr>
            <a:spLocks noGrp="1"/>
          </p:cNvSpPr>
          <p:nvPr>
            <p:ph idx="1"/>
          </p:nvPr>
        </p:nvSpPr>
        <p:spPr>
          <a:xfrm>
            <a:off x="457200" y="908720"/>
            <a:ext cx="8229600" cy="5688632"/>
          </a:xfrm>
        </p:spPr>
        <p:txBody>
          <a:bodyPr/>
          <a:lstStyle/>
          <a:p>
            <a:pPr lvl="0" algn="just">
              <a:lnSpc>
                <a:spcPct val="115000"/>
              </a:lnSpc>
              <a:spcBef>
                <a:spcPts val="0"/>
              </a:spcBef>
              <a:buFont typeface="+mj-lt"/>
              <a:buAutoNum type="arabicPeriod"/>
            </a:pPr>
            <a:r>
              <a:rPr lang="ar-SA" b="1" dirty="0" smtClean="0">
                <a:solidFill>
                  <a:srgbClr val="6600FF"/>
                </a:solidFill>
                <a:latin typeface="Simplified Arabic" pitchFamily="18" charset="-78"/>
                <a:ea typeface="Calibri"/>
                <a:cs typeface="Simplified Arabic" pitchFamily="18" charset="-78"/>
              </a:rPr>
              <a:t>المتغير</a:t>
            </a:r>
            <a:r>
              <a:rPr lang="ar-IQ" b="1" dirty="0" smtClean="0">
                <a:solidFill>
                  <a:srgbClr val="6600FF"/>
                </a:solidFill>
                <a:latin typeface="Simplified Arabic" pitchFamily="18" charset="-78"/>
                <a:ea typeface="Calibri"/>
                <a:cs typeface="Simplified Arabic" pitchFamily="18" charset="-78"/>
              </a:rPr>
              <a:t> </a:t>
            </a:r>
            <a:r>
              <a:rPr lang="ar-SA" b="1" dirty="0" smtClean="0">
                <a:solidFill>
                  <a:srgbClr val="6600FF"/>
                </a:solidFill>
                <a:latin typeface="Simplified Arabic" pitchFamily="18" charset="-78"/>
                <a:ea typeface="Calibri"/>
                <a:cs typeface="Simplified Arabic" pitchFamily="18" charset="-78"/>
              </a:rPr>
              <a:t>المستقل</a:t>
            </a:r>
            <a:r>
              <a:rPr lang="ar-IQ" b="1" dirty="0" smtClean="0">
                <a:solidFill>
                  <a:srgbClr val="6600FF"/>
                </a:solidFill>
                <a:latin typeface="Simplified Arabic" pitchFamily="18" charset="-78"/>
                <a:ea typeface="Calibri"/>
                <a:cs typeface="Simplified Arabic" pitchFamily="18" charset="-78"/>
              </a:rPr>
              <a:t> </a:t>
            </a:r>
            <a:r>
              <a:rPr lang="en-US" b="1" dirty="0" smtClean="0">
                <a:solidFill>
                  <a:srgbClr val="6600FF"/>
                </a:solidFill>
                <a:latin typeface="Simplified Arabic" pitchFamily="18" charset="-78"/>
                <a:ea typeface="Calibri"/>
                <a:cs typeface="Simplified Arabic" pitchFamily="18" charset="-78"/>
              </a:rPr>
              <a:t>Independent </a:t>
            </a:r>
            <a:r>
              <a:rPr lang="en-US" b="1" dirty="0">
                <a:solidFill>
                  <a:srgbClr val="6600FF"/>
                </a:solidFill>
                <a:latin typeface="Simplified Arabic" pitchFamily="18" charset="-78"/>
                <a:ea typeface="Calibri"/>
                <a:cs typeface="Simplified Arabic" pitchFamily="18" charset="-78"/>
              </a:rPr>
              <a:t>variables</a:t>
            </a:r>
            <a:endParaRPr lang="en-US" sz="2400" dirty="0">
              <a:solidFill>
                <a:srgbClr val="6600FF"/>
              </a:solidFill>
              <a:latin typeface="Simplified Arabic" pitchFamily="18" charset="-78"/>
              <a:ea typeface="Calibri"/>
              <a:cs typeface="Simplified Arabic" pitchFamily="18" charset="-78"/>
            </a:endParaRPr>
          </a:p>
          <a:p>
            <a:pPr lvl="0" algn="just">
              <a:lnSpc>
                <a:spcPct val="115000"/>
              </a:lnSpc>
              <a:spcBef>
                <a:spcPts val="0"/>
              </a:spcBef>
              <a:buFont typeface="+mj-lt"/>
              <a:buAutoNum type="arabicPeriod"/>
            </a:pPr>
            <a:r>
              <a:rPr lang="ar-SA" b="1" dirty="0" smtClean="0">
                <a:solidFill>
                  <a:srgbClr val="008000"/>
                </a:solidFill>
                <a:latin typeface="Simplified Arabic" pitchFamily="18" charset="-78"/>
                <a:ea typeface="Calibri"/>
                <a:cs typeface="Simplified Arabic" pitchFamily="18" charset="-78"/>
              </a:rPr>
              <a:t>المتغير</a:t>
            </a:r>
            <a:r>
              <a:rPr lang="ar-IQ" b="1" dirty="0" smtClean="0">
                <a:solidFill>
                  <a:srgbClr val="008000"/>
                </a:solidFill>
                <a:latin typeface="Simplified Arabic" pitchFamily="18" charset="-78"/>
                <a:ea typeface="Calibri"/>
                <a:cs typeface="Simplified Arabic" pitchFamily="18" charset="-78"/>
              </a:rPr>
              <a:t> </a:t>
            </a:r>
            <a:r>
              <a:rPr lang="ar-SA" b="1" dirty="0" smtClean="0">
                <a:solidFill>
                  <a:srgbClr val="008000"/>
                </a:solidFill>
                <a:latin typeface="Simplified Arabic" pitchFamily="18" charset="-78"/>
                <a:ea typeface="Calibri"/>
                <a:cs typeface="Simplified Arabic" pitchFamily="18" charset="-78"/>
              </a:rPr>
              <a:t>التابع  </a:t>
            </a:r>
            <a:r>
              <a:rPr lang="ar-IQ" b="1" dirty="0" smtClean="0">
                <a:solidFill>
                  <a:srgbClr val="008000"/>
                </a:solidFill>
                <a:latin typeface="Simplified Arabic" pitchFamily="18" charset="-78"/>
                <a:ea typeface="Calibri"/>
                <a:cs typeface="Simplified Arabic" pitchFamily="18" charset="-78"/>
              </a:rPr>
              <a:t> </a:t>
            </a:r>
            <a:r>
              <a:rPr lang="en-US" b="1" dirty="0">
                <a:solidFill>
                  <a:srgbClr val="008000"/>
                </a:solidFill>
                <a:latin typeface="Simplified Arabic" pitchFamily="18" charset="-78"/>
                <a:ea typeface="Calibri"/>
                <a:cs typeface="Simplified Arabic" pitchFamily="18" charset="-78"/>
              </a:rPr>
              <a:t>Dependent variables </a:t>
            </a:r>
            <a:endParaRPr lang="en-US" sz="2400" dirty="0">
              <a:solidFill>
                <a:srgbClr val="008000"/>
              </a:solidFill>
              <a:latin typeface="Simplified Arabic" pitchFamily="18" charset="-78"/>
              <a:ea typeface="Calibri"/>
              <a:cs typeface="Simplified Arabic" pitchFamily="18" charset="-78"/>
            </a:endParaRPr>
          </a:p>
          <a:p>
            <a:pPr lvl="0" algn="just">
              <a:lnSpc>
                <a:spcPct val="115000"/>
              </a:lnSpc>
              <a:spcBef>
                <a:spcPts val="0"/>
              </a:spcBef>
              <a:buFont typeface="+mj-lt"/>
              <a:buAutoNum type="arabicPeriod"/>
            </a:pPr>
            <a:r>
              <a:rPr lang="ar-SA" sz="2400" b="1" dirty="0">
                <a:solidFill>
                  <a:srgbClr val="FF0000"/>
                </a:solidFill>
                <a:latin typeface="Simplified Arabic" pitchFamily="18" charset="-78"/>
                <a:ea typeface="Calibri"/>
                <a:cs typeface="Simplified Arabic" pitchFamily="18" charset="-78"/>
              </a:rPr>
              <a:t>المتغير الوسيط (الخارجي أو الثابت أو الدخيل)  </a:t>
            </a:r>
            <a:r>
              <a:rPr lang="en-US" sz="2400" b="1" dirty="0">
                <a:solidFill>
                  <a:srgbClr val="FF0000"/>
                </a:solidFill>
                <a:latin typeface="Simplified Arabic" pitchFamily="18" charset="-78"/>
                <a:ea typeface="Calibri"/>
                <a:cs typeface="Simplified Arabic" pitchFamily="18" charset="-78"/>
              </a:rPr>
              <a:t>Variable </a:t>
            </a:r>
            <a:r>
              <a:rPr lang="en-US" sz="2400" dirty="0">
                <a:solidFill>
                  <a:srgbClr val="FF0000"/>
                </a:solidFill>
                <a:latin typeface="Simplified Arabic" pitchFamily="18" charset="-78"/>
                <a:ea typeface="Calibri"/>
                <a:cs typeface="Simplified Arabic" pitchFamily="18" charset="-78"/>
              </a:rPr>
              <a:t> </a:t>
            </a:r>
            <a:r>
              <a:rPr lang="en-US" sz="2400" b="1" dirty="0">
                <a:solidFill>
                  <a:srgbClr val="FF0000"/>
                </a:solidFill>
                <a:latin typeface="Simplified Arabic" pitchFamily="18" charset="-78"/>
                <a:ea typeface="Calibri"/>
                <a:cs typeface="Simplified Arabic" pitchFamily="18" charset="-78"/>
              </a:rPr>
              <a:t>intermediate </a:t>
            </a:r>
            <a:endParaRPr lang="en-US" sz="2400" dirty="0">
              <a:solidFill>
                <a:srgbClr val="FF0000"/>
              </a:solidFill>
              <a:latin typeface="Simplified Arabic" pitchFamily="18" charset="-78"/>
              <a:ea typeface="Calibri"/>
              <a:cs typeface="Simplified Arabic" pitchFamily="18" charset="-78"/>
            </a:endParaRPr>
          </a:p>
          <a:p>
            <a:pPr lvl="0" algn="just">
              <a:lnSpc>
                <a:spcPct val="115000"/>
              </a:lnSpc>
              <a:spcBef>
                <a:spcPts val="0"/>
              </a:spcBef>
              <a:buFont typeface="+mj-lt"/>
              <a:buAutoNum type="arabicPeriod"/>
            </a:pPr>
            <a:r>
              <a:rPr lang="ar-SA" b="1" dirty="0" smtClean="0">
                <a:solidFill>
                  <a:srgbClr val="CC66FF"/>
                </a:solidFill>
                <a:latin typeface="Simplified Arabic" pitchFamily="18" charset="-78"/>
                <a:ea typeface="Calibri"/>
                <a:cs typeface="Simplified Arabic" pitchFamily="18" charset="-78"/>
              </a:rPr>
              <a:t>المتغيرات</a:t>
            </a:r>
            <a:r>
              <a:rPr lang="ar-IQ" b="1" dirty="0" smtClean="0">
                <a:solidFill>
                  <a:srgbClr val="CC66FF"/>
                </a:solidFill>
                <a:latin typeface="Simplified Arabic" pitchFamily="18" charset="-78"/>
                <a:ea typeface="Calibri"/>
                <a:cs typeface="Simplified Arabic" pitchFamily="18" charset="-78"/>
              </a:rPr>
              <a:t> </a:t>
            </a:r>
            <a:r>
              <a:rPr lang="ar-SA" b="1" dirty="0" smtClean="0">
                <a:solidFill>
                  <a:srgbClr val="CC66FF"/>
                </a:solidFill>
                <a:latin typeface="Simplified Arabic" pitchFamily="18" charset="-78"/>
                <a:ea typeface="Calibri"/>
                <a:cs typeface="Simplified Arabic" pitchFamily="18" charset="-78"/>
              </a:rPr>
              <a:t>الضابطة   </a:t>
            </a:r>
            <a:r>
              <a:rPr lang="en-US" b="1" dirty="0">
                <a:solidFill>
                  <a:srgbClr val="CC66FF"/>
                </a:solidFill>
                <a:latin typeface="Simplified Arabic" pitchFamily="18" charset="-78"/>
                <a:ea typeface="Calibri"/>
                <a:cs typeface="Simplified Arabic" pitchFamily="18" charset="-78"/>
              </a:rPr>
              <a:t>Control </a:t>
            </a:r>
            <a:r>
              <a:rPr lang="en-US" b="1" dirty="0" smtClean="0">
                <a:solidFill>
                  <a:srgbClr val="CC66FF"/>
                </a:solidFill>
                <a:latin typeface="Simplified Arabic" pitchFamily="18" charset="-78"/>
                <a:ea typeface="Calibri"/>
                <a:cs typeface="Simplified Arabic" pitchFamily="18" charset="-78"/>
              </a:rPr>
              <a:t>Variable</a:t>
            </a:r>
          </a:p>
          <a:p>
            <a:pPr marL="0" indent="0">
              <a:buNone/>
            </a:pPr>
            <a:endParaRPr lang="ar-IQ" dirty="0" smtClean="0"/>
          </a:p>
          <a:p>
            <a:pPr marL="0" algn="l">
              <a:lnSpc>
                <a:spcPct val="115000"/>
              </a:lnSpc>
              <a:spcBef>
                <a:spcPts val="0"/>
              </a:spcBef>
            </a:pPr>
            <a:r>
              <a:rPr lang="ar-SA" b="1" dirty="0">
                <a:solidFill>
                  <a:srgbClr val="FF0000"/>
                </a:solidFill>
                <a:ea typeface="Calibri"/>
                <a:cs typeface="Simplified Arabic"/>
              </a:rPr>
              <a:t>وفيما يلي شرح مفصل عن كل نوع من انواع </a:t>
            </a:r>
            <a:r>
              <a:rPr lang="ar-SA" b="1" dirty="0" smtClean="0">
                <a:solidFill>
                  <a:srgbClr val="FF0000"/>
                </a:solidFill>
                <a:ea typeface="Calibri"/>
                <a:cs typeface="Simplified Arabic"/>
              </a:rPr>
              <a:t>المتغيرات</a:t>
            </a:r>
            <a:endParaRPr lang="en-US" sz="2400" dirty="0">
              <a:solidFill>
                <a:srgbClr val="FF0000"/>
              </a:solidFill>
              <a:ea typeface="Calibri"/>
              <a:cs typeface="Arial"/>
            </a:endParaRPr>
          </a:p>
        </p:txBody>
      </p:sp>
    </p:spTree>
    <p:extLst>
      <p:ext uri="{BB962C8B-B14F-4D97-AF65-F5344CB8AC3E}">
        <p14:creationId xmlns:p14="http://schemas.microsoft.com/office/powerpoint/2010/main" val="1094185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18058"/>
          </a:xfrm>
        </p:spPr>
        <p:txBody>
          <a:bodyPr>
            <a:noAutofit/>
          </a:bodyPr>
          <a:lstStyle/>
          <a:p>
            <a:pPr algn="just">
              <a:lnSpc>
                <a:spcPct val="115000"/>
              </a:lnSpc>
              <a:spcBef>
                <a:spcPts val="0"/>
              </a:spcBef>
            </a:pPr>
            <a:r>
              <a:rPr lang="ar-SA" sz="3200" b="1" dirty="0">
                <a:solidFill>
                  <a:srgbClr val="FF0000"/>
                </a:solidFill>
                <a:ea typeface="Calibri"/>
                <a:cs typeface="Simplified Arabic"/>
              </a:rPr>
              <a:t>وفيما يلي شرح مفصل عن كل نوع من انواع </a:t>
            </a:r>
            <a:r>
              <a:rPr lang="ar-SA" sz="3200" b="1" dirty="0" smtClean="0">
                <a:solidFill>
                  <a:srgbClr val="FF0000"/>
                </a:solidFill>
                <a:ea typeface="Calibri"/>
                <a:cs typeface="Simplified Arabic"/>
              </a:rPr>
              <a:t>المتغيرات</a:t>
            </a:r>
            <a:endParaRPr lang="ar-IQ" sz="3200" dirty="0">
              <a:solidFill>
                <a:srgbClr val="FF0000"/>
              </a:solidFill>
            </a:endParaRPr>
          </a:p>
        </p:txBody>
      </p:sp>
      <p:sp>
        <p:nvSpPr>
          <p:cNvPr id="3" name="عنصر نائب للمحتوى 2"/>
          <p:cNvSpPr>
            <a:spLocks noGrp="1"/>
          </p:cNvSpPr>
          <p:nvPr>
            <p:ph idx="1"/>
          </p:nvPr>
        </p:nvSpPr>
        <p:spPr>
          <a:xfrm>
            <a:off x="457200" y="764704"/>
            <a:ext cx="8229600" cy="5832648"/>
          </a:xfrm>
        </p:spPr>
        <p:txBody>
          <a:bodyPr>
            <a:normAutofit lnSpcReduction="10000"/>
          </a:bodyPr>
          <a:lstStyle/>
          <a:p>
            <a:pPr lvl="0" algn="just">
              <a:lnSpc>
                <a:spcPct val="115000"/>
              </a:lnSpc>
              <a:spcBef>
                <a:spcPts val="0"/>
              </a:spcBef>
              <a:buFont typeface="+mj-lt"/>
              <a:buAutoNum type="arabicPeriod"/>
            </a:pPr>
            <a:r>
              <a:rPr lang="ar-SA" sz="2400" b="1" dirty="0" smtClean="0">
                <a:latin typeface="Simplified Arabic" pitchFamily="18" charset="-78"/>
                <a:ea typeface="Calibri"/>
                <a:cs typeface="Simplified Arabic" pitchFamily="18" charset="-78"/>
              </a:rPr>
              <a:t>المتغير </a:t>
            </a:r>
            <a:r>
              <a:rPr lang="ar-SA" sz="2400" b="1" dirty="0">
                <a:latin typeface="Simplified Arabic" pitchFamily="18" charset="-78"/>
                <a:ea typeface="Calibri"/>
                <a:cs typeface="Simplified Arabic" pitchFamily="18" charset="-78"/>
              </a:rPr>
              <a:t>المستقل (متغيرات تصنيفية) أو (السبب): </a:t>
            </a:r>
            <a:r>
              <a:rPr lang="en-US" sz="2000" b="1" dirty="0">
                <a:latin typeface="Simplified Arabic" pitchFamily="18" charset="-78"/>
                <a:ea typeface="Calibri"/>
                <a:cs typeface="Simplified Arabic" pitchFamily="18" charset="-78"/>
              </a:rPr>
              <a:t>Independent variables</a:t>
            </a:r>
            <a:endParaRPr lang="en-US" sz="1800" dirty="0">
              <a:latin typeface="Simplified Arabic" pitchFamily="18" charset="-78"/>
              <a:ea typeface="Calibri"/>
              <a:cs typeface="Simplified Arabic" pitchFamily="18" charset="-78"/>
            </a:endParaRPr>
          </a:p>
          <a:p>
            <a:pPr marL="457200" algn="ctr">
              <a:lnSpc>
                <a:spcPct val="115000"/>
              </a:lnSpc>
              <a:spcBef>
                <a:spcPts val="0"/>
              </a:spcBef>
            </a:pPr>
            <a:r>
              <a:rPr lang="ar-SA" sz="4400" b="1" dirty="0">
                <a:solidFill>
                  <a:srgbClr val="CC66FF"/>
                </a:solidFill>
                <a:latin typeface="Simplified Arabic" pitchFamily="18" charset="-78"/>
                <a:ea typeface="Calibri"/>
                <a:cs typeface="Simplified Arabic" pitchFamily="18" charset="-78"/>
              </a:rPr>
              <a:t>المتغير المستقل : </a:t>
            </a:r>
            <a:endParaRPr lang="ar-IQ" sz="4400" b="1" dirty="0" smtClean="0">
              <a:solidFill>
                <a:srgbClr val="CC66FF"/>
              </a:solidFill>
              <a:latin typeface="Simplified Arabic" pitchFamily="18" charset="-78"/>
              <a:ea typeface="Calibri"/>
              <a:cs typeface="Simplified Arabic" pitchFamily="18" charset="-78"/>
            </a:endParaRPr>
          </a:p>
          <a:p>
            <a:pPr marL="457200" algn="just">
              <a:lnSpc>
                <a:spcPct val="115000"/>
              </a:lnSpc>
              <a:spcBef>
                <a:spcPts val="0"/>
              </a:spcBef>
            </a:pPr>
            <a:r>
              <a:rPr lang="ar-SA" sz="4400" b="1" dirty="0" smtClean="0">
                <a:latin typeface="Simplified Arabic" pitchFamily="18" charset="-78"/>
                <a:ea typeface="Calibri"/>
                <a:cs typeface="Simplified Arabic" pitchFamily="18" charset="-78"/>
              </a:rPr>
              <a:t>هو </a:t>
            </a:r>
            <a:r>
              <a:rPr lang="ar-SA" sz="4400" b="1" dirty="0">
                <a:latin typeface="Simplified Arabic" pitchFamily="18" charset="-78"/>
                <a:ea typeface="Calibri"/>
                <a:cs typeface="Simplified Arabic" pitchFamily="18" charset="-78"/>
              </a:rPr>
              <a:t>ذلك المتغير الذي يُثَبتهُ (يُحَدده) يَضَعهُ الباحث لقياس التأثير في المتغير </a:t>
            </a:r>
            <a:r>
              <a:rPr lang="ar-SA" sz="4400" b="1" dirty="0" smtClean="0">
                <a:latin typeface="Simplified Arabic" pitchFamily="18" charset="-78"/>
                <a:ea typeface="Calibri"/>
                <a:cs typeface="Simplified Arabic" pitchFamily="18" charset="-78"/>
              </a:rPr>
              <a:t>التابع</a:t>
            </a:r>
            <a:r>
              <a:rPr lang="ar-IQ" sz="4400" b="1" dirty="0" smtClean="0">
                <a:latin typeface="Simplified Arabic" pitchFamily="18" charset="-78"/>
                <a:ea typeface="Calibri"/>
                <a:cs typeface="Simplified Arabic" pitchFamily="18" charset="-78"/>
              </a:rPr>
              <a:t>.</a:t>
            </a:r>
          </a:p>
          <a:p>
            <a:pPr marL="457200" algn="just">
              <a:lnSpc>
                <a:spcPct val="115000"/>
              </a:lnSpc>
              <a:spcBef>
                <a:spcPts val="0"/>
              </a:spcBef>
            </a:pPr>
            <a:r>
              <a:rPr lang="ar-SA" sz="4400" b="1" dirty="0" smtClean="0">
                <a:latin typeface="Simplified Arabic" pitchFamily="18" charset="-78"/>
                <a:ea typeface="Calibri"/>
                <a:cs typeface="Simplified Arabic" pitchFamily="18" charset="-78"/>
              </a:rPr>
              <a:t>أي </a:t>
            </a:r>
            <a:r>
              <a:rPr lang="ar-SA" sz="4400" b="1" dirty="0">
                <a:latin typeface="Simplified Arabic" pitchFamily="18" charset="-78"/>
                <a:ea typeface="Calibri"/>
                <a:cs typeface="Simplified Arabic" pitchFamily="18" charset="-78"/>
              </a:rPr>
              <a:t>بتعبير آخر هو المتغير الذي يُحركه </a:t>
            </a:r>
            <a:r>
              <a:rPr lang="ar-SA" sz="4400" b="1" dirty="0" smtClean="0">
                <a:latin typeface="Simplified Arabic" pitchFamily="18" charset="-78"/>
                <a:ea typeface="Calibri"/>
                <a:cs typeface="Simplified Arabic" pitchFamily="18" charset="-78"/>
              </a:rPr>
              <a:t>الباحث</a:t>
            </a:r>
            <a:r>
              <a:rPr lang="ar-IQ" sz="4400" b="1" dirty="0" smtClean="0">
                <a:latin typeface="Simplified Arabic" pitchFamily="18" charset="-78"/>
                <a:ea typeface="Calibri"/>
                <a:cs typeface="Simplified Arabic" pitchFamily="18" charset="-78"/>
              </a:rPr>
              <a:t>.</a:t>
            </a:r>
          </a:p>
          <a:p>
            <a:pPr marL="457200" algn="just">
              <a:lnSpc>
                <a:spcPct val="115000"/>
              </a:lnSpc>
              <a:spcBef>
                <a:spcPts val="0"/>
              </a:spcBef>
            </a:pPr>
            <a:r>
              <a:rPr lang="ar-SA" sz="4400" b="1" dirty="0" smtClean="0">
                <a:latin typeface="Simplified Arabic" pitchFamily="18" charset="-78"/>
                <a:ea typeface="Calibri"/>
                <a:cs typeface="Simplified Arabic" pitchFamily="18" charset="-78"/>
              </a:rPr>
              <a:t>وهو </a:t>
            </a:r>
            <a:r>
              <a:rPr lang="ar-SA" sz="4400" b="1" dirty="0">
                <a:latin typeface="Simplified Arabic" pitchFamily="18" charset="-78"/>
                <a:ea typeface="Calibri"/>
                <a:cs typeface="Simplified Arabic" pitchFamily="18" charset="-78"/>
              </a:rPr>
              <a:t>السبب الذي يؤدي إلى تَبَدل وتغيير المتغير التابع دون ان يتأثر به.</a:t>
            </a:r>
            <a:endParaRPr lang="en-US" sz="4400" b="1" dirty="0">
              <a:latin typeface="Simplified Arabic" pitchFamily="18" charset="-78"/>
              <a:ea typeface="Calibri"/>
              <a:cs typeface="Simplified Arabic" pitchFamily="18" charset="-78"/>
            </a:endParaRPr>
          </a:p>
          <a:p>
            <a:pPr marL="0" indent="0" algn="just">
              <a:lnSpc>
                <a:spcPct val="115000"/>
              </a:lnSpc>
              <a:spcBef>
                <a:spcPts val="0"/>
              </a:spcBef>
              <a:buNone/>
            </a:pPr>
            <a:endParaRPr lang="en-US" sz="2400" dirty="0">
              <a:ea typeface="Calibri"/>
              <a:cs typeface="Arial"/>
            </a:endParaRPr>
          </a:p>
          <a:p>
            <a:endParaRPr lang="ar-IQ" dirty="0"/>
          </a:p>
        </p:txBody>
      </p:sp>
    </p:spTree>
    <p:extLst>
      <p:ext uri="{BB962C8B-B14F-4D97-AF65-F5344CB8AC3E}">
        <p14:creationId xmlns:p14="http://schemas.microsoft.com/office/powerpoint/2010/main" val="593061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r>
              <a:rPr lang="ar-IQ" sz="3600" b="1" dirty="0" smtClean="0">
                <a:solidFill>
                  <a:srgbClr val="FF0000"/>
                </a:solidFill>
                <a:latin typeface="Simplified Arabic" pitchFamily="18" charset="-78"/>
                <a:cs typeface="Simplified Arabic" pitchFamily="18" charset="-78"/>
              </a:rPr>
              <a:t>2. المتغير التابع</a:t>
            </a:r>
            <a:endParaRPr lang="ar-IQ" sz="36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08720"/>
            <a:ext cx="8229600" cy="5688632"/>
          </a:xfrm>
        </p:spPr>
        <p:txBody>
          <a:bodyPr/>
          <a:lstStyle/>
          <a:p>
            <a:pPr marL="0" lvl="0" indent="0" algn="just">
              <a:lnSpc>
                <a:spcPct val="115000"/>
              </a:lnSpc>
              <a:spcBef>
                <a:spcPts val="0"/>
              </a:spcBef>
              <a:buNone/>
            </a:pPr>
            <a:r>
              <a:rPr lang="ar-IQ" b="1" dirty="0" smtClean="0">
                <a:solidFill>
                  <a:srgbClr val="33CC33"/>
                </a:solidFill>
                <a:latin typeface="Simplified Arabic" pitchFamily="18" charset="-78"/>
                <a:ea typeface="Calibri"/>
                <a:cs typeface="Simplified Arabic" pitchFamily="18" charset="-78"/>
              </a:rPr>
              <a:t>2. </a:t>
            </a:r>
            <a:r>
              <a:rPr lang="ar-SA" b="1" dirty="0" smtClean="0">
                <a:solidFill>
                  <a:srgbClr val="33CC33"/>
                </a:solidFill>
                <a:latin typeface="Simplified Arabic" pitchFamily="18" charset="-78"/>
                <a:ea typeface="Calibri"/>
                <a:cs typeface="Simplified Arabic" pitchFamily="18" charset="-78"/>
              </a:rPr>
              <a:t>المتغير </a:t>
            </a:r>
            <a:r>
              <a:rPr lang="ar-SA" b="1" dirty="0">
                <a:solidFill>
                  <a:srgbClr val="33CC33"/>
                </a:solidFill>
                <a:latin typeface="Simplified Arabic" pitchFamily="18" charset="-78"/>
                <a:ea typeface="Calibri"/>
                <a:cs typeface="Simplified Arabic" pitchFamily="18" charset="-78"/>
              </a:rPr>
              <a:t>التابع (النتيجة): </a:t>
            </a:r>
            <a:r>
              <a:rPr lang="en-US" b="1" dirty="0">
                <a:solidFill>
                  <a:srgbClr val="33CC33"/>
                </a:solidFill>
                <a:latin typeface="Simplified Arabic" pitchFamily="18" charset="-78"/>
                <a:ea typeface="Calibri"/>
                <a:cs typeface="Simplified Arabic" pitchFamily="18" charset="-78"/>
              </a:rPr>
              <a:t>Dependent variables </a:t>
            </a:r>
            <a:endParaRPr lang="en-US" sz="2400" dirty="0">
              <a:solidFill>
                <a:srgbClr val="33CC33"/>
              </a:solidFill>
              <a:latin typeface="Simplified Arabic" pitchFamily="18" charset="-78"/>
              <a:ea typeface="Calibri"/>
              <a:cs typeface="Simplified Arabic" pitchFamily="18" charset="-78"/>
            </a:endParaRPr>
          </a:p>
          <a:p>
            <a:pPr marL="457200" algn="ctr">
              <a:lnSpc>
                <a:spcPct val="115000"/>
              </a:lnSpc>
              <a:spcBef>
                <a:spcPts val="0"/>
              </a:spcBef>
            </a:pPr>
            <a:r>
              <a:rPr lang="ar-SA" sz="3600" b="1" dirty="0">
                <a:solidFill>
                  <a:srgbClr val="FF0000"/>
                </a:solidFill>
                <a:ea typeface="Calibri"/>
                <a:cs typeface="Simplified Arabic"/>
              </a:rPr>
              <a:t>المتغير التابع</a:t>
            </a:r>
            <a:r>
              <a:rPr lang="ar-SA" sz="3600" dirty="0">
                <a:solidFill>
                  <a:srgbClr val="FF0000"/>
                </a:solidFill>
                <a:ea typeface="Calibri"/>
                <a:cs typeface="Simplified Arabic"/>
              </a:rPr>
              <a:t> : </a:t>
            </a:r>
            <a:endParaRPr lang="ar-IQ" sz="3600" dirty="0" smtClean="0">
              <a:solidFill>
                <a:srgbClr val="FF0000"/>
              </a:solidFill>
              <a:ea typeface="Calibri"/>
              <a:cs typeface="Simplified Arabic"/>
            </a:endParaRPr>
          </a:p>
          <a:p>
            <a:pPr marL="457200" algn="just">
              <a:lnSpc>
                <a:spcPct val="115000"/>
              </a:lnSpc>
              <a:spcBef>
                <a:spcPts val="0"/>
              </a:spcBef>
            </a:pPr>
            <a:r>
              <a:rPr lang="ar-SA" sz="3600" dirty="0" smtClean="0">
                <a:ea typeface="Calibri"/>
                <a:cs typeface="Simplified Arabic"/>
              </a:rPr>
              <a:t>هو </a:t>
            </a:r>
            <a:r>
              <a:rPr lang="ar-SA" sz="3600" dirty="0">
                <a:ea typeface="Calibri"/>
                <a:cs typeface="Simplified Arabic"/>
              </a:rPr>
              <a:t>المتغير الذي يجرى عليه الفعل من أجل قياس </a:t>
            </a:r>
            <a:r>
              <a:rPr lang="ar-SA" sz="3600" dirty="0" smtClean="0">
                <a:ea typeface="Calibri"/>
                <a:cs typeface="Simplified Arabic"/>
              </a:rPr>
              <a:t>التغيرات</a:t>
            </a:r>
            <a:r>
              <a:rPr lang="ar-IQ" sz="3600" dirty="0" smtClean="0">
                <a:ea typeface="Calibri"/>
                <a:cs typeface="Simplified Arabic"/>
              </a:rPr>
              <a:t>.</a:t>
            </a:r>
          </a:p>
          <a:p>
            <a:pPr marL="457200" algn="just">
              <a:lnSpc>
                <a:spcPct val="115000"/>
              </a:lnSpc>
              <a:spcBef>
                <a:spcPts val="0"/>
              </a:spcBef>
            </a:pPr>
            <a:r>
              <a:rPr lang="ar-SA" sz="3600" dirty="0" smtClean="0">
                <a:ea typeface="Calibri"/>
                <a:cs typeface="Simplified Arabic"/>
              </a:rPr>
              <a:t>يمكننا </a:t>
            </a:r>
            <a:r>
              <a:rPr lang="ar-SA" sz="3600" dirty="0">
                <a:ea typeface="Calibri"/>
                <a:cs typeface="Simplified Arabic"/>
              </a:rPr>
              <a:t>تسميه كذلك بالمتغير الناتج عن فعل المتغير </a:t>
            </a:r>
            <a:r>
              <a:rPr lang="ar-SA" sz="3600" dirty="0" smtClean="0">
                <a:ea typeface="Calibri"/>
                <a:cs typeface="Simplified Arabic"/>
              </a:rPr>
              <a:t>المستقل</a:t>
            </a:r>
            <a:r>
              <a:rPr lang="ar-IQ" sz="3600" dirty="0" smtClean="0">
                <a:ea typeface="Calibri"/>
                <a:cs typeface="Simplified Arabic"/>
              </a:rPr>
              <a:t>.</a:t>
            </a:r>
          </a:p>
          <a:p>
            <a:pPr marL="457200" algn="just">
              <a:lnSpc>
                <a:spcPct val="115000"/>
              </a:lnSpc>
              <a:spcBef>
                <a:spcPts val="0"/>
              </a:spcBef>
            </a:pPr>
            <a:r>
              <a:rPr lang="ar-SA" sz="3600" b="1" dirty="0" smtClean="0">
                <a:solidFill>
                  <a:srgbClr val="FF66FF"/>
                </a:solidFill>
                <a:ea typeface="Calibri"/>
                <a:cs typeface="Simplified Arabic"/>
              </a:rPr>
              <a:t>إذاً </a:t>
            </a:r>
            <a:r>
              <a:rPr lang="ar-SA" sz="3600" b="1" dirty="0">
                <a:solidFill>
                  <a:srgbClr val="FF66FF"/>
                </a:solidFill>
                <a:ea typeface="Calibri"/>
                <a:cs typeface="Simplified Arabic"/>
              </a:rPr>
              <a:t>فالمتغير التابع: متغير يؤثر فيه المتغير المستقل</a:t>
            </a:r>
            <a:r>
              <a:rPr lang="ar-SA" sz="3600" b="1" dirty="0" smtClean="0">
                <a:solidFill>
                  <a:srgbClr val="FF66FF"/>
                </a:solidFill>
                <a:ea typeface="Calibri"/>
                <a:cs typeface="Simplified Arabic"/>
              </a:rPr>
              <a:t>.</a:t>
            </a:r>
            <a:endParaRPr lang="en-US" sz="3600" b="1" dirty="0">
              <a:solidFill>
                <a:srgbClr val="FF66FF"/>
              </a:solidFill>
              <a:ea typeface="Calibri"/>
              <a:cs typeface="Arial"/>
            </a:endParaRPr>
          </a:p>
        </p:txBody>
      </p:sp>
    </p:spTree>
    <p:extLst>
      <p:ext uri="{BB962C8B-B14F-4D97-AF65-F5344CB8AC3E}">
        <p14:creationId xmlns:p14="http://schemas.microsoft.com/office/powerpoint/2010/main" val="732616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lvl="0">
              <a:lnSpc>
                <a:spcPct val="115000"/>
              </a:lnSpc>
              <a:spcBef>
                <a:spcPts val="0"/>
              </a:spcBef>
            </a:pPr>
            <a:r>
              <a:rPr lang="ar-IQ" sz="2700" b="1" dirty="0">
                <a:solidFill>
                  <a:srgbClr val="FF0000"/>
                </a:solidFill>
                <a:latin typeface="Simplified Arabic" pitchFamily="18" charset="-78"/>
                <a:ea typeface="Calibri"/>
                <a:cs typeface="Simplified Arabic" pitchFamily="18" charset="-78"/>
              </a:rPr>
              <a:t>3. </a:t>
            </a:r>
            <a:r>
              <a:rPr lang="ar-SA" sz="2700" b="1" dirty="0">
                <a:solidFill>
                  <a:srgbClr val="FF0000"/>
                </a:solidFill>
                <a:latin typeface="Simplified Arabic" pitchFamily="18" charset="-78"/>
                <a:ea typeface="Calibri"/>
                <a:cs typeface="Simplified Arabic" pitchFamily="18" charset="-78"/>
              </a:rPr>
              <a:t>المتغير الوسيط (الخارجي أو الثابت أو الدخيل) </a:t>
            </a:r>
            <a:r>
              <a:rPr lang="en-US" sz="2700" b="1" dirty="0">
                <a:solidFill>
                  <a:srgbClr val="FF0000"/>
                </a:solidFill>
                <a:latin typeface="Simplified Arabic" pitchFamily="18" charset="-78"/>
                <a:ea typeface="Calibri"/>
                <a:cs typeface="Simplified Arabic" pitchFamily="18" charset="-78"/>
              </a:rPr>
              <a:t>Extraneous </a:t>
            </a:r>
            <a:r>
              <a:rPr lang="en-US" sz="2700" b="1" dirty="0" smtClean="0">
                <a:solidFill>
                  <a:srgbClr val="FF0000"/>
                </a:solidFill>
                <a:latin typeface="Simplified Arabic" pitchFamily="18" charset="-78"/>
                <a:ea typeface="Calibri"/>
                <a:cs typeface="Simplified Arabic" pitchFamily="18" charset="-78"/>
              </a:rPr>
              <a:t>variable</a:t>
            </a:r>
            <a:endParaRPr lang="ar-IQ" dirty="0"/>
          </a:p>
        </p:txBody>
      </p:sp>
      <p:sp>
        <p:nvSpPr>
          <p:cNvPr id="3" name="عنصر نائب للمحتوى 2"/>
          <p:cNvSpPr>
            <a:spLocks noGrp="1"/>
          </p:cNvSpPr>
          <p:nvPr>
            <p:ph idx="1"/>
          </p:nvPr>
        </p:nvSpPr>
        <p:spPr>
          <a:xfrm>
            <a:off x="457200" y="836712"/>
            <a:ext cx="8229600" cy="5760640"/>
          </a:xfrm>
        </p:spPr>
        <p:txBody>
          <a:bodyPr>
            <a:normAutofit/>
          </a:bodyPr>
          <a:lstStyle/>
          <a:p>
            <a:pPr marL="0" lvl="0" indent="0" algn="just">
              <a:lnSpc>
                <a:spcPct val="115000"/>
              </a:lnSpc>
              <a:spcBef>
                <a:spcPts val="0"/>
              </a:spcBef>
              <a:buNone/>
            </a:pPr>
            <a:r>
              <a:rPr lang="ar-IQ" sz="2800" b="1" dirty="0" smtClean="0">
                <a:solidFill>
                  <a:srgbClr val="FF0000"/>
                </a:solidFill>
                <a:latin typeface="Simplified Arabic" pitchFamily="18" charset="-78"/>
                <a:ea typeface="Calibri"/>
                <a:cs typeface="Simplified Arabic" pitchFamily="18" charset="-78"/>
              </a:rPr>
              <a:t>3. </a:t>
            </a:r>
            <a:r>
              <a:rPr lang="ar-SA" sz="2800" b="1" dirty="0" smtClean="0">
                <a:solidFill>
                  <a:srgbClr val="FF0000"/>
                </a:solidFill>
                <a:latin typeface="Simplified Arabic" pitchFamily="18" charset="-78"/>
                <a:ea typeface="Calibri"/>
                <a:cs typeface="Simplified Arabic" pitchFamily="18" charset="-78"/>
              </a:rPr>
              <a:t>المتغير </a:t>
            </a:r>
            <a:r>
              <a:rPr lang="ar-SA" sz="2800" b="1" dirty="0">
                <a:solidFill>
                  <a:srgbClr val="FF0000"/>
                </a:solidFill>
                <a:latin typeface="Simplified Arabic" pitchFamily="18" charset="-78"/>
                <a:ea typeface="Calibri"/>
                <a:cs typeface="Simplified Arabic" pitchFamily="18" charset="-78"/>
              </a:rPr>
              <a:t>الوسيط (الخارجي أو الثابت أو الدخيل) </a:t>
            </a:r>
            <a:endParaRPr lang="ar-IQ" sz="2800" b="1" dirty="0" smtClean="0">
              <a:solidFill>
                <a:srgbClr val="FF0000"/>
              </a:solidFill>
              <a:latin typeface="Simplified Arabic" pitchFamily="18" charset="-78"/>
              <a:ea typeface="Calibri"/>
              <a:cs typeface="Simplified Arabic" pitchFamily="18" charset="-78"/>
            </a:endParaRPr>
          </a:p>
          <a:p>
            <a:pPr marL="0" lvl="0" indent="0" algn="just">
              <a:lnSpc>
                <a:spcPct val="115000"/>
              </a:lnSpc>
              <a:spcBef>
                <a:spcPts val="0"/>
              </a:spcBef>
              <a:buNone/>
            </a:pPr>
            <a:r>
              <a:rPr lang="ar-SA" dirty="0" smtClean="0">
                <a:ea typeface="Calibri"/>
                <a:cs typeface="Simplified Arabic"/>
              </a:rPr>
              <a:t>هي </a:t>
            </a:r>
            <a:r>
              <a:rPr lang="ar-SA" dirty="0">
                <a:ea typeface="Calibri"/>
                <a:cs typeface="Simplified Arabic"/>
              </a:rPr>
              <a:t>المتغيرات التي تؤثر على النتيجة، لكنها غير مقصودة في الدراسة والتي لها تأثير واضح على المتغير التابع، إلى جانب تأثير المتغير المستقل، </a:t>
            </a:r>
            <a:endParaRPr lang="ar-IQ" dirty="0" smtClean="0">
              <a:ea typeface="Calibri"/>
              <a:cs typeface="Simplified Arabic"/>
            </a:endParaRPr>
          </a:p>
          <a:p>
            <a:pPr marL="0" lvl="0" indent="0" algn="just">
              <a:lnSpc>
                <a:spcPct val="115000"/>
              </a:lnSpc>
              <a:spcBef>
                <a:spcPts val="0"/>
              </a:spcBef>
              <a:buNone/>
            </a:pPr>
            <a:r>
              <a:rPr lang="ar-SA" dirty="0" smtClean="0">
                <a:ea typeface="Calibri"/>
                <a:cs typeface="Simplified Arabic"/>
              </a:rPr>
              <a:t>وقد </a:t>
            </a:r>
            <a:r>
              <a:rPr lang="ar-SA" dirty="0">
                <a:ea typeface="Calibri"/>
                <a:cs typeface="Simplified Arabic"/>
              </a:rPr>
              <a:t>يكون تأثيرها سلبي او ايجابي، وبالتالي تتأثر النتيجة بصورة واضحة مما يؤدي الى عدم المصداقية وضعف النتائج التي </a:t>
            </a:r>
            <a:r>
              <a:rPr lang="ar-SA" dirty="0" smtClean="0">
                <a:ea typeface="Calibri"/>
                <a:cs typeface="Simplified Arabic"/>
              </a:rPr>
              <a:t>تعتمد</a:t>
            </a:r>
            <a:r>
              <a:rPr lang="ar-IQ" dirty="0">
                <a:ea typeface="Calibri"/>
                <a:cs typeface="Simplified Arabic"/>
              </a:rPr>
              <a:t>.</a:t>
            </a:r>
            <a:endParaRPr lang="ar-IQ" dirty="0" smtClean="0">
              <a:ea typeface="Calibri"/>
              <a:cs typeface="Simplified Arabic"/>
            </a:endParaRPr>
          </a:p>
          <a:p>
            <a:pPr marL="0" lvl="0" indent="0" algn="l">
              <a:lnSpc>
                <a:spcPct val="115000"/>
              </a:lnSpc>
              <a:spcBef>
                <a:spcPts val="0"/>
              </a:spcBef>
              <a:buNone/>
            </a:pPr>
            <a:r>
              <a:rPr lang="ar-SA" b="1" dirty="0" smtClean="0">
                <a:solidFill>
                  <a:srgbClr val="FF0000"/>
                </a:solidFill>
                <a:latin typeface="Simplified Arabic" pitchFamily="18" charset="-78"/>
                <a:ea typeface="Calibri"/>
                <a:cs typeface="Simplified Arabic" pitchFamily="18" charset="-78"/>
              </a:rPr>
              <a:t>لذلك </a:t>
            </a:r>
            <a:r>
              <a:rPr lang="ar-SA" b="1" dirty="0">
                <a:solidFill>
                  <a:srgbClr val="FF0000"/>
                </a:solidFill>
                <a:latin typeface="Simplified Arabic" pitchFamily="18" charset="-78"/>
                <a:ea typeface="Calibri"/>
                <a:cs typeface="Simplified Arabic" pitchFamily="18" charset="-78"/>
              </a:rPr>
              <a:t>يجب على الباحث السيطرة على هذه المتغيرات </a:t>
            </a:r>
            <a:r>
              <a:rPr lang="ar-SA" b="1" dirty="0" smtClean="0">
                <a:solidFill>
                  <a:srgbClr val="FF0000"/>
                </a:solidFill>
                <a:latin typeface="Simplified Arabic" pitchFamily="18" charset="-78"/>
                <a:ea typeface="Calibri"/>
                <a:cs typeface="Simplified Arabic" pitchFamily="18" charset="-78"/>
              </a:rPr>
              <a:t>الدخيلة</a:t>
            </a:r>
            <a:endParaRPr lang="en-US" sz="2800" b="1"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3737417847"/>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724</TotalTime>
  <Words>1575</Words>
  <Application>Microsoft Office PowerPoint</Application>
  <PresentationFormat>عرض على الشاشة (4:3)</PresentationFormat>
  <Paragraphs>165</Paragraphs>
  <Slides>19</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19</vt:i4>
      </vt:variant>
    </vt:vector>
  </HeadingPairs>
  <TitlesOfParts>
    <vt:vector size="26" baseType="lpstr">
      <vt:lpstr>Arial</vt:lpstr>
      <vt:lpstr>Calibri</vt:lpstr>
      <vt:lpstr>Simplified Arabic</vt:lpstr>
      <vt:lpstr>Symbol</vt:lpstr>
      <vt:lpstr>Times New Roman</vt:lpstr>
      <vt:lpstr>Wingdings</vt:lpstr>
      <vt:lpstr>سمة Office</vt:lpstr>
      <vt:lpstr>بسم الله الرحمن الرحيم</vt:lpstr>
      <vt:lpstr>تذكير بالمحاضرة الماضية ومحاضرة اليوم</vt:lpstr>
      <vt:lpstr>المحاضرة السادسة</vt:lpstr>
      <vt:lpstr>تعريف المتغير  variable definition</vt:lpstr>
      <vt:lpstr>س : ماهو القياس الكمي والنوعي والكيفي؟</vt:lpstr>
      <vt:lpstr>انواع المتغيرات  types of variables</vt:lpstr>
      <vt:lpstr>وفيما يلي شرح مفصل عن كل نوع من انواع المتغيرات</vt:lpstr>
      <vt:lpstr>2. المتغير التابع</vt:lpstr>
      <vt:lpstr>3. المتغير الوسيط (الخارجي أو الثابت أو الدخيل) Extraneous variable</vt:lpstr>
      <vt:lpstr>تكملة / 3. المتغير الوسيط (الخارجي أو الثابت أو الدخيل)</vt:lpstr>
      <vt:lpstr>تكملة / 3. المتغير الوسيط (الخارجي أو الثابت أو الدخيل)</vt:lpstr>
      <vt:lpstr>تكملة / 3. المتغير الوسيط (الخارجي أو الثابت أو الدخيل)</vt:lpstr>
      <vt:lpstr>أمثلة عن المتغير الوسيط (الخارجي أو الثابت أو الدخيل)</vt:lpstr>
      <vt:lpstr>تكملة / انواع المتغيرات  types of variables</vt:lpstr>
      <vt:lpstr>النوع الأخير من المتغيرات : 4. المتغيرات الضابطة</vt:lpstr>
      <vt:lpstr>مثال على / 4. المتغيرات الضابطة Control Variabl </vt:lpstr>
      <vt:lpstr>ضبط المتغيرات الضابطة </vt:lpstr>
      <vt:lpstr>الفارق بين متغيرات (variables) البحث العلمي</vt:lpstr>
      <vt:lpstr>انتهت المحاضرة السادسة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Dr.hassan</dc:creator>
  <cp:lastModifiedBy>DELL</cp:lastModifiedBy>
  <cp:revision>37</cp:revision>
  <dcterms:created xsi:type="dcterms:W3CDTF">2023-09-05T08:34:11Z</dcterms:created>
  <dcterms:modified xsi:type="dcterms:W3CDTF">2024-10-13T04:01:04Z</dcterms:modified>
</cp:coreProperties>
</file>