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  <p:sldMasterId id="2147484308" r:id="rId3"/>
  </p:sldMasterIdLst>
  <p:sldIdLst>
    <p:sldId id="257" r:id="rId4"/>
    <p:sldId id="261" r:id="rId5"/>
    <p:sldId id="31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1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14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C00CC"/>
    <a:srgbClr val="669900"/>
    <a:srgbClr val="FF3300"/>
    <a:srgbClr val="CC0066"/>
    <a:srgbClr val="FF66FF"/>
    <a:srgbClr val="009900"/>
    <a:srgbClr val="CC0000"/>
    <a:srgbClr val="FF33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7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2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2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6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3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3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5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2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30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4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90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DC435-ADAB-40EB-B343-6F1F5721D9CF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5A29A-AA03-49EF-8A2B-069329EB2BAF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9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6DADF-F40C-430F-83EA-E8DE00C54B13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A5351-509D-4AF4-9B1A-C6860488A889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9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7935-751E-4802-9505-C65CA65EDA44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9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8FEB3-AEA3-4997-B6CD-9F92E19C37BE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5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2E6DC-7BF8-4A89-8AF1-00DB2BA17562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7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61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6878-98F5-4F4C-870B-E75E3B16C626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0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335BD-5B37-4CF0-8470-BD7E28D0670B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1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A716E-3FE8-4EA5-BB65-679BA1F82AE6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CD25D-8601-4066-8ABD-F5250F64DBBE}" type="slidenum">
              <a:rPr lang="ar-SA" altLang="ar-IQ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7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0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7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3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0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9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15/04/1446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3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Autofit/>
          </a:bodyPr>
          <a:lstStyle/>
          <a:p>
            <a:r>
              <a:rPr lang="ar-IQ" sz="9600" b="1" dirty="0" smtClean="0">
                <a:solidFill>
                  <a:srgbClr val="FF0000"/>
                </a:solidFill>
              </a:rPr>
              <a:t>6</a:t>
            </a:r>
            <a:endParaRPr lang="ar-IQ" sz="9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772400" cy="4648200"/>
          </a:xfrm>
        </p:spPr>
        <p:txBody>
          <a:bodyPr>
            <a:normAutofit fontScale="92500"/>
          </a:bodyPr>
          <a:lstStyle/>
          <a:p>
            <a:r>
              <a:rPr lang="ar-IQ" sz="3600" b="1" dirty="0" smtClean="0">
                <a:solidFill>
                  <a:srgbClr val="002060"/>
                </a:solidFill>
              </a:rPr>
              <a:t>المحاضرة </a:t>
            </a:r>
            <a:r>
              <a:rPr lang="ar-IQ" sz="3600" b="1" dirty="0" smtClean="0">
                <a:solidFill>
                  <a:srgbClr val="C00000"/>
                </a:solidFill>
              </a:rPr>
              <a:t>6</a:t>
            </a:r>
          </a:p>
          <a:p>
            <a:r>
              <a:rPr lang="ar-IQ" sz="3600" b="1" dirty="0" smtClean="0">
                <a:solidFill>
                  <a:srgbClr val="00B050"/>
                </a:solidFill>
              </a:rPr>
              <a:t>العام الدراسي</a:t>
            </a:r>
          </a:p>
          <a:p>
            <a:r>
              <a:rPr lang="ar-IQ" sz="3600" b="1" dirty="0" smtClean="0">
                <a:solidFill>
                  <a:srgbClr val="00B050"/>
                </a:solidFill>
              </a:rPr>
              <a:t>2024  –  2025</a:t>
            </a:r>
          </a:p>
          <a:p>
            <a:pPr lvl="0"/>
            <a:r>
              <a:rPr lang="ar-IQ" sz="3600" b="1" dirty="0" smtClean="0">
                <a:solidFill>
                  <a:srgbClr val="C00000"/>
                </a:solidFill>
              </a:rPr>
              <a:t>المرحلة الثالثة الدراسة الصباحية والمسائية</a:t>
            </a:r>
            <a:endParaRPr lang="ar-IQ" sz="4800" b="1" dirty="0" smtClean="0">
              <a:solidFill>
                <a:srgbClr val="7030A0"/>
              </a:solidFill>
            </a:endParaRPr>
          </a:p>
          <a:p>
            <a:r>
              <a:rPr lang="ar-IQ" sz="4800" b="1" dirty="0" smtClean="0">
                <a:solidFill>
                  <a:srgbClr val="7030A0"/>
                </a:solidFill>
              </a:rPr>
              <a:t>مادة تأهيل الإصابات الرياضية</a:t>
            </a:r>
          </a:p>
          <a:p>
            <a:pPr marL="342900" lvl="0" indent="-342900" rtl="1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rtl="1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 </a:t>
            </a:r>
            <a:endParaRPr lang="en-US" altLang="ar-IQ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923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العضلات الداعمة للحوض</a:t>
            </a:r>
          </a:p>
        </p:txBody>
      </p:sp>
      <p:pic>
        <p:nvPicPr>
          <p:cNvPr id="1157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052513"/>
            <a:ext cx="5976664" cy="5545137"/>
          </a:xfrm>
          <a:noFill/>
        </p:spPr>
      </p:pic>
    </p:spTree>
    <p:extLst>
      <p:ext uri="{BB962C8B-B14F-4D97-AF65-F5344CB8AC3E}">
        <p14:creationId xmlns:p14="http://schemas.microsoft.com/office/powerpoint/2010/main" val="35338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كسور عظام الحوض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Pelvis fractures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80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* الأسباب </a:t>
            </a:r>
            <a:r>
              <a:rPr lang="en-US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Causes</a:t>
            </a:r>
            <a:endParaRPr lang="ar-IQ" altLang="ar-IQ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تحدث إصابات الحوض </a:t>
            </a:r>
            <a:r>
              <a:rPr lang="ar-IQ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نتيجة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اصطدام عنيف مباشر لعظم الحوض ، ويمكن أن يُصاحب ذلك </a:t>
            </a:r>
            <a:r>
              <a:rPr lang="ar-IQ" altLang="ar-IQ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تمزق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بالمثانة أو تمزق القالون أو أي مضاعفات أخرى.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* الأعراض </a:t>
            </a:r>
            <a:r>
              <a:rPr lang="en-US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Symptoms</a:t>
            </a:r>
            <a:endParaRPr lang="ar-IQ" altLang="ar-IQ" b="1" u="sng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ألم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شديد عند لمس مكان الإصابة.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كدم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شديد أو تهتكات موضعية.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عدم القدرة على </a:t>
            </a:r>
            <a:r>
              <a:rPr lang="ar-IQ" altLang="ar-IQ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الوقوف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عدم القدرة على تحريك </a:t>
            </a:r>
            <a:r>
              <a:rPr lang="ar-IQ" altLang="ar-IQ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الأرجل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بسهولة.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2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* خطورة كسور عظم الحوض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Fractures dangers of  Pelvis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753"/>
            <a:ext cx="8713788" cy="5400898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حدوث تهتك </a:t>
            </a:r>
            <a:r>
              <a:rPr lang="ar-IQ" altLang="ar-IQ" sz="4800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للمثانة</a:t>
            </a: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 أو قناة مجرى البول وقد تظهر قطرات دم عند البول. </a:t>
            </a:r>
          </a:p>
          <a:p>
            <a:pPr marL="609600" indent="-609600" algn="just" eaLnBrk="1" hangingPunct="1"/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لا يُطلب من المصاب عند اشتباه في كسر الحوض أن يتبول </a:t>
            </a:r>
            <a:r>
              <a:rPr lang="ar-IQ" altLang="ar-IQ" sz="4800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لأنه</a:t>
            </a: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 إذا كان هناك تهتك في قناة البول فأن البول سينتشر في أنسجة الكيس.</a:t>
            </a:r>
            <a:endParaRPr lang="en-US" altLang="ar-IQ" sz="4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2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إسعاف كسور الحوض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 aid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16575"/>
          </a:xfrm>
        </p:spPr>
        <p:txBody>
          <a:bodyPr/>
          <a:lstStyle/>
          <a:p>
            <a:pPr algn="just" eaLnBrk="1" hangingPunct="1"/>
            <a:r>
              <a:rPr lang="ar-IQ" altLang="ar-IQ" sz="4400" b="1" dirty="0" smtClean="0"/>
              <a:t>غالباً ما يُصاب المصاب بصدمة شديدة (</a:t>
            </a:r>
            <a:r>
              <a:rPr lang="en-US" altLang="ar-IQ" sz="4400" b="1" dirty="0" smtClean="0"/>
              <a:t>Strong shock</a:t>
            </a:r>
            <a:r>
              <a:rPr lang="ar-IQ" altLang="ar-IQ" sz="4400" b="1" dirty="0" smtClean="0"/>
              <a:t>) </a:t>
            </a:r>
          </a:p>
          <a:p>
            <a:pPr algn="just" eaLnBrk="1" hangingPunct="1"/>
            <a:r>
              <a:rPr lang="ar-IQ" altLang="ar-IQ" sz="4400" b="1" dirty="0" smtClean="0"/>
              <a:t>ولذلك يجب نقله بسرعة في وضع مريح له باستلقائه على ظهره وتمرير وسادة ملفوفة من تحت ظهره وبسطها باحتراس تحت الأليتين (</a:t>
            </a:r>
            <a:r>
              <a:rPr lang="en-US" altLang="ar-IQ" sz="4400" b="1" dirty="0" smtClean="0"/>
              <a:t>Buttocks</a:t>
            </a:r>
            <a:r>
              <a:rPr lang="ar-IQ" altLang="ar-IQ" sz="4400" b="1" dirty="0" smtClean="0"/>
              <a:t>) </a:t>
            </a:r>
          </a:p>
          <a:p>
            <a:pPr algn="just" eaLnBrk="1" hangingPunct="1"/>
            <a:r>
              <a:rPr lang="ar-IQ" altLang="ar-IQ" sz="4400" b="1" dirty="0" smtClean="0"/>
              <a:t>ثم لف طرفها حول الحوض وربطها من الأمام بالضغط الذي يُريح المصاب.  </a:t>
            </a:r>
            <a:endParaRPr lang="en-US" altLang="ar-IQ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4816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صورة توضح الشبكة العصبية حول الحوض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384969" y="960318"/>
            <a:ext cx="8229600" cy="5472112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19812" name="Picture 4" descr="female-pelvis-b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0729"/>
            <a:ext cx="7777162" cy="547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8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الأعصاب المارة عبر الحوض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0836" name="Picture 4" descr="1308225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9216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1ـ1ـ5 عظم الفخذ 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Femur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13787" cy="55435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عظم الفخذ هو أطول وأقوى عظم في الجسم 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يمتد ما بين مفصل الورك ومفصل الركبة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يحمل هذا العظم وزن الجسم من خلال </a:t>
            </a:r>
            <a:r>
              <a:rPr lang="ar-IQ" altLang="ar-IQ" sz="5400" b="1" u="sng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الحُق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وينقله إلى عظم </a:t>
            </a:r>
            <a:r>
              <a:rPr lang="ar-IQ" altLang="ar-IQ" sz="5400" b="1" dirty="0" err="1" smtClean="0">
                <a:latin typeface="Simplified Arabic" pitchFamily="18" charset="-78"/>
                <a:cs typeface="Simplified Arabic" pitchFamily="18" charset="-78"/>
              </a:rPr>
              <a:t>الظنبوب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كما له دور كبير في حركة الجسم.</a:t>
            </a:r>
            <a:r>
              <a:rPr lang="ar-IQ" altLang="ar-IQ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4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شكل العظام الطويلة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3908" name="Picture 4" descr="تشريح العظام الطوي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5538"/>
            <a:ext cx="475252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العظام الطويلة</a:t>
            </a:r>
          </a:p>
        </p:txBody>
      </p:sp>
      <p:pic>
        <p:nvPicPr>
          <p:cNvPr id="1249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836613"/>
            <a:ext cx="7704138" cy="5832475"/>
          </a:xfrm>
          <a:noFill/>
        </p:spPr>
      </p:pic>
    </p:spTree>
    <p:extLst>
      <p:ext uri="{BB962C8B-B14F-4D97-AF65-F5344CB8AC3E}">
        <p14:creationId xmlns:p14="http://schemas.microsoft.com/office/powerpoint/2010/main" val="19829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رأس عظم الفخذ</a:t>
            </a:r>
            <a:endParaRPr lang="en-US" altLang="ar-IQ" sz="36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5956" name="Picture 4" descr="pelvic-bone-al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3025"/>
            <a:ext cx="69135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4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695719"/>
          </a:xfrm>
        </p:spPr>
        <p:txBody>
          <a:bodyPr/>
          <a:lstStyle/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الفصل الثاني</a:t>
            </a:r>
            <a:b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الجهاز الهيكلي وإصاباته (الجزء الرابع)</a:t>
            </a:r>
            <a:endParaRPr lang="en-US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2348879"/>
            <a:ext cx="7886700" cy="3828083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 smtClean="0">
                <a:latin typeface="Simplified Arabic" pitchFamily="18" charset="-78"/>
                <a:cs typeface="Simplified Arabic" pitchFamily="18" charset="-78"/>
              </a:rPr>
              <a:t>وصلنا بالمحاضرة السابقة رقم ( 5 ) إلى موضوع </a:t>
            </a:r>
          </a:p>
          <a:p>
            <a:pPr marL="0" indent="0" algn="ctr">
              <a:buNone/>
            </a:pPr>
            <a:r>
              <a:rPr lang="ar-IQ" altLang="ar-IQ" sz="3600" b="1" kern="0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1ـ1ـ4 الحوض </a:t>
            </a:r>
            <a:r>
              <a:rPr lang="en-US" altLang="ar-IQ" sz="3600" b="1" kern="0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Pelvis</a:t>
            </a:r>
            <a:endParaRPr lang="ar-IQ" altLang="ar-IQ" sz="3600" b="1" kern="0" dirty="0" smtClean="0">
              <a:solidFill>
                <a:srgbClr val="FF0000"/>
              </a:solidFill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pPr algn="ctr"/>
            <a:r>
              <a:rPr 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نكمل الآن</a:t>
            </a:r>
          </a:p>
          <a:p>
            <a:pPr algn="ctr"/>
            <a:r>
              <a:rPr lang="ar-IQ" sz="3600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 المحاضرة رقم ( 6 )</a:t>
            </a:r>
          </a:p>
          <a:p>
            <a:pPr algn="ctr"/>
            <a:r>
              <a:rPr lang="ar-IQ" sz="3600" b="1" dirty="0" err="1" smtClean="0"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sz="3600" b="1" dirty="0" smtClean="0"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  <a:endParaRPr lang="en-US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46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العضلة الرباعية موقعها فوق عظم الفخذ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6980" name="Picture 4" descr="العضلة الرباعي الفخذ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1036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5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العضلة المقربة لعظم الفخذ (الضامة)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8004" name="Picture 4" descr="العضلات المقرب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2642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كسر عنق عظم الفخذ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Femur neck fracture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18487" cy="5616575"/>
          </a:xfrm>
        </p:spPr>
        <p:txBody>
          <a:bodyPr/>
          <a:lstStyle/>
          <a:p>
            <a:pPr algn="just" eaLnBrk="1" hangingPunct="1"/>
            <a:r>
              <a:rPr lang="ar-IQ" altLang="ar-IQ" sz="4400" b="1" smtClean="0"/>
              <a:t>يحدث الكسر في عنق عظم الفخذ وهو الجزء الرفيع الموجود بين رأس العظم(مدور الشكل أكثر بقليل من نصف كرة) وجسمه (وهو أطول أقسام العظم) ويشمل :ـ</a:t>
            </a:r>
          </a:p>
          <a:p>
            <a:pPr algn="just" eaLnBrk="1" hangingPunct="1"/>
            <a:r>
              <a:rPr lang="ar-IQ" altLang="ar-IQ" sz="4400" b="1" smtClean="0"/>
              <a:t>ـ كسر داخل محفظة المفصل.</a:t>
            </a:r>
          </a:p>
          <a:p>
            <a:pPr algn="just" eaLnBrk="1" hangingPunct="1"/>
            <a:r>
              <a:rPr lang="ar-IQ" altLang="ar-IQ" sz="4400" b="1" smtClean="0"/>
              <a:t>ـ كسر خارج محفظة المفصل.</a:t>
            </a:r>
            <a:endParaRPr lang="en-US" altLang="ar-IQ" sz="4400" b="1" smtClean="0"/>
          </a:p>
        </p:txBody>
      </p:sp>
    </p:spTree>
    <p:extLst>
      <p:ext uri="{BB962C8B-B14F-4D97-AF65-F5344CB8AC3E}">
        <p14:creationId xmlns:p14="http://schemas.microsoft.com/office/powerpoint/2010/main" val="5585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شكل يوضح رأس عظم الفخذ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30052" name="Picture 4" descr="int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4168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كسر عنق عظم الفخذ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Symptoms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713788" cy="5543550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4400" b="1" smtClean="0"/>
              <a:t>ألم شديد أعلى الفخذ.</a:t>
            </a:r>
          </a:p>
          <a:p>
            <a:pPr marL="609600" indent="-609600" algn="just" eaLnBrk="1" hangingPunct="1"/>
            <a:r>
              <a:rPr lang="ar-IQ" altLang="ar-IQ" sz="4400" b="1" smtClean="0"/>
              <a:t>لا يستطيع المصاب أن يرفع الرجل المصابة.</a:t>
            </a:r>
          </a:p>
          <a:p>
            <a:pPr marL="609600" indent="-609600" algn="just" eaLnBrk="1" hangingPunct="1"/>
            <a:r>
              <a:rPr lang="ar-IQ" altLang="ar-IQ" sz="4400" b="1" smtClean="0"/>
              <a:t>يتخذ العظم المصاب وضعاً معيناً وهو الضم مع التفاف إلى الخارج.</a:t>
            </a:r>
          </a:p>
          <a:p>
            <a:pPr marL="609600" indent="-609600" algn="just" eaLnBrk="1" hangingPunct="1"/>
            <a:r>
              <a:rPr lang="ar-IQ" altLang="ar-IQ" sz="4400" b="1" smtClean="0"/>
              <a:t>قصر الساق المصابة عن الأخرى بمقدار يتراوح من (2ـ8 ملم).</a:t>
            </a:r>
            <a:endParaRPr lang="en-US" altLang="ar-IQ" sz="4400" b="1" smtClean="0"/>
          </a:p>
        </p:txBody>
      </p:sp>
    </p:spTree>
    <p:extLst>
      <p:ext uri="{BB962C8B-B14F-4D97-AF65-F5344CB8AC3E}">
        <p14:creationId xmlns:p14="http://schemas.microsoft.com/office/powerpoint/2010/main" val="81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eaLnBrk="1" hangingPunct="1"/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إسعاف كسور عنق عظم الفخذ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 aid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sz="4400" b="1" dirty="0" smtClean="0"/>
              <a:t>يُنقل المصاب إلى المستشفى وفخذه منثني نحو البطن</a:t>
            </a:r>
          </a:p>
          <a:p>
            <a:pPr marL="609600" indent="-609600" algn="just" eaLnBrk="1" hangingPunct="1"/>
            <a:r>
              <a:rPr lang="ar-IQ" altLang="ar-IQ" sz="4400" b="1" dirty="0" smtClean="0"/>
              <a:t>ويمكن استعمال كرسي عادي بعد وضع جبيرة خشبية بطول الفخذ.</a:t>
            </a:r>
          </a:p>
          <a:p>
            <a:pPr marL="609600" indent="-609600" algn="just" eaLnBrk="1" hangingPunct="1"/>
            <a:r>
              <a:rPr lang="ar-IQ" altLang="ar-IQ" sz="4400" b="1" dirty="0" smtClean="0"/>
              <a:t>الكسر داخل المحفظة يحتاج لعملية جراحية لتثبيت الكسر لأنه عادة لا يلتئم في جبس فقط.</a:t>
            </a:r>
            <a:endParaRPr lang="en-US" altLang="ar-IQ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1635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1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الجزء الثاني من الجهاز الهيكلي</a:t>
            </a:r>
            <a:endParaRPr lang="ar-IQ" b="1" dirty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472608"/>
          </a:xfrm>
        </p:spPr>
        <p:txBody>
          <a:bodyPr>
            <a:normAutofit/>
          </a:bodyPr>
          <a:lstStyle/>
          <a:p>
            <a:r>
              <a:rPr lang="ar-SA" altLang="ar-IQ" sz="72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1ـ2 المفاصـل </a:t>
            </a:r>
            <a:r>
              <a:rPr lang="en-US" altLang="ar-IQ" sz="72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Joints</a:t>
            </a:r>
            <a:r>
              <a:rPr lang="en-US" altLang="ar-IQ" sz="7200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endParaRPr lang="ar-IQ" sz="72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7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b="1" dirty="0" smtClean="0">
                <a:solidFill>
                  <a:srgbClr val="FF0000"/>
                </a:solidFill>
              </a:rPr>
              <a:t>1ـ2 المفاصـل </a:t>
            </a:r>
            <a:r>
              <a:rPr lang="en-US" altLang="ar-IQ" b="1" dirty="0" smtClean="0">
                <a:solidFill>
                  <a:srgbClr val="FF0000"/>
                </a:solidFill>
              </a:rPr>
              <a:t>Joints</a:t>
            </a:r>
            <a:r>
              <a:rPr lang="en-US" altLang="ar-IQ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13787" cy="59055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b="1" smtClean="0"/>
              <a:t>1ـ2ـ1 مقدمة تشريحية </a:t>
            </a:r>
            <a:r>
              <a:rPr lang="en-US" altLang="ar-IQ" b="1" smtClean="0"/>
              <a:t>Anatomic introduction</a:t>
            </a:r>
            <a:endParaRPr lang="ar-SA" altLang="ar-IQ" smtClean="0"/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smtClean="0"/>
              <a:t> المفاصل هي الأجزاء التي تربط العظام مع بعضها ، ولما كان المفصل يسمح لإحدى العظمات بالتحرك أثناء ارتباطها بالعظمة المجاورة لها ، فإنها بذلك تتيح مجالا واسعا من الحركة</a:t>
            </a:r>
            <a:r>
              <a:rPr lang="ar-IQ" altLang="ar-IQ" sz="4000" b="1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4000" b="1" smtClean="0"/>
              <a:t>عدد المفاصل في جسم الانسان هو (</a:t>
            </a:r>
            <a:r>
              <a:rPr lang="ar-IQ" altLang="ar-IQ" sz="4000" b="1" smtClean="0">
                <a:solidFill>
                  <a:srgbClr val="FF0000"/>
                </a:solidFill>
              </a:rPr>
              <a:t>220</a:t>
            </a:r>
            <a:r>
              <a:rPr lang="ar-IQ" altLang="ar-IQ" sz="4000" b="1" smtClean="0"/>
              <a:t>) مفصل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smtClean="0"/>
              <a:t>وفي الجهاز الحركي الهيكلي ثلاثة أنواع من المفاصل هي:ـ</a:t>
            </a:r>
            <a:endParaRPr lang="en-US" altLang="ar-IQ" sz="4000" b="1" smtClean="0"/>
          </a:p>
        </p:txBody>
      </p:sp>
    </p:spTree>
    <p:extLst>
      <p:ext uri="{BB962C8B-B14F-4D97-AF65-F5344CB8AC3E}">
        <p14:creationId xmlns:p14="http://schemas.microsoft.com/office/powerpoint/2010/main" val="541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المفاصل الثابتة ( الدرزية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suture 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13787" cy="58324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تسمى مفاصل عديمة الحركة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وهي التي تربط بين الصفائح العظمية التي تشكل الجمجمة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Skull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تسمح المفاصل الثابتة بحركة محدودة للغاية ، وتقوم أحزمة رفيعة من النسيج الليفي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Dense fibrous connective tissue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 بربط إحدى العظمات بالتي تليها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ومن أمثلتها الصفائح العظمية لجمجمة الطفل الرضيع ، والتي تسمح للجمجمة بالتمدد لتستوعب نمو حجم المخ ، وعندما يكتمل نمو المخ تلتحم عظام الجمجمة وتختفي المفاصل الليفية.</a:t>
            </a:r>
            <a:r>
              <a:rPr lang="ar-SA" altLang="ar-IQ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92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صورة توضح المفاصل الثابتة ( الدرزية )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pic>
        <p:nvPicPr>
          <p:cNvPr id="135171" name="Picture 4" descr="1494_6_13042295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8207375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8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471583"/>
          </a:xfrm>
        </p:spPr>
        <p:txBody>
          <a:bodyPr>
            <a:normAutofit fontScale="90000"/>
          </a:bodyPr>
          <a:lstStyle/>
          <a:p>
            <a:r>
              <a:rPr lang="ar-IQ" sz="31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المحاضرة </a:t>
            </a:r>
            <a:r>
              <a:rPr lang="ar-IQ" sz="3100" b="1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السادسة</a:t>
            </a:r>
            <a:r>
              <a:rPr lang="ar-IQ" sz="3100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: </a:t>
            </a:r>
            <a:r>
              <a:rPr lang="ar-IQ" sz="31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الجهاز الهيكلي </a:t>
            </a:r>
            <a:r>
              <a:rPr lang="ar-IQ" sz="3100" b="1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وإصاباته (</a:t>
            </a:r>
            <a:r>
              <a:rPr lang="ar-IQ" sz="31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الجزء الرابع</a:t>
            </a:r>
            <a:r>
              <a:rPr lang="ar-IQ" sz="3100" b="1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472608"/>
          </a:xfrm>
        </p:spPr>
        <p:txBody>
          <a:bodyPr>
            <a:normAutofit/>
          </a:bodyPr>
          <a:lstStyle/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solidFill>
                  <a:srgbClr val="C0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محاور المحاضرة</a:t>
            </a:r>
            <a:endParaRPr lang="en-US" sz="2000" dirty="0">
              <a:solidFill>
                <a:srgbClr val="C000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solidFill>
                  <a:srgbClr val="00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1ـ1ـ4 الحوض                                            </a:t>
            </a:r>
            <a:r>
              <a:rPr lang="ar-IQ" sz="2000" b="1" dirty="0" smtClean="0">
                <a:solidFill>
                  <a:srgbClr val="00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</a:t>
            </a:r>
            <a:r>
              <a:rPr lang="en-US" sz="2000" b="1" dirty="0">
                <a:solidFill>
                  <a:srgbClr val="00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Pelvis</a:t>
            </a:r>
            <a:endParaRPr lang="en-US" sz="2000" dirty="0">
              <a:solidFill>
                <a:srgbClr val="0099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IQ" sz="2000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سبب قوة منطقة الحوض</a:t>
            </a:r>
            <a:endParaRPr lang="en-US" sz="2000" dirty="0">
              <a:solidFill>
                <a:srgbClr val="FF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IQ" sz="2000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العضلات التي تدعم مفاصل الحوض</a:t>
            </a:r>
            <a:endParaRPr lang="en-US" sz="2000" dirty="0">
              <a:solidFill>
                <a:srgbClr val="CC0066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IQ" sz="2000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كسور عظام الحوض                                       </a:t>
            </a:r>
            <a:r>
              <a:rPr lang="en-US" sz="2000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Pelvis fractures</a:t>
            </a:r>
            <a:endParaRPr lang="en-US" sz="2000" dirty="0">
              <a:solidFill>
                <a:srgbClr val="6699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solidFill>
                  <a:srgbClr val="FF33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1ـ1ـ5 عظم الفخذ                                       </a:t>
            </a:r>
            <a:r>
              <a:rPr lang="ar-IQ" sz="2000" b="1" dirty="0" smtClean="0">
                <a:solidFill>
                  <a:srgbClr val="FF33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  </a:t>
            </a:r>
            <a:r>
              <a:rPr lang="en-US" sz="2000" b="1" dirty="0">
                <a:solidFill>
                  <a:srgbClr val="FF33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Femur</a:t>
            </a:r>
            <a:endParaRPr lang="en-US" sz="2000" dirty="0">
              <a:solidFill>
                <a:srgbClr val="FF33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Wingdings"/>
              <a:buChar char=""/>
              <a:tabLst>
                <a:tab pos="171450" algn="l"/>
              </a:tabLst>
            </a:pPr>
            <a:r>
              <a:rPr lang="ar-IQ" sz="2000" b="1" dirty="0">
                <a:solidFill>
                  <a:srgbClr val="66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إصابة كسر عنق عظم الفخذ                         </a:t>
            </a:r>
            <a:r>
              <a:rPr lang="en-US" sz="2000" b="1" dirty="0">
                <a:solidFill>
                  <a:srgbClr val="66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Femur neck fracture</a:t>
            </a:r>
            <a:endParaRPr lang="en-US" sz="2000" dirty="0">
              <a:solidFill>
                <a:srgbClr val="6699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SA" sz="2000" b="1" dirty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1ـ2 المفاصـل                                         </a:t>
            </a:r>
            <a:r>
              <a:rPr lang="ar-SA" sz="2000" b="1" dirty="0" smtClean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     </a:t>
            </a:r>
            <a:r>
              <a:rPr lang="en-US" sz="2000" b="1" dirty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Joints</a:t>
            </a:r>
            <a:endParaRPr lang="en-US" sz="2000" dirty="0">
              <a:solidFill>
                <a:srgbClr val="CC00CC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1ـ2ـ1 مقدمة تشريحية                        </a:t>
            </a:r>
            <a:r>
              <a:rPr lang="ar-IQ" sz="20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</a:t>
            </a:r>
            <a:r>
              <a:rPr lang="en-US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Anatomic introduction</a:t>
            </a:r>
            <a:endParaRPr lang="en-US" sz="20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SA" sz="2000" b="1" dirty="0">
                <a:solidFill>
                  <a:srgbClr val="CC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1ـ2ـ2 إصابات المفاصل                        </a:t>
            </a:r>
            <a:r>
              <a:rPr lang="ar-IQ" sz="2000" b="1" dirty="0" smtClean="0">
                <a:solidFill>
                  <a:srgbClr val="CC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</a:t>
            </a:r>
            <a:r>
              <a:rPr lang="ar-SA" sz="2000" b="1" dirty="0" smtClean="0">
                <a:solidFill>
                  <a:srgbClr val="CC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</a:t>
            </a:r>
            <a:r>
              <a:rPr lang="en-US" sz="2000" b="1" dirty="0">
                <a:solidFill>
                  <a:srgbClr val="CC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Joints injuries</a:t>
            </a:r>
            <a:endParaRPr lang="en-US" sz="2000" dirty="0">
              <a:solidFill>
                <a:srgbClr val="CC00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1ـ2ـ2ـ1 كدم المفاصل                           </a:t>
            </a:r>
            <a:r>
              <a:rPr lang="ar-IQ" sz="20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</a:t>
            </a:r>
            <a:r>
              <a:rPr lang="en-US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Contusions of joints </a:t>
            </a:r>
            <a:endParaRPr lang="en-US" sz="20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1ـ2ـ2ـ2 مفصل الركبة                             </a:t>
            </a:r>
            <a:r>
              <a:rPr lang="ar-IQ" sz="20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       </a:t>
            </a:r>
            <a:r>
              <a:rPr lang="en-US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Knee Joint</a:t>
            </a:r>
            <a:endParaRPr lang="en-US" sz="20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1ـ2ـ2ـ2ـ1 التركيب التشريحي لمفصل </a:t>
            </a:r>
            <a:r>
              <a:rPr lang="ar-IQ" sz="20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الركبة  </a:t>
            </a:r>
            <a:r>
              <a:rPr lang="en-US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Anatomy  of the Knee Joint </a:t>
            </a:r>
            <a:endParaRPr lang="en-US" sz="20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171450" algn="just">
              <a:lnSpc>
                <a:spcPct val="115000"/>
              </a:lnSpc>
              <a:spcBef>
                <a:spcPts val="0"/>
              </a:spcBef>
            </a:pPr>
            <a:r>
              <a:rPr lang="ar-IQ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1ـ2ـ2ـ2ـ2 </a:t>
            </a:r>
            <a:r>
              <a:rPr lang="ar-SA" sz="2000" b="1" dirty="0">
                <a:latin typeface="Simplified Arabic" pitchFamily="18" charset="-78"/>
                <a:ea typeface="Calibri"/>
                <a:cs typeface="Simplified Arabic" pitchFamily="18" charset="-78"/>
              </a:rPr>
              <a:t>الإصابات الشائعة لمفصل </a:t>
            </a:r>
            <a:r>
              <a:rPr lang="ar-SA" sz="20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الركبة</a:t>
            </a:r>
            <a:endParaRPr lang="en-US" sz="2000" dirty="0">
              <a:latin typeface="Simplified Arabic" pitchFamily="18" charset="-78"/>
              <a:ea typeface="Calibri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945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cs typeface="Simplified Arabic" pitchFamily="18" charset="-78"/>
              </a:rPr>
              <a:t>والنوع الثاني من المفاضل (</a:t>
            </a:r>
            <a:r>
              <a:rPr lang="ar-SA" altLang="ar-IQ" sz="3600" b="1" dirty="0" smtClean="0">
                <a:solidFill>
                  <a:srgbClr val="FF0000"/>
                </a:solidFill>
                <a:cs typeface="Simplified Arabic" pitchFamily="18" charset="-78"/>
              </a:rPr>
              <a:t> المفاصل الغضروفية</a:t>
            </a:r>
            <a:r>
              <a:rPr lang="ar-IQ" altLang="ar-IQ" sz="3600" b="1" dirty="0" smtClean="0">
                <a:solidFill>
                  <a:srgbClr val="FF0000"/>
                </a:solidFill>
                <a:cs typeface="Simplified Arabic" pitchFamily="18" charset="-78"/>
              </a:rPr>
              <a:t>)</a:t>
            </a:r>
            <a:endParaRPr lang="en-US" altLang="ar-IQ" sz="36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688013"/>
          </a:xfrm>
        </p:spPr>
        <p:txBody>
          <a:bodyPr/>
          <a:lstStyle/>
          <a:p>
            <a:pPr algn="just" eaLnBrk="1" hangingPunct="1"/>
            <a:r>
              <a:rPr lang="ar-SA" altLang="ar-IQ" b="1" smtClean="0"/>
              <a:t>وهي مثل الأقراص "الديسك" الموجودة بين الفقرات ، وتحتوي على صفائح متينة تشبه الغضاريف القابلة للانثناء ،</a:t>
            </a:r>
          </a:p>
          <a:p>
            <a:pPr algn="just" eaLnBrk="1" hangingPunct="1"/>
            <a:r>
              <a:rPr lang="ar-SA" altLang="ar-IQ" b="1" smtClean="0"/>
              <a:t>إن هذه المفاصل تحتوي على صفائح غضروفية صلبة وتسمح بحركة محدودة</a:t>
            </a:r>
          </a:p>
          <a:p>
            <a:pPr algn="just" eaLnBrk="1" hangingPunct="1"/>
            <a:r>
              <a:rPr lang="ar-SA" altLang="ar-IQ" b="1" smtClean="0"/>
              <a:t>ومن المفصل الحرقفي العصعصي</a:t>
            </a:r>
          </a:p>
          <a:p>
            <a:pPr algn="just" eaLnBrk="1" hangingPunct="1"/>
            <a:r>
              <a:rPr lang="ar-SA" altLang="ar-IQ" b="1" smtClean="0"/>
              <a:t>حيث تلتقي العظمة الحرقفية (وهي أدنى عظمة من عظام العمود الفقري) بالحوض</a:t>
            </a:r>
          </a:p>
          <a:p>
            <a:pPr algn="just" eaLnBrk="1" hangingPunct="1"/>
            <a:r>
              <a:rPr lang="ar-SA" altLang="ar-IQ" b="1" smtClean="0"/>
              <a:t>والأقراص الموجودة بين الفقرات العظمية بالعمود الفقري أيضا تعد مفاصل غضروفية</a:t>
            </a:r>
          </a:p>
          <a:p>
            <a:pPr algn="just" eaLnBrk="1" hangingPunct="1"/>
            <a:r>
              <a:rPr lang="ar-SA" altLang="ar-IQ" b="1" smtClean="0"/>
              <a:t>وهي أكثر سمكا من المفصل الحرقفي العصعصي وتسمح بمجال أكبر من الحركة.</a:t>
            </a:r>
            <a:endParaRPr lang="en-US" altLang="ar-IQ" b="1" smtClean="0"/>
          </a:p>
        </p:txBody>
      </p:sp>
    </p:spTree>
    <p:extLst>
      <p:ext uri="{BB962C8B-B14F-4D97-AF65-F5344CB8AC3E}">
        <p14:creationId xmlns:p14="http://schemas.microsoft.com/office/powerpoint/2010/main" val="31887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صورة توضح الأقراص الغضروفية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37220" name="Picture 4" descr="bandscheibenvor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2642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المفاصل الغضروفية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38243" name="Picture 4" descr="w0146pl15ud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125538"/>
            <a:ext cx="6048375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1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أنواع المفاصل</a:t>
            </a:r>
          </a:p>
        </p:txBody>
      </p:sp>
      <p:pic>
        <p:nvPicPr>
          <p:cNvPr id="139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777"/>
            <a:ext cx="7632700" cy="4665762"/>
          </a:xfrm>
          <a:noFill/>
        </p:spPr>
      </p:pic>
    </p:spTree>
    <p:extLst>
      <p:ext uri="{BB962C8B-B14F-4D97-AF65-F5344CB8AC3E}">
        <p14:creationId xmlns:p14="http://schemas.microsoft.com/office/powerpoint/2010/main" val="16470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النوع الثالث من المفاصل هو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المفاصل الزلالية</a:t>
            </a:r>
            <a:r>
              <a:rPr lang="ar-SA" altLang="ar-IQ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856662" cy="5761038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وهي أكثر المفاصل 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قدرة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على الحركة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وتشمل مفاصل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الكتفين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والمرفقين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والرسغين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والأصابع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والحوض(الوركين)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والركبتين والكاحلين 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وأصابع القدمين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ويحيط بها كبسولة (حافظة) ليفية لينة مبطنة بغشاء مفصلي زلق رفيع ، 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ويفرز الغشاء الزلالي الزلق سائلا سميكا زلقاً شبه شفاف 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يسمى السائل الزلالي</a:t>
            </a:r>
            <a:endParaRPr lang="ar-IQ" altLang="ar-IQ" b="1" dirty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وظائف السائل </a:t>
            </a:r>
            <a:r>
              <a:rPr lang="ar-IQ" altLang="ar-IQ" b="1" dirty="0" err="1" smtClean="0">
                <a:latin typeface="Simplified Arabic" pitchFamily="18" charset="-78"/>
                <a:cs typeface="Simplified Arabic" pitchFamily="18" charset="-78"/>
              </a:rPr>
              <a:t>الزليلي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وهو الذي يسمح بحركة خالية من 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الاحتكاك</a:t>
            </a:r>
            <a:endParaRPr lang="ar-IQ" altLang="ar-IQ" b="1" dirty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ar-SA" altLang="ar-IQ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ويساعد السائل الزلالي كذلك في حماية المفاصل لأنه يعمل كمانع للتسرب فيمكن العظام المتجاورة من الانزلاق بحرية فوق بعضها البعض ويمنعها في الوقت نفسه من الانفلات من بعضها البعض.</a:t>
            </a:r>
            <a:endParaRPr lang="en-US" altLang="ar-IQ" b="1" dirty="0" smtClean="0">
              <a:solidFill>
                <a:srgbClr val="0099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SA" altLang="ar-IQ" sz="4000" b="1" dirty="0" smtClean="0">
                <a:solidFill>
                  <a:srgbClr val="FF0000"/>
                </a:solidFill>
              </a:rPr>
              <a:t>1ـ2ـ2 إصابات المفاصل </a:t>
            </a:r>
            <a:r>
              <a:rPr lang="en-US" altLang="ar-IQ" sz="4000" b="1" dirty="0" smtClean="0">
                <a:solidFill>
                  <a:srgbClr val="FF0000"/>
                </a:solidFill>
              </a:rPr>
              <a:t>Joints injuries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68413"/>
            <a:ext cx="8856663" cy="5473700"/>
          </a:xfrm>
        </p:spPr>
        <p:txBody>
          <a:bodyPr/>
          <a:lstStyle/>
          <a:p>
            <a:pPr algn="just" eaLnBrk="1" hangingPunct="1"/>
            <a:r>
              <a:rPr lang="ar-IQ" altLang="ar-IQ" sz="3600" b="1" dirty="0" smtClean="0"/>
              <a:t>تعد إصابات المفاصل الأكثر شيوعاً في الملاعب لأن المفاصل هي المناطق الأكثر حركة من بقية أجزاء الجهاز الحركي.</a:t>
            </a:r>
            <a:r>
              <a:rPr lang="ar-SA" altLang="ar-IQ" sz="3600" b="1" dirty="0" smtClean="0"/>
              <a:t> </a:t>
            </a:r>
            <a:endParaRPr lang="ar-IQ" altLang="ar-IQ" sz="3600" b="1" dirty="0" smtClean="0"/>
          </a:p>
          <a:p>
            <a:pPr algn="just" eaLnBrk="1" hangingPunct="1"/>
            <a:r>
              <a:rPr lang="ar-SA" altLang="ar-IQ" b="1" dirty="0" smtClean="0">
                <a:solidFill>
                  <a:srgbClr val="FF0000"/>
                </a:solidFill>
              </a:rPr>
              <a:t>1ـ2ـ2ـ1 كدم المفاصل </a:t>
            </a:r>
            <a:r>
              <a:rPr lang="en-US" altLang="ar-IQ" b="1" dirty="0" smtClean="0">
                <a:solidFill>
                  <a:srgbClr val="FF0000"/>
                </a:solidFill>
              </a:rPr>
              <a:t>Contusions of joints </a:t>
            </a:r>
            <a:endParaRPr lang="ar-SA" altLang="ar-IQ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ar-SA" altLang="ar-IQ" sz="3600" b="1" dirty="0" smtClean="0"/>
              <a:t>كدم المفاصل كغيره من أنواع الكدم الأخرى يحدث نتيجة لأصابه مباشر</a:t>
            </a:r>
            <a:r>
              <a:rPr lang="ar-IQ" altLang="ar-IQ" sz="3600" b="1" dirty="0" smtClean="0"/>
              <a:t>ة</a:t>
            </a:r>
            <a:r>
              <a:rPr lang="ar-SA" altLang="ar-IQ" sz="3600" b="1" dirty="0" smtClean="0"/>
              <a:t> </a:t>
            </a:r>
          </a:p>
          <a:p>
            <a:pPr algn="just" eaLnBrk="1" hangingPunct="1"/>
            <a:r>
              <a:rPr lang="ar-SA" altLang="ar-IQ" sz="3600" b="1" dirty="0" smtClean="0"/>
              <a:t>ومن أكثر المفاصل التي يحدث بها الكدم مفصل القدم ومفصل </a:t>
            </a:r>
            <a:r>
              <a:rPr lang="ar-SA" altLang="ar-IQ" sz="3600" b="1" dirty="0" err="1" smtClean="0"/>
              <a:t>الركبه</a:t>
            </a:r>
            <a:r>
              <a:rPr lang="ar-IQ" altLang="ar-IQ" sz="3600" b="1" dirty="0" smtClean="0"/>
              <a:t>.</a:t>
            </a:r>
            <a:endParaRPr lang="en-US" altLang="ar-IQ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7611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كدم المفاصل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Contusions Symptoms of joints</a:t>
            </a:r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13787" cy="5068888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يشبه كدم العظام حيث يحدث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 الألم 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والورم 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وتغير لون الجلد 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وارتفاع درجه حرارة العضو </a:t>
            </a:r>
          </a:p>
          <a:p>
            <a:pPr algn="just" eaLnBrk="1" hangingPunct="1"/>
            <a:r>
              <a:rPr lang="ar-SA" altLang="ar-IQ" b="1" dirty="0" smtClean="0">
                <a:cs typeface="Simplified Arabic" pitchFamily="18" charset="-78"/>
              </a:rPr>
              <a:t>وعدم القدرة على تحريك المفصل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FF33CC"/>
                </a:solidFill>
                <a:cs typeface="Simplified Arabic" pitchFamily="18" charset="-78"/>
              </a:rPr>
              <a:t>ويضاف إلى هذه الأعراض </a:t>
            </a:r>
            <a:r>
              <a:rPr lang="ar-SA" altLang="ar-IQ" b="1" u="sng" dirty="0" smtClean="0">
                <a:solidFill>
                  <a:srgbClr val="FF33CC"/>
                </a:solidFill>
                <a:cs typeface="Simplified Arabic" pitchFamily="18" charset="-78"/>
              </a:rPr>
              <a:t>انسكاب السائل الزلالي</a:t>
            </a:r>
            <a:r>
              <a:rPr lang="ar-SA" altLang="ar-IQ" b="1" dirty="0" smtClean="0">
                <a:solidFill>
                  <a:srgbClr val="FF33CC"/>
                </a:solidFill>
                <a:cs typeface="Simplified Arabic" pitchFamily="18" charset="-78"/>
              </a:rPr>
              <a:t> المكون للمفصل حيث ينسكب مع السائل الدموي محدثا </a:t>
            </a:r>
            <a:r>
              <a:rPr lang="ar-SA" altLang="ar-IQ" b="1" u="sng" dirty="0" smtClean="0">
                <a:solidFill>
                  <a:srgbClr val="FF33CC"/>
                </a:solidFill>
                <a:cs typeface="Simplified Arabic" pitchFamily="18" charset="-78"/>
              </a:rPr>
              <a:t>الورم</a:t>
            </a:r>
            <a:r>
              <a:rPr lang="ar-SA" altLang="ar-IQ" b="1" dirty="0" smtClean="0">
                <a:solidFill>
                  <a:srgbClr val="FF33CC"/>
                </a:solidFill>
                <a:cs typeface="Simplified Arabic" pitchFamily="18" charset="-78"/>
              </a:rPr>
              <a:t> في المفصل.</a:t>
            </a:r>
            <a:endParaRPr lang="en-US" altLang="ar-IQ" b="1" dirty="0" smtClean="0">
              <a:solidFill>
                <a:srgbClr val="FF33CC"/>
              </a:solidFill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4000" b="1" dirty="0" smtClean="0">
                <a:solidFill>
                  <a:srgbClr val="FF0000"/>
                </a:solidFill>
              </a:rPr>
              <a:t>علاج كدم المفاصل   </a:t>
            </a:r>
            <a:r>
              <a:rPr lang="en-US" altLang="ar-IQ" sz="4000" b="1" dirty="0" smtClean="0">
                <a:solidFill>
                  <a:srgbClr val="FF0000"/>
                </a:solidFill>
              </a:rPr>
              <a:t>Therapeutic</a:t>
            </a:r>
            <a:r>
              <a:rPr lang="en-US" altLang="ar-IQ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6880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1. </a:t>
            </a:r>
            <a:r>
              <a:rPr lang="ar-SA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إيقاف</a:t>
            </a: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 النزيف أو السائل الزلالي بواسطة موقفات النزيف.</a:t>
            </a: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2. </a:t>
            </a:r>
            <a:r>
              <a:rPr lang="ar-SA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رباط </a:t>
            </a: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ضاغط أو عمل جبيرة خلفيه للمفصل المصاب لتثبيته ولمنع زيادة الورم.</a:t>
            </a: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3. </a:t>
            </a:r>
            <a:r>
              <a:rPr lang="ar-SA" altLang="ar-IQ" sz="28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راحة</a:t>
            </a: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 للمفصل المصاب فقط حوالي من أسبوع إلى أسبوعين.</a:t>
            </a: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4. عمل صورة بالأشعة للتأكد من سلامة العظام المكونة للمفصل المصاب.</a:t>
            </a: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5. تدليك حول المفصل المصاب حيث يساعد على سرعة امتصاص الرشح الزلالي مكان الاصابة0</a:t>
            </a:r>
          </a:p>
          <a:p>
            <a:pPr algn="just" eaLnBrk="1" hangingPunct="1">
              <a:lnSpc>
                <a:spcPct val="80000"/>
              </a:lnSpc>
            </a:pPr>
            <a:r>
              <a:rPr lang="ar-SA" altLang="ar-IQ" sz="2800" dirty="0" smtClean="0">
                <a:latin typeface="Simplified Arabic" pitchFamily="18" charset="-78"/>
                <a:cs typeface="Simplified Arabic" pitchFamily="18" charset="-78"/>
              </a:rPr>
              <a:t>6. عمل التمرينات العلاجية المتدرجة المناسبة</a:t>
            </a:r>
            <a:r>
              <a:rPr lang="ar-IQ" altLang="ar-IQ" sz="2800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2800" b="1" dirty="0" smtClean="0">
                <a:solidFill>
                  <a:srgbClr val="F83E50"/>
                </a:solidFill>
                <a:latin typeface="Simplified Arabic" pitchFamily="18" charset="-78"/>
                <a:cs typeface="Simplified Arabic" pitchFamily="18" charset="-78"/>
              </a:rPr>
              <a:t>أما إصابة المفصل القطني العجزي والذي يربط الحوض بالعمود الفقري يكون من الإصابات الحادة خلال مرحلة تمزق العضلات والأربطة وهذه الإصابة من الإصابات التي تؤدي إلى حدوث ألام في </a:t>
            </a:r>
            <a:r>
              <a:rPr lang="ar-IQ" altLang="ar-IQ" sz="2800" b="1" u="sng" dirty="0" smtClean="0">
                <a:solidFill>
                  <a:srgbClr val="F83E50"/>
                </a:solidFill>
                <a:latin typeface="Simplified Arabic" pitchFamily="18" charset="-78"/>
                <a:cs typeface="Simplified Arabic" pitchFamily="18" charset="-78"/>
              </a:rPr>
              <a:t>المنطقة القطنية</a:t>
            </a:r>
            <a:r>
              <a:rPr lang="ar-IQ" altLang="ar-IQ" sz="2800" b="1" dirty="0" smtClean="0">
                <a:solidFill>
                  <a:srgbClr val="F83E50"/>
                </a:solidFill>
                <a:latin typeface="Simplified Arabic" pitchFamily="18" charset="-78"/>
                <a:cs typeface="Simplified Arabic" pitchFamily="18" charset="-78"/>
              </a:rPr>
              <a:t> مما يؤدي إلى إبعاد اللاعب لمدة طويلة.</a:t>
            </a:r>
            <a:r>
              <a:rPr lang="ar-IQ" altLang="ar-IQ" sz="28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28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1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4000" b="1" dirty="0" smtClean="0">
                <a:solidFill>
                  <a:srgbClr val="FF0000"/>
                </a:solidFill>
              </a:rPr>
              <a:t>1ـ2ـ2ـ2 مفصل الركبة </a:t>
            </a:r>
            <a:r>
              <a:rPr lang="en-US" altLang="ar-IQ" sz="4000" b="1" dirty="0" smtClean="0">
                <a:solidFill>
                  <a:srgbClr val="FF0000"/>
                </a:solidFill>
              </a:rPr>
              <a:t>Knee Joint</a:t>
            </a:r>
            <a:r>
              <a:rPr lang="en-US" altLang="ar-IQ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65175"/>
            <a:ext cx="8856663" cy="5903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1ـ2ـ2ـ2ـ1 التركيب التشريحي لمفصل الركبة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Anatomy  of the Knee Joint                     </a:t>
            </a:r>
            <a:endParaRPr lang="ar-IQ" altLang="ar-IQ" sz="2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وهو من المفاصل المدارية </a:t>
            </a:r>
            <a:r>
              <a:rPr lang="en-US" altLang="ar-IQ" sz="2800" b="1" dirty="0" smtClean="0">
                <a:solidFill>
                  <a:srgbClr val="0000FF"/>
                </a:solidFill>
              </a:rPr>
              <a:t>Hinge joint </a:t>
            </a:r>
            <a:endParaRPr lang="ar-SA" altLang="ar-IQ" sz="2800" b="1" dirty="0" smtClean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ويختلف عن باقي المفاصل المدارية بسبب حركة الدوران القليلة يشترك في تكوينه ثلاث عظام (لقمتي عظم الفخذ </a:t>
            </a:r>
            <a:r>
              <a:rPr lang="en-US" altLang="ar-IQ" sz="2800" b="1" dirty="0" smtClean="0">
                <a:solidFill>
                  <a:srgbClr val="0000FF"/>
                </a:solidFill>
              </a:rPr>
              <a:t>Femur </a:t>
            </a:r>
            <a:r>
              <a:rPr lang="ar-IQ" altLang="ar-IQ" sz="2800" b="1" dirty="0" smtClean="0">
                <a:solidFill>
                  <a:srgbClr val="0000FF"/>
                </a:solidFill>
              </a:rPr>
              <a:t>، 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ولقمتي عظم </a:t>
            </a:r>
            <a:r>
              <a:rPr lang="ar-SA" altLang="ar-IQ" sz="2800" b="1" dirty="0" err="1" smtClean="0">
                <a:solidFill>
                  <a:srgbClr val="0000FF"/>
                </a:solidFill>
              </a:rPr>
              <a:t>الظنبوب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(القصبة) </a:t>
            </a:r>
            <a:r>
              <a:rPr lang="en-US" altLang="ar-IQ" sz="2800" b="1" dirty="0" smtClean="0">
                <a:solidFill>
                  <a:srgbClr val="0000FF"/>
                </a:solidFill>
              </a:rPr>
              <a:t>Tibia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وبين سطوحهما المفصلية الغضروفان الهلاليان مع عظم الرضفة</a:t>
            </a:r>
            <a:r>
              <a:rPr lang="en-US" altLang="ar-IQ" sz="2800" b="1" dirty="0" smtClean="0">
                <a:solidFill>
                  <a:srgbClr val="0000FF"/>
                </a:solidFill>
              </a:rPr>
              <a:t> Patella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  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ولا يدخل عظم الشظية </a:t>
            </a:r>
            <a:r>
              <a:rPr lang="en-US" altLang="ar-IQ" sz="2800" b="1" dirty="0" smtClean="0">
                <a:solidFill>
                  <a:srgbClr val="0000FF"/>
                </a:solidFill>
              </a:rPr>
              <a:t>Fibula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 في</a:t>
            </a:r>
            <a:r>
              <a:rPr lang="en-US" altLang="ar-IQ" sz="2800" b="1" dirty="0" smtClean="0">
                <a:solidFill>
                  <a:srgbClr val="0000FF"/>
                </a:solidFill>
              </a:rPr>
              <a:t> </a:t>
            </a:r>
            <a:r>
              <a:rPr lang="ar-SA" altLang="ar-IQ" sz="2800" b="1" dirty="0" smtClean="0">
                <a:solidFill>
                  <a:srgbClr val="0000FF"/>
                </a:solidFill>
              </a:rPr>
              <a:t>تكوين هذا المفصل ، 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يُعد مفصل الركبة من اكبر مفاصل الجسم وله أهميه كبيرة في المشي و تحمل الوزن ، 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solidFill>
                  <a:srgbClr val="0000FF"/>
                </a:solidFill>
              </a:rPr>
              <a:t>ويَدعّم مفصل الركبة عضلات و أربطة وغضاريف تُسهم في حماية المفصل من الأضرار التي قد تلحق به أثناء الألعاب الرياضية و الأنشطة المختلفة.</a:t>
            </a:r>
            <a:r>
              <a:rPr lang="ar-SA" altLang="ar-IQ" sz="2800" dirty="0" smtClean="0"/>
              <a:t> </a:t>
            </a:r>
            <a:endParaRPr lang="en-US" altLang="ar-IQ" sz="2800" dirty="0" smtClean="0"/>
          </a:p>
        </p:txBody>
      </p:sp>
    </p:spTree>
    <p:extLst>
      <p:ext uri="{BB962C8B-B14F-4D97-AF65-F5344CB8AC3E}">
        <p14:creationId xmlns:p14="http://schemas.microsoft.com/office/powerpoint/2010/main" val="32217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1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ar-IQ" altLang="ar-IQ" sz="80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1ـ2ـ2ـ2 </a:t>
            </a:r>
            <a:r>
              <a:rPr lang="ar-IQ" altLang="ar-IQ" sz="8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مفصل </a:t>
            </a:r>
            <a:r>
              <a:rPr lang="ar-IQ" altLang="ar-IQ" sz="80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الركبة</a:t>
            </a:r>
          </a:p>
          <a:p>
            <a:pPr marL="0" indent="0" algn="ctr">
              <a:buNone/>
            </a:pPr>
            <a:r>
              <a:rPr lang="ar-IQ" altLang="ar-IQ" sz="80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</a:t>
            </a:r>
            <a:r>
              <a:rPr lang="en-US" altLang="ar-IQ" sz="80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Knee Joint </a:t>
            </a:r>
            <a:endParaRPr lang="ar-IQ" altLang="ar-IQ" sz="8000" b="1" dirty="0" smtClean="0">
              <a:solidFill>
                <a:srgbClr val="FF0000"/>
              </a:solidFill>
              <a:latin typeface="Simplified Arabic" pitchFamily="18" charset="-78"/>
              <a:ea typeface="+mj-ea"/>
              <a:cs typeface="Simplified Arabic" pitchFamily="18" charset="-78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563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1ـ1ـ4 الحوض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Pelvis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8569325" cy="5688013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يًكون عظما الورك (</a:t>
            </a:r>
            <a:r>
              <a:rPr lang="en-US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Hip bones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) من الأمام </a:t>
            </a:r>
            <a:endParaRPr lang="ar-IQ" altLang="ar-IQ" b="1" dirty="0" smtClean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ومن الجهة الوحشية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(الخارجية)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مع عظم العجز والعصعص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(الفقرات)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من الخلف هيكل عظمي يشبه الحوض بدون قعر مائل للأمام بحيث أن الحافة العليا لعظم العجز من الخلف أعلى في مستواها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بمقدار (4 أنج) تقريباً عن الحافة العليا لمفصل الارتفاق العاني ( تمفصل عظما العانة من الأمام وعند المستوى المنَصف للجسم ).</a:t>
            </a: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في حالة الوقوف الجدار الأمامي للحوض يكون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موازياً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لسطح الأرض تقريباً ويبلغ هذا الميلان للأمام حوالي (50ـ60 درجة) ما بين مدخل الحوض والخط الأفقي.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  <a:p>
            <a:pPr eaLnBrk="1" hangingPunct="1"/>
            <a:endParaRPr lang="en-US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11795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تشريح مفصل الركبة</a:t>
            </a:r>
            <a:r>
              <a:rPr lang="ar-IQ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45412" name="Picture 4" descr="مفصل زلال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604837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8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smtClean="0"/>
              <a:t>صورة توضح مفصل الركبة</a:t>
            </a:r>
            <a:endParaRPr lang="en-US" altLang="ar-IQ" sz="2800" b="1" smtClean="0"/>
          </a:p>
        </p:txBody>
      </p:sp>
      <p:pic>
        <p:nvPicPr>
          <p:cNvPr id="146435" name="Picture 4" descr="Img%205%20Knee%20Anato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765175"/>
            <a:ext cx="7848600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4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4000" b="1" smtClean="0"/>
              <a:t>1ـ2ـ2ـ2ـ2 </a:t>
            </a:r>
            <a:r>
              <a:rPr lang="ar-SA" altLang="ar-IQ" sz="4000" b="1" smtClean="0"/>
              <a:t>الإصابات الشائعة لمفصل الركبة</a:t>
            </a:r>
            <a:endParaRPr lang="en-US" altLang="ar-IQ" sz="4000" b="1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692150"/>
            <a:ext cx="8928100" cy="6049963"/>
          </a:xfrm>
        </p:spPr>
        <p:txBody>
          <a:bodyPr/>
          <a:lstStyle/>
          <a:p>
            <a:pPr algn="just" eaLnBrk="1" hangingPunct="1"/>
            <a:r>
              <a:rPr lang="ar-SA" altLang="ar-IQ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يُعد مفصل الركبة من أكثر مفاصل الجسم تعرضا للإصابة</a:t>
            </a:r>
          </a:p>
          <a:p>
            <a:pPr algn="just" eaLnBrk="1" hangingPunct="1"/>
            <a:r>
              <a:rPr lang="ar-SA" altLang="ar-IQ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حيث يقع عليه عبء معظم التدريبات الرياضية للاعبين والتي تتطلب الدوران وتغيير الاتجاه فجأة مثل أداء التمارين المتنوعة بكرة القدم.</a:t>
            </a:r>
          </a:p>
          <a:p>
            <a:pPr algn="just" eaLnBrk="1" hangingPunct="1"/>
            <a:r>
              <a:rPr lang="ar-SA" altLang="ar-IQ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وتتعرض التركيبات التشريحية المختلفة مثل العظام والعضلات العاملة على المفصل والأربطة والغضاريف لمختلف أنواع الإصابات من:- </a:t>
            </a:r>
          </a:p>
          <a:p>
            <a:pPr algn="just" eaLnBrk="1" hangingPunct="1"/>
            <a:r>
              <a:rPr lang="ar-SA" altLang="ar-IQ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كدمات </a:t>
            </a:r>
          </a:p>
          <a:p>
            <a:pPr algn="just" eaLnBrk="1" hangingPunct="1"/>
            <a:r>
              <a:rPr lang="ar-SA" altLang="ar-IQ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وكسور </a:t>
            </a:r>
          </a:p>
          <a:p>
            <a:pPr algn="just" eaLnBrk="1" hangingPunct="1"/>
            <a:r>
              <a:rPr lang="ar-SA" altLang="ar-IQ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والتمزق </a:t>
            </a:r>
          </a:p>
          <a:p>
            <a:pPr algn="just" eaLnBrk="1" hangingPunct="1"/>
            <a:r>
              <a:rPr lang="ar-SA" altLang="ar-IQ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والالتواء والخلع.</a:t>
            </a:r>
            <a:endParaRPr lang="en-US" altLang="ar-IQ" b="1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16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إصابات مفصل الركبة </a:t>
            </a:r>
            <a:endParaRPr lang="en-US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689600"/>
          </a:xfrm>
        </p:spPr>
        <p:txBody>
          <a:bodyPr/>
          <a:lstStyle/>
          <a:p>
            <a:pPr algn="just" eaLnBrk="1" hangingPunct="1"/>
            <a:r>
              <a:rPr lang="ar-SA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1ـ كدم مفصل الركبة</a:t>
            </a:r>
            <a:endParaRPr lang="ar-IQ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4000" b="1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إن من أكثر المفاصل التي يحدث بها الكدم مفصلي </a:t>
            </a:r>
            <a:r>
              <a:rPr lang="ar-IQ" altLang="ar-IQ" sz="4000" b="1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كاحل </a:t>
            </a:r>
            <a:r>
              <a:rPr lang="ar-SA" altLang="ar-IQ" sz="4000" b="1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القدم ومفصل الركبة</a:t>
            </a:r>
            <a:endParaRPr lang="ar-IQ" altLang="ar-IQ" sz="4000" b="1" dirty="0" smtClean="0">
              <a:solidFill>
                <a:srgbClr val="99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4000" b="1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كدم المفاصل كغيره من أنواع الكدم الأخرى التي تصيب العظام أو العضلات العاملة على المفصل وهي شائعة في كثير من الرياضات خاصة عند لاعبي كرة القدم </a:t>
            </a:r>
            <a:endParaRPr lang="ar-IQ" altLang="ar-IQ" sz="4000" b="1" dirty="0" smtClean="0">
              <a:solidFill>
                <a:srgbClr val="99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4000" b="1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ويحدث </a:t>
            </a:r>
            <a:r>
              <a:rPr lang="ar-SA" altLang="ar-IQ" sz="4000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نتيجة</a:t>
            </a:r>
            <a:r>
              <a:rPr lang="ar-SA" altLang="ar-IQ" sz="4000" b="1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 لأصابه مباشره.</a:t>
            </a:r>
            <a:r>
              <a:rPr lang="ar-SA" altLang="ar-IQ" dirty="0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dirty="0" smtClean="0">
              <a:solidFill>
                <a:srgbClr val="9966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7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/>
            <a:r>
              <a:rPr lang="ar-SA" altLang="ar-IQ" sz="2800" b="1" smtClean="0">
                <a:solidFill>
                  <a:srgbClr val="FF0000"/>
                </a:solidFill>
              </a:rPr>
              <a:t>أعراض</a:t>
            </a:r>
            <a:r>
              <a:rPr lang="ar-IQ" altLang="ar-IQ" sz="2800" b="1" smtClean="0">
                <a:solidFill>
                  <a:srgbClr val="FF0000"/>
                </a:solidFill>
              </a:rPr>
              <a:t> كدم مفصل الركبة</a:t>
            </a:r>
            <a:r>
              <a:rPr lang="ar-SA" altLang="ar-IQ" sz="2800" b="1" smtClean="0">
                <a:solidFill>
                  <a:srgbClr val="FF0000"/>
                </a:solidFill>
              </a:rPr>
              <a:t> </a:t>
            </a:r>
            <a:r>
              <a:rPr lang="en-US" altLang="ar-IQ" sz="2800" b="1" smtClean="0">
                <a:solidFill>
                  <a:srgbClr val="FF0000"/>
                </a:solidFill>
              </a:rPr>
              <a:t>Symptoms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785225" cy="58324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نتيجة إصابة مفصل الركبة بالكدمة يكون هناك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:ـ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تورم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موضعي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ألم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شديد عند اللمس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قلة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الوظيفة عند الحركة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وتغير </a:t>
            </a: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لون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الجلد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وارتفاع </a:t>
            </a: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درج</a:t>
            </a:r>
            <a:r>
              <a:rPr lang="ar-IQ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ة</a:t>
            </a: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 حرارة</a:t>
            </a:r>
            <a:r>
              <a:rPr lang="ar-SA" altLang="ar-IQ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موضع الإصابة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وعدم القدرة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على تحريك المفصل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ويضاف إلى هذه الإعراض انسكاب </a:t>
            </a:r>
            <a:r>
              <a:rPr lang="ar-SA" altLang="ar-IQ" b="1" u="sng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السائل الزلالي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المكون للمفصل حيث ينسكب مع السائل الدموي محدثا الورم في المفصل.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17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الإسعاف الأولي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 لكدم مفصل الركبة</a:t>
            </a:r>
            <a:r>
              <a:rPr lang="ar-SA" altLang="ar-IQ" sz="3200" b="1" dirty="0" smtClean="0">
                <a:solidFill>
                  <a:srgbClr val="FF0000"/>
                </a:solidFill>
              </a:rPr>
              <a:t>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First aid</a:t>
            </a:r>
            <a:r>
              <a:rPr lang="en-US" altLang="ar-IQ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 algn="just" eaLnBrk="1" hangingPunct="1"/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وضع كمادات </a:t>
            </a:r>
            <a:r>
              <a:rPr lang="ar-SA" altLang="ar-IQ" sz="6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الثلج</a:t>
            </a:r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ولمدة 30 دقيقة على فترات</a:t>
            </a:r>
            <a:r>
              <a:rPr lang="ar-IQ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ثم </a:t>
            </a:r>
            <a:r>
              <a:rPr lang="ar-SA" altLang="ar-IQ" sz="6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تثبيت</a:t>
            </a:r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المكان بالرباط الضاغط</a:t>
            </a:r>
            <a:r>
              <a:rPr lang="ar-IQ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مع </a:t>
            </a:r>
            <a:r>
              <a:rPr lang="ar-SA" altLang="ar-IQ" sz="6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رفع</a:t>
            </a:r>
            <a:r>
              <a:rPr lang="ar-SA" altLang="ar-IQ" sz="6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الرجل المصابة لأعلى.</a:t>
            </a:r>
            <a:r>
              <a:rPr lang="ar-SA" altLang="ar-IQ" sz="6000" b="1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5400" b="1" smtClean="0"/>
              <a:t> </a:t>
            </a:r>
            <a:endParaRPr lang="en-US" altLang="ar-IQ" sz="5400" b="1" smtClean="0"/>
          </a:p>
        </p:txBody>
      </p:sp>
    </p:spTree>
    <p:extLst>
      <p:ext uri="{BB962C8B-B14F-4D97-AF65-F5344CB8AC3E}">
        <p14:creationId xmlns:p14="http://schemas.microsoft.com/office/powerpoint/2010/main" val="40389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3200" b="1" smtClean="0"/>
              <a:t>علاج </a:t>
            </a:r>
            <a:r>
              <a:rPr lang="ar-IQ" altLang="ar-IQ" sz="3200" b="1" smtClean="0"/>
              <a:t>كدم مفصل الركبة</a:t>
            </a:r>
            <a:r>
              <a:rPr lang="en-US" altLang="ar-IQ" sz="3200" b="1" smtClean="0"/>
              <a:t>Therapeutic 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إيقاف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النزيف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أو السائل الزلالي بواسطة موقفات النزيف.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 رباط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ضاغط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أو عمل جبيرة خلفية للمفصل المصاب لتثبيته ولمنع زيادة الورم.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3.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راحة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للمفصل المصاب فقط حوالي من أسبوع إلى أسبوعين.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4. عمل صورة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بالأشعة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للتأكد من سلامة العظام المكونة للمفصل المصاب.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5.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تدليك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Massage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حول المفصل المصاب حيث يساعد على سرعة امتصاص الرشح الزلالي مكان الاصابة0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6. عمل </a:t>
            </a:r>
            <a:r>
              <a:rPr lang="ar-SA" altLang="ar-IQ" sz="28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التمرينات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العلاجية (</a:t>
            </a:r>
            <a:r>
              <a:rPr lang="en-US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Therapeutic exercises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المتدرجة المناسبة0</a:t>
            </a:r>
            <a:endParaRPr lang="en-US" altLang="ar-IQ" sz="2800" b="1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71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009650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ومن إصابات مفصل الركبة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2ـ إصابات عظم الرضفة (الصابونة )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Patella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68413"/>
            <a:ext cx="8856663" cy="532923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SA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العظام </a:t>
            </a:r>
            <a:r>
              <a:rPr lang="ar-SA" altLang="ar-IQ" sz="3600" b="1" dirty="0" err="1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السمسمائية</a:t>
            </a:r>
            <a:r>
              <a:rPr lang="ar-SA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 هي عظام صغيرة ومدورة أصلها غضاريف تتعظم عند البلوغ</a:t>
            </a: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مغلفة ببعض أوتار العضلات عند مرورها بالقرب من العظام</a:t>
            </a:r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وعظم الرضفة أكبر عظم </a:t>
            </a:r>
            <a:r>
              <a:rPr lang="ar-SA" altLang="ar-IQ" sz="36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سمسمائي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مسطح ومثلث الشكل قاعدته إلى الأعلى وقمته المدببة إلى الأسفل</a:t>
            </a: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يقع أمام مفصل الركبة متولد في وتر العضلة الفخذية ذات الرؤوس</a:t>
            </a:r>
            <a:r>
              <a:rPr lang="en-US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الأربعة الفخذية القريبة من مفصل الركبة.</a:t>
            </a:r>
            <a:r>
              <a:rPr lang="ar-SA" altLang="ar-IQ" sz="3600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3600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3600" dirty="0" smtClean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7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ar-IQ" altLang="ar-IQ" sz="2800" b="1" smtClean="0"/>
              <a:t>صورة توضح مفصل الركبة</a:t>
            </a:r>
            <a:endParaRPr lang="en-US" altLang="ar-IQ" sz="2800" b="1" smtClean="0"/>
          </a:p>
        </p:txBody>
      </p:sp>
      <p:pic>
        <p:nvPicPr>
          <p:cNvPr id="153603" name="Picture 4" descr="أربطة مفصل الركب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80645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2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كسر عظم الرضفة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The Patella Fracture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761037"/>
          </a:xfrm>
        </p:spPr>
        <p:txBody>
          <a:bodyPr/>
          <a:lstStyle/>
          <a:p>
            <a:pPr algn="just" eaLnBrk="1" hangingPunct="1"/>
            <a:r>
              <a:rPr lang="ar-SA" altLang="ar-IQ" sz="3600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ميكانيكية حدوث الإصابة 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بالنظر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لتحرك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هذا العظم فأنه </a:t>
            </a:r>
            <a:r>
              <a:rPr lang="ar-SA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نادراً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ما ينكسر على الرغم من محله المعرض للإصابة وكثرة الحركة في مفصل الركبة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لكن في حالات معينة يمكن أن يتعرض هذا العظم للكسر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فيمكن أن يحدث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الكسر المستعرض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في عظم الرضفة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نتيجة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u="sng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انقباض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شديد لعضلات الفخذ عندما تكون الركبة في حالة نصف انثناء وذلك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نتيجة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تَصادم الرضفة بالطرف الأسفل لعظم الفخذ.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9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smtClean="0"/>
              <a:t>صورة توضح تشريح الحوض</a:t>
            </a:r>
            <a:endParaRPr lang="en-US" altLang="ar-IQ" sz="3200" b="1" smtClean="0"/>
          </a:p>
        </p:txBody>
      </p:sp>
      <p:pic>
        <p:nvPicPr>
          <p:cNvPr id="110595" name="Picture 4" descr="2614797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7993062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504825"/>
          </a:xfrm>
        </p:spPr>
        <p:txBody>
          <a:bodyPr/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Symptoms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كسر عظم الرضفة </a:t>
            </a:r>
            <a:endParaRPr lang="en-US" altLang="ar-IQ" sz="2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pPr algn="just" eaLnBrk="1" hangingPunct="1"/>
            <a:r>
              <a:rPr lang="ar-SA" altLang="ar-IQ" sz="5400" b="1" smtClean="0">
                <a:cs typeface="Simplified Arabic" pitchFamily="18" charset="-78"/>
              </a:rPr>
              <a:t>يمكن جس الكسر لأنه تحت الجلد مباشرة</a:t>
            </a:r>
            <a:r>
              <a:rPr lang="ar-IQ" altLang="ar-IQ" sz="5400" b="1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5400" b="1" smtClean="0">
                <a:cs typeface="Simplified Arabic" pitchFamily="18" charset="-78"/>
              </a:rPr>
              <a:t>لا يمكن للمصاب أن يمد الساق</a:t>
            </a:r>
            <a:r>
              <a:rPr lang="ar-IQ" altLang="ar-IQ" sz="5400" b="1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5400" b="1" smtClean="0">
                <a:cs typeface="Simplified Arabic" pitchFamily="18" charset="-78"/>
              </a:rPr>
              <a:t>تورم الركبة</a:t>
            </a:r>
            <a:r>
              <a:rPr lang="ar-IQ" altLang="ar-IQ" sz="5400" b="1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5400" b="1" smtClean="0">
                <a:cs typeface="Simplified Arabic" pitchFamily="18" charset="-78"/>
              </a:rPr>
              <a:t>وجود الألم.</a:t>
            </a:r>
            <a:endParaRPr lang="en-US" altLang="ar-IQ" sz="5400" b="1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59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ar-IQ" altLang="ar-IQ" sz="36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علاج </a:t>
            </a:r>
            <a:r>
              <a:rPr lang="en-US" altLang="ar-IQ" sz="36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Therapeutic</a:t>
            </a:r>
            <a:r>
              <a:rPr lang="ar-IQ" altLang="ar-IQ" sz="36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كسر عظم الرضفة</a:t>
            </a:r>
            <a:endParaRPr lang="en-US" altLang="ar-IQ" sz="3600" b="1" smtClean="0">
              <a:solidFill>
                <a:srgbClr val="9966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928100" cy="56896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SA" altLang="ar-IQ" sz="3600" b="1" dirty="0" smtClean="0">
                <a:cs typeface="Simplified Arabic" pitchFamily="18" charset="-78"/>
              </a:rPr>
              <a:t>بما أن عظم الرضفة له سطح مفصلي يتحرك فوق وأسفل عظم الفخذ ولذلك يستلزم الكسر استئصال الرضفة</a:t>
            </a:r>
            <a:r>
              <a:rPr lang="ar-IQ" altLang="ar-IQ" sz="3600" b="1" dirty="0" smtClean="0"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3600" b="1" dirty="0" smtClean="0">
                <a:cs typeface="Simplified Arabic" pitchFamily="18" charset="-78"/>
              </a:rPr>
              <a:t>إن كسر الرضفة غالباً ما يكون مصحوباً بتمزق وتر العضلة الرباعية الفخذية </a:t>
            </a:r>
            <a:r>
              <a:rPr lang="ar-IQ" altLang="ar-IQ" sz="3600" b="1" u="sng" dirty="0" smtClean="0">
                <a:cs typeface="Simplified Arabic" pitchFamily="18" charset="-78"/>
              </a:rPr>
              <a:t>( الصورة اللاحقة توضح وتر العضلة الرباعية)</a:t>
            </a:r>
            <a:r>
              <a:rPr lang="ar-IQ" altLang="ar-IQ" sz="3600" b="1" dirty="0" smtClean="0"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cs typeface="Simplified Arabic" pitchFamily="18" charset="-78"/>
              </a:rPr>
              <a:t>ولذلك يجب عمل جراحة لتصليح وخياطة العضلة ليستعيد المصاب القدرة على مد المفصل.</a:t>
            </a:r>
          </a:p>
          <a:p>
            <a:pPr algn="just" eaLnBrk="1" hangingPunct="1"/>
            <a:r>
              <a:rPr lang="ar-SA" altLang="ar-IQ" sz="3600" b="1" dirty="0" smtClean="0">
                <a:cs typeface="Simplified Arabic" pitchFamily="18" charset="-78"/>
              </a:rPr>
              <a:t>يمكن أن ينسلخ من الجسم دون أن يؤثر تأثيراً كبيراً على فعالية الركبة لذا فهو ذو أهمية قليلة في ثبات واستقرار مفصل الركبة.</a:t>
            </a:r>
            <a:endParaRPr lang="en-US" altLang="ar-IQ" sz="3600" b="1" dirty="0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3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  <a:cs typeface="Simplified Arabic" pitchFamily="18" charset="-78"/>
              </a:rPr>
              <a:t>وتر العضلة الرباعية الفخذية</a:t>
            </a:r>
            <a:endParaRPr lang="en-US" altLang="ar-IQ" sz="3200" b="1" dirty="0" smtClean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57700" name="Picture 4" descr="1_1225644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5596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ar-IQ" altLang="ar-IQ" sz="2800" b="1" smtClean="0"/>
              <a:t>صورة توضح وتر العضلة الرباعية</a:t>
            </a:r>
            <a:endParaRPr lang="en-US" altLang="ar-IQ" sz="2800" b="1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58724" name="Picture 4" descr="knee_menis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4168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9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صورة توضح وتر العضلة الرباعية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229600" cy="554355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59748" name="Picture 4" descr="الرباط الرظف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2723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</a:rPr>
              <a:t>إسعافات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First aid 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 كسر عظم الرضفة</a:t>
            </a:r>
            <a:endParaRPr lang="en-US" altLang="ar-IQ" sz="3200" b="1" dirty="0" smtClean="0">
              <a:solidFill>
                <a:srgbClr val="FF0000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92150"/>
            <a:ext cx="8785225" cy="6049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sz="4000" b="1" smtClean="0">
                <a:cs typeface="Simplified Arabic" pitchFamily="18" charset="-78"/>
              </a:rPr>
              <a:t>يوضع المصاب على ظهره</a:t>
            </a:r>
            <a:r>
              <a:rPr lang="ar-IQ" altLang="ar-IQ" sz="4000" b="1" smtClean="0"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smtClean="0">
                <a:cs typeface="Simplified Arabic" pitchFamily="18" charset="-78"/>
              </a:rPr>
              <a:t>ثم يُرفع رأسه وأكتافه على وسادات وترفع الساق المصابة بزاوية (45ْ) تقريباً عن سطح الأرض</a:t>
            </a:r>
            <a:r>
              <a:rPr lang="ar-IQ" altLang="ar-IQ" sz="4000" b="1" smtClean="0"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smtClean="0">
                <a:cs typeface="Simplified Arabic" pitchFamily="18" charset="-78"/>
              </a:rPr>
              <a:t>وتوضع لها جبيرة خشبية من الخلف تمتد من أسفل الإلية إلى الكعب وتربط الجبيرة في موضع الكعب ووسط الساق وأسفل الركبة</a:t>
            </a:r>
            <a:r>
              <a:rPr lang="ar-IQ" altLang="ar-IQ" sz="4000" b="1" smtClean="0"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smtClean="0">
                <a:cs typeface="Simplified Arabic" pitchFamily="18" charset="-78"/>
              </a:rPr>
              <a:t>تبقى الجبيرة مرفوعة بزاوية (45ْ) أثناء النقل.</a:t>
            </a:r>
            <a:endParaRPr lang="en-US" altLang="ar-IQ" sz="4000" b="1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4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ومن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الإصابات الشائعة لمفصل الركبة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أيضاً</a:t>
            </a:r>
            <a:b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3ـ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الغضروفان الهلاليتان وإصابتهما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Cartilage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856662" cy="53292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ar-IQ" altLang="ar-IQ" sz="36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إلى هنا انتهت المحاضرة رقم ( 6 )</a:t>
            </a:r>
          </a:p>
          <a:p>
            <a:pPr marL="0" indent="0" algn="ctr" eaLnBrk="1" hangingPunct="1">
              <a:buNone/>
            </a:pPr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( الحوض الى كسور عظم الرضفة)</a:t>
            </a:r>
          </a:p>
          <a:p>
            <a:pPr marL="0" indent="0" algn="ctr" eaLnBrk="1" hangingPunct="1">
              <a:buNone/>
            </a:pPr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ـــــــــــــــــــــــــــــــــــــــــــــــــــــــــــــــــــــــــــــ</a:t>
            </a:r>
          </a:p>
          <a:p>
            <a:pPr marL="0" indent="0" algn="ctr" eaLnBrk="1" hangingPunct="1">
              <a:buNone/>
            </a:pP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نكمل المحاضرة القادمة رقم ( 7 ) </a:t>
            </a:r>
          </a:p>
          <a:p>
            <a:pPr marL="0" indent="0" algn="ctr" eaLnBrk="1" hangingPunct="1">
              <a:buNone/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من موضوع</a:t>
            </a:r>
          </a:p>
          <a:p>
            <a:pPr marL="0" indent="0" algn="ctr" eaLnBrk="1" hangingPunct="1">
              <a:buNone/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3ـ </a:t>
            </a:r>
            <a:r>
              <a:rPr lang="ar-SA" altLang="ar-IQ" sz="36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الغضروفان الهلاليتان وإصابتهما  </a:t>
            </a:r>
            <a:r>
              <a:rPr lang="en-US" altLang="ar-IQ" sz="36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Cartilage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sz="3200" b="1" kern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 </a:t>
            </a:r>
            <a:endParaRPr lang="en-US" altLang="ar-IQ" sz="3200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29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ar-SA" altLang="ar-IQ" b="1" dirty="0" smtClean="0">
                <a:solidFill>
                  <a:srgbClr val="FF0000"/>
                </a:solidFill>
              </a:rPr>
              <a:t>صورة توضح عظام الحوض</a:t>
            </a:r>
            <a:endParaRPr lang="ar-IQ" altLang="ar-IQ" b="1" dirty="0" smtClean="0">
              <a:solidFill>
                <a:srgbClr val="FF0000"/>
              </a:solidFill>
            </a:endParaRPr>
          </a:p>
        </p:txBody>
      </p:sp>
      <p:pic>
        <p:nvPicPr>
          <p:cNvPr id="1116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96975"/>
            <a:ext cx="6264275" cy="5327650"/>
          </a:xfrm>
          <a:noFill/>
        </p:spPr>
      </p:pic>
    </p:spTree>
    <p:extLst>
      <p:ext uri="{BB962C8B-B14F-4D97-AF65-F5344CB8AC3E}">
        <p14:creationId xmlns:p14="http://schemas.microsoft.com/office/powerpoint/2010/main" val="29719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سبب قوة منطقة الحوض</a:t>
            </a:r>
          </a:p>
        </p:txBody>
      </p:sp>
      <p:sp>
        <p:nvSpPr>
          <p:cNvPr id="112643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692150"/>
            <a:ext cx="8856663" cy="5976938"/>
          </a:xfrm>
        </p:spPr>
        <p:txBody>
          <a:bodyPr/>
          <a:lstStyle/>
          <a:p>
            <a:pPr algn="just"/>
            <a:r>
              <a:rPr lang="ar-IQ" altLang="ar-IQ" sz="3600" b="1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إنه من النادر جداً إصابة الحوض عظمياً ذلك بسبب:-</a:t>
            </a:r>
          </a:p>
          <a:p>
            <a:pPr algn="just">
              <a:buFontTx/>
              <a:buChar char="-"/>
            </a:pP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الحركات الفنية البعيدة عنه.</a:t>
            </a:r>
          </a:p>
          <a:p>
            <a:pPr algn="just">
              <a:buFontTx/>
              <a:buChar char="-"/>
            </a:pPr>
            <a:r>
              <a:rPr lang="ar-IQ" altLang="ar-IQ" sz="3600" b="1" dirty="0" smtClean="0">
                <a:solidFill>
                  <a:srgbClr val="009900"/>
                </a:solidFill>
                <a:latin typeface="Simplified Arabic" pitchFamily="18" charset="-78"/>
                <a:cs typeface="Simplified Arabic" pitchFamily="18" charset="-78"/>
              </a:rPr>
              <a:t>إضافة الى الحزام العضلي الذي يُثبّته في داخله وخارجه.</a:t>
            </a:r>
          </a:p>
          <a:p>
            <a:pPr algn="just"/>
            <a:r>
              <a:rPr lang="ar-IQ" alt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يحتوي الحوض على نسبة عضلات كبيرة جداً وقوية للغاية.</a:t>
            </a:r>
          </a:p>
          <a:p>
            <a:pPr algn="just"/>
            <a:r>
              <a:rPr lang="ar-IQ" altLang="ar-IQ" sz="3600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إنها تربط وتترابط بعضها مع البعض ما بين جوف الحوض (أسفل الحوض) من جهة، وأسفل فقرات العامود الفقري والحوض من جهة اخرى.</a:t>
            </a:r>
          </a:p>
          <a:p>
            <a:pPr algn="just"/>
            <a:r>
              <a:rPr lang="ar-IQ" altLang="ar-IQ" sz="3600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أما الحوض السفلي مترابط عضلياً مع عظمة الفخذ، مما يؤمن ثبات واستقرار في التوازن والحركة معاً.</a:t>
            </a:r>
          </a:p>
        </p:txBody>
      </p:sp>
    </p:spTree>
    <p:extLst>
      <p:ext uri="{BB962C8B-B14F-4D97-AF65-F5344CB8AC3E}">
        <p14:creationId xmlns:p14="http://schemas.microsoft.com/office/powerpoint/2010/main" val="13060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عنوان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algn="ctr"/>
            <a:r>
              <a:rPr lang="ar-IQ" altLang="ar-IQ" sz="4000" b="1" dirty="0" smtClean="0">
                <a:solidFill>
                  <a:srgbClr val="FF0000"/>
                </a:solidFill>
              </a:rPr>
              <a:t>عضلات الحوض</a:t>
            </a:r>
          </a:p>
        </p:txBody>
      </p:sp>
      <p:sp>
        <p:nvSpPr>
          <p:cNvPr id="113667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908050"/>
            <a:ext cx="8856663" cy="5834063"/>
          </a:xfrm>
        </p:spPr>
        <p:txBody>
          <a:bodyPr/>
          <a:lstStyle/>
          <a:p>
            <a:pPr algn="just"/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الحوض وعضلاته يلعبان دوراً كبيراً ومهماً عند الإنسان.</a:t>
            </a:r>
          </a:p>
          <a:p>
            <a:pPr algn="just"/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غير أن موقعهما في </a:t>
            </a:r>
            <a:r>
              <a:rPr lang="ar-IQ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وسط </a:t>
            </a:r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الجسم حيث يقع مركز </a:t>
            </a:r>
            <a:r>
              <a:rPr lang="ar-IQ" altLang="ar-IQ" b="1" u="sng" dirty="0" smtClean="0">
                <a:solidFill>
                  <a:srgbClr val="FF33CC"/>
                </a:solidFill>
                <a:latin typeface="Simplified Arabic" pitchFamily="18" charset="-78"/>
                <a:cs typeface="Simplified Arabic" pitchFamily="18" charset="-78"/>
              </a:rPr>
              <a:t>التوازن</a:t>
            </a:r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/>
            <a:r>
              <a:rPr lang="ar-IQ" alt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مهما كانت الحركة في اعلى أو أسفل الجسم فإن منطقة الحوض تتناغم والحركة.</a:t>
            </a:r>
          </a:p>
          <a:p>
            <a:pPr algn="just"/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بدون هذا التناغم يصبح الإنسان آلة كالرجل الآلي.</a:t>
            </a:r>
          </a:p>
          <a:p>
            <a:pPr algn="just"/>
            <a:r>
              <a:rPr lang="ar-IQ" altLang="ar-IQ" b="1" dirty="0" smtClean="0">
                <a:solidFill>
                  <a:srgbClr val="CC0000"/>
                </a:solidFill>
                <a:latin typeface="Simplified Arabic" pitchFamily="18" charset="-78"/>
                <a:cs typeface="Simplified Arabic" pitchFamily="18" charset="-78"/>
              </a:rPr>
              <a:t>تقوم عضلات الحوض بالتقلص المطلوب بحسب هدف الحركة إن كانت في الساقين أو في العامود الفقري أو الكتفين. </a:t>
            </a:r>
          </a:p>
          <a:p>
            <a:pPr algn="just"/>
            <a:r>
              <a:rPr lang="ar-IQ" altLang="ar-IQ" b="1" dirty="0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إنها تسهّل تنفيذ الحركة المطلوبة. </a:t>
            </a:r>
          </a:p>
          <a:p>
            <a:pPr algn="just"/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إنها تؤمّن الحماية.</a:t>
            </a:r>
          </a:p>
          <a:p>
            <a:pPr algn="just"/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تساعد في توجيه قوة وسرعة ومقاومة الحركة </a:t>
            </a:r>
            <a:r>
              <a:rPr lang="ar-IQ" altLang="ar-IQ" b="1" dirty="0" err="1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البيوميكانيكية</a:t>
            </a:r>
            <a:r>
              <a:rPr lang="ar-IQ" altLang="ar-IQ" b="1" dirty="0" smtClean="0">
                <a:solidFill>
                  <a:srgbClr val="333333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50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عضلات الحوض</a:t>
            </a:r>
          </a:p>
        </p:txBody>
      </p:sp>
      <p:pic>
        <p:nvPicPr>
          <p:cNvPr id="114691" name="Picture 2" descr="C:\Users\Document\Desktop\صور الكسور\صورة عضلات الحوض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1" y="908050"/>
            <a:ext cx="7344816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2098</Words>
  <Application>Microsoft Office PowerPoint</Application>
  <PresentationFormat>عرض على الشاشة (3:4)‏</PresentationFormat>
  <Paragraphs>237</Paragraphs>
  <Slides>56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56</vt:i4>
      </vt:variant>
    </vt:vector>
  </HeadingPairs>
  <TitlesOfParts>
    <vt:vector size="59" baseType="lpstr">
      <vt:lpstr>Office Theme</vt:lpstr>
      <vt:lpstr>1_نسق Office</vt:lpstr>
      <vt:lpstr>2_نسق Office</vt:lpstr>
      <vt:lpstr>6</vt:lpstr>
      <vt:lpstr>تكملة الفصل الثاني الجهاز الهيكلي وإصاباته (الجزء الرابع)</vt:lpstr>
      <vt:lpstr>المحاضرة السادسة : الجهاز الهيكلي وإصاباته (الجزء الرابع)</vt:lpstr>
      <vt:lpstr>1ـ1ـ4 الحوض Pelvis</vt:lpstr>
      <vt:lpstr>صورة توضح تشريح الحوض</vt:lpstr>
      <vt:lpstr>صورة توضح عظام الحوض</vt:lpstr>
      <vt:lpstr>سبب قوة منطقة الحوض</vt:lpstr>
      <vt:lpstr>عضلات الحوض</vt:lpstr>
      <vt:lpstr>صورة توضح عضلات الحوض</vt:lpstr>
      <vt:lpstr>العضلات الداعمة للحوض</vt:lpstr>
      <vt:lpstr>كسور عظام الحوض  Pelvis fractures</vt:lpstr>
      <vt:lpstr>* خطورة كسور عظم الحوض  Fractures dangers of  Pelvis</vt:lpstr>
      <vt:lpstr>إسعاف كسور الحوض  First aid</vt:lpstr>
      <vt:lpstr>صورة توضح الشبكة العصبية حول الحوض</vt:lpstr>
      <vt:lpstr>صورة توضح الأعصاب المارة عبر الحوض</vt:lpstr>
      <vt:lpstr>1ـ1ـ5 عظم الفخذ  Femur</vt:lpstr>
      <vt:lpstr>صورة توضح شكل العظام الطويلة</vt:lpstr>
      <vt:lpstr>صورة توضح العظام الطويلة</vt:lpstr>
      <vt:lpstr>صورة توضح رأس عظم الفخذ</vt:lpstr>
      <vt:lpstr>صورة توضح العضلة الرباعية موقعها فوق عظم الفخذ</vt:lpstr>
      <vt:lpstr>صورة توضح العضلة المقربة لعظم الفخذ (الضامة)</vt:lpstr>
      <vt:lpstr>كسر عنق عظم الفخذ  Femur neck fracture</vt:lpstr>
      <vt:lpstr>شكل يوضح رأس عظم الفخذ</vt:lpstr>
      <vt:lpstr>أعراض كسر عنق عظم الفخذ Symptoms </vt:lpstr>
      <vt:lpstr> إسعاف كسور عنق عظم الفخذ First aid</vt:lpstr>
      <vt:lpstr>الجزء الثاني من الجهاز الهيكلي</vt:lpstr>
      <vt:lpstr>1ـ2 المفاصـل Joints </vt:lpstr>
      <vt:lpstr>1. المفاصل الثابتة ( الدرزية  suture ) </vt:lpstr>
      <vt:lpstr>صورة توضح المفاصل الثابتة ( الدرزية )</vt:lpstr>
      <vt:lpstr>والنوع الثاني من المفاضل ( المفاصل الغضروفية)</vt:lpstr>
      <vt:lpstr>صورة توضح الأقراص الغضروفية</vt:lpstr>
      <vt:lpstr>صورة توضح المفاصل الغضروفية</vt:lpstr>
      <vt:lpstr>صورة توضح أنواع المفاصل</vt:lpstr>
      <vt:lpstr>النوع الثالث من المفاصل هو المفاصل الزلالية </vt:lpstr>
      <vt:lpstr>1ـ2ـ2 إصابات المفاصل Joints injuries</vt:lpstr>
      <vt:lpstr> أعراض كدم المفاصل Contusions Symptoms of joints </vt:lpstr>
      <vt:lpstr>علاج كدم المفاصل   Therapeutic </vt:lpstr>
      <vt:lpstr>1ـ2ـ2ـ2 مفصل الركبة Knee Joint </vt:lpstr>
      <vt:lpstr>عرض تقديمي في PowerPoint</vt:lpstr>
      <vt:lpstr>تشريح مفصل الركبة </vt:lpstr>
      <vt:lpstr>صورة توضح مفصل الركبة</vt:lpstr>
      <vt:lpstr>1ـ2ـ2ـ2ـ2 الإصابات الشائعة لمفصل الركبة</vt:lpstr>
      <vt:lpstr>من إصابات مفصل الركبة </vt:lpstr>
      <vt:lpstr>أعراض كدم مفصل الركبة Symptoms</vt:lpstr>
      <vt:lpstr>الإسعاف الأولي لكدم مفصل الركبة First aid </vt:lpstr>
      <vt:lpstr>علاج كدم مفصل الركبةTherapeutic </vt:lpstr>
      <vt:lpstr>ومن إصابات مفصل الركبة 2ـ إصابات عظم الرضفة (الصابونة ) Patella</vt:lpstr>
      <vt:lpstr>صورة توضح مفصل الركبة</vt:lpstr>
      <vt:lpstr>كسر عظم الرضفة The Patella Fracture</vt:lpstr>
      <vt:lpstr>أعراض Symptoms  كسر عظم الرضفة </vt:lpstr>
      <vt:lpstr>علاج Therapeuticكسر عظم الرضفة</vt:lpstr>
      <vt:lpstr>وتر العضلة الرباعية الفخذية</vt:lpstr>
      <vt:lpstr>صورة توضح وتر العضلة الرباعية</vt:lpstr>
      <vt:lpstr>صورة توضح وتر العضلة الرباعية</vt:lpstr>
      <vt:lpstr>إسعافات First aid  كسر عظم الرضفة</vt:lpstr>
      <vt:lpstr>ومن الإصابات الشائعة لمفصل الركبة أيضاً  3ـ الغضروفان الهلاليتان وإصابتهما  Cartilage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Dr.hassan</dc:creator>
  <cp:lastModifiedBy>Maher</cp:lastModifiedBy>
  <cp:revision>62</cp:revision>
  <dcterms:created xsi:type="dcterms:W3CDTF">2021-01-04T18:51:24Z</dcterms:created>
  <dcterms:modified xsi:type="dcterms:W3CDTF">2024-10-18T20:25:55Z</dcterms:modified>
</cp:coreProperties>
</file>