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notesMasterIdLst>
    <p:notesMasterId r:id="rId19"/>
  </p:notesMasterIdLst>
  <p:sldIdLst>
    <p:sldId id="286" r:id="rId2"/>
    <p:sldId id="256" r:id="rId3"/>
    <p:sldId id="260" r:id="rId4"/>
    <p:sldId id="263" r:id="rId5"/>
    <p:sldId id="265" r:id="rId6"/>
    <p:sldId id="266" r:id="rId7"/>
    <p:sldId id="267" r:id="rId8"/>
    <p:sldId id="270" r:id="rId9"/>
    <p:sldId id="271" r:id="rId10"/>
    <p:sldId id="272" r:id="rId11"/>
    <p:sldId id="284" r:id="rId12"/>
    <p:sldId id="278" r:id="rId13"/>
    <p:sldId id="279" r:id="rId14"/>
    <p:sldId id="280" r:id="rId15"/>
    <p:sldId id="281" r:id="rId16"/>
    <p:sldId id="285" r:id="rId17"/>
    <p:sldId id="28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06C6E7F-291A-4EFA-A88D-4D0084AF1090}" type="datetimeFigureOut">
              <a:rPr lang="ar-IQ" smtClean="0"/>
              <a:t>22/05/1446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2F688C-4445-4A92-99C6-FEDB87DD1E31}" type="slidenum">
              <a:rPr lang="ar-IQ" smtClean="0"/>
              <a:t>‹#›</a:t>
            </a:fld>
            <a:endParaRPr lang="ar-IQ"/>
          </a:p>
        </p:txBody>
      </p:sp>
    </p:spTree>
    <p:extLst>
      <p:ext uri="{BB962C8B-B14F-4D97-AF65-F5344CB8AC3E}">
        <p14:creationId xmlns:p14="http://schemas.microsoft.com/office/powerpoint/2010/main" val="26347302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E2F688C-4445-4A92-99C6-FEDB87DD1E31}" type="slidenum">
              <a:rPr lang="ar-IQ" smtClean="0"/>
              <a:t>7</a:t>
            </a:fld>
            <a:endParaRPr lang="ar-IQ"/>
          </a:p>
        </p:txBody>
      </p:sp>
    </p:spTree>
    <p:extLst>
      <p:ext uri="{BB962C8B-B14F-4D97-AF65-F5344CB8AC3E}">
        <p14:creationId xmlns:p14="http://schemas.microsoft.com/office/powerpoint/2010/main" val="17292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E2F688C-4445-4A92-99C6-FEDB87DD1E31}" type="slidenum">
              <a:rPr lang="ar-IQ" smtClean="0"/>
              <a:t>9</a:t>
            </a:fld>
            <a:endParaRPr lang="ar-IQ"/>
          </a:p>
        </p:txBody>
      </p:sp>
    </p:spTree>
    <p:extLst>
      <p:ext uri="{BB962C8B-B14F-4D97-AF65-F5344CB8AC3E}">
        <p14:creationId xmlns:p14="http://schemas.microsoft.com/office/powerpoint/2010/main" val="551254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307722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6FCB2B3F-A1D0-4F37-B8FC-4E1B804F1BC4}" type="datetimeFigureOut">
              <a:rPr lang="ar-IQ" smtClean="0"/>
              <a:t>22/05/1446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101952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798641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ar-SA" smtClean="0"/>
              <a:t>انقر لتحرير نمط العنوان الرئيسي</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667667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323416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4"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2524924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4"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34456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3269303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74486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1619743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2109619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FCB2B3F-A1D0-4F37-B8FC-4E1B804F1BC4}" type="datetimeFigureOut">
              <a:rPr lang="ar-IQ" smtClean="0"/>
              <a:t>22/05/1446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1589981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6FCB2B3F-A1D0-4F37-B8FC-4E1B804F1BC4}" type="datetimeFigureOut">
              <a:rPr lang="ar-IQ" smtClean="0"/>
              <a:t>22/05/1446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425318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3"/>
          <p:cNvSpPr>
            <a:spLocks noGrp="1"/>
          </p:cNvSpPr>
          <p:nvPr>
            <p:ph type="ftr" sz="quarter" idx="11"/>
          </p:nvPr>
        </p:nvSpPr>
        <p:spPr/>
        <p:txBody>
          <a:bodyPr/>
          <a:lstStyle/>
          <a:p>
            <a:endParaRPr lang="ar-IQ"/>
          </a:p>
        </p:txBody>
      </p:sp>
      <p:sp>
        <p:nvSpPr>
          <p:cNvPr id="6" name="Slide Number Placeholder 4"/>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62194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2"/>
          <p:cNvSpPr>
            <a:spLocks noGrp="1"/>
          </p:cNvSpPr>
          <p:nvPr>
            <p:ph type="ftr" sz="quarter" idx="11"/>
          </p:nvPr>
        </p:nvSpPr>
        <p:spPr/>
        <p:txBody>
          <a:bodyPr/>
          <a:lstStyle/>
          <a:p>
            <a:endParaRPr lang="ar-IQ"/>
          </a:p>
        </p:txBody>
      </p:sp>
      <p:sp>
        <p:nvSpPr>
          <p:cNvPr id="6" name="Slide Number Placeholder 3"/>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3051266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6FCB2B3F-A1D0-4F37-B8FC-4E1B804F1BC4}" type="datetimeFigureOut">
              <a:rPr lang="ar-IQ" smtClean="0"/>
              <a:t>22/05/1446</a:t>
            </a:fld>
            <a:endParaRPr lang="ar-IQ"/>
          </a:p>
        </p:txBody>
      </p:sp>
      <p:sp>
        <p:nvSpPr>
          <p:cNvPr id="5" name="Footer Placeholder 5"/>
          <p:cNvSpPr>
            <a:spLocks noGrp="1"/>
          </p:cNvSpPr>
          <p:nvPr>
            <p:ph type="ftr" sz="quarter" idx="11"/>
          </p:nvPr>
        </p:nvSpPr>
        <p:spPr/>
        <p:txBody>
          <a:bodyPr/>
          <a:lstStyle/>
          <a:p>
            <a:endParaRPr lang="ar-IQ"/>
          </a:p>
        </p:txBody>
      </p:sp>
      <p:sp>
        <p:nvSpPr>
          <p:cNvPr id="6" name="Slide Number Placeholder 6"/>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110266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6FCB2B3F-A1D0-4F37-B8FC-4E1B804F1BC4}" type="datetimeFigureOut">
              <a:rPr lang="ar-IQ" smtClean="0"/>
              <a:t>22/05/1446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CBAAEB-68CA-4E41-A1B7-EC3A2488F257}" type="slidenum">
              <a:rPr lang="ar-IQ" smtClean="0"/>
              <a:t>‹#›</a:t>
            </a:fld>
            <a:endParaRPr lang="ar-IQ"/>
          </a:p>
        </p:txBody>
      </p:sp>
    </p:spTree>
    <p:extLst>
      <p:ext uri="{BB962C8B-B14F-4D97-AF65-F5344CB8AC3E}">
        <p14:creationId xmlns:p14="http://schemas.microsoft.com/office/powerpoint/2010/main" val="285319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FCB2B3F-A1D0-4F37-B8FC-4E1B804F1BC4}" type="datetimeFigureOut">
              <a:rPr lang="ar-IQ" smtClean="0"/>
              <a:t>22/05/1446</a:t>
            </a:fld>
            <a:endParaRPr lang="ar-IQ"/>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IQ"/>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2CBAAEB-68CA-4E41-A1B7-EC3A2488F257}" type="slidenum">
              <a:rPr lang="ar-IQ" smtClean="0"/>
              <a:t>‹#›</a:t>
            </a:fld>
            <a:endParaRPr lang="ar-IQ"/>
          </a:p>
        </p:txBody>
      </p:sp>
    </p:spTree>
    <p:extLst>
      <p:ext uri="{BB962C8B-B14F-4D97-AF65-F5344CB8AC3E}">
        <p14:creationId xmlns:p14="http://schemas.microsoft.com/office/powerpoint/2010/main" val="3464567485"/>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95536" y="1340768"/>
            <a:ext cx="7919476" cy="4392488"/>
          </a:xfrm>
        </p:spPr>
        <p:txBody>
          <a:bodyPr/>
          <a:lstStyle/>
          <a:p>
            <a:pPr marL="548640" algn="ctr">
              <a:lnSpc>
                <a:spcPct val="200000"/>
              </a:lnSpc>
              <a:spcBef>
                <a:spcPts val="1200"/>
              </a:spcBef>
              <a:spcAft>
                <a:spcPts val="1200"/>
              </a:spcAft>
            </a:pPr>
            <a:r>
              <a:rPr lang="ar-IQ" b="1" dirty="0" smtClean="0"/>
              <a:t>الأسس العلمية للاختبارات</a:t>
            </a:r>
            <a:br>
              <a:rPr lang="ar-IQ" b="1" dirty="0" smtClean="0"/>
            </a:br>
            <a:r>
              <a:rPr lang="ar-IQ" b="1" dirty="0" smtClean="0"/>
              <a:t>في التربية البدنية</a:t>
            </a:r>
            <a:endParaRPr lang="en-GB" b="1" dirty="0"/>
          </a:p>
        </p:txBody>
      </p:sp>
    </p:spTree>
    <p:extLst>
      <p:ext uri="{BB962C8B-B14F-4D97-AF65-F5344CB8AC3E}">
        <p14:creationId xmlns:p14="http://schemas.microsoft.com/office/powerpoint/2010/main" val="2746952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3974" y="33327"/>
            <a:ext cx="7055380" cy="1400530"/>
          </a:xfrm>
        </p:spPr>
        <p:txBody>
          <a:bodyPr>
            <a:noAutofit/>
          </a:bodyPr>
          <a:lstStyle/>
          <a:p>
            <a:pPr marL="228600" algn="r">
              <a:lnSpc>
                <a:spcPct val="115000"/>
              </a:lnSpc>
            </a:pPr>
            <a:r>
              <a:rPr lang="ar-AE" sz="3600" b="1" dirty="0" smtClean="0">
                <a:solidFill>
                  <a:srgbClr val="FFFF00"/>
                </a:solidFill>
                <a:ea typeface="Times New Roman"/>
                <a:cs typeface="Arial"/>
              </a:rPr>
              <a:t>3</a:t>
            </a:r>
            <a:r>
              <a:rPr lang="ar-AE" sz="4000" b="1" dirty="0" smtClean="0">
                <a:solidFill>
                  <a:srgbClr val="FFFF00"/>
                </a:solidFill>
                <a:ea typeface="Times New Roman"/>
                <a:cs typeface="Arial"/>
              </a:rPr>
              <a:t>-</a:t>
            </a:r>
            <a:r>
              <a:rPr lang="ar-IQ" sz="4000" b="1" dirty="0" smtClean="0">
                <a:solidFill>
                  <a:srgbClr val="FFFF00"/>
                </a:solidFill>
                <a:ea typeface="Times New Roman"/>
                <a:cs typeface="Arial"/>
              </a:rPr>
              <a:t> </a:t>
            </a:r>
            <a:r>
              <a:rPr lang="ar-AE" sz="3600" b="1" dirty="0" smtClean="0">
                <a:solidFill>
                  <a:srgbClr val="FFFF00"/>
                </a:solidFill>
                <a:ea typeface="Times New Roman"/>
                <a:cs typeface="Ali-A-Jiddah"/>
              </a:rPr>
              <a:t>الصدق </a:t>
            </a:r>
            <a:r>
              <a:rPr lang="ar-AE" sz="3600" b="1" dirty="0">
                <a:solidFill>
                  <a:srgbClr val="FFFF00"/>
                </a:solidFill>
                <a:ea typeface="Times New Roman"/>
                <a:cs typeface="Ali-A-Jiddah"/>
              </a:rPr>
              <a:t>المرتبط بالمحك</a:t>
            </a:r>
            <a:r>
              <a:rPr lang="ar-AE" sz="3600" b="1" dirty="0" smtClean="0">
                <a:solidFill>
                  <a:srgbClr val="FFFF00"/>
                </a:solidFill>
                <a:ea typeface="Times New Roman"/>
                <a:cs typeface="Ali-A-Jiddah"/>
              </a:rPr>
              <a:t>.</a:t>
            </a:r>
            <a:r>
              <a:rPr lang="ar-IQ" sz="3600" b="1" dirty="0" smtClean="0">
                <a:solidFill>
                  <a:srgbClr val="FFFF00"/>
                </a:solidFill>
                <a:ea typeface="Times New Roman"/>
                <a:cs typeface="Ali-A-Jiddah"/>
              </a:rPr>
              <a:t/>
            </a:r>
            <a:br>
              <a:rPr lang="ar-IQ" sz="3600" b="1" dirty="0" smtClean="0">
                <a:solidFill>
                  <a:srgbClr val="FFFF00"/>
                </a:solidFill>
                <a:ea typeface="Times New Roman"/>
                <a:cs typeface="Ali-A-Jiddah"/>
              </a:rPr>
            </a:br>
            <a:r>
              <a:rPr lang="ar-IQ" sz="3600" b="1" dirty="0" smtClean="0">
                <a:solidFill>
                  <a:srgbClr val="FFFF00"/>
                </a:solidFill>
                <a:ea typeface="Times New Roman"/>
                <a:cs typeface="Ali-A-Jiddah"/>
              </a:rPr>
              <a:t>وينقسم الى نوعان</a:t>
            </a:r>
            <a:r>
              <a:rPr lang="ar-IQ" sz="3600" b="1" dirty="0" smtClean="0">
                <a:solidFill>
                  <a:srgbClr val="FFFF00"/>
                </a:solidFill>
                <a:ea typeface="Times New Roman"/>
                <a:cs typeface="Arial"/>
              </a:rPr>
              <a:t> </a:t>
            </a:r>
            <a:endParaRPr lang="en-US" sz="2800" dirty="0">
              <a:solidFill>
                <a:srgbClr val="FFFF00"/>
              </a:solidFill>
              <a:ea typeface="Times New Roman"/>
              <a:cs typeface="Arial"/>
            </a:endParaRPr>
          </a:p>
        </p:txBody>
      </p:sp>
      <p:sp>
        <p:nvSpPr>
          <p:cNvPr id="3" name="عنصر نائب للمحتوى 2"/>
          <p:cNvSpPr>
            <a:spLocks noGrp="1"/>
          </p:cNvSpPr>
          <p:nvPr>
            <p:ph idx="1"/>
          </p:nvPr>
        </p:nvSpPr>
        <p:spPr>
          <a:xfrm>
            <a:off x="179512" y="1628801"/>
            <a:ext cx="8712968" cy="4619606"/>
          </a:xfrm>
        </p:spPr>
        <p:txBody>
          <a:bodyPr>
            <a:noAutofit/>
          </a:bodyPr>
          <a:lstStyle/>
          <a:p>
            <a:r>
              <a:rPr lang="ar-IQ" sz="2800" dirty="0">
                <a:solidFill>
                  <a:srgbClr val="FFFF00"/>
                </a:solidFill>
                <a:cs typeface="Ali-A-Jiddah" pitchFamily="2" charset="-78"/>
              </a:rPr>
              <a:t>ا-  لصدق التلازمي </a:t>
            </a:r>
            <a:r>
              <a:rPr lang="ar-IQ" sz="3200" dirty="0" smtClean="0">
                <a:solidFill>
                  <a:srgbClr val="FFFF00"/>
                </a:solidFill>
                <a:cs typeface="Ali-A-Jiddah" pitchFamily="2" charset="-78"/>
              </a:rPr>
              <a:t>. </a:t>
            </a:r>
            <a:r>
              <a:rPr lang="en-US" sz="3200" dirty="0" smtClean="0">
                <a:solidFill>
                  <a:srgbClr val="FFFF00"/>
                </a:solidFill>
                <a:latin typeface="Albertus Extra Bold" pitchFamily="34" charset="0"/>
                <a:cs typeface="Ali-A-Jiddah" pitchFamily="2" charset="-78"/>
              </a:rPr>
              <a:t>Concurrent  Validity </a:t>
            </a:r>
            <a:endParaRPr lang="ar-IQ" sz="3200" dirty="0" smtClean="0">
              <a:solidFill>
                <a:srgbClr val="FFFF00"/>
              </a:solidFill>
              <a:latin typeface="Albertus Extra Bold" pitchFamily="34" charset="0"/>
              <a:cs typeface="Ali-A-Jiddah" pitchFamily="2" charset="-78"/>
            </a:endParaRPr>
          </a:p>
          <a:p>
            <a:r>
              <a:rPr lang="ar-IQ" sz="2800" b="1" dirty="0" smtClean="0">
                <a:solidFill>
                  <a:srgbClr val="FFFF00"/>
                </a:solidFill>
                <a:cs typeface="Ali-A-Jiddah" pitchFamily="2" charset="-78"/>
              </a:rPr>
              <a:t>ب-الصدق التنبؤي  </a:t>
            </a:r>
            <a:r>
              <a:rPr lang="en-US" sz="2800" b="1" dirty="0" smtClean="0">
                <a:solidFill>
                  <a:srgbClr val="FFFF00"/>
                </a:solidFill>
                <a:latin typeface="Albertus Extra Bold" pitchFamily="34" charset="0"/>
                <a:ea typeface="Times New Roman"/>
                <a:cs typeface="Ali_K_Jiddah"/>
              </a:rPr>
              <a:t>Predictive </a:t>
            </a:r>
            <a:r>
              <a:rPr lang="en-US" sz="2800" b="1" dirty="0">
                <a:solidFill>
                  <a:srgbClr val="FFFF00"/>
                </a:solidFill>
                <a:latin typeface="Albertus Extra Bold" pitchFamily="34" charset="0"/>
                <a:ea typeface="Times New Roman"/>
                <a:cs typeface="Ali_K_Jiddah"/>
              </a:rPr>
              <a:t>Validity </a:t>
            </a:r>
            <a:endParaRPr lang="ar-IQ" sz="2800" b="1" dirty="0" smtClean="0">
              <a:solidFill>
                <a:srgbClr val="FFFF00"/>
              </a:solidFill>
              <a:latin typeface="Albertus Extra Bold" pitchFamily="34" charset="0"/>
              <a:ea typeface="Times New Roman"/>
              <a:cs typeface="Ali_K_Jiddah"/>
            </a:endParaRPr>
          </a:p>
          <a:p>
            <a:pPr algn="just"/>
            <a:r>
              <a:rPr lang="ar-IQ" sz="2800" b="1" u="sng" dirty="0" smtClean="0">
                <a:solidFill>
                  <a:srgbClr val="FFFF00"/>
                </a:solidFill>
                <a:cs typeface="Ali-A-Jiddah" pitchFamily="2" charset="-78"/>
              </a:rPr>
              <a:t>الصدق التلازمي: </a:t>
            </a:r>
            <a:r>
              <a:rPr lang="ar-IQ" sz="2800" dirty="0">
                <a:cs typeface="Ali-A-Jiddah" pitchFamily="2" charset="-78"/>
              </a:rPr>
              <a:t>في هذا النوع من الصدق يطبق المحك   في نفس الوقت الذي يطبق فيه  الاختبار </a:t>
            </a:r>
            <a:r>
              <a:rPr lang="ar-IQ" sz="2800" dirty="0" smtClean="0">
                <a:cs typeface="Ali-A-Jiddah" pitchFamily="2" charset="-78"/>
              </a:rPr>
              <a:t>الداخلي</a:t>
            </a:r>
          </a:p>
          <a:p>
            <a:pPr algn="just"/>
            <a:r>
              <a:rPr lang="ar-IQ" sz="2800" dirty="0" smtClean="0">
                <a:cs typeface="Ali-A-Jiddah" pitchFamily="2" charset="-78"/>
              </a:rPr>
              <a:t> </a:t>
            </a:r>
            <a:r>
              <a:rPr lang="ar-IQ" sz="2800" dirty="0">
                <a:solidFill>
                  <a:srgbClr val="FFFF00"/>
                </a:solidFill>
                <a:cs typeface="Ali-A-Jiddah" pitchFamily="2" charset="-78"/>
              </a:rPr>
              <a:t>مثال:- </a:t>
            </a:r>
            <a:r>
              <a:rPr lang="ar-IQ" sz="2800" dirty="0">
                <a:cs typeface="Ali-A-Jiddah" pitchFamily="2" charset="-78"/>
              </a:rPr>
              <a:t>قياس القوة الانفجارية  لطلاب المرحلة الأولى  .اختبار الوثب من الثبات </a:t>
            </a:r>
            <a:r>
              <a:rPr lang="ar-IQ" sz="2800" dirty="0" smtClean="0">
                <a:cs typeface="Ali-A-Jiddah" pitchFamily="2" charset="-78"/>
              </a:rPr>
              <a:t>للأمام  </a:t>
            </a:r>
            <a:r>
              <a:rPr lang="ar-IQ" sz="2800" dirty="0">
                <a:cs typeface="Ali-A-Jiddah" pitchFamily="2" charset="-78"/>
              </a:rPr>
              <a:t>داخلي </a:t>
            </a:r>
            <a:r>
              <a:rPr lang="ar-IQ" sz="2800" dirty="0" smtClean="0">
                <a:cs typeface="Ali-A-Jiddah" pitchFamily="2" charset="-78"/>
              </a:rPr>
              <a:t>واختبار القفز </a:t>
            </a:r>
            <a:r>
              <a:rPr lang="ar-IQ" sz="2800" dirty="0">
                <a:cs typeface="Ali-A-Jiddah" pitchFamily="2" charset="-78"/>
              </a:rPr>
              <a:t>العمودي </a:t>
            </a:r>
            <a:r>
              <a:rPr lang="ar-IQ" sz="2800" dirty="0" smtClean="0">
                <a:cs typeface="Ali-A-Jiddah" pitchFamily="2" charset="-78"/>
              </a:rPr>
              <a:t>للأعلى </a:t>
            </a:r>
            <a:r>
              <a:rPr lang="ar-IQ" sz="2800" dirty="0">
                <a:cs typeface="Ali-A-Jiddah" pitchFamily="2" charset="-78"/>
              </a:rPr>
              <a:t>خارجي ينطبق الاختباران في نفس الظروف وفي نفس الوقت.(نرمز لدرجة اختبار جديد(س) واختبار الذي ثبت صدقه سابقا (ص) وبعد ذلك نستخرج معامل ارتباط والذي ندعوه (بمعامل ثبات) . فاذا كانت القيمة عالية نقول (الاختبار صادق بطريقة التلازم ). </a:t>
            </a:r>
            <a:r>
              <a:rPr lang="ar-IQ" sz="3200" dirty="0" smtClean="0">
                <a:solidFill>
                  <a:schemeClr val="bg1"/>
                </a:solidFill>
                <a:cs typeface="Ali-A-Jiddah" pitchFamily="2" charset="-78"/>
              </a:rPr>
              <a:t> </a:t>
            </a:r>
            <a:endParaRPr lang="ar-IQ" sz="3200" dirty="0">
              <a:solidFill>
                <a:schemeClr val="bg1"/>
              </a:solidFill>
              <a:cs typeface="Ali_K_Jiddah" pitchFamily="2" charset="-78"/>
            </a:endParaRPr>
          </a:p>
        </p:txBody>
      </p:sp>
    </p:spTree>
    <p:extLst>
      <p:ext uri="{BB962C8B-B14F-4D97-AF65-F5344CB8AC3E}">
        <p14:creationId xmlns:p14="http://schemas.microsoft.com/office/powerpoint/2010/main" val="345448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60648"/>
            <a:ext cx="7924800" cy="5761856"/>
          </a:xfrm>
        </p:spPr>
        <p:txBody>
          <a:bodyPr>
            <a:normAutofit lnSpcReduction="10000"/>
          </a:bodyPr>
          <a:lstStyle/>
          <a:p>
            <a:pPr lvl="0">
              <a:buClr>
                <a:srgbClr val="DC9E1F"/>
              </a:buClr>
            </a:pPr>
            <a:r>
              <a:rPr lang="ar-IQ" sz="3600" b="1" dirty="0">
                <a:solidFill>
                  <a:srgbClr val="FFFF00"/>
                </a:solidFill>
                <a:cs typeface="Ali-A-Jiddah" pitchFamily="2" charset="-78"/>
              </a:rPr>
              <a:t>الصدق التنبؤي </a:t>
            </a:r>
            <a:r>
              <a:rPr lang="ar-IQ" sz="3600" b="1" dirty="0" smtClean="0">
                <a:solidFill>
                  <a:srgbClr val="FFFF00"/>
                </a:solidFill>
                <a:latin typeface="Albertus Extra Bold" pitchFamily="34" charset="0"/>
                <a:cs typeface="Ali-A-Jiddah" pitchFamily="2" charset="-78"/>
              </a:rPr>
              <a:t>:-</a:t>
            </a:r>
            <a:r>
              <a:rPr lang="en-US" sz="3600" b="1" dirty="0" smtClean="0">
                <a:solidFill>
                  <a:srgbClr val="FFFF00"/>
                </a:solidFill>
                <a:latin typeface="Albertus Extra Bold" pitchFamily="34" charset="0"/>
                <a:cs typeface="Ali-A-Jiddah" pitchFamily="2" charset="-78"/>
              </a:rPr>
              <a:t>Predictive Validity</a:t>
            </a:r>
            <a:r>
              <a:rPr lang="ar-IQ" sz="4000" b="1" dirty="0" smtClean="0">
                <a:solidFill>
                  <a:srgbClr val="FFFF00"/>
                </a:solidFill>
                <a:latin typeface="Albertus Extra Bold" pitchFamily="34" charset="0"/>
                <a:cs typeface="Ali-A-Jiddah" pitchFamily="2" charset="-78"/>
              </a:rPr>
              <a:t> </a:t>
            </a:r>
            <a:endParaRPr lang="ar-IQ" sz="3600" b="1" dirty="0" smtClean="0">
              <a:solidFill>
                <a:srgbClr val="FFFF00"/>
              </a:solidFill>
              <a:latin typeface="Albertus Extra Bold" pitchFamily="34" charset="0"/>
              <a:cs typeface="Ali_K_Jiddah" pitchFamily="2" charset="-78"/>
            </a:endParaRPr>
          </a:p>
          <a:p>
            <a:pPr lvl="0">
              <a:buClr>
                <a:srgbClr val="DC9E1F"/>
              </a:buClr>
            </a:pPr>
            <a:r>
              <a:rPr lang="ar-IQ" sz="2800" dirty="0" smtClean="0">
                <a:solidFill>
                  <a:srgbClr val="FFFFFF"/>
                </a:solidFill>
                <a:cs typeface="Ali-A-Jiddah" pitchFamily="2" charset="-78"/>
              </a:rPr>
              <a:t> </a:t>
            </a:r>
          </a:p>
          <a:p>
            <a:pPr lvl="0" algn="just">
              <a:buClr>
                <a:srgbClr val="DC9E1F"/>
              </a:buClr>
            </a:pPr>
            <a:r>
              <a:rPr lang="ar-IQ" sz="3600" dirty="0" smtClean="0">
                <a:solidFill>
                  <a:srgbClr val="FFFFFF"/>
                </a:solidFill>
                <a:cs typeface="Ali-A-Jiddah" pitchFamily="2" charset="-78"/>
              </a:rPr>
              <a:t>وهي </a:t>
            </a:r>
            <a:r>
              <a:rPr lang="ar-IQ" sz="3600" dirty="0">
                <a:solidFill>
                  <a:srgbClr val="FFFFFF"/>
                </a:solidFill>
                <a:cs typeface="Ali-A-Jiddah" pitchFamily="2" charset="-78"/>
              </a:rPr>
              <a:t>عملية تطبيق الاختبار على عينة ومن ثم متابعة سلوك العينة بعد فترة زمنية .مثال :- (نقوم باختبار العينة بالقفز العمودي) ثم نقوم بتعليم </a:t>
            </a:r>
            <a:r>
              <a:rPr lang="ar-IQ" sz="3600" dirty="0" smtClean="0">
                <a:solidFill>
                  <a:srgbClr val="FFFFFF"/>
                </a:solidFill>
                <a:cs typeface="Ali-A-Jiddah" pitchFamily="2" charset="-78"/>
              </a:rPr>
              <a:t>(تدريب) العينة </a:t>
            </a:r>
            <a:r>
              <a:rPr lang="ar-IQ" sz="3600" dirty="0">
                <a:solidFill>
                  <a:srgbClr val="FFFFFF"/>
                </a:solidFill>
                <a:cs typeface="Ali-A-Jiddah" pitchFamily="2" charset="-78"/>
              </a:rPr>
              <a:t>(القفز العالي) وبعد فترة مثلا ثلاثة شهور نقوم باختبار العينة .( اختبار القفز العمودي  نرمز له (س) واختبار القفز العالي نرمز له (ص) نستخرج معامل الارتباط البسيط بينهما(معامل ثبات) فاذا كان عاليا نقول ان اختبار القفز العمودي له صدق تنبؤي في انجاح فعالية القفز العالي </a:t>
            </a:r>
            <a:r>
              <a:rPr lang="ar-IQ" sz="3600" dirty="0" smtClean="0">
                <a:solidFill>
                  <a:srgbClr val="FFFFFF"/>
                </a:solidFill>
                <a:cs typeface="Ali-A-Jiddah" pitchFamily="2" charset="-78"/>
              </a:rPr>
              <a:t> </a:t>
            </a:r>
            <a:endParaRPr lang="ar-IQ" sz="3600" b="1" dirty="0">
              <a:solidFill>
                <a:schemeClr val="bg1"/>
              </a:solidFill>
              <a:cs typeface="Ali_K_Jiddah" pitchFamily="2" charset="-78"/>
            </a:endParaRPr>
          </a:p>
        </p:txBody>
      </p:sp>
    </p:spTree>
    <p:extLst>
      <p:ext uri="{BB962C8B-B14F-4D97-AF65-F5344CB8AC3E}">
        <p14:creationId xmlns:p14="http://schemas.microsoft.com/office/powerpoint/2010/main" val="129185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60648"/>
            <a:ext cx="7488832" cy="994122"/>
          </a:xfrm>
        </p:spPr>
        <p:txBody>
          <a:bodyPr>
            <a:noAutofit/>
          </a:bodyPr>
          <a:lstStyle/>
          <a:p>
            <a:pPr marL="228600" algn="r">
              <a:lnSpc>
                <a:spcPct val="115000"/>
              </a:lnSpc>
              <a:tabLst>
                <a:tab pos="6120130" algn="r"/>
              </a:tabLst>
            </a:pPr>
            <a:r>
              <a:rPr lang="ar-AE" sz="3600" b="1" dirty="0">
                <a:solidFill>
                  <a:srgbClr val="FFFF00"/>
                </a:solidFill>
                <a:ea typeface="Times New Roman"/>
                <a:cs typeface="Ali-A-Jiddah"/>
              </a:rPr>
              <a:t>-الصدق تكوين </a:t>
            </a:r>
            <a:r>
              <a:rPr lang="ar-AE" sz="3600" b="1" dirty="0" smtClean="0">
                <a:solidFill>
                  <a:srgbClr val="FFFF00"/>
                </a:solidFill>
                <a:ea typeface="Times New Roman"/>
                <a:cs typeface="Ali-A-Jiddah"/>
              </a:rPr>
              <a:t>الفرضي</a:t>
            </a:r>
            <a:r>
              <a:rPr lang="ar-IQ" sz="3600" b="1" dirty="0" smtClean="0">
                <a:solidFill>
                  <a:srgbClr val="FFFF00"/>
                </a:solidFill>
                <a:ea typeface="Times New Roman"/>
                <a:cs typeface="Ali-A-Jiddah"/>
              </a:rPr>
              <a:t> </a:t>
            </a:r>
            <a:r>
              <a:rPr lang="en-US" sz="3200" b="1" dirty="0" smtClean="0">
                <a:latin typeface="Albertus Extra Bold" pitchFamily="34" charset="0"/>
                <a:ea typeface="Times New Roman"/>
                <a:cs typeface="Ali_K_Jiddah"/>
              </a:rPr>
              <a:t>Construct Validity</a:t>
            </a:r>
            <a:br>
              <a:rPr lang="en-US" sz="3200" b="1" dirty="0" smtClean="0">
                <a:latin typeface="Albertus Extra Bold" pitchFamily="34" charset="0"/>
                <a:ea typeface="Times New Roman"/>
                <a:cs typeface="Ali_K_Jiddah"/>
              </a:rPr>
            </a:br>
            <a:endParaRPr lang="en-US" sz="2400" dirty="0">
              <a:latin typeface="Albertus Extra Bold" pitchFamily="34" charset="0"/>
              <a:ea typeface="Times New Roman"/>
              <a:cs typeface="Arial"/>
            </a:endParaRPr>
          </a:p>
        </p:txBody>
      </p:sp>
      <p:sp>
        <p:nvSpPr>
          <p:cNvPr id="3" name="عنصر نائب للمحتوى 2"/>
          <p:cNvSpPr>
            <a:spLocks noGrp="1"/>
          </p:cNvSpPr>
          <p:nvPr>
            <p:ph idx="1"/>
          </p:nvPr>
        </p:nvSpPr>
        <p:spPr>
          <a:xfrm>
            <a:off x="467544" y="1264966"/>
            <a:ext cx="7924800" cy="4756321"/>
          </a:xfrm>
        </p:spPr>
        <p:txBody>
          <a:bodyPr>
            <a:normAutofit/>
          </a:bodyPr>
          <a:lstStyle/>
          <a:p>
            <a:pPr marL="228600">
              <a:lnSpc>
                <a:spcPct val="115000"/>
              </a:lnSpc>
            </a:pPr>
            <a:r>
              <a:rPr lang="ar-AE" sz="3200" b="1" dirty="0">
                <a:solidFill>
                  <a:srgbClr val="FFFF00"/>
                </a:solidFill>
                <a:ea typeface="Times New Roman"/>
                <a:cs typeface="Ali-A-Jiddah" pitchFamily="2" charset="-78"/>
              </a:rPr>
              <a:t>خطوات  صدق تكوين الفرضي </a:t>
            </a:r>
            <a:endParaRPr lang="ar-IQ" sz="3200" b="1" dirty="0" smtClean="0">
              <a:solidFill>
                <a:srgbClr val="FFFF00"/>
              </a:solidFill>
              <a:ea typeface="Times New Roman"/>
              <a:cs typeface="Ali-A-Jiddah" pitchFamily="2" charset="-78"/>
            </a:endParaRPr>
          </a:p>
          <a:p>
            <a:pPr marL="228600">
              <a:lnSpc>
                <a:spcPct val="115000"/>
              </a:lnSpc>
            </a:pPr>
            <a:r>
              <a:rPr lang="ar-AE" sz="3200" b="1" dirty="0" smtClean="0">
                <a:solidFill>
                  <a:srgbClr val="92D050"/>
                </a:solidFill>
                <a:ea typeface="Times New Roman"/>
              </a:rPr>
              <a:t>1- </a:t>
            </a:r>
            <a:r>
              <a:rPr lang="ar-AE" sz="3200" b="1" dirty="0">
                <a:solidFill>
                  <a:srgbClr val="92D050"/>
                </a:solidFill>
                <a:ea typeface="Times New Roman"/>
                <a:cs typeface="Ali-A-Jiddah" pitchFamily="2" charset="-78"/>
              </a:rPr>
              <a:t>تحديد مكونات </a:t>
            </a:r>
            <a:r>
              <a:rPr lang="ar-IQ" sz="3200" b="1" dirty="0" smtClean="0">
                <a:solidFill>
                  <a:srgbClr val="92D050"/>
                </a:solidFill>
                <a:ea typeface="Times New Roman"/>
                <a:cs typeface="Ali-A-Jiddah" pitchFamily="2" charset="-78"/>
              </a:rPr>
              <a:t>الفروض</a:t>
            </a:r>
            <a:endParaRPr lang="ar-IQ" sz="3200" b="1" dirty="0" smtClean="0">
              <a:solidFill>
                <a:schemeClr val="bg1"/>
              </a:solidFill>
              <a:ea typeface="Times New Roman"/>
              <a:cs typeface="Ali_K_Jiddah" pitchFamily="2" charset="-78"/>
            </a:endParaRPr>
          </a:p>
          <a:p>
            <a:pPr marL="228600">
              <a:lnSpc>
                <a:spcPct val="115000"/>
              </a:lnSpc>
            </a:pPr>
            <a:r>
              <a:rPr lang="ar-AE" sz="3200" b="1" dirty="0" smtClean="0">
                <a:solidFill>
                  <a:srgbClr val="FF0000"/>
                </a:solidFill>
                <a:ea typeface="Times New Roman"/>
              </a:rPr>
              <a:t>2- </a:t>
            </a:r>
            <a:r>
              <a:rPr lang="ar-AE" sz="3200" b="1" dirty="0">
                <a:solidFill>
                  <a:srgbClr val="FFFF00"/>
                </a:solidFill>
                <a:ea typeface="Times New Roman"/>
                <a:cs typeface="Ali-A-Jiddah" pitchFamily="2" charset="-78"/>
              </a:rPr>
              <a:t>اشتقاق الفروض </a:t>
            </a:r>
            <a:r>
              <a:rPr lang="ar-IQ" sz="3200" b="1" dirty="0" smtClean="0">
                <a:solidFill>
                  <a:schemeClr val="bg1"/>
                </a:solidFill>
                <a:ea typeface="Times New Roman"/>
              </a:rPr>
              <a:t> </a:t>
            </a:r>
            <a:endParaRPr lang="en-US" sz="3200" dirty="0">
              <a:solidFill>
                <a:schemeClr val="bg1"/>
              </a:solidFill>
              <a:ea typeface="Times New Roman"/>
              <a:cs typeface="Ali_K_Jiddah" pitchFamily="2" charset="-78"/>
            </a:endParaRPr>
          </a:p>
          <a:p>
            <a:r>
              <a:rPr lang="ar-AE" sz="3200" b="1" dirty="0">
                <a:solidFill>
                  <a:srgbClr val="FF0000"/>
                </a:solidFill>
                <a:ea typeface="Times New Roman"/>
              </a:rPr>
              <a:t>3- </a:t>
            </a:r>
            <a:r>
              <a:rPr lang="ar-AE" sz="3200" b="1" dirty="0">
                <a:solidFill>
                  <a:srgbClr val="92D050"/>
                </a:solidFill>
                <a:ea typeface="Times New Roman"/>
                <a:cs typeface="Ali-A-Jiddah" pitchFamily="2" charset="-78"/>
              </a:rPr>
              <a:t>التحقق من </a:t>
            </a:r>
            <a:r>
              <a:rPr lang="ar-AE" sz="3200" b="1" dirty="0" smtClean="0">
                <a:solidFill>
                  <a:srgbClr val="92D050"/>
                </a:solidFill>
                <a:ea typeface="Times New Roman"/>
                <a:cs typeface="Ali-A-Jiddah" pitchFamily="2" charset="-78"/>
              </a:rPr>
              <a:t>الفروض</a:t>
            </a:r>
            <a:endParaRPr lang="ar-IQ" sz="3200" dirty="0">
              <a:solidFill>
                <a:srgbClr val="92D050"/>
              </a:solidFill>
              <a:cs typeface="Ali_K_Jiddah" pitchFamily="2" charset="-78"/>
            </a:endParaRPr>
          </a:p>
        </p:txBody>
      </p:sp>
    </p:spTree>
    <p:extLst>
      <p:ext uri="{BB962C8B-B14F-4D97-AF65-F5344CB8AC3E}">
        <p14:creationId xmlns:p14="http://schemas.microsoft.com/office/powerpoint/2010/main" val="2859516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4710" y="452718"/>
            <a:ext cx="7055380" cy="744034"/>
          </a:xfrm>
        </p:spPr>
        <p:txBody>
          <a:bodyPr>
            <a:noAutofit/>
          </a:bodyPr>
          <a:lstStyle/>
          <a:p>
            <a:pPr marL="228600" algn="r">
              <a:lnSpc>
                <a:spcPct val="115000"/>
              </a:lnSpc>
            </a:pPr>
            <a:r>
              <a:rPr lang="ar-AE" sz="2800" b="1" dirty="0">
                <a:solidFill>
                  <a:srgbClr val="FFFF00"/>
                </a:solidFill>
                <a:ea typeface="Times New Roman"/>
                <a:cs typeface="Ali-A-Jiddah"/>
              </a:rPr>
              <a:t>5-الصدق الذاتي</a:t>
            </a:r>
            <a:r>
              <a:rPr lang="ar-AE" sz="2800" b="1" dirty="0">
                <a:solidFill>
                  <a:srgbClr val="FFFF00"/>
                </a:solidFill>
                <a:ea typeface="Times New Roman"/>
                <a:cs typeface="Arial"/>
              </a:rPr>
              <a:t>  </a:t>
            </a:r>
            <a:r>
              <a:rPr lang="ar-AE" sz="2800" b="1" dirty="0">
                <a:solidFill>
                  <a:srgbClr val="FFFF00"/>
                </a:solidFill>
                <a:ea typeface="Times New Roman"/>
                <a:cs typeface="Ali-A-Jiddah"/>
              </a:rPr>
              <a:t>(مؤشر الثبات)</a:t>
            </a:r>
            <a:r>
              <a:rPr lang="ar-AE" sz="2800" b="1" dirty="0">
                <a:solidFill>
                  <a:srgbClr val="FFFF00"/>
                </a:solidFill>
                <a:ea typeface="Times New Roman"/>
                <a:cs typeface="Arial"/>
              </a:rPr>
              <a:t> </a:t>
            </a:r>
            <a:r>
              <a:rPr lang="en-US" sz="2000" b="1" dirty="0" smtClean="0">
                <a:latin typeface="Albertus Extra Bold" pitchFamily="34" charset="0"/>
                <a:ea typeface="Times New Roman"/>
                <a:cs typeface="Ali_K_Jiddah"/>
              </a:rPr>
              <a:t>Index </a:t>
            </a:r>
            <a:r>
              <a:rPr lang="en-US" sz="2000" b="1" dirty="0">
                <a:latin typeface="Albertus Extra Bold" pitchFamily="34" charset="0"/>
                <a:ea typeface="Times New Roman"/>
                <a:cs typeface="Ali_K_Jiddah"/>
              </a:rPr>
              <a:t>of </a:t>
            </a:r>
            <a:r>
              <a:rPr lang="en-US" sz="2000" b="1" dirty="0" smtClean="0">
                <a:latin typeface="Albertus Extra Bold" pitchFamily="34" charset="0"/>
                <a:ea typeface="Times New Roman"/>
                <a:cs typeface="Ali_K_Jiddah"/>
              </a:rPr>
              <a:t>Reliability</a:t>
            </a:r>
            <a:endParaRPr lang="en-US" sz="1400" b="1" dirty="0">
              <a:ea typeface="Times New Roman"/>
              <a:cs typeface="Arial"/>
            </a:endParaRPr>
          </a:p>
        </p:txBody>
      </p:sp>
      <p:sp>
        <p:nvSpPr>
          <p:cNvPr id="3" name="عنصر نائب للمحتوى 2"/>
          <p:cNvSpPr>
            <a:spLocks noGrp="1"/>
          </p:cNvSpPr>
          <p:nvPr>
            <p:ph idx="1"/>
          </p:nvPr>
        </p:nvSpPr>
        <p:spPr>
          <a:xfrm>
            <a:off x="179512" y="1196752"/>
            <a:ext cx="8712968" cy="5661248"/>
          </a:xfrm>
        </p:spPr>
        <p:txBody>
          <a:bodyPr>
            <a:normAutofit/>
          </a:bodyPr>
          <a:lstStyle/>
          <a:p>
            <a:pPr algn="just"/>
            <a:r>
              <a:rPr lang="ar-IQ" sz="3200" dirty="0">
                <a:cs typeface="Ali-A-Jiddah" pitchFamily="2" charset="-78"/>
              </a:rPr>
              <a:t>- الصدق الذاتي :- ( صدق مؤشر الثبات )وهو صدق درجات  التجريبية بالنسبة للدرجات الحقيقية  التي تخلصت من  أخطاء القياس ويمثل الحدود القصوى  للصدق التجريبي  .ومن ثم  الدرجات الحقيقية هي الميزان او محك الذي ينسب اليه صدق </a:t>
            </a:r>
            <a:r>
              <a:rPr lang="ar-IQ" sz="3200" dirty="0" smtClean="0">
                <a:cs typeface="Ali-A-Jiddah" pitchFamily="2" charset="-78"/>
              </a:rPr>
              <a:t>الاختبار</a:t>
            </a:r>
            <a:r>
              <a:rPr lang="ar-IQ" sz="3200" dirty="0" smtClean="0">
                <a:solidFill>
                  <a:srgbClr val="FF0000"/>
                </a:solidFill>
                <a:cs typeface="Ali_K_Jiddah" pitchFamily="2" charset="-78"/>
              </a:rPr>
              <a:t> </a:t>
            </a:r>
            <a:endParaRPr lang="ar-IQ" sz="3200" dirty="0">
              <a:solidFill>
                <a:schemeClr val="bg1"/>
              </a:solidFill>
              <a:cs typeface="Ali_K_Jiddah" pitchFamily="2" charset="-78"/>
            </a:endParaRPr>
          </a:p>
          <a:p>
            <a:pPr algn="just"/>
            <a:r>
              <a:rPr lang="ar-IQ" sz="3200" dirty="0">
                <a:cs typeface="Ali-A-Jiddah" pitchFamily="2" charset="-78"/>
              </a:rPr>
              <a:t>	الوسيلة الاحصائية المناسبة  هي:- </a:t>
            </a:r>
          </a:p>
          <a:p>
            <a:pPr algn="just"/>
            <a:r>
              <a:rPr lang="ar-IQ" sz="3200" dirty="0">
                <a:cs typeface="Ali-A-Jiddah" pitchFamily="2" charset="-78"/>
              </a:rPr>
              <a:t>	</a:t>
            </a:r>
            <a:r>
              <a:rPr lang="ar-IQ" sz="3200" dirty="0" smtClean="0">
                <a:cs typeface="Ali-A-Jiddah" pitchFamily="2" charset="-78"/>
              </a:rPr>
              <a:t>صدق </a:t>
            </a:r>
            <a:r>
              <a:rPr lang="ar-IQ" sz="3200" dirty="0">
                <a:cs typeface="Ali-A-Jiddah" pitchFamily="2" charset="-78"/>
              </a:rPr>
              <a:t>الذاتي = /  معامل الثبات تحت جذر تربيعي </a:t>
            </a:r>
            <a:r>
              <a:rPr lang="ar-IQ" sz="2800" dirty="0">
                <a:cs typeface="Ali-A-Jiddah" pitchFamily="2" charset="-78"/>
              </a:rPr>
              <a:t>. </a:t>
            </a:r>
            <a:endParaRPr lang="ar-IQ" sz="2800" dirty="0" smtClean="0">
              <a:cs typeface="Ali-A-Jiddah" pitchFamily="2" charset="-78"/>
            </a:endParaRPr>
          </a:p>
          <a:p>
            <a:pPr marL="0" indent="0">
              <a:buNone/>
            </a:pPr>
            <a:endParaRPr lang="ar-IQ" sz="1800" dirty="0">
              <a:solidFill>
                <a:srgbClr val="FF0000"/>
              </a:solidFill>
              <a:cs typeface="Ali_K_Jiddah" pitchFamily="2" charset="-78"/>
            </a:endParaRPr>
          </a:p>
        </p:txBody>
      </p:sp>
    </p:spTree>
    <p:extLst>
      <p:ext uri="{BB962C8B-B14F-4D97-AF65-F5344CB8AC3E}">
        <p14:creationId xmlns:p14="http://schemas.microsoft.com/office/powerpoint/2010/main" val="537775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773832"/>
            <a:ext cx="7924800" cy="1143000"/>
          </a:xfrm>
        </p:spPr>
        <p:txBody>
          <a:bodyPr>
            <a:noAutofit/>
          </a:bodyPr>
          <a:lstStyle/>
          <a:p>
            <a:pPr marL="228600" algn="r">
              <a:lnSpc>
                <a:spcPct val="115000"/>
              </a:lnSpc>
            </a:pPr>
            <a:r>
              <a:rPr lang="ar-AE" sz="3600" b="1" dirty="0">
                <a:ea typeface="Times New Roman"/>
                <a:cs typeface="Ali-A-Jiddah"/>
              </a:rPr>
              <a:t>.6-الصدق العاملي</a:t>
            </a:r>
            <a:r>
              <a:rPr lang="ar-AE" sz="3200" b="1" dirty="0">
                <a:ea typeface="Times New Roman"/>
                <a:cs typeface="Arial"/>
              </a:rPr>
              <a:t> </a:t>
            </a:r>
            <a:r>
              <a:rPr lang="ar-IQ" sz="3600" b="1" dirty="0">
                <a:ea typeface="Times New Roman"/>
                <a:cs typeface="Ali_K_Jiddah"/>
              </a:rPr>
              <a:t>. </a:t>
            </a:r>
            <a:r>
              <a:rPr lang="ar-IQ" sz="4000" b="1" dirty="0">
                <a:solidFill>
                  <a:srgbClr val="EBEBEB"/>
                </a:solidFill>
                <a:ea typeface="Times New Roman"/>
                <a:cs typeface="Arial"/>
              </a:rPr>
              <a:t>(</a:t>
            </a:r>
            <a:r>
              <a:rPr lang="en-US" sz="4000" b="1" dirty="0">
                <a:solidFill>
                  <a:srgbClr val="EBEBEB"/>
                </a:solidFill>
                <a:ea typeface="Times New Roman"/>
                <a:cs typeface="Arial"/>
              </a:rPr>
              <a:t>Factorial </a:t>
            </a:r>
            <a:r>
              <a:rPr lang="en-US" sz="4000" b="1" dirty="0" smtClean="0">
                <a:solidFill>
                  <a:srgbClr val="EBEBEB"/>
                </a:solidFill>
                <a:ea typeface="Times New Roman"/>
                <a:cs typeface="Arial"/>
              </a:rPr>
              <a:t>Validity</a:t>
            </a:r>
            <a:r>
              <a:rPr lang="ar-IQ" sz="4000" b="1" dirty="0" smtClean="0">
                <a:solidFill>
                  <a:srgbClr val="EBEBEB"/>
                </a:solidFill>
                <a:ea typeface="Times New Roman"/>
                <a:cs typeface="Arial"/>
              </a:rPr>
              <a:t>)</a:t>
            </a:r>
            <a:r>
              <a:rPr lang="ar-IQ" sz="3600" b="1" dirty="0" smtClean="0">
                <a:solidFill>
                  <a:schemeClr val="bg1"/>
                </a:solidFill>
                <a:ea typeface="Times New Roman"/>
                <a:cs typeface="Ali_K_Jiddah"/>
              </a:rPr>
              <a:t> </a:t>
            </a:r>
            <a:r>
              <a:rPr lang="ar-IQ" sz="4000" b="1" dirty="0" smtClean="0">
                <a:solidFill>
                  <a:schemeClr val="bg1"/>
                </a:solidFill>
                <a:ea typeface="Times New Roman"/>
                <a:cs typeface="Arial"/>
              </a:rPr>
              <a:t/>
            </a:r>
            <a:br>
              <a:rPr lang="ar-IQ" sz="4000" b="1" dirty="0" smtClean="0">
                <a:solidFill>
                  <a:schemeClr val="bg1"/>
                </a:solidFill>
                <a:ea typeface="Times New Roman"/>
                <a:cs typeface="Arial"/>
              </a:rPr>
            </a:br>
            <a:r>
              <a:rPr lang="ar-IQ" sz="3200" b="1" dirty="0" smtClean="0">
                <a:ea typeface="Times New Roman"/>
                <a:cs typeface="Arial"/>
              </a:rPr>
              <a:t> </a:t>
            </a:r>
            <a:endParaRPr lang="en-US" sz="2800" dirty="0">
              <a:ea typeface="Times New Roman"/>
              <a:cs typeface="Arial"/>
            </a:endParaRPr>
          </a:p>
        </p:txBody>
      </p:sp>
      <p:sp>
        <p:nvSpPr>
          <p:cNvPr id="3" name="عنصر نائب للمحتوى 2"/>
          <p:cNvSpPr>
            <a:spLocks noGrp="1"/>
          </p:cNvSpPr>
          <p:nvPr>
            <p:ph idx="1"/>
          </p:nvPr>
        </p:nvSpPr>
        <p:spPr>
          <a:xfrm>
            <a:off x="609600" y="2060848"/>
            <a:ext cx="7924800" cy="4176464"/>
          </a:xfrm>
        </p:spPr>
        <p:txBody>
          <a:bodyPr>
            <a:normAutofit/>
          </a:bodyPr>
          <a:lstStyle/>
          <a:p>
            <a:r>
              <a:rPr lang="ar-AE" sz="3200" b="1" dirty="0">
                <a:ea typeface="Times New Roman"/>
              </a:rPr>
              <a:t>وهو افضل انواع الصدق </a:t>
            </a:r>
            <a:r>
              <a:rPr lang="ar-AE" sz="3200" b="1" dirty="0" smtClean="0">
                <a:ea typeface="Times New Roman"/>
              </a:rPr>
              <a:t>لأنها </a:t>
            </a:r>
            <a:r>
              <a:rPr lang="ar-AE" sz="3200" b="1" dirty="0">
                <a:ea typeface="Times New Roman"/>
              </a:rPr>
              <a:t>يعتمد على اسلوب احصائي متقدم هو التحليل </a:t>
            </a:r>
            <a:r>
              <a:rPr lang="ar-AE" sz="3200" b="1" dirty="0" smtClean="0">
                <a:ea typeface="Times New Roman"/>
              </a:rPr>
              <a:t>العاملي</a:t>
            </a:r>
            <a:r>
              <a:rPr lang="ar-IQ" sz="3200" b="1" dirty="0" smtClean="0">
                <a:solidFill>
                  <a:schemeClr val="bg1"/>
                </a:solidFill>
                <a:ea typeface="Times New Roman"/>
                <a:cs typeface="Ali_K_Jiddah" pitchFamily="2" charset="-78"/>
              </a:rPr>
              <a:t> </a:t>
            </a:r>
            <a:r>
              <a:rPr lang="en-US" sz="3200" b="1" dirty="0">
                <a:ea typeface="Times New Roman"/>
                <a:cs typeface="Arial"/>
              </a:rPr>
              <a:t/>
            </a:r>
            <a:br>
              <a:rPr lang="en-US" sz="3200" b="1" dirty="0">
                <a:ea typeface="Times New Roman"/>
                <a:cs typeface="Arial"/>
              </a:rPr>
            </a:br>
            <a:r>
              <a:rPr lang="ar-AE" sz="3200" b="1" dirty="0">
                <a:ea typeface="Times New Roman"/>
              </a:rPr>
              <a:t>يستهدف التحليل متعدد المتغيرات بغرض وصف العلاقات فيما بين مجموعة كبيرة من المتغيرات.</a:t>
            </a:r>
            <a:r>
              <a:rPr lang="ar-AE" sz="3200" b="1" dirty="0">
                <a:ea typeface="Times New Roman"/>
                <a:cs typeface="Calibri"/>
              </a:rPr>
              <a:t> </a:t>
            </a:r>
            <a:endParaRPr lang="ar-IQ" sz="3200" b="1" dirty="0" smtClean="0">
              <a:ea typeface="Times New Roman"/>
              <a:cs typeface="Calibri"/>
            </a:endParaRPr>
          </a:p>
          <a:p>
            <a:endParaRPr lang="ar-IQ" sz="3200" dirty="0"/>
          </a:p>
        </p:txBody>
      </p:sp>
    </p:spTree>
    <p:extLst>
      <p:ext uri="{BB962C8B-B14F-4D97-AF65-F5344CB8AC3E}">
        <p14:creationId xmlns:p14="http://schemas.microsoft.com/office/powerpoint/2010/main" val="227804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16632"/>
            <a:ext cx="7452320" cy="1143000"/>
          </a:xfrm>
        </p:spPr>
        <p:txBody>
          <a:bodyPr>
            <a:noAutofit/>
          </a:bodyPr>
          <a:lstStyle/>
          <a:p>
            <a:pPr marL="228600" algn="r">
              <a:lnSpc>
                <a:spcPct val="115000"/>
              </a:lnSpc>
              <a:tabLst>
                <a:tab pos="4447540" algn="l"/>
                <a:tab pos="5022850" algn="l"/>
              </a:tabLst>
            </a:pPr>
            <a:r>
              <a:rPr lang="ar-IQ" sz="3600" b="1" dirty="0">
                <a:solidFill>
                  <a:srgbClr val="FFFF00"/>
                </a:solidFill>
                <a:ea typeface="Times New Roman"/>
                <a:cs typeface="Ali-A-Jiddah"/>
              </a:rPr>
              <a:t>7- </a:t>
            </a:r>
            <a:r>
              <a:rPr lang="ar-IQ" sz="3600" b="1" dirty="0" smtClean="0">
                <a:solidFill>
                  <a:srgbClr val="FFFF00"/>
                </a:solidFill>
                <a:ea typeface="Times New Roman"/>
                <a:cs typeface="Ali-A-Jiddah"/>
              </a:rPr>
              <a:t>الصدق </a:t>
            </a:r>
            <a:r>
              <a:rPr lang="ar-IQ" sz="3600" b="1" dirty="0">
                <a:solidFill>
                  <a:srgbClr val="FFFF00"/>
                </a:solidFill>
                <a:ea typeface="Times New Roman"/>
                <a:cs typeface="Ali-A-Jiddah"/>
              </a:rPr>
              <a:t>التجريبي </a:t>
            </a:r>
            <a:r>
              <a:rPr lang="ar-IQ" sz="4800" b="1" dirty="0" smtClean="0">
                <a:solidFill>
                  <a:srgbClr val="FFFF00"/>
                </a:solidFill>
                <a:ea typeface="Times New Roman"/>
                <a:cs typeface="Ali-A-Jiddah"/>
              </a:rPr>
              <a:t> </a:t>
            </a:r>
            <a:r>
              <a:rPr lang="en-US" sz="4800" b="1" dirty="0" smtClean="0">
                <a:solidFill>
                  <a:srgbClr val="FFFF00"/>
                </a:solidFill>
                <a:ea typeface="Times New Roman"/>
                <a:cs typeface="Ali-A-Jiddah"/>
              </a:rPr>
              <a:t> </a:t>
            </a:r>
            <a:r>
              <a:rPr lang="tr-TR" sz="4000" b="1" dirty="0">
                <a:ea typeface="Times New Roman"/>
                <a:cs typeface="Ali-A-Jiddah"/>
              </a:rPr>
              <a:t>Demo Valıdıty</a:t>
            </a:r>
            <a:endParaRPr lang="en-US" sz="2800" dirty="0">
              <a:ea typeface="Times New Roman"/>
              <a:cs typeface="Arial"/>
            </a:endParaRPr>
          </a:p>
        </p:txBody>
      </p:sp>
      <p:sp>
        <p:nvSpPr>
          <p:cNvPr id="3" name="عنصر نائب للمحتوى 2"/>
          <p:cNvSpPr>
            <a:spLocks noGrp="1"/>
          </p:cNvSpPr>
          <p:nvPr>
            <p:ph idx="1"/>
          </p:nvPr>
        </p:nvSpPr>
        <p:spPr>
          <a:xfrm>
            <a:off x="467544" y="1412776"/>
            <a:ext cx="8424936" cy="5112568"/>
          </a:xfrm>
        </p:spPr>
        <p:txBody>
          <a:bodyPr>
            <a:normAutofit/>
          </a:bodyPr>
          <a:lstStyle/>
          <a:p>
            <a:pPr marL="228600">
              <a:lnSpc>
                <a:spcPct val="115000"/>
              </a:lnSpc>
            </a:pPr>
            <a:r>
              <a:rPr lang="ar-AE" sz="2800" b="1" u="sng" dirty="0">
                <a:ea typeface="Times New Roman"/>
              </a:rPr>
              <a:t>الصدق التجريبي</a:t>
            </a:r>
            <a:r>
              <a:rPr lang="ar-IQ" sz="2800" b="1" dirty="0">
                <a:ea typeface="Times New Roman"/>
              </a:rPr>
              <a:t>:وهو من افضل انواع الصدق واكثرها </a:t>
            </a:r>
            <a:r>
              <a:rPr lang="ar-IQ" sz="2800" b="1" dirty="0" smtClean="0">
                <a:ea typeface="Times New Roman"/>
              </a:rPr>
              <a:t>شيوعا ويعتمد </a:t>
            </a:r>
            <a:r>
              <a:rPr lang="ar-IQ" sz="2800" b="1" dirty="0">
                <a:ea typeface="Times New Roman"/>
              </a:rPr>
              <a:t>على ايجاد معامل الارتباط بين الاختبار الجديد واختبار اخر سبق اثبات صدقه في قياس الظاهرة قيد </a:t>
            </a:r>
            <a:r>
              <a:rPr lang="ar-IQ" sz="2800" b="1" dirty="0" smtClean="0">
                <a:ea typeface="Times New Roman"/>
              </a:rPr>
              <a:t>البحث</a:t>
            </a:r>
            <a:endParaRPr lang="en-US" sz="4000" dirty="0">
              <a:ea typeface="Times New Roman"/>
              <a:cs typeface="Arial"/>
            </a:endParaRPr>
          </a:p>
          <a:p>
            <a:pPr marL="228600" algn="just">
              <a:lnSpc>
                <a:spcPct val="115000"/>
              </a:lnSpc>
            </a:pPr>
            <a:r>
              <a:rPr lang="ar-IQ" sz="2400" b="1" u="sng" dirty="0">
                <a:ea typeface="Times New Roman"/>
              </a:rPr>
              <a:t>مثال </a:t>
            </a:r>
            <a:r>
              <a:rPr lang="ar-IQ" sz="2400" b="1" dirty="0">
                <a:ea typeface="Times New Roman"/>
              </a:rPr>
              <a:t>: اذا اردنا  قياس اللياقة البدنية عن طريق اختبار جديد بنى وقنن لهذا الغرض فمن الممكن ايجاد صدق هذا الاختبار </a:t>
            </a:r>
            <a:r>
              <a:rPr lang="ar-IQ" sz="2400" b="1" dirty="0" smtClean="0">
                <a:ea typeface="Times New Roman"/>
              </a:rPr>
              <a:t>عن </a:t>
            </a:r>
            <a:r>
              <a:rPr lang="ar-IQ" sz="2400" b="1" dirty="0">
                <a:ea typeface="Times New Roman"/>
              </a:rPr>
              <a:t>طريق ايجاد معامل الارتباط بينه وبين اختبار اخر ثبت صدقه لقياس اللياقة البدنية </a:t>
            </a:r>
            <a:endParaRPr lang="en-US" sz="3600" dirty="0">
              <a:ea typeface="Times New Roman"/>
              <a:cs typeface="Arial"/>
            </a:endParaRPr>
          </a:p>
        </p:txBody>
      </p:sp>
    </p:spTree>
    <p:extLst>
      <p:ext uri="{BB962C8B-B14F-4D97-AF65-F5344CB8AC3E}">
        <p14:creationId xmlns:p14="http://schemas.microsoft.com/office/powerpoint/2010/main" val="83870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43808" y="260648"/>
            <a:ext cx="4898504" cy="995362"/>
          </a:xfrm>
        </p:spPr>
        <p:txBody>
          <a:bodyPr>
            <a:normAutofit/>
          </a:bodyPr>
          <a:lstStyle/>
          <a:p>
            <a:pPr algn="r" rtl="0"/>
            <a:r>
              <a:rPr lang="ar-IQ" b="1" dirty="0" smtClean="0">
                <a:solidFill>
                  <a:srgbClr val="FFFF00"/>
                </a:solidFill>
                <a:cs typeface="Ali-A-Jiddah" pitchFamily="2" charset="-78"/>
              </a:rPr>
              <a:t>الصدق التميز</a:t>
            </a:r>
            <a:r>
              <a:rPr lang="ar-IQ" b="1" dirty="0" smtClean="0">
                <a:solidFill>
                  <a:srgbClr val="FFFF00"/>
                </a:solidFill>
              </a:rPr>
              <a:t> </a:t>
            </a:r>
            <a:r>
              <a:rPr lang="ar-IQ" b="1" dirty="0" smtClean="0">
                <a:solidFill>
                  <a:srgbClr val="FFFF00"/>
                </a:solidFill>
              </a:rPr>
              <a:t>:</a:t>
            </a:r>
            <a:endParaRPr lang="ar-IQ" dirty="0">
              <a:latin typeface="Albertus Extra Bold" pitchFamily="34" charset="0"/>
              <a:cs typeface="Ali_K_Jiddah" pitchFamily="2" charset="-78"/>
            </a:endParaRPr>
          </a:p>
        </p:txBody>
      </p:sp>
      <p:sp>
        <p:nvSpPr>
          <p:cNvPr id="3" name="عنصر نائب للمحتوى 2"/>
          <p:cNvSpPr>
            <a:spLocks noGrp="1"/>
          </p:cNvSpPr>
          <p:nvPr>
            <p:ph idx="1"/>
          </p:nvPr>
        </p:nvSpPr>
        <p:spPr>
          <a:xfrm>
            <a:off x="323528" y="1249974"/>
            <a:ext cx="8424936" cy="5419386"/>
          </a:xfrm>
        </p:spPr>
        <p:txBody>
          <a:bodyPr>
            <a:noAutofit/>
          </a:bodyPr>
          <a:lstStyle/>
          <a:p>
            <a:pPr lvl="0" algn="justLow" fontAlgn="base">
              <a:lnSpc>
                <a:spcPct val="90000"/>
              </a:lnSpc>
              <a:spcAft>
                <a:spcPct val="0"/>
              </a:spcAft>
              <a:buClr>
                <a:srgbClr val="FFFFCC"/>
              </a:buClr>
              <a:buSzPct val="75000"/>
              <a:buFont typeface="Wingdings" pitchFamily="2" charset="2"/>
              <a:buChar char="l"/>
              <a:defRPr/>
            </a:pPr>
            <a:r>
              <a:rPr lang="ar-SA" altLang="zh-CN" sz="2800" kern="0" spc="0" dirty="0">
                <a:effectLst>
                  <a:outerShdw blurRad="38100" dist="38100" dir="2700000" algn="tl">
                    <a:srgbClr val="FFFFFF"/>
                  </a:outerShdw>
                </a:effectLst>
                <a:latin typeface="Simplified Arabic" panose="02020603050405020304" pitchFamily="18" charset="-78"/>
                <a:cs typeface="Simplified Arabic" panose="02020603050405020304" pitchFamily="18" charset="-78"/>
              </a:rPr>
              <a:t>لكي نطمئن على ان الاختبار صادق </a:t>
            </a:r>
            <a:r>
              <a:rPr lang="ar-SA"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فأننا </a:t>
            </a:r>
            <a:r>
              <a:rPr lang="ar-SA" altLang="zh-CN" sz="2800" kern="0" spc="0" dirty="0">
                <a:effectLst>
                  <a:outerShdw blurRad="38100" dist="38100" dir="2700000" algn="tl">
                    <a:srgbClr val="FFFFFF"/>
                  </a:outerShdw>
                </a:effectLst>
                <a:latin typeface="Simplified Arabic" panose="02020603050405020304" pitchFamily="18" charset="-78"/>
                <a:cs typeface="Simplified Arabic" panose="02020603050405020304" pitchFamily="18" charset="-78"/>
              </a:rPr>
              <a:t>يجب ان نتأكد بان له القدرة على التمييز بين الافراد الجيدين وغير الجيدين في الظاهرة المقاسة ، فاختبار قياس مهارة التهديف بكرة القدم مثلاً يجب ان يميز بين اداء لاعبي المنتخب الوطني وبين لا عبي منتخب الكلية ، وهناك طريقة اخرى للتمييز وهي تقسيم العينة الى متميزين وغير متميزين بعد ترتيب الدرجات تنازلياً ويكون التقسيم وفق اسس معينة فاذا كان العدد اكثر من 100 شخص فنقسم </a:t>
            </a:r>
            <a:r>
              <a:rPr lang="ar-SA"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المجموعة </a:t>
            </a:r>
            <a:r>
              <a:rPr lang="ar-SA" altLang="zh-CN" sz="2800" kern="0" spc="0" dirty="0">
                <a:effectLst>
                  <a:outerShdw blurRad="38100" dist="38100" dir="2700000" algn="tl">
                    <a:srgbClr val="FFFFFF"/>
                  </a:outerShdw>
                </a:effectLst>
                <a:latin typeface="Simplified Arabic" panose="02020603050405020304" pitchFamily="18" charset="-78"/>
                <a:cs typeface="Simplified Arabic" panose="02020603050405020304" pitchFamily="18" charset="-78"/>
              </a:rPr>
              <a:t>الى 27% العليا و27% الدنيا اما اذا كان العدد اقل من 100 </a:t>
            </a:r>
            <a:r>
              <a:rPr lang="ar-SA"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فأننا </a:t>
            </a:r>
            <a:r>
              <a:rPr lang="ar-SA" altLang="zh-CN" sz="2800" kern="0" spc="0" dirty="0">
                <a:effectLst>
                  <a:outerShdw blurRad="38100" dist="38100" dir="2700000" algn="tl">
                    <a:srgbClr val="FFFFFF"/>
                  </a:outerShdw>
                </a:effectLst>
                <a:latin typeface="Simplified Arabic" panose="02020603050405020304" pitchFamily="18" charset="-78"/>
                <a:cs typeface="Simplified Arabic" panose="02020603050405020304" pitchFamily="18" charset="-78"/>
              </a:rPr>
              <a:t>نقسم المجموعة الى مجموعتين بالتساوي ومن ثم نقوم بالمعالجات الاحصائية باستخراج الفرق بين المجموعتين فاذا كان معنوياً دل ذلك على مقدرة الاختبار على </a:t>
            </a:r>
            <a:r>
              <a:rPr lang="ar-SA"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التمييز</a:t>
            </a:r>
            <a:r>
              <a:rPr lang="ar-IQ"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 </a:t>
            </a:r>
            <a:r>
              <a:rPr lang="ar-SA"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بين </a:t>
            </a:r>
            <a:r>
              <a:rPr lang="ar-SA" altLang="zh-CN" sz="2800" kern="0" spc="0" dirty="0">
                <a:effectLst>
                  <a:outerShdw blurRad="38100" dist="38100" dir="2700000" algn="tl">
                    <a:srgbClr val="FFFFFF"/>
                  </a:outerShdw>
                </a:effectLst>
                <a:latin typeface="Simplified Arabic" panose="02020603050405020304" pitchFamily="18" charset="-78"/>
                <a:cs typeface="Simplified Arabic" panose="02020603050405020304" pitchFamily="18" charset="-78"/>
              </a:rPr>
              <a:t>المجموعتين أي انه يمتلك صدق التمييز</a:t>
            </a:r>
            <a:r>
              <a:rPr lang="ar-SA"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a:t>
            </a:r>
            <a:r>
              <a:rPr lang="ar-IQ" altLang="zh-CN" sz="2800" kern="0" spc="0" dirty="0" smtClean="0">
                <a:effectLst>
                  <a:outerShdw blurRad="38100" dist="38100" dir="2700000" algn="tl">
                    <a:srgbClr val="FFFFFF"/>
                  </a:outerShdw>
                </a:effectLst>
                <a:latin typeface="Simplified Arabic" panose="02020603050405020304" pitchFamily="18" charset="-78"/>
                <a:cs typeface="Simplified Arabic" panose="02020603050405020304" pitchFamily="18" charset="-78"/>
              </a:rPr>
              <a:t> </a:t>
            </a:r>
            <a:endParaRPr lang="en-US" altLang="zh-CN" sz="2800" kern="0" spc="0" dirty="0">
              <a:effectLst>
                <a:outerShdw blurRad="38100" dist="38100" dir="2700000" algn="tl">
                  <a:srgbClr val="FFFFFF"/>
                </a:outerShdw>
              </a:effectLst>
              <a:latin typeface="Simplified Arabic" panose="02020603050405020304" pitchFamily="18" charset="-78"/>
              <a:ea typeface="宋体" charset="-122"/>
              <a:cs typeface="Simplified Arabic" panose="02020603050405020304" pitchFamily="18" charset="-78"/>
            </a:endParaRPr>
          </a:p>
        </p:txBody>
      </p:sp>
    </p:spTree>
    <p:extLst>
      <p:ext uri="{BB962C8B-B14F-4D97-AF65-F5344CB8AC3E}">
        <p14:creationId xmlns:p14="http://schemas.microsoft.com/office/powerpoint/2010/main" val="1274475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55837" y="19472"/>
            <a:ext cx="7055380" cy="961256"/>
          </a:xfrm>
        </p:spPr>
        <p:txBody>
          <a:bodyPr>
            <a:noAutofit/>
          </a:bodyPr>
          <a:lstStyle/>
          <a:p>
            <a:pPr marL="228600" algn="ctr">
              <a:lnSpc>
                <a:spcPct val="115000"/>
              </a:lnSpc>
            </a:pPr>
            <a:r>
              <a:rPr lang="ar-IQ" sz="4000" b="1" u="sng" dirty="0">
                <a:solidFill>
                  <a:srgbClr val="FFFF00"/>
                </a:solidFill>
                <a:ea typeface="Times New Roman"/>
                <a:cs typeface="Ali-A-Jiddah"/>
              </a:rPr>
              <a:t>عوامل مؤثرة في صدق </a:t>
            </a:r>
            <a:r>
              <a:rPr lang="ar-IQ" sz="4000" b="1" u="sng" dirty="0" smtClean="0">
                <a:solidFill>
                  <a:srgbClr val="FFFF00"/>
                </a:solidFill>
                <a:ea typeface="Times New Roman"/>
                <a:cs typeface="Ali-A-Jiddah"/>
              </a:rPr>
              <a:t>الاختبار</a:t>
            </a:r>
            <a:r>
              <a:rPr lang="ar-IQ" sz="4000" b="1" u="sng" dirty="0" smtClean="0">
                <a:solidFill>
                  <a:srgbClr val="FFFF00"/>
                </a:solidFill>
                <a:ea typeface="Times New Roman"/>
                <a:cs typeface="Arial"/>
              </a:rPr>
              <a:t>  </a:t>
            </a:r>
            <a:endParaRPr lang="en-US" sz="3200" dirty="0">
              <a:solidFill>
                <a:srgbClr val="FFFF00"/>
              </a:solidFill>
              <a:ea typeface="Times New Roman"/>
              <a:cs typeface="Arial"/>
            </a:endParaRPr>
          </a:p>
        </p:txBody>
      </p:sp>
      <p:sp>
        <p:nvSpPr>
          <p:cNvPr id="3" name="عنصر نائب للمحتوى 2"/>
          <p:cNvSpPr>
            <a:spLocks noGrp="1"/>
          </p:cNvSpPr>
          <p:nvPr>
            <p:ph idx="1"/>
          </p:nvPr>
        </p:nvSpPr>
        <p:spPr>
          <a:xfrm>
            <a:off x="0" y="1196752"/>
            <a:ext cx="8892480" cy="5472608"/>
          </a:xfrm>
        </p:spPr>
        <p:txBody>
          <a:bodyPr>
            <a:noAutofit/>
          </a:bodyPr>
          <a:lstStyle/>
          <a:p>
            <a:pPr marL="228600" algn="just">
              <a:lnSpc>
                <a:spcPct val="115000"/>
              </a:lnSpc>
            </a:pPr>
            <a:r>
              <a:rPr lang="ar-IQ" sz="2400" b="1" dirty="0" smtClean="0">
                <a:ea typeface="Times New Roman"/>
                <a:cs typeface="Ali-A-Jiddah" pitchFamily="2" charset="-78"/>
              </a:rPr>
              <a:t>1- </a:t>
            </a:r>
            <a:r>
              <a:rPr lang="ar-IQ" sz="2400" b="1" dirty="0">
                <a:ea typeface="Times New Roman"/>
                <a:cs typeface="Ali-A-Jiddah" pitchFamily="2" charset="-78"/>
              </a:rPr>
              <a:t>طول الاختبار:- ان عدد عبارات الاختبار تؤثر في صدق الاختبار اي بمعنى اخر كلما زاد عدد عبارات الاختبار ارتفع معامل الصدق </a:t>
            </a:r>
            <a:r>
              <a:rPr lang="ar-IQ" sz="2400" b="1" dirty="0" smtClean="0">
                <a:ea typeface="Times New Roman"/>
                <a:cs typeface="Ali-A-Jiddah" pitchFamily="2" charset="-78"/>
              </a:rPr>
              <a:t>. </a:t>
            </a:r>
            <a:endParaRPr lang="en-US" sz="2800" dirty="0">
              <a:solidFill>
                <a:srgbClr val="FF0000"/>
              </a:solidFill>
              <a:ea typeface="Times New Roman"/>
              <a:cs typeface="Ali_K_Jiddah" pitchFamily="2" charset="-78"/>
            </a:endParaRPr>
          </a:p>
          <a:p>
            <a:pPr marL="228600" algn="just">
              <a:lnSpc>
                <a:spcPct val="115000"/>
              </a:lnSpc>
            </a:pPr>
            <a:r>
              <a:rPr lang="ar-IQ" sz="2400" b="1" dirty="0">
                <a:ea typeface="Times New Roman"/>
                <a:cs typeface="Ali-A-Jiddah" pitchFamily="2" charset="-78"/>
              </a:rPr>
              <a:t>2- معامل الثبات :- يؤثر معامل الثبات في صدقه فانخفاض معامل الثبات قد يكون دليل  على وجود عيب في الاختبار </a:t>
            </a:r>
            <a:r>
              <a:rPr lang="ar-IQ" sz="2400" b="1" dirty="0" smtClean="0">
                <a:ea typeface="Times New Roman"/>
                <a:cs typeface="Ali-A-Jiddah" pitchFamily="2" charset="-78"/>
              </a:rPr>
              <a:t> </a:t>
            </a:r>
            <a:endParaRPr lang="en-US" sz="2800" dirty="0">
              <a:solidFill>
                <a:srgbClr val="FF0000"/>
              </a:solidFill>
              <a:ea typeface="Times New Roman"/>
              <a:cs typeface="Ali_K_Jiddah" pitchFamily="2" charset="-78"/>
            </a:endParaRPr>
          </a:p>
          <a:p>
            <a:pPr marL="228600" algn="just">
              <a:lnSpc>
                <a:spcPct val="115000"/>
              </a:lnSpc>
            </a:pPr>
            <a:r>
              <a:rPr lang="ar-IQ" sz="2400" b="1" dirty="0">
                <a:ea typeface="Times New Roman"/>
                <a:cs typeface="Ali-A-Jiddah" pitchFamily="2" charset="-78"/>
              </a:rPr>
              <a:t>3- عينة البحث عندما تكون العينة متجانسة في الخاصية التي تقيسها في الاختبار فيؤدي الى ضعف نتائج الاختبار </a:t>
            </a:r>
            <a:r>
              <a:rPr lang="ar-IQ" sz="2400" b="1" dirty="0" smtClean="0">
                <a:ea typeface="Times New Roman"/>
                <a:cs typeface="Ali-A-Jiddah" pitchFamily="2" charset="-78"/>
              </a:rPr>
              <a:t>وعليه </a:t>
            </a:r>
            <a:r>
              <a:rPr lang="ar-IQ" sz="2400" b="1" dirty="0">
                <a:ea typeface="Times New Roman"/>
                <a:cs typeface="Ali-A-Jiddah" pitchFamily="2" charset="-78"/>
              </a:rPr>
              <a:t>فانه من الضروري ان يكون هناك تباين بين افراد العينة في الظاهرة المقاسة </a:t>
            </a:r>
            <a:r>
              <a:rPr lang="ar-IQ" sz="2400" b="1" dirty="0" smtClean="0">
                <a:ea typeface="Times New Roman"/>
                <a:cs typeface="Ali-A-Jiddah" pitchFamily="2" charset="-78"/>
              </a:rPr>
              <a:t> </a:t>
            </a:r>
            <a:endParaRPr lang="en-US" sz="3200" dirty="0">
              <a:solidFill>
                <a:srgbClr val="FF0000"/>
              </a:solidFill>
              <a:ea typeface="Times New Roman"/>
              <a:cs typeface="Ali_K_Jiddah" pitchFamily="2" charset="-78"/>
            </a:endParaRPr>
          </a:p>
          <a:p>
            <a:pPr marL="228600" algn="just">
              <a:lnSpc>
                <a:spcPct val="115000"/>
              </a:lnSpc>
            </a:pPr>
            <a:r>
              <a:rPr lang="ar-IQ" sz="2400" b="1" dirty="0">
                <a:ea typeface="Times New Roman"/>
                <a:cs typeface="Ali-A-Jiddah" pitchFamily="2" charset="-78"/>
              </a:rPr>
              <a:t>4- عدم الدقة في ضبط العوامل الداخلية بين الاختبار والمعيار يؤثر على معامل الصدق .</a:t>
            </a:r>
            <a:endParaRPr lang="en-US" sz="2800" dirty="0">
              <a:ea typeface="Times New Roman"/>
              <a:cs typeface="Ali-A-Jiddah" pitchFamily="2" charset="-78"/>
            </a:endParaRPr>
          </a:p>
          <a:p>
            <a:pPr marL="228600" algn="just">
              <a:lnSpc>
                <a:spcPct val="115000"/>
              </a:lnSpc>
            </a:pPr>
            <a:r>
              <a:rPr lang="ar-IQ" sz="2400" b="1" dirty="0">
                <a:ea typeface="Times New Roman"/>
                <a:cs typeface="Ali-A-Jiddah" pitchFamily="2" charset="-78"/>
              </a:rPr>
              <a:t>5- الصعوبة او السهولة الكبيرة في الاختبار </a:t>
            </a:r>
            <a:r>
              <a:rPr lang="ar-IQ" sz="2400" b="1" dirty="0" smtClean="0">
                <a:solidFill>
                  <a:schemeClr val="bg1"/>
                </a:solidFill>
                <a:ea typeface="Times New Roman"/>
                <a:cs typeface="Ali-A-Jiddah" pitchFamily="2" charset="-78"/>
              </a:rPr>
              <a:t> </a:t>
            </a:r>
            <a:endParaRPr lang="en-US" sz="2800" dirty="0">
              <a:solidFill>
                <a:schemeClr val="bg1"/>
              </a:solidFill>
              <a:ea typeface="Times New Roman"/>
              <a:cs typeface="Ali_K_Jiddah" pitchFamily="2" charset="-78"/>
            </a:endParaRPr>
          </a:p>
          <a:p>
            <a:pPr marL="228600" algn="just">
              <a:lnSpc>
                <a:spcPct val="115000"/>
              </a:lnSpc>
            </a:pPr>
            <a:r>
              <a:rPr lang="ar-IQ" sz="2400" b="1" dirty="0">
                <a:ea typeface="Times New Roman"/>
                <a:cs typeface="Ali-A-Jiddah" pitchFamily="2" charset="-78"/>
              </a:rPr>
              <a:t>6- عدم الرغبة لدى العينة في تطبيق الاختبار </a:t>
            </a:r>
            <a:r>
              <a:rPr lang="ar-IQ" sz="2400" b="1" dirty="0" smtClean="0">
                <a:ea typeface="Times New Roman"/>
                <a:cs typeface="Ali-A-Jiddah" pitchFamily="2" charset="-78"/>
              </a:rPr>
              <a:t>.</a:t>
            </a:r>
            <a:r>
              <a:rPr lang="ar-IQ" sz="2400" b="1" dirty="0" smtClean="0">
                <a:ea typeface="Times New Roman"/>
                <a:cs typeface="Ali_K_Jiddah" pitchFamily="2" charset="-78"/>
              </a:rPr>
              <a:t> </a:t>
            </a:r>
            <a:endParaRPr lang="en-US" sz="2800" dirty="0">
              <a:ea typeface="Times New Roman"/>
              <a:cs typeface="Ali_K_Jiddah" pitchFamily="2" charset="-78"/>
            </a:endParaRPr>
          </a:p>
          <a:p>
            <a:pPr marL="228600" algn="just">
              <a:lnSpc>
                <a:spcPct val="115000"/>
              </a:lnSpc>
            </a:pPr>
            <a:r>
              <a:rPr lang="ar-IQ" sz="2400" b="1" dirty="0">
                <a:ea typeface="Times New Roman"/>
                <a:cs typeface="Ali-A-Jiddah" pitchFamily="2" charset="-78"/>
              </a:rPr>
              <a:t>7- ضعف محتويات الاختبار. </a:t>
            </a:r>
            <a:r>
              <a:rPr lang="ar-IQ" sz="2400" b="1" dirty="0" smtClean="0">
                <a:ea typeface="Times New Roman"/>
                <a:cs typeface="Ali-A-Jiddah" pitchFamily="2" charset="-78"/>
              </a:rPr>
              <a:t> </a:t>
            </a:r>
            <a:endParaRPr lang="en-US" sz="2800" dirty="0">
              <a:ea typeface="Times New Roman"/>
              <a:cs typeface="Ali_K_Jiddah" pitchFamily="2" charset="-78"/>
            </a:endParaRPr>
          </a:p>
        </p:txBody>
      </p:sp>
    </p:spTree>
    <p:extLst>
      <p:ext uri="{BB962C8B-B14F-4D97-AF65-F5344CB8AC3E}">
        <p14:creationId xmlns:p14="http://schemas.microsoft.com/office/powerpoint/2010/main" val="3138620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692697"/>
            <a:ext cx="7772400" cy="1584176"/>
          </a:xfrm>
        </p:spPr>
        <p:txBody>
          <a:bodyPr>
            <a:noAutofit/>
          </a:bodyPr>
          <a:lstStyle/>
          <a:p>
            <a:pPr algn="ctr"/>
            <a:r>
              <a:rPr lang="ar-IQ" sz="4400" b="1" u="sng" dirty="0" smtClean="0">
                <a:solidFill>
                  <a:schemeClr val="accent5"/>
                </a:solidFill>
                <a:cs typeface="Ali-A-Jiddah" pitchFamily="2" charset="-78"/>
              </a:rPr>
              <a:t>الاسس العلمية للاختبارات</a:t>
            </a:r>
            <a:r>
              <a:rPr lang="ar-IQ" sz="4400" b="1" dirty="0" smtClean="0">
                <a:solidFill>
                  <a:schemeClr val="accent5"/>
                </a:solidFill>
                <a:cs typeface="Ali-A-Jiddah" pitchFamily="2" charset="-78"/>
              </a:rPr>
              <a:t/>
            </a:r>
            <a:br>
              <a:rPr lang="ar-IQ" sz="4400" b="1" dirty="0" smtClean="0">
                <a:solidFill>
                  <a:schemeClr val="accent5"/>
                </a:solidFill>
                <a:cs typeface="Ali-A-Jiddah" pitchFamily="2" charset="-78"/>
              </a:rPr>
            </a:br>
            <a:r>
              <a:rPr lang="ar-IQ" sz="4400" b="1" dirty="0" smtClean="0">
                <a:solidFill>
                  <a:schemeClr val="accent5"/>
                </a:solidFill>
                <a:cs typeface="Ali-A-Jiddah" pitchFamily="2" charset="-78"/>
              </a:rPr>
              <a:t> </a:t>
            </a:r>
            <a:r>
              <a:rPr lang="ar-IQ" sz="4400" b="1" dirty="0" smtClean="0">
                <a:solidFill>
                  <a:schemeClr val="bg1"/>
                </a:solidFill>
                <a:cs typeface="Ali_K_Jiddah" pitchFamily="2" charset="-78"/>
              </a:rPr>
              <a:t> </a:t>
            </a:r>
            <a:endParaRPr lang="ar-IQ" sz="4400" b="1" dirty="0">
              <a:solidFill>
                <a:schemeClr val="bg1"/>
              </a:solidFill>
              <a:cs typeface="Ali_K_Jiddah" pitchFamily="2" charset="-78"/>
            </a:endParaRPr>
          </a:p>
        </p:txBody>
      </p:sp>
      <p:sp>
        <p:nvSpPr>
          <p:cNvPr id="3" name="عنوان فرعي 2"/>
          <p:cNvSpPr>
            <a:spLocks noGrp="1"/>
          </p:cNvSpPr>
          <p:nvPr>
            <p:ph type="subTitle" idx="1"/>
          </p:nvPr>
        </p:nvSpPr>
        <p:spPr>
          <a:xfrm>
            <a:off x="468885" y="2492896"/>
            <a:ext cx="7984976" cy="3048744"/>
          </a:xfrm>
        </p:spPr>
        <p:txBody>
          <a:bodyPr>
            <a:noAutofit/>
          </a:bodyPr>
          <a:lstStyle/>
          <a:p>
            <a:pPr lvl="1" algn="r"/>
            <a:r>
              <a:rPr lang="ar-IQ" sz="4000" b="1" dirty="0" smtClean="0">
                <a:solidFill>
                  <a:srgbClr val="FFFF00"/>
                </a:solidFill>
                <a:cs typeface="Ali_K_Jiddah" pitchFamily="2" charset="-78"/>
              </a:rPr>
              <a:t>1- </a:t>
            </a:r>
            <a:r>
              <a:rPr lang="ar-IQ" sz="4000" b="1" dirty="0" smtClean="0">
                <a:solidFill>
                  <a:srgbClr val="FFFF00"/>
                </a:solidFill>
                <a:cs typeface="Ali_K_Jiddah" pitchFamily="2" charset="-78"/>
              </a:rPr>
              <a:t>الصدق: </a:t>
            </a:r>
            <a:endParaRPr lang="en-US" sz="4000" b="1" dirty="0" smtClean="0">
              <a:solidFill>
                <a:srgbClr val="FFFF00"/>
              </a:solidFill>
              <a:latin typeface="Albertus Extra Bold" pitchFamily="34" charset="0"/>
              <a:cs typeface="Ali_K_Jiddah" pitchFamily="2" charset="-78"/>
            </a:endParaRPr>
          </a:p>
          <a:p>
            <a:pPr algn="r"/>
            <a:r>
              <a:rPr lang="ar-IQ" sz="4000" b="1" dirty="0" smtClean="0">
                <a:solidFill>
                  <a:srgbClr val="FFFF00"/>
                </a:solidFill>
                <a:cs typeface="Ali-A-Jiddah" pitchFamily="2" charset="-78"/>
              </a:rPr>
              <a:t>    2- </a:t>
            </a:r>
            <a:r>
              <a:rPr lang="ar-IQ" sz="4000" b="1" dirty="0" smtClean="0">
                <a:solidFill>
                  <a:srgbClr val="FFFF00"/>
                </a:solidFill>
                <a:cs typeface="Ali-A-Jiddah" pitchFamily="2" charset="-78"/>
              </a:rPr>
              <a:t>الثبات:</a:t>
            </a:r>
            <a:endParaRPr lang="en-US" sz="4000" b="1" dirty="0" smtClean="0">
              <a:solidFill>
                <a:srgbClr val="FFFF00"/>
              </a:solidFill>
              <a:latin typeface="Albertus Extra Bold" pitchFamily="34" charset="0"/>
              <a:cs typeface="AF_ BOTAN KURDI 23" pitchFamily="2" charset="-78"/>
            </a:endParaRPr>
          </a:p>
          <a:p>
            <a:pPr algn="r"/>
            <a:r>
              <a:rPr lang="ar-IQ" sz="4000" b="1" dirty="0" smtClean="0">
                <a:solidFill>
                  <a:srgbClr val="FFFF00"/>
                </a:solidFill>
                <a:cs typeface="Ali-A-Jiddah" pitchFamily="2" charset="-78"/>
              </a:rPr>
              <a:t>    </a:t>
            </a:r>
            <a:r>
              <a:rPr lang="ar-IQ" sz="4000" b="1" dirty="0" smtClean="0">
                <a:solidFill>
                  <a:srgbClr val="FFFF00"/>
                </a:solidFill>
                <a:cs typeface="Ali-A-Jiddah" pitchFamily="2" charset="-78"/>
              </a:rPr>
              <a:t>3-الموضوعي</a:t>
            </a:r>
            <a:r>
              <a:rPr lang="ar-IQ" sz="4000" b="1" dirty="0" smtClean="0">
                <a:solidFill>
                  <a:srgbClr val="FFFF00"/>
                </a:solidFill>
                <a:cs typeface="Ali-A-Jiddah" pitchFamily="2" charset="-78"/>
              </a:rPr>
              <a:t>ة:</a:t>
            </a:r>
            <a:endParaRPr lang="en-US" sz="4800" b="1" dirty="0">
              <a:solidFill>
                <a:srgbClr val="FFFF00"/>
              </a:solidFill>
              <a:cs typeface="AF_ BOTAN KURDI 23" pitchFamily="2" charset="-78"/>
            </a:endParaRPr>
          </a:p>
        </p:txBody>
      </p:sp>
    </p:spTree>
    <p:extLst>
      <p:ext uri="{BB962C8B-B14F-4D97-AF65-F5344CB8AC3E}">
        <p14:creationId xmlns:p14="http://schemas.microsoft.com/office/powerpoint/2010/main" val="2156189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372286"/>
            <a:ext cx="7055380" cy="968482"/>
          </a:xfrm>
        </p:spPr>
        <p:txBody>
          <a:bodyPr/>
          <a:lstStyle/>
          <a:p>
            <a:pPr algn="r"/>
            <a:r>
              <a:rPr lang="ar-IQ" dirty="0" smtClean="0">
                <a:cs typeface="Ali-A-Jiddah" pitchFamily="2" charset="-78"/>
              </a:rPr>
              <a:t>الصدق </a:t>
            </a:r>
            <a:r>
              <a:rPr lang="ar-IQ" dirty="0" smtClean="0">
                <a:solidFill>
                  <a:schemeClr val="bg1"/>
                </a:solidFill>
                <a:cs typeface="Ali_K_Jiddah" pitchFamily="2" charset="-78"/>
              </a:rPr>
              <a:t> </a:t>
            </a:r>
            <a:r>
              <a:rPr lang="en-US" dirty="0" smtClean="0">
                <a:solidFill>
                  <a:srgbClr val="FFFF00"/>
                </a:solidFill>
                <a:latin typeface="Albertus Extra Bold" pitchFamily="34" charset="0"/>
                <a:cs typeface="Ali_K_Jiddah" pitchFamily="2" charset="-78"/>
              </a:rPr>
              <a:t>Validity</a:t>
            </a:r>
            <a:endParaRPr lang="ar-IQ" dirty="0">
              <a:solidFill>
                <a:srgbClr val="FFFF00"/>
              </a:solidFill>
              <a:latin typeface="Albertus Extra Bold" pitchFamily="34" charset="0"/>
              <a:cs typeface="Ali_K_Jiddah" pitchFamily="2" charset="-78"/>
            </a:endParaRPr>
          </a:p>
        </p:txBody>
      </p:sp>
      <p:sp>
        <p:nvSpPr>
          <p:cNvPr id="3" name="عنصر نائب للمحتوى 2"/>
          <p:cNvSpPr>
            <a:spLocks noGrp="1"/>
          </p:cNvSpPr>
          <p:nvPr>
            <p:ph idx="1"/>
          </p:nvPr>
        </p:nvSpPr>
        <p:spPr>
          <a:xfrm>
            <a:off x="179512" y="1340768"/>
            <a:ext cx="8856984" cy="4525963"/>
          </a:xfrm>
        </p:spPr>
        <p:txBody>
          <a:bodyPr>
            <a:normAutofit/>
          </a:bodyPr>
          <a:lstStyle/>
          <a:p>
            <a:r>
              <a:rPr lang="ar-IQ" sz="2400" dirty="0" smtClean="0"/>
              <a:t>- </a:t>
            </a:r>
            <a:r>
              <a:rPr lang="ar-IQ" sz="2800" b="1" dirty="0" smtClean="0">
                <a:solidFill>
                  <a:srgbClr val="FFFF00"/>
                </a:solidFill>
                <a:cs typeface="Ali-A-Jiddah" pitchFamily="2" charset="-78"/>
              </a:rPr>
              <a:t>الصدق </a:t>
            </a:r>
            <a:r>
              <a:rPr lang="ar-IQ" sz="2800" b="1" dirty="0" smtClean="0">
                <a:solidFill>
                  <a:srgbClr val="FFFF00"/>
                </a:solidFill>
              </a:rPr>
              <a:t>: </a:t>
            </a:r>
            <a:r>
              <a:rPr lang="ar-IQ" sz="2400" dirty="0" smtClean="0">
                <a:cs typeface="Ali-A-Jiddah" pitchFamily="2" charset="-78"/>
              </a:rPr>
              <a:t>هي قدرة الاختبار على قياس الصفة المراد قياسها </a:t>
            </a:r>
            <a:r>
              <a:rPr lang="ar-IQ" sz="2400" dirty="0" smtClean="0">
                <a:cs typeface="Ali_K_Jiddah" pitchFamily="2" charset="-78"/>
              </a:rPr>
              <a:t> </a:t>
            </a:r>
            <a:endParaRPr lang="ar-IQ" sz="2400" dirty="0" smtClean="0">
              <a:solidFill>
                <a:schemeClr val="bg1"/>
              </a:solidFill>
              <a:cs typeface="Ali_K_Jiddah" pitchFamily="2" charset="-78"/>
            </a:endParaRPr>
          </a:p>
          <a:p>
            <a:r>
              <a:rPr lang="ar-IQ" sz="2400" dirty="0" smtClean="0">
                <a:cs typeface="Ali-A-Jiddah" pitchFamily="2" charset="-78"/>
              </a:rPr>
              <a:t>مثال :-1- اختبار   (30 م) </a:t>
            </a:r>
            <a:r>
              <a:rPr lang="ar-IQ" sz="2400" dirty="0" smtClean="0">
                <a:solidFill>
                  <a:srgbClr val="FFFF00"/>
                </a:solidFill>
                <a:cs typeface="Ali-A-Jiddah" pitchFamily="2" charset="-78"/>
              </a:rPr>
              <a:t>هو قدرة هذا الاختبار  على قياس  السرعة الانتقالية  </a:t>
            </a:r>
            <a:r>
              <a:rPr lang="ar-IQ" sz="2400" dirty="0" smtClean="0">
                <a:cs typeface="Ali-A-Jiddah" pitchFamily="2" charset="-78"/>
              </a:rPr>
              <a:t>.  </a:t>
            </a:r>
            <a:endParaRPr lang="ar-IQ" sz="2400" dirty="0" smtClean="0">
              <a:cs typeface="Ali_K_Jiddah" pitchFamily="2" charset="-78"/>
            </a:endParaRPr>
          </a:p>
          <a:p>
            <a:r>
              <a:rPr lang="ar-IQ" sz="2400" dirty="0" smtClean="0">
                <a:cs typeface="Ali-A-Jiddah" pitchFamily="2" charset="-78"/>
              </a:rPr>
              <a:t>2- اختبار رمي الكرة الطبية </a:t>
            </a:r>
            <a:r>
              <a:rPr lang="ar-IQ" sz="2400" dirty="0" smtClean="0">
                <a:solidFill>
                  <a:schemeClr val="accent5"/>
                </a:solidFill>
                <a:cs typeface="Ali_K_Jiddah" pitchFamily="2" charset="-78"/>
              </a:rPr>
              <a:t> </a:t>
            </a:r>
            <a:r>
              <a:rPr lang="ar-IQ" sz="2400" dirty="0" smtClean="0">
                <a:solidFill>
                  <a:srgbClr val="FFFF00"/>
                </a:solidFill>
                <a:cs typeface="Ali-A-Jiddah" pitchFamily="2" charset="-78"/>
              </a:rPr>
              <a:t>هو قدرة هذا الاختبار قياس القوة الانفجارية لعضلات الذراعين </a:t>
            </a:r>
          </a:p>
          <a:p>
            <a:pPr marL="0" indent="0">
              <a:buNone/>
            </a:pPr>
            <a:endParaRPr lang="ar-IQ" sz="2400" dirty="0">
              <a:solidFill>
                <a:schemeClr val="bg1"/>
              </a:solidFill>
              <a:cs typeface="Ali_K_Jiddah" pitchFamily="2" charset="-78"/>
            </a:endParaRPr>
          </a:p>
        </p:txBody>
      </p:sp>
    </p:spTree>
    <p:extLst>
      <p:ext uri="{BB962C8B-B14F-4D97-AF65-F5344CB8AC3E}">
        <p14:creationId xmlns:p14="http://schemas.microsoft.com/office/powerpoint/2010/main" val="4094345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4710" y="452718"/>
            <a:ext cx="7055380" cy="1147482"/>
          </a:xfrm>
        </p:spPr>
        <p:txBody>
          <a:bodyPr>
            <a:normAutofit/>
          </a:bodyPr>
          <a:lstStyle/>
          <a:p>
            <a:pPr marL="228600" algn="r">
              <a:lnSpc>
                <a:spcPct val="115000"/>
              </a:lnSpc>
            </a:pPr>
            <a:r>
              <a:rPr lang="ar-SA" b="1" dirty="0">
                <a:solidFill>
                  <a:srgbClr val="FFFF00"/>
                </a:solidFill>
                <a:ea typeface="Times New Roman"/>
                <a:cs typeface="Ali-A-Jiddah"/>
              </a:rPr>
              <a:t>خصائص الصدق</a:t>
            </a:r>
            <a:r>
              <a:rPr lang="ar-SA" b="1" dirty="0">
                <a:solidFill>
                  <a:srgbClr val="FFFF00"/>
                </a:solidFill>
                <a:ea typeface="Times New Roman"/>
                <a:cs typeface="Arial"/>
              </a:rPr>
              <a:t> </a:t>
            </a:r>
            <a:r>
              <a:rPr lang="ar-IQ" sz="3600" b="1" dirty="0" smtClean="0">
                <a:solidFill>
                  <a:srgbClr val="FFFF00"/>
                </a:solidFill>
                <a:ea typeface="Times New Roman"/>
                <a:cs typeface="Ali_K_Sahifa Bold"/>
              </a:rPr>
              <a:t> </a:t>
            </a:r>
            <a:endParaRPr lang="en-US" sz="2800" dirty="0">
              <a:solidFill>
                <a:srgbClr val="FFFF00"/>
              </a:solidFill>
              <a:ea typeface="Times New Roman"/>
              <a:cs typeface="Arial"/>
            </a:endParaRPr>
          </a:p>
        </p:txBody>
      </p:sp>
      <p:sp>
        <p:nvSpPr>
          <p:cNvPr id="3" name="عنصر نائب للمحتوى 2"/>
          <p:cNvSpPr>
            <a:spLocks noGrp="1"/>
          </p:cNvSpPr>
          <p:nvPr>
            <p:ph idx="1"/>
          </p:nvPr>
        </p:nvSpPr>
        <p:spPr>
          <a:xfrm>
            <a:off x="323528" y="1600200"/>
            <a:ext cx="8640960" cy="4114800"/>
          </a:xfrm>
        </p:spPr>
        <p:txBody>
          <a:bodyPr>
            <a:normAutofit/>
          </a:bodyPr>
          <a:lstStyle/>
          <a:p>
            <a:pPr marL="179070" indent="49530">
              <a:lnSpc>
                <a:spcPct val="115000"/>
              </a:lnSpc>
            </a:pPr>
            <a:r>
              <a:rPr lang="ar-IQ" sz="2800" b="1" dirty="0" smtClean="0">
                <a:solidFill>
                  <a:srgbClr val="FFFF00"/>
                </a:solidFill>
                <a:ea typeface="Times New Roman"/>
                <a:cs typeface="Ali-A-Jiddah"/>
              </a:rPr>
              <a:t>أ</a:t>
            </a:r>
            <a:r>
              <a:rPr lang="ar-SA" sz="2800" b="1" dirty="0" smtClean="0">
                <a:solidFill>
                  <a:srgbClr val="FFFF00"/>
                </a:solidFill>
                <a:ea typeface="Times New Roman"/>
                <a:cs typeface="Ali-A-Jiddah"/>
              </a:rPr>
              <a:t>- </a:t>
            </a:r>
            <a:r>
              <a:rPr lang="ar-SA" sz="2800" b="1" dirty="0">
                <a:solidFill>
                  <a:srgbClr val="FFFF00"/>
                </a:solidFill>
                <a:ea typeface="Times New Roman"/>
                <a:cs typeface="Ali-A-Jiddah"/>
              </a:rPr>
              <a:t>الصدق يتعلق بنتيجة الاختبار :</a:t>
            </a:r>
            <a:r>
              <a:rPr lang="ar-SA" sz="2400" b="1" dirty="0">
                <a:solidFill>
                  <a:srgbClr val="FFFF00"/>
                </a:solidFill>
                <a:ea typeface="Times New Roman"/>
              </a:rPr>
              <a:t>- </a:t>
            </a:r>
            <a:r>
              <a:rPr lang="ar-IQ" sz="2400" b="1" dirty="0" smtClean="0">
                <a:solidFill>
                  <a:srgbClr val="FF0000"/>
                </a:solidFill>
                <a:ea typeface="Times New Roman"/>
                <a:cs typeface="Ali_K_Jiddah"/>
              </a:rPr>
              <a:t> </a:t>
            </a:r>
            <a:endParaRPr lang="en-US" sz="1600" dirty="0">
              <a:solidFill>
                <a:schemeClr val="bg1"/>
              </a:solidFill>
              <a:ea typeface="Times New Roman"/>
              <a:cs typeface="Arial"/>
            </a:endParaRPr>
          </a:p>
          <a:p>
            <a:pPr marL="179070" indent="49530">
              <a:lnSpc>
                <a:spcPct val="115000"/>
              </a:lnSpc>
            </a:pPr>
            <a:r>
              <a:rPr lang="ar-SA" sz="2800" b="1" dirty="0">
                <a:solidFill>
                  <a:srgbClr val="FFFF00"/>
                </a:solidFill>
                <a:ea typeface="Times New Roman"/>
                <a:cs typeface="Ali-A-Jiddah" pitchFamily="2" charset="-78"/>
              </a:rPr>
              <a:t>مثال </a:t>
            </a:r>
            <a:endParaRPr lang="ar-IQ" sz="2800" b="1" dirty="0" smtClean="0">
              <a:solidFill>
                <a:srgbClr val="FFFF00"/>
              </a:solidFill>
              <a:ea typeface="Times New Roman"/>
              <a:cs typeface="Ali-A-Jiddah" pitchFamily="2" charset="-78"/>
            </a:endParaRPr>
          </a:p>
          <a:p>
            <a:pPr marL="179070" indent="49530">
              <a:lnSpc>
                <a:spcPct val="115000"/>
              </a:lnSpc>
            </a:pPr>
            <a:r>
              <a:rPr lang="ar-IQ" sz="2400" b="1" dirty="0">
                <a:ea typeface="Times New Roman"/>
                <a:cs typeface="Ali-A-Jiddah" pitchFamily="2" charset="-78"/>
              </a:rPr>
              <a:t>أ</a:t>
            </a:r>
            <a:r>
              <a:rPr lang="ar-SA" sz="2400" b="1" dirty="0" smtClean="0">
                <a:ea typeface="Times New Roman"/>
                <a:cs typeface="Ali-A-Jiddah" pitchFamily="2" charset="-78"/>
              </a:rPr>
              <a:t>:- ا</a:t>
            </a:r>
            <a:r>
              <a:rPr lang="ar-IQ" sz="2400" b="1" dirty="0" smtClean="0">
                <a:ea typeface="Times New Roman"/>
                <a:cs typeface="Ali-A-Jiddah" pitchFamily="2" charset="-78"/>
              </a:rPr>
              <a:t>ذا</a:t>
            </a:r>
            <a:r>
              <a:rPr lang="ar-SA" sz="2400" b="1" dirty="0" smtClean="0">
                <a:ea typeface="Times New Roman"/>
                <a:cs typeface="Ali-A-Jiddah" pitchFamily="2" charset="-78"/>
              </a:rPr>
              <a:t> </a:t>
            </a:r>
            <a:r>
              <a:rPr lang="ar-SA" sz="2400" b="1" dirty="0">
                <a:ea typeface="Times New Roman"/>
                <a:cs typeface="Ali-A-Jiddah" pitchFamily="2" charset="-78"/>
              </a:rPr>
              <a:t>كان زمن قطع  (60م )  (8 ث )فالصدق يعود الى النتيجة </a:t>
            </a:r>
            <a:endParaRPr lang="en-US" sz="1800" dirty="0">
              <a:ea typeface="Times New Roman"/>
              <a:cs typeface="Ali-A-Jiddah" pitchFamily="2" charset="-78"/>
            </a:endParaRPr>
          </a:p>
          <a:p>
            <a:pPr marL="179070" indent="49530">
              <a:lnSpc>
                <a:spcPct val="115000"/>
              </a:lnSpc>
            </a:pPr>
            <a:r>
              <a:rPr lang="ar-IQ" sz="2400" b="1" dirty="0">
                <a:ea typeface="Times New Roman"/>
                <a:cs typeface="Ali-A-Jiddah" pitchFamily="2" charset="-78"/>
              </a:rPr>
              <a:t>ب</a:t>
            </a:r>
            <a:r>
              <a:rPr lang="ar-SA" sz="2400" b="1" dirty="0">
                <a:ea typeface="Times New Roman"/>
                <a:cs typeface="Ali-A-Jiddah" pitchFamily="2" charset="-78"/>
              </a:rPr>
              <a:t>-اذا كان درجة الطالب في مادة البحث العلمي (16/20 ) فالصدق </a:t>
            </a:r>
            <a:r>
              <a:rPr lang="ar-SA" sz="2400" b="1" dirty="0" smtClean="0">
                <a:ea typeface="Times New Roman"/>
                <a:cs typeface="Ali-A-Jiddah" pitchFamily="2" charset="-78"/>
              </a:rPr>
              <a:t>يتعلق </a:t>
            </a:r>
            <a:r>
              <a:rPr lang="ar-SA" sz="2400" b="1" dirty="0">
                <a:ea typeface="Times New Roman"/>
                <a:cs typeface="Ali-A-Jiddah" pitchFamily="2" charset="-78"/>
              </a:rPr>
              <a:t>بنتيجة الاختبار . </a:t>
            </a:r>
            <a:endParaRPr lang="ar-IQ" sz="2400" b="1" dirty="0" smtClean="0">
              <a:ea typeface="Times New Roman"/>
              <a:cs typeface="Ali-A-Jiddah" pitchFamily="2" charset="-78"/>
            </a:endParaRPr>
          </a:p>
          <a:p>
            <a:pPr marL="179070" indent="49530">
              <a:lnSpc>
                <a:spcPct val="115000"/>
              </a:lnSpc>
            </a:pPr>
            <a:r>
              <a:rPr lang="ar-IQ" sz="2400" dirty="0" smtClean="0">
                <a:ea typeface="Times New Roman"/>
                <a:cs typeface="Ali-A-Jiddah" pitchFamily="2" charset="-78"/>
              </a:rPr>
              <a:t>ت- اختبار رمي الكرة الطبية يختص فقط في قياس القوة الانفجارية لعضلات الذراعين .</a:t>
            </a:r>
            <a:endParaRPr lang="en-US" sz="2400" dirty="0">
              <a:ea typeface="Times New Roman"/>
              <a:cs typeface="Ali-A-Jiddah" pitchFamily="2" charset="-78"/>
            </a:endParaRPr>
          </a:p>
          <a:p>
            <a:pPr marL="179070" indent="49530">
              <a:lnSpc>
                <a:spcPct val="115000"/>
              </a:lnSpc>
              <a:tabLst>
                <a:tab pos="989330" algn="l"/>
                <a:tab pos="1079500" algn="l"/>
                <a:tab pos="3463290" algn="l"/>
              </a:tabLst>
            </a:pPr>
            <a:endParaRPr lang="en-US" sz="1800" dirty="0">
              <a:ea typeface="Times New Roman"/>
              <a:cs typeface="Ali-A-Jiddah" pitchFamily="2" charset="-78"/>
            </a:endParaRPr>
          </a:p>
        </p:txBody>
      </p:sp>
    </p:spTree>
    <p:extLst>
      <p:ext uri="{BB962C8B-B14F-4D97-AF65-F5344CB8AC3E}">
        <p14:creationId xmlns:p14="http://schemas.microsoft.com/office/powerpoint/2010/main" val="1056025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850106"/>
          </a:xfrm>
        </p:spPr>
        <p:txBody>
          <a:bodyPr>
            <a:normAutofit/>
          </a:bodyPr>
          <a:lstStyle/>
          <a:p>
            <a:pPr algn="r"/>
            <a:r>
              <a:rPr lang="ar-IQ" sz="4000" b="1" dirty="0">
                <a:ea typeface="Times New Roman"/>
                <a:cs typeface="Arial"/>
              </a:rPr>
              <a:t>2</a:t>
            </a:r>
            <a:r>
              <a:rPr lang="ar-SA" b="1" dirty="0">
                <a:solidFill>
                  <a:srgbClr val="FFFF00"/>
                </a:solidFill>
                <a:ea typeface="Times New Roman"/>
                <a:cs typeface="Ali-A-Jiddah"/>
              </a:rPr>
              <a:t>-الصدق يتعلق بالدرجة</a:t>
            </a:r>
            <a:r>
              <a:rPr lang="ar-SA" b="1" dirty="0">
                <a:solidFill>
                  <a:srgbClr val="FFFF00"/>
                </a:solidFill>
                <a:ea typeface="Times New Roman"/>
                <a:cs typeface="Arial"/>
              </a:rPr>
              <a:t>  </a:t>
            </a:r>
            <a:r>
              <a:rPr lang="ar-IQ" b="1" dirty="0" smtClean="0">
                <a:solidFill>
                  <a:srgbClr val="FFFF00"/>
                </a:solidFill>
                <a:ea typeface="Times New Roman"/>
                <a:cs typeface="Ali_K_Jiddah"/>
              </a:rPr>
              <a:t> </a:t>
            </a:r>
            <a:endParaRPr lang="ar-IQ" dirty="0">
              <a:solidFill>
                <a:srgbClr val="FFFF00"/>
              </a:solidFill>
            </a:endParaRPr>
          </a:p>
        </p:txBody>
      </p:sp>
      <p:sp>
        <p:nvSpPr>
          <p:cNvPr id="3" name="عنصر نائب للمحتوى 2"/>
          <p:cNvSpPr>
            <a:spLocks noGrp="1"/>
          </p:cNvSpPr>
          <p:nvPr>
            <p:ph idx="1"/>
          </p:nvPr>
        </p:nvSpPr>
        <p:spPr>
          <a:xfrm>
            <a:off x="179512" y="1124744"/>
            <a:ext cx="8640844" cy="4195481"/>
          </a:xfrm>
        </p:spPr>
        <p:txBody>
          <a:bodyPr>
            <a:normAutofit/>
          </a:bodyPr>
          <a:lstStyle/>
          <a:p>
            <a:r>
              <a:rPr lang="ar-SA" sz="3200" b="1" dirty="0">
                <a:ea typeface="Times New Roman"/>
              </a:rPr>
              <a:t>مثال </a:t>
            </a:r>
            <a:endParaRPr lang="ar-IQ" sz="3200" b="1" dirty="0" smtClean="0">
              <a:ea typeface="Times New Roman"/>
            </a:endParaRPr>
          </a:p>
          <a:p>
            <a:r>
              <a:rPr lang="ar-SA" sz="3200" b="1" dirty="0" smtClean="0">
                <a:ea typeface="Times New Roman"/>
              </a:rPr>
              <a:t>ا </a:t>
            </a:r>
            <a:r>
              <a:rPr lang="ar-SA" sz="3200" b="1" dirty="0">
                <a:ea typeface="Times New Roman"/>
              </a:rPr>
              <a:t>-   اختبار (30م ) صادق في قياس السرعة الانتقالية بدرجة  (80 %).</a:t>
            </a:r>
            <a:r>
              <a:rPr lang="en-US" sz="3200" b="1" dirty="0">
                <a:ea typeface="Times New Roman"/>
                <a:cs typeface="Arial"/>
              </a:rPr>
              <a:t/>
            </a:r>
            <a:br>
              <a:rPr lang="en-US" sz="3200" b="1" dirty="0">
                <a:ea typeface="Times New Roman"/>
                <a:cs typeface="Arial"/>
              </a:rPr>
            </a:br>
            <a:r>
              <a:rPr lang="ar-SA" sz="3200" b="1" dirty="0">
                <a:ea typeface="Times New Roman"/>
              </a:rPr>
              <a:t>ب- اختبار سحب على العقلة صادق لقياس مطاولة  القوة </a:t>
            </a:r>
            <a:r>
              <a:rPr lang="ar-IQ" sz="3200" b="1" dirty="0" smtClean="0">
                <a:ea typeface="Times New Roman"/>
              </a:rPr>
              <a:t>لعضلات</a:t>
            </a:r>
            <a:r>
              <a:rPr lang="ar-SA" sz="3200" b="1" dirty="0" smtClean="0">
                <a:ea typeface="Times New Roman"/>
              </a:rPr>
              <a:t> </a:t>
            </a:r>
            <a:r>
              <a:rPr lang="ar-SA" sz="3200" b="1" dirty="0">
                <a:ea typeface="Times New Roman"/>
              </a:rPr>
              <a:t>الذراعين </a:t>
            </a:r>
            <a:r>
              <a:rPr lang="ar-IQ" sz="3200" b="1" dirty="0">
                <a:ea typeface="Times New Roman"/>
              </a:rPr>
              <a:t>بدرجة </a:t>
            </a:r>
            <a:r>
              <a:rPr lang="ar-SA" sz="3200" b="1" dirty="0">
                <a:ea typeface="Times New Roman"/>
              </a:rPr>
              <a:t>(77% ) .</a:t>
            </a:r>
            <a:r>
              <a:rPr lang="en-US" sz="3200" b="1" dirty="0">
                <a:ea typeface="Times New Roman"/>
                <a:cs typeface="Arial"/>
              </a:rPr>
              <a:t/>
            </a:r>
            <a:br>
              <a:rPr lang="en-US" sz="3200" b="1" dirty="0">
                <a:ea typeface="Times New Roman"/>
                <a:cs typeface="Arial"/>
              </a:rPr>
            </a:br>
            <a:r>
              <a:rPr lang="ar-SA" sz="3200" b="1" dirty="0">
                <a:ea typeface="Times New Roman"/>
              </a:rPr>
              <a:t>ت- الاختبار النظري لمادة الاختبارات صادق لقياس مستوى الطالب بدرجة  (70% ) .</a:t>
            </a:r>
            <a:r>
              <a:rPr lang="ar-SA" sz="3200" b="1" dirty="0" smtClean="0">
                <a:effectLst/>
                <a:ea typeface="Times New Roman"/>
                <a:cs typeface="Calibri"/>
              </a:rPr>
              <a:t> </a:t>
            </a:r>
            <a:endParaRPr lang="ar-IQ" sz="3200" dirty="0"/>
          </a:p>
        </p:txBody>
      </p:sp>
    </p:spTree>
    <p:extLst>
      <p:ext uri="{BB962C8B-B14F-4D97-AF65-F5344CB8AC3E}">
        <p14:creationId xmlns:p14="http://schemas.microsoft.com/office/powerpoint/2010/main" val="75399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188640"/>
            <a:ext cx="7924800" cy="936104"/>
          </a:xfrm>
        </p:spPr>
        <p:txBody>
          <a:bodyPr>
            <a:normAutofit/>
          </a:bodyPr>
          <a:lstStyle/>
          <a:p>
            <a:pPr algn="r"/>
            <a:r>
              <a:rPr lang="ar-AE" sz="2400" b="1" dirty="0">
                <a:solidFill>
                  <a:srgbClr val="FFFF00"/>
                </a:solidFill>
                <a:ea typeface="Times New Roman"/>
                <a:cs typeface="Arial"/>
              </a:rPr>
              <a:t>3</a:t>
            </a:r>
            <a:r>
              <a:rPr lang="ar-AE" sz="4400" b="1" dirty="0">
                <a:solidFill>
                  <a:srgbClr val="FFFF00"/>
                </a:solidFill>
                <a:ea typeface="Times New Roman"/>
                <a:cs typeface="Ali-A-Jiddah"/>
              </a:rPr>
              <a:t>-الصدق يختص باستخدام معين</a:t>
            </a:r>
            <a:r>
              <a:rPr lang="ar-AE" sz="4400" b="1" dirty="0">
                <a:solidFill>
                  <a:srgbClr val="FFFF00"/>
                </a:solidFill>
                <a:ea typeface="Times New Roman"/>
                <a:cs typeface="Arial"/>
              </a:rPr>
              <a:t> </a:t>
            </a:r>
            <a:r>
              <a:rPr lang="ar-IQ" sz="2400" b="1" dirty="0" smtClean="0">
                <a:solidFill>
                  <a:srgbClr val="FFFF00"/>
                </a:solidFill>
                <a:ea typeface="Times New Roman"/>
                <a:cs typeface="Ali_K_Jiddah"/>
              </a:rPr>
              <a:t> </a:t>
            </a:r>
            <a:endParaRPr lang="ar-IQ" sz="4400" dirty="0">
              <a:solidFill>
                <a:srgbClr val="FFFF00"/>
              </a:solidFill>
            </a:endParaRPr>
          </a:p>
        </p:txBody>
      </p:sp>
      <p:sp>
        <p:nvSpPr>
          <p:cNvPr id="3" name="عنصر نائب للمحتوى 2"/>
          <p:cNvSpPr>
            <a:spLocks noGrp="1"/>
          </p:cNvSpPr>
          <p:nvPr>
            <p:ph idx="1"/>
          </p:nvPr>
        </p:nvSpPr>
        <p:spPr>
          <a:xfrm>
            <a:off x="611560" y="1268760"/>
            <a:ext cx="7924800" cy="4114800"/>
          </a:xfrm>
        </p:spPr>
        <p:txBody>
          <a:bodyPr>
            <a:normAutofit/>
          </a:bodyPr>
          <a:lstStyle/>
          <a:p>
            <a:pPr marL="228600">
              <a:lnSpc>
                <a:spcPct val="115000"/>
              </a:lnSpc>
            </a:pPr>
            <a:r>
              <a:rPr lang="ar-AE" sz="2800" b="1" dirty="0" smtClean="0">
                <a:ea typeface="Times New Roman"/>
              </a:rPr>
              <a:t>مثال: ا-ركض </a:t>
            </a:r>
            <a:r>
              <a:rPr lang="ar-AE" sz="2800" b="1" dirty="0">
                <a:ea typeface="Times New Roman"/>
              </a:rPr>
              <a:t>(</a:t>
            </a:r>
            <a:r>
              <a:rPr lang="ar-AE" sz="2800" b="1" dirty="0" smtClean="0">
                <a:ea typeface="Times New Roman"/>
              </a:rPr>
              <a:t>30م)</a:t>
            </a:r>
            <a:r>
              <a:rPr lang="ar-IQ" sz="2800" b="1" dirty="0" smtClean="0">
                <a:ea typeface="Times New Roman"/>
              </a:rPr>
              <a:t> </a:t>
            </a:r>
            <a:r>
              <a:rPr lang="ar-AE" sz="2800" b="1" dirty="0" err="1" smtClean="0">
                <a:ea typeface="Times New Roman"/>
              </a:rPr>
              <a:t>يخ</a:t>
            </a:r>
            <a:r>
              <a:rPr lang="ar-IQ" sz="2800" b="1" dirty="0" smtClean="0">
                <a:ea typeface="Times New Roman"/>
              </a:rPr>
              <a:t>ت</a:t>
            </a:r>
            <a:r>
              <a:rPr lang="ar-AE" sz="2800" b="1" dirty="0" smtClean="0">
                <a:ea typeface="Times New Roman"/>
              </a:rPr>
              <a:t>ص </a:t>
            </a:r>
            <a:r>
              <a:rPr lang="ar-AE" sz="2800" b="1" dirty="0">
                <a:ea typeface="Times New Roman"/>
              </a:rPr>
              <a:t>فقط في قياس السرعة الانتقالية </a:t>
            </a:r>
            <a:r>
              <a:rPr lang="ar-IQ" sz="2800" b="1" dirty="0" smtClean="0">
                <a:solidFill>
                  <a:schemeClr val="bg1"/>
                </a:solidFill>
                <a:ea typeface="Times New Roman"/>
                <a:cs typeface="Ali_K_Jiddah" pitchFamily="2" charset="-78"/>
              </a:rPr>
              <a:t> </a:t>
            </a:r>
          </a:p>
          <a:p>
            <a:pPr marL="228600">
              <a:lnSpc>
                <a:spcPct val="115000"/>
              </a:lnSpc>
            </a:pPr>
            <a:r>
              <a:rPr lang="ar-AE" sz="2800" b="1" dirty="0" smtClean="0">
                <a:ea typeface="Times New Roman"/>
              </a:rPr>
              <a:t>ب-    </a:t>
            </a:r>
            <a:r>
              <a:rPr lang="ar-AE" sz="2800" b="1" dirty="0">
                <a:ea typeface="Times New Roman"/>
              </a:rPr>
              <a:t>اختبار رمي الكرة الطبية يختص في قياس القوة </a:t>
            </a:r>
            <a:r>
              <a:rPr lang="ar-AE" sz="2800" b="1" dirty="0" smtClean="0">
                <a:ea typeface="Times New Roman"/>
              </a:rPr>
              <a:t>الانفجارية </a:t>
            </a:r>
            <a:r>
              <a:rPr lang="ar-AE" sz="2800" b="1" dirty="0">
                <a:ea typeface="Times New Roman"/>
              </a:rPr>
              <a:t>لعضلات </a:t>
            </a:r>
            <a:r>
              <a:rPr lang="ar-AE" sz="2800" b="1" dirty="0" smtClean="0">
                <a:ea typeface="Times New Roman"/>
              </a:rPr>
              <a:t>الاط</a:t>
            </a:r>
            <a:r>
              <a:rPr lang="ar-IQ" sz="2800" b="1" dirty="0" smtClean="0">
                <a:ea typeface="Times New Roman"/>
              </a:rPr>
              <a:t>ر</a:t>
            </a:r>
            <a:r>
              <a:rPr lang="ar-AE" sz="2800" b="1" dirty="0" smtClean="0">
                <a:ea typeface="Times New Roman"/>
              </a:rPr>
              <a:t>اف </a:t>
            </a:r>
            <a:r>
              <a:rPr lang="ar-AE" sz="2800" b="1" dirty="0">
                <a:ea typeface="Times New Roman"/>
              </a:rPr>
              <a:t>العليا </a:t>
            </a:r>
            <a:r>
              <a:rPr lang="ar-IQ" sz="2800" b="1" dirty="0" smtClean="0">
                <a:ea typeface="Times New Roman"/>
              </a:rPr>
              <a:t> </a:t>
            </a:r>
            <a:endParaRPr lang="en-US" sz="2800" dirty="0">
              <a:ea typeface="Times New Roman"/>
              <a:cs typeface="Arial"/>
            </a:endParaRPr>
          </a:p>
          <a:p>
            <a:pPr marL="0" indent="0">
              <a:buNone/>
            </a:pPr>
            <a:endParaRPr lang="ar-IQ" sz="2800" dirty="0">
              <a:solidFill>
                <a:schemeClr val="bg1"/>
              </a:solidFill>
              <a:cs typeface="Ali_K_Jiddah" pitchFamily="2" charset="-78"/>
            </a:endParaRPr>
          </a:p>
        </p:txBody>
      </p:sp>
    </p:spTree>
    <p:extLst>
      <p:ext uri="{BB962C8B-B14F-4D97-AF65-F5344CB8AC3E}">
        <p14:creationId xmlns:p14="http://schemas.microsoft.com/office/powerpoint/2010/main" val="1859428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1066130"/>
          </a:xfrm>
        </p:spPr>
        <p:txBody>
          <a:bodyPr/>
          <a:lstStyle/>
          <a:p>
            <a:pPr algn="r"/>
            <a:r>
              <a:rPr lang="ar-IQ" b="1" u="sng" dirty="0" smtClean="0">
                <a:solidFill>
                  <a:srgbClr val="FFFF00"/>
                </a:solidFill>
                <a:ea typeface="Times New Roman"/>
                <a:cs typeface="Ali-A-Jiddah"/>
              </a:rPr>
              <a:t>       </a:t>
            </a:r>
            <a:r>
              <a:rPr lang="ar-AE" b="1" u="sng" dirty="0" smtClean="0">
                <a:solidFill>
                  <a:srgbClr val="FFFF00"/>
                </a:solidFill>
                <a:ea typeface="Times New Roman"/>
                <a:cs typeface="Ali-A-Jiddah"/>
              </a:rPr>
              <a:t>انواع</a:t>
            </a:r>
            <a:r>
              <a:rPr lang="ar-AE" b="1" u="sng" dirty="0" smtClean="0">
                <a:ea typeface="Times New Roman"/>
                <a:cs typeface="Ali-A-Jiddah"/>
              </a:rPr>
              <a:t> </a:t>
            </a:r>
            <a:r>
              <a:rPr lang="ar-AE" b="1" u="sng" dirty="0">
                <a:solidFill>
                  <a:srgbClr val="FFFF00"/>
                </a:solidFill>
                <a:ea typeface="Times New Roman"/>
                <a:cs typeface="Ali-A-Jiddah"/>
              </a:rPr>
              <a:t>الصدق</a:t>
            </a:r>
            <a:r>
              <a:rPr lang="ar-AE" b="1" dirty="0" smtClean="0">
                <a:solidFill>
                  <a:srgbClr val="FFFF00"/>
                </a:solidFill>
                <a:effectLst/>
                <a:ea typeface="Times New Roman"/>
                <a:cs typeface="Calibri"/>
              </a:rPr>
              <a:t> </a:t>
            </a:r>
            <a:r>
              <a:rPr lang="ar-IQ" b="1" dirty="0" smtClean="0">
                <a:solidFill>
                  <a:srgbClr val="FF0000"/>
                </a:solidFill>
                <a:ea typeface="Times New Roman"/>
                <a:cs typeface="Ali_K_Jiddah"/>
              </a:rPr>
              <a:t> </a:t>
            </a:r>
            <a:endParaRPr lang="ar-IQ" dirty="0">
              <a:solidFill>
                <a:schemeClr val="bg1"/>
              </a:solidFill>
            </a:endParaRPr>
          </a:p>
        </p:txBody>
      </p:sp>
      <p:sp>
        <p:nvSpPr>
          <p:cNvPr id="3" name="عنصر نائب للمحتوى 2"/>
          <p:cNvSpPr>
            <a:spLocks noGrp="1"/>
          </p:cNvSpPr>
          <p:nvPr>
            <p:ph idx="1"/>
          </p:nvPr>
        </p:nvSpPr>
        <p:spPr>
          <a:xfrm>
            <a:off x="323528" y="980728"/>
            <a:ext cx="8496944" cy="5760640"/>
          </a:xfrm>
        </p:spPr>
        <p:txBody>
          <a:bodyPr>
            <a:noAutofit/>
          </a:bodyPr>
          <a:lstStyle/>
          <a:p>
            <a:pPr marL="228600">
              <a:lnSpc>
                <a:spcPct val="115000"/>
              </a:lnSpc>
            </a:pPr>
            <a:r>
              <a:rPr lang="ar-IQ" sz="2800" b="1" dirty="0" smtClean="0">
                <a:solidFill>
                  <a:srgbClr val="FFFF00"/>
                </a:solidFill>
                <a:ea typeface="Times New Roman"/>
                <a:cs typeface="Ali-A-Jiddah"/>
              </a:rPr>
              <a:t>1- </a:t>
            </a:r>
            <a:r>
              <a:rPr lang="ar-AE" sz="2800" b="1" dirty="0" smtClean="0">
                <a:solidFill>
                  <a:srgbClr val="FFFF00"/>
                </a:solidFill>
                <a:ea typeface="Times New Roman"/>
                <a:cs typeface="Ali-A-Jiddah"/>
              </a:rPr>
              <a:t>الصدق  الظاهري</a:t>
            </a:r>
            <a:r>
              <a:rPr lang="ar-AE" sz="2800" b="1" dirty="0" smtClean="0">
                <a:solidFill>
                  <a:srgbClr val="FFFF00"/>
                </a:solidFill>
                <a:ea typeface="Times New Roman"/>
              </a:rPr>
              <a:t> .  </a:t>
            </a:r>
            <a:r>
              <a:rPr lang="ar-IQ" sz="2800" b="1" dirty="0" smtClean="0">
                <a:solidFill>
                  <a:srgbClr val="FFFF00"/>
                </a:solidFill>
                <a:ea typeface="Times New Roman"/>
                <a:cs typeface="Ali_K_Jiddah" pitchFamily="2" charset="-78"/>
              </a:rPr>
              <a:t> </a:t>
            </a:r>
            <a:r>
              <a:rPr lang="en-US" sz="2800" b="1" dirty="0" smtClean="0">
                <a:solidFill>
                  <a:srgbClr val="FFFF00"/>
                </a:solidFill>
                <a:latin typeface="Albertus Extra Bold" pitchFamily="34" charset="0"/>
                <a:ea typeface="Times New Roman"/>
                <a:cs typeface="Ali_K_Jiddah"/>
              </a:rPr>
              <a:t>Face Validity)</a:t>
            </a:r>
            <a:r>
              <a:rPr lang="ar-IQ" sz="2800" b="1" dirty="0" smtClean="0">
                <a:solidFill>
                  <a:srgbClr val="FFFF00"/>
                </a:solidFill>
                <a:latin typeface="Albertus Extra Bold" pitchFamily="34" charset="0"/>
                <a:ea typeface="Times New Roman"/>
                <a:cs typeface="Ali_K_Jiddah"/>
              </a:rPr>
              <a:t> )</a:t>
            </a:r>
            <a:endParaRPr lang="en-US" sz="2800" b="1" dirty="0" smtClean="0">
              <a:solidFill>
                <a:srgbClr val="FFFF00"/>
              </a:solidFill>
              <a:latin typeface="Albertus Extra Bold" pitchFamily="34" charset="0"/>
              <a:ea typeface="Times New Roman"/>
              <a:cs typeface="Arial"/>
            </a:endParaRPr>
          </a:p>
          <a:p>
            <a:pPr marL="228600">
              <a:lnSpc>
                <a:spcPct val="115000"/>
              </a:lnSpc>
            </a:pPr>
            <a:r>
              <a:rPr lang="ar-IQ" sz="2800" b="1" dirty="0" smtClean="0">
                <a:solidFill>
                  <a:srgbClr val="FFFF00"/>
                </a:solidFill>
                <a:ea typeface="Times New Roman"/>
                <a:cs typeface="Ali-A-Jiddah"/>
              </a:rPr>
              <a:t>2- </a:t>
            </a:r>
            <a:r>
              <a:rPr lang="ar-AE" sz="2800" b="1" dirty="0" smtClean="0">
                <a:solidFill>
                  <a:srgbClr val="FFFF00"/>
                </a:solidFill>
                <a:ea typeface="Times New Roman"/>
                <a:cs typeface="Ali-A-Jiddah"/>
              </a:rPr>
              <a:t>الصدق المحتوى</a:t>
            </a:r>
            <a:r>
              <a:rPr lang="ar-AE" sz="2800" b="1" dirty="0" smtClean="0">
                <a:solidFill>
                  <a:srgbClr val="FFFF00"/>
                </a:solidFill>
                <a:ea typeface="Times New Roman"/>
              </a:rPr>
              <a:t> (</a:t>
            </a:r>
            <a:r>
              <a:rPr lang="ar-AE" sz="2800" b="1" dirty="0" smtClean="0">
                <a:solidFill>
                  <a:srgbClr val="FFFF00"/>
                </a:solidFill>
                <a:ea typeface="Times New Roman"/>
                <a:cs typeface="Ali-A-Jiddah"/>
              </a:rPr>
              <a:t>المضمون </a:t>
            </a:r>
            <a:r>
              <a:rPr lang="ar-IQ" sz="2800" b="1" dirty="0" smtClean="0">
                <a:solidFill>
                  <a:srgbClr val="FFFF00"/>
                </a:solidFill>
                <a:ea typeface="Times New Roman"/>
                <a:cs typeface="Ali_K_Jiddah"/>
              </a:rPr>
              <a:t> )</a:t>
            </a:r>
            <a:r>
              <a:rPr lang="en-US" sz="2800" b="1" dirty="0" smtClean="0">
                <a:solidFill>
                  <a:srgbClr val="FFFF00"/>
                </a:solidFill>
                <a:latin typeface="Albertus Extra Bold" pitchFamily="34" charset="0"/>
                <a:ea typeface="Times New Roman"/>
                <a:cs typeface="Ali_K_Jiddah"/>
              </a:rPr>
              <a:t>content validity</a:t>
            </a:r>
            <a:r>
              <a:rPr lang="ar-IQ" sz="2800" b="1" dirty="0" smtClean="0">
                <a:solidFill>
                  <a:srgbClr val="FFFF00"/>
                </a:solidFill>
                <a:latin typeface="Albertus Extra Bold" pitchFamily="34" charset="0"/>
                <a:ea typeface="Times New Roman"/>
                <a:cs typeface="Ali_K_Jiddah"/>
              </a:rPr>
              <a:t>)</a:t>
            </a:r>
            <a:endParaRPr lang="en-US" sz="2800" b="1" dirty="0" smtClean="0">
              <a:solidFill>
                <a:srgbClr val="FFFF00"/>
              </a:solidFill>
              <a:latin typeface="Albertus Extra Bold" pitchFamily="34" charset="0"/>
              <a:ea typeface="Times New Roman"/>
              <a:cs typeface="Ali_K_Jiddah"/>
            </a:endParaRPr>
          </a:p>
          <a:p>
            <a:pPr marL="228600" lvl="0">
              <a:lnSpc>
                <a:spcPct val="115000"/>
              </a:lnSpc>
              <a:buClr>
                <a:srgbClr val="DC9E1F"/>
              </a:buClr>
            </a:pPr>
            <a:r>
              <a:rPr lang="ar-IQ" sz="2800" b="1" dirty="0" smtClean="0">
                <a:solidFill>
                  <a:srgbClr val="FFFF00"/>
                </a:solidFill>
                <a:ea typeface="Times New Roman"/>
                <a:cs typeface="Ali-A-Jiddah"/>
              </a:rPr>
              <a:t>3-</a:t>
            </a:r>
            <a:r>
              <a:rPr lang="ar-AE" sz="2800" b="1" dirty="0" smtClean="0">
                <a:solidFill>
                  <a:srgbClr val="FFFF00"/>
                </a:solidFill>
                <a:ea typeface="Times New Roman"/>
                <a:cs typeface="Ali-A-Jiddah"/>
              </a:rPr>
              <a:t>الصدق المرتبط </a:t>
            </a:r>
            <a:r>
              <a:rPr lang="en-US" sz="2800" b="1" dirty="0" smtClean="0">
                <a:solidFill>
                  <a:srgbClr val="FFFF00"/>
                </a:solidFill>
                <a:ea typeface="Times New Roman"/>
                <a:cs typeface="Ali-A-Jiddah"/>
              </a:rPr>
              <a:t> </a:t>
            </a:r>
            <a:r>
              <a:rPr lang="ar-IQ" sz="2800" b="1" dirty="0" smtClean="0">
                <a:solidFill>
                  <a:srgbClr val="FFFF00"/>
                </a:solidFill>
                <a:ea typeface="Times New Roman"/>
                <a:cs typeface="Ali-A-Jiddah"/>
              </a:rPr>
              <a:t>بالمحك  </a:t>
            </a:r>
            <a:r>
              <a:rPr lang="en-US" sz="2800" b="1" dirty="0" smtClean="0">
                <a:solidFill>
                  <a:srgbClr val="FFFF00"/>
                </a:solidFill>
                <a:ea typeface="Times New Roman"/>
                <a:cs typeface="Ali_K_Jiddah"/>
              </a:rPr>
              <a:t>Criterion </a:t>
            </a:r>
            <a:r>
              <a:rPr lang="en-US" sz="2800" b="1" dirty="0">
                <a:solidFill>
                  <a:srgbClr val="FFFF00"/>
                </a:solidFill>
                <a:ea typeface="Times New Roman"/>
                <a:cs typeface="Ali_K_Jiddah"/>
              </a:rPr>
              <a:t>Related validity </a:t>
            </a:r>
            <a:r>
              <a:rPr lang="ar-IQ" sz="2800" b="1" dirty="0" smtClean="0">
                <a:solidFill>
                  <a:srgbClr val="FFFF00"/>
                </a:solidFill>
                <a:ea typeface="Times New Roman"/>
                <a:cs typeface="Ali_K_Jiddah"/>
              </a:rPr>
              <a:t> </a:t>
            </a:r>
            <a:endParaRPr lang="en-US" sz="2800" b="1" dirty="0">
              <a:solidFill>
                <a:srgbClr val="FFFF00"/>
              </a:solidFill>
              <a:ea typeface="Times New Roman"/>
              <a:cs typeface="Ali-A-Jiddah"/>
            </a:endParaRPr>
          </a:p>
          <a:p>
            <a:pPr marL="228600" lvl="0">
              <a:lnSpc>
                <a:spcPct val="115000"/>
              </a:lnSpc>
              <a:buClr>
                <a:srgbClr val="DC9E1F"/>
              </a:buClr>
            </a:pPr>
            <a:r>
              <a:rPr lang="ar-IQ" sz="2400" b="1" dirty="0" smtClean="0">
                <a:solidFill>
                  <a:srgbClr val="FFFF00"/>
                </a:solidFill>
                <a:ea typeface="Times New Roman"/>
                <a:cs typeface="Ali-A-Jiddah"/>
              </a:rPr>
              <a:t>أ- </a:t>
            </a:r>
            <a:r>
              <a:rPr lang="ar-AE" sz="2400" b="1" dirty="0" smtClean="0">
                <a:solidFill>
                  <a:srgbClr val="FFFF00"/>
                </a:solidFill>
                <a:ea typeface="Times New Roman"/>
                <a:cs typeface="Ali-A-Jiddah"/>
              </a:rPr>
              <a:t>(الصدق </a:t>
            </a:r>
            <a:r>
              <a:rPr lang="ar-AE" sz="2400" b="1" dirty="0">
                <a:solidFill>
                  <a:srgbClr val="FFFF00"/>
                </a:solidFill>
                <a:ea typeface="Times New Roman"/>
                <a:cs typeface="Ali-A-Jiddah"/>
              </a:rPr>
              <a:t>التلازمي </a:t>
            </a:r>
            <a:r>
              <a:rPr lang="ar-IQ" sz="2400" b="1" dirty="0" smtClean="0">
                <a:solidFill>
                  <a:srgbClr val="FFFF00"/>
                </a:solidFill>
                <a:ea typeface="Times New Roman"/>
                <a:cs typeface="Ali_K_Jiddah"/>
              </a:rPr>
              <a:t> </a:t>
            </a:r>
            <a:r>
              <a:rPr lang="en-US" sz="2400" b="1" dirty="0" smtClean="0">
                <a:solidFill>
                  <a:srgbClr val="FFFF00"/>
                </a:solidFill>
                <a:latin typeface="Albertus Extra Bold" pitchFamily="34" charset="0"/>
                <a:ea typeface="Times New Roman"/>
                <a:cs typeface="Ali_K_Jiddah"/>
              </a:rPr>
              <a:t>Concurrent  </a:t>
            </a:r>
            <a:r>
              <a:rPr lang="en-US" sz="2400" b="1" dirty="0">
                <a:solidFill>
                  <a:srgbClr val="FFFF00"/>
                </a:solidFill>
                <a:latin typeface="Albertus Extra Bold" pitchFamily="34" charset="0"/>
                <a:ea typeface="Times New Roman"/>
                <a:cs typeface="Ali_K_Jiddah"/>
              </a:rPr>
              <a:t>Validity</a:t>
            </a:r>
            <a:endParaRPr lang="ar-IQ" sz="2400" b="1" dirty="0">
              <a:solidFill>
                <a:srgbClr val="FFFF00"/>
              </a:solidFill>
              <a:ea typeface="Times New Roman"/>
              <a:cs typeface="Ali_K_Jiddah"/>
            </a:endParaRPr>
          </a:p>
          <a:p>
            <a:pPr marL="228600" algn="r">
              <a:lnSpc>
                <a:spcPct val="115000"/>
              </a:lnSpc>
            </a:pPr>
            <a:r>
              <a:rPr lang="ar-AE" sz="2400" b="1" dirty="0" smtClean="0">
                <a:solidFill>
                  <a:srgbClr val="FFFF00"/>
                </a:solidFill>
                <a:ea typeface="Times New Roman"/>
                <a:cs typeface="Ali-A-Jiddah"/>
              </a:rPr>
              <a:t>ب- (الصدق </a:t>
            </a:r>
            <a:r>
              <a:rPr lang="ar-IQ" sz="2400" b="1" dirty="0" smtClean="0">
                <a:solidFill>
                  <a:srgbClr val="FFFF00"/>
                </a:solidFill>
                <a:ea typeface="Times New Roman"/>
                <a:cs typeface="Ali-A-Jiddah"/>
              </a:rPr>
              <a:t> </a:t>
            </a:r>
            <a:r>
              <a:rPr lang="ar-AE" sz="2400" b="1" dirty="0" err="1" smtClean="0">
                <a:solidFill>
                  <a:srgbClr val="FFFF00"/>
                </a:solidFill>
                <a:ea typeface="Times New Roman"/>
                <a:cs typeface="Ali-A-Jiddah"/>
              </a:rPr>
              <a:t>التنبؤي</a:t>
            </a:r>
            <a:r>
              <a:rPr lang="ar-AE" sz="2400" b="1" dirty="0" smtClean="0">
                <a:solidFill>
                  <a:srgbClr val="FFFF00"/>
                </a:solidFill>
                <a:ea typeface="Times New Roman"/>
                <a:cs typeface="Ali-A-Jiddah"/>
              </a:rPr>
              <a:t> </a:t>
            </a:r>
            <a:r>
              <a:rPr lang="ar-AE" sz="2400" b="1" dirty="0" smtClean="0">
                <a:solidFill>
                  <a:srgbClr val="FFFF00"/>
                </a:solidFill>
                <a:ea typeface="Times New Roman"/>
                <a:cs typeface="Ali_K_Jiddah"/>
              </a:rPr>
              <a:t>) </a:t>
            </a:r>
            <a:r>
              <a:rPr lang="ar-IQ" sz="2400" b="1" dirty="0" smtClean="0">
                <a:solidFill>
                  <a:srgbClr val="FFFF00"/>
                </a:solidFill>
                <a:ea typeface="Times New Roman"/>
                <a:cs typeface="Ali_K_Jiddah"/>
              </a:rPr>
              <a:t> (</a:t>
            </a:r>
            <a:r>
              <a:rPr lang="en-US" sz="2400" b="1" dirty="0" smtClean="0">
                <a:solidFill>
                  <a:srgbClr val="FFFF00"/>
                </a:solidFill>
                <a:latin typeface="Albertus Extra Bold" pitchFamily="34" charset="0"/>
                <a:ea typeface="Times New Roman"/>
                <a:cs typeface="Ali_K_Jiddah"/>
              </a:rPr>
              <a:t>Predictive Validity</a:t>
            </a:r>
            <a:r>
              <a:rPr lang="ar-IQ" sz="2400" b="1" dirty="0" smtClean="0">
                <a:solidFill>
                  <a:srgbClr val="FFFF00"/>
                </a:solidFill>
                <a:ea typeface="Times New Roman"/>
                <a:cs typeface="Ali_K_Jiddah"/>
              </a:rPr>
              <a:t>) </a:t>
            </a:r>
          </a:p>
          <a:p>
            <a:pPr marL="228600">
              <a:lnSpc>
                <a:spcPct val="115000"/>
              </a:lnSpc>
            </a:pPr>
            <a:r>
              <a:rPr lang="ar-AE" sz="2800" b="1" dirty="0" smtClean="0">
                <a:solidFill>
                  <a:srgbClr val="FFFF00"/>
                </a:solidFill>
                <a:ea typeface="Times New Roman"/>
                <a:cs typeface="Ali-A-Jiddah"/>
              </a:rPr>
              <a:t>4-الصدق تكوين الفرضي</a:t>
            </a:r>
            <a:r>
              <a:rPr lang="ar-IQ" sz="2800" b="1" dirty="0" smtClean="0">
                <a:solidFill>
                  <a:srgbClr val="FFFF00"/>
                </a:solidFill>
                <a:ea typeface="Times New Roman"/>
                <a:cs typeface="Ali-A-Jiddah"/>
              </a:rPr>
              <a:t> </a:t>
            </a:r>
            <a:r>
              <a:rPr lang="en-US" sz="2800" b="1" dirty="0" smtClean="0">
                <a:solidFill>
                  <a:srgbClr val="FFFF00"/>
                </a:solidFill>
                <a:latin typeface="Albertus Extra Bold" pitchFamily="34" charset="0"/>
                <a:ea typeface="Times New Roman"/>
                <a:cs typeface="Ali_K_Jiddah"/>
              </a:rPr>
              <a:t>Validity</a:t>
            </a:r>
            <a:r>
              <a:rPr lang="ar-IQ" sz="2800" b="1" dirty="0" smtClean="0">
                <a:solidFill>
                  <a:srgbClr val="FFFF00"/>
                </a:solidFill>
                <a:latin typeface="Albertus Extra Bold" pitchFamily="34" charset="0"/>
                <a:ea typeface="Times New Roman"/>
                <a:cs typeface="Ali_K_Jiddah"/>
              </a:rPr>
              <a:t> </a:t>
            </a:r>
            <a:r>
              <a:rPr lang="en-US" sz="2800" b="1" dirty="0">
                <a:solidFill>
                  <a:srgbClr val="FFFF00"/>
                </a:solidFill>
                <a:latin typeface="Albertus Extra Bold" pitchFamily="34" charset="0"/>
                <a:ea typeface="Times New Roman"/>
                <a:cs typeface="Ali_K_Jiddah"/>
              </a:rPr>
              <a:t>Construct</a:t>
            </a:r>
            <a:r>
              <a:rPr lang="ar-IQ" sz="2800" b="1" dirty="0" smtClean="0">
                <a:solidFill>
                  <a:srgbClr val="FFFF00"/>
                </a:solidFill>
                <a:latin typeface="Albertus Extra Bold" pitchFamily="34" charset="0"/>
                <a:ea typeface="Times New Roman"/>
                <a:cs typeface="Ali_K_Jiddah"/>
              </a:rPr>
              <a:t>  </a:t>
            </a:r>
            <a:r>
              <a:rPr lang="ar-IQ" sz="2800" b="1" dirty="0" smtClean="0">
                <a:solidFill>
                  <a:srgbClr val="FFFF00"/>
                </a:solidFill>
                <a:ea typeface="Times New Roman"/>
                <a:cs typeface="Ali_K_Jiddah"/>
              </a:rPr>
              <a:t>)</a:t>
            </a:r>
          </a:p>
          <a:p>
            <a:pPr marL="228600">
              <a:lnSpc>
                <a:spcPct val="115000"/>
              </a:lnSpc>
            </a:pPr>
            <a:r>
              <a:rPr lang="ar-IQ" sz="2400" b="1" dirty="0">
                <a:solidFill>
                  <a:srgbClr val="FFFF00"/>
                </a:solidFill>
                <a:ea typeface="Times New Roman"/>
                <a:cs typeface="Arial"/>
              </a:rPr>
              <a:t>5-الصدق الذاتي  (مؤشر الثبات)   </a:t>
            </a:r>
            <a:r>
              <a:rPr lang="en-US" b="1" dirty="0" smtClean="0">
                <a:solidFill>
                  <a:srgbClr val="FFFF00"/>
                </a:solidFill>
                <a:ea typeface="Times New Roman"/>
                <a:cs typeface="Arial"/>
              </a:rPr>
              <a:t>Index </a:t>
            </a:r>
            <a:r>
              <a:rPr lang="en-US" b="1" dirty="0">
                <a:solidFill>
                  <a:srgbClr val="FFFF00"/>
                </a:solidFill>
                <a:ea typeface="Times New Roman"/>
                <a:cs typeface="Arial"/>
              </a:rPr>
              <a:t>of Reliability)(Intrinsic </a:t>
            </a:r>
            <a:r>
              <a:rPr lang="en-US" b="1" dirty="0" smtClean="0">
                <a:solidFill>
                  <a:srgbClr val="FFFF00"/>
                </a:solidFill>
                <a:ea typeface="Times New Roman"/>
                <a:cs typeface="Arial"/>
              </a:rPr>
              <a:t>Validity</a:t>
            </a:r>
            <a:endParaRPr lang="ar-IQ" b="1" dirty="0" smtClean="0">
              <a:solidFill>
                <a:srgbClr val="FFFF00"/>
              </a:solidFill>
              <a:ea typeface="Times New Roman"/>
              <a:cs typeface="Arial"/>
            </a:endParaRPr>
          </a:p>
          <a:p>
            <a:pPr marL="228600">
              <a:lnSpc>
                <a:spcPct val="115000"/>
              </a:lnSpc>
            </a:pPr>
            <a:r>
              <a:rPr lang="ar-IQ" sz="2400" b="1" dirty="0">
                <a:solidFill>
                  <a:srgbClr val="FFFF00"/>
                </a:solidFill>
                <a:ea typeface="Times New Roman"/>
                <a:cs typeface="Arial"/>
              </a:rPr>
              <a:t>6-الصدق العاملي  (</a:t>
            </a:r>
            <a:r>
              <a:rPr lang="en-GB" sz="2400" b="1" dirty="0">
                <a:solidFill>
                  <a:srgbClr val="FFFF00"/>
                </a:solidFill>
                <a:ea typeface="Times New Roman"/>
                <a:cs typeface="Arial"/>
              </a:rPr>
              <a:t>Factorial Validity</a:t>
            </a:r>
            <a:r>
              <a:rPr lang="en-GB" sz="2400" b="1" dirty="0" smtClean="0">
                <a:solidFill>
                  <a:srgbClr val="FFFF00"/>
                </a:solidFill>
                <a:ea typeface="Times New Roman"/>
                <a:cs typeface="Arial"/>
              </a:rPr>
              <a:t>)</a:t>
            </a:r>
            <a:endParaRPr lang="ar-IQ" sz="2400" b="1" dirty="0" smtClean="0">
              <a:solidFill>
                <a:srgbClr val="FFFF00"/>
              </a:solidFill>
              <a:ea typeface="Times New Roman"/>
              <a:cs typeface="Arial"/>
            </a:endParaRPr>
          </a:p>
          <a:p>
            <a:pPr marL="228600">
              <a:lnSpc>
                <a:spcPct val="115000"/>
              </a:lnSpc>
            </a:pPr>
            <a:r>
              <a:rPr lang="ar-IQ" sz="2400" b="1" dirty="0">
                <a:solidFill>
                  <a:srgbClr val="FFFF00"/>
                </a:solidFill>
                <a:ea typeface="Times New Roman"/>
                <a:cs typeface="Arial"/>
              </a:rPr>
              <a:t>7- الصدق التجريبي  </a:t>
            </a:r>
            <a:r>
              <a:rPr lang="en-GB" sz="2400" b="1" dirty="0">
                <a:solidFill>
                  <a:srgbClr val="FFFF00"/>
                </a:solidFill>
                <a:ea typeface="Times New Roman"/>
                <a:cs typeface="Arial"/>
              </a:rPr>
              <a:t>Demo Valıdıty </a:t>
            </a:r>
            <a:endParaRPr lang="ar-IQ" sz="2400" b="1" dirty="0" smtClean="0">
              <a:solidFill>
                <a:srgbClr val="FFFF00"/>
              </a:solidFill>
              <a:ea typeface="Times New Roman"/>
              <a:cs typeface="Arial"/>
            </a:endParaRPr>
          </a:p>
          <a:p>
            <a:pPr marL="228600">
              <a:lnSpc>
                <a:spcPct val="115000"/>
              </a:lnSpc>
            </a:pPr>
            <a:r>
              <a:rPr lang="ar-IQ" sz="2400" b="1" dirty="0">
                <a:solidFill>
                  <a:srgbClr val="FFFF00"/>
                </a:solidFill>
                <a:ea typeface="Times New Roman"/>
                <a:cs typeface="Arial"/>
              </a:rPr>
              <a:t>8-صدق التميز  </a:t>
            </a:r>
            <a:r>
              <a:rPr lang="en-GB" sz="2400" b="1" dirty="0">
                <a:solidFill>
                  <a:srgbClr val="FFFF00"/>
                </a:solidFill>
                <a:ea typeface="Times New Roman"/>
                <a:cs typeface="Arial"/>
              </a:rPr>
              <a:t>Dıscrımınatıon Valıdıty </a:t>
            </a:r>
          </a:p>
          <a:p>
            <a:pPr marL="228600">
              <a:lnSpc>
                <a:spcPct val="115000"/>
              </a:lnSpc>
            </a:pPr>
            <a:endParaRPr lang="en-GB" b="1" dirty="0">
              <a:solidFill>
                <a:srgbClr val="FFFF00"/>
              </a:solidFill>
              <a:ea typeface="Times New Roman"/>
              <a:cs typeface="Arial"/>
            </a:endParaRPr>
          </a:p>
          <a:p>
            <a:pPr marL="228600">
              <a:lnSpc>
                <a:spcPct val="115000"/>
              </a:lnSpc>
            </a:pPr>
            <a:endParaRPr lang="ar-IQ" b="1" dirty="0" smtClean="0">
              <a:solidFill>
                <a:srgbClr val="FFFF00"/>
              </a:solidFill>
              <a:ea typeface="Times New Roman"/>
              <a:cs typeface="Arial"/>
            </a:endParaRPr>
          </a:p>
          <a:p>
            <a:pPr marL="228600">
              <a:lnSpc>
                <a:spcPct val="115000"/>
              </a:lnSpc>
            </a:pPr>
            <a:endParaRPr lang="en-US" b="1" dirty="0">
              <a:solidFill>
                <a:srgbClr val="FFFF00"/>
              </a:solidFill>
              <a:ea typeface="Times New Roman"/>
              <a:cs typeface="Arial"/>
            </a:endParaRPr>
          </a:p>
          <a:p>
            <a:pPr marL="228600">
              <a:lnSpc>
                <a:spcPct val="115000"/>
              </a:lnSpc>
            </a:pPr>
            <a:endParaRPr lang="en-US" sz="2800" b="1" dirty="0">
              <a:solidFill>
                <a:srgbClr val="FFFF00"/>
              </a:solidFill>
              <a:ea typeface="Times New Roman"/>
              <a:cs typeface="Arial"/>
            </a:endParaRPr>
          </a:p>
        </p:txBody>
      </p:sp>
    </p:spTree>
    <p:extLst>
      <p:ext uri="{BB962C8B-B14F-4D97-AF65-F5344CB8AC3E}">
        <p14:creationId xmlns:p14="http://schemas.microsoft.com/office/powerpoint/2010/main" val="4287707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778098"/>
          </a:xfrm>
        </p:spPr>
        <p:txBody>
          <a:bodyPr>
            <a:normAutofit/>
          </a:bodyPr>
          <a:lstStyle/>
          <a:p>
            <a:pPr algn="r"/>
            <a:r>
              <a:rPr lang="ar-IQ" sz="3600" b="1" dirty="0" smtClean="0">
                <a:solidFill>
                  <a:srgbClr val="FFFF00"/>
                </a:solidFill>
                <a:cs typeface="Ali-A-Jiddah" pitchFamily="2" charset="-78"/>
              </a:rPr>
              <a:t>        الصدق  الظاهري </a:t>
            </a:r>
            <a:r>
              <a:rPr lang="ar-IQ" sz="3600" b="1" dirty="0">
                <a:solidFill>
                  <a:srgbClr val="FFFF00"/>
                </a:solidFill>
                <a:cs typeface="Ali-A-Jiddah" pitchFamily="2" charset="-78"/>
              </a:rPr>
              <a:t>.</a:t>
            </a:r>
            <a:r>
              <a:rPr lang="ar-IQ" sz="3600" b="1" dirty="0">
                <a:solidFill>
                  <a:srgbClr val="FFFF00"/>
                </a:solidFill>
              </a:rPr>
              <a:t> </a:t>
            </a:r>
            <a:r>
              <a:rPr lang="en-US" sz="3600" b="1" dirty="0" smtClean="0">
                <a:solidFill>
                  <a:srgbClr val="FFFF00"/>
                </a:solidFill>
                <a:latin typeface="Albertus Extra Bold" pitchFamily="34" charset="0"/>
              </a:rPr>
              <a:t>Face validity</a:t>
            </a:r>
            <a:endParaRPr lang="ar-IQ" sz="4000" b="1" dirty="0">
              <a:solidFill>
                <a:srgbClr val="FFFF00"/>
              </a:solidFill>
              <a:latin typeface="Albertus Extra Bold" pitchFamily="34" charset="0"/>
            </a:endParaRPr>
          </a:p>
        </p:txBody>
      </p:sp>
      <p:sp>
        <p:nvSpPr>
          <p:cNvPr id="3" name="عنصر نائب للمحتوى 2"/>
          <p:cNvSpPr>
            <a:spLocks noGrp="1"/>
          </p:cNvSpPr>
          <p:nvPr>
            <p:ph idx="1"/>
          </p:nvPr>
        </p:nvSpPr>
        <p:spPr>
          <a:xfrm>
            <a:off x="539552" y="1196752"/>
            <a:ext cx="7924800" cy="4464496"/>
          </a:xfrm>
        </p:spPr>
        <p:txBody>
          <a:bodyPr>
            <a:normAutofit/>
          </a:bodyPr>
          <a:lstStyle/>
          <a:p>
            <a:pPr algn="just"/>
            <a:r>
              <a:rPr lang="ar-IQ" sz="2400" b="1" dirty="0" smtClean="0">
                <a:solidFill>
                  <a:srgbClr val="FFFF00"/>
                </a:solidFill>
                <a:cs typeface="Ali-A-Jiddah" pitchFamily="2" charset="-78"/>
              </a:rPr>
              <a:t>1- </a:t>
            </a:r>
            <a:r>
              <a:rPr lang="ar-IQ" sz="3500" b="1" dirty="0" smtClean="0">
                <a:solidFill>
                  <a:srgbClr val="FFFF00"/>
                </a:solidFill>
                <a:cs typeface="Ali-A-Jiddah" pitchFamily="2" charset="-78"/>
              </a:rPr>
              <a:t>الصدق الظاهري </a:t>
            </a:r>
            <a:r>
              <a:rPr lang="ar-IQ" sz="2800" dirty="0" smtClean="0">
                <a:cs typeface="Ali-A-Jiddah" pitchFamily="2" charset="-78"/>
              </a:rPr>
              <a:t>وهو </a:t>
            </a:r>
            <a:r>
              <a:rPr lang="ar-IQ" sz="2800" dirty="0">
                <a:cs typeface="Ali-A-Jiddah" pitchFamily="2" charset="-78"/>
              </a:rPr>
              <a:t>اسهل  واضعف انواع الصدق . ويتم الحكم على صدق الاختبار بالشكل الظاهري او الخارجي او من اسم الاختبار  وتستخدم النسبة المئوية كوسيلة الاحصائية ..  </a:t>
            </a:r>
            <a:r>
              <a:rPr lang="ar-IQ" sz="2800" dirty="0" smtClean="0">
                <a:solidFill>
                  <a:schemeClr val="bg1"/>
                </a:solidFill>
                <a:cs typeface="Ali_K_Jiddah" pitchFamily="2" charset="-78"/>
              </a:rPr>
              <a:t> </a:t>
            </a:r>
            <a:endParaRPr lang="ar-IQ" sz="2800" dirty="0">
              <a:solidFill>
                <a:srgbClr val="FF0000"/>
              </a:solidFill>
              <a:cs typeface="Ali_K_Jiddah" pitchFamily="2" charset="-78"/>
            </a:endParaRPr>
          </a:p>
          <a:p>
            <a:pPr algn="just"/>
            <a:r>
              <a:rPr lang="ar-IQ" sz="2800" dirty="0">
                <a:cs typeface="Ali-A-Jiddah" pitchFamily="2" charset="-78"/>
              </a:rPr>
              <a:t>مثال :- قام احد الباحثين بعرض اختبار ( الوثب من الثبات </a:t>
            </a:r>
            <a:r>
              <a:rPr lang="ar-IQ" sz="2800" dirty="0" smtClean="0">
                <a:cs typeface="Ali-A-Jiddah" pitchFamily="2" charset="-78"/>
              </a:rPr>
              <a:t>للأمام </a:t>
            </a:r>
            <a:r>
              <a:rPr lang="ar-IQ" sz="2800" dirty="0">
                <a:cs typeface="Ali-A-Jiddah" pitchFamily="2" charset="-78"/>
              </a:rPr>
              <a:t>)على الخبراء .اتفق الخبراء جميعهم بان الاختبار صادق  100% يقيس القوة الانفجارية لعضلات الاطراف السفلى . </a:t>
            </a:r>
          </a:p>
        </p:txBody>
      </p:sp>
    </p:spTree>
    <p:extLst>
      <p:ext uri="{BB962C8B-B14F-4D97-AF65-F5344CB8AC3E}">
        <p14:creationId xmlns:p14="http://schemas.microsoft.com/office/powerpoint/2010/main" val="1304320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60648"/>
            <a:ext cx="7924800" cy="1008112"/>
          </a:xfrm>
        </p:spPr>
        <p:txBody>
          <a:bodyPr>
            <a:normAutofit/>
          </a:bodyPr>
          <a:lstStyle/>
          <a:p>
            <a:pPr algn="ctr"/>
            <a:r>
              <a:rPr lang="ar-IQ" b="1" dirty="0" smtClean="0">
                <a:solidFill>
                  <a:srgbClr val="FFFF00"/>
                </a:solidFill>
                <a:ea typeface="Times New Roman"/>
                <a:cs typeface="Ali-A-Jiddah"/>
              </a:rPr>
              <a:t>  </a:t>
            </a:r>
            <a:r>
              <a:rPr lang="ar-AE" b="1" dirty="0" smtClean="0">
                <a:solidFill>
                  <a:srgbClr val="FFFF00"/>
                </a:solidFill>
                <a:ea typeface="Times New Roman"/>
                <a:cs typeface="Ali-A-Jiddah"/>
              </a:rPr>
              <a:t>الصدق </a:t>
            </a:r>
            <a:r>
              <a:rPr lang="ar-AE" b="1" dirty="0">
                <a:solidFill>
                  <a:srgbClr val="FFFF00"/>
                </a:solidFill>
                <a:ea typeface="Times New Roman"/>
                <a:cs typeface="Ali-A-Jiddah"/>
              </a:rPr>
              <a:t>المحتوى</a:t>
            </a:r>
            <a:r>
              <a:rPr lang="ar-AE" b="1" dirty="0">
                <a:solidFill>
                  <a:srgbClr val="FFFF00"/>
                </a:solidFill>
                <a:ea typeface="Times New Roman"/>
                <a:cs typeface="Arial"/>
              </a:rPr>
              <a:t> </a:t>
            </a:r>
            <a:r>
              <a:rPr lang="ar-AE" sz="4000" b="1" dirty="0">
                <a:solidFill>
                  <a:srgbClr val="FFFF00"/>
                </a:solidFill>
                <a:ea typeface="Times New Roman"/>
                <a:cs typeface="Arial"/>
              </a:rPr>
              <a:t>(</a:t>
            </a:r>
            <a:r>
              <a:rPr lang="ar-AE" b="1" dirty="0">
                <a:solidFill>
                  <a:srgbClr val="FFFF00"/>
                </a:solidFill>
                <a:ea typeface="Times New Roman"/>
                <a:cs typeface="Ali-A-Jiddah"/>
              </a:rPr>
              <a:t>المضمون </a:t>
            </a:r>
            <a:r>
              <a:rPr lang="ar-AE" sz="4000" b="1" dirty="0">
                <a:solidFill>
                  <a:srgbClr val="FFFF00"/>
                </a:solidFill>
                <a:ea typeface="Times New Roman"/>
                <a:cs typeface="Ali_K_Jiddah"/>
              </a:rPr>
              <a:t>)</a:t>
            </a:r>
            <a:r>
              <a:rPr lang="ar-AE" sz="3600" b="1" dirty="0">
                <a:solidFill>
                  <a:srgbClr val="FFFF00"/>
                </a:solidFill>
                <a:ea typeface="Times New Roman"/>
                <a:cs typeface="Ali_K_Jiddah"/>
              </a:rPr>
              <a:t>.</a:t>
            </a:r>
            <a:r>
              <a:rPr lang="ar-AE" sz="3600" b="1" dirty="0">
                <a:solidFill>
                  <a:srgbClr val="FFFF00"/>
                </a:solidFill>
                <a:ea typeface="Times New Roman"/>
                <a:cs typeface="Calibri"/>
              </a:rPr>
              <a:t> </a:t>
            </a:r>
            <a:r>
              <a:rPr lang="ar-IQ" sz="3600" b="1" dirty="0" smtClean="0">
                <a:solidFill>
                  <a:srgbClr val="FFFF00"/>
                </a:solidFill>
                <a:ea typeface="Times New Roman"/>
                <a:cs typeface="Ali_K_Jiddah"/>
              </a:rPr>
              <a:t> </a:t>
            </a:r>
            <a:r>
              <a:rPr lang="en-US" sz="2800" b="1" dirty="0" smtClean="0">
                <a:solidFill>
                  <a:srgbClr val="FFFF00"/>
                </a:solidFill>
                <a:ea typeface="Times New Roman"/>
                <a:cs typeface="Arial"/>
              </a:rPr>
              <a:t> </a:t>
            </a:r>
            <a:r>
              <a:rPr lang="en-US" sz="1600" b="1" dirty="0" smtClean="0">
                <a:solidFill>
                  <a:srgbClr val="FFFF00"/>
                </a:solidFill>
                <a:latin typeface="Albertus Extra Bold" pitchFamily="34" charset="0"/>
                <a:ea typeface="Times New Roman"/>
                <a:cs typeface="Arial"/>
              </a:rPr>
              <a:t>CONTENT VALIDITY</a:t>
            </a:r>
            <a:r>
              <a:rPr lang="en-US" sz="2800" b="1" dirty="0" smtClean="0">
                <a:solidFill>
                  <a:srgbClr val="FFFF00"/>
                </a:solidFill>
                <a:ea typeface="Times New Roman"/>
                <a:cs typeface="Arial"/>
              </a:rPr>
              <a:t>)</a:t>
            </a:r>
            <a:r>
              <a:rPr lang="ar-SA" sz="2800" b="1" dirty="0" smtClean="0">
                <a:solidFill>
                  <a:srgbClr val="FFFF00"/>
                </a:solidFill>
                <a:ea typeface="Times New Roman"/>
                <a:cs typeface="Arial"/>
              </a:rPr>
              <a:t>)</a:t>
            </a:r>
            <a:endParaRPr lang="ar-IQ" sz="2400" dirty="0">
              <a:solidFill>
                <a:srgbClr val="FFFF00"/>
              </a:solidFill>
            </a:endParaRPr>
          </a:p>
        </p:txBody>
      </p:sp>
      <p:sp>
        <p:nvSpPr>
          <p:cNvPr id="3" name="عنصر نائب للمحتوى 2"/>
          <p:cNvSpPr>
            <a:spLocks noGrp="1"/>
          </p:cNvSpPr>
          <p:nvPr>
            <p:ph idx="1"/>
          </p:nvPr>
        </p:nvSpPr>
        <p:spPr>
          <a:xfrm>
            <a:off x="325488" y="1268760"/>
            <a:ext cx="8496944" cy="4824536"/>
          </a:xfrm>
        </p:spPr>
        <p:txBody>
          <a:bodyPr>
            <a:normAutofit lnSpcReduction="10000"/>
          </a:bodyPr>
          <a:lstStyle/>
          <a:p>
            <a:pPr algn="just"/>
            <a:r>
              <a:rPr lang="ar-IQ" sz="2000" dirty="0" smtClean="0"/>
              <a:t>   </a:t>
            </a:r>
            <a:r>
              <a:rPr lang="ar-IQ" sz="3200" dirty="0">
                <a:solidFill>
                  <a:srgbClr val="FFFF00"/>
                </a:solidFill>
                <a:cs typeface="Ali-A-Jiddah" pitchFamily="2" charset="-78"/>
              </a:rPr>
              <a:t>الصدق المحتوى ( المضمون ) </a:t>
            </a:r>
            <a:r>
              <a:rPr lang="ar-IQ" sz="3200" dirty="0">
                <a:solidFill>
                  <a:srgbClr val="FFFF00"/>
                </a:solidFill>
              </a:rPr>
              <a:t>:-  </a:t>
            </a:r>
            <a:r>
              <a:rPr lang="ar-IQ" sz="3200" dirty="0">
                <a:solidFill>
                  <a:srgbClr val="FFFF00"/>
                </a:solidFill>
                <a:cs typeface="Ali-A-Jiddah" pitchFamily="2" charset="-78"/>
              </a:rPr>
              <a:t>يعتمد هذا النوع من الصدق على تحليل الظاهرة  المراد قياسها الى مكوناتها الاولية .  والوسيلة الاحصائية المناسبة هي النسبة المئوية</a:t>
            </a:r>
          </a:p>
          <a:p>
            <a:pPr algn="just"/>
            <a:r>
              <a:rPr lang="ar-IQ" sz="3000" dirty="0">
                <a:cs typeface="Ali-A-Jiddah" pitchFamily="2" charset="-78"/>
              </a:rPr>
              <a:t>مثال ؛-يعمل الباحث دراسة على طالبات المرحلة الاولى لقياس مستواهم  في  بعض مؤشرات  اللياقة البدنية  فيقوم بتحليل الظاهرة الى مكوناتها  اي بوضع . بطارية اختبار مكونة من بعض عناصر اللياقة البدنية  (قوة .سرعة .مطاولة  . مرونة . رشاقة ). ويوضع اختبارات لكل فقرة ويعرضها على الخبراء لتحديد الاختبارات مناسبة لكل مكون .   </a:t>
            </a:r>
          </a:p>
          <a:p>
            <a:pPr algn="just"/>
            <a:r>
              <a:rPr lang="ar-IQ" sz="3000" dirty="0">
                <a:cs typeface="Ali-A-Jiddah" pitchFamily="2" charset="-78"/>
              </a:rPr>
              <a:t>ملاحظة  ؛-لتطبيق الاختبار يجب ان يكون نسبة اتفاق الخبراء ( 75 % ) او اكثر </a:t>
            </a:r>
          </a:p>
        </p:txBody>
      </p:sp>
    </p:spTree>
    <p:extLst>
      <p:ext uri="{BB962C8B-B14F-4D97-AF65-F5344CB8AC3E}">
        <p14:creationId xmlns:p14="http://schemas.microsoft.com/office/powerpoint/2010/main" val="3500394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1399</TotalTime>
  <Words>1010</Words>
  <Application>Microsoft Office PowerPoint</Application>
  <PresentationFormat>عرض على الشاشة (4:3)</PresentationFormat>
  <Paragraphs>75</Paragraphs>
  <Slides>17</Slides>
  <Notes>2</Notes>
  <HiddenSlides>0</HiddenSlides>
  <MMClips>0</MMClips>
  <ScaleCrop>false</ScaleCrop>
  <HeadingPairs>
    <vt:vector size="6" baseType="variant">
      <vt:variant>
        <vt:lpstr>الخطوط المستخدمة</vt:lpstr>
      </vt:variant>
      <vt:variant>
        <vt:i4>13</vt:i4>
      </vt:variant>
      <vt:variant>
        <vt:lpstr>نسق</vt:lpstr>
      </vt:variant>
      <vt:variant>
        <vt:i4>1</vt:i4>
      </vt:variant>
      <vt:variant>
        <vt:lpstr>عناوين الشرائح</vt:lpstr>
      </vt:variant>
      <vt:variant>
        <vt:i4>17</vt:i4>
      </vt:variant>
    </vt:vector>
  </HeadingPairs>
  <TitlesOfParts>
    <vt:vector size="31" baseType="lpstr">
      <vt:lpstr>宋体</vt:lpstr>
      <vt:lpstr>AF_ BOTAN KURDI 23</vt:lpstr>
      <vt:lpstr>Albertus Extra Bold</vt:lpstr>
      <vt:lpstr>Ali_K_Jiddah</vt:lpstr>
      <vt:lpstr>Ali_K_Sahifa Bold</vt:lpstr>
      <vt:lpstr>Ali-A-Jiddah</vt:lpstr>
      <vt:lpstr>Arial</vt:lpstr>
      <vt:lpstr>Calibri</vt:lpstr>
      <vt:lpstr>Century Gothic</vt:lpstr>
      <vt:lpstr>Simplified Arabic</vt:lpstr>
      <vt:lpstr>Times New Roman</vt:lpstr>
      <vt:lpstr>Wingdings</vt:lpstr>
      <vt:lpstr>Wingdings 3</vt:lpstr>
      <vt:lpstr>أيون</vt:lpstr>
      <vt:lpstr>الأسس العلمية للاختبارات في التربية البدنية</vt:lpstr>
      <vt:lpstr>الاسس العلمية للاختبارات   </vt:lpstr>
      <vt:lpstr>الصدق  Validity</vt:lpstr>
      <vt:lpstr>خصائص الصدق  </vt:lpstr>
      <vt:lpstr>2-الصدق يتعلق بالدرجة   </vt:lpstr>
      <vt:lpstr>3-الصدق يختص باستخدام معين  </vt:lpstr>
      <vt:lpstr>       انواع الصدق  </vt:lpstr>
      <vt:lpstr>        الصدق  الظاهري . Face validity</vt:lpstr>
      <vt:lpstr>  الصدق المحتوى (المضمون ).   CONTENT VALIDITY))</vt:lpstr>
      <vt:lpstr>3- الصدق المرتبط بالمحك. وينقسم الى نوعان </vt:lpstr>
      <vt:lpstr>عرض تقديمي في PowerPoint</vt:lpstr>
      <vt:lpstr>-الصدق تكوين الفرضي Construct Validity </vt:lpstr>
      <vt:lpstr>5-الصدق الذاتي  (مؤشر الثبات) Index of Reliability</vt:lpstr>
      <vt:lpstr>.6-الصدق العاملي . (Factorial Validity)   </vt:lpstr>
      <vt:lpstr>7- الصدق التجريبي   Demo Valıdıty</vt:lpstr>
      <vt:lpstr>الصدق التميز :</vt:lpstr>
      <vt:lpstr>عوامل مؤثرة في صدق الاختبار  </vt:lpstr>
    </vt:vector>
  </TitlesOfParts>
  <Company>SACC - ANAS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اسس العلمية للاختبار- (بنةمايةكاني زانستي تاقيكردنةوة</dc:title>
  <dc:creator>Nasrin</dc:creator>
  <cp:lastModifiedBy>Dr. Ahmed Hassan</cp:lastModifiedBy>
  <cp:revision>125</cp:revision>
  <dcterms:created xsi:type="dcterms:W3CDTF">2020-04-14T06:56:49Z</dcterms:created>
  <dcterms:modified xsi:type="dcterms:W3CDTF">2024-11-23T16:36:37Z</dcterms:modified>
</cp:coreProperties>
</file>