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9.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30.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31.xml" ContentType="application/vnd.openxmlformats-officedocument.theme+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theme/theme32.xml" ContentType="application/vnd.openxmlformats-officedocument.theme+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theme/theme33.xml" ContentType="application/vnd.openxmlformats-officedocument.theme+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theme/theme34.xml" ContentType="application/vnd.openxmlformats-officedocument.theme+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theme/theme35.xml" ContentType="application/vnd.openxmlformats-officedocument.theme+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theme/theme36.xml" ContentType="application/vnd.openxmlformats-officedocument.theme+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theme/theme37.xml" ContentType="application/vnd.openxmlformats-officedocument.theme+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theme/theme38.xml" ContentType="application/vnd.openxmlformats-officedocument.theme+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theme/theme39.xml" ContentType="application/vnd.openxmlformats-officedocument.theme+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theme/theme40.xml" ContentType="application/vnd.openxmlformats-officedocument.theme+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theme/theme41.xml" ContentType="application/vnd.openxmlformats-officedocument.theme+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theme/theme42.xml" ContentType="application/vnd.openxmlformats-officedocument.theme+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theme/theme43.xml" ContentType="application/vnd.openxmlformats-officedocument.theme+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theme/theme44.xml" ContentType="application/vnd.openxmlformats-officedocument.theme+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theme/theme45.xml" ContentType="application/vnd.openxmlformats-officedocument.theme+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theme/theme46.xml" ContentType="application/vnd.openxmlformats-officedocument.theme+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theme/theme47.xml" ContentType="application/vnd.openxmlformats-officedocument.theme+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theme/theme48.xml" ContentType="application/vnd.openxmlformats-officedocument.theme+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theme/theme49.xml" ContentType="application/vnd.openxmlformats-officedocument.theme+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theme/theme50.xml" ContentType="application/vnd.openxmlformats-officedocument.theme+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theme/theme51.xml" ContentType="application/vnd.openxmlformats-officedocument.theme+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theme/theme52.xml" ContentType="application/vnd.openxmlformats-officedocument.theme+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theme/theme53.xml" ContentType="application/vnd.openxmlformats-officedocument.theme+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theme/theme54.xml" ContentType="application/vnd.openxmlformats-officedocument.theme+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theme/theme55.xml" ContentType="application/vnd.openxmlformats-officedocument.theme+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theme/theme56.xml" ContentType="application/vnd.openxmlformats-officedocument.theme+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theme/theme57.xml" ContentType="application/vnd.openxmlformats-officedocument.theme+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theme/theme58.xml" ContentType="application/vnd.openxmlformats-officedocument.theme+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theme/theme59.xml" ContentType="application/vnd.openxmlformats-officedocument.theme+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theme/theme60.xml" ContentType="application/vnd.openxmlformats-officedocument.theme+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theme/theme61.xml" ContentType="application/vnd.openxmlformats-officedocument.theme+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theme/theme62.xml" ContentType="application/vnd.openxmlformats-officedocument.theme+xml"/>
  <Override PartName="/ppt/slideLayouts/slideLayout683.xml" ContentType="application/vnd.openxmlformats-officedocument.presentationml.slideLayout+xml"/>
  <Override PartName="/ppt/slideLayouts/slideLayout684.xml" ContentType="application/vnd.openxmlformats-officedocument.presentationml.slideLayout+xml"/>
  <Override PartName="/ppt/slideLayouts/slideLayout685.xml" ContentType="application/vnd.openxmlformats-officedocument.presentationml.slideLayout+xml"/>
  <Override PartName="/ppt/slideLayouts/slideLayout686.xml" ContentType="application/vnd.openxmlformats-officedocument.presentationml.slideLayout+xml"/>
  <Override PartName="/ppt/slideLayouts/slideLayout687.xml" ContentType="application/vnd.openxmlformats-officedocument.presentationml.slideLayout+xml"/>
  <Override PartName="/ppt/slideLayouts/slideLayout688.xml" ContentType="application/vnd.openxmlformats-officedocument.presentationml.slideLayout+xml"/>
  <Override PartName="/ppt/slideLayouts/slideLayout689.xml" ContentType="application/vnd.openxmlformats-officedocument.presentationml.slideLayout+xml"/>
  <Override PartName="/ppt/slideLayouts/slideLayout690.xml" ContentType="application/vnd.openxmlformats-officedocument.presentationml.slideLayout+xml"/>
  <Override PartName="/ppt/slideLayouts/slideLayout691.xml" ContentType="application/vnd.openxmlformats-officedocument.presentationml.slideLayout+xml"/>
  <Override PartName="/ppt/slideLayouts/slideLayout692.xml" ContentType="application/vnd.openxmlformats-officedocument.presentationml.slideLayout+xml"/>
  <Override PartName="/ppt/slideLayouts/slideLayout693.xml" ContentType="application/vnd.openxmlformats-officedocument.presentationml.slideLayout+xml"/>
  <Override PartName="/ppt/theme/theme6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 id="2147483780" r:id="rId11"/>
    <p:sldMasterId id="2147483792" r:id="rId12"/>
    <p:sldMasterId id="2147483804" r:id="rId13"/>
    <p:sldMasterId id="2147483816" r:id="rId14"/>
    <p:sldMasterId id="2147483828" r:id="rId15"/>
    <p:sldMasterId id="2147483840" r:id="rId16"/>
    <p:sldMasterId id="2147483852" r:id="rId17"/>
    <p:sldMasterId id="2147483864" r:id="rId18"/>
    <p:sldMasterId id="2147483876" r:id="rId19"/>
    <p:sldMasterId id="2147483888" r:id="rId20"/>
    <p:sldMasterId id="2147483900" r:id="rId21"/>
    <p:sldMasterId id="2147483912" r:id="rId22"/>
    <p:sldMasterId id="2147483924" r:id="rId23"/>
    <p:sldMasterId id="2147483936" r:id="rId24"/>
    <p:sldMasterId id="2147483948" r:id="rId25"/>
    <p:sldMasterId id="2147483960" r:id="rId26"/>
    <p:sldMasterId id="2147483972" r:id="rId27"/>
    <p:sldMasterId id="2147483984" r:id="rId28"/>
    <p:sldMasterId id="2147483996" r:id="rId29"/>
    <p:sldMasterId id="2147484008" r:id="rId30"/>
    <p:sldMasterId id="2147484020" r:id="rId31"/>
    <p:sldMasterId id="2147484032" r:id="rId32"/>
    <p:sldMasterId id="2147484044" r:id="rId33"/>
    <p:sldMasterId id="2147484056" r:id="rId34"/>
    <p:sldMasterId id="2147484068" r:id="rId35"/>
    <p:sldMasterId id="2147484080" r:id="rId36"/>
    <p:sldMasterId id="2147484092" r:id="rId37"/>
    <p:sldMasterId id="2147484104" r:id="rId38"/>
    <p:sldMasterId id="2147484116" r:id="rId39"/>
    <p:sldMasterId id="2147484128" r:id="rId40"/>
    <p:sldMasterId id="2147484140" r:id="rId41"/>
    <p:sldMasterId id="2147484152" r:id="rId42"/>
    <p:sldMasterId id="2147484164" r:id="rId43"/>
    <p:sldMasterId id="2147484176" r:id="rId44"/>
    <p:sldMasterId id="2147484188" r:id="rId45"/>
    <p:sldMasterId id="2147484200" r:id="rId46"/>
    <p:sldMasterId id="2147484212" r:id="rId47"/>
    <p:sldMasterId id="2147484224" r:id="rId48"/>
    <p:sldMasterId id="2147484236" r:id="rId49"/>
    <p:sldMasterId id="2147484248" r:id="rId50"/>
    <p:sldMasterId id="2147484260" r:id="rId51"/>
    <p:sldMasterId id="2147484272" r:id="rId52"/>
    <p:sldMasterId id="2147484284" r:id="rId53"/>
    <p:sldMasterId id="2147484296" r:id="rId54"/>
    <p:sldMasterId id="2147484308" r:id="rId55"/>
    <p:sldMasterId id="2147484320" r:id="rId56"/>
    <p:sldMasterId id="2147484332" r:id="rId57"/>
    <p:sldMasterId id="2147484344" r:id="rId58"/>
    <p:sldMasterId id="2147484356" r:id="rId59"/>
    <p:sldMasterId id="2147484368" r:id="rId60"/>
    <p:sldMasterId id="2147484380" r:id="rId61"/>
    <p:sldMasterId id="2147484392" r:id="rId62"/>
    <p:sldMasterId id="2147484404" r:id="rId63"/>
  </p:sldMasterIdLst>
  <p:sldIdLst>
    <p:sldId id="257" r:id="rId64"/>
    <p:sldId id="260" r:id="rId65"/>
    <p:sldId id="261" r:id="rId66"/>
    <p:sldId id="325" r:id="rId67"/>
    <p:sldId id="262" r:id="rId68"/>
    <p:sldId id="263" r:id="rId69"/>
    <p:sldId id="264" r:id="rId70"/>
    <p:sldId id="265" r:id="rId71"/>
    <p:sldId id="266" r:id="rId72"/>
    <p:sldId id="267" r:id="rId73"/>
    <p:sldId id="268" r:id="rId74"/>
    <p:sldId id="269" r:id="rId75"/>
    <p:sldId id="270" r:id="rId76"/>
    <p:sldId id="271" r:id="rId77"/>
    <p:sldId id="272" r:id="rId78"/>
    <p:sldId id="273" r:id="rId79"/>
    <p:sldId id="274" r:id="rId80"/>
    <p:sldId id="275" r:id="rId81"/>
    <p:sldId id="276" r:id="rId82"/>
    <p:sldId id="277" r:id="rId83"/>
    <p:sldId id="278" r:id="rId84"/>
    <p:sldId id="279" r:id="rId85"/>
    <p:sldId id="280" r:id="rId86"/>
    <p:sldId id="281" r:id="rId87"/>
    <p:sldId id="294" r:id="rId88"/>
    <p:sldId id="282" r:id="rId89"/>
    <p:sldId id="283" r:id="rId90"/>
    <p:sldId id="284" r:id="rId91"/>
    <p:sldId id="285" r:id="rId92"/>
    <p:sldId id="286" r:id="rId93"/>
    <p:sldId id="287" r:id="rId94"/>
    <p:sldId id="288" r:id="rId95"/>
    <p:sldId id="289" r:id="rId96"/>
    <p:sldId id="290" r:id="rId97"/>
    <p:sldId id="291" r:id="rId98"/>
    <p:sldId id="292" r:id="rId99"/>
    <p:sldId id="293" r:id="rId100"/>
    <p:sldId id="295" r:id="rId101"/>
    <p:sldId id="296" r:id="rId102"/>
    <p:sldId id="297" r:id="rId103"/>
    <p:sldId id="298" r:id="rId104"/>
    <p:sldId id="299" r:id="rId105"/>
    <p:sldId id="300" r:id="rId106"/>
    <p:sldId id="301" r:id="rId107"/>
    <p:sldId id="302" r:id="rId108"/>
    <p:sldId id="303" r:id="rId109"/>
    <p:sldId id="304" r:id="rId110"/>
    <p:sldId id="305" r:id="rId111"/>
    <p:sldId id="306" r:id="rId112"/>
    <p:sldId id="307" r:id="rId113"/>
    <p:sldId id="308" r:id="rId114"/>
    <p:sldId id="309" r:id="rId115"/>
    <p:sldId id="310" r:id="rId116"/>
    <p:sldId id="311" r:id="rId117"/>
    <p:sldId id="312" r:id="rId118"/>
    <p:sldId id="313" r:id="rId119"/>
    <p:sldId id="314" r:id="rId120"/>
    <p:sldId id="315" r:id="rId121"/>
    <p:sldId id="316" r:id="rId122"/>
    <p:sldId id="317" r:id="rId123"/>
    <p:sldId id="318" r:id="rId124"/>
    <p:sldId id="319" r:id="rId125"/>
    <p:sldId id="320" r:id="rId126"/>
    <p:sldId id="321" r:id="rId127"/>
    <p:sldId id="322" r:id="rId128"/>
    <p:sldId id="323" r:id="rId129"/>
    <p:sldId id="324" r:id="rId13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CC0099"/>
    <a:srgbClr val="CC00FF"/>
    <a:srgbClr val="6600FF"/>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54.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Master" Target="slideMasters/slideMaster63.xml"/><Relationship Id="rId68" Type="http://schemas.openxmlformats.org/officeDocument/2006/relationships/slide" Target="slides/slide5.xml"/><Relationship Id="rId84" Type="http://schemas.openxmlformats.org/officeDocument/2006/relationships/slide" Target="slides/slide21.xml"/><Relationship Id="rId89" Type="http://schemas.openxmlformats.org/officeDocument/2006/relationships/slide" Target="slides/slide26.xml"/><Relationship Id="rId112" Type="http://schemas.openxmlformats.org/officeDocument/2006/relationships/slide" Target="slides/slide49.xml"/><Relationship Id="rId133" Type="http://schemas.openxmlformats.org/officeDocument/2006/relationships/theme" Target="theme/theme1.xml"/><Relationship Id="rId16" Type="http://schemas.openxmlformats.org/officeDocument/2006/relationships/slideMaster" Target="slideMasters/slideMaster16.xml"/><Relationship Id="rId107" Type="http://schemas.openxmlformats.org/officeDocument/2006/relationships/slide" Target="slides/slide44.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Master" Target="slideMasters/slideMaster53.xml"/><Relationship Id="rId58" Type="http://schemas.openxmlformats.org/officeDocument/2006/relationships/slideMaster" Target="slideMasters/slideMaster58.xml"/><Relationship Id="rId74" Type="http://schemas.openxmlformats.org/officeDocument/2006/relationships/slide" Target="slides/slide11.xml"/><Relationship Id="rId79" Type="http://schemas.openxmlformats.org/officeDocument/2006/relationships/slide" Target="slides/slide16.xml"/><Relationship Id="rId102" Type="http://schemas.openxmlformats.org/officeDocument/2006/relationships/slide" Target="slides/slide39.xml"/><Relationship Id="rId123" Type="http://schemas.openxmlformats.org/officeDocument/2006/relationships/slide" Target="slides/slide60.xml"/><Relationship Id="rId128" Type="http://schemas.openxmlformats.org/officeDocument/2006/relationships/slide" Target="slides/slide65.xml"/><Relationship Id="rId5" Type="http://schemas.openxmlformats.org/officeDocument/2006/relationships/slideMaster" Target="slideMasters/slideMaster5.xml"/><Relationship Id="rId90" Type="http://schemas.openxmlformats.org/officeDocument/2006/relationships/slide" Target="slides/slide27.xml"/><Relationship Id="rId95" Type="http://schemas.openxmlformats.org/officeDocument/2006/relationships/slide" Target="slides/slide32.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56" Type="http://schemas.openxmlformats.org/officeDocument/2006/relationships/slideMaster" Target="slideMasters/slideMaster56.xml"/><Relationship Id="rId64" Type="http://schemas.openxmlformats.org/officeDocument/2006/relationships/slide" Target="slides/slide1.xml"/><Relationship Id="rId69" Type="http://schemas.openxmlformats.org/officeDocument/2006/relationships/slide" Target="slides/slide6.xml"/><Relationship Id="rId77" Type="http://schemas.openxmlformats.org/officeDocument/2006/relationships/slide" Target="slides/slide14.xml"/><Relationship Id="rId100" Type="http://schemas.openxmlformats.org/officeDocument/2006/relationships/slide" Target="slides/slide37.xml"/><Relationship Id="rId105" Type="http://schemas.openxmlformats.org/officeDocument/2006/relationships/slide" Target="slides/slide42.xml"/><Relationship Id="rId113" Type="http://schemas.openxmlformats.org/officeDocument/2006/relationships/slide" Target="slides/slide50.xml"/><Relationship Id="rId118" Type="http://schemas.openxmlformats.org/officeDocument/2006/relationships/slide" Target="slides/slide55.xml"/><Relationship Id="rId126" Type="http://schemas.openxmlformats.org/officeDocument/2006/relationships/slide" Target="slides/slide63.xml"/><Relationship Id="rId13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 Target="slides/slide9.xml"/><Relationship Id="rId80" Type="http://schemas.openxmlformats.org/officeDocument/2006/relationships/slide" Target="slides/slide17.xml"/><Relationship Id="rId85" Type="http://schemas.openxmlformats.org/officeDocument/2006/relationships/slide" Target="slides/slide22.xml"/><Relationship Id="rId93" Type="http://schemas.openxmlformats.org/officeDocument/2006/relationships/slide" Target="slides/slide30.xml"/><Relationship Id="rId98" Type="http://schemas.openxmlformats.org/officeDocument/2006/relationships/slide" Target="slides/slide35.xml"/><Relationship Id="rId121" Type="http://schemas.openxmlformats.org/officeDocument/2006/relationships/slide" Target="slides/slide5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Master" Target="slideMasters/slideMaster59.xml"/><Relationship Id="rId67" Type="http://schemas.openxmlformats.org/officeDocument/2006/relationships/slide" Target="slides/slide4.xml"/><Relationship Id="rId103" Type="http://schemas.openxmlformats.org/officeDocument/2006/relationships/slide" Target="slides/slide40.xml"/><Relationship Id="rId108" Type="http://schemas.openxmlformats.org/officeDocument/2006/relationships/slide" Target="slides/slide45.xml"/><Relationship Id="rId116" Type="http://schemas.openxmlformats.org/officeDocument/2006/relationships/slide" Target="slides/slide53.xml"/><Relationship Id="rId124" Type="http://schemas.openxmlformats.org/officeDocument/2006/relationships/slide" Target="slides/slide61.xml"/><Relationship Id="rId129" Type="http://schemas.openxmlformats.org/officeDocument/2006/relationships/slide" Target="slides/slide66.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Master" Target="slideMasters/slideMaster54.xml"/><Relationship Id="rId62" Type="http://schemas.openxmlformats.org/officeDocument/2006/relationships/slideMaster" Target="slideMasters/slideMaster62.xml"/><Relationship Id="rId70" Type="http://schemas.openxmlformats.org/officeDocument/2006/relationships/slide" Target="slides/slide7.xml"/><Relationship Id="rId75" Type="http://schemas.openxmlformats.org/officeDocument/2006/relationships/slide" Target="slides/slide12.xml"/><Relationship Id="rId83" Type="http://schemas.openxmlformats.org/officeDocument/2006/relationships/slide" Target="slides/slide20.xml"/><Relationship Id="rId88" Type="http://schemas.openxmlformats.org/officeDocument/2006/relationships/slide" Target="slides/slide25.xml"/><Relationship Id="rId91" Type="http://schemas.openxmlformats.org/officeDocument/2006/relationships/slide" Target="slides/slide28.xml"/><Relationship Id="rId96" Type="http://schemas.openxmlformats.org/officeDocument/2006/relationships/slide" Target="slides/slide33.xml"/><Relationship Id="rId111" Type="http://schemas.openxmlformats.org/officeDocument/2006/relationships/slide" Target="slides/slide48.xml"/><Relationship Id="rId13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Master" Target="slideMasters/slideMaster57.xml"/><Relationship Id="rId106" Type="http://schemas.openxmlformats.org/officeDocument/2006/relationships/slide" Target="slides/slide43.xml"/><Relationship Id="rId114" Type="http://schemas.openxmlformats.org/officeDocument/2006/relationships/slide" Target="slides/slide51.xml"/><Relationship Id="rId119" Type="http://schemas.openxmlformats.org/officeDocument/2006/relationships/slide" Target="slides/slide56.xml"/><Relationship Id="rId127" Type="http://schemas.openxmlformats.org/officeDocument/2006/relationships/slide" Target="slides/slide64.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Master" Target="slideMasters/slideMaster52.xml"/><Relationship Id="rId60" Type="http://schemas.openxmlformats.org/officeDocument/2006/relationships/slideMaster" Target="slideMasters/slideMaster60.xml"/><Relationship Id="rId65" Type="http://schemas.openxmlformats.org/officeDocument/2006/relationships/slide" Target="slides/slide2.xml"/><Relationship Id="rId73" Type="http://schemas.openxmlformats.org/officeDocument/2006/relationships/slide" Target="slides/slide10.xml"/><Relationship Id="rId78" Type="http://schemas.openxmlformats.org/officeDocument/2006/relationships/slide" Target="slides/slide15.xml"/><Relationship Id="rId81" Type="http://schemas.openxmlformats.org/officeDocument/2006/relationships/slide" Target="slides/slide18.xml"/><Relationship Id="rId86" Type="http://schemas.openxmlformats.org/officeDocument/2006/relationships/slide" Target="slides/slide23.xml"/><Relationship Id="rId94" Type="http://schemas.openxmlformats.org/officeDocument/2006/relationships/slide" Target="slides/slide31.xml"/><Relationship Id="rId99" Type="http://schemas.openxmlformats.org/officeDocument/2006/relationships/slide" Target="slides/slide36.xml"/><Relationship Id="rId101" Type="http://schemas.openxmlformats.org/officeDocument/2006/relationships/slide" Target="slides/slide38.xml"/><Relationship Id="rId122" Type="http://schemas.openxmlformats.org/officeDocument/2006/relationships/slide" Target="slides/slide59.xml"/><Relationship Id="rId130" Type="http://schemas.openxmlformats.org/officeDocument/2006/relationships/slide" Target="slides/slide67.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46.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 Target="slides/slide13.xml"/><Relationship Id="rId97" Type="http://schemas.openxmlformats.org/officeDocument/2006/relationships/slide" Target="slides/slide34.xml"/><Relationship Id="rId104" Type="http://schemas.openxmlformats.org/officeDocument/2006/relationships/slide" Target="slides/slide41.xml"/><Relationship Id="rId120" Type="http://schemas.openxmlformats.org/officeDocument/2006/relationships/slide" Target="slides/slide57.xml"/><Relationship Id="rId125" Type="http://schemas.openxmlformats.org/officeDocument/2006/relationships/slide" Target="slides/slide62.xml"/><Relationship Id="rId7" Type="http://schemas.openxmlformats.org/officeDocument/2006/relationships/slideMaster" Target="slideMasters/slideMaster7.xml"/><Relationship Id="rId71" Type="http://schemas.openxmlformats.org/officeDocument/2006/relationships/slide" Target="slides/slide8.xml"/><Relationship Id="rId92" Type="http://schemas.openxmlformats.org/officeDocument/2006/relationships/slide" Target="slides/slide29.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 Target="slides/slide3.xml"/><Relationship Id="rId87" Type="http://schemas.openxmlformats.org/officeDocument/2006/relationships/slide" Target="slides/slide24.xml"/><Relationship Id="rId110" Type="http://schemas.openxmlformats.org/officeDocument/2006/relationships/slide" Target="slides/slide47.xml"/><Relationship Id="rId115" Type="http://schemas.openxmlformats.org/officeDocument/2006/relationships/slide" Target="slides/slide52.xml"/><Relationship Id="rId131" Type="http://schemas.openxmlformats.org/officeDocument/2006/relationships/presProps" Target="presProps.xml"/><Relationship Id="rId61" Type="http://schemas.openxmlformats.org/officeDocument/2006/relationships/slideMaster" Target="slideMasters/slideMaster61.xml"/><Relationship Id="rId82" Type="http://schemas.openxmlformats.org/officeDocument/2006/relationships/slide" Target="slides/slide19.xml"/><Relationship Id="rId19" Type="http://schemas.openxmlformats.org/officeDocument/2006/relationships/slideMaster" Target="slideMasters/slideMaster1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4.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5.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6.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7.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8.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9.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0.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1.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2.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5C0FB364-9C45-4C0E-8A73-3FADC1AC4506}" type="datetimeFigureOut">
              <a:rPr lang="ar-IQ"/>
              <a:pPr>
                <a:defRPr/>
              </a:pPr>
              <a:t>18/03/1446</a:t>
            </a:fld>
            <a:endParaRPr lang="ar-IQ"/>
          </a:p>
        </p:txBody>
      </p:sp>
      <p:sp>
        <p:nvSpPr>
          <p:cNvPr id="5" name="عنصر نائب للتذييل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ar-IQ"/>
          </a:p>
        </p:txBody>
      </p:sp>
      <p:sp>
        <p:nvSpPr>
          <p:cNvPr id="6" name="عنصر نائب لرقم الشريحة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23C1B3EE-B130-4C53-9CCD-481AC27E3A4F}" type="slidenum">
              <a:rPr lang="ar-IQ"/>
              <a:pPr>
                <a:defRPr/>
              </a:pPr>
              <a:t>‹#›</a:t>
            </a:fld>
            <a:endParaRPr lang="ar-IQ"/>
          </a:p>
        </p:txBody>
      </p:sp>
    </p:spTree>
    <p:extLst>
      <p:ext uri="{BB962C8B-B14F-4D97-AF65-F5344CB8AC3E}">
        <p14:creationId xmlns:p14="http://schemas.microsoft.com/office/powerpoint/2010/main" val="2138336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8867A1CE-9976-4A7E-9E24-A801C697C70C}" type="datetimeFigureOut">
              <a:rPr lang="ar-IQ"/>
              <a:pPr>
                <a:defRPr/>
              </a:pPr>
              <a:t>18/03/1446</a:t>
            </a:fld>
            <a:endParaRPr lang="ar-IQ"/>
          </a:p>
        </p:txBody>
      </p:sp>
      <p:sp>
        <p:nvSpPr>
          <p:cNvPr id="5" name="عنصر نائب للتذييل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ar-IQ"/>
          </a:p>
        </p:txBody>
      </p:sp>
      <p:sp>
        <p:nvSpPr>
          <p:cNvPr id="6" name="عنصر نائب لرقم الشريحة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FD0D490E-FFA9-41DF-B7B1-F950796F5DB5}" type="slidenum">
              <a:rPr lang="ar-IQ"/>
              <a:pPr>
                <a:defRPr/>
              </a:pPr>
              <a:t>‹#›</a:t>
            </a:fld>
            <a:endParaRPr lang="ar-IQ"/>
          </a:p>
        </p:txBody>
      </p:sp>
    </p:spTree>
    <p:extLst>
      <p:ext uri="{BB962C8B-B14F-4D97-AF65-F5344CB8AC3E}">
        <p14:creationId xmlns:p14="http://schemas.microsoft.com/office/powerpoint/2010/main" val="140627699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93040146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67957889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8422698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95682632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59145661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56471728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512923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85207100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97042843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627992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263C05E7-C331-49D2-B2F5-0B30085DEA62}" type="datetimeFigureOut">
              <a:rPr lang="ar-IQ"/>
              <a:pPr>
                <a:defRPr/>
              </a:pPr>
              <a:t>18/03/1446</a:t>
            </a:fld>
            <a:endParaRPr lang="ar-IQ"/>
          </a:p>
        </p:txBody>
      </p:sp>
      <p:sp>
        <p:nvSpPr>
          <p:cNvPr id="5" name="عنصر نائب للتذييل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ar-IQ"/>
          </a:p>
        </p:txBody>
      </p:sp>
      <p:sp>
        <p:nvSpPr>
          <p:cNvPr id="6" name="عنصر نائب لرقم الشريحة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C029B159-19E3-4A91-B06A-024A83CFE40D}" type="slidenum">
              <a:rPr lang="ar-IQ"/>
              <a:pPr>
                <a:defRPr/>
              </a:pPr>
              <a:t>‹#›</a:t>
            </a:fld>
            <a:endParaRPr lang="ar-IQ"/>
          </a:p>
        </p:txBody>
      </p:sp>
    </p:spTree>
    <p:extLst>
      <p:ext uri="{BB962C8B-B14F-4D97-AF65-F5344CB8AC3E}">
        <p14:creationId xmlns:p14="http://schemas.microsoft.com/office/powerpoint/2010/main" val="279912862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1892861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103938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7509525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91290175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86660597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46274819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90883466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7509319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59299286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6960583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7009952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64071227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66630533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94516077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79720837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58123916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4936335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65083396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06495622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29667494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463235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3637344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67369186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483561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47231407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7704324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1057692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0475557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3673357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53157094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79220274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734180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01070410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16014323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43459522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8226142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1916588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9052594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99613767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74730587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56868219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64875242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855180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5217411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01529728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0540181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0439986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83308808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45762764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84558856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2044727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24676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626143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0406909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41856044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92595841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96316007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77464219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064762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2437554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79614826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04474901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9821963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26797370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5624285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91058310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87813302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6749317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42165900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01690813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63140148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03557320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77785977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7028891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20950081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9765583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455322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06268693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42125213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80678177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84792956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29177075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25505702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74892368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10897921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20426186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650864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25089087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12913777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33992702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54214630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974817507"/>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7109329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68293452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20011039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45477172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72152833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298350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A685C6A4-0076-4F86-AD13-E22F5E499A9F}" type="datetimeFigureOut">
              <a:rPr lang="ar-IQ"/>
              <a:pPr>
                <a:defRPr/>
              </a:pPr>
              <a:t>18/03/1446</a:t>
            </a:fld>
            <a:endParaRPr lang="ar-IQ"/>
          </a:p>
        </p:txBody>
      </p:sp>
      <p:sp>
        <p:nvSpPr>
          <p:cNvPr id="5" name="عنصر نائب للتذييل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ar-IQ"/>
          </a:p>
        </p:txBody>
      </p:sp>
      <p:sp>
        <p:nvSpPr>
          <p:cNvPr id="6" name="عنصر نائب لرقم الشريحة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8F1CB16A-656B-49E8-829A-3D79FBEDE5F1}" type="slidenum">
              <a:rPr lang="ar-IQ"/>
              <a:pPr>
                <a:defRPr/>
              </a:pPr>
              <a:t>‹#›</a:t>
            </a:fld>
            <a:endParaRPr lang="ar-IQ"/>
          </a:p>
        </p:txBody>
      </p:sp>
    </p:spTree>
    <p:extLst>
      <p:ext uri="{BB962C8B-B14F-4D97-AF65-F5344CB8AC3E}">
        <p14:creationId xmlns:p14="http://schemas.microsoft.com/office/powerpoint/2010/main" val="39009567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4142308"/>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85729842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16163935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27214890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4879134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96855924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52476732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7056629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56867634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1490178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8391084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980870833"/>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469357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3989362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015363499"/>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87700440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1670967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74594425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074938419"/>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19449454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79954596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0943933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662287820"/>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047855848"/>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588880119"/>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467019510"/>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73746853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507540145"/>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51916264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97568746"/>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95497699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5496306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5344321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76279059"/>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179693486"/>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071619834"/>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291009755"/>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84498668"/>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263628609"/>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878240654"/>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88089591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35660322"/>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500364125"/>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6896460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474872479"/>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502435398"/>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5757740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628958208"/>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749509743"/>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707235119"/>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217140382"/>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53657671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043217441"/>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794086633"/>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6632881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754504048"/>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502946222"/>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951715469"/>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70288069"/>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10703756"/>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112710106"/>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866600285"/>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390386355"/>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753176685"/>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085843995"/>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0763986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274950893"/>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048024019"/>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501248805"/>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101981471"/>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942045366"/>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103778350"/>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123406690"/>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96554503"/>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902426318"/>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612376121"/>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0002282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197024975"/>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726230206"/>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448663708"/>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76029393"/>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865357726"/>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47306002"/>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753511570"/>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138687522"/>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715949858"/>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23419455"/>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6370224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94870953"/>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160869641"/>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348603562"/>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861045316"/>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17914656"/>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052245450"/>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24169632"/>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15322986"/>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788229391"/>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200020766"/>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1850223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205601512"/>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758004746"/>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264513536"/>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39757179"/>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960785378"/>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838220577"/>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193589807"/>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66301603"/>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794734144"/>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865358127"/>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156955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1BA2C847-FD73-4AD3-A8C6-DFE4B7DBD980}" type="datetimeFigureOut">
              <a:rPr lang="ar-IQ"/>
              <a:pPr>
                <a:defRPr/>
              </a:pPr>
              <a:t>18/03/1446</a:t>
            </a:fld>
            <a:endParaRPr lang="ar-IQ"/>
          </a:p>
        </p:txBody>
      </p:sp>
      <p:sp>
        <p:nvSpPr>
          <p:cNvPr id="5" name="عنصر نائب للتذييل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ar-IQ"/>
          </a:p>
        </p:txBody>
      </p:sp>
      <p:sp>
        <p:nvSpPr>
          <p:cNvPr id="6" name="عنصر نائب لرقم الشريحة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235C857E-E3DA-484F-9607-0ACB699FE604}" type="slidenum">
              <a:rPr lang="ar-IQ"/>
              <a:pPr>
                <a:defRPr/>
              </a:pPr>
              <a:t>‹#›</a:t>
            </a:fld>
            <a:endParaRPr lang="ar-IQ"/>
          </a:p>
        </p:txBody>
      </p:sp>
    </p:spTree>
    <p:extLst>
      <p:ext uri="{BB962C8B-B14F-4D97-AF65-F5344CB8AC3E}">
        <p14:creationId xmlns:p14="http://schemas.microsoft.com/office/powerpoint/2010/main" val="36357924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601116214"/>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501112955"/>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071354029"/>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471804895"/>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066370521"/>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990268806"/>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02566650"/>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994671078"/>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342328746"/>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769966278"/>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063995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752335139"/>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83303244"/>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188232526"/>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506301637"/>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934395849"/>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473933612"/>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185118583"/>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32013904"/>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28154993"/>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50478486"/>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7529467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826242922"/>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264741426"/>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349450468"/>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562730659"/>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499337281"/>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457970940"/>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161422656"/>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905549663"/>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871283793"/>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800561947"/>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2476588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93116714"/>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866946032"/>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268042302"/>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192655513"/>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403191345"/>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0757929"/>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941390266"/>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539369998"/>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899903536"/>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697247025"/>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5772580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769367610"/>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531029275"/>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555954304"/>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10176946"/>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13052480"/>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210204481"/>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618258945"/>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664362356"/>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857392643"/>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95082001"/>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772287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514833482"/>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02042293"/>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653393272"/>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454907269"/>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692272053"/>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176202662"/>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629218828"/>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78305648"/>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534298662"/>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46402637"/>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9864836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495852772"/>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294762892"/>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819866850"/>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760329103"/>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028641441"/>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672578130"/>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916025661"/>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109539081"/>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508181572"/>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020468185"/>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6874932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655287214"/>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942094508"/>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922488681"/>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673761945"/>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94232311"/>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725728330"/>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424123400"/>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022966506"/>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930799893"/>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31310257"/>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3635028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495970957"/>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4480631"/>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998145538"/>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838242586"/>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834745120"/>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067159266"/>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035885427"/>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426315583"/>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90111778"/>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277658604"/>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7370418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575086714"/>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529118602"/>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048697714"/>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661512068"/>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782975371"/>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854783695"/>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936413514"/>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879102976"/>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649701659"/>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728980097"/>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579940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F33003C2-AE03-42D6-9743-449D633C1542}" type="datetimeFigureOut">
              <a:rPr lang="ar-IQ"/>
              <a:pPr>
                <a:defRPr/>
              </a:pPr>
              <a:t>18/03/1446</a:t>
            </a:fld>
            <a:endParaRPr lang="ar-IQ"/>
          </a:p>
        </p:txBody>
      </p:sp>
      <p:sp>
        <p:nvSpPr>
          <p:cNvPr id="6" name="عنصر نائب للتذييل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ar-IQ"/>
          </a:p>
        </p:txBody>
      </p:sp>
      <p:sp>
        <p:nvSpPr>
          <p:cNvPr id="7" name="عنصر نائب لرقم الشريحة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4948DDE3-784C-4F3A-84C4-639573B50545}" type="slidenum">
              <a:rPr lang="ar-IQ"/>
              <a:pPr>
                <a:defRPr/>
              </a:pPr>
              <a:t>‹#›</a:t>
            </a:fld>
            <a:endParaRPr lang="ar-IQ"/>
          </a:p>
        </p:txBody>
      </p:sp>
    </p:spTree>
    <p:extLst>
      <p:ext uri="{BB962C8B-B14F-4D97-AF65-F5344CB8AC3E}">
        <p14:creationId xmlns:p14="http://schemas.microsoft.com/office/powerpoint/2010/main" val="39986614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639910073"/>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472723700"/>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077459627"/>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187967327"/>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602384742"/>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611719280"/>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109721596"/>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2044928"/>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5895732"/>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064958336"/>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6725823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878164297"/>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880588607"/>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57049875"/>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72014331"/>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879702200"/>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477578945"/>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055851344"/>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702032098"/>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09093285"/>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20874599"/>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0816563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90846982"/>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94759380"/>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495830515"/>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412425343"/>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844918478"/>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929756315"/>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774115119"/>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464914572"/>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91536385"/>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88499779"/>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2151183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59391546"/>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046928547"/>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55448333"/>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97650516"/>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126627096"/>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74971112"/>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003023454"/>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735507064"/>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28169190"/>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985128304"/>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612390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530361619"/>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893753349"/>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652589826"/>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789573908"/>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2526323"/>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6420968"/>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929394172"/>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621111316"/>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791078056"/>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951938899"/>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8046839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25177355"/>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887598817"/>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102451483"/>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048985113"/>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476704668"/>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775671200"/>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788255678"/>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012147072"/>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036113090"/>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364997027"/>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024450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502579438"/>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541186782"/>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093582636"/>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424056317"/>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001916267"/>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487041841"/>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515375460"/>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260639982"/>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807462463"/>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696438295"/>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5711596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04679737"/>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7104526"/>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324021568"/>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44443745"/>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604144745"/>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901008528"/>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143535982"/>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79968718"/>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58003161"/>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775495438"/>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2008264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243637888"/>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789599442"/>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633719213"/>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524858853"/>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468570513"/>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972332597"/>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19725317"/>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020193306"/>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477409191"/>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71448737"/>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774895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27775865"/>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175723245"/>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8008912"/>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282761291"/>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62745981"/>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123500825"/>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854229280"/>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520664116"/>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269221189"/>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09229607"/>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58381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004E6A43-CCFC-4671-8B4A-FF6AC7B2B06C}" type="datetimeFigureOut">
              <a:rPr lang="ar-IQ"/>
              <a:pPr>
                <a:defRPr/>
              </a:pPr>
              <a:t>18/03/1446</a:t>
            </a:fld>
            <a:endParaRPr lang="ar-IQ"/>
          </a:p>
        </p:txBody>
      </p:sp>
      <p:sp>
        <p:nvSpPr>
          <p:cNvPr id="8" name="عنصر نائب للتذييل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ar-IQ"/>
          </a:p>
        </p:txBody>
      </p:sp>
      <p:sp>
        <p:nvSpPr>
          <p:cNvPr id="9" name="عنصر نائب لرقم الشريحة 8"/>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8D315942-0B2C-4A33-92C4-50D116C32074}" type="slidenum">
              <a:rPr lang="ar-IQ"/>
              <a:pPr>
                <a:defRPr/>
              </a:pPr>
              <a:t>‹#›</a:t>
            </a:fld>
            <a:endParaRPr lang="ar-IQ"/>
          </a:p>
        </p:txBody>
      </p:sp>
    </p:spTree>
    <p:extLst>
      <p:ext uri="{BB962C8B-B14F-4D97-AF65-F5344CB8AC3E}">
        <p14:creationId xmlns:p14="http://schemas.microsoft.com/office/powerpoint/2010/main" val="2940350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232230112"/>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191164406"/>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547370617"/>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035256673"/>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855148255"/>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558988892"/>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523717221"/>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490614832"/>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787588615"/>
      </p:ext>
    </p:extLst>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46591085"/>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7725365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110699054"/>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579973837"/>
      </p:ext>
    </p:extLst>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51157242"/>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29386150"/>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65463678"/>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100917834"/>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161740899"/>
      </p:ext>
    </p:extLst>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80196649"/>
      </p:ext>
    </p:extLst>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555916163"/>
      </p:ext>
    </p:extLst>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871508083"/>
      </p:ext>
    </p:extLst>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696592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167405788"/>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73688734"/>
      </p:ext>
    </p:extLst>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55034404"/>
      </p:ext>
    </p:extLst>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340599701"/>
      </p:ext>
    </p:extLst>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701864697"/>
      </p:ext>
    </p:extLst>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566883456"/>
      </p:ext>
    </p:extLst>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36003737"/>
      </p:ext>
    </p:extLst>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639695234"/>
      </p:ext>
    </p:extLst>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016960589"/>
      </p:ext>
    </p:extLst>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37491970"/>
      </p:ext>
    </p:extLst>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8473877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947462361"/>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56790975"/>
      </p:ext>
    </p:extLst>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023199258"/>
      </p:ext>
    </p:extLst>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036228368"/>
      </p:ext>
    </p:extLst>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896802092"/>
      </p:ext>
    </p:extLst>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141624812"/>
      </p:ext>
    </p:extLst>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077354460"/>
      </p:ext>
    </p:extLst>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088975428"/>
      </p:ext>
    </p:extLst>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88894958"/>
      </p:ext>
    </p:extLst>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401408512"/>
      </p:ext>
    </p:extLst>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589342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054205816"/>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268007102"/>
      </p:ext>
    </p:extLst>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008071932"/>
      </p:ext>
    </p:extLst>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71026596"/>
      </p:ext>
    </p:extLst>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577398147"/>
      </p:ext>
    </p:extLst>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52447586"/>
      </p:ext>
    </p:extLst>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568087380"/>
      </p:ext>
    </p:extLst>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928734509"/>
      </p:ext>
    </p:extLst>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488121155"/>
      </p:ext>
    </p:extLst>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964132705"/>
      </p:ext>
    </p:extLst>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273634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314458106"/>
      </p:ext>
    </p:extLst>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68773446"/>
      </p:ext>
    </p:extLst>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27337052"/>
      </p:ext>
    </p:extLst>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21785118"/>
      </p:ext>
    </p:extLst>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732082359"/>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436036250"/>
      </p:ext>
    </p:extLst>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895184871"/>
      </p:ext>
    </p:extLst>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160902298"/>
      </p:ext>
    </p:extLst>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978535559"/>
      </p:ext>
    </p:extLst>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430163719"/>
      </p:ext>
    </p:extLst>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870699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770909648"/>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326563274"/>
      </p:ext>
    </p:extLst>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127146635"/>
      </p:ext>
    </p:extLst>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671941910"/>
      </p:ext>
    </p:extLst>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423433195"/>
      </p:ext>
    </p:extLst>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709964776"/>
      </p:ext>
    </p:extLst>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393205892"/>
      </p:ext>
    </p:extLst>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30068952"/>
      </p:ext>
    </p:extLst>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50065251"/>
      </p:ext>
    </p:extLst>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531156071"/>
      </p:ext>
    </p:extLst>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9302548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654697840"/>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713812306"/>
      </p:ext>
    </p:extLst>
  </p:cSld>
  <p:clrMapOvr>
    <a:masterClrMapping/>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689215"/>
      </p:ext>
    </p:extLst>
  </p:cSld>
  <p:clrMapOvr>
    <a:masterClrMapping/>
  </p:clrMapOvr>
</p:sldLayout>
</file>

<file path=ppt/slideLayouts/slideLayout57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118579048"/>
      </p:ext>
    </p:extLst>
  </p:cSld>
  <p:clrMapOvr>
    <a:masterClrMapping/>
  </p:clrMapOvr>
</p:sldLayout>
</file>

<file path=ppt/slideLayouts/slideLayout57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00649120"/>
      </p:ext>
    </p:extLst>
  </p:cSld>
  <p:clrMapOvr>
    <a:masterClrMapping/>
  </p:clrMapOvr>
</p:sldLayout>
</file>

<file path=ppt/slideLayouts/slideLayout57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773847063"/>
      </p:ext>
    </p:extLst>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548272731"/>
      </p:ext>
    </p:extLst>
  </p:cSld>
  <p:clrMapOvr>
    <a:masterClrMapping/>
  </p:clrMapOvr>
</p:sldLayout>
</file>

<file path=ppt/slideLayouts/slideLayout57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842531060"/>
      </p:ext>
    </p:extLst>
  </p:cSld>
  <p:clrMapOvr>
    <a:masterClrMapping/>
  </p:clrMapOvr>
</p:sldLayout>
</file>

<file path=ppt/slideLayouts/slideLayout57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577137335"/>
      </p:ext>
    </p:extLst>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024997363"/>
      </p:ext>
    </p:extLst>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6748791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84929386"/>
      </p:ext>
    </p:extLst>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153872382"/>
      </p:ext>
    </p:extLst>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629445351"/>
      </p:ext>
    </p:extLst>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10857693"/>
      </p:ext>
    </p:extLst>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447129686"/>
      </p:ext>
    </p:extLst>
  </p:cSld>
  <p:clrMapOvr>
    <a:masterClrMapping/>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574470142"/>
      </p:ext>
    </p:extLst>
  </p:cSld>
  <p:clrMapOvr>
    <a:masterClrMapping/>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591684800"/>
      </p:ext>
    </p:extLst>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199008567"/>
      </p:ext>
    </p:extLst>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071850397"/>
      </p:ext>
    </p:extLst>
  </p:cSld>
  <p:clrMapOvr>
    <a:masterClrMapping/>
  </p:clrMapOvr>
</p:sldLayout>
</file>

<file path=ppt/slideLayouts/slideLayout58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678767929"/>
      </p:ext>
    </p:extLst>
  </p:cSld>
  <p:clrMapOvr>
    <a:masterClrMapping/>
  </p:clrMapOvr>
</p:sldLayout>
</file>

<file path=ppt/slideLayouts/slideLayout58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6523970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15868868"/>
      </p:ext>
    </p:extLst>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619102918"/>
      </p:ext>
    </p:extLst>
  </p:cSld>
  <p:clrMapOvr>
    <a:masterClrMapping/>
  </p:clrMapOvr>
</p:sldLayout>
</file>

<file path=ppt/slideLayouts/slideLayout59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285999769"/>
      </p:ext>
    </p:extLst>
  </p:cSld>
  <p:clrMapOvr>
    <a:masterClrMapping/>
  </p:clrMapOvr>
</p:sldLayout>
</file>

<file path=ppt/slideLayouts/slideLayout59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663901993"/>
      </p:ext>
    </p:extLst>
  </p:cSld>
  <p:clrMapOvr>
    <a:masterClrMapping/>
  </p:clrMapOvr>
</p:sldLayout>
</file>

<file path=ppt/slideLayouts/slideLayout59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06639173"/>
      </p:ext>
    </p:extLst>
  </p:cSld>
  <p:clrMapOvr>
    <a:masterClrMapping/>
  </p:clrMapOvr>
</p:sldLayout>
</file>

<file path=ppt/slideLayouts/slideLayout59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133264789"/>
      </p:ext>
    </p:extLst>
  </p:cSld>
  <p:clrMapOvr>
    <a:masterClrMapping/>
  </p:clrMapOvr>
</p:sldLayout>
</file>

<file path=ppt/slideLayouts/slideLayout595.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000083641"/>
      </p:ext>
    </p:extLst>
  </p:cSld>
  <p:clrMapOvr>
    <a:masterClrMapping/>
  </p:clrMapOvr>
</p:sldLayout>
</file>

<file path=ppt/slideLayouts/slideLayout59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545493170"/>
      </p:ext>
    </p:extLst>
  </p:cSld>
  <p:clrMapOvr>
    <a:masterClrMapping/>
  </p:clrMapOvr>
</p:sldLayout>
</file>

<file path=ppt/slideLayouts/slideLayout59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002732816"/>
      </p:ext>
    </p:extLst>
  </p:cSld>
  <p:clrMapOvr>
    <a:masterClrMapping/>
  </p:clrMapOvr>
</p:sldLayout>
</file>

<file path=ppt/slideLayouts/slideLayout59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460705361"/>
      </p:ext>
    </p:extLst>
  </p:cSld>
  <p:clrMapOvr>
    <a:masterClrMapping/>
  </p:clrMapOvr>
</p:sldLayout>
</file>

<file path=ppt/slideLayouts/slideLayout59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143885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E77DE79A-8C93-43C0-8BFF-3FD595A1C98C}" type="datetimeFigureOut">
              <a:rPr lang="ar-IQ"/>
              <a:pPr>
                <a:defRPr/>
              </a:pPr>
              <a:t>18/03/1446</a:t>
            </a:fld>
            <a:endParaRPr lang="ar-IQ"/>
          </a:p>
        </p:txBody>
      </p:sp>
      <p:sp>
        <p:nvSpPr>
          <p:cNvPr id="4" name="عنصر نائب للتذييل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ar-IQ"/>
          </a:p>
        </p:txBody>
      </p:sp>
      <p:sp>
        <p:nvSpPr>
          <p:cNvPr id="5" name="عنصر نائب لرقم الشريحة 4"/>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8558D91B-CF04-47C7-831D-A86938A5B450}" type="slidenum">
              <a:rPr lang="ar-IQ"/>
              <a:pPr>
                <a:defRPr/>
              </a:pPr>
              <a:t>‹#›</a:t>
            </a:fld>
            <a:endParaRPr lang="ar-IQ"/>
          </a:p>
        </p:txBody>
      </p:sp>
    </p:spTree>
    <p:extLst>
      <p:ext uri="{BB962C8B-B14F-4D97-AF65-F5344CB8AC3E}">
        <p14:creationId xmlns:p14="http://schemas.microsoft.com/office/powerpoint/2010/main" val="15846983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23243275"/>
      </p:ext>
    </p:extLst>
  </p:cSld>
  <p:clrMapOvr>
    <a:masterClrMapping/>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857700338"/>
      </p:ext>
    </p:extLst>
  </p:cSld>
  <p:clrMapOvr>
    <a:masterClrMapping/>
  </p:clrMapOvr>
</p:sldLayout>
</file>

<file path=ppt/slideLayouts/slideLayout60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92474192"/>
      </p:ext>
    </p:extLst>
  </p:cSld>
  <p:clrMapOvr>
    <a:masterClrMapping/>
  </p:clrMapOvr>
</p:sldLayout>
</file>

<file path=ppt/slideLayouts/slideLayout60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577658136"/>
      </p:ext>
    </p:extLst>
  </p:cSld>
  <p:clrMapOvr>
    <a:masterClrMapping/>
  </p:clrMapOvr>
</p:sldLayout>
</file>

<file path=ppt/slideLayouts/slideLayout603.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235427934"/>
      </p:ext>
    </p:extLst>
  </p:cSld>
  <p:clrMapOvr>
    <a:masterClrMapping/>
  </p:clrMapOvr>
</p:sldLayout>
</file>

<file path=ppt/slideLayouts/slideLayout60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661526351"/>
      </p:ext>
    </p:extLst>
  </p:cSld>
  <p:clrMapOvr>
    <a:masterClrMapping/>
  </p:clrMapOvr>
</p:sldLayout>
</file>

<file path=ppt/slideLayouts/slideLayout60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433278093"/>
      </p:ext>
    </p:extLst>
  </p:cSld>
  <p:clrMapOvr>
    <a:masterClrMapping/>
  </p:clrMapOvr>
</p:sldLayout>
</file>

<file path=ppt/slideLayouts/slideLayout606.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942070165"/>
      </p:ext>
    </p:extLst>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707363423"/>
      </p:ext>
    </p:extLst>
  </p:cSld>
  <p:clrMapOvr>
    <a:masterClrMapping/>
  </p:clrMapOvr>
</p:sldLayout>
</file>

<file path=ppt/slideLayouts/slideLayout608.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102530847"/>
      </p:ext>
    </p:extLst>
  </p:cSld>
  <p:clrMapOvr>
    <a:masterClrMapping/>
  </p:clrMapOvr>
</p:sldLayout>
</file>

<file path=ppt/slideLayouts/slideLayout609.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979625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226903322"/>
      </p:ext>
    </p:extLst>
  </p:cSld>
  <p:clrMapOvr>
    <a:masterClrMapping/>
  </p:clrMapOvr>
</p:sldLayout>
</file>

<file path=ppt/slideLayouts/slideLayout61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927943645"/>
      </p:ext>
    </p:extLst>
  </p:cSld>
  <p:clrMapOvr>
    <a:masterClrMapping/>
  </p:clrMapOvr>
</p:sldLayout>
</file>

<file path=ppt/slideLayouts/slideLayout61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092449481"/>
      </p:ext>
    </p:extLst>
  </p:cSld>
  <p:clrMapOvr>
    <a:masterClrMapping/>
  </p:clrMapOvr>
</p:sldLayout>
</file>

<file path=ppt/slideLayouts/slideLayout61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149966796"/>
      </p:ext>
    </p:extLst>
  </p:cSld>
  <p:clrMapOvr>
    <a:masterClrMapping/>
  </p:clrMapOvr>
</p:sldLayout>
</file>

<file path=ppt/slideLayouts/slideLayout613.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462238467"/>
      </p:ext>
    </p:extLst>
  </p:cSld>
  <p:clrMapOvr>
    <a:masterClrMapping/>
  </p:clrMapOvr>
</p:sldLayout>
</file>

<file path=ppt/slideLayouts/slideLayout614.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103198366"/>
      </p:ext>
    </p:extLst>
  </p:cSld>
  <p:clrMapOvr>
    <a:masterClrMapping/>
  </p:clrMapOvr>
</p:sldLayout>
</file>

<file path=ppt/slideLayouts/slideLayout61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286159104"/>
      </p:ext>
    </p:extLst>
  </p:cSld>
  <p:clrMapOvr>
    <a:masterClrMapping/>
  </p:clrMapOvr>
</p:sldLayout>
</file>

<file path=ppt/slideLayouts/slideLayout61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867032301"/>
      </p:ext>
    </p:extLst>
  </p:cSld>
  <p:clrMapOvr>
    <a:masterClrMapping/>
  </p:clrMapOvr>
</p:sldLayout>
</file>

<file path=ppt/slideLayouts/slideLayout617.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18765285"/>
      </p:ext>
    </p:extLst>
  </p:cSld>
  <p:clrMapOvr>
    <a:masterClrMapping/>
  </p:clrMapOvr>
</p:sldLayout>
</file>

<file path=ppt/slideLayouts/slideLayout61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102522651"/>
      </p:ext>
    </p:extLst>
  </p:cSld>
  <p:clrMapOvr>
    <a:masterClrMapping/>
  </p:clrMapOvr>
</p:sldLayout>
</file>

<file path=ppt/slideLayouts/slideLayout619.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8647698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45958728"/>
      </p:ext>
    </p:extLst>
  </p:cSld>
  <p:clrMapOvr>
    <a:masterClrMapping/>
  </p:clrMapOvr>
</p:sldLayout>
</file>

<file path=ppt/slideLayouts/slideLayout62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97554940"/>
      </p:ext>
    </p:extLst>
  </p:cSld>
  <p:clrMapOvr>
    <a:masterClrMapping/>
  </p:clrMapOvr>
</p:sldLayout>
</file>

<file path=ppt/slideLayouts/slideLayout62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871164626"/>
      </p:ext>
    </p:extLst>
  </p:cSld>
  <p:clrMapOvr>
    <a:masterClrMapping/>
  </p:clrMapOvr>
</p:sldLayout>
</file>

<file path=ppt/slideLayouts/slideLayout62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539386792"/>
      </p:ext>
    </p:extLst>
  </p:cSld>
  <p:clrMapOvr>
    <a:masterClrMapping/>
  </p:clrMapOvr>
</p:sldLayout>
</file>

<file path=ppt/slideLayouts/slideLayout62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745265783"/>
      </p:ext>
    </p:extLst>
  </p:cSld>
  <p:clrMapOvr>
    <a:masterClrMapping/>
  </p:clrMapOvr>
</p:sldLayout>
</file>

<file path=ppt/slideLayouts/slideLayout624.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240546690"/>
      </p:ext>
    </p:extLst>
  </p:cSld>
  <p:clrMapOvr>
    <a:masterClrMapping/>
  </p:clrMapOvr>
</p:sldLayout>
</file>

<file path=ppt/slideLayouts/slideLayout625.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169924826"/>
      </p:ext>
    </p:extLst>
  </p:cSld>
  <p:clrMapOvr>
    <a:masterClrMapping/>
  </p:clrMapOvr>
</p:sldLayout>
</file>

<file path=ppt/slideLayouts/slideLayout62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32050721"/>
      </p:ext>
    </p:extLst>
  </p:cSld>
  <p:clrMapOvr>
    <a:masterClrMapping/>
  </p:clrMapOvr>
</p:sldLayout>
</file>

<file path=ppt/slideLayouts/slideLayout62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61721422"/>
      </p:ext>
    </p:extLst>
  </p:cSld>
  <p:clrMapOvr>
    <a:masterClrMapping/>
  </p:clrMapOvr>
</p:sldLayout>
</file>

<file path=ppt/slideLayouts/slideLayout628.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51047437"/>
      </p:ext>
    </p:extLst>
  </p:cSld>
  <p:clrMapOvr>
    <a:masterClrMapping/>
  </p:clrMapOvr>
</p:sldLayout>
</file>

<file path=ppt/slideLayouts/slideLayout62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70188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142838120"/>
      </p:ext>
    </p:extLst>
  </p:cSld>
  <p:clrMapOvr>
    <a:masterClrMapping/>
  </p:clrMapOvr>
</p:sldLayout>
</file>

<file path=ppt/slideLayouts/slideLayout630.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31694825"/>
      </p:ext>
    </p:extLst>
  </p:cSld>
  <p:clrMapOvr>
    <a:masterClrMapping/>
  </p:clrMapOvr>
</p:sldLayout>
</file>

<file path=ppt/slideLayouts/slideLayout631.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159782613"/>
      </p:ext>
    </p:extLst>
  </p:cSld>
  <p:clrMapOvr>
    <a:masterClrMapping/>
  </p:clrMapOvr>
</p:sldLayout>
</file>

<file path=ppt/slideLayouts/slideLayout632.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549590387"/>
      </p:ext>
    </p:extLst>
  </p:cSld>
  <p:clrMapOvr>
    <a:masterClrMapping/>
  </p:clrMapOvr>
</p:sldLayout>
</file>

<file path=ppt/slideLayouts/slideLayout63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201957045"/>
      </p:ext>
    </p:extLst>
  </p:cSld>
  <p:clrMapOvr>
    <a:masterClrMapping/>
  </p:clrMapOvr>
</p:sldLayout>
</file>

<file path=ppt/slideLayouts/slideLayout63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662402581"/>
      </p:ext>
    </p:extLst>
  </p:cSld>
  <p:clrMapOvr>
    <a:masterClrMapping/>
  </p:clrMapOvr>
</p:sldLayout>
</file>

<file path=ppt/slideLayouts/slideLayout635.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752612012"/>
      </p:ext>
    </p:extLst>
  </p:cSld>
  <p:clrMapOvr>
    <a:masterClrMapping/>
  </p:clrMapOvr>
</p:sldLayout>
</file>

<file path=ppt/slideLayouts/slideLayout636.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8619737"/>
      </p:ext>
    </p:extLst>
  </p:cSld>
  <p:clrMapOvr>
    <a:masterClrMapping/>
  </p:clrMapOvr>
</p:sldLayout>
</file>

<file path=ppt/slideLayouts/slideLayout63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208706271"/>
      </p:ext>
    </p:extLst>
  </p:cSld>
  <p:clrMapOvr>
    <a:masterClrMapping/>
  </p:clrMapOvr>
</p:sldLayout>
</file>

<file path=ppt/slideLayouts/slideLayout63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640290202"/>
      </p:ext>
    </p:extLst>
  </p:cSld>
  <p:clrMapOvr>
    <a:masterClrMapping/>
  </p:clrMapOvr>
</p:sldLayout>
</file>

<file path=ppt/slideLayouts/slideLayout639.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8007029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1047744"/>
      </p:ext>
    </p:extLst>
  </p:cSld>
  <p:clrMapOvr>
    <a:masterClrMapping/>
  </p:clrMapOvr>
</p:sldLayout>
</file>

<file path=ppt/slideLayouts/slideLayout640.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4253260"/>
      </p:ext>
    </p:extLst>
  </p:cSld>
  <p:clrMapOvr>
    <a:masterClrMapping/>
  </p:clrMapOvr>
</p:sldLayout>
</file>

<file path=ppt/slideLayouts/slideLayout641.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617213804"/>
      </p:ext>
    </p:extLst>
  </p:cSld>
  <p:clrMapOvr>
    <a:masterClrMapping/>
  </p:clrMapOvr>
</p:sldLayout>
</file>

<file path=ppt/slideLayouts/slideLayout642.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946271418"/>
      </p:ext>
    </p:extLst>
  </p:cSld>
  <p:clrMapOvr>
    <a:masterClrMapping/>
  </p:clrMapOvr>
</p:sldLayout>
</file>

<file path=ppt/slideLayouts/slideLayout643.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606792249"/>
      </p:ext>
    </p:extLst>
  </p:cSld>
  <p:clrMapOvr>
    <a:masterClrMapping/>
  </p:clrMapOvr>
</p:sldLayout>
</file>

<file path=ppt/slideLayouts/slideLayout644.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567757227"/>
      </p:ext>
    </p:extLst>
  </p:cSld>
  <p:clrMapOvr>
    <a:masterClrMapping/>
  </p:clrMapOvr>
</p:sldLayout>
</file>

<file path=ppt/slideLayouts/slideLayout645.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249525503"/>
      </p:ext>
    </p:extLst>
  </p:cSld>
  <p:clrMapOvr>
    <a:masterClrMapping/>
  </p:clrMapOvr>
</p:sldLayout>
</file>

<file path=ppt/slideLayouts/slideLayout646.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649302672"/>
      </p:ext>
    </p:extLst>
  </p:cSld>
  <p:clrMapOvr>
    <a:masterClrMapping/>
  </p:clrMapOvr>
</p:sldLayout>
</file>

<file path=ppt/slideLayouts/slideLayout647.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874757626"/>
      </p:ext>
    </p:extLst>
  </p:cSld>
  <p:clrMapOvr>
    <a:masterClrMapping/>
  </p:clrMapOvr>
</p:sldLayout>
</file>

<file path=ppt/slideLayouts/slideLayout648.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669232238"/>
      </p:ext>
    </p:extLst>
  </p:cSld>
  <p:clrMapOvr>
    <a:masterClrMapping/>
  </p:clrMapOvr>
</p:sldLayout>
</file>

<file path=ppt/slideLayouts/slideLayout649.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9976063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20967640"/>
      </p:ext>
    </p:extLst>
  </p:cSld>
  <p:clrMapOvr>
    <a:masterClrMapping/>
  </p:clrMapOvr>
</p:sldLayout>
</file>

<file path=ppt/slideLayouts/slideLayout650.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62585703"/>
      </p:ext>
    </p:extLst>
  </p:cSld>
  <p:clrMapOvr>
    <a:masterClrMapping/>
  </p:clrMapOvr>
</p:sldLayout>
</file>

<file path=ppt/slideLayouts/slideLayout651.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413467268"/>
      </p:ext>
    </p:extLst>
  </p:cSld>
  <p:clrMapOvr>
    <a:masterClrMapping/>
  </p:clrMapOvr>
</p:sldLayout>
</file>

<file path=ppt/slideLayouts/slideLayout652.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66440512"/>
      </p:ext>
    </p:extLst>
  </p:cSld>
  <p:clrMapOvr>
    <a:masterClrMapping/>
  </p:clrMapOvr>
</p:sldLayout>
</file>

<file path=ppt/slideLayouts/slideLayout653.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575554253"/>
      </p:ext>
    </p:extLst>
  </p:cSld>
  <p:clrMapOvr>
    <a:masterClrMapping/>
  </p:clrMapOvr>
</p:sldLayout>
</file>

<file path=ppt/slideLayouts/slideLayout654.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12787364"/>
      </p:ext>
    </p:extLst>
  </p:cSld>
  <p:clrMapOvr>
    <a:masterClrMapping/>
  </p:clrMapOvr>
</p:sldLayout>
</file>

<file path=ppt/slideLayouts/slideLayout655.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065577573"/>
      </p:ext>
    </p:extLst>
  </p:cSld>
  <p:clrMapOvr>
    <a:masterClrMapping/>
  </p:clrMapOvr>
</p:sldLayout>
</file>

<file path=ppt/slideLayouts/slideLayout656.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811395362"/>
      </p:ext>
    </p:extLst>
  </p:cSld>
  <p:clrMapOvr>
    <a:masterClrMapping/>
  </p:clrMapOvr>
</p:sldLayout>
</file>

<file path=ppt/slideLayouts/slideLayout657.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779084211"/>
      </p:ext>
    </p:extLst>
  </p:cSld>
  <p:clrMapOvr>
    <a:masterClrMapping/>
  </p:clrMapOvr>
</p:sldLayout>
</file>

<file path=ppt/slideLayouts/slideLayout658.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630877226"/>
      </p:ext>
    </p:extLst>
  </p:cSld>
  <p:clrMapOvr>
    <a:masterClrMapping/>
  </p:clrMapOvr>
</p:sldLayout>
</file>

<file path=ppt/slideLayouts/slideLayout659.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77161512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900346583"/>
      </p:ext>
    </p:extLst>
  </p:cSld>
  <p:clrMapOvr>
    <a:masterClrMapping/>
  </p:clrMapOvr>
</p:sldLayout>
</file>

<file path=ppt/slideLayouts/slideLayout660.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719205636"/>
      </p:ext>
    </p:extLst>
  </p:cSld>
  <p:clrMapOvr>
    <a:masterClrMapping/>
  </p:clrMapOvr>
</p:sldLayout>
</file>

<file path=ppt/slideLayouts/slideLayout66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400327221"/>
      </p:ext>
    </p:extLst>
  </p:cSld>
  <p:clrMapOvr>
    <a:masterClrMapping/>
  </p:clrMapOvr>
</p:sldLayout>
</file>

<file path=ppt/slideLayouts/slideLayout66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57985750"/>
      </p:ext>
    </p:extLst>
  </p:cSld>
  <p:clrMapOvr>
    <a:masterClrMapping/>
  </p:clrMapOvr>
</p:sldLayout>
</file>

<file path=ppt/slideLayouts/slideLayout66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32206575"/>
      </p:ext>
    </p:extLst>
  </p:cSld>
  <p:clrMapOvr>
    <a:masterClrMapping/>
  </p:clrMapOvr>
</p:sldLayout>
</file>

<file path=ppt/slideLayouts/slideLayout66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57278377"/>
      </p:ext>
    </p:extLst>
  </p:cSld>
  <p:clrMapOvr>
    <a:masterClrMapping/>
  </p:clrMapOvr>
</p:sldLayout>
</file>

<file path=ppt/slideLayouts/slideLayout66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452590912"/>
      </p:ext>
    </p:extLst>
  </p:cSld>
  <p:clrMapOvr>
    <a:masterClrMapping/>
  </p:clrMapOvr>
</p:sldLayout>
</file>

<file path=ppt/slideLayouts/slideLayout66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691937772"/>
      </p:ext>
    </p:extLst>
  </p:cSld>
  <p:clrMapOvr>
    <a:masterClrMapping/>
  </p:clrMapOvr>
</p:sldLayout>
</file>

<file path=ppt/slideLayouts/slideLayout66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649556283"/>
      </p:ext>
    </p:extLst>
  </p:cSld>
  <p:clrMapOvr>
    <a:masterClrMapping/>
  </p:clrMapOvr>
</p:sldLayout>
</file>

<file path=ppt/slideLayouts/slideLayout66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180062627"/>
      </p:ext>
    </p:extLst>
  </p:cSld>
  <p:clrMapOvr>
    <a:masterClrMapping/>
  </p:clrMapOvr>
</p:sldLayout>
</file>

<file path=ppt/slideLayouts/slideLayout66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47453733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689358568"/>
      </p:ext>
    </p:extLst>
  </p:cSld>
  <p:clrMapOvr>
    <a:masterClrMapping/>
  </p:clrMapOvr>
</p:sldLayout>
</file>

<file path=ppt/slideLayouts/slideLayout67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691283780"/>
      </p:ext>
    </p:extLst>
  </p:cSld>
  <p:clrMapOvr>
    <a:masterClrMapping/>
  </p:clrMapOvr>
</p:sldLayout>
</file>

<file path=ppt/slideLayouts/slideLayout67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96943367"/>
      </p:ext>
    </p:extLst>
  </p:cSld>
  <p:clrMapOvr>
    <a:masterClrMapping/>
  </p:clrMapOvr>
</p:sldLayout>
</file>

<file path=ppt/slideLayouts/slideLayout67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754804155"/>
      </p:ext>
    </p:extLst>
  </p:cSld>
  <p:clrMapOvr>
    <a:masterClrMapping/>
  </p:clrMapOvr>
</p:sldLayout>
</file>

<file path=ppt/slideLayouts/slideLayout67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99265115"/>
      </p:ext>
    </p:extLst>
  </p:cSld>
  <p:clrMapOvr>
    <a:masterClrMapping/>
  </p:clrMapOvr>
</p:sldLayout>
</file>

<file path=ppt/slideLayouts/slideLayout67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488763601"/>
      </p:ext>
    </p:extLst>
  </p:cSld>
  <p:clrMapOvr>
    <a:masterClrMapping/>
  </p:clrMapOvr>
</p:sldLayout>
</file>

<file path=ppt/slideLayouts/slideLayout67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34713843"/>
      </p:ext>
    </p:extLst>
  </p:cSld>
  <p:clrMapOvr>
    <a:masterClrMapping/>
  </p:clrMapOvr>
</p:sldLayout>
</file>

<file path=ppt/slideLayouts/slideLayout67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211600165"/>
      </p:ext>
    </p:extLst>
  </p:cSld>
  <p:clrMapOvr>
    <a:masterClrMapping/>
  </p:clrMapOvr>
</p:sldLayout>
</file>

<file path=ppt/slideLayouts/slideLayout67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19071460"/>
      </p:ext>
    </p:extLst>
  </p:cSld>
  <p:clrMapOvr>
    <a:masterClrMapping/>
  </p:clrMapOvr>
</p:sldLayout>
</file>

<file path=ppt/slideLayouts/slideLayout67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779119994"/>
      </p:ext>
    </p:extLst>
  </p:cSld>
  <p:clrMapOvr>
    <a:masterClrMapping/>
  </p:clrMapOvr>
</p:sldLayout>
</file>

<file path=ppt/slideLayouts/slideLayout67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49463938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776453504"/>
      </p:ext>
    </p:extLst>
  </p:cSld>
  <p:clrMapOvr>
    <a:masterClrMapping/>
  </p:clrMapOvr>
</p:sldLayout>
</file>

<file path=ppt/slideLayouts/slideLayout68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233184890"/>
      </p:ext>
    </p:extLst>
  </p:cSld>
  <p:clrMapOvr>
    <a:masterClrMapping/>
  </p:clrMapOvr>
</p:sldLayout>
</file>

<file path=ppt/slideLayouts/slideLayout68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186542473"/>
      </p:ext>
    </p:extLst>
  </p:cSld>
  <p:clrMapOvr>
    <a:masterClrMapping/>
  </p:clrMapOvr>
</p:sldLayout>
</file>

<file path=ppt/slideLayouts/slideLayout68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949452478"/>
      </p:ext>
    </p:extLst>
  </p:cSld>
  <p:clrMapOvr>
    <a:masterClrMapping/>
  </p:clrMapOvr>
</p:sldLayout>
</file>

<file path=ppt/slideLayouts/slideLayout68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48572445"/>
      </p:ext>
    </p:extLst>
  </p:cSld>
  <p:clrMapOvr>
    <a:masterClrMapping/>
  </p:clrMapOvr>
</p:sldLayout>
</file>

<file path=ppt/slideLayouts/slideLayout68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959356070"/>
      </p:ext>
    </p:extLst>
  </p:cSld>
  <p:clrMapOvr>
    <a:masterClrMapping/>
  </p:clrMapOvr>
</p:sldLayout>
</file>

<file path=ppt/slideLayouts/slideLayout68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582562956"/>
      </p:ext>
    </p:extLst>
  </p:cSld>
  <p:clrMapOvr>
    <a:masterClrMapping/>
  </p:clrMapOvr>
</p:sldLayout>
</file>

<file path=ppt/slideLayouts/slideLayout68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583541213"/>
      </p:ext>
    </p:extLst>
  </p:cSld>
  <p:clrMapOvr>
    <a:masterClrMapping/>
  </p:clrMapOvr>
</p:sldLayout>
</file>

<file path=ppt/slideLayouts/slideLayout68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867313600"/>
      </p:ext>
    </p:extLst>
  </p:cSld>
  <p:clrMapOvr>
    <a:masterClrMapping/>
  </p:clrMapOvr>
</p:sldLayout>
</file>

<file path=ppt/slideLayouts/slideLayout68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73352685"/>
      </p:ext>
    </p:extLst>
  </p:cSld>
  <p:clrMapOvr>
    <a:masterClrMapping/>
  </p:clrMapOvr>
</p:sldLayout>
</file>

<file path=ppt/slideLayouts/slideLayout68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5413745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17257072"/>
      </p:ext>
    </p:extLst>
  </p:cSld>
  <p:clrMapOvr>
    <a:masterClrMapping/>
  </p:clrMapOvr>
</p:sldLayout>
</file>

<file path=ppt/slideLayouts/slideLayout69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433571725"/>
      </p:ext>
    </p:extLst>
  </p:cSld>
  <p:clrMapOvr>
    <a:masterClrMapping/>
  </p:clrMapOvr>
</p:sldLayout>
</file>

<file path=ppt/slideLayouts/slideLayout69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96748199"/>
      </p:ext>
    </p:extLst>
  </p:cSld>
  <p:clrMapOvr>
    <a:masterClrMapping/>
  </p:clrMapOvr>
</p:sldLayout>
</file>

<file path=ppt/slideLayouts/slideLayout69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636495777"/>
      </p:ext>
    </p:extLst>
  </p:cSld>
  <p:clrMapOvr>
    <a:masterClrMapping/>
  </p:clrMapOvr>
</p:sldLayout>
</file>

<file path=ppt/slideLayouts/slideLayout69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303230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D68D785-56FC-408C-BBF2-004C21FD9F29}" type="datetimeFigureOut">
              <a:rPr lang="ar-IQ"/>
              <a:pPr>
                <a:defRPr/>
              </a:pPr>
              <a:t>18/03/1446</a:t>
            </a:fld>
            <a:endParaRPr lang="ar-IQ"/>
          </a:p>
        </p:txBody>
      </p:sp>
      <p:sp>
        <p:nvSpPr>
          <p:cNvPr id="3" name="عنصر نائب للتذييل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ar-IQ"/>
          </a:p>
        </p:txBody>
      </p:sp>
      <p:sp>
        <p:nvSpPr>
          <p:cNvPr id="4" name="عنصر نائب لرقم الشريحة 3"/>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0648333D-9615-4246-8C6A-FF5BF92ABA51}" type="slidenum">
              <a:rPr lang="ar-IQ"/>
              <a:pPr>
                <a:defRPr/>
              </a:pPr>
              <a:t>‹#›</a:t>
            </a:fld>
            <a:endParaRPr lang="ar-IQ"/>
          </a:p>
        </p:txBody>
      </p:sp>
    </p:spTree>
    <p:extLst>
      <p:ext uri="{BB962C8B-B14F-4D97-AF65-F5344CB8AC3E}">
        <p14:creationId xmlns:p14="http://schemas.microsoft.com/office/powerpoint/2010/main" val="126887204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051433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87287095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60011134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03140802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61981682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23696750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43579824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30647393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9491733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476842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91F4077-1A36-4250-850D-EDAD775A5683}" type="datetimeFigureOut">
              <a:rPr lang="ar-IQ"/>
              <a:pPr>
                <a:defRPr/>
              </a:pPr>
              <a:t>18/03/1446</a:t>
            </a:fld>
            <a:endParaRPr lang="ar-IQ"/>
          </a:p>
        </p:txBody>
      </p:sp>
      <p:sp>
        <p:nvSpPr>
          <p:cNvPr id="6" name="عنصر نائب للتذييل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ar-IQ"/>
          </a:p>
        </p:txBody>
      </p:sp>
      <p:sp>
        <p:nvSpPr>
          <p:cNvPr id="7" name="عنصر نائب لرقم الشريحة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862F7FCE-1AFC-4809-9824-D75C27E52158}" type="slidenum">
              <a:rPr lang="ar-IQ"/>
              <a:pPr>
                <a:defRPr/>
              </a:pPr>
              <a:t>‹#›</a:t>
            </a:fld>
            <a:endParaRPr lang="ar-IQ"/>
          </a:p>
        </p:txBody>
      </p:sp>
    </p:spTree>
    <p:extLst>
      <p:ext uri="{BB962C8B-B14F-4D97-AF65-F5344CB8AC3E}">
        <p14:creationId xmlns:p14="http://schemas.microsoft.com/office/powerpoint/2010/main" val="316170959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88964745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6473589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4709658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60557791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26579285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55463810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03263612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19774882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20642057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540338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IQ" noProof="0" smtClean="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EF08F84C-FFF0-4E5A-8124-B2DFCAAF1FFD}" type="datetimeFigureOut">
              <a:rPr lang="ar-IQ"/>
              <a:pPr>
                <a:defRPr/>
              </a:pPr>
              <a:t>18/03/1446</a:t>
            </a:fld>
            <a:endParaRPr lang="ar-IQ"/>
          </a:p>
        </p:txBody>
      </p:sp>
      <p:sp>
        <p:nvSpPr>
          <p:cNvPr id="6" name="عنصر نائب للتذييل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ar-IQ"/>
          </a:p>
        </p:txBody>
      </p:sp>
      <p:sp>
        <p:nvSpPr>
          <p:cNvPr id="7" name="عنصر نائب لرقم الشريحة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43BE1912-1468-4471-95C7-CB03176F15B5}" type="slidenum">
              <a:rPr lang="ar-IQ"/>
              <a:pPr>
                <a:defRPr/>
              </a:pPr>
              <a:t>‹#›</a:t>
            </a:fld>
            <a:endParaRPr lang="ar-IQ"/>
          </a:p>
        </p:txBody>
      </p:sp>
    </p:spTree>
    <p:extLst>
      <p:ext uri="{BB962C8B-B14F-4D97-AF65-F5344CB8AC3E}">
        <p14:creationId xmlns:p14="http://schemas.microsoft.com/office/powerpoint/2010/main" val="298455876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1422081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6163715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60073976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1598572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2438604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66314489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08231777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5760795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2966679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952806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7.xml"/><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30.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8.xml"/><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theme" Target="../theme/theme31.xml"/><Relationship Id="rId2" Type="http://schemas.openxmlformats.org/officeDocument/2006/relationships/slideLayout" Target="../slideLayouts/slideLayout332.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0" Type="http://schemas.openxmlformats.org/officeDocument/2006/relationships/slideLayout" Target="../slideLayouts/slideLayout340.xml"/><Relationship Id="rId4" Type="http://schemas.openxmlformats.org/officeDocument/2006/relationships/slideLayout" Target="../slideLayouts/slideLayout334.xml"/><Relationship Id="rId9" Type="http://schemas.openxmlformats.org/officeDocument/2006/relationships/slideLayout" Target="../slideLayouts/slideLayout339.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9.xml"/><Relationship Id="rId3" Type="http://schemas.openxmlformats.org/officeDocument/2006/relationships/slideLayout" Target="../slideLayouts/slideLayout344.xml"/><Relationship Id="rId7" Type="http://schemas.openxmlformats.org/officeDocument/2006/relationships/slideLayout" Target="../slideLayouts/slideLayout348.xml"/><Relationship Id="rId12" Type="http://schemas.openxmlformats.org/officeDocument/2006/relationships/theme" Target="../theme/theme32.xml"/><Relationship Id="rId2" Type="http://schemas.openxmlformats.org/officeDocument/2006/relationships/slideLayout" Target="../slideLayouts/slideLayout343.xml"/><Relationship Id="rId1" Type="http://schemas.openxmlformats.org/officeDocument/2006/relationships/slideLayout" Target="../slideLayouts/slideLayout342.xml"/><Relationship Id="rId6" Type="http://schemas.openxmlformats.org/officeDocument/2006/relationships/slideLayout" Target="../slideLayouts/slideLayout347.xml"/><Relationship Id="rId11" Type="http://schemas.openxmlformats.org/officeDocument/2006/relationships/slideLayout" Target="../slideLayouts/slideLayout352.xml"/><Relationship Id="rId5" Type="http://schemas.openxmlformats.org/officeDocument/2006/relationships/slideLayout" Target="../slideLayouts/slideLayout346.xml"/><Relationship Id="rId10" Type="http://schemas.openxmlformats.org/officeDocument/2006/relationships/slideLayout" Target="../slideLayouts/slideLayout351.xml"/><Relationship Id="rId4" Type="http://schemas.openxmlformats.org/officeDocument/2006/relationships/slideLayout" Target="../slideLayouts/slideLayout345.xml"/><Relationship Id="rId9" Type="http://schemas.openxmlformats.org/officeDocument/2006/relationships/slideLayout" Target="../slideLayouts/slideLayout350.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60.xml"/><Relationship Id="rId3" Type="http://schemas.openxmlformats.org/officeDocument/2006/relationships/slideLayout" Target="../slideLayouts/slideLayout355.xml"/><Relationship Id="rId7" Type="http://schemas.openxmlformats.org/officeDocument/2006/relationships/slideLayout" Target="../slideLayouts/slideLayout359.xml"/><Relationship Id="rId12" Type="http://schemas.openxmlformats.org/officeDocument/2006/relationships/theme" Target="../theme/theme33.xml"/><Relationship Id="rId2" Type="http://schemas.openxmlformats.org/officeDocument/2006/relationships/slideLayout" Target="../slideLayouts/slideLayout354.xml"/><Relationship Id="rId1" Type="http://schemas.openxmlformats.org/officeDocument/2006/relationships/slideLayout" Target="../slideLayouts/slideLayout353.xml"/><Relationship Id="rId6" Type="http://schemas.openxmlformats.org/officeDocument/2006/relationships/slideLayout" Target="../slideLayouts/slideLayout358.xml"/><Relationship Id="rId11" Type="http://schemas.openxmlformats.org/officeDocument/2006/relationships/slideLayout" Target="../slideLayouts/slideLayout363.xml"/><Relationship Id="rId5" Type="http://schemas.openxmlformats.org/officeDocument/2006/relationships/slideLayout" Target="../slideLayouts/slideLayout357.xml"/><Relationship Id="rId10" Type="http://schemas.openxmlformats.org/officeDocument/2006/relationships/slideLayout" Target="../slideLayouts/slideLayout362.xml"/><Relationship Id="rId4" Type="http://schemas.openxmlformats.org/officeDocument/2006/relationships/slideLayout" Target="../slideLayouts/slideLayout356.xml"/><Relationship Id="rId9" Type="http://schemas.openxmlformats.org/officeDocument/2006/relationships/slideLayout" Target="../slideLayouts/slideLayout361.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71.xml"/><Relationship Id="rId3" Type="http://schemas.openxmlformats.org/officeDocument/2006/relationships/slideLayout" Target="../slideLayouts/slideLayout366.xml"/><Relationship Id="rId7" Type="http://schemas.openxmlformats.org/officeDocument/2006/relationships/slideLayout" Target="../slideLayouts/slideLayout370.xml"/><Relationship Id="rId12" Type="http://schemas.openxmlformats.org/officeDocument/2006/relationships/theme" Target="../theme/theme34.xml"/><Relationship Id="rId2" Type="http://schemas.openxmlformats.org/officeDocument/2006/relationships/slideLayout" Target="../slideLayouts/slideLayout365.xml"/><Relationship Id="rId1" Type="http://schemas.openxmlformats.org/officeDocument/2006/relationships/slideLayout" Target="../slideLayouts/slideLayout364.xml"/><Relationship Id="rId6" Type="http://schemas.openxmlformats.org/officeDocument/2006/relationships/slideLayout" Target="../slideLayouts/slideLayout369.xml"/><Relationship Id="rId11" Type="http://schemas.openxmlformats.org/officeDocument/2006/relationships/slideLayout" Target="../slideLayouts/slideLayout374.xml"/><Relationship Id="rId5" Type="http://schemas.openxmlformats.org/officeDocument/2006/relationships/slideLayout" Target="../slideLayouts/slideLayout368.xml"/><Relationship Id="rId10" Type="http://schemas.openxmlformats.org/officeDocument/2006/relationships/slideLayout" Target="../slideLayouts/slideLayout373.xml"/><Relationship Id="rId4" Type="http://schemas.openxmlformats.org/officeDocument/2006/relationships/slideLayout" Target="../slideLayouts/slideLayout367.xml"/><Relationship Id="rId9" Type="http://schemas.openxmlformats.org/officeDocument/2006/relationships/slideLayout" Target="../slideLayouts/slideLayout372.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82.xml"/><Relationship Id="rId3" Type="http://schemas.openxmlformats.org/officeDocument/2006/relationships/slideLayout" Target="../slideLayouts/slideLayout377.xml"/><Relationship Id="rId7" Type="http://schemas.openxmlformats.org/officeDocument/2006/relationships/slideLayout" Target="../slideLayouts/slideLayout381.xml"/><Relationship Id="rId12" Type="http://schemas.openxmlformats.org/officeDocument/2006/relationships/theme" Target="../theme/theme35.xml"/><Relationship Id="rId2" Type="http://schemas.openxmlformats.org/officeDocument/2006/relationships/slideLayout" Target="../slideLayouts/slideLayout376.xml"/><Relationship Id="rId1" Type="http://schemas.openxmlformats.org/officeDocument/2006/relationships/slideLayout" Target="../slideLayouts/slideLayout375.xml"/><Relationship Id="rId6" Type="http://schemas.openxmlformats.org/officeDocument/2006/relationships/slideLayout" Target="../slideLayouts/slideLayout380.xml"/><Relationship Id="rId11" Type="http://schemas.openxmlformats.org/officeDocument/2006/relationships/slideLayout" Target="../slideLayouts/slideLayout385.xml"/><Relationship Id="rId5" Type="http://schemas.openxmlformats.org/officeDocument/2006/relationships/slideLayout" Target="../slideLayouts/slideLayout379.xml"/><Relationship Id="rId10" Type="http://schemas.openxmlformats.org/officeDocument/2006/relationships/slideLayout" Target="../slideLayouts/slideLayout384.xml"/><Relationship Id="rId4" Type="http://schemas.openxmlformats.org/officeDocument/2006/relationships/slideLayout" Target="../slideLayouts/slideLayout378.xml"/><Relationship Id="rId9" Type="http://schemas.openxmlformats.org/officeDocument/2006/relationships/slideLayout" Target="../slideLayouts/slideLayout383.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93.xml"/><Relationship Id="rId3" Type="http://schemas.openxmlformats.org/officeDocument/2006/relationships/slideLayout" Target="../slideLayouts/slideLayout388.xml"/><Relationship Id="rId7" Type="http://schemas.openxmlformats.org/officeDocument/2006/relationships/slideLayout" Target="../slideLayouts/slideLayout392.xml"/><Relationship Id="rId12" Type="http://schemas.openxmlformats.org/officeDocument/2006/relationships/theme" Target="../theme/theme36.xml"/><Relationship Id="rId2" Type="http://schemas.openxmlformats.org/officeDocument/2006/relationships/slideLayout" Target="../slideLayouts/slideLayout387.xml"/><Relationship Id="rId1" Type="http://schemas.openxmlformats.org/officeDocument/2006/relationships/slideLayout" Target="../slideLayouts/slideLayout386.xml"/><Relationship Id="rId6" Type="http://schemas.openxmlformats.org/officeDocument/2006/relationships/slideLayout" Target="../slideLayouts/slideLayout391.xml"/><Relationship Id="rId11" Type="http://schemas.openxmlformats.org/officeDocument/2006/relationships/slideLayout" Target="../slideLayouts/slideLayout396.xml"/><Relationship Id="rId5" Type="http://schemas.openxmlformats.org/officeDocument/2006/relationships/slideLayout" Target="../slideLayouts/slideLayout390.xml"/><Relationship Id="rId10" Type="http://schemas.openxmlformats.org/officeDocument/2006/relationships/slideLayout" Target="../slideLayouts/slideLayout395.xml"/><Relationship Id="rId4" Type="http://schemas.openxmlformats.org/officeDocument/2006/relationships/slideLayout" Target="../slideLayouts/slideLayout389.xml"/><Relationship Id="rId9" Type="http://schemas.openxmlformats.org/officeDocument/2006/relationships/slideLayout" Target="../slideLayouts/slideLayout394.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04.xml"/><Relationship Id="rId3" Type="http://schemas.openxmlformats.org/officeDocument/2006/relationships/slideLayout" Target="../slideLayouts/slideLayout399.xml"/><Relationship Id="rId7" Type="http://schemas.openxmlformats.org/officeDocument/2006/relationships/slideLayout" Target="../slideLayouts/slideLayout403.xml"/><Relationship Id="rId12" Type="http://schemas.openxmlformats.org/officeDocument/2006/relationships/theme" Target="../theme/theme37.xml"/><Relationship Id="rId2" Type="http://schemas.openxmlformats.org/officeDocument/2006/relationships/slideLayout" Target="../slideLayouts/slideLayout398.xml"/><Relationship Id="rId1" Type="http://schemas.openxmlformats.org/officeDocument/2006/relationships/slideLayout" Target="../slideLayouts/slideLayout397.xml"/><Relationship Id="rId6" Type="http://schemas.openxmlformats.org/officeDocument/2006/relationships/slideLayout" Target="../slideLayouts/slideLayout402.xml"/><Relationship Id="rId11" Type="http://schemas.openxmlformats.org/officeDocument/2006/relationships/slideLayout" Target="../slideLayouts/slideLayout407.xml"/><Relationship Id="rId5" Type="http://schemas.openxmlformats.org/officeDocument/2006/relationships/slideLayout" Target="../slideLayouts/slideLayout401.xml"/><Relationship Id="rId10" Type="http://schemas.openxmlformats.org/officeDocument/2006/relationships/slideLayout" Target="../slideLayouts/slideLayout406.xml"/><Relationship Id="rId4" Type="http://schemas.openxmlformats.org/officeDocument/2006/relationships/slideLayout" Target="../slideLayouts/slideLayout400.xml"/><Relationship Id="rId9" Type="http://schemas.openxmlformats.org/officeDocument/2006/relationships/slideLayout" Target="../slideLayouts/slideLayout405.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15.xml"/><Relationship Id="rId3" Type="http://schemas.openxmlformats.org/officeDocument/2006/relationships/slideLayout" Target="../slideLayouts/slideLayout410.xml"/><Relationship Id="rId7" Type="http://schemas.openxmlformats.org/officeDocument/2006/relationships/slideLayout" Target="../slideLayouts/slideLayout414.xml"/><Relationship Id="rId12" Type="http://schemas.openxmlformats.org/officeDocument/2006/relationships/theme" Target="../theme/theme38.xml"/><Relationship Id="rId2" Type="http://schemas.openxmlformats.org/officeDocument/2006/relationships/slideLayout" Target="../slideLayouts/slideLayout409.xml"/><Relationship Id="rId1" Type="http://schemas.openxmlformats.org/officeDocument/2006/relationships/slideLayout" Target="../slideLayouts/slideLayout408.xml"/><Relationship Id="rId6" Type="http://schemas.openxmlformats.org/officeDocument/2006/relationships/slideLayout" Target="../slideLayouts/slideLayout413.xml"/><Relationship Id="rId11" Type="http://schemas.openxmlformats.org/officeDocument/2006/relationships/slideLayout" Target="../slideLayouts/slideLayout418.xml"/><Relationship Id="rId5" Type="http://schemas.openxmlformats.org/officeDocument/2006/relationships/slideLayout" Target="../slideLayouts/slideLayout412.xml"/><Relationship Id="rId10" Type="http://schemas.openxmlformats.org/officeDocument/2006/relationships/slideLayout" Target="../slideLayouts/slideLayout417.xml"/><Relationship Id="rId4" Type="http://schemas.openxmlformats.org/officeDocument/2006/relationships/slideLayout" Target="../slideLayouts/slideLayout411.xml"/><Relationship Id="rId9" Type="http://schemas.openxmlformats.org/officeDocument/2006/relationships/slideLayout" Target="../slideLayouts/slideLayout416.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26.xml"/><Relationship Id="rId3" Type="http://schemas.openxmlformats.org/officeDocument/2006/relationships/slideLayout" Target="../slideLayouts/slideLayout421.xml"/><Relationship Id="rId7" Type="http://schemas.openxmlformats.org/officeDocument/2006/relationships/slideLayout" Target="../slideLayouts/slideLayout425.xml"/><Relationship Id="rId12" Type="http://schemas.openxmlformats.org/officeDocument/2006/relationships/theme" Target="../theme/theme39.xml"/><Relationship Id="rId2" Type="http://schemas.openxmlformats.org/officeDocument/2006/relationships/slideLayout" Target="../slideLayouts/slideLayout420.xml"/><Relationship Id="rId1" Type="http://schemas.openxmlformats.org/officeDocument/2006/relationships/slideLayout" Target="../slideLayouts/slideLayout419.xml"/><Relationship Id="rId6" Type="http://schemas.openxmlformats.org/officeDocument/2006/relationships/slideLayout" Target="../slideLayouts/slideLayout424.xml"/><Relationship Id="rId11" Type="http://schemas.openxmlformats.org/officeDocument/2006/relationships/slideLayout" Target="../slideLayouts/slideLayout429.xml"/><Relationship Id="rId5" Type="http://schemas.openxmlformats.org/officeDocument/2006/relationships/slideLayout" Target="../slideLayouts/slideLayout423.xml"/><Relationship Id="rId10" Type="http://schemas.openxmlformats.org/officeDocument/2006/relationships/slideLayout" Target="../slideLayouts/slideLayout428.xml"/><Relationship Id="rId4" Type="http://schemas.openxmlformats.org/officeDocument/2006/relationships/slideLayout" Target="../slideLayouts/slideLayout422.xml"/><Relationship Id="rId9" Type="http://schemas.openxmlformats.org/officeDocument/2006/relationships/slideLayout" Target="../slideLayouts/slideLayout4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37.xml"/><Relationship Id="rId3" Type="http://schemas.openxmlformats.org/officeDocument/2006/relationships/slideLayout" Target="../slideLayouts/slideLayout432.xml"/><Relationship Id="rId7" Type="http://schemas.openxmlformats.org/officeDocument/2006/relationships/slideLayout" Target="../slideLayouts/slideLayout436.xml"/><Relationship Id="rId12" Type="http://schemas.openxmlformats.org/officeDocument/2006/relationships/theme" Target="../theme/theme40.xml"/><Relationship Id="rId2" Type="http://schemas.openxmlformats.org/officeDocument/2006/relationships/slideLayout" Target="../slideLayouts/slideLayout431.xml"/><Relationship Id="rId1" Type="http://schemas.openxmlformats.org/officeDocument/2006/relationships/slideLayout" Target="../slideLayouts/slideLayout430.xml"/><Relationship Id="rId6" Type="http://schemas.openxmlformats.org/officeDocument/2006/relationships/slideLayout" Target="../slideLayouts/slideLayout435.xml"/><Relationship Id="rId11" Type="http://schemas.openxmlformats.org/officeDocument/2006/relationships/slideLayout" Target="../slideLayouts/slideLayout440.xml"/><Relationship Id="rId5" Type="http://schemas.openxmlformats.org/officeDocument/2006/relationships/slideLayout" Target="../slideLayouts/slideLayout434.xml"/><Relationship Id="rId10" Type="http://schemas.openxmlformats.org/officeDocument/2006/relationships/slideLayout" Target="../slideLayouts/slideLayout439.xml"/><Relationship Id="rId4" Type="http://schemas.openxmlformats.org/officeDocument/2006/relationships/slideLayout" Target="../slideLayouts/slideLayout433.xml"/><Relationship Id="rId9" Type="http://schemas.openxmlformats.org/officeDocument/2006/relationships/slideLayout" Target="../slideLayouts/slideLayout438.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48.xml"/><Relationship Id="rId3" Type="http://schemas.openxmlformats.org/officeDocument/2006/relationships/slideLayout" Target="../slideLayouts/slideLayout443.xml"/><Relationship Id="rId7" Type="http://schemas.openxmlformats.org/officeDocument/2006/relationships/slideLayout" Target="../slideLayouts/slideLayout447.xml"/><Relationship Id="rId12" Type="http://schemas.openxmlformats.org/officeDocument/2006/relationships/theme" Target="../theme/theme41.xml"/><Relationship Id="rId2" Type="http://schemas.openxmlformats.org/officeDocument/2006/relationships/slideLayout" Target="../slideLayouts/slideLayout442.xml"/><Relationship Id="rId1" Type="http://schemas.openxmlformats.org/officeDocument/2006/relationships/slideLayout" Target="../slideLayouts/slideLayout441.xml"/><Relationship Id="rId6" Type="http://schemas.openxmlformats.org/officeDocument/2006/relationships/slideLayout" Target="../slideLayouts/slideLayout446.xml"/><Relationship Id="rId11" Type="http://schemas.openxmlformats.org/officeDocument/2006/relationships/slideLayout" Target="../slideLayouts/slideLayout451.xml"/><Relationship Id="rId5" Type="http://schemas.openxmlformats.org/officeDocument/2006/relationships/slideLayout" Target="../slideLayouts/slideLayout445.xml"/><Relationship Id="rId10" Type="http://schemas.openxmlformats.org/officeDocument/2006/relationships/slideLayout" Target="../slideLayouts/slideLayout450.xml"/><Relationship Id="rId4" Type="http://schemas.openxmlformats.org/officeDocument/2006/relationships/slideLayout" Target="../slideLayouts/slideLayout444.xml"/><Relationship Id="rId9" Type="http://schemas.openxmlformats.org/officeDocument/2006/relationships/slideLayout" Target="../slideLayouts/slideLayout449.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459.xml"/><Relationship Id="rId3" Type="http://schemas.openxmlformats.org/officeDocument/2006/relationships/slideLayout" Target="../slideLayouts/slideLayout454.xml"/><Relationship Id="rId7" Type="http://schemas.openxmlformats.org/officeDocument/2006/relationships/slideLayout" Target="../slideLayouts/slideLayout458.xml"/><Relationship Id="rId12" Type="http://schemas.openxmlformats.org/officeDocument/2006/relationships/theme" Target="../theme/theme42.xml"/><Relationship Id="rId2" Type="http://schemas.openxmlformats.org/officeDocument/2006/relationships/slideLayout" Target="../slideLayouts/slideLayout453.xml"/><Relationship Id="rId1" Type="http://schemas.openxmlformats.org/officeDocument/2006/relationships/slideLayout" Target="../slideLayouts/slideLayout452.xml"/><Relationship Id="rId6" Type="http://schemas.openxmlformats.org/officeDocument/2006/relationships/slideLayout" Target="../slideLayouts/slideLayout457.xml"/><Relationship Id="rId11" Type="http://schemas.openxmlformats.org/officeDocument/2006/relationships/slideLayout" Target="../slideLayouts/slideLayout462.xml"/><Relationship Id="rId5" Type="http://schemas.openxmlformats.org/officeDocument/2006/relationships/slideLayout" Target="../slideLayouts/slideLayout456.xml"/><Relationship Id="rId10" Type="http://schemas.openxmlformats.org/officeDocument/2006/relationships/slideLayout" Target="../slideLayouts/slideLayout461.xml"/><Relationship Id="rId4" Type="http://schemas.openxmlformats.org/officeDocument/2006/relationships/slideLayout" Target="../slideLayouts/slideLayout455.xml"/><Relationship Id="rId9" Type="http://schemas.openxmlformats.org/officeDocument/2006/relationships/slideLayout" Target="../slideLayouts/slideLayout460.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470.xml"/><Relationship Id="rId3" Type="http://schemas.openxmlformats.org/officeDocument/2006/relationships/slideLayout" Target="../slideLayouts/slideLayout465.xml"/><Relationship Id="rId7" Type="http://schemas.openxmlformats.org/officeDocument/2006/relationships/slideLayout" Target="../slideLayouts/slideLayout469.xml"/><Relationship Id="rId12" Type="http://schemas.openxmlformats.org/officeDocument/2006/relationships/theme" Target="../theme/theme43.xml"/><Relationship Id="rId2" Type="http://schemas.openxmlformats.org/officeDocument/2006/relationships/slideLayout" Target="../slideLayouts/slideLayout464.xml"/><Relationship Id="rId1" Type="http://schemas.openxmlformats.org/officeDocument/2006/relationships/slideLayout" Target="../slideLayouts/slideLayout463.xml"/><Relationship Id="rId6" Type="http://schemas.openxmlformats.org/officeDocument/2006/relationships/slideLayout" Target="../slideLayouts/slideLayout468.xml"/><Relationship Id="rId11" Type="http://schemas.openxmlformats.org/officeDocument/2006/relationships/slideLayout" Target="../slideLayouts/slideLayout473.xml"/><Relationship Id="rId5" Type="http://schemas.openxmlformats.org/officeDocument/2006/relationships/slideLayout" Target="../slideLayouts/slideLayout467.xml"/><Relationship Id="rId10" Type="http://schemas.openxmlformats.org/officeDocument/2006/relationships/slideLayout" Target="../slideLayouts/slideLayout472.xml"/><Relationship Id="rId4" Type="http://schemas.openxmlformats.org/officeDocument/2006/relationships/slideLayout" Target="../slideLayouts/slideLayout466.xml"/><Relationship Id="rId9" Type="http://schemas.openxmlformats.org/officeDocument/2006/relationships/slideLayout" Target="../slideLayouts/slideLayout471.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481.xml"/><Relationship Id="rId3" Type="http://schemas.openxmlformats.org/officeDocument/2006/relationships/slideLayout" Target="../slideLayouts/slideLayout476.xml"/><Relationship Id="rId7" Type="http://schemas.openxmlformats.org/officeDocument/2006/relationships/slideLayout" Target="../slideLayouts/slideLayout480.xml"/><Relationship Id="rId12" Type="http://schemas.openxmlformats.org/officeDocument/2006/relationships/theme" Target="../theme/theme44.xml"/><Relationship Id="rId2" Type="http://schemas.openxmlformats.org/officeDocument/2006/relationships/slideLayout" Target="../slideLayouts/slideLayout475.xml"/><Relationship Id="rId1" Type="http://schemas.openxmlformats.org/officeDocument/2006/relationships/slideLayout" Target="../slideLayouts/slideLayout474.xml"/><Relationship Id="rId6" Type="http://schemas.openxmlformats.org/officeDocument/2006/relationships/slideLayout" Target="../slideLayouts/slideLayout479.xml"/><Relationship Id="rId11" Type="http://schemas.openxmlformats.org/officeDocument/2006/relationships/slideLayout" Target="../slideLayouts/slideLayout484.xml"/><Relationship Id="rId5" Type="http://schemas.openxmlformats.org/officeDocument/2006/relationships/slideLayout" Target="../slideLayouts/slideLayout478.xml"/><Relationship Id="rId10" Type="http://schemas.openxmlformats.org/officeDocument/2006/relationships/slideLayout" Target="../slideLayouts/slideLayout483.xml"/><Relationship Id="rId4" Type="http://schemas.openxmlformats.org/officeDocument/2006/relationships/slideLayout" Target="../slideLayouts/slideLayout477.xml"/><Relationship Id="rId9" Type="http://schemas.openxmlformats.org/officeDocument/2006/relationships/slideLayout" Target="../slideLayouts/slideLayout482.xml"/></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492.xml"/><Relationship Id="rId3" Type="http://schemas.openxmlformats.org/officeDocument/2006/relationships/slideLayout" Target="../slideLayouts/slideLayout487.xml"/><Relationship Id="rId7" Type="http://schemas.openxmlformats.org/officeDocument/2006/relationships/slideLayout" Target="../slideLayouts/slideLayout491.xml"/><Relationship Id="rId12" Type="http://schemas.openxmlformats.org/officeDocument/2006/relationships/theme" Target="../theme/theme45.xml"/><Relationship Id="rId2" Type="http://schemas.openxmlformats.org/officeDocument/2006/relationships/slideLayout" Target="../slideLayouts/slideLayout486.xml"/><Relationship Id="rId1" Type="http://schemas.openxmlformats.org/officeDocument/2006/relationships/slideLayout" Target="../slideLayouts/slideLayout485.xml"/><Relationship Id="rId6" Type="http://schemas.openxmlformats.org/officeDocument/2006/relationships/slideLayout" Target="../slideLayouts/slideLayout490.xml"/><Relationship Id="rId11" Type="http://schemas.openxmlformats.org/officeDocument/2006/relationships/slideLayout" Target="../slideLayouts/slideLayout495.xml"/><Relationship Id="rId5" Type="http://schemas.openxmlformats.org/officeDocument/2006/relationships/slideLayout" Target="../slideLayouts/slideLayout489.xml"/><Relationship Id="rId10" Type="http://schemas.openxmlformats.org/officeDocument/2006/relationships/slideLayout" Target="../slideLayouts/slideLayout494.xml"/><Relationship Id="rId4" Type="http://schemas.openxmlformats.org/officeDocument/2006/relationships/slideLayout" Target="../slideLayouts/slideLayout488.xml"/><Relationship Id="rId9" Type="http://schemas.openxmlformats.org/officeDocument/2006/relationships/slideLayout" Target="../slideLayouts/slideLayout493.xml"/></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503.xml"/><Relationship Id="rId3" Type="http://schemas.openxmlformats.org/officeDocument/2006/relationships/slideLayout" Target="../slideLayouts/slideLayout498.xml"/><Relationship Id="rId7" Type="http://schemas.openxmlformats.org/officeDocument/2006/relationships/slideLayout" Target="../slideLayouts/slideLayout502.xml"/><Relationship Id="rId12" Type="http://schemas.openxmlformats.org/officeDocument/2006/relationships/theme" Target="../theme/theme46.xml"/><Relationship Id="rId2" Type="http://schemas.openxmlformats.org/officeDocument/2006/relationships/slideLayout" Target="../slideLayouts/slideLayout497.xml"/><Relationship Id="rId1" Type="http://schemas.openxmlformats.org/officeDocument/2006/relationships/slideLayout" Target="../slideLayouts/slideLayout496.xml"/><Relationship Id="rId6" Type="http://schemas.openxmlformats.org/officeDocument/2006/relationships/slideLayout" Target="../slideLayouts/slideLayout501.xml"/><Relationship Id="rId11" Type="http://schemas.openxmlformats.org/officeDocument/2006/relationships/slideLayout" Target="../slideLayouts/slideLayout506.xml"/><Relationship Id="rId5" Type="http://schemas.openxmlformats.org/officeDocument/2006/relationships/slideLayout" Target="../slideLayouts/slideLayout500.xml"/><Relationship Id="rId10" Type="http://schemas.openxmlformats.org/officeDocument/2006/relationships/slideLayout" Target="../slideLayouts/slideLayout505.xml"/><Relationship Id="rId4" Type="http://schemas.openxmlformats.org/officeDocument/2006/relationships/slideLayout" Target="../slideLayouts/slideLayout499.xml"/><Relationship Id="rId9" Type="http://schemas.openxmlformats.org/officeDocument/2006/relationships/slideLayout" Target="../slideLayouts/slideLayout504.xml"/></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514.xml"/><Relationship Id="rId3" Type="http://schemas.openxmlformats.org/officeDocument/2006/relationships/slideLayout" Target="../slideLayouts/slideLayout509.xml"/><Relationship Id="rId7" Type="http://schemas.openxmlformats.org/officeDocument/2006/relationships/slideLayout" Target="../slideLayouts/slideLayout513.xml"/><Relationship Id="rId12" Type="http://schemas.openxmlformats.org/officeDocument/2006/relationships/theme" Target="../theme/theme47.xml"/><Relationship Id="rId2" Type="http://schemas.openxmlformats.org/officeDocument/2006/relationships/slideLayout" Target="../slideLayouts/slideLayout508.xml"/><Relationship Id="rId1" Type="http://schemas.openxmlformats.org/officeDocument/2006/relationships/slideLayout" Target="../slideLayouts/slideLayout507.xml"/><Relationship Id="rId6" Type="http://schemas.openxmlformats.org/officeDocument/2006/relationships/slideLayout" Target="../slideLayouts/slideLayout512.xml"/><Relationship Id="rId11" Type="http://schemas.openxmlformats.org/officeDocument/2006/relationships/slideLayout" Target="../slideLayouts/slideLayout517.xml"/><Relationship Id="rId5" Type="http://schemas.openxmlformats.org/officeDocument/2006/relationships/slideLayout" Target="../slideLayouts/slideLayout511.xml"/><Relationship Id="rId10" Type="http://schemas.openxmlformats.org/officeDocument/2006/relationships/slideLayout" Target="../slideLayouts/slideLayout516.xml"/><Relationship Id="rId4" Type="http://schemas.openxmlformats.org/officeDocument/2006/relationships/slideLayout" Target="../slideLayouts/slideLayout510.xml"/><Relationship Id="rId9" Type="http://schemas.openxmlformats.org/officeDocument/2006/relationships/slideLayout" Target="../slideLayouts/slideLayout515.xml"/></Relationships>
</file>

<file path=ppt/slideMasters/_rels/slideMaster48.xml.rels><?xml version="1.0" encoding="UTF-8" standalone="yes"?>
<Relationships xmlns="http://schemas.openxmlformats.org/package/2006/relationships"><Relationship Id="rId8" Type="http://schemas.openxmlformats.org/officeDocument/2006/relationships/slideLayout" Target="../slideLayouts/slideLayout525.xml"/><Relationship Id="rId3" Type="http://schemas.openxmlformats.org/officeDocument/2006/relationships/slideLayout" Target="../slideLayouts/slideLayout520.xml"/><Relationship Id="rId7" Type="http://schemas.openxmlformats.org/officeDocument/2006/relationships/slideLayout" Target="../slideLayouts/slideLayout524.xml"/><Relationship Id="rId12" Type="http://schemas.openxmlformats.org/officeDocument/2006/relationships/theme" Target="../theme/theme48.xml"/><Relationship Id="rId2" Type="http://schemas.openxmlformats.org/officeDocument/2006/relationships/slideLayout" Target="../slideLayouts/slideLayout519.xml"/><Relationship Id="rId1" Type="http://schemas.openxmlformats.org/officeDocument/2006/relationships/slideLayout" Target="../slideLayouts/slideLayout518.xml"/><Relationship Id="rId6" Type="http://schemas.openxmlformats.org/officeDocument/2006/relationships/slideLayout" Target="../slideLayouts/slideLayout523.xml"/><Relationship Id="rId11" Type="http://schemas.openxmlformats.org/officeDocument/2006/relationships/slideLayout" Target="../slideLayouts/slideLayout528.xml"/><Relationship Id="rId5" Type="http://schemas.openxmlformats.org/officeDocument/2006/relationships/slideLayout" Target="../slideLayouts/slideLayout522.xml"/><Relationship Id="rId10" Type="http://schemas.openxmlformats.org/officeDocument/2006/relationships/slideLayout" Target="../slideLayouts/slideLayout527.xml"/><Relationship Id="rId4" Type="http://schemas.openxmlformats.org/officeDocument/2006/relationships/slideLayout" Target="../slideLayouts/slideLayout521.xml"/><Relationship Id="rId9" Type="http://schemas.openxmlformats.org/officeDocument/2006/relationships/slideLayout" Target="../slideLayouts/slideLayout526.xml"/></Relationships>
</file>

<file path=ppt/slideMasters/_rels/slideMaster49.xml.rels><?xml version="1.0" encoding="UTF-8" standalone="yes"?>
<Relationships xmlns="http://schemas.openxmlformats.org/package/2006/relationships"><Relationship Id="rId8" Type="http://schemas.openxmlformats.org/officeDocument/2006/relationships/slideLayout" Target="../slideLayouts/slideLayout536.xml"/><Relationship Id="rId3" Type="http://schemas.openxmlformats.org/officeDocument/2006/relationships/slideLayout" Target="../slideLayouts/slideLayout531.xml"/><Relationship Id="rId7" Type="http://schemas.openxmlformats.org/officeDocument/2006/relationships/slideLayout" Target="../slideLayouts/slideLayout535.xml"/><Relationship Id="rId12" Type="http://schemas.openxmlformats.org/officeDocument/2006/relationships/theme" Target="../theme/theme49.xml"/><Relationship Id="rId2" Type="http://schemas.openxmlformats.org/officeDocument/2006/relationships/slideLayout" Target="../slideLayouts/slideLayout530.xml"/><Relationship Id="rId1" Type="http://schemas.openxmlformats.org/officeDocument/2006/relationships/slideLayout" Target="../slideLayouts/slideLayout529.xml"/><Relationship Id="rId6" Type="http://schemas.openxmlformats.org/officeDocument/2006/relationships/slideLayout" Target="../slideLayouts/slideLayout534.xml"/><Relationship Id="rId11" Type="http://schemas.openxmlformats.org/officeDocument/2006/relationships/slideLayout" Target="../slideLayouts/slideLayout539.xml"/><Relationship Id="rId5" Type="http://schemas.openxmlformats.org/officeDocument/2006/relationships/slideLayout" Target="../slideLayouts/slideLayout533.xml"/><Relationship Id="rId10" Type="http://schemas.openxmlformats.org/officeDocument/2006/relationships/slideLayout" Target="../slideLayouts/slideLayout538.xml"/><Relationship Id="rId4" Type="http://schemas.openxmlformats.org/officeDocument/2006/relationships/slideLayout" Target="../slideLayouts/slideLayout532.xml"/><Relationship Id="rId9" Type="http://schemas.openxmlformats.org/officeDocument/2006/relationships/slideLayout" Target="../slideLayouts/slideLayout5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50.xml.rels><?xml version="1.0" encoding="UTF-8" standalone="yes"?>
<Relationships xmlns="http://schemas.openxmlformats.org/package/2006/relationships"><Relationship Id="rId8" Type="http://schemas.openxmlformats.org/officeDocument/2006/relationships/slideLayout" Target="../slideLayouts/slideLayout547.xml"/><Relationship Id="rId3" Type="http://schemas.openxmlformats.org/officeDocument/2006/relationships/slideLayout" Target="../slideLayouts/slideLayout542.xml"/><Relationship Id="rId7" Type="http://schemas.openxmlformats.org/officeDocument/2006/relationships/slideLayout" Target="../slideLayouts/slideLayout546.xml"/><Relationship Id="rId12" Type="http://schemas.openxmlformats.org/officeDocument/2006/relationships/theme" Target="../theme/theme50.xml"/><Relationship Id="rId2" Type="http://schemas.openxmlformats.org/officeDocument/2006/relationships/slideLayout" Target="../slideLayouts/slideLayout541.xml"/><Relationship Id="rId1" Type="http://schemas.openxmlformats.org/officeDocument/2006/relationships/slideLayout" Target="../slideLayouts/slideLayout540.xml"/><Relationship Id="rId6" Type="http://schemas.openxmlformats.org/officeDocument/2006/relationships/slideLayout" Target="../slideLayouts/slideLayout545.xml"/><Relationship Id="rId11" Type="http://schemas.openxmlformats.org/officeDocument/2006/relationships/slideLayout" Target="../slideLayouts/slideLayout550.xml"/><Relationship Id="rId5" Type="http://schemas.openxmlformats.org/officeDocument/2006/relationships/slideLayout" Target="../slideLayouts/slideLayout544.xml"/><Relationship Id="rId10" Type="http://schemas.openxmlformats.org/officeDocument/2006/relationships/slideLayout" Target="../slideLayouts/slideLayout549.xml"/><Relationship Id="rId4" Type="http://schemas.openxmlformats.org/officeDocument/2006/relationships/slideLayout" Target="../slideLayouts/slideLayout543.xml"/><Relationship Id="rId9" Type="http://schemas.openxmlformats.org/officeDocument/2006/relationships/slideLayout" Target="../slideLayouts/slideLayout548.xml"/></Relationships>
</file>

<file path=ppt/slideMasters/_rels/slideMaster51.xml.rels><?xml version="1.0" encoding="UTF-8" standalone="yes"?>
<Relationships xmlns="http://schemas.openxmlformats.org/package/2006/relationships"><Relationship Id="rId8" Type="http://schemas.openxmlformats.org/officeDocument/2006/relationships/slideLayout" Target="../slideLayouts/slideLayout558.xml"/><Relationship Id="rId3" Type="http://schemas.openxmlformats.org/officeDocument/2006/relationships/slideLayout" Target="../slideLayouts/slideLayout553.xml"/><Relationship Id="rId7" Type="http://schemas.openxmlformats.org/officeDocument/2006/relationships/slideLayout" Target="../slideLayouts/slideLayout557.xml"/><Relationship Id="rId12" Type="http://schemas.openxmlformats.org/officeDocument/2006/relationships/theme" Target="../theme/theme51.xml"/><Relationship Id="rId2" Type="http://schemas.openxmlformats.org/officeDocument/2006/relationships/slideLayout" Target="../slideLayouts/slideLayout552.xml"/><Relationship Id="rId1" Type="http://schemas.openxmlformats.org/officeDocument/2006/relationships/slideLayout" Target="../slideLayouts/slideLayout551.xml"/><Relationship Id="rId6" Type="http://schemas.openxmlformats.org/officeDocument/2006/relationships/slideLayout" Target="../slideLayouts/slideLayout556.xml"/><Relationship Id="rId11" Type="http://schemas.openxmlformats.org/officeDocument/2006/relationships/slideLayout" Target="../slideLayouts/slideLayout561.xml"/><Relationship Id="rId5" Type="http://schemas.openxmlformats.org/officeDocument/2006/relationships/slideLayout" Target="../slideLayouts/slideLayout555.xml"/><Relationship Id="rId10" Type="http://schemas.openxmlformats.org/officeDocument/2006/relationships/slideLayout" Target="../slideLayouts/slideLayout560.xml"/><Relationship Id="rId4" Type="http://schemas.openxmlformats.org/officeDocument/2006/relationships/slideLayout" Target="../slideLayouts/slideLayout554.xml"/><Relationship Id="rId9" Type="http://schemas.openxmlformats.org/officeDocument/2006/relationships/slideLayout" Target="../slideLayouts/slideLayout559.xml"/></Relationships>
</file>

<file path=ppt/slideMasters/_rels/slideMaster52.xml.rels><?xml version="1.0" encoding="UTF-8" standalone="yes"?>
<Relationships xmlns="http://schemas.openxmlformats.org/package/2006/relationships"><Relationship Id="rId8" Type="http://schemas.openxmlformats.org/officeDocument/2006/relationships/slideLayout" Target="../slideLayouts/slideLayout569.xml"/><Relationship Id="rId3" Type="http://schemas.openxmlformats.org/officeDocument/2006/relationships/slideLayout" Target="../slideLayouts/slideLayout564.xml"/><Relationship Id="rId7" Type="http://schemas.openxmlformats.org/officeDocument/2006/relationships/slideLayout" Target="../slideLayouts/slideLayout568.xml"/><Relationship Id="rId12" Type="http://schemas.openxmlformats.org/officeDocument/2006/relationships/theme" Target="../theme/theme52.xml"/><Relationship Id="rId2" Type="http://schemas.openxmlformats.org/officeDocument/2006/relationships/slideLayout" Target="../slideLayouts/slideLayout563.xml"/><Relationship Id="rId1" Type="http://schemas.openxmlformats.org/officeDocument/2006/relationships/slideLayout" Target="../slideLayouts/slideLayout562.xml"/><Relationship Id="rId6" Type="http://schemas.openxmlformats.org/officeDocument/2006/relationships/slideLayout" Target="../slideLayouts/slideLayout567.xml"/><Relationship Id="rId11" Type="http://schemas.openxmlformats.org/officeDocument/2006/relationships/slideLayout" Target="../slideLayouts/slideLayout572.xml"/><Relationship Id="rId5" Type="http://schemas.openxmlformats.org/officeDocument/2006/relationships/slideLayout" Target="../slideLayouts/slideLayout566.xml"/><Relationship Id="rId10" Type="http://schemas.openxmlformats.org/officeDocument/2006/relationships/slideLayout" Target="../slideLayouts/slideLayout571.xml"/><Relationship Id="rId4" Type="http://schemas.openxmlformats.org/officeDocument/2006/relationships/slideLayout" Target="../slideLayouts/slideLayout565.xml"/><Relationship Id="rId9" Type="http://schemas.openxmlformats.org/officeDocument/2006/relationships/slideLayout" Target="../slideLayouts/slideLayout570.xml"/></Relationships>
</file>

<file path=ppt/slideMasters/_rels/slideMaster53.xml.rels><?xml version="1.0" encoding="UTF-8" standalone="yes"?>
<Relationships xmlns="http://schemas.openxmlformats.org/package/2006/relationships"><Relationship Id="rId8" Type="http://schemas.openxmlformats.org/officeDocument/2006/relationships/slideLayout" Target="../slideLayouts/slideLayout580.xml"/><Relationship Id="rId3" Type="http://schemas.openxmlformats.org/officeDocument/2006/relationships/slideLayout" Target="../slideLayouts/slideLayout575.xml"/><Relationship Id="rId7" Type="http://schemas.openxmlformats.org/officeDocument/2006/relationships/slideLayout" Target="../slideLayouts/slideLayout579.xml"/><Relationship Id="rId12" Type="http://schemas.openxmlformats.org/officeDocument/2006/relationships/theme" Target="../theme/theme53.xml"/><Relationship Id="rId2" Type="http://schemas.openxmlformats.org/officeDocument/2006/relationships/slideLayout" Target="../slideLayouts/slideLayout574.xml"/><Relationship Id="rId1" Type="http://schemas.openxmlformats.org/officeDocument/2006/relationships/slideLayout" Target="../slideLayouts/slideLayout573.xml"/><Relationship Id="rId6" Type="http://schemas.openxmlformats.org/officeDocument/2006/relationships/slideLayout" Target="../slideLayouts/slideLayout578.xml"/><Relationship Id="rId11" Type="http://schemas.openxmlformats.org/officeDocument/2006/relationships/slideLayout" Target="../slideLayouts/slideLayout583.xml"/><Relationship Id="rId5" Type="http://schemas.openxmlformats.org/officeDocument/2006/relationships/slideLayout" Target="../slideLayouts/slideLayout577.xml"/><Relationship Id="rId10" Type="http://schemas.openxmlformats.org/officeDocument/2006/relationships/slideLayout" Target="../slideLayouts/slideLayout582.xml"/><Relationship Id="rId4" Type="http://schemas.openxmlformats.org/officeDocument/2006/relationships/slideLayout" Target="../slideLayouts/slideLayout576.xml"/><Relationship Id="rId9" Type="http://schemas.openxmlformats.org/officeDocument/2006/relationships/slideLayout" Target="../slideLayouts/slideLayout581.xml"/></Relationships>
</file>

<file path=ppt/slideMasters/_rels/slideMaster54.xml.rels><?xml version="1.0" encoding="UTF-8" standalone="yes"?>
<Relationships xmlns="http://schemas.openxmlformats.org/package/2006/relationships"><Relationship Id="rId8" Type="http://schemas.openxmlformats.org/officeDocument/2006/relationships/slideLayout" Target="../slideLayouts/slideLayout591.xml"/><Relationship Id="rId3" Type="http://schemas.openxmlformats.org/officeDocument/2006/relationships/slideLayout" Target="../slideLayouts/slideLayout586.xml"/><Relationship Id="rId7" Type="http://schemas.openxmlformats.org/officeDocument/2006/relationships/slideLayout" Target="../slideLayouts/slideLayout590.xml"/><Relationship Id="rId12" Type="http://schemas.openxmlformats.org/officeDocument/2006/relationships/theme" Target="../theme/theme54.xml"/><Relationship Id="rId2" Type="http://schemas.openxmlformats.org/officeDocument/2006/relationships/slideLayout" Target="../slideLayouts/slideLayout585.xml"/><Relationship Id="rId1" Type="http://schemas.openxmlformats.org/officeDocument/2006/relationships/slideLayout" Target="../slideLayouts/slideLayout584.xml"/><Relationship Id="rId6" Type="http://schemas.openxmlformats.org/officeDocument/2006/relationships/slideLayout" Target="../slideLayouts/slideLayout589.xml"/><Relationship Id="rId11" Type="http://schemas.openxmlformats.org/officeDocument/2006/relationships/slideLayout" Target="../slideLayouts/slideLayout594.xml"/><Relationship Id="rId5" Type="http://schemas.openxmlformats.org/officeDocument/2006/relationships/slideLayout" Target="../slideLayouts/slideLayout588.xml"/><Relationship Id="rId10" Type="http://schemas.openxmlformats.org/officeDocument/2006/relationships/slideLayout" Target="../slideLayouts/slideLayout593.xml"/><Relationship Id="rId4" Type="http://schemas.openxmlformats.org/officeDocument/2006/relationships/slideLayout" Target="../slideLayouts/slideLayout587.xml"/><Relationship Id="rId9" Type="http://schemas.openxmlformats.org/officeDocument/2006/relationships/slideLayout" Target="../slideLayouts/slideLayout592.xml"/></Relationships>
</file>

<file path=ppt/slideMasters/_rels/slideMaster55.xml.rels><?xml version="1.0" encoding="UTF-8" standalone="yes"?>
<Relationships xmlns="http://schemas.openxmlformats.org/package/2006/relationships"><Relationship Id="rId8" Type="http://schemas.openxmlformats.org/officeDocument/2006/relationships/slideLayout" Target="../slideLayouts/slideLayout602.xml"/><Relationship Id="rId3" Type="http://schemas.openxmlformats.org/officeDocument/2006/relationships/slideLayout" Target="../slideLayouts/slideLayout597.xml"/><Relationship Id="rId7" Type="http://schemas.openxmlformats.org/officeDocument/2006/relationships/slideLayout" Target="../slideLayouts/slideLayout601.xml"/><Relationship Id="rId12" Type="http://schemas.openxmlformats.org/officeDocument/2006/relationships/theme" Target="../theme/theme55.xml"/><Relationship Id="rId2" Type="http://schemas.openxmlformats.org/officeDocument/2006/relationships/slideLayout" Target="../slideLayouts/slideLayout596.xml"/><Relationship Id="rId1" Type="http://schemas.openxmlformats.org/officeDocument/2006/relationships/slideLayout" Target="../slideLayouts/slideLayout595.xml"/><Relationship Id="rId6" Type="http://schemas.openxmlformats.org/officeDocument/2006/relationships/slideLayout" Target="../slideLayouts/slideLayout600.xml"/><Relationship Id="rId11" Type="http://schemas.openxmlformats.org/officeDocument/2006/relationships/slideLayout" Target="../slideLayouts/slideLayout605.xml"/><Relationship Id="rId5" Type="http://schemas.openxmlformats.org/officeDocument/2006/relationships/slideLayout" Target="../slideLayouts/slideLayout599.xml"/><Relationship Id="rId10" Type="http://schemas.openxmlformats.org/officeDocument/2006/relationships/slideLayout" Target="../slideLayouts/slideLayout604.xml"/><Relationship Id="rId4" Type="http://schemas.openxmlformats.org/officeDocument/2006/relationships/slideLayout" Target="../slideLayouts/slideLayout598.xml"/><Relationship Id="rId9" Type="http://schemas.openxmlformats.org/officeDocument/2006/relationships/slideLayout" Target="../slideLayouts/slideLayout603.xml"/></Relationships>
</file>

<file path=ppt/slideMasters/_rels/slideMaster56.xml.rels><?xml version="1.0" encoding="UTF-8" standalone="yes"?>
<Relationships xmlns="http://schemas.openxmlformats.org/package/2006/relationships"><Relationship Id="rId8" Type="http://schemas.openxmlformats.org/officeDocument/2006/relationships/slideLayout" Target="../slideLayouts/slideLayout613.xml"/><Relationship Id="rId3" Type="http://schemas.openxmlformats.org/officeDocument/2006/relationships/slideLayout" Target="../slideLayouts/slideLayout608.xml"/><Relationship Id="rId7" Type="http://schemas.openxmlformats.org/officeDocument/2006/relationships/slideLayout" Target="../slideLayouts/slideLayout612.xml"/><Relationship Id="rId12" Type="http://schemas.openxmlformats.org/officeDocument/2006/relationships/theme" Target="../theme/theme56.xml"/><Relationship Id="rId2" Type="http://schemas.openxmlformats.org/officeDocument/2006/relationships/slideLayout" Target="../slideLayouts/slideLayout607.xml"/><Relationship Id="rId1" Type="http://schemas.openxmlformats.org/officeDocument/2006/relationships/slideLayout" Target="../slideLayouts/slideLayout606.xml"/><Relationship Id="rId6" Type="http://schemas.openxmlformats.org/officeDocument/2006/relationships/slideLayout" Target="../slideLayouts/slideLayout611.xml"/><Relationship Id="rId11" Type="http://schemas.openxmlformats.org/officeDocument/2006/relationships/slideLayout" Target="../slideLayouts/slideLayout616.xml"/><Relationship Id="rId5" Type="http://schemas.openxmlformats.org/officeDocument/2006/relationships/slideLayout" Target="../slideLayouts/slideLayout610.xml"/><Relationship Id="rId10" Type="http://schemas.openxmlformats.org/officeDocument/2006/relationships/slideLayout" Target="../slideLayouts/slideLayout615.xml"/><Relationship Id="rId4" Type="http://schemas.openxmlformats.org/officeDocument/2006/relationships/slideLayout" Target="../slideLayouts/slideLayout609.xml"/><Relationship Id="rId9" Type="http://schemas.openxmlformats.org/officeDocument/2006/relationships/slideLayout" Target="../slideLayouts/slideLayout614.xml"/></Relationships>
</file>

<file path=ppt/slideMasters/_rels/slideMaster57.xml.rels><?xml version="1.0" encoding="UTF-8" standalone="yes"?>
<Relationships xmlns="http://schemas.openxmlformats.org/package/2006/relationships"><Relationship Id="rId8" Type="http://schemas.openxmlformats.org/officeDocument/2006/relationships/slideLayout" Target="../slideLayouts/slideLayout624.xml"/><Relationship Id="rId3" Type="http://schemas.openxmlformats.org/officeDocument/2006/relationships/slideLayout" Target="../slideLayouts/slideLayout619.xml"/><Relationship Id="rId7" Type="http://schemas.openxmlformats.org/officeDocument/2006/relationships/slideLayout" Target="../slideLayouts/slideLayout623.xml"/><Relationship Id="rId12" Type="http://schemas.openxmlformats.org/officeDocument/2006/relationships/theme" Target="../theme/theme57.xml"/><Relationship Id="rId2" Type="http://schemas.openxmlformats.org/officeDocument/2006/relationships/slideLayout" Target="../slideLayouts/slideLayout618.xml"/><Relationship Id="rId1" Type="http://schemas.openxmlformats.org/officeDocument/2006/relationships/slideLayout" Target="../slideLayouts/slideLayout617.xml"/><Relationship Id="rId6" Type="http://schemas.openxmlformats.org/officeDocument/2006/relationships/slideLayout" Target="../slideLayouts/slideLayout622.xml"/><Relationship Id="rId11" Type="http://schemas.openxmlformats.org/officeDocument/2006/relationships/slideLayout" Target="../slideLayouts/slideLayout627.xml"/><Relationship Id="rId5" Type="http://schemas.openxmlformats.org/officeDocument/2006/relationships/slideLayout" Target="../slideLayouts/slideLayout621.xml"/><Relationship Id="rId10" Type="http://schemas.openxmlformats.org/officeDocument/2006/relationships/slideLayout" Target="../slideLayouts/slideLayout626.xml"/><Relationship Id="rId4" Type="http://schemas.openxmlformats.org/officeDocument/2006/relationships/slideLayout" Target="../slideLayouts/slideLayout620.xml"/><Relationship Id="rId9" Type="http://schemas.openxmlformats.org/officeDocument/2006/relationships/slideLayout" Target="../slideLayouts/slideLayout625.xml"/></Relationships>
</file>

<file path=ppt/slideMasters/_rels/slideMaster58.xml.rels><?xml version="1.0" encoding="UTF-8" standalone="yes"?>
<Relationships xmlns="http://schemas.openxmlformats.org/package/2006/relationships"><Relationship Id="rId8" Type="http://schemas.openxmlformats.org/officeDocument/2006/relationships/slideLayout" Target="../slideLayouts/slideLayout635.xml"/><Relationship Id="rId3" Type="http://schemas.openxmlformats.org/officeDocument/2006/relationships/slideLayout" Target="../slideLayouts/slideLayout630.xml"/><Relationship Id="rId7" Type="http://schemas.openxmlformats.org/officeDocument/2006/relationships/slideLayout" Target="../slideLayouts/slideLayout634.xml"/><Relationship Id="rId12" Type="http://schemas.openxmlformats.org/officeDocument/2006/relationships/theme" Target="../theme/theme58.xml"/><Relationship Id="rId2" Type="http://schemas.openxmlformats.org/officeDocument/2006/relationships/slideLayout" Target="../slideLayouts/slideLayout629.xml"/><Relationship Id="rId1" Type="http://schemas.openxmlformats.org/officeDocument/2006/relationships/slideLayout" Target="../slideLayouts/slideLayout628.xml"/><Relationship Id="rId6" Type="http://schemas.openxmlformats.org/officeDocument/2006/relationships/slideLayout" Target="../slideLayouts/slideLayout633.xml"/><Relationship Id="rId11" Type="http://schemas.openxmlformats.org/officeDocument/2006/relationships/slideLayout" Target="../slideLayouts/slideLayout638.xml"/><Relationship Id="rId5" Type="http://schemas.openxmlformats.org/officeDocument/2006/relationships/slideLayout" Target="../slideLayouts/slideLayout632.xml"/><Relationship Id="rId10" Type="http://schemas.openxmlformats.org/officeDocument/2006/relationships/slideLayout" Target="../slideLayouts/slideLayout637.xml"/><Relationship Id="rId4" Type="http://schemas.openxmlformats.org/officeDocument/2006/relationships/slideLayout" Target="../slideLayouts/slideLayout631.xml"/><Relationship Id="rId9" Type="http://schemas.openxmlformats.org/officeDocument/2006/relationships/slideLayout" Target="../slideLayouts/slideLayout636.xml"/></Relationships>
</file>

<file path=ppt/slideMasters/_rels/slideMaster59.xml.rels><?xml version="1.0" encoding="UTF-8" standalone="yes"?>
<Relationships xmlns="http://schemas.openxmlformats.org/package/2006/relationships"><Relationship Id="rId8" Type="http://schemas.openxmlformats.org/officeDocument/2006/relationships/slideLayout" Target="../slideLayouts/slideLayout646.xml"/><Relationship Id="rId3" Type="http://schemas.openxmlformats.org/officeDocument/2006/relationships/slideLayout" Target="../slideLayouts/slideLayout641.xml"/><Relationship Id="rId7" Type="http://schemas.openxmlformats.org/officeDocument/2006/relationships/slideLayout" Target="../slideLayouts/slideLayout645.xml"/><Relationship Id="rId12" Type="http://schemas.openxmlformats.org/officeDocument/2006/relationships/theme" Target="../theme/theme59.xml"/><Relationship Id="rId2" Type="http://schemas.openxmlformats.org/officeDocument/2006/relationships/slideLayout" Target="../slideLayouts/slideLayout640.xml"/><Relationship Id="rId1" Type="http://schemas.openxmlformats.org/officeDocument/2006/relationships/slideLayout" Target="../slideLayouts/slideLayout639.xml"/><Relationship Id="rId6" Type="http://schemas.openxmlformats.org/officeDocument/2006/relationships/slideLayout" Target="../slideLayouts/slideLayout644.xml"/><Relationship Id="rId11" Type="http://schemas.openxmlformats.org/officeDocument/2006/relationships/slideLayout" Target="../slideLayouts/slideLayout649.xml"/><Relationship Id="rId5" Type="http://schemas.openxmlformats.org/officeDocument/2006/relationships/slideLayout" Target="../slideLayouts/slideLayout643.xml"/><Relationship Id="rId10" Type="http://schemas.openxmlformats.org/officeDocument/2006/relationships/slideLayout" Target="../slideLayouts/slideLayout648.xml"/><Relationship Id="rId4" Type="http://schemas.openxmlformats.org/officeDocument/2006/relationships/slideLayout" Target="../slideLayouts/slideLayout642.xml"/><Relationship Id="rId9" Type="http://schemas.openxmlformats.org/officeDocument/2006/relationships/slideLayout" Target="../slideLayouts/slideLayout6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60.xml.rels><?xml version="1.0" encoding="UTF-8" standalone="yes"?>
<Relationships xmlns="http://schemas.openxmlformats.org/package/2006/relationships"><Relationship Id="rId8" Type="http://schemas.openxmlformats.org/officeDocument/2006/relationships/slideLayout" Target="../slideLayouts/slideLayout657.xml"/><Relationship Id="rId3" Type="http://schemas.openxmlformats.org/officeDocument/2006/relationships/slideLayout" Target="../slideLayouts/slideLayout652.xml"/><Relationship Id="rId7" Type="http://schemas.openxmlformats.org/officeDocument/2006/relationships/slideLayout" Target="../slideLayouts/slideLayout656.xml"/><Relationship Id="rId12" Type="http://schemas.openxmlformats.org/officeDocument/2006/relationships/theme" Target="../theme/theme60.xml"/><Relationship Id="rId2" Type="http://schemas.openxmlformats.org/officeDocument/2006/relationships/slideLayout" Target="../slideLayouts/slideLayout651.xml"/><Relationship Id="rId1" Type="http://schemas.openxmlformats.org/officeDocument/2006/relationships/slideLayout" Target="../slideLayouts/slideLayout650.xml"/><Relationship Id="rId6" Type="http://schemas.openxmlformats.org/officeDocument/2006/relationships/slideLayout" Target="../slideLayouts/slideLayout655.xml"/><Relationship Id="rId11" Type="http://schemas.openxmlformats.org/officeDocument/2006/relationships/slideLayout" Target="../slideLayouts/slideLayout660.xml"/><Relationship Id="rId5" Type="http://schemas.openxmlformats.org/officeDocument/2006/relationships/slideLayout" Target="../slideLayouts/slideLayout654.xml"/><Relationship Id="rId10" Type="http://schemas.openxmlformats.org/officeDocument/2006/relationships/slideLayout" Target="../slideLayouts/slideLayout659.xml"/><Relationship Id="rId4" Type="http://schemas.openxmlformats.org/officeDocument/2006/relationships/slideLayout" Target="../slideLayouts/slideLayout653.xml"/><Relationship Id="rId9" Type="http://schemas.openxmlformats.org/officeDocument/2006/relationships/slideLayout" Target="../slideLayouts/slideLayout658.xml"/></Relationships>
</file>

<file path=ppt/slideMasters/_rels/slideMaster61.xml.rels><?xml version="1.0" encoding="UTF-8" standalone="yes"?>
<Relationships xmlns="http://schemas.openxmlformats.org/package/2006/relationships"><Relationship Id="rId8" Type="http://schemas.openxmlformats.org/officeDocument/2006/relationships/slideLayout" Target="../slideLayouts/slideLayout668.xml"/><Relationship Id="rId3" Type="http://schemas.openxmlformats.org/officeDocument/2006/relationships/slideLayout" Target="../slideLayouts/slideLayout663.xml"/><Relationship Id="rId7" Type="http://schemas.openxmlformats.org/officeDocument/2006/relationships/slideLayout" Target="../slideLayouts/slideLayout667.xml"/><Relationship Id="rId12" Type="http://schemas.openxmlformats.org/officeDocument/2006/relationships/theme" Target="../theme/theme61.xml"/><Relationship Id="rId2" Type="http://schemas.openxmlformats.org/officeDocument/2006/relationships/slideLayout" Target="../slideLayouts/slideLayout662.xml"/><Relationship Id="rId1" Type="http://schemas.openxmlformats.org/officeDocument/2006/relationships/slideLayout" Target="../slideLayouts/slideLayout661.xml"/><Relationship Id="rId6" Type="http://schemas.openxmlformats.org/officeDocument/2006/relationships/slideLayout" Target="../slideLayouts/slideLayout666.xml"/><Relationship Id="rId11" Type="http://schemas.openxmlformats.org/officeDocument/2006/relationships/slideLayout" Target="../slideLayouts/slideLayout671.xml"/><Relationship Id="rId5" Type="http://schemas.openxmlformats.org/officeDocument/2006/relationships/slideLayout" Target="../slideLayouts/slideLayout665.xml"/><Relationship Id="rId10" Type="http://schemas.openxmlformats.org/officeDocument/2006/relationships/slideLayout" Target="../slideLayouts/slideLayout670.xml"/><Relationship Id="rId4" Type="http://schemas.openxmlformats.org/officeDocument/2006/relationships/slideLayout" Target="../slideLayouts/slideLayout664.xml"/><Relationship Id="rId9" Type="http://schemas.openxmlformats.org/officeDocument/2006/relationships/slideLayout" Target="../slideLayouts/slideLayout669.xml"/></Relationships>
</file>

<file path=ppt/slideMasters/_rels/slideMaster62.xml.rels><?xml version="1.0" encoding="UTF-8" standalone="yes"?>
<Relationships xmlns="http://schemas.openxmlformats.org/package/2006/relationships"><Relationship Id="rId8" Type="http://schemas.openxmlformats.org/officeDocument/2006/relationships/slideLayout" Target="../slideLayouts/slideLayout679.xml"/><Relationship Id="rId3" Type="http://schemas.openxmlformats.org/officeDocument/2006/relationships/slideLayout" Target="../slideLayouts/slideLayout674.xml"/><Relationship Id="rId7" Type="http://schemas.openxmlformats.org/officeDocument/2006/relationships/slideLayout" Target="../slideLayouts/slideLayout678.xml"/><Relationship Id="rId12" Type="http://schemas.openxmlformats.org/officeDocument/2006/relationships/theme" Target="../theme/theme62.xml"/><Relationship Id="rId2" Type="http://schemas.openxmlformats.org/officeDocument/2006/relationships/slideLayout" Target="../slideLayouts/slideLayout673.xml"/><Relationship Id="rId1" Type="http://schemas.openxmlformats.org/officeDocument/2006/relationships/slideLayout" Target="../slideLayouts/slideLayout672.xml"/><Relationship Id="rId6" Type="http://schemas.openxmlformats.org/officeDocument/2006/relationships/slideLayout" Target="../slideLayouts/slideLayout677.xml"/><Relationship Id="rId11" Type="http://schemas.openxmlformats.org/officeDocument/2006/relationships/slideLayout" Target="../slideLayouts/slideLayout682.xml"/><Relationship Id="rId5" Type="http://schemas.openxmlformats.org/officeDocument/2006/relationships/slideLayout" Target="../slideLayouts/slideLayout676.xml"/><Relationship Id="rId10" Type="http://schemas.openxmlformats.org/officeDocument/2006/relationships/slideLayout" Target="../slideLayouts/slideLayout681.xml"/><Relationship Id="rId4" Type="http://schemas.openxmlformats.org/officeDocument/2006/relationships/slideLayout" Target="../slideLayouts/slideLayout675.xml"/><Relationship Id="rId9" Type="http://schemas.openxmlformats.org/officeDocument/2006/relationships/slideLayout" Target="../slideLayouts/slideLayout680.xml"/></Relationships>
</file>

<file path=ppt/slideMasters/_rels/slideMaster63.xml.rels><?xml version="1.0" encoding="UTF-8" standalone="yes"?>
<Relationships xmlns="http://schemas.openxmlformats.org/package/2006/relationships"><Relationship Id="rId8" Type="http://schemas.openxmlformats.org/officeDocument/2006/relationships/slideLayout" Target="../slideLayouts/slideLayout690.xml"/><Relationship Id="rId3" Type="http://schemas.openxmlformats.org/officeDocument/2006/relationships/slideLayout" Target="../slideLayouts/slideLayout685.xml"/><Relationship Id="rId7" Type="http://schemas.openxmlformats.org/officeDocument/2006/relationships/slideLayout" Target="../slideLayouts/slideLayout689.xml"/><Relationship Id="rId12" Type="http://schemas.openxmlformats.org/officeDocument/2006/relationships/theme" Target="../theme/theme63.xml"/><Relationship Id="rId2" Type="http://schemas.openxmlformats.org/officeDocument/2006/relationships/slideLayout" Target="../slideLayouts/slideLayout684.xml"/><Relationship Id="rId1" Type="http://schemas.openxmlformats.org/officeDocument/2006/relationships/slideLayout" Target="../slideLayouts/slideLayout683.xml"/><Relationship Id="rId6" Type="http://schemas.openxmlformats.org/officeDocument/2006/relationships/slideLayout" Target="../slideLayouts/slideLayout688.xml"/><Relationship Id="rId11" Type="http://schemas.openxmlformats.org/officeDocument/2006/relationships/slideLayout" Target="../slideLayouts/slideLayout693.xml"/><Relationship Id="rId5" Type="http://schemas.openxmlformats.org/officeDocument/2006/relationships/slideLayout" Target="../slideLayouts/slideLayout687.xml"/><Relationship Id="rId10" Type="http://schemas.openxmlformats.org/officeDocument/2006/relationships/slideLayout" Target="../slideLayouts/slideLayout692.xml"/><Relationship Id="rId4" Type="http://schemas.openxmlformats.org/officeDocument/2006/relationships/slideLayout" Target="../slideLayouts/slideLayout686.xml"/><Relationship Id="rId9" Type="http://schemas.openxmlformats.org/officeDocument/2006/relationships/slideLayout" Target="../slideLayouts/slideLayout69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عنصر نائب للعنوان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endParaRPr lang="ar-IQ" smtClean="0"/>
          </a:p>
        </p:txBody>
      </p:sp>
      <p:sp>
        <p:nvSpPr>
          <p:cNvPr id="1027" name="عنصر نائب للنص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smtClean="0"/>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Calibri"/>
                <a:cs typeface="Arial"/>
              </a:defRPr>
            </a:lvl1pPr>
          </a:lstStyle>
          <a:p>
            <a:pPr>
              <a:defRPr/>
            </a:pPr>
            <a:fld id="{C5D76EA2-FF32-4558-A366-85A65E1F7D64}" type="datetimeFigureOut">
              <a:rPr lang="ar-IQ"/>
              <a:pPr>
                <a:defRPr/>
              </a:pPr>
              <a:t>18/03/1446</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Calibri"/>
                <a:cs typeface="Arial"/>
              </a:defRPr>
            </a:lvl1pPr>
          </a:lstStyle>
          <a:p>
            <a:pPr>
              <a:defRPr/>
            </a:pPr>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a:solidFill>
                  <a:prstClr val="black">
                    <a:tint val="75000"/>
                  </a:prstClr>
                </a:solidFill>
                <a:latin typeface="Calibri"/>
                <a:cs typeface="Arial"/>
              </a:defRPr>
            </a:lvl1pPr>
          </a:lstStyle>
          <a:p>
            <a:pPr>
              <a:defRPr/>
            </a:pPr>
            <a:fld id="{37DE9CBE-8AE0-4064-BCB8-20DC5AF18C24}" type="slidenum">
              <a:rPr lang="ar-IQ"/>
              <a:pPr>
                <a:defRPr/>
              </a:pPr>
              <a:t>‹#›</a:t>
            </a:fld>
            <a:endParaRPr lang="ar-IQ"/>
          </a:p>
        </p:txBody>
      </p:sp>
    </p:spTree>
    <p:extLst>
      <p:ext uri="{BB962C8B-B14F-4D97-AF65-F5344CB8AC3E}">
        <p14:creationId xmlns:p14="http://schemas.microsoft.com/office/powerpoint/2010/main" val="28819840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1597989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50782314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0846210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57306882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88533354"/>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56462673"/>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295204645"/>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914418463"/>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478312129"/>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904486111"/>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7086780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975880356"/>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125612462"/>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07892372"/>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084152125"/>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136995100"/>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175204141"/>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429086834"/>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989666337"/>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664850489"/>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026142654"/>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94415740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479351562"/>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423146133"/>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508707459"/>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132281106"/>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928411536"/>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117794558"/>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035982289"/>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277390191"/>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74139098"/>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549203514"/>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49155687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89817146"/>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500192913"/>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508970255"/>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245546005"/>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136865548"/>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791028550"/>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701016798"/>
      </p:ext>
    </p:extLst>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855926349"/>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07298841"/>
      </p:ext>
    </p:extLst>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582463901"/>
      </p:ext>
    </p:extLst>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2051312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99944221"/>
      </p:ext>
    </p:extLst>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203718380"/>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931212813"/>
      </p:ext>
    </p:extLst>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759682904"/>
      </p:ext>
    </p:extLst>
  </p:cSld>
  <p:clrMap bg1="lt1" tx1="dk1" bg2="lt2" tx2="dk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199794173"/>
      </p:ext>
    </p:extLst>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971280389"/>
      </p:ext>
    </p:extLst>
  </p:cSld>
  <p:clrMap bg1="lt1" tx1="dk1" bg2="lt2" tx2="dk2" accent1="accent1" accent2="accent2" accent3="accent3" accent4="accent4" accent5="accent5" accent6="accent6" hlink="hlink" folHlink="folHlink"/>
  <p:sldLayoutIdLst>
    <p:sldLayoutId id="2147484309"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156260153"/>
      </p:ext>
    </p:extLst>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193620909"/>
      </p:ext>
    </p:extLst>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48021552"/>
      </p:ext>
    </p:extLst>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54" r:id="rId10"/>
    <p:sldLayoutId id="214748435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42204286"/>
      </p:ext>
    </p:extLst>
  </p:cSld>
  <p:clrMap bg1="lt1" tx1="dk1" bg2="lt2" tx2="dk2" accent1="accent1" accent2="accent2" accent3="accent3" accent4="accent4" accent5="accent5" accent6="accent6" hlink="hlink" folHlink="folHlink"/>
  <p:sldLayoutIdLst>
    <p:sldLayoutId id="2147484357" r:id="rId1"/>
    <p:sldLayoutId id="2147484358" r:id="rId2"/>
    <p:sldLayoutId id="2147484359" r:id="rId3"/>
    <p:sldLayoutId id="2147484360" r:id="rId4"/>
    <p:sldLayoutId id="2147484361" r:id="rId5"/>
    <p:sldLayoutId id="2147484362" r:id="rId6"/>
    <p:sldLayoutId id="2147484363" r:id="rId7"/>
    <p:sldLayoutId id="2147484364" r:id="rId8"/>
    <p:sldLayoutId id="2147484365" r:id="rId9"/>
    <p:sldLayoutId id="2147484366" r:id="rId10"/>
    <p:sldLayoutId id="214748436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09543825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834067121"/>
      </p:ext>
    </p:extLst>
  </p:cSld>
  <p:clrMap bg1="lt1" tx1="dk1" bg2="lt2" tx2="dk2" accent1="accent1" accent2="accent2" accent3="accent3" accent4="accent4" accent5="accent5" accent6="accent6" hlink="hlink" folHlink="folHlink"/>
  <p:sldLayoutIdLst>
    <p:sldLayoutId id="2147484369" r:id="rId1"/>
    <p:sldLayoutId id="2147484370" r:id="rId2"/>
    <p:sldLayoutId id="2147484371" r:id="rId3"/>
    <p:sldLayoutId id="2147484372" r:id="rId4"/>
    <p:sldLayoutId id="2147484373" r:id="rId5"/>
    <p:sldLayoutId id="2147484374" r:id="rId6"/>
    <p:sldLayoutId id="2147484375" r:id="rId7"/>
    <p:sldLayoutId id="2147484376" r:id="rId8"/>
    <p:sldLayoutId id="2147484377" r:id="rId9"/>
    <p:sldLayoutId id="2147484378" r:id="rId10"/>
    <p:sldLayoutId id="214748437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829207625"/>
      </p:ext>
    </p:extLst>
  </p:cSld>
  <p:clrMap bg1="lt1" tx1="dk1" bg2="lt2" tx2="dk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40943974"/>
      </p:ext>
    </p:extLst>
  </p:cSld>
  <p:clrMap bg1="lt1" tx1="dk1" bg2="lt2" tx2="dk2" accent1="accent1" accent2="accent2" accent3="accent3" accent4="accent4" accent5="accent5" accent6="accent6" hlink="hlink" folHlink="folHlink"/>
  <p:sldLayoutIdLst>
    <p:sldLayoutId id="2147484393" r:id="rId1"/>
    <p:sldLayoutId id="2147484394" r:id="rId2"/>
    <p:sldLayoutId id="2147484395" r:id="rId3"/>
    <p:sldLayoutId id="2147484396" r:id="rId4"/>
    <p:sldLayoutId id="2147484397" r:id="rId5"/>
    <p:sldLayoutId id="2147484398" r:id="rId6"/>
    <p:sldLayoutId id="2147484399" r:id="rId7"/>
    <p:sldLayoutId id="2147484400" r:id="rId8"/>
    <p:sldLayoutId id="2147484401" r:id="rId9"/>
    <p:sldLayoutId id="2147484402" r:id="rId10"/>
    <p:sldLayoutId id="214748440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096050836"/>
      </p:ext>
    </p:extLst>
  </p:cSld>
  <p:clrMap bg1="lt1" tx1="dk1" bg2="lt2" tx2="dk2" accent1="accent1" accent2="accent2" accent3="accent3" accent4="accent4" accent5="accent5" accent6="accent6" hlink="hlink" folHlink="folHlink"/>
  <p:sldLayoutIdLst>
    <p:sldLayoutId id="2147484405" r:id="rId1"/>
    <p:sldLayoutId id="2147484406" r:id="rId2"/>
    <p:sldLayoutId id="2147484407" r:id="rId3"/>
    <p:sldLayoutId id="2147484408" r:id="rId4"/>
    <p:sldLayoutId id="2147484409" r:id="rId5"/>
    <p:sldLayoutId id="2147484410" r:id="rId6"/>
    <p:sldLayoutId id="2147484411" r:id="rId7"/>
    <p:sldLayoutId id="2147484412" r:id="rId8"/>
    <p:sldLayoutId id="2147484413" r:id="rId9"/>
    <p:sldLayoutId id="2147484414" r:id="rId10"/>
    <p:sldLayoutId id="214748441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50753964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59151702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18/03/1446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11549744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0.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4.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5.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6.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8.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3.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4.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5.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6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7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8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3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43.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5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6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8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9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09.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2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3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4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5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6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7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8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9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0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19.xml"/></Relationships>
</file>

<file path=ppt/slides/_rels/slide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3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41.xml"/></Relationships>
</file>

<file path=ppt/slides/_rels/slide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5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6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74.xml"/></Relationships>
</file>

<file path=ppt/slides/_rels/slide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85.xml"/></Relationships>
</file>

<file path=ppt/slides/_rels/slide5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9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07.xml"/></Relationships>
</file>

<file path=ppt/slides/_rels/slide6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18.xml"/></Relationships>
</file>

<file path=ppt/slides/_rels/slide6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2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40.xml"/></Relationships>
</file>

<file path=ppt/slides/_rels/slide6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51.xml"/></Relationships>
</file>

<file path=ppt/slides/_rels/slide6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6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7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8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685800" y="304800"/>
            <a:ext cx="7772400" cy="1371600"/>
          </a:xfrm>
        </p:spPr>
        <p:txBody>
          <a:bodyPr/>
          <a:lstStyle/>
          <a:p>
            <a:pPr eaLnBrk="1" hangingPunct="1"/>
            <a:r>
              <a:rPr lang="ar-IQ" sz="9600" b="1" dirty="0" smtClean="0">
                <a:solidFill>
                  <a:srgbClr val="FF0000"/>
                </a:solidFill>
              </a:rPr>
              <a:t>16</a:t>
            </a:r>
          </a:p>
        </p:txBody>
      </p:sp>
      <p:sp>
        <p:nvSpPr>
          <p:cNvPr id="3" name="Subtitle 2"/>
          <p:cNvSpPr>
            <a:spLocks noGrp="1"/>
          </p:cNvSpPr>
          <p:nvPr>
            <p:ph type="subTitle" idx="1"/>
          </p:nvPr>
        </p:nvSpPr>
        <p:spPr>
          <a:xfrm>
            <a:off x="762000" y="1905000"/>
            <a:ext cx="7772400" cy="4648200"/>
          </a:xfrm>
        </p:spPr>
        <p:txBody>
          <a:bodyPr rtlCol="1">
            <a:normAutofit fontScale="92500" lnSpcReduction="10000"/>
          </a:bodyPr>
          <a:lstStyle/>
          <a:p>
            <a:pPr eaLnBrk="1" fontAlgn="auto" hangingPunct="1">
              <a:spcAft>
                <a:spcPts val="0"/>
              </a:spcAft>
              <a:defRPr/>
            </a:pPr>
            <a:r>
              <a:rPr lang="ar-IQ" sz="3600" b="1" dirty="0" smtClean="0">
                <a:solidFill>
                  <a:srgbClr val="002060"/>
                </a:solidFill>
              </a:rPr>
              <a:t>المحاضرة 16 </a:t>
            </a:r>
          </a:p>
          <a:p>
            <a:pPr eaLnBrk="1" fontAlgn="auto" hangingPunct="1">
              <a:spcAft>
                <a:spcPts val="0"/>
              </a:spcAft>
              <a:defRPr/>
            </a:pPr>
            <a:r>
              <a:rPr lang="ar-IQ" sz="3600" b="1" dirty="0">
                <a:solidFill>
                  <a:srgbClr val="002060"/>
                </a:solidFill>
              </a:rPr>
              <a:t>الجهاز الجلدي </a:t>
            </a:r>
            <a:r>
              <a:rPr lang="ar-IQ" sz="3600" b="1" dirty="0" smtClean="0">
                <a:solidFill>
                  <a:srgbClr val="002060"/>
                </a:solidFill>
              </a:rPr>
              <a:t>الوقائي وإصاباته (الجزء الأول)</a:t>
            </a:r>
            <a:endParaRPr lang="ar-IQ" sz="3600" b="1" dirty="0">
              <a:solidFill>
                <a:srgbClr val="002060"/>
              </a:solidFill>
            </a:endParaRPr>
          </a:p>
          <a:p>
            <a:pPr eaLnBrk="1" fontAlgn="auto" hangingPunct="1">
              <a:spcAft>
                <a:spcPts val="0"/>
              </a:spcAft>
              <a:defRPr/>
            </a:pPr>
            <a:r>
              <a:rPr lang="ar-IQ" sz="3600" b="1" dirty="0" smtClean="0">
                <a:solidFill>
                  <a:srgbClr val="00B050"/>
                </a:solidFill>
              </a:rPr>
              <a:t>العام الدراسي</a:t>
            </a:r>
          </a:p>
          <a:p>
            <a:pPr eaLnBrk="1" fontAlgn="auto" hangingPunct="1">
              <a:spcAft>
                <a:spcPts val="0"/>
              </a:spcAft>
              <a:defRPr/>
            </a:pPr>
            <a:r>
              <a:rPr lang="ar-IQ" sz="3600" b="1" dirty="0" smtClean="0">
                <a:solidFill>
                  <a:srgbClr val="00B050"/>
                </a:solidFill>
              </a:rPr>
              <a:t>2024 – 2025</a:t>
            </a:r>
          </a:p>
          <a:p>
            <a:pPr eaLnBrk="1" fontAlgn="auto" hangingPunct="1">
              <a:spcAft>
                <a:spcPts val="0"/>
              </a:spcAft>
              <a:defRPr/>
            </a:pPr>
            <a:r>
              <a:rPr lang="ar-IQ" sz="3600" b="1" dirty="0" smtClean="0">
                <a:solidFill>
                  <a:srgbClr val="C00000"/>
                </a:solidFill>
              </a:rPr>
              <a:t>المرحلة </a:t>
            </a:r>
            <a:r>
              <a:rPr lang="ar-IQ" sz="3600" b="1" dirty="0">
                <a:solidFill>
                  <a:srgbClr val="C00000"/>
                </a:solidFill>
              </a:rPr>
              <a:t>الثالثة </a:t>
            </a:r>
            <a:r>
              <a:rPr lang="ar-IQ" sz="3600" b="1" dirty="0" smtClean="0">
                <a:solidFill>
                  <a:srgbClr val="C00000"/>
                </a:solidFill>
              </a:rPr>
              <a:t>الدراسة الصباحية والمسائية </a:t>
            </a:r>
          </a:p>
          <a:p>
            <a:pPr eaLnBrk="1" fontAlgn="auto" hangingPunct="1">
              <a:spcAft>
                <a:spcPts val="0"/>
              </a:spcAft>
              <a:defRPr/>
            </a:pPr>
            <a:r>
              <a:rPr lang="ar-IQ" sz="4800" b="1" dirty="0" smtClean="0">
                <a:solidFill>
                  <a:srgbClr val="7030A0"/>
                </a:solidFill>
              </a:rPr>
              <a:t>مادة تأهيل الإصابات الرياضية</a:t>
            </a:r>
          </a:p>
          <a:p>
            <a:pPr marL="342900" lvl="0" indent="-342900" eaLnBrk="1" hangingPunct="1">
              <a:buFontTx/>
              <a:buChar char="•"/>
            </a:pPr>
            <a:r>
              <a:rPr lang="ar-IQ" altLang="ar-IQ" b="1" kern="0" dirty="0" err="1">
                <a:solidFill>
                  <a:srgbClr val="00B050"/>
                </a:solidFill>
                <a:latin typeface="Simplified Arabic" pitchFamily="18" charset="-78"/>
                <a:cs typeface="Simplified Arabic" pitchFamily="18" charset="-78"/>
              </a:rPr>
              <a:t>أ.د</a:t>
            </a:r>
            <a:r>
              <a:rPr lang="ar-IQ" altLang="ar-IQ" b="1" kern="0" dirty="0">
                <a:solidFill>
                  <a:srgbClr val="00B050"/>
                </a:solidFill>
                <a:latin typeface="Simplified Arabic" pitchFamily="18" charset="-78"/>
                <a:cs typeface="Simplified Arabic" pitchFamily="18" charset="-78"/>
              </a:rPr>
              <a:t>. حسن هادي الهلالي</a:t>
            </a:r>
          </a:p>
          <a:p>
            <a:pPr marL="342900" lvl="0" indent="-342900" eaLnBrk="1" hangingPunct="1">
              <a:buFontTx/>
              <a:buChar char="•"/>
            </a:pPr>
            <a:r>
              <a:rPr lang="ar-IQ" altLang="ar-IQ" b="1" kern="0" dirty="0">
                <a:solidFill>
                  <a:srgbClr val="00B050"/>
                </a:solidFill>
                <a:latin typeface="Simplified Arabic" pitchFamily="18" charset="-78"/>
                <a:cs typeface="Simplified Arabic" pitchFamily="18" charset="-78"/>
              </a:rPr>
              <a:t>الجامعة المستنصرية – كلية التربية البدنية وعلوم </a:t>
            </a:r>
            <a:r>
              <a:rPr lang="ar-IQ" altLang="ar-IQ" b="1" kern="0" dirty="0" smtClean="0">
                <a:solidFill>
                  <a:srgbClr val="00B050"/>
                </a:solidFill>
                <a:latin typeface="Simplified Arabic" pitchFamily="18" charset="-78"/>
                <a:cs typeface="Simplified Arabic" pitchFamily="18" charset="-78"/>
              </a:rPr>
              <a:t>الرياضة </a:t>
            </a:r>
            <a:endParaRPr lang="en-US" altLang="ar-IQ" b="1" kern="0" dirty="0">
              <a:solidFill>
                <a:srgbClr val="00B050"/>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12957015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504" y="116632"/>
            <a:ext cx="8928992" cy="432048"/>
          </a:xfrm>
        </p:spPr>
        <p:txBody>
          <a:bodyPr>
            <a:normAutofit fontScale="90000"/>
          </a:bodyPr>
          <a:lstStyle/>
          <a:p>
            <a:r>
              <a:rPr lang="ar-IQ" sz="3200" b="1" dirty="0">
                <a:solidFill>
                  <a:srgbClr val="FF0000"/>
                </a:solidFill>
                <a:latin typeface="Simplified Arabic" panose="02020603050405020304" pitchFamily="18" charset="-78"/>
                <a:cs typeface="Simplified Arabic" panose="02020603050405020304" pitchFamily="18" charset="-78"/>
              </a:rPr>
              <a:t>نصائح للعناية بالأظافر </a:t>
            </a:r>
          </a:p>
        </p:txBody>
      </p:sp>
      <p:sp>
        <p:nvSpPr>
          <p:cNvPr id="3" name="عنصر نائب للمحتوى 2"/>
          <p:cNvSpPr>
            <a:spLocks noGrp="1"/>
          </p:cNvSpPr>
          <p:nvPr>
            <p:ph idx="1"/>
          </p:nvPr>
        </p:nvSpPr>
        <p:spPr>
          <a:xfrm>
            <a:off x="179512" y="692696"/>
            <a:ext cx="8856984" cy="6048672"/>
          </a:xfrm>
        </p:spPr>
        <p:txBody>
          <a:bodyPr>
            <a:normAutofit fontScale="92500" lnSpcReduction="10000"/>
          </a:bodyPr>
          <a:lstStyle/>
          <a:p>
            <a:pPr algn="just"/>
            <a:r>
              <a:rPr lang="ar-IQ" b="1" dirty="0" smtClean="0">
                <a:solidFill>
                  <a:srgbClr val="333333"/>
                </a:solidFill>
                <a:latin typeface="Simplified Arabic" panose="02020603050405020304" pitchFamily="18" charset="-78"/>
                <a:cs typeface="Simplified Arabic" panose="02020603050405020304" pitchFamily="18" charset="-78"/>
              </a:rPr>
              <a:t>استخدام </a:t>
            </a:r>
            <a:r>
              <a:rPr lang="ar-IQ" b="1" dirty="0">
                <a:solidFill>
                  <a:srgbClr val="333333"/>
                </a:solidFill>
                <a:latin typeface="Simplified Arabic" panose="02020603050405020304" pitchFamily="18" charset="-78"/>
                <a:cs typeface="Simplified Arabic" panose="02020603050405020304" pitchFamily="18" charset="-78"/>
              </a:rPr>
              <a:t>المبرد بشكلٍ صحيح، لتهذيبها بشكلٍ منتظم، مع الحرص على بردها عند نموّها، بالإضافة إلى تجنب بردها في الاتجاهين ذهاباً وإياباً، حيث ينصح ببردها في اتجاه واحد، وهي جافة؛ لأنه عادةً ما تكون الأظافر المبللة عرضة للكسر، بسبب ضعفها. </a:t>
            </a:r>
            <a:endParaRPr lang="ar-IQ" b="1" dirty="0" smtClean="0">
              <a:solidFill>
                <a:srgbClr val="333333"/>
              </a:solidFill>
              <a:latin typeface="Simplified Arabic" panose="02020603050405020304" pitchFamily="18" charset="-78"/>
              <a:cs typeface="Simplified Arabic" panose="02020603050405020304" pitchFamily="18" charset="-78"/>
            </a:endParaRPr>
          </a:p>
          <a:p>
            <a:pPr algn="just"/>
            <a:r>
              <a:rPr lang="ar-IQ" b="1" dirty="0" smtClean="0">
                <a:solidFill>
                  <a:srgbClr val="333333"/>
                </a:solidFill>
                <a:latin typeface="Simplified Arabic" panose="02020603050405020304" pitchFamily="18" charset="-78"/>
                <a:cs typeface="Simplified Arabic" panose="02020603050405020304" pitchFamily="18" charset="-78"/>
              </a:rPr>
              <a:t>تجنب </a:t>
            </a:r>
            <a:r>
              <a:rPr lang="ar-IQ" b="1" dirty="0">
                <a:solidFill>
                  <a:srgbClr val="333333"/>
                </a:solidFill>
                <a:latin typeface="Simplified Arabic" panose="02020603050405020304" pitchFamily="18" charset="-78"/>
                <a:cs typeface="Simplified Arabic" panose="02020603050405020304" pitchFamily="18" charset="-78"/>
              </a:rPr>
              <a:t>استخدام مزيل الأظافر الذي يحتوي على الأسيتون؛ لأنّه يؤدّي إلى هشاشة الأظافر وجفافها، لذلك ينصح باستخدام مزيل طلاء الأظافر المحتوي على </a:t>
            </a:r>
            <a:r>
              <a:rPr lang="ar-IQ" b="1" dirty="0" err="1">
                <a:solidFill>
                  <a:srgbClr val="333333"/>
                </a:solidFill>
                <a:latin typeface="Simplified Arabic" panose="02020603050405020304" pitchFamily="18" charset="-78"/>
                <a:cs typeface="Simplified Arabic" panose="02020603050405020304" pitchFamily="18" charset="-78"/>
              </a:rPr>
              <a:t>الأسيتات</a:t>
            </a:r>
            <a:r>
              <a:rPr lang="ar-IQ" b="1" dirty="0">
                <a:solidFill>
                  <a:srgbClr val="333333"/>
                </a:solidFill>
                <a:latin typeface="Simplified Arabic" panose="02020603050405020304" pitchFamily="18" charset="-78"/>
                <a:cs typeface="Simplified Arabic" panose="02020603050405020304" pitchFamily="18" charset="-78"/>
              </a:rPr>
              <a:t>. </a:t>
            </a:r>
            <a:endParaRPr lang="ar-IQ" b="1" dirty="0" smtClean="0">
              <a:solidFill>
                <a:srgbClr val="333333"/>
              </a:solidFill>
              <a:latin typeface="Simplified Arabic" panose="02020603050405020304" pitchFamily="18" charset="-78"/>
              <a:cs typeface="Simplified Arabic" panose="02020603050405020304" pitchFamily="18" charset="-78"/>
            </a:endParaRPr>
          </a:p>
          <a:p>
            <a:pPr algn="just"/>
            <a:r>
              <a:rPr lang="ar-IQ" b="1" dirty="0" smtClean="0">
                <a:solidFill>
                  <a:srgbClr val="333333"/>
                </a:solidFill>
                <a:latin typeface="Simplified Arabic" panose="02020603050405020304" pitchFamily="18" charset="-78"/>
                <a:cs typeface="Simplified Arabic" panose="02020603050405020304" pitchFamily="18" charset="-78"/>
              </a:rPr>
              <a:t>المحافظة </a:t>
            </a:r>
            <a:r>
              <a:rPr lang="ar-IQ" b="1" dirty="0">
                <a:solidFill>
                  <a:srgbClr val="333333"/>
                </a:solidFill>
                <a:latin typeface="Simplified Arabic" panose="02020603050405020304" pitchFamily="18" charset="-78"/>
                <a:cs typeface="Simplified Arabic" panose="02020603050405020304" pitchFamily="18" charset="-78"/>
              </a:rPr>
              <a:t>على رطوبة الجسم، من خلال تناول كمية كافية من الماء، بالإضافة لتناول كوب من </a:t>
            </a:r>
            <a:r>
              <a:rPr lang="ar-IQ" b="1" dirty="0" smtClean="0">
                <a:solidFill>
                  <a:srgbClr val="333333"/>
                </a:solidFill>
                <a:latin typeface="Simplified Arabic" panose="02020603050405020304" pitchFamily="18" charset="-78"/>
                <a:cs typeface="Simplified Arabic" panose="02020603050405020304" pitchFamily="18" charset="-78"/>
              </a:rPr>
              <a:t>الحليب </a:t>
            </a:r>
            <a:r>
              <a:rPr lang="ar-IQ" b="1" dirty="0">
                <a:solidFill>
                  <a:srgbClr val="333333"/>
                </a:solidFill>
                <a:latin typeface="Simplified Arabic" panose="02020603050405020304" pitchFamily="18" charset="-78"/>
                <a:cs typeface="Simplified Arabic" panose="02020603050405020304" pitchFamily="18" charset="-78"/>
              </a:rPr>
              <a:t>يومياً للحصول على أظافر قوية. </a:t>
            </a:r>
            <a:endParaRPr lang="ar-IQ" b="1" dirty="0" smtClean="0">
              <a:solidFill>
                <a:srgbClr val="333333"/>
              </a:solidFill>
              <a:latin typeface="Simplified Arabic" panose="02020603050405020304" pitchFamily="18" charset="-78"/>
              <a:cs typeface="Simplified Arabic" panose="02020603050405020304" pitchFamily="18" charset="-78"/>
            </a:endParaRPr>
          </a:p>
          <a:p>
            <a:pPr algn="just"/>
            <a:r>
              <a:rPr lang="ar-IQ" b="1" dirty="0" smtClean="0">
                <a:solidFill>
                  <a:srgbClr val="333333"/>
                </a:solidFill>
                <a:latin typeface="Simplified Arabic" panose="02020603050405020304" pitchFamily="18" charset="-78"/>
                <a:cs typeface="Simplified Arabic" panose="02020603050405020304" pitchFamily="18" charset="-78"/>
              </a:rPr>
              <a:t>تناول </a:t>
            </a:r>
            <a:r>
              <a:rPr lang="ar-IQ" b="1" dirty="0">
                <a:solidFill>
                  <a:srgbClr val="333333"/>
                </a:solidFill>
                <a:latin typeface="Simplified Arabic" panose="02020603050405020304" pitchFamily="18" charset="-78"/>
                <a:cs typeface="Simplified Arabic" panose="02020603050405020304" pitchFamily="18" charset="-78"/>
              </a:rPr>
              <a:t>كمية كافية من الأطعمة الغنية بالبروتينات، وذلك لأنّها من المكوّنات الأساسية المكونة للأظافر، </a:t>
            </a:r>
            <a:r>
              <a:rPr lang="ar-IQ" b="1" dirty="0">
                <a:solidFill>
                  <a:srgbClr val="FF0000"/>
                </a:solidFill>
                <a:latin typeface="Simplified Arabic" panose="02020603050405020304" pitchFamily="18" charset="-78"/>
                <a:cs typeface="Simplified Arabic" panose="02020603050405020304" pitchFamily="18" charset="-78"/>
              </a:rPr>
              <a:t>ومن الممكن الحصول عليها من اللحوم البيضاء، واللحوم الحمراء، ومنتجات الصويا، ومنتجات الألبان. </a:t>
            </a:r>
            <a:endParaRPr lang="ar-IQ" b="1" dirty="0" smtClean="0">
              <a:solidFill>
                <a:srgbClr val="FF000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958211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432048"/>
          </a:xfrm>
        </p:spPr>
        <p:txBody>
          <a:bodyPr>
            <a:noAutofit/>
          </a:bodyPr>
          <a:lstStyle/>
          <a:p>
            <a:r>
              <a:rPr lang="ar-IQ" sz="3200" b="1" dirty="0" smtClean="0">
                <a:solidFill>
                  <a:srgbClr val="FF0000"/>
                </a:solidFill>
                <a:latin typeface="Simplified Arabic" panose="02020603050405020304" pitchFamily="18" charset="-78"/>
                <a:cs typeface="Simplified Arabic" panose="02020603050405020304" pitchFamily="18" charset="-78"/>
              </a:rPr>
              <a:t>تكملة </a:t>
            </a:r>
            <a:r>
              <a:rPr lang="ar-IQ" sz="3200" b="1" dirty="0">
                <a:solidFill>
                  <a:srgbClr val="FF0000"/>
                </a:solidFill>
                <a:latin typeface="Simplified Arabic" panose="02020603050405020304" pitchFamily="18" charset="-78"/>
                <a:cs typeface="Simplified Arabic" panose="02020603050405020304" pitchFamily="18" charset="-78"/>
              </a:rPr>
              <a:t>نصائح للعناية بالأظافر </a:t>
            </a:r>
          </a:p>
        </p:txBody>
      </p:sp>
      <p:sp>
        <p:nvSpPr>
          <p:cNvPr id="3" name="عنصر نائب للمحتوى 2"/>
          <p:cNvSpPr>
            <a:spLocks noGrp="1"/>
          </p:cNvSpPr>
          <p:nvPr>
            <p:ph idx="1"/>
          </p:nvPr>
        </p:nvSpPr>
        <p:spPr>
          <a:xfrm>
            <a:off x="179512" y="620688"/>
            <a:ext cx="8784976" cy="6120680"/>
          </a:xfrm>
        </p:spPr>
        <p:txBody>
          <a:bodyPr>
            <a:normAutofit lnSpcReduction="10000"/>
          </a:bodyPr>
          <a:lstStyle/>
          <a:p>
            <a:pPr lvl="0" algn="just"/>
            <a:r>
              <a:rPr lang="ar-IQ" b="1" dirty="0">
                <a:solidFill>
                  <a:srgbClr val="333333"/>
                </a:solidFill>
                <a:latin typeface="Simplified Arabic" panose="02020603050405020304" pitchFamily="18" charset="-78"/>
                <a:cs typeface="Simplified Arabic" panose="02020603050405020304" pitchFamily="18" charset="-78"/>
              </a:rPr>
              <a:t>تناول الأطعمة المحتوية على </a:t>
            </a:r>
            <a:r>
              <a:rPr lang="ar-IQ" b="1" dirty="0">
                <a:solidFill>
                  <a:srgbClr val="FF0000"/>
                </a:solidFill>
                <a:latin typeface="Simplified Arabic" panose="02020603050405020304" pitchFamily="18" charset="-78"/>
                <a:cs typeface="Simplified Arabic" panose="02020603050405020304" pitchFamily="18" charset="-78"/>
              </a:rPr>
              <a:t>أوميغا3</a:t>
            </a:r>
            <a:r>
              <a:rPr lang="ar-IQ" b="1" dirty="0">
                <a:solidFill>
                  <a:srgbClr val="333333"/>
                </a:solidFill>
                <a:latin typeface="Simplified Arabic" panose="02020603050405020304" pitchFamily="18" charset="-78"/>
                <a:cs typeface="Simplified Arabic" panose="02020603050405020304" pitchFamily="18" charset="-78"/>
              </a:rPr>
              <a:t> </a:t>
            </a:r>
            <a:r>
              <a:rPr lang="ar-IQ" b="1" dirty="0">
                <a:solidFill>
                  <a:srgbClr val="6600FF"/>
                </a:solidFill>
                <a:latin typeface="Simplified Arabic" panose="02020603050405020304" pitchFamily="18" charset="-78"/>
                <a:cs typeface="Simplified Arabic" panose="02020603050405020304" pitchFamily="18" charset="-78"/>
              </a:rPr>
              <a:t>والحديد</a:t>
            </a:r>
            <a:r>
              <a:rPr lang="ar-IQ" b="1" dirty="0">
                <a:solidFill>
                  <a:srgbClr val="333333"/>
                </a:solidFill>
                <a:latin typeface="Simplified Arabic" panose="02020603050405020304" pitchFamily="18" charset="-78"/>
                <a:cs typeface="Simplified Arabic" panose="02020603050405020304" pitchFamily="18" charset="-78"/>
              </a:rPr>
              <a:t>؛ لأنها تحافظ على صحة الأظافر، وتمنع تشقّقها، ومن الممكن الحصول عليه من الخضروات الورقية، والبيض، واللحوم الحمراء، والمكسّرات، والسبانخ. </a:t>
            </a:r>
          </a:p>
          <a:p>
            <a:pPr lvl="0" algn="just"/>
            <a:r>
              <a:rPr lang="ar-IQ" b="1" dirty="0">
                <a:solidFill>
                  <a:srgbClr val="333333"/>
                </a:solidFill>
                <a:latin typeface="Simplified Arabic" panose="02020603050405020304" pitchFamily="18" charset="-78"/>
                <a:cs typeface="Simplified Arabic" panose="02020603050405020304" pitchFamily="18" charset="-78"/>
              </a:rPr>
              <a:t>الابتعاد عن استخدام الأظافر كأداة لفتح الأشياء، لأنها ترققها، وتضعفها، وتزيد من سرعة تكسرها. </a:t>
            </a:r>
          </a:p>
          <a:p>
            <a:pPr lvl="0" algn="just"/>
            <a:r>
              <a:rPr lang="ar-IQ" b="1" dirty="0">
                <a:solidFill>
                  <a:srgbClr val="333333"/>
                </a:solidFill>
                <a:latin typeface="Simplified Arabic" panose="02020603050405020304" pitchFamily="18" charset="-78"/>
                <a:cs typeface="Simplified Arabic" panose="02020603050405020304" pitchFamily="18" charset="-78"/>
              </a:rPr>
              <a:t>مراقبة الأصابع بشكلٍ منتظم لملاحظة وجود الفطريات فيها. </a:t>
            </a:r>
          </a:p>
          <a:p>
            <a:pPr lvl="0" algn="just"/>
            <a:r>
              <a:rPr lang="ar-IQ" b="1" dirty="0">
                <a:solidFill>
                  <a:srgbClr val="333333"/>
                </a:solidFill>
                <a:latin typeface="Simplified Arabic" panose="02020603050405020304" pitchFamily="18" charset="-78"/>
                <a:cs typeface="Simplified Arabic" panose="02020603050405020304" pitchFamily="18" charset="-78"/>
              </a:rPr>
              <a:t>قص الأظافر بشكلٍ مستقيم، حتى لا يمتد تحت الجلد. </a:t>
            </a:r>
          </a:p>
          <a:p>
            <a:pPr lvl="0" algn="just"/>
            <a:r>
              <a:rPr lang="ar-IQ" b="1" dirty="0">
                <a:solidFill>
                  <a:srgbClr val="333333"/>
                </a:solidFill>
                <a:latin typeface="Simplified Arabic" panose="02020603050405020304" pitchFamily="18" charset="-78"/>
                <a:cs typeface="Simplified Arabic" panose="02020603050405020304" pitchFamily="18" charset="-78"/>
              </a:rPr>
              <a:t>ارتداء الأحذية الملائمة لمقاس القدم. </a:t>
            </a:r>
          </a:p>
          <a:p>
            <a:pPr lvl="0" algn="just"/>
            <a:r>
              <a:rPr lang="ar-IQ" b="1" dirty="0">
                <a:solidFill>
                  <a:srgbClr val="333333"/>
                </a:solidFill>
                <a:latin typeface="Simplified Arabic" panose="02020603050405020304" pitchFamily="18" charset="-78"/>
                <a:cs typeface="Simplified Arabic" panose="02020603050405020304" pitchFamily="18" charset="-78"/>
              </a:rPr>
              <a:t>استخدام الأدوات </a:t>
            </a:r>
            <a:r>
              <a:rPr lang="ar-IQ" b="1" dirty="0" smtClean="0">
                <a:solidFill>
                  <a:srgbClr val="333333"/>
                </a:solidFill>
                <a:latin typeface="Simplified Arabic" panose="02020603050405020304" pitchFamily="18" charset="-78"/>
                <a:cs typeface="Simplified Arabic" panose="02020603050405020304" pitchFamily="18" charset="-78"/>
              </a:rPr>
              <a:t>الخاصّة (الشخصية) </a:t>
            </a:r>
            <a:r>
              <a:rPr lang="ar-IQ" b="1" dirty="0">
                <a:solidFill>
                  <a:srgbClr val="333333"/>
                </a:solidFill>
                <a:latin typeface="Simplified Arabic" panose="02020603050405020304" pitchFamily="18" charset="-78"/>
                <a:cs typeface="Simplified Arabic" panose="02020603050405020304" pitchFamily="18" charset="-78"/>
              </a:rPr>
              <a:t>بقصّ الأظافر، وذلك لمنع نقل العدوى. </a:t>
            </a:r>
          </a:p>
          <a:p>
            <a:pPr lvl="0" algn="just"/>
            <a:r>
              <a:rPr lang="ar-IQ" b="1" dirty="0">
                <a:solidFill>
                  <a:srgbClr val="333333"/>
                </a:solidFill>
                <a:latin typeface="Simplified Arabic" panose="02020603050405020304" pitchFamily="18" charset="-78"/>
                <a:cs typeface="Simplified Arabic" panose="02020603050405020304" pitchFamily="18" charset="-78"/>
              </a:rPr>
              <a:t>تغيير الجوارب والأحذية أكثر من مرّة يومياً</a:t>
            </a:r>
            <a:r>
              <a:rPr lang="ar-IQ" b="1" dirty="0" smtClean="0">
                <a:solidFill>
                  <a:srgbClr val="333333"/>
                </a:solidFill>
                <a:latin typeface="Simplified Arabic" panose="02020603050405020304" pitchFamily="18" charset="-78"/>
                <a:cs typeface="Simplified Arabic" panose="02020603050405020304" pitchFamily="18" charset="-78"/>
              </a:rPr>
              <a:t>.</a:t>
            </a:r>
            <a:endParaRPr lang="ar-IQ" b="1" dirty="0">
              <a:solidFill>
                <a:prstClr val="black"/>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9563149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504056"/>
          </a:xfrm>
        </p:spPr>
        <p:txBody>
          <a:bodyPr>
            <a:normAutofit fontScale="90000"/>
          </a:bodyPr>
          <a:lstStyle/>
          <a:p>
            <a:r>
              <a:rPr lang="ar-IQ" sz="3200" b="1" dirty="0" smtClean="0">
                <a:solidFill>
                  <a:srgbClr val="FF0000"/>
                </a:solidFill>
                <a:latin typeface="Simplified Arabic" panose="02020603050405020304" pitchFamily="18" charset="-78"/>
                <a:cs typeface="Simplified Arabic" panose="02020603050405020304" pitchFamily="18" charset="-78"/>
              </a:rPr>
              <a:t>صورة توضح مكونات الجلد</a:t>
            </a:r>
            <a:endParaRPr lang="ar-IQ" sz="3200" b="1" dirty="0">
              <a:solidFill>
                <a:srgbClr val="FF0000"/>
              </a:solidFill>
              <a:latin typeface="Simplified Arabic" panose="02020603050405020304" pitchFamily="18" charset="-78"/>
              <a:cs typeface="Simplified Arabic" panose="02020603050405020304" pitchFamily="18" charset="-78"/>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764704"/>
            <a:ext cx="8496944" cy="576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54547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116632"/>
            <a:ext cx="8784976" cy="576064"/>
          </a:xfrm>
        </p:spPr>
        <p:txBody>
          <a:bodyPr>
            <a:normAutofit fontScale="90000"/>
          </a:bodyPr>
          <a:lstStyle/>
          <a:p>
            <a:r>
              <a:rPr lang="ar-IQ" b="1" dirty="0" smtClean="0">
                <a:solidFill>
                  <a:srgbClr val="FF0000"/>
                </a:solidFill>
                <a:latin typeface="Simplified Arabic" panose="02020603050405020304" pitchFamily="18" charset="-78"/>
                <a:cs typeface="Simplified Arabic" panose="02020603050405020304" pitchFamily="18" charset="-78"/>
              </a:rPr>
              <a:t>صورة توضح طبقة من الجلد</a:t>
            </a:r>
            <a:endParaRPr lang="ar-IQ" b="1" dirty="0">
              <a:solidFill>
                <a:srgbClr val="FF0000"/>
              </a:solidFill>
              <a:latin typeface="Simplified Arabic" panose="02020603050405020304" pitchFamily="18" charset="-78"/>
              <a:cs typeface="Simplified Arabic" panose="02020603050405020304" pitchFamily="18" charset="-78"/>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052736"/>
            <a:ext cx="8352928"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56324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576064"/>
          </a:xfrm>
        </p:spPr>
        <p:txBody>
          <a:bodyPr>
            <a:noAutofit/>
          </a:bodyPr>
          <a:lstStyle/>
          <a:p>
            <a:r>
              <a:rPr lang="ar-IQ" sz="3600" b="1" dirty="0" smtClean="0">
                <a:solidFill>
                  <a:srgbClr val="FF0000"/>
                </a:solidFill>
                <a:latin typeface="Simplified Arabic" pitchFamily="18" charset="-78"/>
                <a:cs typeface="Simplified Arabic" pitchFamily="18" charset="-78"/>
              </a:rPr>
              <a:t>أعراض وعلامات انخفاض درجة حرارة الجسم</a:t>
            </a:r>
            <a:endParaRPr lang="ar-IQ" sz="3600" b="1" dirty="0">
              <a:solidFill>
                <a:srgbClr val="FF0000"/>
              </a:solidFill>
              <a:latin typeface="Simplified Arabic" pitchFamily="18" charset="-78"/>
              <a:cs typeface="Simplified Arabic" pitchFamily="18" charset="-78"/>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5" y="836712"/>
            <a:ext cx="7776864" cy="5832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15490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116632"/>
            <a:ext cx="8784976" cy="720080"/>
          </a:xfrm>
        </p:spPr>
        <p:txBody>
          <a:bodyPr>
            <a:normAutofit/>
          </a:bodyPr>
          <a:lstStyle/>
          <a:p>
            <a:pPr>
              <a:tabLst>
                <a:tab pos="114300" algn="l"/>
              </a:tabLst>
            </a:pPr>
            <a:r>
              <a:rPr lang="ar-IQ" sz="3200" b="1" dirty="0">
                <a:solidFill>
                  <a:srgbClr val="FF0000"/>
                </a:solidFill>
                <a:latin typeface="Times New Roman"/>
                <a:ea typeface="Times New Roman"/>
                <a:cs typeface="Simplified Arabic"/>
              </a:rPr>
              <a:t>6ـ1 تركيب الجلد    </a:t>
            </a:r>
            <a:r>
              <a:rPr lang="en-US" sz="3200" b="1" dirty="0">
                <a:solidFill>
                  <a:srgbClr val="FF0000"/>
                </a:solidFill>
                <a:latin typeface="Times New Roman"/>
                <a:ea typeface="Times New Roman"/>
                <a:cs typeface="Simplified Arabic"/>
              </a:rPr>
              <a:t>Structure of </a:t>
            </a:r>
            <a:r>
              <a:rPr lang="en-US" sz="3200" b="1" dirty="0" smtClean="0">
                <a:solidFill>
                  <a:srgbClr val="FF0000"/>
                </a:solidFill>
                <a:latin typeface="Times New Roman"/>
                <a:ea typeface="Times New Roman"/>
                <a:cs typeface="Simplified Arabic"/>
              </a:rPr>
              <a:t>skin</a:t>
            </a:r>
            <a:endParaRPr lang="ar-IQ" sz="3200" dirty="0">
              <a:solidFill>
                <a:srgbClr val="FF0000"/>
              </a:solidFill>
            </a:endParaRPr>
          </a:p>
        </p:txBody>
      </p:sp>
      <p:sp>
        <p:nvSpPr>
          <p:cNvPr id="3" name="عنصر نائب للمحتوى 2"/>
          <p:cNvSpPr>
            <a:spLocks noGrp="1"/>
          </p:cNvSpPr>
          <p:nvPr>
            <p:ph idx="1"/>
          </p:nvPr>
        </p:nvSpPr>
        <p:spPr>
          <a:xfrm>
            <a:off x="179512" y="980728"/>
            <a:ext cx="8856984" cy="5760640"/>
          </a:xfrm>
        </p:spPr>
        <p:txBody>
          <a:bodyPr>
            <a:normAutofit/>
          </a:bodyPr>
          <a:lstStyle/>
          <a:p>
            <a:pPr algn="just"/>
            <a:r>
              <a:rPr lang="ar-IQ" sz="3600" dirty="0">
                <a:latin typeface="Times New Roman"/>
                <a:ea typeface="Times New Roman"/>
                <a:cs typeface="Simplified Arabic"/>
              </a:rPr>
              <a:t>يتركب الجلد </a:t>
            </a:r>
            <a:r>
              <a:rPr lang="ar-IQ" sz="3600" dirty="0" smtClean="0">
                <a:latin typeface="Times New Roman"/>
                <a:ea typeface="Times New Roman"/>
                <a:cs typeface="Simplified Arabic"/>
              </a:rPr>
              <a:t>من:-</a:t>
            </a:r>
          </a:p>
          <a:p>
            <a:pPr algn="just"/>
            <a:r>
              <a:rPr lang="ar-IQ" sz="3600" dirty="0" smtClean="0">
                <a:latin typeface="Times New Roman"/>
                <a:ea typeface="Times New Roman"/>
                <a:cs typeface="Simplified Arabic"/>
              </a:rPr>
              <a:t>- طبقة </a:t>
            </a:r>
            <a:r>
              <a:rPr lang="ar-IQ" sz="3600" dirty="0">
                <a:latin typeface="Times New Roman"/>
                <a:ea typeface="Times New Roman"/>
                <a:cs typeface="Simplified Arabic"/>
              </a:rPr>
              <a:t>علوية تدعى </a:t>
            </a:r>
            <a:r>
              <a:rPr lang="ar-IQ" sz="3600" b="1" dirty="0">
                <a:solidFill>
                  <a:srgbClr val="FF0000"/>
                </a:solidFill>
                <a:latin typeface="Times New Roman"/>
                <a:ea typeface="Times New Roman"/>
                <a:cs typeface="Simplified Arabic"/>
              </a:rPr>
              <a:t>البشرة </a:t>
            </a:r>
            <a:r>
              <a:rPr lang="ar-IQ" sz="3600" b="1" dirty="0" smtClean="0">
                <a:solidFill>
                  <a:srgbClr val="FF0000"/>
                </a:solidFill>
                <a:latin typeface="Times New Roman"/>
                <a:ea typeface="Times New Roman"/>
                <a:cs typeface="Simplified Arabic"/>
              </a:rPr>
              <a:t>(</a:t>
            </a:r>
            <a:r>
              <a:rPr lang="en-US" sz="3600" b="1" dirty="0" smtClean="0">
                <a:solidFill>
                  <a:srgbClr val="FF0000"/>
                </a:solidFill>
                <a:latin typeface="Times New Roman"/>
                <a:ea typeface="Times New Roman"/>
                <a:cs typeface="Simplified Arabic"/>
              </a:rPr>
              <a:t>Epidermis</a:t>
            </a:r>
            <a:r>
              <a:rPr lang="ar-IQ" sz="3600" b="1" dirty="0" smtClean="0">
                <a:solidFill>
                  <a:srgbClr val="FF0000"/>
                </a:solidFill>
                <a:latin typeface="Times New Roman"/>
                <a:ea typeface="Times New Roman"/>
                <a:cs typeface="Simplified Arabic"/>
              </a:rPr>
              <a:t>) </a:t>
            </a:r>
            <a:r>
              <a:rPr lang="ar-IQ" sz="3600" dirty="0">
                <a:latin typeface="Times New Roman"/>
                <a:ea typeface="Times New Roman"/>
                <a:cs typeface="Simplified Arabic"/>
              </a:rPr>
              <a:t>وخلاياها </a:t>
            </a:r>
            <a:r>
              <a:rPr lang="ar-IQ" sz="3600" dirty="0" smtClean="0">
                <a:latin typeface="Times New Roman"/>
                <a:ea typeface="Times New Roman"/>
                <a:cs typeface="Simplified Arabic"/>
              </a:rPr>
              <a:t>طلائية.</a:t>
            </a:r>
          </a:p>
          <a:p>
            <a:pPr algn="just"/>
            <a:r>
              <a:rPr lang="ar-IQ" sz="3600" dirty="0" smtClean="0">
                <a:latin typeface="Times New Roman"/>
                <a:ea typeface="Times New Roman"/>
                <a:cs typeface="Simplified Arabic"/>
              </a:rPr>
              <a:t>- وطبقة </a:t>
            </a:r>
            <a:r>
              <a:rPr lang="ar-IQ" sz="3600" dirty="0">
                <a:latin typeface="Times New Roman"/>
                <a:ea typeface="Times New Roman"/>
                <a:cs typeface="Simplified Arabic"/>
              </a:rPr>
              <a:t>أسفلها يدعى </a:t>
            </a:r>
            <a:r>
              <a:rPr lang="ar-IQ" sz="3600" b="1" dirty="0">
                <a:solidFill>
                  <a:srgbClr val="FF0000"/>
                </a:solidFill>
                <a:latin typeface="Times New Roman"/>
                <a:ea typeface="Times New Roman"/>
                <a:cs typeface="Simplified Arabic"/>
              </a:rPr>
              <a:t>الأدمة (</a:t>
            </a:r>
            <a:r>
              <a:rPr lang="en-US" sz="3600" b="1" dirty="0">
                <a:solidFill>
                  <a:srgbClr val="FF0000"/>
                </a:solidFill>
                <a:latin typeface="Times New Roman"/>
                <a:ea typeface="Times New Roman"/>
                <a:cs typeface="Simplified Arabic"/>
              </a:rPr>
              <a:t>Dermis</a:t>
            </a:r>
            <a:r>
              <a:rPr lang="ar-IQ" sz="3600" b="1" dirty="0">
                <a:solidFill>
                  <a:srgbClr val="FF0000"/>
                </a:solidFill>
                <a:latin typeface="Times New Roman"/>
                <a:ea typeface="Times New Roman"/>
                <a:cs typeface="Simplified Arabic"/>
              </a:rPr>
              <a:t>) </a:t>
            </a:r>
            <a:endParaRPr lang="ar-IQ" sz="3600" b="1" dirty="0" smtClean="0">
              <a:solidFill>
                <a:srgbClr val="FF0000"/>
              </a:solidFill>
              <a:latin typeface="Times New Roman"/>
              <a:ea typeface="Times New Roman"/>
              <a:cs typeface="Simplified Arabic"/>
            </a:endParaRPr>
          </a:p>
          <a:p>
            <a:pPr algn="just"/>
            <a:r>
              <a:rPr lang="ar-IQ" sz="3600" dirty="0" smtClean="0">
                <a:latin typeface="Times New Roman"/>
                <a:ea typeface="Times New Roman"/>
                <a:cs typeface="Simplified Arabic"/>
              </a:rPr>
              <a:t>- ويقع </a:t>
            </a:r>
            <a:r>
              <a:rPr lang="ar-IQ" sz="3600" dirty="0">
                <a:latin typeface="Times New Roman"/>
                <a:ea typeface="Times New Roman"/>
                <a:cs typeface="Simplified Arabic"/>
              </a:rPr>
              <a:t>تحت الأدمة نسيج يسمى </a:t>
            </a:r>
            <a:r>
              <a:rPr lang="ar-IQ" sz="3600" b="1" dirty="0">
                <a:solidFill>
                  <a:srgbClr val="FF0000"/>
                </a:solidFill>
                <a:latin typeface="Times New Roman"/>
                <a:ea typeface="Times New Roman"/>
                <a:cs typeface="Simplified Arabic"/>
              </a:rPr>
              <a:t>تحت الأدمة (</a:t>
            </a:r>
            <a:r>
              <a:rPr lang="en-US" sz="3600" b="1" dirty="0">
                <a:solidFill>
                  <a:srgbClr val="FF0000"/>
                </a:solidFill>
                <a:latin typeface="Times New Roman"/>
                <a:ea typeface="Times New Roman"/>
                <a:cs typeface="Simplified Arabic"/>
              </a:rPr>
              <a:t>Hypodermis</a:t>
            </a:r>
            <a:r>
              <a:rPr lang="ar-IQ" sz="3600" b="1" dirty="0">
                <a:solidFill>
                  <a:srgbClr val="FF0000"/>
                </a:solidFill>
                <a:latin typeface="Times New Roman"/>
                <a:ea typeface="Times New Roman"/>
                <a:cs typeface="Simplified Arabic"/>
              </a:rPr>
              <a:t>) </a:t>
            </a:r>
            <a:r>
              <a:rPr lang="ar-IQ" sz="3600" dirty="0">
                <a:latin typeface="Times New Roman"/>
                <a:ea typeface="Times New Roman"/>
                <a:cs typeface="Simplified Arabic"/>
              </a:rPr>
              <a:t>يتكون في معظمه من نسيج دهني ومن نسيج ضام </a:t>
            </a:r>
            <a:r>
              <a:rPr lang="ar-IQ" sz="3600" dirty="0" smtClean="0">
                <a:latin typeface="Times New Roman"/>
                <a:ea typeface="Times New Roman"/>
                <a:cs typeface="Simplified Arabic"/>
              </a:rPr>
              <a:t>واسع.</a:t>
            </a:r>
          </a:p>
        </p:txBody>
      </p:sp>
    </p:spTree>
    <p:extLst>
      <p:ext uri="{BB962C8B-B14F-4D97-AF65-F5344CB8AC3E}">
        <p14:creationId xmlns:p14="http://schemas.microsoft.com/office/powerpoint/2010/main" val="9942797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576064"/>
          </a:xfrm>
        </p:spPr>
        <p:txBody>
          <a:bodyPr>
            <a:noAutofit/>
          </a:bodyPr>
          <a:lstStyle/>
          <a:p>
            <a:r>
              <a:rPr lang="ar-IQ" sz="3600" b="1" dirty="0" smtClean="0">
                <a:solidFill>
                  <a:srgbClr val="FF0000"/>
                </a:solidFill>
                <a:latin typeface="Simplified Arabic" pitchFamily="18" charset="-78"/>
                <a:cs typeface="Simplified Arabic" pitchFamily="18" charset="-78"/>
              </a:rPr>
              <a:t>صورة توضح طبقات جلد الإنسان</a:t>
            </a:r>
            <a:endParaRPr lang="ar-IQ" sz="3600" b="1" dirty="0">
              <a:solidFill>
                <a:srgbClr val="FF0000"/>
              </a:solidFill>
              <a:latin typeface="Simplified Arabic" pitchFamily="18" charset="-78"/>
              <a:cs typeface="Simplified Arabic" pitchFamily="18" charset="-78"/>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124744"/>
            <a:ext cx="8784975"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28781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1520" y="116632"/>
            <a:ext cx="8640960" cy="504056"/>
          </a:xfrm>
        </p:spPr>
        <p:txBody>
          <a:bodyPr>
            <a:noAutofit/>
          </a:bodyPr>
          <a:lstStyle/>
          <a:p>
            <a:r>
              <a:rPr lang="ar-IQ" sz="3200" b="1" dirty="0" smtClean="0">
                <a:solidFill>
                  <a:srgbClr val="FF0000"/>
                </a:solidFill>
                <a:latin typeface="Simplified Arabic" panose="02020603050405020304" pitchFamily="18" charset="-78"/>
                <a:cs typeface="Simplified Arabic" panose="02020603050405020304" pitchFamily="18" charset="-78"/>
              </a:rPr>
              <a:t>مخطط يبين مكونات الجلد</a:t>
            </a:r>
            <a:endParaRPr lang="ar-IQ" sz="3200" b="1" dirty="0">
              <a:solidFill>
                <a:srgbClr val="FF0000"/>
              </a:solidFill>
              <a:latin typeface="Simplified Arabic" panose="02020603050405020304" pitchFamily="18" charset="-78"/>
              <a:cs typeface="Simplified Arabic" panose="02020603050405020304" pitchFamily="18" charset="-78"/>
            </a:endParaRP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124744"/>
            <a:ext cx="8640960"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68721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576064"/>
          </a:xfrm>
        </p:spPr>
        <p:txBody>
          <a:bodyPr>
            <a:normAutofit fontScale="90000"/>
          </a:bodyPr>
          <a:lstStyle/>
          <a:p>
            <a:r>
              <a:rPr lang="ar-IQ" sz="3200" b="1" dirty="0" smtClean="0">
                <a:solidFill>
                  <a:srgbClr val="FF0000"/>
                </a:solidFill>
                <a:latin typeface="Simplified Arabic" panose="02020603050405020304" pitchFamily="18" charset="-78"/>
                <a:cs typeface="Simplified Arabic" panose="02020603050405020304" pitchFamily="18" charset="-78"/>
              </a:rPr>
              <a:t>صورة توضح طبقات الجلد</a:t>
            </a:r>
            <a:endParaRPr lang="ar-IQ" sz="3200" b="1" dirty="0">
              <a:solidFill>
                <a:srgbClr val="FF0000"/>
              </a:solidFill>
              <a:latin typeface="Simplified Arabic" panose="02020603050405020304" pitchFamily="18" charset="-78"/>
              <a:cs typeface="Simplified Arabic" panose="02020603050405020304" pitchFamily="18" charset="-78"/>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836712"/>
            <a:ext cx="8640959" cy="568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40929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504056"/>
          </a:xfrm>
        </p:spPr>
        <p:txBody>
          <a:bodyPr>
            <a:noAutofit/>
          </a:bodyPr>
          <a:lstStyle/>
          <a:p>
            <a:r>
              <a:rPr lang="ar-IQ" sz="3200" b="1" dirty="0" smtClean="0">
                <a:solidFill>
                  <a:srgbClr val="FF0000"/>
                </a:solidFill>
                <a:latin typeface="Simplified Arabic" panose="02020603050405020304" pitchFamily="18" charset="-78"/>
                <a:cs typeface="Simplified Arabic" panose="02020603050405020304" pitchFamily="18" charset="-78"/>
              </a:rPr>
              <a:t>مكونات كل طبقة من طبقات الجلد</a:t>
            </a:r>
            <a:endParaRPr lang="ar-IQ" sz="3200" b="1" dirty="0">
              <a:solidFill>
                <a:srgbClr val="FF0000"/>
              </a:solidFill>
              <a:latin typeface="Simplified Arabic" panose="02020603050405020304" pitchFamily="18" charset="-78"/>
              <a:cs typeface="Simplified Arabic" panose="02020603050405020304" pitchFamily="18" charset="-78"/>
            </a:endParaRPr>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836712"/>
            <a:ext cx="8496944" cy="568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04554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عنوان 1"/>
          <p:cNvSpPr>
            <a:spLocks noGrp="1"/>
          </p:cNvSpPr>
          <p:nvPr>
            <p:ph type="title"/>
          </p:nvPr>
        </p:nvSpPr>
        <p:spPr>
          <a:xfrm>
            <a:off x="317500" y="273050"/>
            <a:ext cx="8535988" cy="777875"/>
          </a:xfrm>
        </p:spPr>
        <p:txBody>
          <a:bodyPr/>
          <a:lstStyle/>
          <a:p>
            <a:pPr eaLnBrk="1" hangingPunct="1"/>
            <a:r>
              <a:rPr lang="ar-IQ" b="1" smtClean="0">
                <a:solidFill>
                  <a:srgbClr val="FF0000"/>
                </a:solidFill>
              </a:rPr>
              <a:t>تنويه</a:t>
            </a:r>
          </a:p>
        </p:txBody>
      </p:sp>
      <p:sp>
        <p:nvSpPr>
          <p:cNvPr id="3" name="عنصر نائب للمحتوى 2"/>
          <p:cNvSpPr>
            <a:spLocks noGrp="1"/>
          </p:cNvSpPr>
          <p:nvPr>
            <p:ph idx="1"/>
          </p:nvPr>
        </p:nvSpPr>
        <p:spPr>
          <a:xfrm>
            <a:off x="460375" y="1282700"/>
            <a:ext cx="8270875" cy="5041900"/>
          </a:xfrm>
        </p:spPr>
        <p:txBody>
          <a:bodyPr rtlCol="1">
            <a:normAutofit fontScale="55000" lnSpcReduction="20000"/>
          </a:bodyPr>
          <a:lstStyle/>
          <a:p>
            <a:pPr algn="ctr" eaLnBrk="1" fontAlgn="auto" hangingPunct="1">
              <a:lnSpc>
                <a:spcPct val="120000"/>
              </a:lnSpc>
              <a:spcBef>
                <a:spcPts val="0"/>
              </a:spcBef>
              <a:spcAft>
                <a:spcPts val="0"/>
              </a:spcAft>
              <a:defRPr/>
            </a:pPr>
            <a:r>
              <a:rPr lang="ar-IQ" sz="7200" b="1" dirty="0" smtClean="0">
                <a:solidFill>
                  <a:srgbClr val="FF0000"/>
                </a:solidFill>
                <a:latin typeface="Simplified Arabic" panose="02020603050405020304" pitchFamily="18" charset="-78"/>
                <a:cs typeface="Simplified Arabic" panose="02020603050405020304" pitchFamily="18" charset="-78"/>
              </a:rPr>
              <a:t>هذه المحاضرة خاصة بطلبة </a:t>
            </a:r>
          </a:p>
          <a:p>
            <a:pPr algn="ctr" eaLnBrk="1" fontAlgn="auto" hangingPunct="1">
              <a:lnSpc>
                <a:spcPct val="120000"/>
              </a:lnSpc>
              <a:spcBef>
                <a:spcPts val="0"/>
              </a:spcBef>
              <a:spcAft>
                <a:spcPts val="0"/>
              </a:spcAft>
              <a:defRPr/>
            </a:pPr>
            <a:r>
              <a:rPr lang="ar-IQ" sz="7200" b="1" dirty="0" smtClean="0">
                <a:solidFill>
                  <a:srgbClr val="FF0000"/>
                </a:solidFill>
                <a:latin typeface="Simplified Arabic" panose="02020603050405020304" pitchFamily="18" charset="-78"/>
                <a:cs typeface="Simplified Arabic" panose="02020603050405020304" pitchFamily="18" charset="-78"/>
              </a:rPr>
              <a:t>المرحلة </a:t>
            </a:r>
            <a:r>
              <a:rPr lang="ar-IQ" sz="7200" b="1" dirty="0" smtClean="0">
                <a:solidFill>
                  <a:schemeClr val="accent4">
                    <a:lumMod val="75000"/>
                  </a:schemeClr>
                </a:solidFill>
                <a:latin typeface="Simplified Arabic" panose="02020603050405020304" pitchFamily="18" charset="-78"/>
                <a:cs typeface="Simplified Arabic" panose="02020603050405020304" pitchFamily="18" charset="-78"/>
              </a:rPr>
              <a:t>الثالثة - الدراسة الصباحية والمسائية</a:t>
            </a:r>
          </a:p>
          <a:p>
            <a:pPr algn="ctr" eaLnBrk="1" fontAlgn="auto" hangingPunct="1">
              <a:lnSpc>
                <a:spcPct val="120000"/>
              </a:lnSpc>
              <a:spcBef>
                <a:spcPts val="0"/>
              </a:spcBef>
              <a:spcAft>
                <a:spcPts val="0"/>
              </a:spcAft>
              <a:defRPr/>
            </a:pPr>
            <a:r>
              <a:rPr lang="ar-IQ" sz="7200" b="1" dirty="0" smtClean="0">
                <a:solidFill>
                  <a:srgbClr val="FF0000"/>
                </a:solidFill>
                <a:latin typeface="Simplified Arabic" panose="02020603050405020304" pitchFamily="18" charset="-78"/>
                <a:cs typeface="Simplified Arabic" panose="02020603050405020304" pitchFamily="18" charset="-78"/>
              </a:rPr>
              <a:t>الرجاء لا نسمح بقطع أو استنساخ المحاضرة أو جزء منها أو تدريسها أو إلقائها ونعتبر هذه المحاضرة حقوق شخصية ( ملكية فكرية ) إلى </a:t>
            </a:r>
            <a:r>
              <a:rPr lang="ar-IQ" sz="7200" b="1" dirty="0" err="1" smtClean="0">
                <a:solidFill>
                  <a:srgbClr val="FF0000"/>
                </a:solidFill>
                <a:latin typeface="Simplified Arabic" panose="02020603050405020304" pitchFamily="18" charset="-78"/>
                <a:cs typeface="Simplified Arabic" panose="02020603050405020304" pitchFamily="18" charset="-78"/>
              </a:rPr>
              <a:t>أ.د</a:t>
            </a:r>
            <a:r>
              <a:rPr lang="ar-IQ" sz="7200" b="1" dirty="0" smtClean="0">
                <a:solidFill>
                  <a:srgbClr val="FF0000"/>
                </a:solidFill>
                <a:latin typeface="Simplified Arabic" panose="02020603050405020304" pitchFamily="18" charset="-78"/>
                <a:cs typeface="Simplified Arabic" panose="02020603050405020304" pitchFamily="18" charset="-78"/>
              </a:rPr>
              <a:t>. حسن هادي </a:t>
            </a:r>
            <a:r>
              <a:rPr lang="ar-IQ" sz="7200" b="1" dirty="0" smtClean="0">
                <a:solidFill>
                  <a:srgbClr val="FF0000"/>
                </a:solidFill>
                <a:latin typeface="Simplified Arabic" panose="02020603050405020304" pitchFamily="18" charset="-78"/>
                <a:cs typeface="Simplified Arabic" panose="02020603050405020304" pitchFamily="18" charset="-78"/>
              </a:rPr>
              <a:t>الهلالي</a:t>
            </a:r>
          </a:p>
          <a:p>
            <a:pPr algn="ctr" eaLnBrk="1" fontAlgn="auto" hangingPunct="1">
              <a:lnSpc>
                <a:spcPct val="120000"/>
              </a:lnSpc>
              <a:spcBef>
                <a:spcPts val="0"/>
              </a:spcBef>
              <a:spcAft>
                <a:spcPts val="0"/>
              </a:spcAft>
              <a:defRPr/>
            </a:pPr>
            <a:r>
              <a:rPr lang="ar-IQ" sz="7200" b="1" dirty="0" smtClean="0">
                <a:solidFill>
                  <a:srgbClr val="FF0000"/>
                </a:solidFill>
                <a:latin typeface="Simplified Arabic" panose="02020603050405020304" pitchFamily="18" charset="-78"/>
                <a:cs typeface="Simplified Arabic" panose="02020603050405020304" pitchFamily="18" charset="-78"/>
              </a:rPr>
              <a:t>الجامعة </a:t>
            </a:r>
            <a:r>
              <a:rPr lang="ar-IQ" sz="7200" b="1" dirty="0">
                <a:solidFill>
                  <a:srgbClr val="FF0000"/>
                </a:solidFill>
                <a:latin typeface="Simplified Arabic" panose="02020603050405020304" pitchFamily="18" charset="-78"/>
                <a:cs typeface="Simplified Arabic" panose="02020603050405020304" pitchFamily="18" charset="-78"/>
              </a:rPr>
              <a:t>المستنصرية – كلية التربية البدنية وعلوم الرياضة</a:t>
            </a:r>
          </a:p>
          <a:p>
            <a:pPr algn="ctr" eaLnBrk="1" fontAlgn="auto" hangingPunct="1">
              <a:lnSpc>
                <a:spcPct val="120000"/>
              </a:lnSpc>
              <a:spcBef>
                <a:spcPts val="0"/>
              </a:spcBef>
              <a:spcAft>
                <a:spcPts val="0"/>
              </a:spcAft>
              <a:defRPr/>
            </a:pPr>
            <a:endParaRPr lang="ar-IQ" sz="7200" b="1" dirty="0">
              <a:solidFill>
                <a:srgbClr val="FF000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2286630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648072"/>
          </a:xfrm>
        </p:spPr>
        <p:txBody>
          <a:bodyPr>
            <a:normAutofit/>
          </a:bodyPr>
          <a:lstStyle/>
          <a:p>
            <a:r>
              <a:rPr lang="ar-IQ" sz="3200" b="1" dirty="0" smtClean="0">
                <a:solidFill>
                  <a:srgbClr val="FF0000"/>
                </a:solidFill>
                <a:latin typeface="Simplified Arabic" panose="02020603050405020304" pitchFamily="18" charset="-78"/>
                <a:cs typeface="Simplified Arabic" panose="02020603050405020304" pitchFamily="18" charset="-78"/>
              </a:rPr>
              <a:t>صورة توضح طبقات الجلد</a:t>
            </a:r>
            <a:endParaRPr lang="ar-IQ" sz="3200" b="1" dirty="0">
              <a:solidFill>
                <a:srgbClr val="FF0000"/>
              </a:solidFill>
              <a:latin typeface="Simplified Arabic" panose="02020603050405020304" pitchFamily="18" charset="-78"/>
              <a:cs typeface="Simplified Arabic" panose="02020603050405020304" pitchFamily="18" charset="-78"/>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980728"/>
            <a:ext cx="8496944" cy="5472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19251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576064"/>
          </a:xfrm>
        </p:spPr>
        <p:txBody>
          <a:bodyPr>
            <a:normAutofit fontScale="90000"/>
          </a:bodyPr>
          <a:lstStyle/>
          <a:p>
            <a:endParaRPr lang="ar-IQ"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980728"/>
            <a:ext cx="8136904" cy="5688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20918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504056"/>
          </a:xfrm>
        </p:spPr>
        <p:txBody>
          <a:bodyPr>
            <a:normAutofit fontScale="90000"/>
          </a:bodyPr>
          <a:lstStyle/>
          <a:p>
            <a:r>
              <a:rPr lang="ar-IQ" b="1" dirty="0" smtClean="0">
                <a:solidFill>
                  <a:srgbClr val="FF0000"/>
                </a:solidFill>
                <a:latin typeface="Simplified Arabic" panose="02020603050405020304" pitchFamily="18" charset="-78"/>
                <a:cs typeface="Simplified Arabic" panose="02020603050405020304" pitchFamily="18" charset="-78"/>
              </a:rPr>
              <a:t>وظائف الجلد</a:t>
            </a:r>
            <a:endParaRPr lang="ar-IQ" b="1" dirty="0">
              <a:solidFill>
                <a:srgbClr val="FF0000"/>
              </a:solidFill>
              <a:latin typeface="Simplified Arabic" panose="02020603050405020304" pitchFamily="18" charset="-78"/>
              <a:cs typeface="Simplified Arabic" panose="02020603050405020304" pitchFamily="18" charset="-78"/>
            </a:endParaRPr>
          </a:p>
        </p:txBody>
      </p:sp>
      <p:sp>
        <p:nvSpPr>
          <p:cNvPr id="3" name="عنصر نائب للمحتوى 2"/>
          <p:cNvSpPr>
            <a:spLocks noGrp="1"/>
          </p:cNvSpPr>
          <p:nvPr>
            <p:ph idx="1"/>
          </p:nvPr>
        </p:nvSpPr>
        <p:spPr>
          <a:xfrm>
            <a:off x="179512" y="692696"/>
            <a:ext cx="8712968" cy="5976664"/>
          </a:xfrm>
        </p:spPr>
        <p:txBody>
          <a:bodyPr>
            <a:normAutofit/>
          </a:bodyPr>
          <a:lstStyle/>
          <a:p>
            <a:pPr lvl="0" algn="just"/>
            <a:r>
              <a:rPr lang="ar-IQ" sz="4000" b="1" dirty="0">
                <a:solidFill>
                  <a:srgbClr val="FF0000"/>
                </a:solidFill>
                <a:latin typeface="Simplified Arabic" panose="02020603050405020304" pitchFamily="18" charset="-78"/>
                <a:ea typeface="Times New Roman"/>
                <a:cs typeface="Simplified Arabic" panose="02020603050405020304" pitchFamily="18" charset="-78"/>
              </a:rPr>
              <a:t>يؤدي هذا </a:t>
            </a:r>
            <a:r>
              <a:rPr lang="ar-IQ" sz="4000" b="1" dirty="0" smtClean="0">
                <a:solidFill>
                  <a:srgbClr val="FF0000"/>
                </a:solidFill>
                <a:latin typeface="Simplified Arabic" panose="02020603050405020304" pitchFamily="18" charset="-78"/>
                <a:ea typeface="Times New Roman"/>
                <a:cs typeface="Simplified Arabic" panose="02020603050405020304" pitchFamily="18" charset="-78"/>
              </a:rPr>
              <a:t>النسيج (الجلد) </a:t>
            </a:r>
            <a:r>
              <a:rPr lang="ar-IQ" sz="4000" b="1" dirty="0">
                <a:solidFill>
                  <a:srgbClr val="FF0000"/>
                </a:solidFill>
                <a:latin typeface="Simplified Arabic" panose="02020603050405020304" pitchFamily="18" charset="-78"/>
                <a:ea typeface="Times New Roman"/>
                <a:cs typeface="Simplified Arabic" panose="02020603050405020304" pitchFamily="18" charset="-78"/>
              </a:rPr>
              <a:t>الوظائف التالية :ـ</a:t>
            </a:r>
            <a:endParaRPr lang="en-US" sz="4000" b="1" dirty="0">
              <a:solidFill>
                <a:srgbClr val="FF0000"/>
              </a:solidFill>
              <a:latin typeface="Simplified Arabic" panose="02020603050405020304" pitchFamily="18" charset="-78"/>
              <a:ea typeface="Times New Roman"/>
              <a:cs typeface="Simplified Arabic" panose="02020603050405020304" pitchFamily="18" charset="-78"/>
            </a:endParaRPr>
          </a:p>
          <a:p>
            <a:pPr lvl="1" algn="just">
              <a:buFont typeface="+mj-lt"/>
              <a:buAutoNum type="arabicPeriod"/>
              <a:tabLst>
                <a:tab pos="571500" algn="l"/>
              </a:tabLst>
            </a:pPr>
            <a:r>
              <a:rPr lang="ar-IQ" sz="4000" b="1" u="sng" dirty="0">
                <a:solidFill>
                  <a:srgbClr val="FF0000"/>
                </a:solidFill>
                <a:latin typeface="Simplified Arabic" panose="02020603050405020304" pitchFamily="18" charset="-78"/>
                <a:ea typeface="Times New Roman"/>
                <a:cs typeface="Simplified Arabic" panose="02020603050405020304" pitchFamily="18" charset="-78"/>
              </a:rPr>
              <a:t>يربط</a:t>
            </a:r>
            <a:r>
              <a:rPr lang="ar-IQ" sz="4000" b="1" dirty="0">
                <a:solidFill>
                  <a:prstClr val="black"/>
                </a:solidFill>
                <a:latin typeface="Simplified Arabic" panose="02020603050405020304" pitchFamily="18" charset="-78"/>
                <a:ea typeface="Times New Roman"/>
                <a:cs typeface="Simplified Arabic" panose="02020603050405020304" pitchFamily="18" charset="-78"/>
              </a:rPr>
              <a:t> الجلد بالتراكيب الواقعة تحته كالعضلات.</a:t>
            </a:r>
            <a:endParaRPr lang="en-US" sz="4000" b="1" dirty="0">
              <a:solidFill>
                <a:prstClr val="black"/>
              </a:solidFill>
              <a:latin typeface="Simplified Arabic" panose="02020603050405020304" pitchFamily="18" charset="-78"/>
              <a:ea typeface="Times New Roman"/>
              <a:cs typeface="Simplified Arabic" panose="02020603050405020304" pitchFamily="18" charset="-78"/>
            </a:endParaRPr>
          </a:p>
          <a:p>
            <a:pPr lvl="1" algn="just">
              <a:buFont typeface="+mj-lt"/>
              <a:buAutoNum type="arabicPeriod"/>
              <a:tabLst>
                <a:tab pos="571500" algn="l"/>
              </a:tabLst>
            </a:pPr>
            <a:r>
              <a:rPr lang="ar-IQ" sz="4000" b="1" dirty="0">
                <a:solidFill>
                  <a:prstClr val="black"/>
                </a:solidFill>
                <a:latin typeface="Simplified Arabic" panose="02020603050405020304" pitchFamily="18" charset="-78"/>
                <a:ea typeface="Times New Roman"/>
                <a:cs typeface="Simplified Arabic" panose="02020603050405020304" pitchFamily="18" charset="-78"/>
              </a:rPr>
              <a:t>يسمح للجلد بالانزلاق بسهولة فوق التراكيب الواقعة تحته ولهذا فأنه </a:t>
            </a:r>
            <a:r>
              <a:rPr lang="ar-IQ" sz="4000" b="1" u="sng" dirty="0">
                <a:solidFill>
                  <a:srgbClr val="FF0000"/>
                </a:solidFill>
                <a:latin typeface="Simplified Arabic" panose="02020603050405020304" pitchFamily="18" charset="-78"/>
                <a:ea typeface="Times New Roman"/>
                <a:cs typeface="Simplified Arabic" panose="02020603050405020304" pitchFamily="18" charset="-78"/>
              </a:rPr>
              <a:t>يقلل</a:t>
            </a:r>
            <a:r>
              <a:rPr lang="ar-IQ" sz="4000" b="1" dirty="0">
                <a:solidFill>
                  <a:prstClr val="black"/>
                </a:solidFill>
                <a:latin typeface="Simplified Arabic" panose="02020603050405020304" pitchFamily="18" charset="-78"/>
                <a:ea typeface="Times New Roman"/>
                <a:cs typeface="Simplified Arabic" panose="02020603050405020304" pitchFamily="18" charset="-78"/>
              </a:rPr>
              <a:t> من تأثير الصدمات أو الضربات فهو يسبب انزلاقها تدريجياً وتخفيف قوتها.</a:t>
            </a:r>
            <a:endParaRPr lang="en-US" sz="4000" b="1" dirty="0">
              <a:solidFill>
                <a:prstClr val="black"/>
              </a:solidFill>
              <a:latin typeface="Simplified Arabic" panose="02020603050405020304" pitchFamily="18" charset="-78"/>
              <a:ea typeface="Times New Roman"/>
              <a:cs typeface="Simplified Arabic" panose="02020603050405020304" pitchFamily="18" charset="-78"/>
            </a:endParaRPr>
          </a:p>
          <a:p>
            <a:pPr lvl="1" algn="just">
              <a:buFont typeface="+mj-lt"/>
              <a:buAutoNum type="arabicPeriod"/>
              <a:tabLst>
                <a:tab pos="571500" algn="l"/>
              </a:tabLst>
            </a:pPr>
            <a:r>
              <a:rPr lang="ar-IQ" sz="4000" b="1" dirty="0">
                <a:solidFill>
                  <a:prstClr val="black"/>
                </a:solidFill>
                <a:latin typeface="Simplified Arabic" panose="02020603050405020304" pitchFamily="18" charset="-78"/>
                <a:ea typeface="Times New Roman"/>
                <a:cs typeface="Simplified Arabic" panose="02020603050405020304" pitchFamily="18" charset="-78"/>
              </a:rPr>
              <a:t>تعد الدهون فيه </a:t>
            </a:r>
            <a:r>
              <a:rPr lang="ar-IQ" sz="4000" b="1" u="sng" dirty="0">
                <a:solidFill>
                  <a:srgbClr val="FF0000"/>
                </a:solidFill>
                <a:latin typeface="Simplified Arabic" panose="02020603050405020304" pitchFamily="18" charset="-78"/>
                <a:ea typeface="Times New Roman"/>
                <a:cs typeface="Simplified Arabic" panose="02020603050405020304" pitchFamily="18" charset="-78"/>
              </a:rPr>
              <a:t>مخزناً للطاقة</a:t>
            </a:r>
            <a:r>
              <a:rPr lang="ar-IQ" sz="4000" b="1" dirty="0">
                <a:solidFill>
                  <a:srgbClr val="FF0000"/>
                </a:solidFill>
                <a:latin typeface="Simplified Arabic" panose="02020603050405020304" pitchFamily="18" charset="-78"/>
                <a:ea typeface="Times New Roman"/>
                <a:cs typeface="Simplified Arabic" panose="02020603050405020304" pitchFamily="18" charset="-78"/>
              </a:rPr>
              <a:t> </a:t>
            </a:r>
            <a:r>
              <a:rPr lang="ar-IQ" sz="4000" b="1" dirty="0">
                <a:solidFill>
                  <a:srgbClr val="00B0F0"/>
                </a:solidFill>
                <a:latin typeface="Simplified Arabic" panose="02020603050405020304" pitchFamily="18" charset="-78"/>
                <a:ea typeface="Times New Roman"/>
                <a:cs typeface="Simplified Arabic" panose="02020603050405020304" pitchFamily="18" charset="-78"/>
              </a:rPr>
              <a:t>وماصاً</a:t>
            </a:r>
            <a:r>
              <a:rPr lang="ar-IQ" sz="4000" b="1" dirty="0">
                <a:solidFill>
                  <a:prstClr val="black"/>
                </a:solidFill>
                <a:latin typeface="Simplified Arabic" panose="02020603050405020304" pitchFamily="18" charset="-78"/>
                <a:ea typeface="Times New Roman"/>
                <a:cs typeface="Simplified Arabic" panose="02020603050405020304" pitchFamily="18" charset="-78"/>
              </a:rPr>
              <a:t> للصدمات </a:t>
            </a:r>
            <a:r>
              <a:rPr lang="ar-IQ" sz="4000" b="1" dirty="0">
                <a:solidFill>
                  <a:srgbClr val="00B050"/>
                </a:solidFill>
                <a:latin typeface="Simplified Arabic" panose="02020603050405020304" pitchFamily="18" charset="-78"/>
                <a:ea typeface="Times New Roman"/>
                <a:cs typeface="Simplified Arabic" panose="02020603050405020304" pitchFamily="18" charset="-78"/>
              </a:rPr>
              <a:t>وعازلاً</a:t>
            </a:r>
            <a:r>
              <a:rPr lang="ar-IQ" sz="4000" b="1" dirty="0">
                <a:solidFill>
                  <a:prstClr val="black"/>
                </a:solidFill>
                <a:latin typeface="Simplified Arabic" panose="02020603050405020304" pitchFamily="18" charset="-78"/>
                <a:ea typeface="Times New Roman"/>
                <a:cs typeface="Simplified Arabic" panose="02020603050405020304" pitchFamily="18" charset="-78"/>
              </a:rPr>
              <a:t> لأنسجة الجسم الداخلية ضد التأثيرات الحرارية للبيئة</a:t>
            </a:r>
            <a:r>
              <a:rPr lang="ar-IQ" sz="4000" b="1" dirty="0" smtClean="0">
                <a:solidFill>
                  <a:prstClr val="black"/>
                </a:solidFill>
                <a:latin typeface="Simplified Arabic" panose="02020603050405020304" pitchFamily="18" charset="-78"/>
                <a:ea typeface="Times New Roman"/>
                <a:cs typeface="Simplified Arabic" panose="02020603050405020304" pitchFamily="18" charset="-78"/>
              </a:rPr>
              <a:t>.</a:t>
            </a:r>
            <a:endParaRPr lang="en-US" sz="4000" b="1" dirty="0">
              <a:solidFill>
                <a:prstClr val="black"/>
              </a:solidFill>
              <a:latin typeface="Simplified Arabic" panose="02020603050405020304" pitchFamily="18" charset="-78"/>
              <a:ea typeface="Times New Roman"/>
              <a:cs typeface="Simplified Arabic" panose="02020603050405020304" pitchFamily="18" charset="-78"/>
            </a:endParaRPr>
          </a:p>
        </p:txBody>
      </p:sp>
    </p:spTree>
    <p:extLst>
      <p:ext uri="{BB962C8B-B14F-4D97-AF65-F5344CB8AC3E}">
        <p14:creationId xmlns:p14="http://schemas.microsoft.com/office/powerpoint/2010/main" val="29902965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432048"/>
          </a:xfrm>
        </p:spPr>
        <p:txBody>
          <a:bodyPr>
            <a:normAutofit fontScale="90000"/>
          </a:bodyPr>
          <a:lstStyle/>
          <a:p>
            <a:endParaRPr lang="ar-IQ"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836712"/>
            <a:ext cx="8568951" cy="5688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76896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490066"/>
          </a:xfrm>
        </p:spPr>
        <p:txBody>
          <a:bodyPr>
            <a:normAutofit fontScale="90000"/>
          </a:bodyPr>
          <a:lstStyle/>
          <a:p>
            <a:pPr algn="justLow">
              <a:tabLst>
                <a:tab pos="114300" algn="l"/>
              </a:tabLst>
            </a:pPr>
            <a:r>
              <a:rPr lang="ar-IQ" b="1" dirty="0">
                <a:solidFill>
                  <a:srgbClr val="FF0000"/>
                </a:solidFill>
                <a:latin typeface="Times New Roman"/>
                <a:ea typeface="Times New Roman"/>
                <a:cs typeface="Simplified Arabic"/>
              </a:rPr>
              <a:t>6ـ2 وظائف الجلد </a:t>
            </a:r>
            <a:r>
              <a:rPr lang="en-US" b="1" dirty="0">
                <a:solidFill>
                  <a:srgbClr val="FF0000"/>
                </a:solidFill>
                <a:latin typeface="Times New Roman"/>
                <a:ea typeface="Times New Roman"/>
                <a:cs typeface="Simplified Arabic"/>
              </a:rPr>
              <a:t>The skin </a:t>
            </a:r>
            <a:r>
              <a:rPr lang="en-US" b="1" dirty="0" smtClean="0">
                <a:solidFill>
                  <a:srgbClr val="FF0000"/>
                </a:solidFill>
                <a:latin typeface="Times New Roman"/>
                <a:ea typeface="Times New Roman"/>
                <a:cs typeface="Simplified Arabic"/>
              </a:rPr>
              <a:t>functions</a:t>
            </a:r>
            <a:endParaRPr lang="ar-IQ" dirty="0">
              <a:solidFill>
                <a:srgbClr val="FF0000"/>
              </a:solidFill>
            </a:endParaRPr>
          </a:p>
        </p:txBody>
      </p:sp>
      <p:sp>
        <p:nvSpPr>
          <p:cNvPr id="3" name="عنصر نائب للمحتوى 2"/>
          <p:cNvSpPr>
            <a:spLocks noGrp="1"/>
          </p:cNvSpPr>
          <p:nvPr>
            <p:ph idx="1"/>
          </p:nvPr>
        </p:nvSpPr>
        <p:spPr>
          <a:xfrm>
            <a:off x="179512" y="980728"/>
            <a:ext cx="8856984" cy="5688632"/>
          </a:xfrm>
        </p:spPr>
        <p:txBody>
          <a:bodyPr>
            <a:normAutofit/>
          </a:bodyPr>
          <a:lstStyle/>
          <a:p>
            <a:pPr lvl="1" algn="justLow">
              <a:buFont typeface="+mj-lt"/>
              <a:buAutoNum type="arabicPeriod"/>
              <a:tabLst>
                <a:tab pos="342900" algn="l"/>
              </a:tabLst>
            </a:pPr>
            <a:r>
              <a:rPr lang="ar-IQ" sz="3200" b="1" dirty="0" smtClean="0">
                <a:solidFill>
                  <a:srgbClr val="0070C0"/>
                </a:solidFill>
                <a:latin typeface="Simplified Arabic" panose="02020603050405020304" pitchFamily="18" charset="-78"/>
                <a:ea typeface="Times New Roman"/>
                <a:cs typeface="Simplified Arabic" panose="02020603050405020304" pitchFamily="18" charset="-78"/>
              </a:rPr>
              <a:t>الوقاية         </a:t>
            </a:r>
            <a:r>
              <a:rPr lang="ar-IQ" sz="3200" b="1" dirty="0">
                <a:solidFill>
                  <a:srgbClr val="0070C0"/>
                </a:solidFill>
                <a:latin typeface="Simplified Arabic" panose="02020603050405020304" pitchFamily="18" charset="-78"/>
                <a:ea typeface="Times New Roman"/>
                <a:cs typeface="Simplified Arabic" panose="02020603050405020304" pitchFamily="18" charset="-78"/>
              </a:rPr>
              <a:t>(</a:t>
            </a:r>
            <a:r>
              <a:rPr lang="en-US" sz="3200" b="1" dirty="0">
                <a:solidFill>
                  <a:srgbClr val="0070C0"/>
                </a:solidFill>
                <a:latin typeface="Simplified Arabic" panose="02020603050405020304" pitchFamily="18" charset="-78"/>
                <a:ea typeface="Times New Roman"/>
                <a:cs typeface="Simplified Arabic" panose="02020603050405020304" pitchFamily="18" charset="-78"/>
              </a:rPr>
              <a:t>Protection</a:t>
            </a:r>
            <a:r>
              <a:rPr lang="ar-IQ" sz="3200" b="1" dirty="0">
                <a:solidFill>
                  <a:srgbClr val="0070C0"/>
                </a:solidFill>
                <a:latin typeface="Simplified Arabic" panose="02020603050405020304" pitchFamily="18" charset="-78"/>
                <a:ea typeface="Times New Roman"/>
                <a:cs typeface="Simplified Arabic" panose="02020603050405020304" pitchFamily="18" charset="-78"/>
              </a:rPr>
              <a:t>) </a:t>
            </a:r>
            <a:endParaRPr lang="ar-IQ" sz="3200" b="1" dirty="0" smtClean="0">
              <a:solidFill>
                <a:srgbClr val="0070C0"/>
              </a:solidFill>
              <a:latin typeface="Simplified Arabic" panose="02020603050405020304" pitchFamily="18" charset="-78"/>
              <a:ea typeface="Times New Roman"/>
              <a:cs typeface="Simplified Arabic" panose="02020603050405020304" pitchFamily="18" charset="-78"/>
            </a:endParaRPr>
          </a:p>
          <a:p>
            <a:pPr marL="457200" lvl="1" indent="0" algn="just">
              <a:buNone/>
              <a:tabLst>
                <a:tab pos="342900" algn="l"/>
              </a:tabLst>
            </a:pPr>
            <a:r>
              <a:rPr lang="ar-IQ" sz="3200" b="1" dirty="0">
                <a:solidFill>
                  <a:srgbClr val="FFC000"/>
                </a:solidFill>
                <a:latin typeface="Simplified Arabic" panose="02020603050405020304" pitchFamily="18" charset="-78"/>
                <a:ea typeface="Times New Roman"/>
                <a:cs typeface="Simplified Arabic" panose="02020603050405020304" pitchFamily="18" charset="-78"/>
              </a:rPr>
              <a:t>2. </a:t>
            </a:r>
            <a:r>
              <a:rPr lang="ar-IQ" sz="3200" b="1" dirty="0" smtClean="0">
                <a:solidFill>
                  <a:srgbClr val="FFC000"/>
                </a:solidFill>
                <a:latin typeface="Simplified Arabic" panose="02020603050405020304" pitchFamily="18" charset="-78"/>
                <a:ea typeface="Times New Roman"/>
                <a:cs typeface="Simplified Arabic" panose="02020603050405020304" pitchFamily="18" charset="-78"/>
              </a:rPr>
              <a:t>الإحساس      </a:t>
            </a:r>
            <a:r>
              <a:rPr lang="ar-IQ" sz="3200" b="1" dirty="0">
                <a:solidFill>
                  <a:srgbClr val="FFC000"/>
                </a:solidFill>
                <a:latin typeface="Simplified Arabic" panose="02020603050405020304" pitchFamily="18" charset="-78"/>
                <a:ea typeface="Times New Roman"/>
                <a:cs typeface="Simplified Arabic" panose="02020603050405020304" pitchFamily="18" charset="-78"/>
              </a:rPr>
              <a:t>(</a:t>
            </a:r>
            <a:r>
              <a:rPr lang="en-US" sz="3200" b="1" dirty="0">
                <a:solidFill>
                  <a:srgbClr val="FFC000"/>
                </a:solidFill>
                <a:latin typeface="Simplified Arabic" panose="02020603050405020304" pitchFamily="18" charset="-78"/>
                <a:ea typeface="Times New Roman"/>
                <a:cs typeface="Simplified Arabic" panose="02020603050405020304" pitchFamily="18" charset="-78"/>
              </a:rPr>
              <a:t>Sensation</a:t>
            </a:r>
            <a:r>
              <a:rPr lang="ar-IQ" sz="3200" b="1" dirty="0">
                <a:solidFill>
                  <a:srgbClr val="FFC000"/>
                </a:solidFill>
                <a:latin typeface="Simplified Arabic" panose="02020603050405020304" pitchFamily="18" charset="-78"/>
                <a:ea typeface="Times New Roman"/>
                <a:cs typeface="Simplified Arabic" panose="02020603050405020304" pitchFamily="18" charset="-78"/>
              </a:rPr>
              <a:t>) </a:t>
            </a:r>
            <a:endParaRPr lang="en-US" sz="3200" b="1" dirty="0">
              <a:solidFill>
                <a:srgbClr val="FFC000"/>
              </a:solidFill>
              <a:latin typeface="Simplified Arabic" panose="02020603050405020304" pitchFamily="18" charset="-78"/>
              <a:ea typeface="Times New Roman"/>
              <a:cs typeface="Simplified Arabic" panose="02020603050405020304" pitchFamily="18" charset="-78"/>
            </a:endParaRPr>
          </a:p>
          <a:p>
            <a:pPr marL="457200" lvl="1" indent="0" algn="just">
              <a:buNone/>
              <a:tabLst>
                <a:tab pos="342900" algn="l"/>
              </a:tabLst>
            </a:pPr>
            <a:r>
              <a:rPr lang="ar-IQ" sz="3200" b="1" dirty="0">
                <a:solidFill>
                  <a:srgbClr val="00B0F0"/>
                </a:solidFill>
                <a:latin typeface="Simplified Arabic" panose="02020603050405020304" pitchFamily="18" charset="-78"/>
                <a:ea typeface="Times New Roman"/>
                <a:cs typeface="Simplified Arabic" panose="02020603050405020304" pitchFamily="18" charset="-78"/>
              </a:rPr>
              <a:t>3. </a:t>
            </a:r>
            <a:r>
              <a:rPr lang="ar-IQ" sz="3200" b="1" dirty="0" smtClean="0">
                <a:solidFill>
                  <a:srgbClr val="00B0F0"/>
                </a:solidFill>
                <a:latin typeface="Simplified Arabic" panose="02020603050405020304" pitchFamily="18" charset="-78"/>
                <a:ea typeface="Times New Roman"/>
                <a:cs typeface="Simplified Arabic" panose="02020603050405020304" pitchFamily="18" charset="-78"/>
              </a:rPr>
              <a:t>الإخراج         </a:t>
            </a:r>
            <a:r>
              <a:rPr lang="ar-IQ" sz="3200" b="1" dirty="0">
                <a:solidFill>
                  <a:srgbClr val="00B0F0"/>
                </a:solidFill>
                <a:latin typeface="Simplified Arabic" panose="02020603050405020304" pitchFamily="18" charset="-78"/>
                <a:ea typeface="Times New Roman"/>
                <a:cs typeface="Simplified Arabic" panose="02020603050405020304" pitchFamily="18" charset="-78"/>
              </a:rPr>
              <a:t>(</a:t>
            </a:r>
            <a:r>
              <a:rPr lang="en-US" sz="3200" b="1" dirty="0">
                <a:solidFill>
                  <a:srgbClr val="00B0F0"/>
                </a:solidFill>
                <a:latin typeface="Simplified Arabic" panose="02020603050405020304" pitchFamily="18" charset="-78"/>
                <a:ea typeface="Times New Roman"/>
                <a:cs typeface="Simplified Arabic" panose="02020603050405020304" pitchFamily="18" charset="-78"/>
              </a:rPr>
              <a:t>Excretion</a:t>
            </a:r>
            <a:r>
              <a:rPr lang="ar-IQ" sz="3200" b="1" dirty="0">
                <a:solidFill>
                  <a:srgbClr val="00B0F0"/>
                </a:solidFill>
                <a:latin typeface="Simplified Arabic" panose="02020603050405020304" pitchFamily="18" charset="-78"/>
                <a:ea typeface="Times New Roman"/>
                <a:cs typeface="Simplified Arabic" panose="02020603050405020304" pitchFamily="18" charset="-78"/>
              </a:rPr>
              <a:t>) </a:t>
            </a:r>
            <a:endParaRPr lang="en-US" sz="3200" dirty="0">
              <a:solidFill>
                <a:srgbClr val="00B0F0"/>
              </a:solidFill>
              <a:latin typeface="Simplified Arabic" panose="02020603050405020304" pitchFamily="18" charset="-78"/>
              <a:ea typeface="Times New Roman"/>
              <a:cs typeface="Simplified Arabic" panose="02020603050405020304" pitchFamily="18" charset="-78"/>
            </a:endParaRPr>
          </a:p>
          <a:p>
            <a:pPr marL="457200" lvl="1" indent="0" algn="justLow">
              <a:buNone/>
              <a:tabLst>
                <a:tab pos="342900" algn="l"/>
              </a:tabLst>
            </a:pPr>
            <a:r>
              <a:rPr lang="ar-IQ" sz="3200" b="1" dirty="0">
                <a:solidFill>
                  <a:srgbClr val="0070C0"/>
                </a:solidFill>
                <a:latin typeface="Simplified Arabic" panose="02020603050405020304" pitchFamily="18" charset="-78"/>
                <a:ea typeface="Times New Roman"/>
                <a:cs typeface="Simplified Arabic" panose="02020603050405020304" pitchFamily="18" charset="-78"/>
              </a:rPr>
              <a:t>4. وظائف أيضية وهرمونية (</a:t>
            </a:r>
            <a:r>
              <a:rPr lang="en-US" sz="3200" b="1" dirty="0">
                <a:solidFill>
                  <a:srgbClr val="0070C0"/>
                </a:solidFill>
                <a:latin typeface="Simplified Arabic" panose="02020603050405020304" pitchFamily="18" charset="-78"/>
                <a:ea typeface="Times New Roman"/>
                <a:cs typeface="Simplified Arabic" panose="02020603050405020304" pitchFamily="18" charset="-78"/>
              </a:rPr>
              <a:t>Hormonal and metabolic functions</a:t>
            </a:r>
            <a:r>
              <a:rPr lang="ar-IQ" sz="3200" b="1" dirty="0">
                <a:solidFill>
                  <a:srgbClr val="0070C0"/>
                </a:solidFill>
                <a:latin typeface="Simplified Arabic" panose="02020603050405020304" pitchFamily="18" charset="-78"/>
                <a:ea typeface="Times New Roman"/>
                <a:cs typeface="Simplified Arabic" panose="02020603050405020304" pitchFamily="18" charset="-78"/>
              </a:rPr>
              <a:t>)</a:t>
            </a:r>
            <a:endParaRPr lang="en-US" sz="3200" dirty="0">
              <a:solidFill>
                <a:srgbClr val="0070C0"/>
              </a:solidFill>
              <a:latin typeface="Simplified Arabic" panose="02020603050405020304" pitchFamily="18" charset="-78"/>
              <a:ea typeface="Times New Roman"/>
              <a:cs typeface="Simplified Arabic" panose="02020603050405020304" pitchFamily="18" charset="-78"/>
            </a:endParaRPr>
          </a:p>
          <a:p>
            <a:pPr marL="457200" lvl="1" indent="0" algn="justLow">
              <a:buNone/>
              <a:tabLst>
                <a:tab pos="342900" algn="l"/>
              </a:tabLst>
            </a:pPr>
            <a:r>
              <a:rPr lang="ar-IQ" sz="3200" b="1" dirty="0" smtClean="0">
                <a:solidFill>
                  <a:srgbClr val="C00000"/>
                </a:solidFill>
                <a:latin typeface="Simplified Arabic" pitchFamily="18" charset="-78"/>
                <a:ea typeface="Times New Roman"/>
                <a:cs typeface="Simplified Arabic" pitchFamily="18" charset="-78"/>
              </a:rPr>
              <a:t>5. المناعة         </a:t>
            </a:r>
            <a:r>
              <a:rPr lang="ar-IQ" sz="3200" b="1" dirty="0">
                <a:solidFill>
                  <a:srgbClr val="C00000"/>
                </a:solidFill>
                <a:latin typeface="Simplified Arabic" pitchFamily="18" charset="-78"/>
                <a:ea typeface="Times New Roman"/>
                <a:cs typeface="Simplified Arabic" pitchFamily="18" charset="-78"/>
              </a:rPr>
              <a:t>(</a:t>
            </a:r>
            <a:r>
              <a:rPr lang="en-US" sz="3200" b="1" dirty="0">
                <a:solidFill>
                  <a:srgbClr val="C00000"/>
                </a:solidFill>
                <a:latin typeface="Simplified Arabic" pitchFamily="18" charset="-78"/>
                <a:ea typeface="Times New Roman"/>
                <a:cs typeface="Simplified Arabic" pitchFamily="18" charset="-78"/>
              </a:rPr>
              <a:t>Immunity</a:t>
            </a:r>
            <a:r>
              <a:rPr lang="ar-IQ" sz="3200" b="1" dirty="0">
                <a:solidFill>
                  <a:srgbClr val="C00000"/>
                </a:solidFill>
                <a:latin typeface="Simplified Arabic" pitchFamily="18" charset="-78"/>
                <a:ea typeface="Times New Roman"/>
                <a:cs typeface="Simplified Arabic" pitchFamily="18" charset="-78"/>
              </a:rPr>
              <a:t>) </a:t>
            </a:r>
            <a:r>
              <a:rPr lang="ar-IQ" sz="3200" b="1" dirty="0" smtClean="0">
                <a:solidFill>
                  <a:srgbClr val="C00000"/>
                </a:solidFill>
                <a:latin typeface="Simplified Arabic" pitchFamily="18" charset="-78"/>
                <a:ea typeface="Times New Roman"/>
                <a:cs typeface="Simplified Arabic" pitchFamily="18" charset="-78"/>
              </a:rPr>
              <a:t> </a:t>
            </a:r>
            <a:endParaRPr lang="ar-IQ" sz="3200" b="1" dirty="0">
              <a:solidFill>
                <a:srgbClr val="C00000"/>
              </a:solidFill>
              <a:latin typeface="Simplified Arabic" pitchFamily="18" charset="-78"/>
              <a:ea typeface="Times New Roman"/>
              <a:cs typeface="Simplified Arabic" pitchFamily="18" charset="-78"/>
            </a:endParaRPr>
          </a:p>
          <a:p>
            <a:pPr marL="457200" lvl="1" indent="0" algn="justLow">
              <a:buNone/>
              <a:tabLst>
                <a:tab pos="342900" algn="l"/>
              </a:tabLst>
            </a:pPr>
            <a:r>
              <a:rPr lang="ar-IQ" sz="3200" b="1" dirty="0" smtClean="0">
                <a:solidFill>
                  <a:srgbClr val="00B050"/>
                </a:solidFill>
                <a:latin typeface="Simplified Arabic" pitchFamily="18" charset="-78"/>
                <a:ea typeface="Times New Roman"/>
                <a:cs typeface="Simplified Arabic" pitchFamily="18" charset="-78"/>
              </a:rPr>
              <a:t>6. </a:t>
            </a:r>
            <a:r>
              <a:rPr lang="ar-IQ" sz="3200" b="1" dirty="0">
                <a:solidFill>
                  <a:srgbClr val="00B050"/>
                </a:solidFill>
                <a:latin typeface="Simplified Arabic" pitchFamily="18" charset="-78"/>
                <a:ea typeface="Times New Roman"/>
                <a:cs typeface="Simplified Arabic" pitchFamily="18" charset="-78"/>
              </a:rPr>
              <a:t>تنظيم درجة الحرارة (</a:t>
            </a:r>
            <a:r>
              <a:rPr lang="en-US" sz="3200" b="1" dirty="0">
                <a:solidFill>
                  <a:srgbClr val="00B050"/>
                </a:solidFill>
                <a:latin typeface="Simplified Arabic" pitchFamily="18" charset="-78"/>
                <a:ea typeface="Times New Roman"/>
                <a:cs typeface="Simplified Arabic" pitchFamily="18" charset="-78"/>
              </a:rPr>
              <a:t>Regulation of body temperature</a:t>
            </a:r>
            <a:r>
              <a:rPr lang="ar-IQ" sz="3200" b="1" dirty="0" smtClean="0">
                <a:solidFill>
                  <a:srgbClr val="00B050"/>
                </a:solidFill>
                <a:latin typeface="Simplified Arabic" pitchFamily="18" charset="-78"/>
                <a:ea typeface="Times New Roman"/>
                <a:cs typeface="Simplified Arabic" pitchFamily="18" charset="-78"/>
              </a:rPr>
              <a:t>)</a:t>
            </a:r>
          </a:p>
          <a:p>
            <a:pPr marL="457200" lvl="1" indent="0" algn="justLow">
              <a:buNone/>
              <a:tabLst>
                <a:tab pos="342900" algn="l"/>
              </a:tabLst>
            </a:pPr>
            <a:endParaRPr lang="ar-IQ" sz="3200" b="1" dirty="0">
              <a:solidFill>
                <a:srgbClr val="00B050"/>
              </a:solidFill>
              <a:latin typeface="Simplified Arabic" pitchFamily="18" charset="-78"/>
              <a:ea typeface="Times New Roman"/>
              <a:cs typeface="Simplified Arabic" pitchFamily="18" charset="-78"/>
            </a:endParaRPr>
          </a:p>
          <a:p>
            <a:pPr marL="457200" lvl="1" indent="0" algn="l">
              <a:buNone/>
              <a:tabLst>
                <a:tab pos="342900" algn="l"/>
              </a:tabLst>
            </a:pPr>
            <a:r>
              <a:rPr lang="ar-IQ" sz="3200" b="1" dirty="0" smtClean="0">
                <a:solidFill>
                  <a:srgbClr val="FF0000"/>
                </a:solidFill>
                <a:latin typeface="Simplified Arabic" pitchFamily="18" charset="-78"/>
                <a:ea typeface="Times New Roman"/>
                <a:cs typeface="Simplified Arabic" pitchFamily="18" charset="-78"/>
              </a:rPr>
              <a:t>وفيما يلي شرح مفصل عن وظائف الجلد</a:t>
            </a:r>
            <a:endParaRPr lang="ar-IQ" sz="3200" b="1" dirty="0">
              <a:solidFill>
                <a:srgbClr val="FF0000"/>
              </a:solidFill>
              <a:latin typeface="Simplified Arabic" pitchFamily="18" charset="-78"/>
              <a:ea typeface="Times New Roman"/>
              <a:cs typeface="Simplified Arabic" pitchFamily="18" charset="-78"/>
            </a:endParaRPr>
          </a:p>
          <a:p>
            <a:pPr marL="457200" lvl="1" indent="0" algn="justLow">
              <a:buNone/>
              <a:tabLst>
                <a:tab pos="342900" algn="l"/>
              </a:tabLst>
            </a:pPr>
            <a:endParaRPr lang="ar-IQ" b="1" dirty="0">
              <a:solidFill>
                <a:srgbClr val="FF0000"/>
              </a:solidFill>
              <a:latin typeface="Simplified Arabic" panose="02020603050405020304" pitchFamily="18" charset="-78"/>
              <a:ea typeface="Times New Roman"/>
              <a:cs typeface="Simplified Arabic" panose="02020603050405020304" pitchFamily="18" charset="-78"/>
            </a:endParaRPr>
          </a:p>
        </p:txBody>
      </p:sp>
    </p:spTree>
    <p:extLst>
      <p:ext uri="{BB962C8B-B14F-4D97-AF65-F5344CB8AC3E}">
        <p14:creationId xmlns:p14="http://schemas.microsoft.com/office/powerpoint/2010/main" val="42181039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490066"/>
          </a:xfrm>
        </p:spPr>
        <p:txBody>
          <a:bodyPr>
            <a:normAutofit fontScale="90000"/>
          </a:bodyPr>
          <a:lstStyle/>
          <a:p>
            <a:pPr algn="justLow">
              <a:tabLst>
                <a:tab pos="114300" algn="l"/>
              </a:tabLst>
            </a:pPr>
            <a:r>
              <a:rPr lang="ar-IQ" b="1" dirty="0">
                <a:solidFill>
                  <a:srgbClr val="FF0000"/>
                </a:solidFill>
                <a:latin typeface="Times New Roman"/>
                <a:ea typeface="Times New Roman"/>
                <a:cs typeface="Simplified Arabic"/>
              </a:rPr>
              <a:t>6ـ2 وظائف الجلد </a:t>
            </a:r>
            <a:r>
              <a:rPr lang="en-US" b="1" dirty="0">
                <a:solidFill>
                  <a:srgbClr val="FF0000"/>
                </a:solidFill>
                <a:latin typeface="Times New Roman"/>
                <a:ea typeface="Times New Roman"/>
                <a:cs typeface="Simplified Arabic"/>
              </a:rPr>
              <a:t>The skin </a:t>
            </a:r>
            <a:r>
              <a:rPr lang="en-US" b="1" dirty="0" smtClean="0">
                <a:solidFill>
                  <a:srgbClr val="FF0000"/>
                </a:solidFill>
                <a:latin typeface="Times New Roman"/>
                <a:ea typeface="Times New Roman"/>
                <a:cs typeface="Simplified Arabic"/>
              </a:rPr>
              <a:t>functions</a:t>
            </a:r>
            <a:endParaRPr lang="ar-IQ" dirty="0">
              <a:solidFill>
                <a:srgbClr val="FF0000"/>
              </a:solidFill>
            </a:endParaRPr>
          </a:p>
        </p:txBody>
      </p:sp>
      <p:sp>
        <p:nvSpPr>
          <p:cNvPr id="3" name="عنصر نائب للمحتوى 2"/>
          <p:cNvSpPr>
            <a:spLocks noGrp="1"/>
          </p:cNvSpPr>
          <p:nvPr>
            <p:ph idx="1"/>
          </p:nvPr>
        </p:nvSpPr>
        <p:spPr>
          <a:xfrm>
            <a:off x="179512" y="980728"/>
            <a:ext cx="8856984" cy="5688632"/>
          </a:xfrm>
        </p:spPr>
        <p:txBody>
          <a:bodyPr>
            <a:normAutofit fontScale="92500" lnSpcReduction="10000"/>
          </a:bodyPr>
          <a:lstStyle/>
          <a:p>
            <a:pPr lvl="1" algn="ctr">
              <a:buFont typeface="+mj-lt"/>
              <a:buAutoNum type="arabicPeriod"/>
              <a:tabLst>
                <a:tab pos="342900" algn="l"/>
              </a:tabLst>
            </a:pPr>
            <a:r>
              <a:rPr lang="ar-IQ" b="1" dirty="0">
                <a:solidFill>
                  <a:srgbClr val="FF0000"/>
                </a:solidFill>
                <a:latin typeface="Simplified Arabic" panose="02020603050405020304" pitchFamily="18" charset="-78"/>
                <a:ea typeface="Times New Roman"/>
                <a:cs typeface="Simplified Arabic" panose="02020603050405020304" pitchFamily="18" charset="-78"/>
              </a:rPr>
              <a:t>الوقاية   (</a:t>
            </a:r>
            <a:r>
              <a:rPr lang="en-US" b="1" dirty="0">
                <a:solidFill>
                  <a:srgbClr val="FF0000"/>
                </a:solidFill>
                <a:latin typeface="Simplified Arabic" panose="02020603050405020304" pitchFamily="18" charset="-78"/>
                <a:ea typeface="Times New Roman"/>
                <a:cs typeface="Simplified Arabic" panose="02020603050405020304" pitchFamily="18" charset="-78"/>
              </a:rPr>
              <a:t>Protection</a:t>
            </a:r>
            <a:r>
              <a:rPr lang="ar-IQ" b="1" dirty="0">
                <a:solidFill>
                  <a:srgbClr val="FF0000"/>
                </a:solidFill>
                <a:latin typeface="Simplified Arabic" panose="02020603050405020304" pitchFamily="18" charset="-78"/>
                <a:ea typeface="Times New Roman"/>
                <a:cs typeface="Simplified Arabic" panose="02020603050405020304" pitchFamily="18" charset="-78"/>
              </a:rPr>
              <a:t>) :</a:t>
            </a:r>
            <a:endParaRPr lang="en-US" sz="2400" b="1" dirty="0">
              <a:solidFill>
                <a:srgbClr val="FF0000"/>
              </a:solidFill>
              <a:latin typeface="Simplified Arabic" panose="02020603050405020304" pitchFamily="18" charset="-78"/>
              <a:ea typeface="Times New Roman"/>
              <a:cs typeface="Simplified Arabic" panose="02020603050405020304" pitchFamily="18" charset="-78"/>
            </a:endParaRPr>
          </a:p>
          <a:p>
            <a:pPr lvl="0" algn="justLow">
              <a:buFont typeface="+mj-cs"/>
              <a:buAutoNum type="arabic1Minus"/>
              <a:tabLst>
                <a:tab pos="457200" algn="l"/>
              </a:tabLst>
            </a:pPr>
            <a:r>
              <a:rPr lang="ar-IQ" b="1" dirty="0">
                <a:solidFill>
                  <a:srgbClr val="0070C0"/>
                </a:solidFill>
                <a:latin typeface="Simplified Arabic" panose="02020603050405020304" pitchFamily="18" charset="-78"/>
                <a:ea typeface="Times New Roman"/>
                <a:cs typeface="Simplified Arabic" panose="02020603050405020304" pitchFamily="18" charset="-78"/>
              </a:rPr>
              <a:t>خلايا الجلد </a:t>
            </a:r>
            <a:r>
              <a:rPr lang="ar-IQ" dirty="0">
                <a:latin typeface="Simplified Arabic" panose="02020603050405020304" pitchFamily="18" charset="-78"/>
                <a:ea typeface="Times New Roman"/>
                <a:cs typeface="Simplified Arabic" panose="02020603050405020304" pitchFamily="18" charset="-78"/>
              </a:rPr>
              <a:t>لا تسمح بدخول الجراثيم وخلاياه </a:t>
            </a:r>
            <a:r>
              <a:rPr lang="ar-IQ" dirty="0" smtClean="0">
                <a:latin typeface="Simplified Arabic" panose="02020603050405020304" pitchFamily="18" charset="-78"/>
                <a:ea typeface="Times New Roman"/>
                <a:cs typeface="Simplified Arabic" panose="02020603050405020304" pitchFamily="18" charset="-78"/>
              </a:rPr>
              <a:t>الميتة (البشرة) </a:t>
            </a:r>
            <a:r>
              <a:rPr lang="ar-IQ" dirty="0">
                <a:latin typeface="Simplified Arabic" panose="02020603050405020304" pitchFamily="18" charset="-78"/>
                <a:ea typeface="Times New Roman"/>
                <a:cs typeface="Simplified Arabic" panose="02020603050405020304" pitchFamily="18" charset="-78"/>
              </a:rPr>
              <a:t>على السطح لا تتأثر بالمواد الكيميائية ولا تسمح لها بالمرور نحو الداخل. </a:t>
            </a:r>
            <a:endParaRPr lang="en-US" sz="2800" dirty="0">
              <a:latin typeface="Simplified Arabic" panose="02020603050405020304" pitchFamily="18" charset="-78"/>
              <a:ea typeface="Times New Roman"/>
              <a:cs typeface="Simplified Arabic" panose="02020603050405020304" pitchFamily="18" charset="-78"/>
            </a:endParaRPr>
          </a:p>
          <a:p>
            <a:pPr lvl="0" algn="justLow">
              <a:buFont typeface="+mj-cs"/>
              <a:buAutoNum type="arabic1Minus"/>
              <a:tabLst>
                <a:tab pos="457200" algn="l"/>
              </a:tabLst>
            </a:pPr>
            <a:r>
              <a:rPr lang="ar-IQ" b="1" dirty="0">
                <a:solidFill>
                  <a:srgbClr val="0070C0"/>
                </a:solidFill>
                <a:latin typeface="Simplified Arabic" panose="02020603050405020304" pitchFamily="18" charset="-78"/>
                <a:ea typeface="Times New Roman"/>
                <a:cs typeface="Simplified Arabic" panose="02020603050405020304" pitchFamily="18" charset="-78"/>
              </a:rPr>
              <a:t>الدهون الكربوهيدراتية </a:t>
            </a:r>
            <a:r>
              <a:rPr lang="ar-IQ" dirty="0">
                <a:latin typeface="Simplified Arabic" panose="02020603050405020304" pitchFamily="18" charset="-78"/>
                <a:ea typeface="Times New Roman"/>
                <a:cs typeface="Simplified Arabic" panose="02020603050405020304" pitchFamily="18" charset="-78"/>
              </a:rPr>
              <a:t>الموجودة بين خلايا الجلد تقلل من نفاذ الماء من الجلد إلى حد كبير.</a:t>
            </a:r>
            <a:endParaRPr lang="en-US" sz="2800" dirty="0">
              <a:latin typeface="Simplified Arabic" panose="02020603050405020304" pitchFamily="18" charset="-78"/>
              <a:ea typeface="Times New Roman"/>
              <a:cs typeface="Simplified Arabic" panose="02020603050405020304" pitchFamily="18" charset="-78"/>
            </a:endParaRPr>
          </a:p>
          <a:p>
            <a:pPr lvl="0" algn="justLow">
              <a:buFont typeface="+mj-cs"/>
              <a:buAutoNum type="arabic1Minus"/>
              <a:tabLst>
                <a:tab pos="457200" algn="l"/>
              </a:tabLst>
            </a:pPr>
            <a:r>
              <a:rPr lang="ar-IQ" dirty="0">
                <a:latin typeface="Simplified Arabic" panose="02020603050405020304" pitchFamily="18" charset="-78"/>
                <a:ea typeface="Times New Roman"/>
                <a:cs typeface="Simplified Arabic" panose="02020603050405020304" pitchFamily="18" charset="-78"/>
              </a:rPr>
              <a:t>إن </a:t>
            </a:r>
            <a:r>
              <a:rPr lang="ar-IQ" b="1" dirty="0">
                <a:solidFill>
                  <a:srgbClr val="0070C0"/>
                </a:solidFill>
                <a:latin typeface="Simplified Arabic" panose="02020603050405020304" pitchFamily="18" charset="-78"/>
                <a:ea typeface="Times New Roman"/>
                <a:cs typeface="Simplified Arabic" panose="02020603050405020304" pitchFamily="18" charset="-78"/>
              </a:rPr>
              <a:t>حموضة الجلد </a:t>
            </a:r>
            <a:r>
              <a:rPr lang="ar-IQ" dirty="0">
                <a:latin typeface="Simplified Arabic" panose="02020603050405020304" pitchFamily="18" charset="-78"/>
                <a:ea typeface="Times New Roman"/>
                <a:cs typeface="Simplified Arabic" panose="02020603050405020304" pitchFamily="18" charset="-78"/>
              </a:rPr>
              <a:t>المتولدة من جراء عملية التعرق وإفرازات الغدد الدهنية تكون كافية لقتل كثير من الجراثيم في الجلد.</a:t>
            </a:r>
            <a:endParaRPr lang="en-US" sz="2800" dirty="0">
              <a:latin typeface="Simplified Arabic" panose="02020603050405020304" pitchFamily="18" charset="-78"/>
              <a:ea typeface="Times New Roman"/>
              <a:cs typeface="Simplified Arabic" panose="02020603050405020304" pitchFamily="18" charset="-78"/>
            </a:endParaRPr>
          </a:p>
          <a:p>
            <a:pPr lvl="0" algn="justLow">
              <a:buFont typeface="+mj-cs"/>
              <a:buAutoNum type="arabic1Minus"/>
              <a:tabLst>
                <a:tab pos="457200" algn="l"/>
              </a:tabLst>
            </a:pPr>
            <a:r>
              <a:rPr lang="ar-IQ" dirty="0">
                <a:latin typeface="Simplified Arabic" panose="02020603050405020304" pitchFamily="18" charset="-78"/>
                <a:ea typeface="Times New Roman"/>
                <a:cs typeface="Simplified Arabic" panose="02020603050405020304" pitchFamily="18" charset="-78"/>
              </a:rPr>
              <a:t>تقوم </a:t>
            </a:r>
            <a:r>
              <a:rPr lang="ar-IQ" b="1" dirty="0">
                <a:solidFill>
                  <a:srgbClr val="0070C0"/>
                </a:solidFill>
                <a:latin typeface="Simplified Arabic" panose="02020603050405020304" pitchFamily="18" charset="-78"/>
                <a:ea typeface="Times New Roman"/>
                <a:cs typeface="Simplified Arabic" panose="02020603050405020304" pitchFamily="18" charset="-78"/>
              </a:rPr>
              <a:t>صبغة الملامين </a:t>
            </a:r>
            <a:r>
              <a:rPr lang="ar-IQ" dirty="0">
                <a:latin typeface="Simplified Arabic" panose="02020603050405020304" pitchFamily="18" charset="-78"/>
                <a:ea typeface="Times New Roman"/>
                <a:cs typeface="Simplified Arabic" panose="02020603050405020304" pitchFamily="18" charset="-78"/>
              </a:rPr>
              <a:t>بالوقاية من الأشعة فوق البنفسجية.</a:t>
            </a:r>
            <a:endParaRPr lang="en-US" sz="2800" dirty="0">
              <a:latin typeface="Simplified Arabic" panose="02020603050405020304" pitchFamily="18" charset="-78"/>
              <a:ea typeface="Times New Roman"/>
              <a:cs typeface="Simplified Arabic" panose="02020603050405020304" pitchFamily="18" charset="-78"/>
            </a:endParaRPr>
          </a:p>
          <a:p>
            <a:pPr lvl="0" algn="justLow">
              <a:buFont typeface="+mj-cs"/>
              <a:buAutoNum type="arabic1Minus"/>
              <a:tabLst>
                <a:tab pos="457200" algn="l"/>
              </a:tabLst>
            </a:pPr>
            <a:r>
              <a:rPr lang="ar-IQ" dirty="0">
                <a:latin typeface="Simplified Arabic" panose="02020603050405020304" pitchFamily="18" charset="-78"/>
                <a:ea typeface="Times New Roman"/>
                <a:cs typeface="Simplified Arabic" panose="02020603050405020304" pitchFamily="18" charset="-78"/>
              </a:rPr>
              <a:t>تقوم بعض </a:t>
            </a:r>
            <a:r>
              <a:rPr lang="ar-IQ" b="1" dirty="0">
                <a:solidFill>
                  <a:srgbClr val="0070C0"/>
                </a:solidFill>
                <a:latin typeface="Simplified Arabic" panose="02020603050405020304" pitchFamily="18" charset="-78"/>
                <a:ea typeface="Times New Roman"/>
                <a:cs typeface="Simplified Arabic" panose="02020603050405020304" pitchFamily="18" charset="-78"/>
              </a:rPr>
              <a:t>إنزيمات الخلايا </a:t>
            </a:r>
            <a:r>
              <a:rPr lang="ar-IQ" b="1" dirty="0" err="1">
                <a:solidFill>
                  <a:srgbClr val="0070C0"/>
                </a:solidFill>
                <a:latin typeface="Simplified Arabic" panose="02020603050405020304" pitchFamily="18" charset="-78"/>
                <a:ea typeface="Times New Roman"/>
                <a:cs typeface="Simplified Arabic" panose="02020603050405020304" pitchFamily="18" charset="-78"/>
              </a:rPr>
              <a:t>المتقرنة</a:t>
            </a:r>
            <a:r>
              <a:rPr lang="ar-IQ" b="1" dirty="0">
                <a:solidFill>
                  <a:srgbClr val="0070C0"/>
                </a:solidFill>
                <a:latin typeface="Simplified Arabic" panose="02020603050405020304" pitchFamily="18" charset="-78"/>
                <a:ea typeface="Times New Roman"/>
                <a:cs typeface="Simplified Arabic" panose="02020603050405020304" pitchFamily="18" charset="-78"/>
              </a:rPr>
              <a:t> </a:t>
            </a:r>
            <a:r>
              <a:rPr lang="ar-IQ" dirty="0">
                <a:latin typeface="Simplified Arabic" panose="02020603050405020304" pitchFamily="18" charset="-78"/>
                <a:ea typeface="Times New Roman"/>
                <a:cs typeface="Simplified Arabic" panose="02020603050405020304" pitchFamily="18" charset="-78"/>
              </a:rPr>
              <a:t>بتحويل بعض المواد المسرطنة إلى مواد غير مسرطنة.</a:t>
            </a:r>
            <a:endParaRPr lang="en-US" sz="2800" dirty="0">
              <a:latin typeface="Simplified Arabic" panose="02020603050405020304" pitchFamily="18" charset="-78"/>
              <a:ea typeface="Times New Roman"/>
              <a:cs typeface="Simplified Arabic" panose="02020603050405020304" pitchFamily="18" charset="-78"/>
            </a:endParaRPr>
          </a:p>
          <a:p>
            <a:pPr lvl="0" algn="justLow">
              <a:buFont typeface="+mj-cs"/>
              <a:buAutoNum type="arabic1Minus"/>
              <a:tabLst>
                <a:tab pos="457200" algn="l"/>
              </a:tabLst>
            </a:pPr>
            <a:r>
              <a:rPr lang="ar-IQ" dirty="0">
                <a:latin typeface="Simplified Arabic" panose="02020603050405020304" pitchFamily="18" charset="-78"/>
                <a:ea typeface="Times New Roman"/>
                <a:cs typeface="Simplified Arabic" panose="02020603050405020304" pitchFamily="18" charset="-78"/>
              </a:rPr>
              <a:t>إن </a:t>
            </a:r>
            <a:r>
              <a:rPr lang="ar-IQ" b="1" dirty="0">
                <a:solidFill>
                  <a:srgbClr val="0070C0"/>
                </a:solidFill>
                <a:latin typeface="Simplified Arabic" panose="02020603050405020304" pitchFamily="18" charset="-78"/>
                <a:ea typeface="Times New Roman"/>
                <a:cs typeface="Simplified Arabic" panose="02020603050405020304" pitchFamily="18" charset="-78"/>
              </a:rPr>
              <a:t>خلايا لانجرهانز والخلايا </a:t>
            </a:r>
            <a:r>
              <a:rPr lang="ar-IQ" b="1" dirty="0" err="1">
                <a:solidFill>
                  <a:srgbClr val="0070C0"/>
                </a:solidFill>
                <a:latin typeface="Simplified Arabic" panose="02020603050405020304" pitchFamily="18" charset="-78"/>
                <a:ea typeface="Times New Roman"/>
                <a:cs typeface="Simplified Arabic" panose="02020603050405020304" pitchFamily="18" charset="-78"/>
              </a:rPr>
              <a:t>الملتهمة</a:t>
            </a:r>
            <a:r>
              <a:rPr lang="ar-IQ" b="1" dirty="0">
                <a:solidFill>
                  <a:srgbClr val="0070C0"/>
                </a:solidFill>
                <a:latin typeface="Simplified Arabic" panose="02020603050405020304" pitchFamily="18" charset="-78"/>
                <a:ea typeface="Times New Roman"/>
                <a:cs typeface="Simplified Arabic" panose="02020603050405020304" pitchFamily="18" charset="-78"/>
              </a:rPr>
              <a:t> </a:t>
            </a:r>
            <a:r>
              <a:rPr lang="ar-IQ" dirty="0">
                <a:latin typeface="Simplified Arabic" panose="02020603050405020304" pitchFamily="18" charset="-78"/>
                <a:ea typeface="Times New Roman"/>
                <a:cs typeface="Simplified Arabic" panose="02020603050405020304" pitchFamily="18" charset="-78"/>
              </a:rPr>
              <a:t>الكبيرة على الجلد يقومان بالتهام الجراثيم الواصلة إلى الجلد وتحويلها للخلايا </a:t>
            </a:r>
            <a:r>
              <a:rPr lang="ar-IQ" dirty="0" err="1">
                <a:latin typeface="Simplified Arabic" panose="02020603050405020304" pitchFamily="18" charset="-78"/>
                <a:ea typeface="Times New Roman"/>
                <a:cs typeface="Simplified Arabic" panose="02020603050405020304" pitchFamily="18" charset="-78"/>
              </a:rPr>
              <a:t>الليمفية</a:t>
            </a:r>
            <a:r>
              <a:rPr lang="ar-IQ" dirty="0">
                <a:latin typeface="Simplified Arabic" panose="02020603050405020304" pitchFamily="18" charset="-78"/>
                <a:ea typeface="Times New Roman"/>
                <a:cs typeface="Simplified Arabic" panose="02020603050405020304" pitchFamily="18" charset="-78"/>
              </a:rPr>
              <a:t> لمكافحتها</a:t>
            </a:r>
            <a:r>
              <a:rPr lang="ar-IQ" dirty="0" smtClean="0">
                <a:latin typeface="Simplified Arabic" panose="02020603050405020304" pitchFamily="18" charset="-78"/>
                <a:ea typeface="Times New Roman"/>
                <a:cs typeface="Simplified Arabic" panose="02020603050405020304" pitchFamily="18" charset="-78"/>
              </a:rPr>
              <a:t>.</a:t>
            </a:r>
            <a:endParaRPr lang="en-US" sz="2800" dirty="0">
              <a:latin typeface="Simplified Arabic" panose="02020603050405020304" pitchFamily="18" charset="-78"/>
              <a:ea typeface="Times New Roman"/>
              <a:cs typeface="Simplified Arabic" panose="02020603050405020304" pitchFamily="18" charset="-78"/>
            </a:endParaRPr>
          </a:p>
        </p:txBody>
      </p:sp>
    </p:spTree>
    <p:extLst>
      <p:ext uri="{BB962C8B-B14F-4D97-AF65-F5344CB8AC3E}">
        <p14:creationId xmlns:p14="http://schemas.microsoft.com/office/powerpoint/2010/main" val="37215866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432048"/>
          </a:xfrm>
        </p:spPr>
        <p:txBody>
          <a:bodyPr>
            <a:noAutofit/>
          </a:bodyPr>
          <a:lstStyle/>
          <a:p>
            <a:r>
              <a:rPr lang="ar-IQ" sz="3200" b="1" dirty="0" smtClean="0">
                <a:solidFill>
                  <a:srgbClr val="FF0000"/>
                </a:solidFill>
                <a:latin typeface="Simplified Arabic" panose="02020603050405020304" pitchFamily="18" charset="-78"/>
                <a:cs typeface="Simplified Arabic" panose="02020603050405020304" pitchFamily="18" charset="-78"/>
              </a:rPr>
              <a:t>ومن وظائف الجلد</a:t>
            </a:r>
            <a:endParaRPr lang="ar-IQ" sz="3200" b="1" dirty="0">
              <a:solidFill>
                <a:srgbClr val="FF0000"/>
              </a:solidFill>
              <a:latin typeface="Simplified Arabic" panose="02020603050405020304" pitchFamily="18" charset="-78"/>
              <a:cs typeface="Simplified Arabic" panose="02020603050405020304" pitchFamily="18" charset="-78"/>
            </a:endParaRPr>
          </a:p>
        </p:txBody>
      </p:sp>
      <p:sp>
        <p:nvSpPr>
          <p:cNvPr id="3" name="عنصر نائب للمحتوى 2"/>
          <p:cNvSpPr>
            <a:spLocks noGrp="1"/>
          </p:cNvSpPr>
          <p:nvPr>
            <p:ph idx="1"/>
          </p:nvPr>
        </p:nvSpPr>
        <p:spPr>
          <a:xfrm>
            <a:off x="179512" y="764704"/>
            <a:ext cx="8784976" cy="5832648"/>
          </a:xfrm>
        </p:spPr>
        <p:txBody>
          <a:bodyPr/>
          <a:lstStyle/>
          <a:p>
            <a:pPr marL="457200" lvl="1" indent="0" algn="ctr">
              <a:buNone/>
              <a:tabLst>
                <a:tab pos="342900" algn="l"/>
              </a:tabLst>
            </a:pPr>
            <a:r>
              <a:rPr lang="ar-IQ" sz="4400" b="1" dirty="0" smtClean="0">
                <a:solidFill>
                  <a:srgbClr val="FF0000"/>
                </a:solidFill>
                <a:latin typeface="Simplified Arabic" panose="02020603050405020304" pitchFamily="18" charset="-78"/>
                <a:ea typeface="Times New Roman"/>
                <a:cs typeface="Simplified Arabic" panose="02020603050405020304" pitchFamily="18" charset="-78"/>
              </a:rPr>
              <a:t>2. الإحساس </a:t>
            </a:r>
            <a:r>
              <a:rPr lang="ar-IQ" sz="4400" b="1" dirty="0">
                <a:solidFill>
                  <a:srgbClr val="FF0000"/>
                </a:solidFill>
                <a:latin typeface="Simplified Arabic" panose="02020603050405020304" pitchFamily="18" charset="-78"/>
                <a:ea typeface="Times New Roman"/>
                <a:cs typeface="Simplified Arabic" panose="02020603050405020304" pitchFamily="18" charset="-78"/>
              </a:rPr>
              <a:t>(</a:t>
            </a:r>
            <a:r>
              <a:rPr lang="en-US" sz="4400" b="1" dirty="0">
                <a:solidFill>
                  <a:srgbClr val="FF0000"/>
                </a:solidFill>
                <a:latin typeface="Simplified Arabic" panose="02020603050405020304" pitchFamily="18" charset="-78"/>
                <a:ea typeface="Times New Roman"/>
                <a:cs typeface="Simplified Arabic" panose="02020603050405020304" pitchFamily="18" charset="-78"/>
              </a:rPr>
              <a:t>Sensation</a:t>
            </a:r>
            <a:r>
              <a:rPr lang="ar-IQ" sz="4400" b="1" dirty="0">
                <a:solidFill>
                  <a:srgbClr val="FF0000"/>
                </a:solidFill>
                <a:latin typeface="Simplified Arabic" panose="02020603050405020304" pitchFamily="18" charset="-78"/>
                <a:ea typeface="Times New Roman"/>
                <a:cs typeface="Simplified Arabic" panose="02020603050405020304" pitchFamily="18" charset="-78"/>
              </a:rPr>
              <a:t>) :</a:t>
            </a:r>
            <a:endParaRPr lang="en-US" sz="4400" b="1" dirty="0">
              <a:solidFill>
                <a:srgbClr val="FF0000"/>
              </a:solidFill>
              <a:latin typeface="Simplified Arabic" panose="02020603050405020304" pitchFamily="18" charset="-78"/>
              <a:ea typeface="Times New Roman"/>
              <a:cs typeface="Simplified Arabic" panose="02020603050405020304" pitchFamily="18" charset="-78"/>
            </a:endParaRPr>
          </a:p>
          <a:p>
            <a:pPr marL="228600" algn="just"/>
            <a:r>
              <a:rPr lang="ar-IQ" sz="4400" b="1" dirty="0">
                <a:latin typeface="Simplified Arabic" panose="02020603050405020304" pitchFamily="18" charset="-78"/>
                <a:ea typeface="Times New Roman"/>
                <a:cs typeface="Simplified Arabic" panose="02020603050405020304" pitchFamily="18" charset="-78"/>
              </a:rPr>
              <a:t>يحتوي الجلد على الكثير من المستقبلات الحسية (</a:t>
            </a:r>
            <a:r>
              <a:rPr lang="en-US" sz="4400" b="1" dirty="0" err="1">
                <a:latin typeface="Simplified Arabic" panose="02020603050405020304" pitchFamily="18" charset="-78"/>
                <a:ea typeface="Times New Roman"/>
                <a:cs typeface="Simplified Arabic" panose="02020603050405020304" pitchFamily="18" charset="-78"/>
              </a:rPr>
              <a:t>Exteroceptors</a:t>
            </a:r>
            <a:r>
              <a:rPr lang="ar-IQ" sz="4400" b="1" dirty="0">
                <a:latin typeface="Simplified Arabic" panose="02020603050405020304" pitchFamily="18" charset="-78"/>
                <a:ea typeface="Times New Roman"/>
                <a:cs typeface="Simplified Arabic" panose="02020603050405020304" pitchFamily="18" charset="-78"/>
              </a:rPr>
              <a:t>) </a:t>
            </a:r>
            <a:endParaRPr lang="ar-IQ" sz="4400" b="1" dirty="0" smtClean="0">
              <a:latin typeface="Simplified Arabic" panose="02020603050405020304" pitchFamily="18" charset="-78"/>
              <a:ea typeface="Times New Roman"/>
              <a:cs typeface="Simplified Arabic" panose="02020603050405020304" pitchFamily="18" charset="-78"/>
            </a:endParaRPr>
          </a:p>
          <a:p>
            <a:pPr marL="228600" algn="just"/>
            <a:r>
              <a:rPr lang="ar-IQ" sz="4400" b="1" dirty="0" smtClean="0">
                <a:latin typeface="Simplified Arabic" panose="02020603050405020304" pitchFamily="18" charset="-78"/>
                <a:ea typeface="Times New Roman"/>
                <a:cs typeface="Simplified Arabic" panose="02020603050405020304" pitchFamily="18" charset="-78"/>
              </a:rPr>
              <a:t>التي </a:t>
            </a:r>
            <a:r>
              <a:rPr lang="ar-IQ" sz="4400" b="1" dirty="0">
                <a:latin typeface="Simplified Arabic" panose="02020603050405020304" pitchFamily="18" charset="-78"/>
                <a:ea typeface="Times New Roman"/>
                <a:cs typeface="Simplified Arabic" panose="02020603050405020304" pitchFamily="18" charset="-78"/>
              </a:rPr>
              <a:t>تستجيب للمنبهات التي تنشأ خارج الجسم (اللمس الخفيف ، الضغط العميق ، ومستقبلات الشعر التي تحس اللمس الخفيف أو تحريك الريح للشعر ، ومستقبلات الحرارة والبرودة ، ومستقبلات الألم</a:t>
            </a:r>
            <a:r>
              <a:rPr lang="ar-IQ" sz="4400" b="1" dirty="0" smtClean="0">
                <a:latin typeface="Simplified Arabic" panose="02020603050405020304" pitchFamily="18" charset="-78"/>
                <a:ea typeface="Times New Roman"/>
                <a:cs typeface="Simplified Arabic" panose="02020603050405020304" pitchFamily="18" charset="-78"/>
              </a:rPr>
              <a:t>).</a:t>
            </a:r>
            <a:endParaRPr lang="en-US" sz="4400" b="1" dirty="0">
              <a:latin typeface="Simplified Arabic" panose="02020603050405020304" pitchFamily="18" charset="-78"/>
              <a:ea typeface="Times New Roman"/>
              <a:cs typeface="Simplified Arabic" panose="02020603050405020304" pitchFamily="18" charset="-78"/>
            </a:endParaRPr>
          </a:p>
        </p:txBody>
      </p:sp>
    </p:spTree>
    <p:extLst>
      <p:ext uri="{BB962C8B-B14F-4D97-AF65-F5344CB8AC3E}">
        <p14:creationId xmlns:p14="http://schemas.microsoft.com/office/powerpoint/2010/main" val="6629218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490066"/>
          </a:xfrm>
        </p:spPr>
        <p:txBody>
          <a:bodyPr>
            <a:normAutofit fontScale="90000"/>
          </a:bodyPr>
          <a:lstStyle/>
          <a:p>
            <a:endParaRPr lang="ar-IQ"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908720"/>
            <a:ext cx="8568952" cy="5688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89293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432048"/>
          </a:xfrm>
        </p:spPr>
        <p:txBody>
          <a:bodyPr>
            <a:normAutofit fontScale="90000"/>
          </a:bodyPr>
          <a:lstStyle/>
          <a:p>
            <a:endParaRPr lang="ar-IQ"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908720"/>
            <a:ext cx="8064896"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35038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648072"/>
          </a:xfrm>
        </p:spPr>
        <p:txBody>
          <a:bodyPr>
            <a:normAutofit fontScale="90000"/>
          </a:bodyPr>
          <a:lstStyle/>
          <a:p>
            <a:endParaRPr lang="ar-IQ"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388" y="908720"/>
            <a:ext cx="8785225" cy="568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69850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685800" y="260350"/>
            <a:ext cx="7772400" cy="865188"/>
          </a:xfrm>
        </p:spPr>
        <p:txBody>
          <a:bodyPr/>
          <a:lstStyle/>
          <a:p>
            <a:pPr eaLnBrk="1" hangingPunct="1"/>
            <a:r>
              <a:rPr lang="ar-IQ" altLang="ar-IQ" smtClean="0"/>
              <a:t>بسم الله الرحمن الرحيم </a:t>
            </a:r>
            <a:endParaRPr lang="en-US" altLang="ar-IQ" smtClean="0"/>
          </a:p>
        </p:txBody>
      </p:sp>
      <p:sp>
        <p:nvSpPr>
          <p:cNvPr id="17411" name="Rectangle 3"/>
          <p:cNvSpPr>
            <a:spLocks noGrp="1" noChangeArrowheads="1"/>
          </p:cNvSpPr>
          <p:nvPr>
            <p:ph type="subTitle" idx="1"/>
          </p:nvPr>
        </p:nvSpPr>
        <p:spPr>
          <a:xfrm>
            <a:off x="323850" y="1341438"/>
            <a:ext cx="8280400" cy="5111750"/>
          </a:xfrm>
        </p:spPr>
        <p:txBody>
          <a:bodyPr/>
          <a:lstStyle/>
          <a:p>
            <a:pPr eaLnBrk="1" hangingPunct="1"/>
            <a:r>
              <a:rPr lang="ar-IQ" altLang="ar-IQ" sz="5400" b="1" dirty="0">
                <a:solidFill>
                  <a:srgbClr val="FF0000"/>
                </a:solidFill>
                <a:latin typeface="Simplified Arabic" pitchFamily="18" charset="-78"/>
                <a:cs typeface="Simplified Arabic" pitchFamily="18" charset="-78"/>
              </a:rPr>
              <a:t>محاضرة </a:t>
            </a:r>
            <a:r>
              <a:rPr lang="ar-IQ" altLang="ar-IQ" sz="5400" b="1" dirty="0" smtClean="0">
                <a:solidFill>
                  <a:srgbClr val="FF0000"/>
                </a:solidFill>
                <a:latin typeface="Simplified Arabic" pitchFamily="18" charset="-78"/>
                <a:cs typeface="Simplified Arabic" pitchFamily="18" charset="-78"/>
              </a:rPr>
              <a:t>(</a:t>
            </a:r>
            <a:r>
              <a:rPr lang="ar-IQ" altLang="ar-IQ" sz="5400" b="1" dirty="0">
                <a:solidFill>
                  <a:srgbClr val="FF0000"/>
                </a:solidFill>
                <a:latin typeface="Simplified Arabic" pitchFamily="18" charset="-78"/>
                <a:cs typeface="Simplified Arabic" pitchFamily="18" charset="-78"/>
              </a:rPr>
              <a:t>16)</a:t>
            </a:r>
            <a:endParaRPr lang="en-US" altLang="ar-IQ" sz="5400" b="1" dirty="0">
              <a:solidFill>
                <a:srgbClr val="FF0000"/>
              </a:solidFill>
              <a:latin typeface="Simplified Arabic" pitchFamily="18" charset="-78"/>
              <a:cs typeface="Simplified Arabic" pitchFamily="18" charset="-78"/>
            </a:endParaRPr>
          </a:p>
          <a:p>
            <a:pPr eaLnBrk="1" hangingPunct="1"/>
            <a:r>
              <a:rPr lang="ar-IQ" altLang="ar-IQ" sz="5400" b="1" dirty="0" smtClean="0">
                <a:solidFill>
                  <a:srgbClr val="FF0000"/>
                </a:solidFill>
                <a:latin typeface="Simplified Arabic" pitchFamily="18" charset="-78"/>
                <a:cs typeface="Simplified Arabic" pitchFamily="18" charset="-78"/>
              </a:rPr>
              <a:t>الجهاز الجلدي الوقائي وإصاباته (الجزء الأول )</a:t>
            </a:r>
          </a:p>
        </p:txBody>
      </p:sp>
    </p:spTree>
    <p:extLst>
      <p:ext uri="{BB962C8B-B14F-4D97-AF65-F5344CB8AC3E}">
        <p14:creationId xmlns:p14="http://schemas.microsoft.com/office/powerpoint/2010/main" val="1766503935"/>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504056"/>
          </a:xfrm>
        </p:spPr>
        <p:txBody>
          <a:bodyPr>
            <a:noAutofit/>
          </a:bodyPr>
          <a:lstStyle/>
          <a:p>
            <a:r>
              <a:rPr lang="ar-IQ" sz="3200" b="1" dirty="0" smtClean="0">
                <a:solidFill>
                  <a:srgbClr val="FF0000"/>
                </a:solidFill>
                <a:latin typeface="Simplified Arabic" panose="02020603050405020304" pitchFamily="18" charset="-78"/>
                <a:cs typeface="Simplified Arabic" panose="02020603050405020304" pitchFamily="18" charset="-78"/>
              </a:rPr>
              <a:t>مناطق الدماغ ومنها منطقة الإحساس</a:t>
            </a:r>
            <a:endParaRPr lang="ar-IQ" sz="3200" b="1" dirty="0">
              <a:solidFill>
                <a:srgbClr val="FF0000"/>
              </a:solidFill>
              <a:latin typeface="Simplified Arabic" panose="02020603050405020304" pitchFamily="18" charset="-78"/>
              <a:cs typeface="Simplified Arabic" panose="02020603050405020304" pitchFamily="18" charset="-78"/>
            </a:endParaRP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052736"/>
            <a:ext cx="7992888" cy="56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57386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504056"/>
          </a:xfrm>
        </p:spPr>
        <p:txBody>
          <a:bodyPr>
            <a:normAutofit fontScale="90000"/>
          </a:bodyPr>
          <a:lstStyle/>
          <a:p>
            <a:r>
              <a:rPr lang="ar-IQ" sz="4000" b="1" dirty="0">
                <a:solidFill>
                  <a:srgbClr val="FF0000"/>
                </a:solidFill>
                <a:latin typeface="Simplified Arabic" panose="02020603050405020304" pitchFamily="18" charset="-78"/>
                <a:cs typeface="Simplified Arabic" panose="02020603050405020304" pitchFamily="18" charset="-78"/>
              </a:rPr>
              <a:t>ومن وظائف الجلد</a:t>
            </a:r>
            <a:endParaRPr lang="ar-IQ" b="1" dirty="0">
              <a:solidFill>
                <a:srgbClr val="FF0000"/>
              </a:solidFill>
              <a:latin typeface="Simplified Arabic" panose="02020603050405020304" pitchFamily="18" charset="-78"/>
              <a:cs typeface="Simplified Arabic" panose="02020603050405020304" pitchFamily="18" charset="-78"/>
            </a:endParaRPr>
          </a:p>
        </p:txBody>
      </p:sp>
      <p:sp>
        <p:nvSpPr>
          <p:cNvPr id="3" name="عنصر نائب للمحتوى 2"/>
          <p:cNvSpPr>
            <a:spLocks noGrp="1"/>
          </p:cNvSpPr>
          <p:nvPr>
            <p:ph idx="1"/>
          </p:nvPr>
        </p:nvSpPr>
        <p:spPr>
          <a:xfrm>
            <a:off x="179512" y="836712"/>
            <a:ext cx="8784976" cy="5760640"/>
          </a:xfrm>
        </p:spPr>
        <p:txBody>
          <a:bodyPr/>
          <a:lstStyle/>
          <a:p>
            <a:pPr marL="457200" lvl="1" indent="0" algn="ctr">
              <a:buNone/>
              <a:tabLst>
                <a:tab pos="342900" algn="l"/>
              </a:tabLst>
            </a:pPr>
            <a:r>
              <a:rPr lang="ar-IQ" sz="4000" b="1" dirty="0" smtClean="0">
                <a:solidFill>
                  <a:srgbClr val="FF0000"/>
                </a:solidFill>
                <a:latin typeface="Simplified Arabic" panose="02020603050405020304" pitchFamily="18" charset="-78"/>
                <a:ea typeface="Times New Roman"/>
                <a:cs typeface="Simplified Arabic" panose="02020603050405020304" pitchFamily="18" charset="-78"/>
              </a:rPr>
              <a:t>3. الإخراج </a:t>
            </a:r>
            <a:r>
              <a:rPr lang="ar-IQ" sz="4000" b="1" dirty="0">
                <a:solidFill>
                  <a:srgbClr val="FF0000"/>
                </a:solidFill>
                <a:latin typeface="Simplified Arabic" panose="02020603050405020304" pitchFamily="18" charset="-78"/>
                <a:ea typeface="Times New Roman"/>
                <a:cs typeface="Simplified Arabic" panose="02020603050405020304" pitchFamily="18" charset="-78"/>
              </a:rPr>
              <a:t>(</a:t>
            </a:r>
            <a:r>
              <a:rPr lang="en-US" sz="4000" b="1" dirty="0">
                <a:solidFill>
                  <a:srgbClr val="FF0000"/>
                </a:solidFill>
                <a:latin typeface="Simplified Arabic" panose="02020603050405020304" pitchFamily="18" charset="-78"/>
                <a:ea typeface="Times New Roman"/>
                <a:cs typeface="Simplified Arabic" panose="02020603050405020304" pitchFamily="18" charset="-78"/>
              </a:rPr>
              <a:t>Excretion</a:t>
            </a:r>
            <a:r>
              <a:rPr lang="ar-IQ" sz="4000" b="1" dirty="0">
                <a:solidFill>
                  <a:srgbClr val="FF0000"/>
                </a:solidFill>
                <a:latin typeface="Simplified Arabic" panose="02020603050405020304" pitchFamily="18" charset="-78"/>
                <a:ea typeface="Times New Roman"/>
                <a:cs typeface="Simplified Arabic" panose="02020603050405020304" pitchFamily="18" charset="-78"/>
              </a:rPr>
              <a:t>) :</a:t>
            </a:r>
            <a:endParaRPr lang="en-US" sz="4000" dirty="0">
              <a:solidFill>
                <a:srgbClr val="FF0000"/>
              </a:solidFill>
              <a:latin typeface="Simplified Arabic" panose="02020603050405020304" pitchFamily="18" charset="-78"/>
              <a:ea typeface="Times New Roman"/>
              <a:cs typeface="Simplified Arabic" panose="02020603050405020304" pitchFamily="18" charset="-78"/>
            </a:endParaRPr>
          </a:p>
          <a:p>
            <a:pPr marL="228600" algn="just"/>
            <a:r>
              <a:rPr lang="ar-IQ" sz="4800" b="1" dirty="0">
                <a:latin typeface="Simplified Arabic" panose="02020603050405020304" pitchFamily="18" charset="-78"/>
                <a:ea typeface="Times New Roman"/>
                <a:cs typeface="Simplified Arabic" panose="02020603050405020304" pitchFamily="18" charset="-78"/>
              </a:rPr>
              <a:t>يخرج الجلد كميات قليلة من الفضلات النيتروجينية مثل أمونيا وبولينا وحامض </a:t>
            </a:r>
            <a:r>
              <a:rPr lang="ar-IQ" sz="4800" b="1" dirty="0" err="1">
                <a:latin typeface="Simplified Arabic" panose="02020603050405020304" pitchFamily="18" charset="-78"/>
                <a:ea typeface="Times New Roman"/>
                <a:cs typeface="Simplified Arabic" panose="02020603050405020304" pitchFamily="18" charset="-78"/>
              </a:rPr>
              <a:t>البوليك</a:t>
            </a:r>
            <a:r>
              <a:rPr lang="ar-IQ" sz="4800" b="1" dirty="0">
                <a:latin typeface="Simplified Arabic" panose="02020603050405020304" pitchFamily="18" charset="-78"/>
                <a:ea typeface="Times New Roman"/>
                <a:cs typeface="Simplified Arabic" panose="02020603050405020304" pitchFamily="18" charset="-78"/>
              </a:rPr>
              <a:t> مع </a:t>
            </a:r>
            <a:r>
              <a:rPr lang="ar-IQ" sz="4800" b="1" dirty="0" smtClean="0">
                <a:latin typeface="Simplified Arabic" panose="02020603050405020304" pitchFamily="18" charset="-78"/>
                <a:ea typeface="Times New Roman"/>
                <a:cs typeface="Simplified Arabic" panose="02020603050405020304" pitchFamily="18" charset="-78"/>
              </a:rPr>
              <a:t>العرق.</a:t>
            </a:r>
          </a:p>
          <a:p>
            <a:pPr marL="228600" algn="just"/>
            <a:r>
              <a:rPr lang="ar-IQ" sz="4800" b="1" dirty="0" smtClean="0">
                <a:latin typeface="Simplified Arabic" panose="02020603050405020304" pitchFamily="18" charset="-78"/>
                <a:ea typeface="Times New Roman"/>
                <a:cs typeface="Simplified Arabic" panose="02020603050405020304" pitchFamily="18" charset="-78"/>
              </a:rPr>
              <a:t>وكميات </a:t>
            </a:r>
            <a:r>
              <a:rPr lang="ar-IQ" sz="4800" b="1" dirty="0">
                <a:latin typeface="Simplified Arabic" panose="02020603050405020304" pitchFamily="18" charset="-78"/>
                <a:ea typeface="Times New Roman"/>
                <a:cs typeface="Simplified Arabic" panose="02020603050405020304" pitchFamily="18" charset="-78"/>
              </a:rPr>
              <a:t>قليلة من ثاني أوكسيد الكربون وكلوريد الصوديوم والماء وبعض مخلفات الأغذية والأدوية.</a:t>
            </a:r>
            <a:endParaRPr lang="en-US" sz="4800" b="1" dirty="0">
              <a:latin typeface="Simplified Arabic" panose="02020603050405020304" pitchFamily="18" charset="-78"/>
              <a:ea typeface="Times New Roman"/>
              <a:cs typeface="Simplified Arabic" panose="02020603050405020304" pitchFamily="18" charset="-78"/>
            </a:endParaRPr>
          </a:p>
          <a:p>
            <a:endParaRPr lang="ar-IQ" dirty="0"/>
          </a:p>
        </p:txBody>
      </p:sp>
    </p:spTree>
    <p:extLst>
      <p:ext uri="{BB962C8B-B14F-4D97-AF65-F5344CB8AC3E}">
        <p14:creationId xmlns:p14="http://schemas.microsoft.com/office/powerpoint/2010/main" val="12109313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648072"/>
          </a:xfrm>
        </p:spPr>
        <p:txBody>
          <a:bodyPr>
            <a:normAutofit fontScale="90000"/>
          </a:bodyPr>
          <a:lstStyle/>
          <a:p>
            <a:r>
              <a:rPr lang="ar-IQ" dirty="0" smtClean="0"/>
              <a:t>ومن وظائف الجلد</a:t>
            </a:r>
            <a:endParaRPr lang="ar-IQ" dirty="0"/>
          </a:p>
        </p:txBody>
      </p:sp>
      <p:sp>
        <p:nvSpPr>
          <p:cNvPr id="3" name="عنصر نائب للمحتوى 2"/>
          <p:cNvSpPr>
            <a:spLocks noGrp="1"/>
          </p:cNvSpPr>
          <p:nvPr>
            <p:ph idx="1"/>
          </p:nvPr>
        </p:nvSpPr>
        <p:spPr>
          <a:xfrm>
            <a:off x="179512" y="980728"/>
            <a:ext cx="8712968" cy="5688632"/>
          </a:xfrm>
        </p:spPr>
        <p:txBody>
          <a:bodyPr>
            <a:normAutofit/>
          </a:bodyPr>
          <a:lstStyle/>
          <a:p>
            <a:pPr marL="457200" lvl="1" indent="0" algn="justLow">
              <a:buNone/>
              <a:tabLst>
                <a:tab pos="342900" algn="l"/>
              </a:tabLst>
            </a:pPr>
            <a:r>
              <a:rPr lang="ar-IQ" b="1" dirty="0" smtClean="0">
                <a:solidFill>
                  <a:srgbClr val="0070C0"/>
                </a:solidFill>
                <a:latin typeface="Simplified Arabic" panose="02020603050405020304" pitchFamily="18" charset="-78"/>
                <a:ea typeface="Times New Roman"/>
                <a:cs typeface="Simplified Arabic" panose="02020603050405020304" pitchFamily="18" charset="-78"/>
              </a:rPr>
              <a:t>4. وظائف </a:t>
            </a:r>
            <a:r>
              <a:rPr lang="ar-IQ" b="1" dirty="0">
                <a:solidFill>
                  <a:srgbClr val="0070C0"/>
                </a:solidFill>
                <a:latin typeface="Simplified Arabic" panose="02020603050405020304" pitchFamily="18" charset="-78"/>
                <a:ea typeface="Times New Roman"/>
                <a:cs typeface="Simplified Arabic" panose="02020603050405020304" pitchFamily="18" charset="-78"/>
              </a:rPr>
              <a:t>أيضية وهرمونية (</a:t>
            </a:r>
            <a:r>
              <a:rPr lang="en-US" b="1" dirty="0">
                <a:solidFill>
                  <a:srgbClr val="0070C0"/>
                </a:solidFill>
                <a:latin typeface="Simplified Arabic" panose="02020603050405020304" pitchFamily="18" charset="-78"/>
                <a:ea typeface="Times New Roman"/>
                <a:cs typeface="Simplified Arabic" panose="02020603050405020304" pitchFamily="18" charset="-78"/>
              </a:rPr>
              <a:t>Hormonal and metabolic functions</a:t>
            </a:r>
            <a:r>
              <a:rPr lang="ar-IQ" b="1" dirty="0">
                <a:solidFill>
                  <a:srgbClr val="0070C0"/>
                </a:solidFill>
                <a:latin typeface="Simplified Arabic" panose="02020603050405020304" pitchFamily="18" charset="-78"/>
                <a:ea typeface="Times New Roman"/>
                <a:cs typeface="Simplified Arabic" panose="02020603050405020304" pitchFamily="18" charset="-78"/>
              </a:rPr>
              <a:t>)</a:t>
            </a:r>
            <a:endParaRPr lang="en-US" sz="2400" dirty="0">
              <a:solidFill>
                <a:srgbClr val="0070C0"/>
              </a:solidFill>
              <a:latin typeface="Simplified Arabic" panose="02020603050405020304" pitchFamily="18" charset="-78"/>
              <a:ea typeface="Times New Roman"/>
              <a:cs typeface="Simplified Arabic" panose="02020603050405020304" pitchFamily="18" charset="-78"/>
            </a:endParaRPr>
          </a:p>
          <a:p>
            <a:pPr marL="571500" indent="-228600" algn="ctr"/>
            <a:r>
              <a:rPr lang="ar-IQ" b="1" dirty="0">
                <a:solidFill>
                  <a:srgbClr val="FF0000"/>
                </a:solidFill>
                <a:latin typeface="Simplified Arabic" panose="02020603050405020304" pitchFamily="18" charset="-78"/>
                <a:ea typeface="Times New Roman"/>
                <a:cs typeface="Simplified Arabic" panose="02020603050405020304" pitchFamily="18" charset="-78"/>
              </a:rPr>
              <a:t>ـ </a:t>
            </a:r>
            <a:r>
              <a:rPr lang="ar-IQ" b="1" dirty="0" smtClean="0">
                <a:solidFill>
                  <a:srgbClr val="FF0000"/>
                </a:solidFill>
                <a:latin typeface="Simplified Arabic" panose="02020603050405020304" pitchFamily="18" charset="-78"/>
                <a:ea typeface="Times New Roman"/>
                <a:cs typeface="Simplified Arabic" panose="02020603050405020304" pitchFamily="18" charset="-78"/>
              </a:rPr>
              <a:t>الوظائف الهرمونية</a:t>
            </a:r>
            <a:r>
              <a:rPr lang="ar-IQ" b="1" dirty="0">
                <a:solidFill>
                  <a:srgbClr val="FF0000"/>
                </a:solidFill>
                <a:latin typeface="Simplified Arabic" panose="02020603050405020304" pitchFamily="18" charset="-78"/>
                <a:ea typeface="Times New Roman"/>
                <a:cs typeface="Simplified Arabic" panose="02020603050405020304" pitchFamily="18" charset="-78"/>
              </a:rPr>
              <a:t>: </a:t>
            </a:r>
            <a:endParaRPr lang="ar-IQ" b="1" dirty="0" smtClean="0">
              <a:solidFill>
                <a:srgbClr val="FF0000"/>
              </a:solidFill>
              <a:latin typeface="Simplified Arabic" panose="02020603050405020304" pitchFamily="18" charset="-78"/>
              <a:ea typeface="Times New Roman"/>
              <a:cs typeface="Simplified Arabic" panose="02020603050405020304" pitchFamily="18" charset="-78"/>
            </a:endParaRPr>
          </a:p>
          <a:p>
            <a:pPr marL="571500" indent="-228600" algn="justLow"/>
            <a:r>
              <a:rPr lang="ar-IQ" b="1" dirty="0" smtClean="0">
                <a:latin typeface="Simplified Arabic" panose="02020603050405020304" pitchFamily="18" charset="-78"/>
                <a:ea typeface="Times New Roman"/>
                <a:cs typeface="Simplified Arabic" panose="02020603050405020304" pitchFamily="18" charset="-78"/>
              </a:rPr>
              <a:t>البشرة </a:t>
            </a:r>
            <a:r>
              <a:rPr lang="ar-IQ" b="1" dirty="0">
                <a:latin typeface="Simplified Arabic" panose="02020603050405020304" pitchFamily="18" charset="-78"/>
                <a:ea typeface="Times New Roman"/>
                <a:cs typeface="Simplified Arabic" panose="02020603050405020304" pitchFamily="18" charset="-78"/>
              </a:rPr>
              <a:t>تحول مشتقات كوليسترول بفعل أشعة الشمس إلى شكل غير نشط من فيتامين (</a:t>
            </a:r>
            <a:r>
              <a:rPr lang="en-US" b="1" dirty="0">
                <a:latin typeface="Simplified Arabic" panose="02020603050405020304" pitchFamily="18" charset="-78"/>
                <a:ea typeface="Times New Roman"/>
                <a:cs typeface="Simplified Arabic" panose="02020603050405020304" pitchFamily="18" charset="-78"/>
              </a:rPr>
              <a:t>D</a:t>
            </a:r>
            <a:r>
              <a:rPr lang="ar-IQ" b="1" dirty="0">
                <a:latin typeface="Simplified Arabic" panose="02020603050405020304" pitchFamily="18" charset="-78"/>
                <a:ea typeface="Times New Roman"/>
                <a:cs typeface="Simplified Arabic" panose="02020603050405020304" pitchFamily="18" charset="-78"/>
              </a:rPr>
              <a:t>) الذي يصل عن طريق الدم للكبد والكلية ليتحول إلى الشكل النشط لفيتامين (</a:t>
            </a:r>
            <a:r>
              <a:rPr lang="en-US" b="1" dirty="0">
                <a:latin typeface="Simplified Arabic" panose="02020603050405020304" pitchFamily="18" charset="-78"/>
                <a:ea typeface="Times New Roman"/>
                <a:cs typeface="Simplified Arabic" panose="02020603050405020304" pitchFamily="18" charset="-78"/>
              </a:rPr>
              <a:t>D</a:t>
            </a:r>
            <a:r>
              <a:rPr lang="ar-IQ" b="1" dirty="0">
                <a:latin typeface="Simplified Arabic" panose="02020603050405020304" pitchFamily="18" charset="-78"/>
                <a:ea typeface="Times New Roman"/>
                <a:cs typeface="Simplified Arabic" panose="02020603050405020304" pitchFamily="18" charset="-78"/>
              </a:rPr>
              <a:t>).</a:t>
            </a:r>
            <a:endParaRPr lang="en-US" sz="2800" b="1" dirty="0">
              <a:latin typeface="Simplified Arabic" panose="02020603050405020304" pitchFamily="18" charset="-78"/>
              <a:ea typeface="Times New Roman"/>
              <a:cs typeface="Simplified Arabic" panose="02020603050405020304" pitchFamily="18" charset="-78"/>
            </a:endParaRPr>
          </a:p>
          <a:p>
            <a:pPr marL="571500" indent="-228600" algn="ctr"/>
            <a:r>
              <a:rPr lang="ar-IQ" b="1" dirty="0">
                <a:solidFill>
                  <a:srgbClr val="FF0000"/>
                </a:solidFill>
                <a:latin typeface="Simplified Arabic" panose="02020603050405020304" pitchFamily="18" charset="-78"/>
                <a:ea typeface="Times New Roman"/>
                <a:cs typeface="Simplified Arabic" panose="02020603050405020304" pitchFamily="18" charset="-78"/>
              </a:rPr>
              <a:t>ـ </a:t>
            </a:r>
            <a:r>
              <a:rPr lang="ar-IQ" b="1" dirty="0" smtClean="0">
                <a:solidFill>
                  <a:srgbClr val="FF0000"/>
                </a:solidFill>
                <a:latin typeface="Simplified Arabic" panose="02020603050405020304" pitchFamily="18" charset="-78"/>
                <a:ea typeface="Times New Roman"/>
                <a:cs typeface="Simplified Arabic" panose="02020603050405020304" pitchFamily="18" charset="-78"/>
              </a:rPr>
              <a:t>الوظائف الأيضية </a:t>
            </a:r>
            <a:r>
              <a:rPr lang="ar-IQ" b="1" dirty="0">
                <a:solidFill>
                  <a:srgbClr val="FF0000"/>
                </a:solidFill>
                <a:latin typeface="Simplified Arabic" panose="02020603050405020304" pitchFamily="18" charset="-78"/>
                <a:ea typeface="Times New Roman"/>
                <a:cs typeface="Simplified Arabic" panose="02020603050405020304" pitchFamily="18" charset="-78"/>
              </a:rPr>
              <a:t>: </a:t>
            </a:r>
            <a:endParaRPr lang="ar-IQ" b="1" dirty="0" smtClean="0">
              <a:solidFill>
                <a:srgbClr val="FF0000"/>
              </a:solidFill>
              <a:latin typeface="Simplified Arabic" panose="02020603050405020304" pitchFamily="18" charset="-78"/>
              <a:ea typeface="Times New Roman"/>
              <a:cs typeface="Simplified Arabic" panose="02020603050405020304" pitchFamily="18" charset="-78"/>
            </a:endParaRPr>
          </a:p>
          <a:p>
            <a:pPr marL="571500" indent="-228600" algn="justLow"/>
            <a:r>
              <a:rPr lang="ar-IQ" b="1" dirty="0" smtClean="0">
                <a:latin typeface="Simplified Arabic" panose="02020603050405020304" pitchFamily="18" charset="-78"/>
                <a:ea typeface="Times New Roman"/>
                <a:cs typeface="Simplified Arabic" panose="02020603050405020304" pitchFamily="18" charset="-78"/>
              </a:rPr>
              <a:t>تحويل </a:t>
            </a:r>
            <a:r>
              <a:rPr lang="ar-IQ" b="1" dirty="0">
                <a:latin typeface="Simplified Arabic" panose="02020603050405020304" pitchFamily="18" charset="-78"/>
                <a:ea typeface="Times New Roman"/>
                <a:cs typeface="Simplified Arabic" panose="02020603050405020304" pitchFamily="18" charset="-78"/>
              </a:rPr>
              <a:t>بعض المواد المسرطنة إلى آمنة </a:t>
            </a:r>
            <a:r>
              <a:rPr lang="ar-IQ" b="1" dirty="0" smtClean="0">
                <a:latin typeface="Simplified Arabic" panose="02020603050405020304" pitchFamily="18" charset="-78"/>
                <a:ea typeface="Times New Roman"/>
                <a:cs typeface="Simplified Arabic" panose="02020603050405020304" pitchFamily="18" charset="-78"/>
              </a:rPr>
              <a:t>وبالعكس.</a:t>
            </a:r>
          </a:p>
          <a:p>
            <a:pPr marL="571500" indent="-228600" algn="justLow"/>
            <a:r>
              <a:rPr lang="ar-IQ" b="1" dirty="0" smtClean="0">
                <a:latin typeface="Simplified Arabic" panose="02020603050405020304" pitchFamily="18" charset="-78"/>
                <a:ea typeface="Times New Roman"/>
                <a:cs typeface="Simplified Arabic" panose="02020603050405020304" pitchFamily="18" charset="-78"/>
              </a:rPr>
              <a:t>تحويل </a:t>
            </a:r>
            <a:r>
              <a:rPr lang="ar-IQ" b="1" dirty="0">
                <a:latin typeface="Simplified Arabic" panose="02020603050405020304" pitchFamily="18" charset="-78"/>
                <a:ea typeface="Times New Roman"/>
                <a:cs typeface="Simplified Arabic" panose="02020603050405020304" pitchFamily="18" charset="-78"/>
              </a:rPr>
              <a:t>المراهم التي توضع على الجلد على هيئة مراهم وأدوية إلى مضادات حيوية. </a:t>
            </a:r>
            <a:endParaRPr lang="en-US" sz="2800" b="1" dirty="0">
              <a:latin typeface="Simplified Arabic" panose="02020603050405020304" pitchFamily="18" charset="-78"/>
              <a:ea typeface="Times New Roman"/>
              <a:cs typeface="Simplified Arabic" panose="02020603050405020304" pitchFamily="18" charset="-78"/>
            </a:endParaRPr>
          </a:p>
          <a:p>
            <a:endParaRPr lang="ar-IQ" dirty="0"/>
          </a:p>
        </p:txBody>
      </p:sp>
    </p:spTree>
    <p:extLst>
      <p:ext uri="{BB962C8B-B14F-4D97-AF65-F5344CB8AC3E}">
        <p14:creationId xmlns:p14="http://schemas.microsoft.com/office/powerpoint/2010/main" val="19125218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504056"/>
          </a:xfrm>
        </p:spPr>
        <p:txBody>
          <a:bodyPr>
            <a:noAutofit/>
          </a:bodyPr>
          <a:lstStyle/>
          <a:p>
            <a:r>
              <a:rPr lang="ar-IQ" sz="3600" b="1" dirty="0" smtClean="0">
                <a:solidFill>
                  <a:srgbClr val="FF0000"/>
                </a:solidFill>
                <a:latin typeface="Simplified Arabic" pitchFamily="18" charset="-78"/>
                <a:cs typeface="Simplified Arabic" pitchFamily="18" charset="-78"/>
              </a:rPr>
              <a:t>مصادر فيتامين (</a:t>
            </a:r>
            <a:r>
              <a:rPr lang="en-US" sz="3600" b="1" dirty="0" smtClean="0">
                <a:solidFill>
                  <a:srgbClr val="FF0000"/>
                </a:solidFill>
                <a:latin typeface="Simplified Arabic" pitchFamily="18" charset="-78"/>
                <a:cs typeface="Simplified Arabic" pitchFamily="18" charset="-78"/>
              </a:rPr>
              <a:t>D</a:t>
            </a:r>
            <a:r>
              <a:rPr lang="ar-IQ" sz="3600" b="1" dirty="0" smtClean="0">
                <a:solidFill>
                  <a:srgbClr val="FF0000"/>
                </a:solidFill>
                <a:latin typeface="Simplified Arabic" pitchFamily="18" charset="-78"/>
                <a:cs typeface="Simplified Arabic" pitchFamily="18" charset="-78"/>
              </a:rPr>
              <a:t>)</a:t>
            </a:r>
            <a:endParaRPr lang="ar-IQ" sz="3600" b="1" dirty="0">
              <a:solidFill>
                <a:srgbClr val="FF0000"/>
              </a:solidFill>
              <a:latin typeface="Simplified Arabic" pitchFamily="18" charset="-78"/>
              <a:cs typeface="Simplified Arabic" pitchFamily="18" charset="-78"/>
            </a:endParaRPr>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764704"/>
            <a:ext cx="8568952" cy="576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14147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504056"/>
          </a:xfrm>
        </p:spPr>
        <p:txBody>
          <a:bodyPr>
            <a:normAutofit fontScale="90000"/>
          </a:bodyPr>
          <a:lstStyle/>
          <a:p>
            <a:r>
              <a:rPr lang="ar-IQ" sz="3200" b="1" dirty="0">
                <a:solidFill>
                  <a:srgbClr val="FF0000"/>
                </a:solidFill>
                <a:latin typeface="Times New Roman"/>
                <a:ea typeface="Times New Roman"/>
                <a:cs typeface="Simplified Arabic"/>
              </a:rPr>
              <a:t>فيتامين (</a:t>
            </a:r>
            <a:r>
              <a:rPr lang="en-US" sz="3200" b="1" dirty="0">
                <a:solidFill>
                  <a:srgbClr val="FF0000"/>
                </a:solidFill>
                <a:latin typeface="Times New Roman"/>
                <a:ea typeface="Times New Roman"/>
                <a:cs typeface="Simplified Arabic"/>
              </a:rPr>
              <a:t>D</a:t>
            </a:r>
            <a:r>
              <a:rPr lang="ar-IQ" sz="3200" b="1" dirty="0">
                <a:solidFill>
                  <a:srgbClr val="FF0000"/>
                </a:solidFill>
                <a:latin typeface="Times New Roman"/>
                <a:ea typeface="Times New Roman"/>
                <a:cs typeface="Simplified Arabic"/>
              </a:rPr>
              <a:t>)</a:t>
            </a:r>
            <a:endParaRPr lang="ar-IQ" b="1" dirty="0">
              <a:solidFill>
                <a:srgbClr val="FF0000"/>
              </a:solidFill>
            </a:endParaRPr>
          </a:p>
        </p:txBody>
      </p:sp>
      <p:sp>
        <p:nvSpPr>
          <p:cNvPr id="3" name="عنصر نائب للمحتوى 2"/>
          <p:cNvSpPr>
            <a:spLocks noGrp="1"/>
          </p:cNvSpPr>
          <p:nvPr>
            <p:ph idx="1"/>
          </p:nvPr>
        </p:nvSpPr>
        <p:spPr>
          <a:xfrm>
            <a:off x="179512" y="692696"/>
            <a:ext cx="8784976" cy="5976664"/>
          </a:xfrm>
        </p:spPr>
        <p:txBody>
          <a:bodyPr>
            <a:normAutofit/>
          </a:bodyPr>
          <a:lstStyle/>
          <a:p>
            <a:pPr algn="just"/>
            <a:r>
              <a:rPr lang="ar-IQ" sz="3600" b="1" dirty="0">
                <a:latin typeface="Simplified Arabic" panose="02020603050405020304" pitchFamily="18" charset="-78"/>
                <a:cs typeface="Simplified Arabic" panose="02020603050405020304" pitchFamily="18" charset="-78"/>
              </a:rPr>
              <a:t>فيتامين </a:t>
            </a:r>
            <a:r>
              <a:rPr lang="ar-IQ" sz="3600" b="1" dirty="0" smtClean="0">
                <a:latin typeface="Simplified Arabic" panose="02020603050405020304" pitchFamily="18" charset="-78"/>
                <a:cs typeface="Simplified Arabic" panose="02020603050405020304" pitchFamily="18" charset="-78"/>
              </a:rPr>
              <a:t>( </a:t>
            </a:r>
            <a:r>
              <a:rPr lang="en-US" sz="3600" b="1" dirty="0" smtClean="0">
                <a:latin typeface="Simplified Arabic" panose="02020603050405020304" pitchFamily="18" charset="-78"/>
                <a:cs typeface="Simplified Arabic" panose="02020603050405020304" pitchFamily="18" charset="-78"/>
              </a:rPr>
              <a:t> D</a:t>
            </a:r>
            <a:r>
              <a:rPr lang="ar-IQ" sz="3600" b="1" dirty="0" smtClean="0">
                <a:latin typeface="Simplified Arabic" panose="02020603050405020304" pitchFamily="18" charset="-78"/>
                <a:cs typeface="Simplified Arabic" panose="02020603050405020304" pitchFamily="18" charset="-78"/>
              </a:rPr>
              <a:t>) </a:t>
            </a:r>
            <a:r>
              <a:rPr lang="ar-IQ" sz="3600" b="1" dirty="0">
                <a:latin typeface="Simplified Arabic" panose="02020603050405020304" pitchFamily="18" charset="-78"/>
                <a:cs typeface="Simplified Arabic" panose="02020603050405020304" pitchFamily="18" charset="-78"/>
              </a:rPr>
              <a:t>يُسمّى أيضاً بفيتامين أشعة </a:t>
            </a:r>
            <a:r>
              <a:rPr lang="ar-IQ" sz="3600" b="1" dirty="0" smtClean="0">
                <a:latin typeface="Simplified Arabic" panose="02020603050405020304" pitchFamily="18" charset="-78"/>
                <a:cs typeface="Simplified Arabic" panose="02020603050405020304" pitchFamily="18" charset="-78"/>
              </a:rPr>
              <a:t>الشمس</a:t>
            </a:r>
            <a:r>
              <a:rPr lang="ar-IQ" sz="3600" b="1" dirty="0">
                <a:latin typeface="Simplified Arabic" panose="02020603050405020304" pitchFamily="18" charset="-78"/>
                <a:cs typeface="Simplified Arabic" panose="02020603050405020304" pitchFamily="18" charset="-78"/>
              </a:rPr>
              <a:t>.</a:t>
            </a:r>
            <a:endParaRPr lang="ar-IQ" sz="3600" b="1" dirty="0" smtClean="0">
              <a:latin typeface="Simplified Arabic" panose="02020603050405020304" pitchFamily="18" charset="-78"/>
              <a:cs typeface="Simplified Arabic" panose="02020603050405020304" pitchFamily="18" charset="-78"/>
            </a:endParaRPr>
          </a:p>
          <a:p>
            <a:pPr algn="just"/>
            <a:r>
              <a:rPr lang="ar-IQ" sz="3600" b="1" dirty="0" smtClean="0">
                <a:latin typeface="Simplified Arabic" panose="02020603050405020304" pitchFamily="18" charset="-78"/>
                <a:cs typeface="Simplified Arabic" panose="02020603050405020304" pitchFamily="18" charset="-78"/>
              </a:rPr>
              <a:t>ويعدّ </a:t>
            </a:r>
            <a:r>
              <a:rPr lang="ar-IQ" sz="3600" b="1" dirty="0">
                <a:latin typeface="Simplified Arabic" panose="02020603050405020304" pitchFamily="18" charset="-78"/>
                <a:cs typeface="Simplified Arabic" panose="02020603050405020304" pitchFamily="18" charset="-78"/>
              </a:rPr>
              <a:t>أحد أهمّ أنواع الفيتامينات التي يحتاجها جسم الإنسان؛ لدوره الضروري في </a:t>
            </a:r>
            <a:r>
              <a:rPr lang="ar-IQ" sz="3600" b="1" u="sng" dirty="0">
                <a:solidFill>
                  <a:srgbClr val="FF0000"/>
                </a:solidFill>
                <a:latin typeface="Simplified Arabic" panose="02020603050405020304" pitchFamily="18" charset="-78"/>
                <a:cs typeface="Simplified Arabic" panose="02020603050405020304" pitchFamily="18" charset="-78"/>
              </a:rPr>
              <a:t>بناء العظام وزيادة </a:t>
            </a:r>
            <a:r>
              <a:rPr lang="ar-IQ" sz="3600" b="1" u="sng" dirty="0" smtClean="0">
                <a:solidFill>
                  <a:srgbClr val="FF0000"/>
                </a:solidFill>
                <a:latin typeface="Simplified Arabic" panose="02020603050405020304" pitchFamily="18" charset="-78"/>
                <a:cs typeface="Simplified Arabic" panose="02020603050405020304" pitchFamily="18" charset="-78"/>
              </a:rPr>
              <a:t>كثافتها</a:t>
            </a:r>
            <a:r>
              <a:rPr lang="ar-IQ" sz="3600" b="1" dirty="0">
                <a:solidFill>
                  <a:srgbClr val="FF0000"/>
                </a:solidFill>
                <a:latin typeface="Simplified Arabic" panose="02020603050405020304" pitchFamily="18" charset="-78"/>
                <a:cs typeface="Simplified Arabic" panose="02020603050405020304" pitchFamily="18" charset="-78"/>
              </a:rPr>
              <a:t>.</a:t>
            </a:r>
            <a:endParaRPr lang="ar-IQ" sz="3600" b="1" dirty="0" smtClean="0">
              <a:solidFill>
                <a:srgbClr val="FF0000"/>
              </a:solidFill>
              <a:latin typeface="Simplified Arabic" panose="02020603050405020304" pitchFamily="18" charset="-78"/>
              <a:cs typeface="Simplified Arabic" panose="02020603050405020304" pitchFamily="18" charset="-78"/>
            </a:endParaRPr>
          </a:p>
          <a:p>
            <a:pPr algn="just"/>
            <a:r>
              <a:rPr lang="ar-IQ" sz="3600" b="1" dirty="0" smtClean="0">
                <a:latin typeface="Simplified Arabic" panose="02020603050405020304" pitchFamily="18" charset="-78"/>
                <a:cs typeface="Simplified Arabic" panose="02020603050405020304" pitchFamily="18" charset="-78"/>
              </a:rPr>
              <a:t>وإنّ </a:t>
            </a:r>
            <a:r>
              <a:rPr lang="ar-IQ" sz="3600" b="1" dirty="0">
                <a:latin typeface="Simplified Arabic" panose="02020603050405020304" pitchFamily="18" charset="-78"/>
                <a:cs typeface="Simplified Arabic" panose="02020603050405020304" pitchFamily="18" charset="-78"/>
              </a:rPr>
              <a:t>النقص في كميات الفيتامين يؤدّي إلى حدوث لينٍ في العظام عند الأشخاص </a:t>
            </a:r>
            <a:r>
              <a:rPr lang="ar-IQ" sz="3600" b="1" dirty="0" smtClean="0">
                <a:latin typeface="Simplified Arabic" panose="02020603050405020304" pitchFamily="18" charset="-78"/>
                <a:cs typeface="Simplified Arabic" panose="02020603050405020304" pitchFamily="18" charset="-78"/>
              </a:rPr>
              <a:t>البالغين</a:t>
            </a:r>
            <a:r>
              <a:rPr lang="ar-IQ" sz="3600" b="1" dirty="0">
                <a:latin typeface="Simplified Arabic" panose="02020603050405020304" pitchFamily="18" charset="-78"/>
                <a:cs typeface="Simplified Arabic" panose="02020603050405020304" pitchFamily="18" charset="-78"/>
              </a:rPr>
              <a:t>.</a:t>
            </a:r>
            <a:endParaRPr lang="ar-IQ" sz="3600" b="1" dirty="0" smtClean="0">
              <a:latin typeface="Simplified Arabic" panose="02020603050405020304" pitchFamily="18" charset="-78"/>
              <a:cs typeface="Simplified Arabic" panose="02020603050405020304" pitchFamily="18" charset="-78"/>
            </a:endParaRPr>
          </a:p>
          <a:p>
            <a:pPr algn="just"/>
            <a:r>
              <a:rPr lang="ar-IQ" sz="3600" b="1" dirty="0" smtClean="0">
                <a:latin typeface="Simplified Arabic" panose="02020603050405020304" pitchFamily="18" charset="-78"/>
                <a:cs typeface="Simplified Arabic" panose="02020603050405020304" pitchFamily="18" charset="-78"/>
              </a:rPr>
              <a:t>وإصابة </a:t>
            </a:r>
            <a:r>
              <a:rPr lang="ar-IQ" sz="3600" b="1" dirty="0">
                <a:latin typeface="Simplified Arabic" panose="02020603050405020304" pitchFamily="18" charset="-78"/>
                <a:cs typeface="Simplified Arabic" panose="02020603050405020304" pitchFamily="18" charset="-78"/>
              </a:rPr>
              <a:t>الأطفال بمرض الكساح وتقوّسٍ في </a:t>
            </a:r>
            <a:r>
              <a:rPr lang="ar-IQ" sz="3600" b="1" dirty="0" smtClean="0">
                <a:latin typeface="Simplified Arabic" panose="02020603050405020304" pitchFamily="18" charset="-78"/>
                <a:cs typeface="Simplified Arabic" panose="02020603050405020304" pitchFamily="18" charset="-78"/>
              </a:rPr>
              <a:t>الساقيين.</a:t>
            </a:r>
          </a:p>
        </p:txBody>
      </p:sp>
    </p:spTree>
    <p:extLst>
      <p:ext uri="{BB962C8B-B14F-4D97-AF65-F5344CB8AC3E}">
        <p14:creationId xmlns:p14="http://schemas.microsoft.com/office/powerpoint/2010/main" val="40052060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116632"/>
            <a:ext cx="8784976" cy="504056"/>
          </a:xfrm>
        </p:spPr>
        <p:txBody>
          <a:bodyPr>
            <a:noAutofit/>
          </a:bodyPr>
          <a:lstStyle/>
          <a:p>
            <a:r>
              <a:rPr lang="ar-IQ" sz="3200" b="1" dirty="0" smtClean="0">
                <a:solidFill>
                  <a:srgbClr val="FF0000"/>
                </a:solidFill>
                <a:latin typeface="Simplified Arabic" panose="02020603050405020304" pitchFamily="18" charset="-78"/>
                <a:cs typeface="Simplified Arabic" panose="02020603050405020304" pitchFamily="18" charset="-78"/>
              </a:rPr>
              <a:t>أهمية المحافظة على النسب المطلوبة من فيتامين (</a:t>
            </a:r>
            <a:r>
              <a:rPr lang="en-US" sz="3200" b="1" dirty="0" smtClean="0">
                <a:solidFill>
                  <a:srgbClr val="FF0000"/>
                </a:solidFill>
                <a:latin typeface="Simplified Arabic" panose="02020603050405020304" pitchFamily="18" charset="-78"/>
                <a:cs typeface="Simplified Arabic" panose="02020603050405020304" pitchFamily="18" charset="-78"/>
              </a:rPr>
              <a:t>D</a:t>
            </a:r>
            <a:r>
              <a:rPr lang="ar-IQ" sz="3200" b="1" dirty="0" smtClean="0">
                <a:solidFill>
                  <a:srgbClr val="FF0000"/>
                </a:solidFill>
                <a:latin typeface="Simplified Arabic" panose="02020603050405020304" pitchFamily="18" charset="-78"/>
                <a:cs typeface="Simplified Arabic" panose="02020603050405020304" pitchFamily="18" charset="-78"/>
              </a:rPr>
              <a:t>) في الجسم</a:t>
            </a:r>
            <a:endParaRPr lang="ar-IQ" sz="3200" b="1" dirty="0">
              <a:solidFill>
                <a:srgbClr val="FF0000"/>
              </a:solidFill>
              <a:latin typeface="Simplified Arabic" panose="02020603050405020304" pitchFamily="18" charset="-78"/>
              <a:cs typeface="Simplified Arabic" panose="02020603050405020304" pitchFamily="18" charset="-78"/>
            </a:endParaRPr>
          </a:p>
        </p:txBody>
      </p:sp>
      <p:sp>
        <p:nvSpPr>
          <p:cNvPr id="3" name="عنصر نائب للمحتوى 2"/>
          <p:cNvSpPr>
            <a:spLocks noGrp="1"/>
          </p:cNvSpPr>
          <p:nvPr>
            <p:ph idx="1"/>
          </p:nvPr>
        </p:nvSpPr>
        <p:spPr>
          <a:xfrm>
            <a:off x="107504" y="692696"/>
            <a:ext cx="8928992" cy="5976664"/>
          </a:xfrm>
        </p:spPr>
        <p:txBody>
          <a:bodyPr>
            <a:normAutofit lnSpcReduction="10000"/>
          </a:bodyPr>
          <a:lstStyle/>
          <a:p>
            <a:pPr lvl="0" algn="just"/>
            <a:r>
              <a:rPr lang="ar-IQ" sz="3600" b="1" dirty="0" smtClean="0">
                <a:solidFill>
                  <a:prstClr val="black"/>
                </a:solidFill>
                <a:latin typeface="Simplified Arabic" panose="02020603050405020304" pitchFamily="18" charset="-78"/>
                <a:cs typeface="Simplified Arabic" panose="02020603050405020304" pitchFamily="18" charset="-78"/>
              </a:rPr>
              <a:t>تكمن </a:t>
            </a:r>
            <a:r>
              <a:rPr lang="ar-IQ" sz="3600" b="1" dirty="0">
                <a:solidFill>
                  <a:prstClr val="black"/>
                </a:solidFill>
                <a:latin typeface="Simplified Arabic" panose="02020603050405020304" pitchFamily="18" charset="-78"/>
                <a:cs typeface="Simplified Arabic" panose="02020603050405020304" pitchFamily="18" charset="-78"/>
              </a:rPr>
              <a:t>أهمية المحافظة على نسبة فيتامين </a:t>
            </a:r>
            <a:r>
              <a:rPr lang="ar-IQ" sz="3600" b="1" dirty="0" smtClean="0">
                <a:solidFill>
                  <a:prstClr val="black"/>
                </a:solidFill>
                <a:latin typeface="Simplified Arabic" panose="02020603050405020304" pitchFamily="18" charset="-78"/>
                <a:cs typeface="Simplified Arabic" panose="02020603050405020304" pitchFamily="18" charset="-78"/>
              </a:rPr>
              <a:t>(</a:t>
            </a:r>
            <a:r>
              <a:rPr lang="en-US" sz="3600" b="1" dirty="0" smtClean="0">
                <a:solidFill>
                  <a:prstClr val="black"/>
                </a:solidFill>
                <a:latin typeface="Simplified Arabic" panose="02020603050405020304" pitchFamily="18" charset="-78"/>
                <a:cs typeface="Simplified Arabic" panose="02020603050405020304" pitchFamily="18" charset="-78"/>
              </a:rPr>
              <a:t>D</a:t>
            </a:r>
            <a:r>
              <a:rPr lang="ar-IQ" sz="3600" b="1" dirty="0" smtClean="0">
                <a:solidFill>
                  <a:prstClr val="black"/>
                </a:solidFill>
                <a:latin typeface="Simplified Arabic" panose="02020603050405020304" pitchFamily="18" charset="-78"/>
                <a:cs typeface="Simplified Arabic" panose="02020603050405020304" pitchFamily="18" charset="-78"/>
              </a:rPr>
              <a:t>) </a:t>
            </a:r>
            <a:r>
              <a:rPr lang="ar-IQ" sz="3600" b="1" dirty="0">
                <a:solidFill>
                  <a:prstClr val="black"/>
                </a:solidFill>
                <a:latin typeface="Simplified Arabic" panose="02020603050405020304" pitchFamily="18" charset="-78"/>
                <a:cs typeface="Simplified Arabic" panose="02020603050405020304" pitchFamily="18" charset="-78"/>
              </a:rPr>
              <a:t>المطلوبة في الجسم ومراقبة معدل وجوده في الدم للأهمية البالغة التي يعطيها للجسم، </a:t>
            </a:r>
            <a:endParaRPr lang="ar-IQ" sz="3600" b="1" dirty="0" smtClean="0">
              <a:solidFill>
                <a:prstClr val="black"/>
              </a:solidFill>
              <a:latin typeface="Simplified Arabic" panose="02020603050405020304" pitchFamily="18" charset="-78"/>
              <a:cs typeface="Simplified Arabic" panose="02020603050405020304" pitchFamily="18" charset="-78"/>
            </a:endParaRPr>
          </a:p>
          <a:p>
            <a:pPr lvl="0" algn="just"/>
            <a:r>
              <a:rPr lang="ar-IQ" sz="3600" b="1" dirty="0">
                <a:solidFill>
                  <a:srgbClr val="FF0000"/>
                </a:solidFill>
                <a:latin typeface="Simplified Arabic" panose="02020603050405020304" pitchFamily="18" charset="-78"/>
                <a:cs typeface="Simplified Arabic" panose="02020603050405020304" pitchFamily="18" charset="-78"/>
              </a:rPr>
              <a:t>حيث </a:t>
            </a:r>
            <a:r>
              <a:rPr lang="ar-IQ" sz="3600" b="1" dirty="0" smtClean="0">
                <a:solidFill>
                  <a:srgbClr val="FF0000"/>
                </a:solidFill>
                <a:latin typeface="Simplified Arabic" panose="02020603050405020304" pitchFamily="18" charset="-78"/>
                <a:cs typeface="Simplified Arabic" panose="02020603050405020304" pitchFamily="18" charset="-78"/>
              </a:rPr>
              <a:t>يسهم فيتامين </a:t>
            </a:r>
            <a:r>
              <a:rPr lang="en-US" sz="3600" b="1" dirty="0" smtClean="0">
                <a:solidFill>
                  <a:srgbClr val="FF0000"/>
                </a:solidFill>
                <a:latin typeface="Simplified Arabic" panose="02020603050405020304" pitchFamily="18" charset="-78"/>
                <a:cs typeface="Simplified Arabic" panose="02020603050405020304" pitchFamily="18" charset="-78"/>
              </a:rPr>
              <a:t>D)</a:t>
            </a:r>
            <a:r>
              <a:rPr lang="ar-IQ" sz="3600" b="1" dirty="0" smtClean="0">
                <a:solidFill>
                  <a:srgbClr val="FF0000"/>
                </a:solidFill>
                <a:latin typeface="Simplified Arabic" panose="02020603050405020304" pitchFamily="18" charset="-78"/>
                <a:cs typeface="Simplified Arabic" panose="02020603050405020304" pitchFamily="18" charset="-78"/>
              </a:rPr>
              <a:t>) في:-</a:t>
            </a:r>
            <a:endParaRPr lang="ar-IQ" sz="3600" b="1" dirty="0">
              <a:solidFill>
                <a:srgbClr val="FF0000"/>
              </a:solidFill>
              <a:latin typeface="Simplified Arabic" panose="02020603050405020304" pitchFamily="18" charset="-78"/>
              <a:cs typeface="Simplified Arabic" panose="02020603050405020304" pitchFamily="18" charset="-78"/>
            </a:endParaRPr>
          </a:p>
          <a:p>
            <a:pPr lvl="0" algn="just"/>
            <a:r>
              <a:rPr lang="ar-IQ" sz="3600" b="1" dirty="0">
                <a:solidFill>
                  <a:prstClr val="black"/>
                </a:solidFill>
                <a:latin typeface="Simplified Arabic" panose="02020603050405020304" pitchFamily="18" charset="-78"/>
                <a:cs typeface="Simplified Arabic" panose="02020603050405020304" pitchFamily="18" charset="-78"/>
              </a:rPr>
              <a:t>1. تعزيز نسبة عنصري </a:t>
            </a:r>
            <a:r>
              <a:rPr lang="ar-IQ" sz="3600" b="1" dirty="0">
                <a:solidFill>
                  <a:srgbClr val="0070C0"/>
                </a:solidFill>
                <a:latin typeface="Simplified Arabic" panose="02020603050405020304" pitchFamily="18" charset="-78"/>
                <a:cs typeface="Simplified Arabic" panose="02020603050405020304" pitchFamily="18" charset="-78"/>
              </a:rPr>
              <a:t>الكالسيوم والفسفور</a:t>
            </a:r>
            <a:r>
              <a:rPr lang="ar-IQ" sz="3600" b="1" dirty="0">
                <a:solidFill>
                  <a:prstClr val="black"/>
                </a:solidFill>
                <a:latin typeface="Simplified Arabic" panose="02020603050405020304" pitchFamily="18" charset="-78"/>
                <a:cs typeface="Simplified Arabic" panose="02020603050405020304" pitchFamily="18" charset="-78"/>
              </a:rPr>
              <a:t>، ويبقيها ضمن المعدلات الطبيعية.</a:t>
            </a:r>
          </a:p>
          <a:p>
            <a:pPr lvl="0" algn="just"/>
            <a:r>
              <a:rPr lang="ar-IQ" sz="3600" b="1" dirty="0">
                <a:solidFill>
                  <a:prstClr val="black"/>
                </a:solidFill>
                <a:latin typeface="Simplified Arabic" panose="02020603050405020304" pitchFamily="18" charset="-78"/>
                <a:cs typeface="Simplified Arabic" panose="02020603050405020304" pitchFamily="18" charset="-78"/>
              </a:rPr>
              <a:t>2. يعزز امتصاص عنصر </a:t>
            </a:r>
            <a:r>
              <a:rPr lang="ar-IQ" sz="3600" b="1" dirty="0">
                <a:solidFill>
                  <a:srgbClr val="FF0000"/>
                </a:solidFill>
                <a:latin typeface="Simplified Arabic" panose="02020603050405020304" pitchFamily="18" charset="-78"/>
                <a:cs typeface="Simplified Arabic" panose="02020603050405020304" pitchFamily="18" charset="-78"/>
              </a:rPr>
              <a:t>الكالسيوم والفسفور</a:t>
            </a:r>
            <a:r>
              <a:rPr lang="ar-IQ" sz="3600" b="1" dirty="0">
                <a:solidFill>
                  <a:prstClr val="black"/>
                </a:solidFill>
                <a:latin typeface="Simplified Arabic" panose="02020603050405020304" pitchFamily="18" charset="-78"/>
                <a:cs typeface="Simplified Arabic" panose="02020603050405020304" pitchFamily="18" charset="-78"/>
              </a:rPr>
              <a:t> من قبل الأمعاء </a:t>
            </a:r>
            <a:r>
              <a:rPr lang="ar-IQ" sz="3600" b="1" dirty="0" smtClean="0">
                <a:solidFill>
                  <a:prstClr val="black"/>
                </a:solidFill>
                <a:latin typeface="Simplified Arabic" panose="02020603050405020304" pitchFamily="18" charset="-78"/>
                <a:cs typeface="Simplified Arabic" panose="02020603050405020304" pitchFamily="18" charset="-78"/>
              </a:rPr>
              <a:t>والكبد</a:t>
            </a:r>
            <a:r>
              <a:rPr lang="ar-IQ" sz="3600" b="1" dirty="0">
                <a:solidFill>
                  <a:prstClr val="black"/>
                </a:solidFill>
                <a:latin typeface="Simplified Arabic" panose="02020603050405020304" pitchFamily="18" charset="-78"/>
                <a:cs typeface="Simplified Arabic" panose="02020603050405020304" pitchFamily="18" charset="-78"/>
              </a:rPr>
              <a:t>.</a:t>
            </a:r>
          </a:p>
          <a:p>
            <a:pPr lvl="0" algn="just"/>
            <a:r>
              <a:rPr lang="ar-IQ" sz="3600" b="1" dirty="0">
                <a:solidFill>
                  <a:prstClr val="black"/>
                </a:solidFill>
                <a:latin typeface="Simplified Arabic" panose="02020603050405020304" pitchFamily="18" charset="-78"/>
                <a:cs typeface="Simplified Arabic" panose="02020603050405020304" pitchFamily="18" charset="-78"/>
              </a:rPr>
              <a:t>3. يقاوم نمو </a:t>
            </a:r>
            <a:r>
              <a:rPr lang="ar-IQ" sz="3600" b="1" dirty="0">
                <a:solidFill>
                  <a:srgbClr val="FF0000"/>
                </a:solidFill>
                <a:latin typeface="Simplified Arabic" panose="02020603050405020304" pitchFamily="18" charset="-78"/>
                <a:cs typeface="Simplified Arabic" panose="02020603050405020304" pitchFamily="18" charset="-78"/>
              </a:rPr>
              <a:t>الخلايا السرطانية </a:t>
            </a:r>
            <a:r>
              <a:rPr lang="ar-IQ" sz="3600" b="1" dirty="0">
                <a:solidFill>
                  <a:prstClr val="black"/>
                </a:solidFill>
                <a:latin typeface="Simplified Arabic" panose="02020603050405020304" pitchFamily="18" charset="-78"/>
                <a:cs typeface="Simplified Arabic" panose="02020603050405020304" pitchFamily="18" charset="-78"/>
              </a:rPr>
              <a:t>المختلفة.</a:t>
            </a:r>
          </a:p>
          <a:p>
            <a:pPr lvl="0" algn="just"/>
            <a:r>
              <a:rPr lang="ar-IQ" sz="3600" b="1" dirty="0">
                <a:solidFill>
                  <a:prstClr val="black"/>
                </a:solidFill>
                <a:latin typeface="Simplified Arabic" panose="02020603050405020304" pitchFamily="18" charset="-78"/>
                <a:cs typeface="Simplified Arabic" panose="02020603050405020304" pitchFamily="18" charset="-78"/>
              </a:rPr>
              <a:t>4. يدعم قوّة </a:t>
            </a:r>
            <a:r>
              <a:rPr lang="ar-IQ" sz="3600" b="1" dirty="0">
                <a:solidFill>
                  <a:srgbClr val="FF0000"/>
                </a:solidFill>
                <a:latin typeface="Simplified Arabic" panose="02020603050405020304" pitchFamily="18" charset="-78"/>
                <a:cs typeface="Simplified Arabic" panose="02020603050405020304" pitchFamily="18" charset="-78"/>
              </a:rPr>
              <a:t>الجهاز المناعي </a:t>
            </a:r>
            <a:r>
              <a:rPr lang="ar-IQ" sz="3600" b="1" dirty="0">
                <a:solidFill>
                  <a:prstClr val="black"/>
                </a:solidFill>
                <a:latin typeface="Simplified Arabic" panose="02020603050405020304" pitchFamily="18" charset="-78"/>
                <a:cs typeface="Simplified Arabic" panose="02020603050405020304" pitchFamily="18" charset="-78"/>
              </a:rPr>
              <a:t>في الجسم</a:t>
            </a:r>
            <a:r>
              <a:rPr lang="ar-IQ" sz="3600" b="1" dirty="0" smtClean="0">
                <a:solidFill>
                  <a:prstClr val="black"/>
                </a:solidFill>
                <a:latin typeface="Simplified Arabic" panose="02020603050405020304" pitchFamily="18" charset="-78"/>
                <a:cs typeface="Simplified Arabic" panose="02020603050405020304" pitchFamily="18" charset="-78"/>
              </a:rPr>
              <a:t>.</a:t>
            </a:r>
            <a:endParaRPr lang="ar-IQ" sz="3600" b="1" dirty="0">
              <a:solidFill>
                <a:prstClr val="black"/>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9844010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432048"/>
          </a:xfrm>
        </p:spPr>
        <p:txBody>
          <a:bodyPr>
            <a:noAutofit/>
          </a:bodyPr>
          <a:lstStyle/>
          <a:p>
            <a:r>
              <a:rPr lang="ar-IQ" sz="3200" b="1" dirty="0" smtClean="0">
                <a:solidFill>
                  <a:srgbClr val="FF0000"/>
                </a:solidFill>
                <a:latin typeface="Simplified Arabic" pitchFamily="18" charset="-78"/>
                <a:cs typeface="Simplified Arabic" pitchFamily="18" charset="-78"/>
              </a:rPr>
              <a:t>ومن وظائف الجلد</a:t>
            </a:r>
            <a:endParaRPr lang="ar-IQ" sz="3200" b="1" dirty="0">
              <a:solidFill>
                <a:srgbClr val="FF0000"/>
              </a:solidFill>
              <a:latin typeface="Simplified Arabic" pitchFamily="18" charset="-78"/>
              <a:cs typeface="Simplified Arabic" pitchFamily="18" charset="-78"/>
            </a:endParaRPr>
          </a:p>
        </p:txBody>
      </p:sp>
      <p:sp>
        <p:nvSpPr>
          <p:cNvPr id="3" name="عنصر نائب للمحتوى 2"/>
          <p:cNvSpPr>
            <a:spLocks noGrp="1"/>
          </p:cNvSpPr>
          <p:nvPr>
            <p:ph idx="1"/>
          </p:nvPr>
        </p:nvSpPr>
        <p:spPr>
          <a:xfrm>
            <a:off x="323528" y="692696"/>
            <a:ext cx="8640960" cy="5976664"/>
          </a:xfrm>
        </p:spPr>
        <p:txBody>
          <a:bodyPr/>
          <a:lstStyle/>
          <a:p>
            <a:pPr marL="457200" lvl="1" indent="0" algn="ctr">
              <a:buNone/>
              <a:tabLst>
                <a:tab pos="342900" algn="l"/>
              </a:tabLst>
            </a:pPr>
            <a:r>
              <a:rPr lang="ar-IQ" sz="4400" b="1" dirty="0" smtClean="0">
                <a:solidFill>
                  <a:srgbClr val="FF0000"/>
                </a:solidFill>
                <a:latin typeface="Times New Roman"/>
                <a:ea typeface="Times New Roman"/>
                <a:cs typeface="Simplified Arabic"/>
              </a:rPr>
              <a:t>5. المناعة </a:t>
            </a:r>
            <a:r>
              <a:rPr lang="ar-IQ" sz="4400" b="1" dirty="0">
                <a:solidFill>
                  <a:srgbClr val="FF0000"/>
                </a:solidFill>
                <a:latin typeface="Times New Roman"/>
                <a:ea typeface="Times New Roman"/>
                <a:cs typeface="Simplified Arabic"/>
              </a:rPr>
              <a:t>(</a:t>
            </a:r>
            <a:r>
              <a:rPr lang="en-US" sz="4400" b="1" dirty="0">
                <a:solidFill>
                  <a:srgbClr val="FF0000"/>
                </a:solidFill>
                <a:latin typeface="Times New Roman"/>
                <a:ea typeface="Times New Roman"/>
                <a:cs typeface="Simplified Arabic"/>
              </a:rPr>
              <a:t>Immunity</a:t>
            </a:r>
            <a:r>
              <a:rPr lang="ar-IQ" sz="4400" b="1" dirty="0">
                <a:solidFill>
                  <a:srgbClr val="FF0000"/>
                </a:solidFill>
                <a:latin typeface="Times New Roman"/>
                <a:ea typeface="Times New Roman"/>
                <a:cs typeface="Simplified Arabic"/>
              </a:rPr>
              <a:t>) : </a:t>
            </a:r>
            <a:endParaRPr lang="ar-IQ" sz="4400" b="1" dirty="0" smtClean="0">
              <a:solidFill>
                <a:srgbClr val="FF0000"/>
              </a:solidFill>
              <a:latin typeface="Times New Roman"/>
              <a:ea typeface="Times New Roman"/>
              <a:cs typeface="Simplified Arabic"/>
            </a:endParaRPr>
          </a:p>
          <a:p>
            <a:pPr marL="457200" lvl="1" indent="0" algn="justLow">
              <a:buNone/>
              <a:tabLst>
                <a:tab pos="342900" algn="l"/>
              </a:tabLst>
            </a:pPr>
            <a:r>
              <a:rPr lang="ar-IQ" sz="4400" b="1" dirty="0" smtClean="0">
                <a:latin typeface="Times New Roman"/>
                <a:ea typeface="Times New Roman"/>
                <a:cs typeface="Simplified Arabic"/>
              </a:rPr>
              <a:t>يشكل </a:t>
            </a:r>
            <a:r>
              <a:rPr lang="ar-IQ" sz="4400" b="1" dirty="0">
                <a:latin typeface="Times New Roman"/>
                <a:ea typeface="Times New Roman"/>
                <a:cs typeface="Simplified Arabic"/>
              </a:rPr>
              <a:t>الجلد حاجزاَ بيولوجياً ضد مسببات المرض.</a:t>
            </a:r>
            <a:endParaRPr lang="en-US" sz="4400" b="1" dirty="0">
              <a:latin typeface="Times New Roman"/>
              <a:ea typeface="Times New Roman"/>
            </a:endParaRPr>
          </a:p>
          <a:p>
            <a:pPr marL="457200" lvl="1" indent="0" algn="ctr">
              <a:buNone/>
              <a:tabLst>
                <a:tab pos="342900" algn="l"/>
              </a:tabLst>
            </a:pPr>
            <a:r>
              <a:rPr lang="ar-IQ" sz="4400" b="1" dirty="0" smtClean="0">
                <a:solidFill>
                  <a:srgbClr val="FF0000"/>
                </a:solidFill>
                <a:latin typeface="Times New Roman"/>
                <a:ea typeface="Times New Roman"/>
                <a:cs typeface="Simplified Arabic"/>
              </a:rPr>
              <a:t>6. تنظيم </a:t>
            </a:r>
            <a:r>
              <a:rPr lang="ar-IQ" sz="4400" b="1" dirty="0">
                <a:solidFill>
                  <a:srgbClr val="FF0000"/>
                </a:solidFill>
                <a:latin typeface="Times New Roman"/>
                <a:ea typeface="Times New Roman"/>
                <a:cs typeface="Simplified Arabic"/>
              </a:rPr>
              <a:t>درجة الحرارة (</a:t>
            </a:r>
            <a:r>
              <a:rPr lang="en-US" sz="4400" b="1" dirty="0">
                <a:solidFill>
                  <a:srgbClr val="FF0000"/>
                </a:solidFill>
                <a:latin typeface="Times New Roman"/>
                <a:ea typeface="Times New Roman"/>
                <a:cs typeface="Simplified Arabic"/>
              </a:rPr>
              <a:t>Regulation of body temperature</a:t>
            </a:r>
            <a:r>
              <a:rPr lang="ar-IQ" sz="4400" b="1" dirty="0">
                <a:solidFill>
                  <a:srgbClr val="FF0000"/>
                </a:solidFill>
                <a:latin typeface="Times New Roman"/>
                <a:ea typeface="Times New Roman"/>
                <a:cs typeface="Simplified Arabic"/>
              </a:rPr>
              <a:t>): </a:t>
            </a:r>
            <a:endParaRPr lang="ar-IQ" sz="4400" b="1" dirty="0" smtClean="0">
              <a:solidFill>
                <a:srgbClr val="FF0000"/>
              </a:solidFill>
              <a:latin typeface="Times New Roman"/>
              <a:ea typeface="Times New Roman"/>
              <a:cs typeface="Simplified Arabic"/>
            </a:endParaRPr>
          </a:p>
          <a:p>
            <a:pPr marL="457200" lvl="1" indent="0" algn="justLow">
              <a:buNone/>
              <a:tabLst>
                <a:tab pos="342900" algn="l"/>
              </a:tabLst>
            </a:pPr>
            <a:r>
              <a:rPr lang="ar-IQ" sz="4400" b="1" dirty="0" smtClean="0">
                <a:latin typeface="Times New Roman"/>
                <a:ea typeface="Times New Roman"/>
                <a:cs typeface="Simplified Arabic"/>
              </a:rPr>
              <a:t>سيتم </a:t>
            </a:r>
            <a:r>
              <a:rPr lang="ar-IQ" sz="4400" b="1" dirty="0">
                <a:latin typeface="Times New Roman"/>
                <a:ea typeface="Times New Roman"/>
                <a:cs typeface="Simplified Arabic"/>
              </a:rPr>
              <a:t>شرح هذا الموضوع في هذا الفصل لاحقاً.</a:t>
            </a:r>
            <a:endParaRPr lang="en-US" sz="4400" b="1" dirty="0">
              <a:latin typeface="Times New Roman"/>
              <a:ea typeface="Times New Roman"/>
            </a:endParaRPr>
          </a:p>
          <a:p>
            <a:endParaRPr lang="ar-IQ" dirty="0"/>
          </a:p>
        </p:txBody>
      </p:sp>
    </p:spTree>
    <p:extLst>
      <p:ext uri="{BB962C8B-B14F-4D97-AF65-F5344CB8AC3E}">
        <p14:creationId xmlns:p14="http://schemas.microsoft.com/office/powerpoint/2010/main" val="10995867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116632"/>
            <a:ext cx="8784976" cy="504056"/>
          </a:xfrm>
        </p:spPr>
        <p:txBody>
          <a:bodyPr>
            <a:noAutofit/>
          </a:bodyPr>
          <a:lstStyle/>
          <a:p>
            <a:r>
              <a:rPr lang="ar-IQ" sz="3200" b="1" dirty="0" smtClean="0">
                <a:solidFill>
                  <a:srgbClr val="FF0000"/>
                </a:solidFill>
                <a:latin typeface="Simplified Arabic" panose="02020603050405020304" pitchFamily="18" charset="-78"/>
                <a:cs typeface="Simplified Arabic" panose="02020603050405020304" pitchFamily="18" charset="-78"/>
              </a:rPr>
              <a:t>صورة تبين آلية قروح الفراش</a:t>
            </a:r>
            <a:endParaRPr lang="ar-IQ" sz="3200" b="1" dirty="0">
              <a:solidFill>
                <a:srgbClr val="FF0000"/>
              </a:solidFill>
              <a:latin typeface="Simplified Arabic" panose="02020603050405020304" pitchFamily="18" charset="-78"/>
              <a:cs typeface="Simplified Arabic" panose="02020603050405020304" pitchFamily="18" charset="-78"/>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052736"/>
            <a:ext cx="8424935"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36437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648072"/>
          </a:xfrm>
        </p:spPr>
        <p:txBody>
          <a:bodyPr>
            <a:normAutofit/>
          </a:bodyPr>
          <a:lstStyle/>
          <a:p>
            <a:pPr algn="justLow">
              <a:tabLst>
                <a:tab pos="588010" algn="l"/>
                <a:tab pos="4931410" algn="l"/>
              </a:tabLst>
            </a:pPr>
            <a:r>
              <a:rPr lang="ar-IQ" sz="2800" b="1" dirty="0">
                <a:solidFill>
                  <a:srgbClr val="FF0000"/>
                </a:solidFill>
                <a:latin typeface="Simplified Arabic" panose="02020603050405020304" pitchFamily="18" charset="-78"/>
                <a:ea typeface="Times New Roman"/>
                <a:cs typeface="Simplified Arabic" panose="02020603050405020304" pitchFamily="18" charset="-78"/>
              </a:rPr>
              <a:t>6ـ3 أهم الإصابات الجلدية (</a:t>
            </a:r>
            <a:r>
              <a:rPr lang="en-US" sz="2800" b="1" dirty="0">
                <a:solidFill>
                  <a:srgbClr val="FF0000"/>
                </a:solidFill>
                <a:latin typeface="Simplified Arabic" panose="02020603050405020304" pitchFamily="18" charset="-78"/>
                <a:ea typeface="Times New Roman"/>
                <a:cs typeface="Simplified Arabic" panose="02020603050405020304" pitchFamily="18" charset="-78"/>
              </a:rPr>
              <a:t>The injuries dermal (skin </a:t>
            </a:r>
            <a:endParaRPr lang="ar-IQ" sz="2800" dirty="0">
              <a:solidFill>
                <a:srgbClr val="FF0000"/>
              </a:solidFill>
              <a:latin typeface="Simplified Arabic" panose="02020603050405020304" pitchFamily="18" charset="-78"/>
              <a:cs typeface="Simplified Arabic" panose="02020603050405020304" pitchFamily="18" charset="-78"/>
            </a:endParaRPr>
          </a:p>
        </p:txBody>
      </p:sp>
      <p:sp>
        <p:nvSpPr>
          <p:cNvPr id="3" name="عنصر نائب للمحتوى 2"/>
          <p:cNvSpPr>
            <a:spLocks noGrp="1"/>
          </p:cNvSpPr>
          <p:nvPr>
            <p:ph idx="1"/>
          </p:nvPr>
        </p:nvSpPr>
        <p:spPr>
          <a:xfrm>
            <a:off x="251520" y="908720"/>
            <a:ext cx="8712968" cy="5832648"/>
          </a:xfrm>
        </p:spPr>
        <p:txBody>
          <a:bodyPr>
            <a:normAutofit/>
          </a:bodyPr>
          <a:lstStyle/>
          <a:p>
            <a:pPr marL="114300" algn="just">
              <a:tabLst>
                <a:tab pos="588010" algn="l"/>
                <a:tab pos="4931410" algn="l"/>
              </a:tabLst>
            </a:pPr>
            <a:r>
              <a:rPr lang="ar-SA" b="1" dirty="0">
                <a:latin typeface="Verdana"/>
                <a:ea typeface="Times New Roman"/>
                <a:cs typeface="Simplified Arabic"/>
              </a:rPr>
              <a:t>إن ممارسة أو المشاركة في نشاط رياضي هو جزء من النمط الحياتي </a:t>
            </a:r>
            <a:r>
              <a:rPr lang="ar-SA" b="1" dirty="0" smtClean="0">
                <a:latin typeface="Verdana"/>
                <a:ea typeface="Times New Roman"/>
                <a:cs typeface="Simplified Arabic"/>
              </a:rPr>
              <a:t>الصحي.</a:t>
            </a:r>
          </a:p>
          <a:p>
            <a:pPr marL="114300" algn="just">
              <a:tabLst>
                <a:tab pos="588010" algn="l"/>
                <a:tab pos="4931410" algn="l"/>
              </a:tabLst>
            </a:pPr>
            <a:r>
              <a:rPr lang="ar-SA" b="1" dirty="0" smtClean="0">
                <a:latin typeface="Verdana"/>
                <a:ea typeface="Times New Roman"/>
                <a:cs typeface="Simplified Arabic"/>
              </a:rPr>
              <a:t>لكن </a:t>
            </a:r>
            <a:r>
              <a:rPr lang="ar-SA" b="1" dirty="0">
                <a:latin typeface="Verdana"/>
                <a:ea typeface="Times New Roman"/>
                <a:cs typeface="Simplified Arabic"/>
              </a:rPr>
              <a:t>هناك العديد من المشاكل المرتبطة بالجلد (إصابات الجلد) التي قد تنتج عن ممارسة مثل هذه الأنشطة الرياضية والتي قد تكون لشتى </a:t>
            </a:r>
            <a:r>
              <a:rPr lang="ar-SA" b="1" dirty="0">
                <a:solidFill>
                  <a:srgbClr val="FF0000"/>
                </a:solidFill>
                <a:latin typeface="Verdana"/>
                <a:ea typeface="Times New Roman"/>
                <a:cs typeface="Simplified Arabic"/>
              </a:rPr>
              <a:t>الأسباب </a:t>
            </a:r>
            <a:r>
              <a:rPr lang="ar-SA" b="1" dirty="0" smtClean="0">
                <a:solidFill>
                  <a:srgbClr val="FF0000"/>
                </a:solidFill>
                <a:latin typeface="Verdana"/>
                <a:ea typeface="Times New Roman"/>
                <a:cs typeface="Simplified Arabic"/>
              </a:rPr>
              <a:t>مثل</a:t>
            </a:r>
            <a:r>
              <a:rPr lang="ar-SA" b="1" dirty="0" smtClean="0">
                <a:latin typeface="Verdana"/>
                <a:ea typeface="Times New Roman"/>
                <a:cs typeface="Simplified Arabic"/>
              </a:rPr>
              <a:t>:-</a:t>
            </a:r>
          </a:p>
          <a:p>
            <a:pPr marL="114300" algn="just">
              <a:tabLst>
                <a:tab pos="588010" algn="l"/>
                <a:tab pos="4931410" algn="l"/>
              </a:tabLst>
            </a:pPr>
            <a:r>
              <a:rPr lang="ar-SA" b="1" dirty="0" smtClean="0">
                <a:solidFill>
                  <a:srgbClr val="FF0000"/>
                </a:solidFill>
                <a:latin typeface="Verdana"/>
                <a:ea typeface="Times New Roman"/>
                <a:cs typeface="Simplified Arabic"/>
              </a:rPr>
              <a:t> </a:t>
            </a:r>
            <a:r>
              <a:rPr lang="ar-SA" b="1" u="sng" dirty="0">
                <a:solidFill>
                  <a:srgbClr val="FF0000"/>
                </a:solidFill>
                <a:latin typeface="Verdana"/>
                <a:ea typeface="Times New Roman"/>
                <a:cs typeface="Simplified Arabic"/>
              </a:rPr>
              <a:t>الاحتكاك</a:t>
            </a:r>
            <a:r>
              <a:rPr lang="ar-SA" b="1" dirty="0">
                <a:solidFill>
                  <a:srgbClr val="FF0000"/>
                </a:solidFill>
                <a:latin typeface="Verdana"/>
                <a:ea typeface="Times New Roman"/>
                <a:cs typeface="Simplified Arabic"/>
              </a:rPr>
              <a:t> </a:t>
            </a:r>
            <a:r>
              <a:rPr lang="ar-SA" b="1" dirty="0">
                <a:latin typeface="Verdana"/>
                <a:ea typeface="Times New Roman"/>
                <a:cs typeface="Simplified Arabic"/>
              </a:rPr>
              <a:t>بالمنافس أو الزميل أو الأجهزة </a:t>
            </a:r>
            <a:r>
              <a:rPr lang="ar-SA" b="1" dirty="0" smtClean="0">
                <a:latin typeface="Verdana"/>
                <a:ea typeface="Times New Roman"/>
                <a:cs typeface="Simplified Arabic"/>
              </a:rPr>
              <a:t>أو بالأرض. </a:t>
            </a:r>
          </a:p>
          <a:p>
            <a:pPr marL="114300" algn="just">
              <a:tabLst>
                <a:tab pos="588010" algn="l"/>
                <a:tab pos="4931410" algn="l"/>
              </a:tabLst>
            </a:pPr>
            <a:r>
              <a:rPr lang="ar-SA" b="1" dirty="0" smtClean="0">
                <a:latin typeface="Verdana"/>
                <a:ea typeface="Times New Roman"/>
                <a:cs typeface="Simplified Arabic"/>
              </a:rPr>
              <a:t>وكذلك </a:t>
            </a:r>
            <a:r>
              <a:rPr lang="ar-SA" b="1" dirty="0">
                <a:latin typeface="Verdana"/>
                <a:ea typeface="Times New Roman"/>
                <a:cs typeface="Simplified Arabic"/>
              </a:rPr>
              <a:t>بسبب التعرض الزائد </a:t>
            </a:r>
            <a:r>
              <a:rPr lang="ar-SA" b="1" u="sng" dirty="0" smtClean="0">
                <a:solidFill>
                  <a:srgbClr val="FF0000"/>
                </a:solidFill>
                <a:latin typeface="Verdana"/>
                <a:ea typeface="Times New Roman"/>
                <a:cs typeface="Simplified Arabic"/>
              </a:rPr>
              <a:t>للرطوبة</a:t>
            </a:r>
            <a:r>
              <a:rPr lang="ar-SA" b="1" dirty="0" smtClean="0">
                <a:solidFill>
                  <a:srgbClr val="FF0000"/>
                </a:solidFill>
                <a:latin typeface="Verdana"/>
                <a:ea typeface="Times New Roman"/>
                <a:cs typeface="Simplified Arabic"/>
              </a:rPr>
              <a:t>. </a:t>
            </a:r>
          </a:p>
          <a:p>
            <a:pPr marL="114300" algn="just">
              <a:tabLst>
                <a:tab pos="588010" algn="l"/>
                <a:tab pos="4931410" algn="l"/>
              </a:tabLst>
            </a:pPr>
            <a:r>
              <a:rPr lang="ar-SA" b="1" dirty="0" smtClean="0">
                <a:latin typeface="Verdana"/>
                <a:ea typeface="Times New Roman"/>
                <a:cs typeface="Simplified Arabic"/>
              </a:rPr>
              <a:t>أو </a:t>
            </a:r>
            <a:r>
              <a:rPr lang="ar-SA" b="1" dirty="0">
                <a:latin typeface="Verdana"/>
                <a:ea typeface="Times New Roman"/>
                <a:cs typeface="Simplified Arabic"/>
              </a:rPr>
              <a:t>لوجود عوامل خارجية مثل </a:t>
            </a:r>
            <a:r>
              <a:rPr lang="ar-SA" b="1" u="sng" dirty="0">
                <a:solidFill>
                  <a:srgbClr val="FF0000"/>
                </a:solidFill>
                <a:latin typeface="Verdana"/>
                <a:ea typeface="Times New Roman"/>
                <a:cs typeface="Simplified Arabic"/>
              </a:rPr>
              <a:t>الصقيع</a:t>
            </a:r>
            <a:r>
              <a:rPr lang="ar-SA" b="1" dirty="0">
                <a:latin typeface="Verdana"/>
                <a:ea typeface="Times New Roman"/>
                <a:cs typeface="Simplified Arabic"/>
              </a:rPr>
              <a:t> أو </a:t>
            </a:r>
            <a:r>
              <a:rPr lang="ar-SA" b="1" u="sng" dirty="0">
                <a:solidFill>
                  <a:srgbClr val="FF0000"/>
                </a:solidFill>
                <a:latin typeface="Verdana"/>
                <a:ea typeface="Times New Roman"/>
                <a:cs typeface="Simplified Arabic"/>
              </a:rPr>
              <a:t>أشعة الشمس</a:t>
            </a:r>
            <a:r>
              <a:rPr lang="ar-SA" b="1" dirty="0">
                <a:solidFill>
                  <a:srgbClr val="FF0000"/>
                </a:solidFill>
                <a:latin typeface="Verdana"/>
                <a:ea typeface="Times New Roman"/>
                <a:cs typeface="Simplified Arabic"/>
              </a:rPr>
              <a:t> </a:t>
            </a:r>
            <a:r>
              <a:rPr lang="ar-SA" b="1" dirty="0">
                <a:latin typeface="Verdana"/>
                <a:ea typeface="Times New Roman"/>
                <a:cs typeface="Simplified Arabic"/>
              </a:rPr>
              <a:t>الحارقة من حروق الشمس أو جفاف </a:t>
            </a:r>
            <a:r>
              <a:rPr lang="ar-SA" b="1" dirty="0" smtClean="0">
                <a:latin typeface="Verdana"/>
                <a:ea typeface="Times New Roman"/>
                <a:cs typeface="Simplified Arabic"/>
              </a:rPr>
              <a:t>الجلد.</a:t>
            </a:r>
          </a:p>
          <a:p>
            <a:pPr marL="114300" algn="just">
              <a:tabLst>
                <a:tab pos="588010" algn="l"/>
                <a:tab pos="4931410" algn="l"/>
              </a:tabLst>
            </a:pPr>
            <a:r>
              <a:rPr lang="ar-SA" b="1" dirty="0" smtClean="0">
                <a:latin typeface="Verdana"/>
                <a:ea typeface="Times New Roman"/>
                <a:cs typeface="Simplified Arabic"/>
              </a:rPr>
              <a:t>أو </a:t>
            </a:r>
            <a:r>
              <a:rPr lang="ar-SA" b="1" dirty="0">
                <a:latin typeface="Verdana"/>
                <a:ea typeface="Times New Roman"/>
                <a:cs typeface="Simplified Arabic"/>
              </a:rPr>
              <a:t>التعرض</a:t>
            </a:r>
            <a:r>
              <a:rPr lang="ar-SA" b="1" dirty="0">
                <a:solidFill>
                  <a:srgbClr val="FF0000"/>
                </a:solidFill>
                <a:latin typeface="Verdana"/>
                <a:ea typeface="Times New Roman"/>
                <a:cs typeface="Simplified Arabic"/>
              </a:rPr>
              <a:t> </a:t>
            </a:r>
            <a:r>
              <a:rPr lang="ar-SA" b="1" u="sng" dirty="0" smtClean="0">
                <a:solidFill>
                  <a:srgbClr val="FF0000"/>
                </a:solidFill>
                <a:latin typeface="Verdana"/>
                <a:ea typeface="Times New Roman"/>
                <a:cs typeface="Simplified Arabic"/>
              </a:rPr>
              <a:t>للعدوى</a:t>
            </a:r>
            <a:r>
              <a:rPr lang="ar-SA" b="1" dirty="0" smtClean="0">
                <a:solidFill>
                  <a:srgbClr val="FF0000"/>
                </a:solidFill>
                <a:latin typeface="Verdana"/>
                <a:ea typeface="Times New Roman"/>
                <a:cs typeface="Simplified Arabic"/>
              </a:rPr>
              <a:t>.</a:t>
            </a:r>
            <a:endParaRPr lang="ar-SA" b="1" dirty="0" smtClean="0">
              <a:latin typeface="Verdana"/>
              <a:ea typeface="Times New Roman"/>
              <a:cs typeface="Simplified Arabic"/>
            </a:endParaRPr>
          </a:p>
        </p:txBody>
      </p:sp>
    </p:spTree>
    <p:extLst>
      <p:ext uri="{BB962C8B-B14F-4D97-AF65-F5344CB8AC3E}">
        <p14:creationId xmlns:p14="http://schemas.microsoft.com/office/powerpoint/2010/main" val="4271772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504056"/>
          </a:xfrm>
        </p:spPr>
        <p:txBody>
          <a:bodyPr>
            <a:noAutofit/>
          </a:bodyPr>
          <a:lstStyle/>
          <a:p>
            <a:r>
              <a:rPr lang="ar-SA" sz="3200" b="1" dirty="0" smtClean="0">
                <a:solidFill>
                  <a:srgbClr val="FF0000"/>
                </a:solidFill>
                <a:latin typeface="Simplified Arabic" panose="02020603050405020304" pitchFamily="18" charset="-78"/>
                <a:cs typeface="Simplified Arabic" panose="02020603050405020304" pitchFamily="18" charset="-78"/>
              </a:rPr>
              <a:t>للوقاية من ذلك</a:t>
            </a:r>
            <a:endParaRPr lang="ar-IQ" sz="3200" b="1" dirty="0">
              <a:solidFill>
                <a:srgbClr val="FF0000"/>
              </a:solidFill>
              <a:latin typeface="Simplified Arabic" panose="02020603050405020304" pitchFamily="18" charset="-78"/>
              <a:cs typeface="Simplified Arabic" panose="02020603050405020304" pitchFamily="18" charset="-78"/>
            </a:endParaRPr>
          </a:p>
        </p:txBody>
      </p:sp>
      <p:sp>
        <p:nvSpPr>
          <p:cNvPr id="3" name="عنصر نائب للمحتوى 2"/>
          <p:cNvSpPr>
            <a:spLocks noGrp="1"/>
          </p:cNvSpPr>
          <p:nvPr>
            <p:ph idx="1"/>
          </p:nvPr>
        </p:nvSpPr>
        <p:spPr>
          <a:xfrm>
            <a:off x="179512" y="764704"/>
            <a:ext cx="8784976" cy="5904656"/>
          </a:xfrm>
        </p:spPr>
        <p:txBody>
          <a:bodyPr>
            <a:normAutofit/>
          </a:bodyPr>
          <a:lstStyle/>
          <a:p>
            <a:pPr marL="114300" lvl="0" algn="just">
              <a:tabLst>
                <a:tab pos="588010" algn="l"/>
                <a:tab pos="4931410" algn="l"/>
              </a:tabLst>
            </a:pPr>
            <a:r>
              <a:rPr lang="ar-SA" b="1" dirty="0">
                <a:solidFill>
                  <a:srgbClr val="FF0000"/>
                </a:solidFill>
                <a:latin typeface="Verdana"/>
                <a:ea typeface="Times New Roman"/>
                <a:cs typeface="Simplified Arabic"/>
              </a:rPr>
              <a:t>(الوقاية) </a:t>
            </a:r>
            <a:r>
              <a:rPr lang="ar-SA" b="1" dirty="0">
                <a:solidFill>
                  <a:prstClr val="black"/>
                </a:solidFill>
                <a:latin typeface="Verdana"/>
                <a:ea typeface="Times New Roman"/>
                <a:cs typeface="Simplified Arabic"/>
              </a:rPr>
              <a:t>ويمكن تجنب كل ذلك بحماية الجلد وبقائه نظيفاً.</a:t>
            </a:r>
          </a:p>
          <a:p>
            <a:pPr marL="114300" lvl="0" algn="just">
              <a:tabLst>
                <a:tab pos="588010" algn="l"/>
                <a:tab pos="4931410" algn="l"/>
              </a:tabLst>
            </a:pPr>
            <a:r>
              <a:rPr lang="ar-IQ" b="1" dirty="0">
                <a:solidFill>
                  <a:prstClr val="black"/>
                </a:solidFill>
                <a:latin typeface="Times New Roman"/>
                <a:ea typeface="Times New Roman"/>
                <a:cs typeface="Simplified Arabic"/>
              </a:rPr>
              <a:t>إن الطبقة الخارجية التي تُغطي الجسم (البشرة) هي أول جزء معرضة لأيَةِ إصابة.</a:t>
            </a:r>
          </a:p>
          <a:p>
            <a:pPr marL="114300" lvl="0" algn="just">
              <a:tabLst>
                <a:tab pos="588010" algn="l"/>
                <a:tab pos="4931410" algn="l"/>
              </a:tabLst>
            </a:pPr>
            <a:r>
              <a:rPr lang="ar-IQ" b="1" dirty="0">
                <a:solidFill>
                  <a:prstClr val="black"/>
                </a:solidFill>
                <a:latin typeface="Times New Roman"/>
                <a:ea typeface="Times New Roman"/>
                <a:cs typeface="Simplified Arabic"/>
              </a:rPr>
              <a:t>وقد تحدث الإصابة في هذه الطبقة على هيئة </a:t>
            </a:r>
            <a:r>
              <a:rPr lang="ar-IQ" b="1" u="sng" dirty="0">
                <a:solidFill>
                  <a:srgbClr val="FF0000"/>
                </a:solidFill>
                <a:latin typeface="Times New Roman"/>
                <a:ea typeface="Times New Roman"/>
                <a:cs typeface="Simplified Arabic"/>
              </a:rPr>
              <a:t>رضوض</a:t>
            </a:r>
            <a:r>
              <a:rPr lang="ar-IQ" b="1" dirty="0">
                <a:solidFill>
                  <a:prstClr val="black"/>
                </a:solidFill>
                <a:latin typeface="Times New Roman"/>
                <a:ea typeface="Times New Roman"/>
                <a:cs typeface="Simplified Arabic"/>
              </a:rPr>
              <a:t> أو </a:t>
            </a:r>
            <a:r>
              <a:rPr lang="ar-IQ" b="1" u="sng" dirty="0" err="1">
                <a:solidFill>
                  <a:srgbClr val="FF0000"/>
                </a:solidFill>
                <a:latin typeface="Times New Roman"/>
                <a:ea typeface="Times New Roman"/>
                <a:cs typeface="Simplified Arabic"/>
              </a:rPr>
              <a:t>سحجات</a:t>
            </a:r>
            <a:r>
              <a:rPr lang="ar-IQ" b="1" dirty="0">
                <a:solidFill>
                  <a:prstClr val="black"/>
                </a:solidFill>
                <a:latin typeface="Times New Roman"/>
                <a:ea typeface="Times New Roman"/>
                <a:cs typeface="Simplified Arabic"/>
              </a:rPr>
              <a:t> وخدوش أو </a:t>
            </a:r>
            <a:r>
              <a:rPr lang="ar-IQ" b="1" u="sng" dirty="0">
                <a:solidFill>
                  <a:srgbClr val="FF0000"/>
                </a:solidFill>
                <a:latin typeface="Times New Roman"/>
                <a:ea typeface="Times New Roman"/>
                <a:cs typeface="Simplified Arabic"/>
              </a:rPr>
              <a:t>جروح</a:t>
            </a:r>
            <a:r>
              <a:rPr lang="ar-IQ" b="1" dirty="0">
                <a:solidFill>
                  <a:prstClr val="black"/>
                </a:solidFill>
                <a:latin typeface="Times New Roman"/>
                <a:ea typeface="Times New Roman"/>
                <a:cs typeface="Simplified Arabic"/>
              </a:rPr>
              <a:t> </a:t>
            </a:r>
            <a:r>
              <a:rPr lang="ar-IQ" b="1" dirty="0" err="1">
                <a:solidFill>
                  <a:prstClr val="black"/>
                </a:solidFill>
                <a:latin typeface="Times New Roman"/>
                <a:ea typeface="Times New Roman"/>
                <a:cs typeface="Simplified Arabic"/>
              </a:rPr>
              <a:t>تهتكية</a:t>
            </a:r>
            <a:r>
              <a:rPr lang="ar-IQ" b="1" dirty="0">
                <a:solidFill>
                  <a:prstClr val="black"/>
                </a:solidFill>
                <a:latin typeface="Times New Roman"/>
                <a:ea typeface="Times New Roman"/>
                <a:cs typeface="Simplified Arabic"/>
              </a:rPr>
              <a:t> أو على هيئة جروح نافذة .</a:t>
            </a:r>
          </a:p>
          <a:p>
            <a:pPr marL="114300" lvl="0" algn="just">
              <a:tabLst>
                <a:tab pos="588010" algn="l"/>
                <a:tab pos="4931410" algn="l"/>
              </a:tabLst>
            </a:pPr>
            <a:r>
              <a:rPr lang="ar-IQ" b="1" dirty="0">
                <a:solidFill>
                  <a:prstClr val="black"/>
                </a:solidFill>
                <a:latin typeface="Times New Roman"/>
                <a:ea typeface="Times New Roman"/>
                <a:cs typeface="Simplified Arabic"/>
              </a:rPr>
              <a:t>وأحياناً تكون الإصابة الخارجية أقل ضرراً من التي حدثت بداخل الجسم</a:t>
            </a:r>
            <a:r>
              <a:rPr lang="ar-SA" b="1" dirty="0">
                <a:solidFill>
                  <a:prstClr val="black"/>
                </a:solidFill>
                <a:latin typeface="Times New Roman"/>
                <a:ea typeface="Times New Roman"/>
                <a:cs typeface="Simplified Arabic"/>
              </a:rPr>
              <a:t>.</a:t>
            </a:r>
          </a:p>
          <a:p>
            <a:pPr marL="114300" lvl="0" algn="just">
              <a:tabLst>
                <a:tab pos="588010" algn="l"/>
                <a:tab pos="4931410" algn="l"/>
              </a:tabLst>
            </a:pPr>
            <a:r>
              <a:rPr lang="ar-SA" b="1" dirty="0">
                <a:solidFill>
                  <a:srgbClr val="00B050"/>
                </a:solidFill>
                <a:latin typeface="Verdana"/>
                <a:ea typeface="Times New Roman"/>
                <a:cs typeface="Simplified Arabic"/>
              </a:rPr>
              <a:t>ومن هذه الإصابات الجلدية التي قد يتعرض الجلد ما يلي :</a:t>
            </a:r>
            <a:r>
              <a:rPr lang="ar-SA" b="1" dirty="0" smtClean="0">
                <a:solidFill>
                  <a:srgbClr val="00B050"/>
                </a:solidFill>
                <a:latin typeface="Verdana"/>
                <a:ea typeface="Times New Roman"/>
                <a:cs typeface="Simplified Arabic"/>
              </a:rPr>
              <a:t>ـ</a:t>
            </a:r>
            <a:endParaRPr lang="en-US" b="1" dirty="0">
              <a:solidFill>
                <a:srgbClr val="00B050"/>
              </a:solidFill>
              <a:latin typeface="Times New Roman"/>
              <a:ea typeface="Times New Roman"/>
            </a:endParaRPr>
          </a:p>
        </p:txBody>
      </p:sp>
    </p:spTree>
    <p:extLst>
      <p:ext uri="{BB962C8B-B14F-4D97-AF65-F5344CB8AC3E}">
        <p14:creationId xmlns:p14="http://schemas.microsoft.com/office/powerpoint/2010/main" val="31124933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62074"/>
          </a:xfrm>
        </p:spPr>
        <p:txBody>
          <a:bodyPr/>
          <a:lstStyle/>
          <a:p>
            <a:r>
              <a:rPr lang="ar-IQ" sz="2400" b="1" dirty="0">
                <a:solidFill>
                  <a:srgbClr val="FF0000"/>
                </a:solidFill>
                <a:latin typeface="Simplified Arabic" pitchFamily="18" charset="-78"/>
                <a:ea typeface="Calibri"/>
                <a:cs typeface="Simplified Arabic" pitchFamily="18" charset="-78"/>
              </a:rPr>
              <a:t>المحاضرة السادسة </a:t>
            </a:r>
            <a:r>
              <a:rPr lang="ar-IQ" sz="2400" b="1" dirty="0" smtClean="0">
                <a:solidFill>
                  <a:srgbClr val="FF0000"/>
                </a:solidFill>
                <a:latin typeface="Simplified Arabic" pitchFamily="18" charset="-78"/>
                <a:ea typeface="Calibri"/>
                <a:cs typeface="Simplified Arabic" pitchFamily="18" charset="-78"/>
              </a:rPr>
              <a:t>عشر</a:t>
            </a:r>
            <a:r>
              <a:rPr lang="ar-IQ" sz="2400" dirty="0" smtClean="0">
                <a:solidFill>
                  <a:srgbClr val="FF0000"/>
                </a:solidFill>
                <a:latin typeface="Simplified Arabic" pitchFamily="18" charset="-78"/>
                <a:ea typeface="Calibri"/>
                <a:cs typeface="Simplified Arabic" pitchFamily="18" charset="-78"/>
              </a:rPr>
              <a:t> : </a:t>
            </a:r>
            <a:r>
              <a:rPr lang="ar-IQ" sz="2400" b="1" dirty="0">
                <a:solidFill>
                  <a:srgbClr val="FF0000"/>
                </a:solidFill>
                <a:ea typeface="Calibri"/>
                <a:cs typeface="Simplified Arabic"/>
              </a:rPr>
              <a:t>الجهاز الجلدي الوقائي وإصاباته (الجزء الأول</a:t>
            </a:r>
            <a:r>
              <a:rPr lang="ar-IQ" sz="2400" b="1" dirty="0" smtClean="0">
                <a:solidFill>
                  <a:srgbClr val="FF0000"/>
                </a:solidFill>
                <a:ea typeface="Calibri"/>
                <a:cs typeface="Simplified Arabic"/>
              </a:rPr>
              <a:t>)</a:t>
            </a:r>
            <a:endParaRPr lang="ar-IQ" sz="2400" dirty="0">
              <a:solidFill>
                <a:srgbClr val="FF0000"/>
              </a:solidFill>
              <a:latin typeface="Simplified Arabic" pitchFamily="18" charset="-78"/>
              <a:cs typeface="Simplified Arabic" pitchFamily="18" charset="-78"/>
            </a:endParaRPr>
          </a:p>
        </p:txBody>
      </p:sp>
      <p:sp>
        <p:nvSpPr>
          <p:cNvPr id="3" name="عنصر نائب للمحتوى 2"/>
          <p:cNvSpPr>
            <a:spLocks noGrp="1"/>
          </p:cNvSpPr>
          <p:nvPr>
            <p:ph idx="1"/>
          </p:nvPr>
        </p:nvSpPr>
        <p:spPr>
          <a:xfrm>
            <a:off x="457200" y="1052736"/>
            <a:ext cx="8229600" cy="5400600"/>
          </a:xfrm>
        </p:spPr>
        <p:txBody>
          <a:bodyPr/>
          <a:lstStyle/>
          <a:p>
            <a:pPr marL="0" algn="just">
              <a:lnSpc>
                <a:spcPct val="115000"/>
              </a:lnSpc>
              <a:spcBef>
                <a:spcPts val="0"/>
              </a:spcBef>
              <a:spcAft>
                <a:spcPts val="1000"/>
              </a:spcAft>
            </a:pPr>
            <a:r>
              <a:rPr lang="ar-IQ" sz="2400" b="1" dirty="0">
                <a:solidFill>
                  <a:srgbClr val="CC00FF"/>
                </a:solidFill>
                <a:latin typeface="Simplified Arabic" pitchFamily="18" charset="-78"/>
                <a:ea typeface="Calibri"/>
                <a:cs typeface="Simplified Arabic" pitchFamily="18" charset="-78"/>
              </a:rPr>
              <a:t>محاور المحاضرة : </a:t>
            </a:r>
            <a:endParaRPr lang="en-US" sz="1400" dirty="0">
              <a:solidFill>
                <a:srgbClr val="CC00FF"/>
              </a:solidFill>
              <a:latin typeface="Simplified Arabic" pitchFamily="18" charset="-78"/>
              <a:ea typeface="Calibri"/>
              <a:cs typeface="Simplified Arabic" pitchFamily="18" charset="-78"/>
            </a:endParaRPr>
          </a:p>
          <a:p>
            <a:pPr marL="0" algn="just">
              <a:lnSpc>
                <a:spcPct val="115000"/>
              </a:lnSpc>
              <a:spcBef>
                <a:spcPts val="0"/>
              </a:spcBef>
              <a:spcAft>
                <a:spcPts val="0"/>
              </a:spcAft>
            </a:pPr>
            <a:r>
              <a:rPr lang="ar-IQ" sz="2400" b="1" dirty="0">
                <a:solidFill>
                  <a:srgbClr val="CC0099"/>
                </a:solidFill>
                <a:latin typeface="Simplified Arabic" pitchFamily="18" charset="-78"/>
                <a:ea typeface="Calibri"/>
                <a:cs typeface="Simplified Arabic" pitchFamily="18" charset="-78"/>
              </a:rPr>
              <a:t>6ـ الجهاز الجلدي </a:t>
            </a:r>
            <a:r>
              <a:rPr lang="ar-IQ" sz="2400" b="1" dirty="0" err="1">
                <a:solidFill>
                  <a:srgbClr val="CC0099"/>
                </a:solidFill>
                <a:latin typeface="Simplified Arabic" pitchFamily="18" charset="-78"/>
                <a:ea typeface="Calibri"/>
                <a:cs typeface="Simplified Arabic" pitchFamily="18" charset="-78"/>
              </a:rPr>
              <a:t>الغطائي</a:t>
            </a:r>
            <a:r>
              <a:rPr lang="ar-IQ" sz="2400" b="1" dirty="0">
                <a:solidFill>
                  <a:srgbClr val="CC0099"/>
                </a:solidFill>
                <a:latin typeface="Simplified Arabic" pitchFamily="18" charset="-78"/>
                <a:ea typeface="Calibri"/>
                <a:cs typeface="Simplified Arabic" pitchFamily="18" charset="-78"/>
              </a:rPr>
              <a:t>               </a:t>
            </a:r>
            <a:r>
              <a:rPr lang="en-US" sz="2400" b="1" dirty="0">
                <a:solidFill>
                  <a:srgbClr val="CC0099"/>
                </a:solidFill>
                <a:latin typeface="Simplified Arabic" pitchFamily="18" charset="-78"/>
                <a:ea typeface="Calibri"/>
                <a:cs typeface="Simplified Arabic" pitchFamily="18" charset="-78"/>
              </a:rPr>
              <a:t>Integumentary system</a:t>
            </a:r>
            <a:endParaRPr lang="en-US" sz="1400" dirty="0">
              <a:solidFill>
                <a:srgbClr val="CC0099"/>
              </a:solidFill>
              <a:latin typeface="Simplified Arabic" pitchFamily="18" charset="-78"/>
              <a:ea typeface="Calibri"/>
              <a:cs typeface="Simplified Arabic" pitchFamily="18" charset="-78"/>
            </a:endParaRPr>
          </a:p>
          <a:p>
            <a:pPr lvl="0">
              <a:spcBef>
                <a:spcPts val="0"/>
              </a:spcBef>
              <a:spcAft>
                <a:spcPts val="0"/>
              </a:spcAft>
              <a:buFont typeface="Wingdings"/>
              <a:buChar char=""/>
            </a:pPr>
            <a:r>
              <a:rPr lang="ar-IQ" sz="2400" b="1" dirty="0">
                <a:solidFill>
                  <a:srgbClr val="FFC000"/>
                </a:solidFill>
                <a:latin typeface="Simplified Arabic" pitchFamily="18" charset="-78"/>
                <a:cs typeface="Simplified Arabic" pitchFamily="18" charset="-78"/>
              </a:rPr>
              <a:t>الجلد وملحقاته.</a:t>
            </a:r>
            <a:endParaRPr lang="en-US" sz="2400" dirty="0">
              <a:solidFill>
                <a:srgbClr val="FFC000"/>
              </a:solidFill>
              <a:latin typeface="Simplified Arabic" pitchFamily="18" charset="-78"/>
              <a:cs typeface="Simplified Arabic" pitchFamily="18" charset="-78"/>
            </a:endParaRPr>
          </a:p>
          <a:p>
            <a:pPr marL="0" algn="just">
              <a:lnSpc>
                <a:spcPct val="115000"/>
              </a:lnSpc>
              <a:spcBef>
                <a:spcPts val="0"/>
              </a:spcBef>
              <a:spcAft>
                <a:spcPts val="0"/>
              </a:spcAft>
            </a:pPr>
            <a:r>
              <a:rPr lang="ar-IQ" sz="2400" b="1" dirty="0">
                <a:latin typeface="Simplified Arabic" pitchFamily="18" charset="-78"/>
                <a:ea typeface="Calibri"/>
                <a:cs typeface="Simplified Arabic" pitchFamily="18" charset="-78"/>
              </a:rPr>
              <a:t>6ـ1 تركيب الجلد                               </a:t>
            </a:r>
            <a:r>
              <a:rPr lang="en-US" sz="2400" b="1" dirty="0">
                <a:latin typeface="Simplified Arabic" pitchFamily="18" charset="-78"/>
                <a:ea typeface="Calibri"/>
                <a:cs typeface="Simplified Arabic" pitchFamily="18" charset="-78"/>
              </a:rPr>
              <a:t>Structure of skin</a:t>
            </a:r>
            <a:endParaRPr lang="en-US" sz="1400" dirty="0">
              <a:latin typeface="Simplified Arabic" pitchFamily="18" charset="-78"/>
              <a:ea typeface="Calibri"/>
              <a:cs typeface="Simplified Arabic" pitchFamily="18" charset="-78"/>
            </a:endParaRPr>
          </a:p>
          <a:p>
            <a:pPr marL="0" algn="just">
              <a:lnSpc>
                <a:spcPct val="115000"/>
              </a:lnSpc>
              <a:spcBef>
                <a:spcPts val="0"/>
              </a:spcBef>
              <a:spcAft>
                <a:spcPts val="0"/>
              </a:spcAft>
            </a:pPr>
            <a:r>
              <a:rPr lang="ar-IQ" sz="2400" b="1" dirty="0">
                <a:latin typeface="Simplified Arabic" pitchFamily="18" charset="-78"/>
                <a:ea typeface="Calibri"/>
                <a:cs typeface="Simplified Arabic" pitchFamily="18" charset="-78"/>
              </a:rPr>
              <a:t>6ـ2 وظائف الجلد                            </a:t>
            </a:r>
            <a:r>
              <a:rPr lang="en-US" sz="2400" b="1" dirty="0">
                <a:latin typeface="Simplified Arabic" pitchFamily="18" charset="-78"/>
                <a:ea typeface="Calibri"/>
                <a:cs typeface="Simplified Arabic" pitchFamily="18" charset="-78"/>
              </a:rPr>
              <a:t>The skin functions</a:t>
            </a:r>
            <a:endParaRPr lang="en-US" sz="1400" dirty="0">
              <a:latin typeface="Simplified Arabic" pitchFamily="18" charset="-78"/>
              <a:ea typeface="Calibri"/>
              <a:cs typeface="Simplified Arabic" pitchFamily="18" charset="-78"/>
            </a:endParaRPr>
          </a:p>
          <a:p>
            <a:pPr marL="0" algn="just">
              <a:lnSpc>
                <a:spcPct val="115000"/>
              </a:lnSpc>
              <a:spcBef>
                <a:spcPts val="0"/>
              </a:spcBef>
              <a:spcAft>
                <a:spcPts val="0"/>
              </a:spcAft>
            </a:pPr>
            <a:r>
              <a:rPr lang="ar-IQ" sz="2400" b="1" dirty="0">
                <a:solidFill>
                  <a:srgbClr val="FF0066"/>
                </a:solidFill>
                <a:latin typeface="Simplified Arabic" pitchFamily="18" charset="-78"/>
                <a:ea typeface="Calibri"/>
                <a:cs typeface="Simplified Arabic" pitchFamily="18" charset="-78"/>
              </a:rPr>
              <a:t>6ـ3 أهم الإصابات الجلدية          (</a:t>
            </a:r>
            <a:r>
              <a:rPr lang="en-US" sz="2400" b="1" dirty="0">
                <a:solidFill>
                  <a:srgbClr val="FF0066"/>
                </a:solidFill>
                <a:latin typeface="Simplified Arabic" pitchFamily="18" charset="-78"/>
                <a:ea typeface="Calibri"/>
                <a:cs typeface="Simplified Arabic" pitchFamily="18" charset="-78"/>
              </a:rPr>
              <a:t>The injuries dermal (skin</a:t>
            </a:r>
            <a:endParaRPr lang="en-US" sz="1400" dirty="0">
              <a:solidFill>
                <a:srgbClr val="FF0066"/>
              </a:solidFill>
              <a:latin typeface="Simplified Arabic" pitchFamily="18" charset="-78"/>
              <a:ea typeface="Calibri"/>
              <a:cs typeface="Simplified Arabic" pitchFamily="18" charset="-78"/>
            </a:endParaRPr>
          </a:p>
          <a:p>
            <a:pPr marL="0" algn="just">
              <a:lnSpc>
                <a:spcPct val="115000"/>
              </a:lnSpc>
              <a:spcBef>
                <a:spcPts val="0"/>
              </a:spcBef>
              <a:spcAft>
                <a:spcPts val="0"/>
              </a:spcAft>
            </a:pPr>
            <a:r>
              <a:rPr lang="ar-IQ" sz="2400" b="1" dirty="0">
                <a:latin typeface="Simplified Arabic" pitchFamily="18" charset="-78"/>
                <a:ea typeface="Calibri"/>
                <a:cs typeface="Simplified Arabic" pitchFamily="18" charset="-78"/>
              </a:rPr>
              <a:t>6ـ3ـ1 الفقاعات الجلدية                                    </a:t>
            </a:r>
            <a:r>
              <a:rPr lang="en-US" sz="2400" b="1" dirty="0">
                <a:latin typeface="Simplified Arabic" pitchFamily="18" charset="-78"/>
                <a:ea typeface="Calibri"/>
                <a:cs typeface="Simplified Arabic" pitchFamily="18" charset="-78"/>
              </a:rPr>
              <a:t>Bubble </a:t>
            </a:r>
            <a:endParaRPr lang="en-US" sz="1400" dirty="0">
              <a:latin typeface="Simplified Arabic" pitchFamily="18" charset="-78"/>
              <a:ea typeface="Calibri"/>
              <a:cs typeface="Simplified Arabic" pitchFamily="18" charset="-78"/>
            </a:endParaRPr>
          </a:p>
          <a:p>
            <a:pPr marL="0" algn="just">
              <a:lnSpc>
                <a:spcPct val="115000"/>
              </a:lnSpc>
              <a:spcBef>
                <a:spcPts val="0"/>
              </a:spcBef>
              <a:spcAft>
                <a:spcPts val="0"/>
              </a:spcAft>
            </a:pPr>
            <a:r>
              <a:rPr lang="ar-IQ" sz="2400" b="1" dirty="0">
                <a:latin typeface="Simplified Arabic" pitchFamily="18" charset="-78"/>
                <a:ea typeface="Calibri"/>
                <a:cs typeface="Simplified Arabic" pitchFamily="18" charset="-78"/>
              </a:rPr>
              <a:t>6ـ3ـ2 البثور الجلدية                                       </a:t>
            </a:r>
            <a:r>
              <a:rPr lang="en-US" sz="2400" b="1" dirty="0">
                <a:latin typeface="Simplified Arabic" pitchFamily="18" charset="-78"/>
                <a:ea typeface="Calibri"/>
                <a:cs typeface="Simplified Arabic" pitchFamily="18" charset="-78"/>
              </a:rPr>
              <a:t>Pimple</a:t>
            </a:r>
            <a:endParaRPr lang="en-US" sz="1400" dirty="0">
              <a:latin typeface="Simplified Arabic" pitchFamily="18" charset="-78"/>
              <a:ea typeface="Calibri"/>
              <a:cs typeface="Simplified Arabic" pitchFamily="18" charset="-78"/>
            </a:endParaRPr>
          </a:p>
          <a:p>
            <a:pPr marL="0" algn="just">
              <a:lnSpc>
                <a:spcPct val="115000"/>
              </a:lnSpc>
              <a:spcBef>
                <a:spcPts val="0"/>
              </a:spcBef>
              <a:spcAft>
                <a:spcPts val="0"/>
              </a:spcAft>
            </a:pPr>
            <a:r>
              <a:rPr lang="ar-IQ" sz="2400" b="1" dirty="0">
                <a:latin typeface="Simplified Arabic" pitchFamily="18" charset="-78"/>
                <a:ea typeface="Calibri"/>
                <a:cs typeface="Simplified Arabic" pitchFamily="18" charset="-78"/>
              </a:rPr>
              <a:t>6ـ3ـ3 الفطريات الجلدية                                   </a:t>
            </a:r>
            <a:r>
              <a:rPr lang="en-US" sz="2400" b="1" dirty="0">
                <a:latin typeface="Simplified Arabic" pitchFamily="18" charset="-78"/>
                <a:ea typeface="Calibri"/>
                <a:cs typeface="Simplified Arabic" pitchFamily="18" charset="-78"/>
              </a:rPr>
              <a:t>Mycosis</a:t>
            </a:r>
            <a:endParaRPr lang="en-US" sz="1400" dirty="0">
              <a:latin typeface="Simplified Arabic" pitchFamily="18" charset="-78"/>
              <a:ea typeface="Calibri"/>
              <a:cs typeface="Simplified Arabic" pitchFamily="18" charset="-78"/>
            </a:endParaRPr>
          </a:p>
          <a:p>
            <a:pPr marL="0" algn="just">
              <a:lnSpc>
                <a:spcPct val="115000"/>
              </a:lnSpc>
              <a:spcBef>
                <a:spcPts val="0"/>
              </a:spcBef>
              <a:spcAft>
                <a:spcPts val="0"/>
              </a:spcAft>
            </a:pPr>
            <a:r>
              <a:rPr lang="ar-IQ" sz="2400" b="1" dirty="0">
                <a:latin typeface="Simplified Arabic" pitchFamily="18" charset="-78"/>
                <a:ea typeface="Calibri"/>
                <a:cs typeface="Simplified Arabic" pitchFamily="18" charset="-78"/>
              </a:rPr>
              <a:t>6ـ3ـ4 </a:t>
            </a:r>
            <a:r>
              <a:rPr lang="ar-IQ" sz="2400" b="1" dirty="0" err="1">
                <a:latin typeface="Simplified Arabic" pitchFamily="18" charset="-78"/>
                <a:ea typeface="Calibri"/>
                <a:cs typeface="Simplified Arabic" pitchFamily="18" charset="-78"/>
              </a:rPr>
              <a:t>السحجات</a:t>
            </a:r>
            <a:r>
              <a:rPr lang="ar-IQ" sz="2400" b="1" dirty="0">
                <a:latin typeface="Simplified Arabic" pitchFamily="18" charset="-78"/>
                <a:ea typeface="Calibri"/>
                <a:cs typeface="Simplified Arabic" pitchFamily="18" charset="-78"/>
              </a:rPr>
              <a:t>                                        </a:t>
            </a:r>
            <a:r>
              <a:rPr lang="en-US" sz="2400" b="1" dirty="0">
                <a:latin typeface="Simplified Arabic" pitchFamily="18" charset="-78"/>
                <a:ea typeface="Calibri"/>
                <a:cs typeface="Simplified Arabic" pitchFamily="18" charset="-78"/>
              </a:rPr>
              <a:t>Abrasions</a:t>
            </a:r>
            <a:endParaRPr lang="en-US" sz="1400" dirty="0">
              <a:latin typeface="Simplified Arabic" pitchFamily="18" charset="-78"/>
              <a:ea typeface="Calibri"/>
              <a:cs typeface="Simplified Arabic" pitchFamily="18" charset="-78"/>
            </a:endParaRPr>
          </a:p>
          <a:p>
            <a:pPr marL="0" algn="just">
              <a:lnSpc>
                <a:spcPct val="115000"/>
              </a:lnSpc>
              <a:spcBef>
                <a:spcPts val="0"/>
              </a:spcBef>
              <a:spcAft>
                <a:spcPts val="0"/>
              </a:spcAft>
            </a:pPr>
            <a:r>
              <a:rPr lang="ar-SA" sz="2400" b="1" dirty="0">
                <a:latin typeface="Simplified Arabic" pitchFamily="18" charset="-78"/>
                <a:ea typeface="Calibri"/>
                <a:cs typeface="Simplified Arabic" pitchFamily="18" charset="-78"/>
              </a:rPr>
              <a:t>6ـ3ـ5 كدم الجلد ( الرضوض)                    </a:t>
            </a:r>
            <a:r>
              <a:rPr lang="en-US" sz="2400" b="1" dirty="0">
                <a:latin typeface="Simplified Arabic" pitchFamily="18" charset="-78"/>
                <a:ea typeface="Calibri"/>
                <a:cs typeface="Simplified Arabic" pitchFamily="18" charset="-78"/>
              </a:rPr>
              <a:t>The skin bruise</a:t>
            </a:r>
            <a:endParaRPr lang="en-US" sz="1400" dirty="0">
              <a:latin typeface="Simplified Arabic" pitchFamily="18" charset="-78"/>
              <a:ea typeface="Calibri"/>
              <a:cs typeface="Simplified Arabic" pitchFamily="18" charset="-78"/>
            </a:endParaRPr>
          </a:p>
          <a:p>
            <a:pPr marL="0" algn="just">
              <a:lnSpc>
                <a:spcPct val="115000"/>
              </a:lnSpc>
              <a:spcBef>
                <a:spcPts val="0"/>
              </a:spcBef>
              <a:spcAft>
                <a:spcPts val="0"/>
              </a:spcAft>
            </a:pPr>
            <a:r>
              <a:rPr lang="ar-IQ" sz="2400" b="1" dirty="0">
                <a:latin typeface="Simplified Arabic" pitchFamily="18" charset="-78"/>
                <a:ea typeface="Calibri"/>
                <a:cs typeface="Simplified Arabic" pitchFamily="18" charset="-78"/>
              </a:rPr>
              <a:t>6ـ3ـ6 الجروح                                            </a:t>
            </a:r>
            <a:r>
              <a:rPr lang="en-US" sz="2400" b="1" dirty="0" smtClean="0">
                <a:latin typeface="Simplified Arabic" pitchFamily="18" charset="-78"/>
                <a:ea typeface="Calibri"/>
                <a:cs typeface="Simplified Arabic" pitchFamily="18" charset="-78"/>
              </a:rPr>
              <a:t>Wounds</a:t>
            </a:r>
            <a:endParaRPr lang="en-US" sz="1400" dirty="0">
              <a:latin typeface="Simplified Arabic" pitchFamily="18" charset="-78"/>
              <a:ea typeface="Calibri"/>
              <a:cs typeface="Simplified Arabic" pitchFamily="18" charset="-78"/>
            </a:endParaRPr>
          </a:p>
        </p:txBody>
      </p:sp>
    </p:spTree>
    <p:extLst>
      <p:ext uri="{BB962C8B-B14F-4D97-AF65-F5344CB8AC3E}">
        <p14:creationId xmlns:p14="http://schemas.microsoft.com/office/powerpoint/2010/main" val="24390728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418058"/>
          </a:xfrm>
        </p:spPr>
        <p:txBody>
          <a:bodyPr>
            <a:noAutofit/>
          </a:bodyPr>
          <a:lstStyle/>
          <a:p>
            <a:pPr marL="114300" lvl="0" indent="-342900">
              <a:spcBef>
                <a:spcPct val="20000"/>
              </a:spcBef>
              <a:tabLst>
                <a:tab pos="588010" algn="l"/>
                <a:tab pos="4931410" algn="l"/>
              </a:tabLst>
            </a:pPr>
            <a:r>
              <a:rPr lang="ar-SA" sz="3200" b="1" dirty="0">
                <a:solidFill>
                  <a:srgbClr val="FF0000"/>
                </a:solidFill>
                <a:latin typeface="Verdana"/>
                <a:ea typeface="Times New Roman"/>
                <a:cs typeface="Simplified Arabic"/>
              </a:rPr>
              <a:t>ومن هذه الإصابات الجلدية التي قد يتعرض الجلد </a:t>
            </a:r>
            <a:r>
              <a:rPr lang="ar-SA" sz="3200" b="1" dirty="0" err="1">
                <a:solidFill>
                  <a:srgbClr val="FF0000"/>
                </a:solidFill>
                <a:latin typeface="Verdana"/>
                <a:ea typeface="Times New Roman"/>
                <a:cs typeface="Simplified Arabic"/>
              </a:rPr>
              <a:t>مايلي</a:t>
            </a:r>
            <a:r>
              <a:rPr lang="ar-SA" sz="3200" b="1" dirty="0">
                <a:solidFill>
                  <a:srgbClr val="FF0000"/>
                </a:solidFill>
                <a:latin typeface="Verdana"/>
                <a:ea typeface="Times New Roman"/>
                <a:cs typeface="Simplified Arabic"/>
              </a:rPr>
              <a:t> :</a:t>
            </a:r>
            <a:r>
              <a:rPr lang="ar-SA" sz="3200" b="1" dirty="0" smtClean="0">
                <a:solidFill>
                  <a:srgbClr val="FF0000"/>
                </a:solidFill>
                <a:latin typeface="Verdana"/>
                <a:ea typeface="Times New Roman"/>
                <a:cs typeface="Simplified Arabic"/>
              </a:rPr>
              <a:t>ـ</a:t>
            </a:r>
            <a:endParaRPr lang="ar-IQ" sz="3200" b="1" dirty="0">
              <a:solidFill>
                <a:srgbClr val="FF0000"/>
              </a:solidFill>
            </a:endParaRPr>
          </a:p>
        </p:txBody>
      </p:sp>
      <p:sp>
        <p:nvSpPr>
          <p:cNvPr id="3" name="عنصر نائب للمحتوى 2"/>
          <p:cNvSpPr>
            <a:spLocks noGrp="1"/>
          </p:cNvSpPr>
          <p:nvPr>
            <p:ph idx="1"/>
          </p:nvPr>
        </p:nvSpPr>
        <p:spPr>
          <a:xfrm>
            <a:off x="107504" y="908720"/>
            <a:ext cx="8784976" cy="5688632"/>
          </a:xfrm>
        </p:spPr>
        <p:txBody>
          <a:bodyPr/>
          <a:lstStyle/>
          <a:p>
            <a:pPr algn="justLow">
              <a:tabLst>
                <a:tab pos="588010" algn="l"/>
                <a:tab pos="4931410" algn="l"/>
              </a:tabLst>
            </a:pPr>
            <a:r>
              <a:rPr lang="ar-IQ" b="1" dirty="0">
                <a:solidFill>
                  <a:srgbClr val="FF0000"/>
                </a:solidFill>
                <a:latin typeface="Simplified Arabic" panose="02020603050405020304" pitchFamily="18" charset="-78"/>
                <a:ea typeface="Times New Roman"/>
                <a:cs typeface="Simplified Arabic" panose="02020603050405020304" pitchFamily="18" charset="-78"/>
              </a:rPr>
              <a:t>6ـ3ـ1 الفقاعات الجلدية  </a:t>
            </a:r>
            <a:r>
              <a:rPr lang="en-US" b="1" dirty="0">
                <a:solidFill>
                  <a:srgbClr val="FF0000"/>
                </a:solidFill>
                <a:latin typeface="Simplified Arabic" panose="02020603050405020304" pitchFamily="18" charset="-78"/>
                <a:ea typeface="Times New Roman"/>
                <a:cs typeface="Simplified Arabic" panose="02020603050405020304" pitchFamily="18" charset="-78"/>
              </a:rPr>
              <a:t>Bubble </a:t>
            </a:r>
            <a:endParaRPr lang="en-US" sz="2800" b="1" dirty="0">
              <a:solidFill>
                <a:srgbClr val="FF0000"/>
              </a:solidFill>
              <a:latin typeface="Simplified Arabic" panose="02020603050405020304" pitchFamily="18" charset="-78"/>
              <a:ea typeface="Times New Roman"/>
              <a:cs typeface="Simplified Arabic" panose="02020603050405020304" pitchFamily="18" charset="-78"/>
            </a:endParaRPr>
          </a:p>
          <a:p>
            <a:pPr marL="114300" algn="justLow">
              <a:tabLst>
                <a:tab pos="588010" algn="l"/>
                <a:tab pos="4931410" algn="l"/>
              </a:tabLst>
            </a:pPr>
            <a:r>
              <a:rPr lang="ar-IQ" b="1" dirty="0">
                <a:latin typeface="Simplified Arabic" panose="02020603050405020304" pitchFamily="18" charset="-78"/>
                <a:ea typeface="Times New Roman"/>
                <a:cs typeface="Simplified Arabic" panose="02020603050405020304" pitchFamily="18" charset="-78"/>
              </a:rPr>
              <a:t>وهي عبارة عن تهيج </a:t>
            </a:r>
            <a:r>
              <a:rPr lang="en-US" b="1" dirty="0">
                <a:latin typeface="Simplified Arabic" panose="02020603050405020304" pitchFamily="18" charset="-78"/>
                <a:ea typeface="Times New Roman"/>
                <a:cs typeface="Simplified Arabic" panose="02020603050405020304" pitchFamily="18" charset="-78"/>
              </a:rPr>
              <a:t>(Excitement)</a:t>
            </a:r>
            <a:r>
              <a:rPr lang="ar-IQ" b="1" dirty="0">
                <a:latin typeface="Simplified Arabic" panose="02020603050405020304" pitchFamily="18" charset="-78"/>
                <a:ea typeface="Times New Roman"/>
                <a:cs typeface="Simplified Arabic" panose="02020603050405020304" pitchFamily="18" charset="-78"/>
              </a:rPr>
              <a:t> لطبقة الجلد </a:t>
            </a:r>
            <a:r>
              <a:rPr lang="ar-IQ" b="1" dirty="0" smtClean="0">
                <a:latin typeface="Simplified Arabic" panose="02020603050405020304" pitchFamily="18" charset="-78"/>
                <a:ea typeface="Times New Roman"/>
                <a:cs typeface="Simplified Arabic" panose="02020603050405020304" pitchFamily="18" charset="-78"/>
              </a:rPr>
              <a:t>السطحية (البشرة) </a:t>
            </a:r>
            <a:r>
              <a:rPr lang="ar-IQ" b="1" dirty="0">
                <a:latin typeface="Simplified Arabic" panose="02020603050405020304" pitchFamily="18" charset="-78"/>
                <a:ea typeface="Times New Roman"/>
                <a:cs typeface="Simplified Arabic" panose="02020603050405020304" pitchFamily="18" charset="-78"/>
              </a:rPr>
              <a:t>نتيجة الاحتكاك المستمر عليها يؤدي إلى ظهور فقاعات (انفصال الطبقات العليا من الجلد عن الطبقات السفلى وظهور سائل بينهما يترشح من </a:t>
            </a:r>
            <a:r>
              <a:rPr lang="ar-IQ" b="1" dirty="0" smtClean="0">
                <a:latin typeface="Simplified Arabic" panose="02020603050405020304" pitchFamily="18" charset="-78"/>
                <a:ea typeface="Times New Roman"/>
                <a:cs typeface="Simplified Arabic" panose="02020603050405020304" pitchFamily="18" charset="-78"/>
              </a:rPr>
              <a:t>الأوعية</a:t>
            </a:r>
            <a:r>
              <a:rPr lang="ar-SA" b="1" dirty="0" smtClean="0">
                <a:latin typeface="Simplified Arabic" panose="02020603050405020304" pitchFamily="18" charset="-78"/>
                <a:ea typeface="Times New Roman"/>
                <a:cs typeface="Simplified Arabic" panose="02020603050405020304" pitchFamily="18" charset="-78"/>
              </a:rPr>
              <a:t> </a:t>
            </a:r>
            <a:r>
              <a:rPr lang="ar-IQ" b="1" dirty="0">
                <a:latin typeface="Simplified Arabic" panose="02020603050405020304" pitchFamily="18" charset="-78"/>
                <a:ea typeface="Times New Roman"/>
                <a:cs typeface="Simplified Arabic" panose="02020603050405020304" pitchFamily="18" charset="-78"/>
              </a:rPr>
              <a:t>الدموية واللمفاوية تمتص هذه السوائل بعد فترة قصيرة) </a:t>
            </a:r>
            <a:endParaRPr lang="ar-IQ" b="1" dirty="0" smtClean="0">
              <a:latin typeface="Simplified Arabic" panose="02020603050405020304" pitchFamily="18" charset="-78"/>
              <a:ea typeface="Times New Roman"/>
              <a:cs typeface="Simplified Arabic" panose="02020603050405020304" pitchFamily="18" charset="-78"/>
            </a:endParaRPr>
          </a:p>
          <a:p>
            <a:pPr marL="114300" algn="justLow">
              <a:tabLst>
                <a:tab pos="588010" algn="l"/>
                <a:tab pos="4931410" algn="l"/>
              </a:tabLst>
            </a:pPr>
            <a:r>
              <a:rPr lang="ar-IQ" b="1" dirty="0" smtClean="0">
                <a:latin typeface="Simplified Arabic" panose="02020603050405020304" pitchFamily="18" charset="-78"/>
                <a:ea typeface="Times New Roman"/>
                <a:cs typeface="Simplified Arabic" panose="02020603050405020304" pitchFamily="18" charset="-78"/>
              </a:rPr>
              <a:t>مثل </a:t>
            </a:r>
            <a:r>
              <a:rPr lang="ar-IQ" b="1" dirty="0">
                <a:latin typeface="Simplified Arabic" panose="02020603050405020304" pitchFamily="18" charset="-78"/>
                <a:ea typeface="Times New Roman"/>
                <a:cs typeface="Simplified Arabic" panose="02020603050405020304" pitchFamily="18" charset="-78"/>
              </a:rPr>
              <a:t>ما يحدث في كَفيّ لاعب الجمباز نتيجة الاحتكاك بالأدوات والأجهزة المستخدمة أو قدميّ عداء المسافات </a:t>
            </a:r>
            <a:r>
              <a:rPr lang="ar-IQ" b="1" dirty="0" smtClean="0">
                <a:latin typeface="Simplified Arabic" panose="02020603050405020304" pitchFamily="18" charset="-78"/>
                <a:ea typeface="Times New Roman"/>
                <a:cs typeface="Simplified Arabic" panose="02020603050405020304" pitchFamily="18" charset="-78"/>
              </a:rPr>
              <a:t>الطويلة.</a:t>
            </a:r>
          </a:p>
          <a:p>
            <a:pPr marL="114300" algn="justLow">
              <a:tabLst>
                <a:tab pos="588010" algn="l"/>
                <a:tab pos="4931410" algn="l"/>
              </a:tabLst>
            </a:pPr>
            <a:r>
              <a:rPr lang="ar-IQ" b="1" dirty="0" smtClean="0">
                <a:latin typeface="Simplified Arabic" panose="02020603050405020304" pitchFamily="18" charset="-78"/>
                <a:ea typeface="Times New Roman"/>
                <a:cs typeface="Simplified Arabic" panose="02020603050405020304" pitchFamily="18" charset="-78"/>
              </a:rPr>
              <a:t>وان </a:t>
            </a:r>
            <a:r>
              <a:rPr lang="ar-IQ" b="1" dirty="0">
                <a:latin typeface="Simplified Arabic" panose="02020603050405020304" pitchFamily="18" charset="-78"/>
                <a:ea typeface="Times New Roman"/>
                <a:cs typeface="Simplified Arabic" panose="02020603050405020304" pitchFamily="18" charset="-78"/>
              </a:rPr>
              <a:t>هذه الفقاعات غالباً ما تحدث في الأسابيع الأولى لموسم التدريب. </a:t>
            </a:r>
            <a:endParaRPr lang="en-US" sz="2800" b="1" dirty="0">
              <a:latin typeface="Simplified Arabic" panose="02020603050405020304" pitchFamily="18" charset="-78"/>
              <a:ea typeface="Times New Roman"/>
              <a:cs typeface="Simplified Arabic" panose="02020603050405020304" pitchFamily="18" charset="-78"/>
            </a:endParaRPr>
          </a:p>
          <a:p>
            <a:endParaRPr lang="ar-IQ" dirty="0"/>
          </a:p>
        </p:txBody>
      </p:sp>
    </p:spTree>
    <p:extLst>
      <p:ext uri="{BB962C8B-B14F-4D97-AF65-F5344CB8AC3E}">
        <p14:creationId xmlns:p14="http://schemas.microsoft.com/office/powerpoint/2010/main" val="22816689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576064"/>
          </a:xfrm>
        </p:spPr>
        <p:txBody>
          <a:bodyPr>
            <a:noAutofit/>
          </a:bodyPr>
          <a:lstStyle/>
          <a:p>
            <a:r>
              <a:rPr lang="ar-SA" sz="3200" b="1" dirty="0" smtClean="0">
                <a:solidFill>
                  <a:srgbClr val="FF0000"/>
                </a:solidFill>
                <a:latin typeface="Simplified Arabic" panose="02020603050405020304" pitchFamily="18" charset="-78"/>
                <a:cs typeface="Simplified Arabic" panose="02020603050405020304" pitchFamily="18" charset="-78"/>
              </a:rPr>
              <a:t>الوقاية والعلاج من الفقاعات الجلدية</a:t>
            </a:r>
            <a:endParaRPr lang="ar-IQ" sz="3200" b="1" dirty="0">
              <a:solidFill>
                <a:srgbClr val="FF0000"/>
              </a:solidFill>
              <a:latin typeface="Simplified Arabic" panose="02020603050405020304" pitchFamily="18" charset="-78"/>
              <a:cs typeface="Simplified Arabic" panose="02020603050405020304" pitchFamily="18" charset="-78"/>
            </a:endParaRPr>
          </a:p>
        </p:txBody>
      </p:sp>
      <p:sp>
        <p:nvSpPr>
          <p:cNvPr id="3" name="عنصر نائب للمحتوى 2"/>
          <p:cNvSpPr>
            <a:spLocks noGrp="1"/>
          </p:cNvSpPr>
          <p:nvPr>
            <p:ph idx="1"/>
          </p:nvPr>
        </p:nvSpPr>
        <p:spPr>
          <a:xfrm>
            <a:off x="179512" y="836712"/>
            <a:ext cx="8784976" cy="5832648"/>
          </a:xfrm>
        </p:spPr>
        <p:txBody>
          <a:bodyPr/>
          <a:lstStyle/>
          <a:p>
            <a:pPr lvl="0" algn="justLow">
              <a:buFont typeface="Symbol"/>
              <a:buChar char=""/>
              <a:tabLst>
                <a:tab pos="114300" algn="l"/>
              </a:tabLst>
            </a:pPr>
            <a:r>
              <a:rPr lang="en-US" b="1" dirty="0">
                <a:latin typeface="Simplified Arabic"/>
                <a:ea typeface="Times New Roman"/>
              </a:rPr>
              <a:t> </a:t>
            </a:r>
            <a:r>
              <a:rPr lang="ar-IQ" b="1" dirty="0">
                <a:latin typeface="Simplified Arabic"/>
                <a:ea typeface="Times New Roman"/>
              </a:rPr>
              <a:t>الوقاية  </a:t>
            </a:r>
            <a:r>
              <a:rPr lang="en-US" b="1" dirty="0">
                <a:latin typeface="Times New Roman"/>
                <a:ea typeface="Times New Roman"/>
                <a:cs typeface="Simplified Arabic"/>
              </a:rPr>
              <a:t>Protection</a:t>
            </a:r>
            <a:endParaRPr lang="en-US" sz="2800" dirty="0">
              <a:latin typeface="Times New Roman"/>
              <a:ea typeface="Times New Roman"/>
            </a:endParaRPr>
          </a:p>
          <a:p>
            <a:pPr marL="114300" algn="justLow">
              <a:tabLst>
                <a:tab pos="588010" algn="l"/>
                <a:tab pos="4931410" algn="l"/>
              </a:tabLst>
            </a:pPr>
            <a:r>
              <a:rPr lang="ar-IQ" dirty="0">
                <a:latin typeface="Times New Roman"/>
                <a:ea typeface="Times New Roman"/>
                <a:cs typeface="Simplified Arabic"/>
              </a:rPr>
              <a:t> يجب معرفة المناطق التي تتعرض </a:t>
            </a:r>
            <a:r>
              <a:rPr lang="ar-IQ" dirty="0" smtClean="0">
                <a:latin typeface="Times New Roman"/>
                <a:ea typeface="Times New Roman"/>
                <a:cs typeface="Simplified Arabic"/>
              </a:rPr>
              <a:t>لحدوث الفقاعات الجلدية </a:t>
            </a:r>
            <a:r>
              <a:rPr lang="ar-IQ" dirty="0">
                <a:latin typeface="Times New Roman"/>
                <a:ea typeface="Times New Roman"/>
                <a:cs typeface="Simplified Arabic"/>
              </a:rPr>
              <a:t>ووضع غيار واقي من الفازلين </a:t>
            </a:r>
            <a:r>
              <a:rPr lang="ar-IQ" dirty="0" smtClean="0">
                <a:latin typeface="Times New Roman"/>
                <a:ea typeface="Times New Roman"/>
                <a:cs typeface="Simplified Arabic"/>
              </a:rPr>
              <a:t>والشاش.</a:t>
            </a:r>
          </a:p>
          <a:p>
            <a:pPr marL="114300" algn="justLow">
              <a:tabLst>
                <a:tab pos="588010" algn="l"/>
                <a:tab pos="4931410" algn="l"/>
              </a:tabLst>
            </a:pPr>
            <a:r>
              <a:rPr lang="ar-IQ" dirty="0" smtClean="0">
                <a:latin typeface="Times New Roman"/>
                <a:ea typeface="Times New Roman"/>
                <a:cs typeface="Simplified Arabic"/>
              </a:rPr>
              <a:t>وعلى </a:t>
            </a:r>
            <a:r>
              <a:rPr lang="ar-IQ" dirty="0">
                <a:latin typeface="Times New Roman"/>
                <a:ea typeface="Times New Roman"/>
                <a:cs typeface="Simplified Arabic"/>
              </a:rPr>
              <a:t>اللاعب التعود على لبس الحذاء والملابس قبل البدء بالتدريب.</a:t>
            </a:r>
            <a:endParaRPr lang="en-US" sz="2800" dirty="0">
              <a:latin typeface="Times New Roman"/>
              <a:ea typeface="Times New Roman"/>
            </a:endParaRPr>
          </a:p>
          <a:p>
            <a:pPr lvl="0" algn="justLow">
              <a:buFont typeface="Symbol"/>
              <a:buChar char=""/>
              <a:tabLst>
                <a:tab pos="114300" algn="l"/>
              </a:tabLst>
            </a:pPr>
            <a:r>
              <a:rPr lang="ar-IQ" b="1" dirty="0">
                <a:latin typeface="Times New Roman"/>
                <a:ea typeface="Times New Roman"/>
                <a:cs typeface="Simplified Arabic"/>
              </a:rPr>
              <a:t> علاجَها   </a:t>
            </a:r>
            <a:r>
              <a:rPr lang="en-US" b="1" dirty="0">
                <a:latin typeface="Times New Roman"/>
                <a:ea typeface="Times New Roman"/>
                <a:cs typeface="Simplified Arabic"/>
              </a:rPr>
              <a:t>Therapeutic </a:t>
            </a:r>
            <a:endParaRPr lang="en-US" sz="2800" dirty="0">
              <a:latin typeface="Times New Roman"/>
              <a:ea typeface="Times New Roman"/>
            </a:endParaRPr>
          </a:p>
          <a:p>
            <a:pPr marL="114300" algn="justLow">
              <a:tabLst>
                <a:tab pos="588010" algn="l"/>
                <a:tab pos="4931410" algn="l"/>
              </a:tabLst>
            </a:pPr>
            <a:r>
              <a:rPr lang="ar-IQ" dirty="0">
                <a:latin typeface="Times New Roman"/>
                <a:ea typeface="Times New Roman"/>
                <a:cs typeface="Simplified Arabic"/>
              </a:rPr>
              <a:t>المحافظة على الانتفاخ الجلدي أو فتح الفقاعة وتعقيمها للمحافظة عليها.</a:t>
            </a:r>
            <a:endParaRPr lang="en-US" sz="2800" dirty="0">
              <a:latin typeface="Times New Roman"/>
              <a:ea typeface="Times New Roman"/>
            </a:endParaRPr>
          </a:p>
          <a:p>
            <a:endParaRPr lang="ar-IQ" dirty="0"/>
          </a:p>
        </p:txBody>
      </p:sp>
    </p:spTree>
    <p:extLst>
      <p:ext uri="{BB962C8B-B14F-4D97-AF65-F5344CB8AC3E}">
        <p14:creationId xmlns:p14="http://schemas.microsoft.com/office/powerpoint/2010/main" val="31048938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648072"/>
          </a:xfrm>
        </p:spPr>
        <p:txBody>
          <a:bodyPr>
            <a:normAutofit/>
          </a:bodyPr>
          <a:lstStyle/>
          <a:p>
            <a:r>
              <a:rPr lang="ar-IQ" sz="3600" b="1" dirty="0">
                <a:solidFill>
                  <a:srgbClr val="FF0000"/>
                </a:solidFill>
                <a:latin typeface="Simplified Arabic" pitchFamily="18" charset="-78"/>
                <a:ea typeface="Times New Roman"/>
                <a:cs typeface="Simplified Arabic" pitchFamily="18" charset="-78"/>
              </a:rPr>
              <a:t>6ـ3ـ2 البثور الجلدية    </a:t>
            </a:r>
            <a:r>
              <a:rPr lang="en-US" sz="3600" b="1" dirty="0">
                <a:solidFill>
                  <a:srgbClr val="FF0000"/>
                </a:solidFill>
                <a:latin typeface="Simplified Arabic" pitchFamily="18" charset="-78"/>
                <a:ea typeface="Times New Roman"/>
                <a:cs typeface="Simplified Arabic" pitchFamily="18" charset="-78"/>
              </a:rPr>
              <a:t>Pimple </a:t>
            </a:r>
            <a:endParaRPr lang="ar-IQ" sz="3600" dirty="0">
              <a:solidFill>
                <a:srgbClr val="FF0000"/>
              </a:solidFill>
              <a:latin typeface="Simplified Arabic" pitchFamily="18" charset="-78"/>
              <a:cs typeface="Simplified Arabic" pitchFamily="18" charset="-78"/>
            </a:endParaRPr>
          </a:p>
        </p:txBody>
      </p:sp>
      <p:sp>
        <p:nvSpPr>
          <p:cNvPr id="3" name="عنصر نائب للمحتوى 2"/>
          <p:cNvSpPr>
            <a:spLocks noGrp="1"/>
          </p:cNvSpPr>
          <p:nvPr>
            <p:ph idx="1"/>
          </p:nvPr>
        </p:nvSpPr>
        <p:spPr>
          <a:xfrm>
            <a:off x="179512" y="980728"/>
            <a:ext cx="8784976" cy="5688632"/>
          </a:xfrm>
        </p:spPr>
        <p:txBody>
          <a:bodyPr>
            <a:normAutofit fontScale="92500" lnSpcReduction="20000"/>
          </a:bodyPr>
          <a:lstStyle/>
          <a:p>
            <a:pPr algn="justLow">
              <a:tabLst>
                <a:tab pos="588010" algn="l"/>
                <a:tab pos="4931410" algn="l"/>
              </a:tabLst>
            </a:pPr>
            <a:r>
              <a:rPr lang="ar-SA" b="1" dirty="0" smtClean="0">
                <a:latin typeface="Simplified Arabic" panose="02020603050405020304" pitchFamily="18" charset="-78"/>
                <a:ea typeface="Times New Roman"/>
                <a:cs typeface="Simplified Arabic" panose="02020603050405020304" pitchFamily="18" charset="-78"/>
              </a:rPr>
              <a:t>تحدث </a:t>
            </a:r>
            <a:r>
              <a:rPr lang="ar-SA" b="1" dirty="0">
                <a:latin typeface="Simplified Arabic" panose="02020603050405020304" pitchFamily="18" charset="-78"/>
                <a:ea typeface="Times New Roman"/>
                <a:cs typeface="Simplified Arabic" panose="02020603050405020304" pitchFamily="18" charset="-78"/>
              </a:rPr>
              <a:t>البثور في الأنشطة الرياضية التي تتطلب حركة واحتكاك يترتب عليه حرارة نتيجة استخدام آلات والأجهزة والمعدات الرياضية (وبخاصة الملوثة منها</a:t>
            </a:r>
            <a:r>
              <a:rPr lang="ar-SA" b="1" dirty="0" smtClean="0">
                <a:latin typeface="Simplified Arabic" panose="02020603050405020304" pitchFamily="18" charset="-78"/>
                <a:ea typeface="Times New Roman"/>
                <a:cs typeface="Simplified Arabic" panose="02020603050405020304" pitchFamily="18" charset="-78"/>
              </a:rPr>
              <a:t>). </a:t>
            </a:r>
          </a:p>
          <a:p>
            <a:pPr algn="justLow">
              <a:tabLst>
                <a:tab pos="588010" algn="l"/>
                <a:tab pos="4931410" algn="l"/>
              </a:tabLst>
            </a:pPr>
            <a:r>
              <a:rPr lang="ar-SA" b="1" dirty="0" smtClean="0">
                <a:latin typeface="Simplified Arabic" panose="02020603050405020304" pitchFamily="18" charset="-78"/>
                <a:ea typeface="Times New Roman"/>
                <a:cs typeface="Simplified Arabic" panose="02020603050405020304" pitchFamily="18" charset="-78"/>
              </a:rPr>
              <a:t>فعندها </a:t>
            </a:r>
            <a:r>
              <a:rPr lang="ar-SA" b="1" dirty="0">
                <a:latin typeface="Simplified Arabic" panose="02020603050405020304" pitchFamily="18" charset="-78"/>
                <a:ea typeface="Times New Roman"/>
                <a:cs typeface="Simplified Arabic" panose="02020603050405020304" pitchFamily="18" charset="-78"/>
              </a:rPr>
              <a:t>يفرز الرياضي العرق </a:t>
            </a:r>
            <a:r>
              <a:rPr lang="en-US" b="1" dirty="0">
                <a:latin typeface="Simplified Arabic" panose="02020603050405020304" pitchFamily="18" charset="-78"/>
                <a:ea typeface="Times New Roman"/>
                <a:cs typeface="Simplified Arabic" panose="02020603050405020304" pitchFamily="18" charset="-78"/>
              </a:rPr>
              <a:t>(sweat) </a:t>
            </a:r>
            <a:r>
              <a:rPr lang="ar-SA" b="1" dirty="0" smtClean="0">
                <a:latin typeface="Simplified Arabic" panose="02020603050405020304" pitchFamily="18" charset="-78"/>
                <a:ea typeface="Times New Roman"/>
                <a:cs typeface="Simplified Arabic" panose="02020603050405020304" pitchFamily="18" charset="-78"/>
              </a:rPr>
              <a:t> ويحدث </a:t>
            </a:r>
            <a:r>
              <a:rPr lang="ar-SA" b="1" dirty="0">
                <a:latin typeface="Simplified Arabic" panose="02020603050405020304" pitchFamily="18" charset="-78"/>
                <a:ea typeface="Times New Roman"/>
                <a:cs typeface="Simplified Arabic" panose="02020603050405020304" pitchFamily="18" charset="-78"/>
              </a:rPr>
              <a:t>احتكاك مع </a:t>
            </a:r>
            <a:r>
              <a:rPr lang="ar-SA" b="1" u="sng" dirty="0">
                <a:latin typeface="Simplified Arabic" panose="02020603050405020304" pitchFamily="18" charset="-78"/>
                <a:ea typeface="Times New Roman"/>
                <a:cs typeface="Simplified Arabic" panose="02020603050405020304" pitchFamily="18" charset="-78"/>
              </a:rPr>
              <a:t>الأداة</a:t>
            </a:r>
            <a:r>
              <a:rPr lang="ar-SA" b="1" dirty="0">
                <a:latin typeface="Simplified Arabic" panose="02020603050405020304" pitchFamily="18" charset="-78"/>
                <a:ea typeface="Times New Roman"/>
                <a:cs typeface="Simplified Arabic" panose="02020603050405020304" pitchFamily="18" charset="-78"/>
              </a:rPr>
              <a:t> المستخدمة تنتهي إلى تَكون البثرات كنتيجة نهائية وتكون مؤلمة مما تؤثر على أداء </a:t>
            </a:r>
            <a:r>
              <a:rPr lang="ar-SA" b="1" dirty="0" smtClean="0">
                <a:latin typeface="Simplified Arabic" panose="02020603050405020304" pitchFamily="18" charset="-78"/>
                <a:ea typeface="Times New Roman"/>
                <a:cs typeface="Simplified Arabic" panose="02020603050405020304" pitchFamily="18" charset="-78"/>
              </a:rPr>
              <a:t>الرياضي.</a:t>
            </a:r>
            <a:endParaRPr lang="ar-IQ" b="1" dirty="0" smtClean="0">
              <a:latin typeface="Simplified Arabic" panose="02020603050405020304" pitchFamily="18" charset="-78"/>
              <a:ea typeface="Times New Roman"/>
              <a:cs typeface="Simplified Arabic" panose="02020603050405020304" pitchFamily="18" charset="-78"/>
            </a:endParaRPr>
          </a:p>
          <a:p>
            <a:pPr algn="justLow">
              <a:tabLst>
                <a:tab pos="588010" algn="l"/>
                <a:tab pos="4931410" algn="l"/>
              </a:tabLst>
            </a:pPr>
            <a:r>
              <a:rPr lang="ar-IQ" b="1" dirty="0" smtClean="0">
                <a:latin typeface="Simplified Arabic" panose="02020603050405020304" pitchFamily="18" charset="-78"/>
                <a:ea typeface="Times New Roman"/>
                <a:cs typeface="Simplified Arabic" panose="02020603050405020304" pitchFamily="18" charset="-78"/>
              </a:rPr>
              <a:t> </a:t>
            </a:r>
            <a:r>
              <a:rPr lang="ar-IQ" b="1" dirty="0">
                <a:latin typeface="Simplified Arabic" panose="02020603050405020304" pitchFamily="18" charset="-78"/>
                <a:ea typeface="Times New Roman"/>
                <a:cs typeface="Simplified Arabic" panose="02020603050405020304" pitchFamily="18" charset="-78"/>
              </a:rPr>
              <a:t>يُصاب بها المصارعين </a:t>
            </a:r>
            <a:r>
              <a:rPr lang="en-US" b="1" dirty="0">
                <a:latin typeface="Simplified Arabic" panose="02020603050405020304" pitchFamily="18" charset="-78"/>
                <a:ea typeface="Times New Roman"/>
                <a:cs typeface="Simplified Arabic" panose="02020603050405020304" pitchFamily="18" charset="-78"/>
              </a:rPr>
              <a:t>(wrestlers)</a:t>
            </a:r>
            <a:r>
              <a:rPr lang="ar-IQ" b="1" dirty="0">
                <a:latin typeface="Simplified Arabic" panose="02020603050405020304" pitchFamily="18" charset="-78"/>
                <a:ea typeface="Times New Roman"/>
                <a:cs typeface="Simplified Arabic" panose="02020603050405020304" pitchFamily="18" charset="-78"/>
              </a:rPr>
              <a:t> لملامستهم </a:t>
            </a:r>
            <a:r>
              <a:rPr lang="ar-IQ" b="1" u="sng" dirty="0">
                <a:latin typeface="Simplified Arabic" panose="02020603050405020304" pitchFamily="18" charset="-78"/>
                <a:ea typeface="Times New Roman"/>
                <a:cs typeface="Simplified Arabic" panose="02020603050405020304" pitchFamily="18" charset="-78"/>
              </a:rPr>
              <a:t>البساط</a:t>
            </a:r>
            <a:r>
              <a:rPr lang="ar-IQ" b="1" dirty="0">
                <a:latin typeface="Simplified Arabic" panose="02020603050405020304" pitchFamily="18" charset="-78"/>
                <a:ea typeface="Times New Roman"/>
                <a:cs typeface="Simplified Arabic" panose="02020603050405020304" pitchFamily="18" charset="-78"/>
              </a:rPr>
              <a:t> المستخدم وذلك بسبب عدم تعقيمها </a:t>
            </a:r>
            <a:r>
              <a:rPr lang="ar-SA" b="1" dirty="0">
                <a:latin typeface="Simplified Arabic" panose="02020603050405020304" pitchFamily="18" charset="-78"/>
                <a:ea typeface="Times New Roman"/>
                <a:cs typeface="Simplified Arabic" panose="02020603050405020304" pitchFamily="18" charset="-78"/>
              </a:rPr>
              <a:t>ورياضي التنس ، والتجديف ... الخ.</a:t>
            </a:r>
            <a:endParaRPr lang="en-US" sz="2800" b="1" dirty="0">
              <a:latin typeface="Simplified Arabic" panose="02020603050405020304" pitchFamily="18" charset="-78"/>
              <a:ea typeface="Times New Roman"/>
              <a:cs typeface="Simplified Arabic" panose="02020603050405020304" pitchFamily="18" charset="-78"/>
            </a:endParaRPr>
          </a:p>
          <a:p>
            <a:pPr algn="justLow">
              <a:tabLst>
                <a:tab pos="588010" algn="l"/>
                <a:tab pos="4931410" algn="l"/>
              </a:tabLst>
            </a:pPr>
            <a:r>
              <a:rPr lang="ar-SA" b="1" dirty="0">
                <a:latin typeface="Simplified Arabic" panose="02020603050405020304" pitchFamily="18" charset="-78"/>
                <a:ea typeface="Times New Roman"/>
                <a:cs typeface="Simplified Arabic" panose="02020603050405020304" pitchFamily="18" charset="-78"/>
              </a:rPr>
              <a:t>وقد يُحدث احتكاك الجلد </a:t>
            </a:r>
            <a:r>
              <a:rPr lang="ar-SA" b="1" u="sng" dirty="0">
                <a:latin typeface="Simplified Arabic" panose="02020603050405020304" pitchFamily="18" charset="-78"/>
                <a:ea typeface="Times New Roman"/>
                <a:cs typeface="Simplified Arabic" panose="02020603050405020304" pitchFamily="18" charset="-78"/>
              </a:rPr>
              <a:t>بالملابس</a:t>
            </a:r>
            <a:r>
              <a:rPr lang="ar-SA" b="1" dirty="0">
                <a:latin typeface="Simplified Arabic" panose="02020603050405020304" pitchFamily="18" charset="-78"/>
                <a:ea typeface="Times New Roman"/>
                <a:cs typeface="Simplified Arabic" panose="02020603050405020304" pitchFamily="18" charset="-78"/>
              </a:rPr>
              <a:t> تهيج للجلد وفى بعض الأحيان النزف ويتضح ذلك في حلمة الثدي ويطلق عليها (حلمات المهرول</a:t>
            </a:r>
            <a:r>
              <a:rPr lang="en-US" b="1" dirty="0">
                <a:latin typeface="Simplified Arabic" panose="02020603050405020304" pitchFamily="18" charset="-78"/>
                <a:ea typeface="Times New Roman"/>
                <a:cs typeface="Simplified Arabic" panose="02020603050405020304" pitchFamily="18" charset="-78"/>
              </a:rPr>
              <a:t>Jogger's nipples </a:t>
            </a:r>
            <a:r>
              <a:rPr lang="ar-SA" b="1" dirty="0">
                <a:latin typeface="Simplified Arabic" panose="02020603050405020304" pitchFamily="18" charset="-78"/>
                <a:ea typeface="Times New Roman"/>
                <a:cs typeface="Simplified Arabic" panose="02020603050405020304" pitchFamily="18" charset="-78"/>
              </a:rPr>
              <a:t>) </a:t>
            </a:r>
            <a:endParaRPr lang="ar-SA" b="1" dirty="0" smtClean="0">
              <a:latin typeface="Simplified Arabic" panose="02020603050405020304" pitchFamily="18" charset="-78"/>
              <a:ea typeface="Times New Roman"/>
              <a:cs typeface="Simplified Arabic" panose="02020603050405020304" pitchFamily="18" charset="-78"/>
            </a:endParaRPr>
          </a:p>
          <a:p>
            <a:pPr algn="justLow">
              <a:tabLst>
                <a:tab pos="588010" algn="l"/>
                <a:tab pos="4931410" algn="l"/>
              </a:tabLst>
            </a:pPr>
            <a:r>
              <a:rPr lang="ar-SA" b="1" dirty="0" smtClean="0">
                <a:solidFill>
                  <a:srgbClr val="FF0000"/>
                </a:solidFill>
                <a:latin typeface="Simplified Arabic" panose="02020603050405020304" pitchFamily="18" charset="-78"/>
                <a:ea typeface="Times New Roman"/>
                <a:cs typeface="Simplified Arabic" panose="02020603050405020304" pitchFamily="18" charset="-78"/>
              </a:rPr>
              <a:t>للوقاية </a:t>
            </a:r>
            <a:r>
              <a:rPr lang="ar-SA" b="1" dirty="0">
                <a:solidFill>
                  <a:srgbClr val="FF0000"/>
                </a:solidFill>
                <a:latin typeface="Simplified Arabic" panose="02020603050405020304" pitchFamily="18" charset="-78"/>
                <a:ea typeface="Times New Roman"/>
                <a:cs typeface="Simplified Arabic" panose="02020603050405020304" pitchFamily="18" charset="-78"/>
              </a:rPr>
              <a:t>منها يجب ارتداء الملابس الخفيفة الناعمة والتي تحمى حلمة الثدي ، ويمكن وضع ضمادات لاصقة على حلمة الثدي لحمايتها.</a:t>
            </a:r>
            <a:endParaRPr lang="en-US" sz="2800" b="1" dirty="0">
              <a:solidFill>
                <a:srgbClr val="FF0000"/>
              </a:solidFill>
              <a:latin typeface="Simplified Arabic" panose="02020603050405020304" pitchFamily="18" charset="-78"/>
              <a:ea typeface="Times New Roman"/>
              <a:cs typeface="Simplified Arabic" panose="02020603050405020304" pitchFamily="18" charset="-78"/>
            </a:endParaRPr>
          </a:p>
          <a:p>
            <a:endParaRPr lang="ar-IQ" dirty="0"/>
          </a:p>
        </p:txBody>
      </p:sp>
    </p:spTree>
    <p:extLst>
      <p:ext uri="{BB962C8B-B14F-4D97-AF65-F5344CB8AC3E}">
        <p14:creationId xmlns:p14="http://schemas.microsoft.com/office/powerpoint/2010/main" val="14212572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504056"/>
          </a:xfrm>
        </p:spPr>
        <p:txBody>
          <a:bodyPr>
            <a:noAutofit/>
          </a:bodyPr>
          <a:lstStyle/>
          <a:p>
            <a:r>
              <a:rPr lang="ar-IQ" sz="3600" b="1" dirty="0" smtClean="0">
                <a:solidFill>
                  <a:srgbClr val="FF0000"/>
                </a:solidFill>
                <a:latin typeface="Simplified Arabic" pitchFamily="18" charset="-78"/>
                <a:cs typeface="Simplified Arabic" pitchFamily="18" charset="-78"/>
              </a:rPr>
              <a:t>صورة توضح الية إصابة البثور الجلدية </a:t>
            </a:r>
            <a:endParaRPr lang="ar-IQ" sz="3600" b="1" dirty="0">
              <a:solidFill>
                <a:srgbClr val="FF0000"/>
              </a:solidFill>
              <a:latin typeface="Simplified Arabic" pitchFamily="18" charset="-78"/>
              <a:cs typeface="Simplified Arabic" pitchFamily="18" charset="-78"/>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9299" y="873167"/>
            <a:ext cx="8425402" cy="5614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97064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504056"/>
          </a:xfrm>
        </p:spPr>
        <p:txBody>
          <a:bodyPr>
            <a:normAutofit fontScale="90000"/>
          </a:bodyPr>
          <a:lstStyle/>
          <a:p>
            <a:pPr lvl="0"/>
            <a:r>
              <a:rPr lang="ar-SA" sz="3200" b="1" dirty="0">
                <a:solidFill>
                  <a:srgbClr val="FF0000"/>
                </a:solidFill>
                <a:latin typeface="Simplified Arabic" panose="02020603050405020304" pitchFamily="18" charset="-78"/>
                <a:ea typeface="Times New Roman"/>
                <a:cs typeface="Simplified Arabic" panose="02020603050405020304" pitchFamily="18" charset="-78"/>
              </a:rPr>
              <a:t>الوقاية </a:t>
            </a:r>
            <a:r>
              <a:rPr lang="en-US" sz="3200" b="1" dirty="0" smtClean="0">
                <a:solidFill>
                  <a:srgbClr val="FF0000"/>
                </a:solidFill>
                <a:latin typeface="Simplified Arabic" panose="02020603050405020304" pitchFamily="18" charset="-78"/>
                <a:ea typeface="Times New Roman"/>
                <a:cs typeface="Simplified Arabic" panose="02020603050405020304" pitchFamily="18" charset="-78"/>
              </a:rPr>
              <a:t>Protection</a:t>
            </a:r>
            <a:r>
              <a:rPr lang="ar-SA" sz="3200" b="1" dirty="0" smtClean="0">
                <a:solidFill>
                  <a:srgbClr val="FF0000"/>
                </a:solidFill>
                <a:latin typeface="Simplified Arabic" panose="02020603050405020304" pitchFamily="18" charset="-78"/>
                <a:ea typeface="Times New Roman"/>
                <a:cs typeface="Simplified Arabic" panose="02020603050405020304" pitchFamily="18" charset="-78"/>
              </a:rPr>
              <a:t> من البثور</a:t>
            </a:r>
            <a:endParaRPr lang="ar-IQ" sz="3200" dirty="0">
              <a:solidFill>
                <a:srgbClr val="FF0000"/>
              </a:solidFill>
              <a:latin typeface="Simplified Arabic" panose="02020603050405020304" pitchFamily="18" charset="-78"/>
              <a:cs typeface="Simplified Arabic" panose="02020603050405020304" pitchFamily="18" charset="-78"/>
            </a:endParaRPr>
          </a:p>
        </p:txBody>
      </p:sp>
      <p:sp>
        <p:nvSpPr>
          <p:cNvPr id="3" name="عنصر نائب للمحتوى 2"/>
          <p:cNvSpPr>
            <a:spLocks noGrp="1"/>
          </p:cNvSpPr>
          <p:nvPr>
            <p:ph idx="1"/>
          </p:nvPr>
        </p:nvSpPr>
        <p:spPr>
          <a:xfrm>
            <a:off x="179512" y="692696"/>
            <a:ext cx="8712968" cy="5904656"/>
          </a:xfrm>
        </p:spPr>
        <p:txBody>
          <a:bodyPr>
            <a:normAutofit fontScale="92500" lnSpcReduction="20000"/>
          </a:bodyPr>
          <a:lstStyle/>
          <a:p>
            <a:pPr indent="-228600" algn="just">
              <a:tabLst>
                <a:tab pos="342900" algn="l"/>
                <a:tab pos="4931410" algn="l"/>
              </a:tabLst>
            </a:pPr>
            <a:r>
              <a:rPr lang="ar-SA" b="1" dirty="0" smtClean="0">
                <a:latin typeface="Simplified Arabic" panose="02020603050405020304" pitchFamily="18" charset="-78"/>
                <a:ea typeface="Times New Roman"/>
                <a:cs typeface="Simplified Arabic" panose="02020603050405020304" pitchFamily="18" charset="-78"/>
              </a:rPr>
              <a:t>ـ </a:t>
            </a:r>
            <a:r>
              <a:rPr lang="ar-SA" b="1" dirty="0">
                <a:latin typeface="Simplified Arabic" panose="02020603050405020304" pitchFamily="18" charset="-78"/>
                <a:ea typeface="Times New Roman"/>
                <a:cs typeface="Simplified Arabic" panose="02020603050405020304" pitchFamily="18" charset="-78"/>
              </a:rPr>
              <a:t>مداومة الرياضي على استخدام </a:t>
            </a:r>
            <a:r>
              <a:rPr lang="ar-SA" b="1" u="sng" dirty="0">
                <a:solidFill>
                  <a:srgbClr val="FF0000"/>
                </a:solidFill>
                <a:latin typeface="Simplified Arabic" panose="02020603050405020304" pitchFamily="18" charset="-78"/>
                <a:ea typeface="Times New Roman"/>
                <a:cs typeface="Simplified Arabic" panose="02020603050405020304" pitchFamily="18" charset="-78"/>
              </a:rPr>
              <a:t>دهان</a:t>
            </a:r>
            <a:r>
              <a:rPr lang="ar-SA" b="1" dirty="0">
                <a:latin typeface="Simplified Arabic" panose="02020603050405020304" pitchFamily="18" charset="-78"/>
                <a:ea typeface="Times New Roman"/>
                <a:cs typeface="Simplified Arabic" panose="02020603050405020304" pitchFamily="18" charset="-78"/>
              </a:rPr>
              <a:t> للجلد كعازل لاحتكاكه بالأداة.</a:t>
            </a:r>
            <a:endParaRPr lang="en-US" sz="2800" b="1" dirty="0">
              <a:latin typeface="Simplified Arabic" panose="02020603050405020304" pitchFamily="18" charset="-78"/>
              <a:ea typeface="Times New Roman"/>
              <a:cs typeface="Simplified Arabic" panose="02020603050405020304" pitchFamily="18" charset="-78"/>
            </a:endParaRPr>
          </a:p>
          <a:p>
            <a:pPr indent="-228600" algn="just">
              <a:tabLst>
                <a:tab pos="342900" algn="l"/>
                <a:tab pos="4931410" algn="l"/>
              </a:tabLst>
            </a:pPr>
            <a:r>
              <a:rPr lang="ar-SA" b="1" dirty="0">
                <a:latin typeface="Simplified Arabic" panose="02020603050405020304" pitchFamily="18" charset="-78"/>
                <a:ea typeface="Times New Roman"/>
                <a:cs typeface="Simplified Arabic" panose="02020603050405020304" pitchFamily="18" charset="-78"/>
              </a:rPr>
              <a:t>ـ استخدام مزيلات التعرق (دهانات أو بودرة) على الأقدام يكون أكثر فعالية لبقاء الأقدام جافة.</a:t>
            </a:r>
            <a:endParaRPr lang="en-US" sz="2800" b="1" dirty="0">
              <a:latin typeface="Simplified Arabic" panose="02020603050405020304" pitchFamily="18" charset="-78"/>
              <a:ea typeface="Times New Roman"/>
              <a:cs typeface="Simplified Arabic" panose="02020603050405020304" pitchFamily="18" charset="-78"/>
            </a:endParaRPr>
          </a:p>
          <a:p>
            <a:pPr indent="-228600" algn="just">
              <a:tabLst>
                <a:tab pos="342900" algn="l"/>
                <a:tab pos="4931410" algn="l"/>
              </a:tabLst>
            </a:pPr>
            <a:r>
              <a:rPr lang="ar-SA" b="1" dirty="0">
                <a:latin typeface="Simplified Arabic" panose="02020603050405020304" pitchFamily="18" charset="-78"/>
                <a:ea typeface="Times New Roman"/>
                <a:cs typeface="Simplified Arabic" panose="02020603050405020304" pitchFamily="18" charset="-78"/>
              </a:rPr>
              <a:t>ـ اختيار </a:t>
            </a:r>
            <a:r>
              <a:rPr lang="ar-SA" b="1" u="sng" dirty="0">
                <a:solidFill>
                  <a:srgbClr val="FF0000"/>
                </a:solidFill>
                <a:latin typeface="Simplified Arabic" panose="02020603050405020304" pitchFamily="18" charset="-78"/>
                <a:ea typeface="Times New Roman"/>
                <a:cs typeface="Simplified Arabic" panose="02020603050405020304" pitchFamily="18" charset="-78"/>
              </a:rPr>
              <a:t>الملابس</a:t>
            </a:r>
            <a:r>
              <a:rPr lang="ar-SA" b="1" dirty="0">
                <a:latin typeface="Simplified Arabic" panose="02020603050405020304" pitchFamily="18" charset="-78"/>
                <a:ea typeface="Times New Roman"/>
                <a:cs typeface="Simplified Arabic" panose="02020603050405020304" pitchFamily="18" charset="-78"/>
              </a:rPr>
              <a:t> المصنعة من مواد تخفف من الاحتكاك وتمنع تكون العرق.</a:t>
            </a:r>
            <a:endParaRPr lang="en-US" sz="2800" b="1" dirty="0">
              <a:latin typeface="Simplified Arabic" panose="02020603050405020304" pitchFamily="18" charset="-78"/>
              <a:ea typeface="Times New Roman"/>
              <a:cs typeface="Simplified Arabic" panose="02020603050405020304" pitchFamily="18" charset="-78"/>
            </a:endParaRPr>
          </a:p>
          <a:p>
            <a:pPr indent="-228600" algn="just">
              <a:tabLst>
                <a:tab pos="342900" algn="l"/>
                <a:tab pos="4931410" algn="l"/>
              </a:tabLst>
            </a:pPr>
            <a:r>
              <a:rPr lang="ar-SA" b="1" dirty="0">
                <a:latin typeface="Simplified Arabic" panose="02020603050405020304" pitchFamily="18" charset="-78"/>
                <a:ea typeface="Times New Roman"/>
                <a:cs typeface="Simplified Arabic" panose="02020603050405020304" pitchFamily="18" charset="-78"/>
              </a:rPr>
              <a:t>ـ شراء </a:t>
            </a:r>
            <a:r>
              <a:rPr lang="ar-SA" b="1" u="sng" dirty="0">
                <a:solidFill>
                  <a:srgbClr val="FF0000"/>
                </a:solidFill>
                <a:latin typeface="Simplified Arabic" panose="02020603050405020304" pitchFamily="18" charset="-78"/>
                <a:ea typeface="Times New Roman"/>
                <a:cs typeface="Simplified Arabic" panose="02020603050405020304" pitchFamily="18" charset="-78"/>
              </a:rPr>
              <a:t>أحذية</a:t>
            </a:r>
            <a:r>
              <a:rPr lang="ar-SA" b="1" dirty="0">
                <a:latin typeface="Simplified Arabic" panose="02020603050405020304" pitchFamily="18" charset="-78"/>
                <a:ea typeface="Times New Roman"/>
                <a:cs typeface="Simplified Arabic" panose="02020603050405020304" pitchFamily="18" charset="-78"/>
              </a:rPr>
              <a:t> خاصة للرياضة ، وعند قياس الحذاء لابد من لبس الجورب معه المستخدم أثناء القيام بالرياضة الممارسة. </a:t>
            </a:r>
            <a:endParaRPr lang="en-US" sz="2800" b="1" dirty="0">
              <a:latin typeface="Simplified Arabic" panose="02020603050405020304" pitchFamily="18" charset="-78"/>
              <a:ea typeface="Times New Roman"/>
              <a:cs typeface="Simplified Arabic" panose="02020603050405020304" pitchFamily="18" charset="-78"/>
            </a:endParaRPr>
          </a:p>
          <a:p>
            <a:pPr indent="-228600" algn="just">
              <a:tabLst>
                <a:tab pos="342900" algn="l"/>
                <a:tab pos="4931410" algn="l"/>
              </a:tabLst>
            </a:pPr>
            <a:r>
              <a:rPr lang="ar-SA" b="1" dirty="0">
                <a:latin typeface="Simplified Arabic" panose="02020603050405020304" pitchFamily="18" charset="-78"/>
                <a:ea typeface="Times New Roman"/>
                <a:cs typeface="Simplified Arabic" panose="02020603050405020304" pitchFamily="18" charset="-78"/>
              </a:rPr>
              <a:t>ـ استخدام الحذاء قليلاً في أول مرة لارتدائه ثم زد ذلك تدريجياً كل يوم ، الحذاء الضيق يساعد على تكون البثرات على الإصبع الكبير أو الصغير والحذاء الواسع على أطراف أصابع القدم كلها.</a:t>
            </a:r>
            <a:endParaRPr lang="en-US" sz="2800" b="1" dirty="0">
              <a:latin typeface="Simplified Arabic" panose="02020603050405020304" pitchFamily="18" charset="-78"/>
              <a:ea typeface="Times New Roman"/>
              <a:cs typeface="Simplified Arabic" panose="02020603050405020304" pitchFamily="18" charset="-78"/>
            </a:endParaRPr>
          </a:p>
          <a:p>
            <a:pPr indent="-228600" algn="just">
              <a:tabLst>
                <a:tab pos="342900" algn="l"/>
                <a:tab pos="4931410" algn="l"/>
              </a:tabLst>
            </a:pPr>
            <a:r>
              <a:rPr lang="ar-SA" b="1" dirty="0">
                <a:latin typeface="Simplified Arabic" panose="02020603050405020304" pitchFamily="18" charset="-78"/>
                <a:ea typeface="Times New Roman"/>
                <a:cs typeface="Simplified Arabic" panose="02020603050405020304" pitchFamily="18" charset="-78"/>
              </a:rPr>
              <a:t>ـ نفس الشيء يطبق على أصابع الأيدي ، </a:t>
            </a:r>
            <a:r>
              <a:rPr lang="ar-SA" b="1" u="sng" dirty="0">
                <a:solidFill>
                  <a:srgbClr val="FF0000"/>
                </a:solidFill>
                <a:latin typeface="Simplified Arabic" panose="02020603050405020304" pitchFamily="18" charset="-78"/>
                <a:ea typeface="Times New Roman"/>
                <a:cs typeface="Simplified Arabic" panose="02020603050405020304" pitchFamily="18" charset="-78"/>
              </a:rPr>
              <a:t>ارتداء قفازات</a:t>
            </a:r>
            <a:r>
              <a:rPr lang="ar-SA" b="1" dirty="0">
                <a:latin typeface="Simplified Arabic" panose="02020603050405020304" pitchFamily="18" charset="-78"/>
                <a:ea typeface="Times New Roman"/>
                <a:cs typeface="Simplified Arabic" panose="02020603050405020304" pitchFamily="18" charset="-78"/>
              </a:rPr>
              <a:t> إذا كان ذلك عملياً ، لف شريط لاصق على أطراف الأصابع الأكثر عرضة للاحتكاك ، وضع بودرة للأيدي أو مزيل للعرق لبقاء الأيدي جافة.</a:t>
            </a:r>
            <a:endParaRPr lang="en-US" sz="2800" b="1" dirty="0">
              <a:latin typeface="Simplified Arabic" panose="02020603050405020304" pitchFamily="18" charset="-78"/>
              <a:ea typeface="Times New Roman"/>
              <a:cs typeface="Simplified Arabic" panose="02020603050405020304" pitchFamily="18" charset="-78"/>
            </a:endParaRPr>
          </a:p>
          <a:p>
            <a:endParaRPr lang="ar-IQ" dirty="0"/>
          </a:p>
        </p:txBody>
      </p:sp>
    </p:spTree>
    <p:extLst>
      <p:ext uri="{BB962C8B-B14F-4D97-AF65-F5344CB8AC3E}">
        <p14:creationId xmlns:p14="http://schemas.microsoft.com/office/powerpoint/2010/main" val="37235247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504056"/>
          </a:xfrm>
        </p:spPr>
        <p:txBody>
          <a:bodyPr>
            <a:normAutofit/>
          </a:bodyPr>
          <a:lstStyle/>
          <a:p>
            <a:pPr lvl="0"/>
            <a:r>
              <a:rPr lang="ar-SA" sz="2400" b="1" dirty="0" smtClean="0">
                <a:solidFill>
                  <a:srgbClr val="FF0000"/>
                </a:solidFill>
                <a:latin typeface="Simplified Arabic"/>
                <a:ea typeface="Times New Roman"/>
              </a:rPr>
              <a:t>علاج</a:t>
            </a:r>
            <a:r>
              <a:rPr lang="ar-SA" sz="2400" dirty="0" smtClean="0">
                <a:solidFill>
                  <a:srgbClr val="FF0000"/>
                </a:solidFill>
                <a:latin typeface="Verdana"/>
                <a:ea typeface="Times New Roman"/>
                <a:cs typeface="Simplified Arabic"/>
              </a:rPr>
              <a:t>     </a:t>
            </a:r>
            <a:r>
              <a:rPr lang="en-US" sz="2400" b="1" dirty="0" smtClean="0">
                <a:solidFill>
                  <a:srgbClr val="FF0000"/>
                </a:solidFill>
                <a:latin typeface="Times New Roman"/>
                <a:ea typeface="Times New Roman"/>
                <a:cs typeface="Simplified Arabic"/>
              </a:rPr>
              <a:t>Therapeutic</a:t>
            </a:r>
            <a:r>
              <a:rPr lang="ar-SA" sz="2400" b="1" dirty="0" smtClean="0">
                <a:solidFill>
                  <a:srgbClr val="FF0000"/>
                </a:solidFill>
                <a:latin typeface="Times New Roman"/>
                <a:ea typeface="Times New Roman"/>
                <a:cs typeface="Simplified Arabic"/>
              </a:rPr>
              <a:t> البثور</a:t>
            </a:r>
            <a:endParaRPr lang="ar-IQ" sz="2400" dirty="0">
              <a:solidFill>
                <a:srgbClr val="FF0000"/>
              </a:solidFill>
            </a:endParaRPr>
          </a:p>
        </p:txBody>
      </p:sp>
      <p:sp>
        <p:nvSpPr>
          <p:cNvPr id="3" name="عنصر نائب للمحتوى 2"/>
          <p:cNvSpPr>
            <a:spLocks noGrp="1"/>
          </p:cNvSpPr>
          <p:nvPr>
            <p:ph idx="1"/>
          </p:nvPr>
        </p:nvSpPr>
        <p:spPr>
          <a:xfrm>
            <a:off x="179512" y="836712"/>
            <a:ext cx="8712968" cy="5832648"/>
          </a:xfrm>
        </p:spPr>
        <p:txBody>
          <a:bodyPr>
            <a:normAutofit fontScale="77500" lnSpcReduction="20000"/>
          </a:bodyPr>
          <a:lstStyle/>
          <a:p>
            <a:pPr indent="-228600" algn="justLow">
              <a:tabLst>
                <a:tab pos="342900" algn="l"/>
                <a:tab pos="4931410" algn="l"/>
              </a:tabLst>
            </a:pPr>
            <a:r>
              <a:rPr lang="ar-SA" dirty="0" smtClean="0">
                <a:latin typeface="Verdana"/>
                <a:ea typeface="Times New Roman"/>
                <a:cs typeface="Simplified Arabic"/>
              </a:rPr>
              <a:t>ـ </a:t>
            </a:r>
            <a:r>
              <a:rPr lang="ar-SA" b="1" dirty="0">
                <a:solidFill>
                  <a:srgbClr val="0070C0"/>
                </a:solidFill>
                <a:latin typeface="Verdana"/>
                <a:ea typeface="Times New Roman"/>
                <a:cs typeface="Simplified Arabic"/>
              </a:rPr>
              <a:t>البثرات الصغيرة التي لم تتعرض للعدوى أو التلوث </a:t>
            </a:r>
            <a:r>
              <a:rPr lang="ar-SA" dirty="0">
                <a:latin typeface="Verdana"/>
                <a:ea typeface="Times New Roman"/>
                <a:cs typeface="Simplified Arabic"/>
              </a:rPr>
              <a:t>والتي لا تسبب عدم ارتياح لا يحتاج الرياضي فيها إلى علاج وأفضل حماية هي الحماية الطبيعية</a:t>
            </a:r>
            <a:r>
              <a:rPr lang="ar-SA" dirty="0">
                <a:latin typeface="Times New Roman"/>
                <a:ea typeface="Times New Roman"/>
                <a:cs typeface="Verdana"/>
              </a:rPr>
              <a:t> </a:t>
            </a:r>
            <a:r>
              <a:rPr lang="ar-SA" dirty="0">
                <a:latin typeface="Verdana"/>
                <a:ea typeface="Times New Roman"/>
                <a:cs typeface="Simplified Arabic"/>
              </a:rPr>
              <a:t>التي يكونها الجلد أو القشرة التي توجد عليها البثرة والحل الأمثل تغطيتها بشريط</a:t>
            </a:r>
            <a:r>
              <a:rPr lang="ar-SA" dirty="0">
                <a:latin typeface="Times New Roman"/>
                <a:ea typeface="Times New Roman"/>
                <a:cs typeface="Verdana"/>
              </a:rPr>
              <a:t> </a:t>
            </a:r>
            <a:r>
              <a:rPr lang="ar-SA" dirty="0">
                <a:latin typeface="Verdana"/>
                <a:ea typeface="Times New Roman"/>
                <a:cs typeface="Simplified Arabic"/>
              </a:rPr>
              <a:t>لاصق.</a:t>
            </a:r>
            <a:endParaRPr lang="en-US" sz="2800" dirty="0">
              <a:latin typeface="Times New Roman"/>
              <a:ea typeface="Times New Roman"/>
            </a:endParaRPr>
          </a:p>
          <a:p>
            <a:pPr indent="-228600" algn="justLow">
              <a:tabLst>
                <a:tab pos="342900" algn="l"/>
                <a:tab pos="4931410" algn="l"/>
              </a:tabLst>
            </a:pPr>
            <a:r>
              <a:rPr lang="ar-SA" dirty="0">
                <a:latin typeface="Verdana"/>
                <a:ea typeface="Times New Roman"/>
                <a:cs typeface="Simplified Arabic"/>
              </a:rPr>
              <a:t>ـ أما </a:t>
            </a:r>
            <a:r>
              <a:rPr lang="ar-SA" b="1" dirty="0">
                <a:solidFill>
                  <a:srgbClr val="0070C0"/>
                </a:solidFill>
                <a:latin typeface="Verdana"/>
                <a:ea typeface="Times New Roman"/>
                <a:cs typeface="Simplified Arabic"/>
              </a:rPr>
              <a:t>البثرات الكبيرة والمؤلمة غير الملوثة </a:t>
            </a:r>
            <a:r>
              <a:rPr lang="ar-SA" dirty="0">
                <a:latin typeface="Verdana"/>
                <a:ea typeface="Times New Roman"/>
                <a:cs typeface="Simplified Arabic"/>
              </a:rPr>
              <a:t>لابد وأن تصفى من الصديد بدون إزالة القشرة وتتم الخطوات على النحو التالي:ـ</a:t>
            </a:r>
            <a:endParaRPr lang="en-US" sz="2800" dirty="0">
              <a:latin typeface="Times New Roman"/>
              <a:ea typeface="Times New Roman"/>
            </a:endParaRPr>
          </a:p>
          <a:p>
            <a:pPr lvl="0" algn="justLow">
              <a:buFont typeface="+mj-cs"/>
              <a:buAutoNum type="arabic1Minus"/>
              <a:tabLst>
                <a:tab pos="457200" algn="l"/>
              </a:tabLst>
            </a:pPr>
            <a:r>
              <a:rPr lang="ar-SA" dirty="0">
                <a:latin typeface="Verdana"/>
                <a:ea typeface="Times New Roman"/>
                <a:cs typeface="Simplified Arabic"/>
              </a:rPr>
              <a:t>تنظيف البثرات باستخدام الكحول</a:t>
            </a:r>
            <a:r>
              <a:rPr lang="ar-SA" dirty="0">
                <a:latin typeface="Times New Roman"/>
                <a:ea typeface="Times New Roman"/>
                <a:cs typeface="Verdana"/>
              </a:rPr>
              <a:t> </a:t>
            </a:r>
            <a:r>
              <a:rPr lang="ar-SA" dirty="0">
                <a:latin typeface="Verdana"/>
                <a:ea typeface="Times New Roman"/>
                <a:cs typeface="Simplified Arabic"/>
              </a:rPr>
              <a:t>أولاً ثم غسلها بصابون وماء وأخذ مضاد حيوي.</a:t>
            </a:r>
            <a:endParaRPr lang="en-US" sz="2800" dirty="0">
              <a:latin typeface="Times New Roman"/>
              <a:ea typeface="Times New Roman"/>
              <a:cs typeface="Times New Roman"/>
            </a:endParaRPr>
          </a:p>
          <a:p>
            <a:pPr lvl="0" algn="justLow">
              <a:buFont typeface="+mj-cs"/>
              <a:buAutoNum type="arabic1Minus"/>
              <a:tabLst>
                <a:tab pos="457200" algn="l"/>
              </a:tabLst>
            </a:pPr>
            <a:r>
              <a:rPr lang="en-US" dirty="0">
                <a:latin typeface="Simplified Arabic"/>
                <a:ea typeface="Times New Roman"/>
                <a:cs typeface="Times New Roman"/>
              </a:rPr>
              <a:t> </a:t>
            </a:r>
            <a:r>
              <a:rPr lang="ar-SA" dirty="0">
                <a:latin typeface="Simplified Arabic"/>
                <a:ea typeface="Times New Roman"/>
                <a:cs typeface="Times New Roman"/>
              </a:rPr>
              <a:t>تسخن إبرة بالنار حتى الاحمرار ثم تترك لتهدأ قليلاً قبل وخز البثرة.</a:t>
            </a:r>
            <a:endParaRPr lang="en-US" sz="2800" dirty="0">
              <a:latin typeface="Times New Roman"/>
              <a:ea typeface="Times New Roman"/>
              <a:cs typeface="Times New Roman"/>
            </a:endParaRPr>
          </a:p>
          <a:p>
            <a:pPr lvl="0" algn="justLow">
              <a:buFont typeface="+mj-cs"/>
              <a:buAutoNum type="arabic1Minus"/>
              <a:tabLst>
                <a:tab pos="457200" algn="l"/>
              </a:tabLst>
            </a:pPr>
            <a:r>
              <a:rPr lang="en-US" dirty="0">
                <a:latin typeface="Simplified Arabic"/>
                <a:ea typeface="Times New Roman"/>
                <a:cs typeface="Times New Roman"/>
              </a:rPr>
              <a:t> </a:t>
            </a:r>
            <a:r>
              <a:rPr lang="ar-SA" dirty="0">
                <a:latin typeface="Simplified Arabic"/>
                <a:ea typeface="Times New Roman"/>
                <a:cs typeface="Times New Roman"/>
              </a:rPr>
              <a:t>تصفى البثرة من السوائل</a:t>
            </a:r>
            <a:r>
              <a:rPr lang="ar-SA" dirty="0">
                <a:latin typeface="Times New Roman"/>
                <a:ea typeface="Times New Roman"/>
                <a:cs typeface="Verdana"/>
              </a:rPr>
              <a:t> </a:t>
            </a:r>
            <a:r>
              <a:rPr lang="ar-SA" dirty="0">
                <a:latin typeface="Verdana"/>
                <a:ea typeface="Times New Roman"/>
                <a:cs typeface="Simplified Arabic"/>
              </a:rPr>
              <a:t>بالضغط عليها.</a:t>
            </a:r>
            <a:endParaRPr lang="en-US" sz="2800" dirty="0">
              <a:latin typeface="Times New Roman"/>
              <a:ea typeface="Times New Roman"/>
              <a:cs typeface="Times New Roman"/>
            </a:endParaRPr>
          </a:p>
          <a:p>
            <a:pPr lvl="0" algn="justLow">
              <a:buFont typeface="+mj-cs"/>
              <a:buAutoNum type="arabic1Minus"/>
              <a:tabLst>
                <a:tab pos="457200" algn="l"/>
              </a:tabLst>
            </a:pPr>
            <a:r>
              <a:rPr lang="en-US" dirty="0">
                <a:latin typeface="Simplified Arabic"/>
                <a:ea typeface="Times New Roman"/>
                <a:cs typeface="Times New Roman"/>
              </a:rPr>
              <a:t> </a:t>
            </a:r>
            <a:r>
              <a:rPr lang="ar-SA" dirty="0">
                <a:latin typeface="Simplified Arabic"/>
                <a:ea typeface="Times New Roman"/>
                <a:cs typeface="Times New Roman"/>
              </a:rPr>
              <a:t>يوضع مرهم مضاد حيوي.</a:t>
            </a:r>
            <a:r>
              <a:rPr lang="ar-SA" dirty="0">
                <a:latin typeface="Times New Roman"/>
                <a:ea typeface="Times New Roman"/>
                <a:cs typeface="Verdana"/>
              </a:rPr>
              <a:t> </a:t>
            </a:r>
            <a:endParaRPr lang="en-US" sz="2800" dirty="0">
              <a:latin typeface="Times New Roman"/>
              <a:ea typeface="Times New Roman"/>
              <a:cs typeface="Times New Roman"/>
            </a:endParaRPr>
          </a:p>
          <a:p>
            <a:pPr lvl="0" algn="justLow">
              <a:buFont typeface="+mj-cs"/>
              <a:buAutoNum type="arabic1Minus"/>
              <a:tabLst>
                <a:tab pos="457200" algn="l"/>
              </a:tabLst>
            </a:pPr>
            <a:r>
              <a:rPr lang="en-US" dirty="0">
                <a:latin typeface="Simplified Arabic"/>
                <a:ea typeface="Times New Roman"/>
                <a:cs typeface="Times New Roman"/>
              </a:rPr>
              <a:t> </a:t>
            </a:r>
            <a:r>
              <a:rPr lang="ar-SA" dirty="0">
                <a:latin typeface="Simplified Arabic"/>
                <a:ea typeface="Times New Roman"/>
                <a:cs typeface="Times New Roman"/>
              </a:rPr>
              <a:t>والخطوة النهائية تغطية البثرة بضمادة أو شريط لاصق معقم مع تغييره</a:t>
            </a:r>
            <a:r>
              <a:rPr lang="ar-SA" dirty="0">
                <a:latin typeface="Times New Roman"/>
                <a:ea typeface="Times New Roman"/>
                <a:cs typeface="Verdana"/>
              </a:rPr>
              <a:t> </a:t>
            </a:r>
            <a:r>
              <a:rPr lang="ar-SA" dirty="0">
                <a:latin typeface="Verdana"/>
                <a:ea typeface="Times New Roman"/>
                <a:cs typeface="Simplified Arabic"/>
              </a:rPr>
              <a:t>يومياً إذا أصبح مبللاً.</a:t>
            </a:r>
            <a:endParaRPr lang="en-US" sz="2800" dirty="0">
              <a:latin typeface="Times New Roman"/>
              <a:ea typeface="Times New Roman"/>
              <a:cs typeface="Times New Roman"/>
            </a:endParaRPr>
          </a:p>
          <a:p>
            <a:pPr lvl="0" algn="justLow">
              <a:buFont typeface="+mj-cs"/>
              <a:buAutoNum type="arabic1Minus"/>
              <a:tabLst>
                <a:tab pos="457200" algn="l"/>
              </a:tabLst>
            </a:pPr>
            <a:r>
              <a:rPr lang="en-US" dirty="0">
                <a:latin typeface="Simplified Arabic"/>
                <a:ea typeface="Times New Roman"/>
                <a:cs typeface="Times New Roman"/>
              </a:rPr>
              <a:t> </a:t>
            </a:r>
            <a:r>
              <a:rPr lang="ar-SA" dirty="0">
                <a:latin typeface="Simplified Arabic"/>
                <a:ea typeface="Times New Roman"/>
                <a:cs typeface="Times New Roman"/>
              </a:rPr>
              <a:t>البثرات التي توجد بها فتحات صغيرة يتم علاجها بنفس</a:t>
            </a:r>
            <a:r>
              <a:rPr lang="ar-SA" dirty="0">
                <a:latin typeface="Times New Roman"/>
                <a:ea typeface="Times New Roman"/>
                <a:cs typeface="Verdana"/>
              </a:rPr>
              <a:t> </a:t>
            </a:r>
            <a:r>
              <a:rPr lang="ar-SA" dirty="0">
                <a:latin typeface="Verdana"/>
                <a:ea typeface="Times New Roman"/>
                <a:cs typeface="Simplified Arabic"/>
              </a:rPr>
              <a:t>الخطوات السابقة.</a:t>
            </a:r>
            <a:endParaRPr lang="en-US" sz="2800" dirty="0">
              <a:latin typeface="Times New Roman"/>
              <a:ea typeface="Times New Roman"/>
              <a:cs typeface="Times New Roman"/>
            </a:endParaRPr>
          </a:p>
          <a:p>
            <a:pPr lvl="0" algn="justLow">
              <a:buFont typeface="+mj-cs"/>
              <a:buAutoNum type="arabic1Minus"/>
              <a:tabLst>
                <a:tab pos="457200" algn="l"/>
              </a:tabLst>
            </a:pPr>
            <a:r>
              <a:rPr lang="en-US" dirty="0">
                <a:latin typeface="Simplified Arabic"/>
                <a:ea typeface="Times New Roman"/>
                <a:cs typeface="Times New Roman"/>
              </a:rPr>
              <a:t> </a:t>
            </a:r>
            <a:r>
              <a:rPr lang="ar-SA" dirty="0">
                <a:latin typeface="Simplified Arabic"/>
                <a:ea typeface="Times New Roman"/>
                <a:cs typeface="Times New Roman"/>
              </a:rPr>
              <a:t>البثرات التي توجد بها فتحات كبيرة لابد من إزالة قشرتها بحرص بمقص معقم وتنظيفها جيداً من الداخل بالصابون والماء ومنظف ضد البكتريا ثم</a:t>
            </a:r>
            <a:r>
              <a:rPr lang="ar-SA" dirty="0">
                <a:latin typeface="Times New Roman"/>
                <a:ea typeface="Times New Roman"/>
                <a:cs typeface="Verdana"/>
              </a:rPr>
              <a:t> </a:t>
            </a:r>
            <a:r>
              <a:rPr lang="ar-SA" dirty="0">
                <a:latin typeface="Verdana"/>
                <a:ea typeface="Times New Roman"/>
                <a:cs typeface="Simplified Arabic"/>
              </a:rPr>
              <a:t>يوضع مرهم مضاد حيوي وضمادة معقمة.</a:t>
            </a:r>
            <a:endParaRPr lang="en-US" sz="2800" dirty="0">
              <a:latin typeface="Times New Roman"/>
              <a:ea typeface="Times New Roman"/>
              <a:cs typeface="Times New Roman"/>
            </a:endParaRPr>
          </a:p>
          <a:p>
            <a:endParaRPr lang="ar-IQ" dirty="0"/>
          </a:p>
        </p:txBody>
      </p:sp>
    </p:spTree>
    <p:extLst>
      <p:ext uri="{BB962C8B-B14F-4D97-AF65-F5344CB8AC3E}">
        <p14:creationId xmlns:p14="http://schemas.microsoft.com/office/powerpoint/2010/main" val="7843158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576064"/>
          </a:xfrm>
        </p:spPr>
        <p:txBody>
          <a:bodyPr>
            <a:normAutofit/>
          </a:bodyPr>
          <a:lstStyle/>
          <a:p>
            <a:r>
              <a:rPr lang="ar-IQ" sz="2800" b="1" dirty="0">
                <a:solidFill>
                  <a:srgbClr val="FF0000"/>
                </a:solidFill>
                <a:latin typeface="Times New Roman"/>
                <a:ea typeface="Times New Roman"/>
                <a:cs typeface="Simplified Arabic"/>
              </a:rPr>
              <a:t>6ـ3ـ3 الفطريات الجلدية      </a:t>
            </a:r>
            <a:r>
              <a:rPr lang="en-US" sz="2800" b="1" dirty="0">
                <a:solidFill>
                  <a:srgbClr val="FF0000"/>
                </a:solidFill>
                <a:latin typeface="Times New Roman"/>
                <a:ea typeface="Times New Roman"/>
                <a:cs typeface="Simplified Arabic"/>
              </a:rPr>
              <a:t>Mycosis</a:t>
            </a:r>
            <a:r>
              <a:rPr lang="en-US" sz="2800" b="1" dirty="0">
                <a:solidFill>
                  <a:srgbClr val="FF0000"/>
                </a:solidFill>
                <a:latin typeface="Simplified Arabic"/>
                <a:ea typeface="Times New Roman"/>
              </a:rPr>
              <a:t> </a:t>
            </a:r>
            <a:endParaRPr lang="ar-IQ" sz="2800" dirty="0">
              <a:solidFill>
                <a:srgbClr val="FF0000"/>
              </a:solidFill>
            </a:endParaRPr>
          </a:p>
        </p:txBody>
      </p:sp>
      <p:sp>
        <p:nvSpPr>
          <p:cNvPr id="3" name="عنصر نائب للمحتوى 2"/>
          <p:cNvSpPr>
            <a:spLocks noGrp="1"/>
          </p:cNvSpPr>
          <p:nvPr>
            <p:ph idx="1"/>
          </p:nvPr>
        </p:nvSpPr>
        <p:spPr>
          <a:xfrm>
            <a:off x="179512" y="764704"/>
            <a:ext cx="8712968" cy="5832648"/>
          </a:xfrm>
        </p:spPr>
        <p:txBody>
          <a:bodyPr>
            <a:normAutofit/>
          </a:bodyPr>
          <a:lstStyle/>
          <a:p>
            <a:pPr marL="114300" algn="justLow">
              <a:tabLst>
                <a:tab pos="588010" algn="l"/>
                <a:tab pos="4931410" algn="l"/>
              </a:tabLst>
            </a:pPr>
            <a:r>
              <a:rPr lang="ar-SA" b="1" dirty="0" smtClean="0">
                <a:solidFill>
                  <a:srgbClr val="CC00FF"/>
                </a:solidFill>
                <a:latin typeface="Verdana"/>
                <a:ea typeface="Times New Roman"/>
                <a:cs typeface="Simplified Arabic"/>
              </a:rPr>
              <a:t>يعد </a:t>
            </a:r>
            <a:r>
              <a:rPr lang="ar-SA" b="1" dirty="0">
                <a:solidFill>
                  <a:srgbClr val="CC00FF"/>
                </a:solidFill>
                <a:latin typeface="Verdana"/>
                <a:ea typeface="Times New Roman"/>
                <a:cs typeface="Simplified Arabic"/>
              </a:rPr>
              <a:t>العرق من أحد أسباب إصابات </a:t>
            </a:r>
            <a:r>
              <a:rPr lang="ar-SA" b="1" dirty="0" smtClean="0">
                <a:solidFill>
                  <a:srgbClr val="CC00FF"/>
                </a:solidFill>
                <a:latin typeface="Verdana"/>
                <a:ea typeface="Times New Roman"/>
                <a:cs typeface="Simplified Arabic"/>
              </a:rPr>
              <a:t>الجلد.</a:t>
            </a:r>
          </a:p>
          <a:p>
            <a:pPr marL="114300" algn="justLow">
              <a:tabLst>
                <a:tab pos="588010" algn="l"/>
                <a:tab pos="4931410" algn="l"/>
              </a:tabLst>
            </a:pPr>
            <a:r>
              <a:rPr lang="ar-SA" dirty="0" smtClean="0">
                <a:latin typeface="Verdana"/>
                <a:ea typeface="Times New Roman"/>
                <a:cs typeface="Simplified Arabic"/>
              </a:rPr>
              <a:t>وبقاء </a:t>
            </a:r>
            <a:r>
              <a:rPr lang="ar-SA" dirty="0">
                <a:latin typeface="Verdana"/>
                <a:ea typeface="Times New Roman"/>
                <a:cs typeface="Simplified Arabic"/>
              </a:rPr>
              <a:t>الجلد مبللاً بالعرق يشجع البكتريا والكائنات الحية الدقيقة من تخلل الجلد الطبيعي الصحي ومن ثَّم الإصابة </a:t>
            </a:r>
            <a:r>
              <a:rPr lang="ar-IQ" dirty="0">
                <a:latin typeface="Times New Roman"/>
                <a:ea typeface="Times New Roman"/>
                <a:cs typeface="Simplified Arabic"/>
              </a:rPr>
              <a:t>بالفطريات والتي تتكاثر في البيئة </a:t>
            </a:r>
            <a:r>
              <a:rPr lang="ar-IQ" dirty="0" smtClean="0">
                <a:latin typeface="Times New Roman"/>
                <a:ea typeface="Times New Roman"/>
                <a:cs typeface="Simplified Arabic"/>
              </a:rPr>
              <a:t>الرطبة.</a:t>
            </a:r>
            <a:endParaRPr lang="ar-SA" dirty="0" smtClean="0">
              <a:latin typeface="Times New Roman"/>
              <a:ea typeface="Times New Roman"/>
              <a:cs typeface="Simplified Arabic"/>
            </a:endParaRPr>
          </a:p>
          <a:p>
            <a:pPr marL="114300" algn="justLow">
              <a:tabLst>
                <a:tab pos="588010" algn="l"/>
                <a:tab pos="4931410" algn="l"/>
              </a:tabLst>
            </a:pPr>
            <a:r>
              <a:rPr lang="ar-SA" dirty="0" smtClean="0">
                <a:latin typeface="Verdana"/>
                <a:ea typeface="Times New Roman"/>
                <a:cs typeface="Simplified Arabic"/>
              </a:rPr>
              <a:t>ومثال </a:t>
            </a:r>
            <a:r>
              <a:rPr lang="ar-SA" dirty="0">
                <a:latin typeface="Verdana"/>
                <a:ea typeface="Times New Roman"/>
                <a:cs typeface="Simplified Arabic"/>
              </a:rPr>
              <a:t>على ذلك الفطريات التي تُصيب ثنيا الفخذين ، </a:t>
            </a:r>
            <a:r>
              <a:rPr lang="ar-IQ" dirty="0">
                <a:latin typeface="Times New Roman"/>
                <a:ea typeface="Times New Roman"/>
                <a:cs typeface="Simplified Arabic"/>
              </a:rPr>
              <a:t>أو </a:t>
            </a:r>
            <a:r>
              <a:rPr lang="ar-IQ" dirty="0" smtClean="0">
                <a:latin typeface="Times New Roman"/>
                <a:ea typeface="Times New Roman"/>
                <a:cs typeface="Simplified Arabic"/>
              </a:rPr>
              <a:t>بين </a:t>
            </a:r>
            <a:r>
              <a:rPr lang="ar-IQ" dirty="0">
                <a:latin typeface="Times New Roman"/>
                <a:ea typeface="Times New Roman"/>
                <a:cs typeface="Simplified Arabic"/>
              </a:rPr>
              <a:t>الأصابع</a:t>
            </a:r>
            <a:r>
              <a:rPr lang="ar-IQ" dirty="0">
                <a:latin typeface="Verdana"/>
                <a:ea typeface="Times New Roman"/>
                <a:cs typeface="Simplified Arabic"/>
              </a:rPr>
              <a:t> </a:t>
            </a:r>
            <a:r>
              <a:rPr lang="ar-SA" dirty="0">
                <a:latin typeface="Verdana"/>
                <a:ea typeface="Times New Roman"/>
                <a:cs typeface="Simplified Arabic"/>
              </a:rPr>
              <a:t>والتي تُسبب رائحة القدم</a:t>
            </a:r>
            <a:r>
              <a:rPr lang="ar-IQ" dirty="0">
                <a:latin typeface="Verdana"/>
                <a:ea typeface="Times New Roman"/>
                <a:cs typeface="Simplified Arabic"/>
              </a:rPr>
              <a:t>.</a:t>
            </a:r>
            <a:endParaRPr lang="en-US" sz="2800" dirty="0">
              <a:latin typeface="Times New Roman"/>
              <a:ea typeface="Times New Roman"/>
            </a:endParaRPr>
          </a:p>
          <a:p>
            <a:pPr marL="114300" algn="justLow">
              <a:tabLst>
                <a:tab pos="588010" algn="l"/>
                <a:tab pos="4931410" algn="l"/>
              </a:tabLst>
            </a:pPr>
            <a:r>
              <a:rPr lang="ar-IQ" b="1" dirty="0">
                <a:solidFill>
                  <a:srgbClr val="0070C0"/>
                </a:solidFill>
                <a:latin typeface="Times New Roman"/>
                <a:ea typeface="Times New Roman"/>
                <a:cs typeface="Simplified Arabic"/>
              </a:rPr>
              <a:t>والفطريات من الإصابات التي تحدث </a:t>
            </a:r>
            <a:r>
              <a:rPr lang="ar-IQ" b="1" dirty="0">
                <a:solidFill>
                  <a:srgbClr val="FF0000"/>
                </a:solidFill>
                <a:latin typeface="Times New Roman"/>
                <a:ea typeface="Times New Roman"/>
                <a:cs typeface="Simplified Arabic"/>
              </a:rPr>
              <a:t>بالعدوى</a:t>
            </a:r>
            <a:r>
              <a:rPr lang="ar-IQ" b="1" dirty="0">
                <a:solidFill>
                  <a:srgbClr val="0070C0"/>
                </a:solidFill>
                <a:latin typeface="Times New Roman"/>
                <a:ea typeface="Times New Roman"/>
                <a:cs typeface="Simplified Arabic"/>
              </a:rPr>
              <a:t> من شخص لآخر ، يتعرض لها اللاعبون نتيجة تبادل استخدام الألبسة والأحذية والمناشف وعدم تعرضها لأشعة الشمس أو بقائها بدون تنظيف لفترة طويلة ،كذلك تحدث عند السباحين عن طريق انتقال العدوى بالماء.</a:t>
            </a:r>
            <a:endParaRPr lang="en-US" sz="2800" b="1" dirty="0">
              <a:solidFill>
                <a:srgbClr val="0070C0"/>
              </a:solidFill>
              <a:latin typeface="Times New Roman"/>
              <a:ea typeface="Times New Roman"/>
            </a:endParaRPr>
          </a:p>
          <a:p>
            <a:endParaRPr lang="ar-IQ" dirty="0"/>
          </a:p>
        </p:txBody>
      </p:sp>
    </p:spTree>
    <p:extLst>
      <p:ext uri="{BB962C8B-B14F-4D97-AF65-F5344CB8AC3E}">
        <p14:creationId xmlns:p14="http://schemas.microsoft.com/office/powerpoint/2010/main" val="39095187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432048"/>
          </a:xfrm>
        </p:spPr>
        <p:txBody>
          <a:bodyPr>
            <a:normAutofit fontScale="90000"/>
          </a:bodyPr>
          <a:lstStyle/>
          <a:p>
            <a:pPr lvl="0"/>
            <a:r>
              <a:rPr lang="en-US" sz="3200" b="1" dirty="0">
                <a:solidFill>
                  <a:srgbClr val="FF0000"/>
                </a:solidFill>
                <a:latin typeface="Simplified Arabic"/>
                <a:ea typeface="Times New Roman"/>
              </a:rPr>
              <a:t> </a:t>
            </a:r>
            <a:r>
              <a:rPr lang="ar-IQ" sz="3200" b="1" dirty="0">
                <a:solidFill>
                  <a:srgbClr val="FF0000"/>
                </a:solidFill>
                <a:latin typeface="Simplified Arabic"/>
                <a:ea typeface="Times New Roman"/>
              </a:rPr>
              <a:t>الوقاية  </a:t>
            </a:r>
            <a:r>
              <a:rPr lang="en-US" sz="3200" b="1" dirty="0" smtClean="0">
                <a:solidFill>
                  <a:srgbClr val="FF0000"/>
                </a:solidFill>
                <a:latin typeface="Times New Roman"/>
                <a:ea typeface="Times New Roman"/>
                <a:cs typeface="Simplified Arabic"/>
              </a:rPr>
              <a:t>Protection</a:t>
            </a:r>
            <a:r>
              <a:rPr lang="ar-IQ" sz="3200" b="1" dirty="0" smtClean="0">
                <a:solidFill>
                  <a:srgbClr val="FF0000"/>
                </a:solidFill>
                <a:latin typeface="Times New Roman"/>
                <a:ea typeface="Times New Roman"/>
                <a:cs typeface="Simplified Arabic"/>
              </a:rPr>
              <a:t> من </a:t>
            </a:r>
            <a:r>
              <a:rPr lang="ar-IQ" sz="2800" b="1" dirty="0">
                <a:solidFill>
                  <a:srgbClr val="FF0000"/>
                </a:solidFill>
                <a:latin typeface="Times New Roman"/>
                <a:ea typeface="Times New Roman"/>
                <a:cs typeface="Simplified Arabic"/>
              </a:rPr>
              <a:t>الفطريات الجلدية </a:t>
            </a:r>
            <a:r>
              <a:rPr lang="ar-IQ" sz="2800" b="1" dirty="0" smtClean="0">
                <a:solidFill>
                  <a:srgbClr val="FF0000"/>
                </a:solidFill>
                <a:latin typeface="Times New Roman"/>
                <a:ea typeface="Times New Roman"/>
                <a:cs typeface="Simplified Arabic"/>
              </a:rPr>
              <a:t> </a:t>
            </a:r>
            <a:endParaRPr lang="ar-IQ" sz="3200" dirty="0">
              <a:solidFill>
                <a:srgbClr val="FF0000"/>
              </a:solidFill>
            </a:endParaRPr>
          </a:p>
        </p:txBody>
      </p:sp>
      <p:sp>
        <p:nvSpPr>
          <p:cNvPr id="3" name="عنصر نائب للمحتوى 2"/>
          <p:cNvSpPr>
            <a:spLocks noGrp="1"/>
          </p:cNvSpPr>
          <p:nvPr>
            <p:ph idx="1"/>
          </p:nvPr>
        </p:nvSpPr>
        <p:spPr>
          <a:xfrm>
            <a:off x="179512" y="692696"/>
            <a:ext cx="8784976" cy="5976664"/>
          </a:xfrm>
        </p:spPr>
        <p:txBody>
          <a:bodyPr>
            <a:normAutofit/>
          </a:bodyPr>
          <a:lstStyle/>
          <a:p>
            <a:pPr lvl="0" algn="justLow">
              <a:buFont typeface="+mj-cs"/>
              <a:buAutoNum type="arabic1Minus"/>
              <a:tabLst>
                <a:tab pos="457200" algn="l"/>
              </a:tabLst>
            </a:pPr>
            <a:r>
              <a:rPr lang="ar-SA" sz="4000" b="1" dirty="0" smtClean="0">
                <a:latin typeface="Simplified Arabic" panose="02020603050405020304" pitchFamily="18" charset="-78"/>
                <a:ea typeface="Times New Roman"/>
                <a:cs typeface="Simplified Arabic" panose="02020603050405020304" pitchFamily="18" charset="-78"/>
              </a:rPr>
              <a:t>ارتداء </a:t>
            </a:r>
            <a:r>
              <a:rPr lang="ar-SA" sz="4000" b="1" dirty="0">
                <a:latin typeface="Simplified Arabic" panose="02020603050405020304" pitchFamily="18" charset="-78"/>
                <a:ea typeface="Times New Roman"/>
                <a:cs typeface="Simplified Arabic" panose="02020603050405020304" pitchFamily="18" charset="-78"/>
              </a:rPr>
              <a:t>جوارب مصنعة من أنسجة تمتص العرق وتعمل على بقاء القدمين جافة.</a:t>
            </a:r>
            <a:endParaRPr lang="en-US" sz="4000" b="1" dirty="0">
              <a:latin typeface="Simplified Arabic" panose="02020603050405020304" pitchFamily="18" charset="-78"/>
              <a:ea typeface="Times New Roman"/>
              <a:cs typeface="Simplified Arabic" panose="02020603050405020304" pitchFamily="18" charset="-78"/>
            </a:endParaRPr>
          </a:p>
          <a:p>
            <a:pPr lvl="0" algn="justLow">
              <a:buFont typeface="+mj-cs"/>
              <a:buAutoNum type="arabic1Minus"/>
              <a:tabLst>
                <a:tab pos="107950" algn="l"/>
                <a:tab pos="457200" algn="l"/>
              </a:tabLst>
            </a:pPr>
            <a:r>
              <a:rPr lang="en-US" sz="4000" b="1" dirty="0">
                <a:latin typeface="Simplified Arabic" panose="02020603050405020304" pitchFamily="18" charset="-78"/>
                <a:ea typeface="Times New Roman"/>
                <a:cs typeface="Simplified Arabic" panose="02020603050405020304" pitchFamily="18" charset="-78"/>
              </a:rPr>
              <a:t> </a:t>
            </a:r>
            <a:r>
              <a:rPr lang="ar-SA" sz="4000" b="1" dirty="0">
                <a:latin typeface="Simplified Arabic" panose="02020603050405020304" pitchFamily="18" charset="-78"/>
                <a:ea typeface="Times New Roman"/>
                <a:cs typeface="Simplified Arabic" panose="02020603050405020304" pitchFamily="18" charset="-78"/>
              </a:rPr>
              <a:t>تغيير الجوارب باستمرار وعلى نحو متكرر.</a:t>
            </a:r>
            <a:endParaRPr lang="en-US" sz="4000" b="1" dirty="0">
              <a:latin typeface="Simplified Arabic" panose="02020603050405020304" pitchFamily="18" charset="-78"/>
              <a:ea typeface="Times New Roman"/>
              <a:cs typeface="Simplified Arabic" panose="02020603050405020304" pitchFamily="18" charset="-78"/>
            </a:endParaRPr>
          </a:p>
          <a:p>
            <a:pPr lvl="0" algn="justLow">
              <a:buFont typeface="+mj-cs"/>
              <a:buAutoNum type="arabic1Minus"/>
              <a:tabLst>
                <a:tab pos="107950" algn="l"/>
                <a:tab pos="457200" algn="l"/>
              </a:tabLst>
            </a:pPr>
            <a:r>
              <a:rPr lang="en-US" sz="4000" b="1" dirty="0">
                <a:latin typeface="Simplified Arabic" panose="02020603050405020304" pitchFamily="18" charset="-78"/>
                <a:ea typeface="Times New Roman"/>
                <a:cs typeface="Simplified Arabic" panose="02020603050405020304" pitchFamily="18" charset="-78"/>
              </a:rPr>
              <a:t> </a:t>
            </a:r>
            <a:r>
              <a:rPr lang="ar-SA" sz="4000" b="1" dirty="0">
                <a:latin typeface="Simplified Arabic" panose="02020603050405020304" pitchFamily="18" charset="-78"/>
                <a:ea typeface="Times New Roman"/>
                <a:cs typeface="Simplified Arabic" panose="02020603050405020304" pitchFamily="18" charset="-78"/>
              </a:rPr>
              <a:t>بعد ممارسة النشاط الرياضي </a:t>
            </a:r>
            <a:r>
              <a:rPr lang="ar-SA" sz="4000" b="1" dirty="0">
                <a:solidFill>
                  <a:srgbClr val="0070C0"/>
                </a:solidFill>
                <a:latin typeface="Simplified Arabic" panose="02020603050405020304" pitchFamily="18" charset="-78"/>
                <a:ea typeface="Times New Roman"/>
                <a:cs typeface="Simplified Arabic" panose="02020603050405020304" pitchFamily="18" charset="-78"/>
              </a:rPr>
              <a:t>تغسل الأرجل وتجفف </a:t>
            </a:r>
            <a:r>
              <a:rPr lang="ar-SA" sz="4000" b="1" dirty="0">
                <a:latin typeface="Simplified Arabic" panose="02020603050405020304" pitchFamily="18" charset="-78"/>
                <a:ea typeface="Times New Roman"/>
                <a:cs typeface="Simplified Arabic" panose="02020603050405020304" pitchFamily="18" charset="-78"/>
              </a:rPr>
              <a:t>ويترك حذاء الرياضة في الهواء لكي يجف.</a:t>
            </a:r>
            <a:endParaRPr lang="en-US" sz="4000" b="1" dirty="0">
              <a:latin typeface="Simplified Arabic" panose="02020603050405020304" pitchFamily="18" charset="-78"/>
              <a:ea typeface="Times New Roman"/>
              <a:cs typeface="Simplified Arabic" panose="02020603050405020304" pitchFamily="18" charset="-78"/>
            </a:endParaRPr>
          </a:p>
          <a:p>
            <a:pPr lvl="0" algn="justLow">
              <a:buFont typeface="+mj-cs"/>
              <a:buAutoNum type="arabic1Minus"/>
              <a:tabLst>
                <a:tab pos="107950" algn="l"/>
                <a:tab pos="457200" algn="l"/>
              </a:tabLst>
            </a:pPr>
            <a:r>
              <a:rPr lang="en-US" sz="4000" b="1" dirty="0">
                <a:latin typeface="Simplified Arabic" panose="02020603050405020304" pitchFamily="18" charset="-78"/>
                <a:ea typeface="Times New Roman"/>
                <a:cs typeface="Simplified Arabic" panose="02020603050405020304" pitchFamily="18" charset="-78"/>
              </a:rPr>
              <a:t> </a:t>
            </a:r>
            <a:r>
              <a:rPr lang="ar-SA" sz="4000" b="1" dirty="0">
                <a:latin typeface="Simplified Arabic" panose="02020603050405020304" pitchFamily="18" charset="-78"/>
                <a:ea typeface="Times New Roman"/>
                <a:cs typeface="Simplified Arabic" panose="02020603050405020304" pitchFamily="18" charset="-78"/>
              </a:rPr>
              <a:t>لتجنب إصابة ثنايا الفخذين يجب الحرص على بقاء هذه المنطقة جافة بقدر الإمكان وممارسة الرياضة بملابس داخلية </a:t>
            </a:r>
            <a:r>
              <a:rPr lang="ar-SA" sz="4000" b="1" dirty="0">
                <a:solidFill>
                  <a:srgbClr val="0070C0"/>
                </a:solidFill>
                <a:latin typeface="Simplified Arabic" panose="02020603050405020304" pitchFamily="18" charset="-78"/>
                <a:ea typeface="Times New Roman"/>
                <a:cs typeface="Simplified Arabic" panose="02020603050405020304" pitchFamily="18" charset="-78"/>
              </a:rPr>
              <a:t>قطنية</a:t>
            </a:r>
            <a:r>
              <a:rPr lang="ar-SA" sz="4000" b="1" dirty="0">
                <a:latin typeface="Simplified Arabic" panose="02020603050405020304" pitchFamily="18" charset="-78"/>
                <a:ea typeface="Times New Roman"/>
                <a:cs typeface="Simplified Arabic" panose="02020603050405020304" pitchFamily="18" charset="-78"/>
              </a:rPr>
              <a:t> فضفاضة ، والاستحمام الدائم وارتداء الملابس النظيفة</a:t>
            </a:r>
            <a:r>
              <a:rPr lang="ar-IQ" sz="4000" b="1" dirty="0">
                <a:latin typeface="Simplified Arabic" panose="02020603050405020304" pitchFamily="18" charset="-78"/>
                <a:ea typeface="Times New Roman"/>
                <a:cs typeface="Simplified Arabic" panose="02020603050405020304" pitchFamily="18" charset="-78"/>
              </a:rPr>
              <a:t>.</a:t>
            </a:r>
            <a:endParaRPr lang="en-US" sz="4000" b="1" dirty="0">
              <a:latin typeface="Simplified Arabic" panose="02020603050405020304" pitchFamily="18" charset="-78"/>
              <a:ea typeface="Times New Roman"/>
              <a:cs typeface="Simplified Arabic" panose="02020603050405020304" pitchFamily="18" charset="-78"/>
            </a:endParaRPr>
          </a:p>
          <a:p>
            <a:endParaRPr lang="ar-IQ" dirty="0"/>
          </a:p>
        </p:txBody>
      </p:sp>
    </p:spTree>
    <p:extLst>
      <p:ext uri="{BB962C8B-B14F-4D97-AF65-F5344CB8AC3E}">
        <p14:creationId xmlns:p14="http://schemas.microsoft.com/office/powerpoint/2010/main" val="31932402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62074"/>
          </a:xfrm>
        </p:spPr>
        <p:txBody>
          <a:bodyPr>
            <a:normAutofit fontScale="90000"/>
          </a:bodyPr>
          <a:lstStyle/>
          <a:p>
            <a:r>
              <a:rPr lang="ar-IQ" b="1" dirty="0">
                <a:solidFill>
                  <a:srgbClr val="FF0000"/>
                </a:solidFill>
                <a:latin typeface="Times New Roman"/>
                <a:ea typeface="Times New Roman"/>
                <a:cs typeface="Simplified Arabic"/>
              </a:rPr>
              <a:t>6ـ3ـ4 </a:t>
            </a:r>
            <a:r>
              <a:rPr lang="ar-IQ" b="1" dirty="0" err="1">
                <a:solidFill>
                  <a:srgbClr val="FF0000"/>
                </a:solidFill>
                <a:latin typeface="Times New Roman"/>
                <a:ea typeface="Times New Roman"/>
                <a:cs typeface="Simplified Arabic"/>
              </a:rPr>
              <a:t>السحجات</a:t>
            </a:r>
            <a:r>
              <a:rPr lang="ar-IQ" b="1" dirty="0">
                <a:solidFill>
                  <a:srgbClr val="FF0000"/>
                </a:solidFill>
                <a:latin typeface="Times New Roman"/>
                <a:ea typeface="Times New Roman"/>
                <a:cs typeface="Simplified Arabic"/>
              </a:rPr>
              <a:t>  </a:t>
            </a:r>
            <a:r>
              <a:rPr lang="en-US" b="1" dirty="0">
                <a:solidFill>
                  <a:srgbClr val="FF0000"/>
                </a:solidFill>
                <a:latin typeface="Times New Roman"/>
                <a:ea typeface="Times New Roman"/>
                <a:cs typeface="Simplified Arabic"/>
              </a:rPr>
              <a:t>Abrasions</a:t>
            </a:r>
            <a:r>
              <a:rPr lang="en-US" b="1" dirty="0">
                <a:solidFill>
                  <a:srgbClr val="FF0000"/>
                </a:solidFill>
                <a:latin typeface="Simplified Arabic"/>
                <a:ea typeface="Times New Roman"/>
              </a:rPr>
              <a:t> </a:t>
            </a:r>
            <a:endParaRPr lang="ar-IQ" dirty="0">
              <a:solidFill>
                <a:srgbClr val="FF0000"/>
              </a:solidFill>
            </a:endParaRPr>
          </a:p>
        </p:txBody>
      </p:sp>
      <p:sp>
        <p:nvSpPr>
          <p:cNvPr id="3" name="عنصر نائب للمحتوى 2"/>
          <p:cNvSpPr>
            <a:spLocks noGrp="1"/>
          </p:cNvSpPr>
          <p:nvPr>
            <p:ph idx="1"/>
          </p:nvPr>
        </p:nvSpPr>
        <p:spPr>
          <a:xfrm>
            <a:off x="179512" y="1052736"/>
            <a:ext cx="8712968" cy="5544616"/>
          </a:xfrm>
        </p:spPr>
        <p:txBody>
          <a:bodyPr/>
          <a:lstStyle/>
          <a:p>
            <a:pPr marL="114300" algn="justLow">
              <a:tabLst>
                <a:tab pos="588010" algn="l"/>
                <a:tab pos="4931410" algn="l"/>
              </a:tabLst>
            </a:pPr>
            <a:r>
              <a:rPr lang="ar-IQ" sz="4000" b="1" dirty="0" smtClean="0">
                <a:latin typeface="Simplified Arabic" panose="02020603050405020304" pitchFamily="18" charset="-78"/>
                <a:ea typeface="Times New Roman"/>
                <a:cs typeface="Simplified Arabic" panose="02020603050405020304" pitchFamily="18" charset="-78"/>
              </a:rPr>
              <a:t>وهي </a:t>
            </a:r>
            <a:r>
              <a:rPr lang="ar-IQ" sz="4000" b="1" dirty="0">
                <a:latin typeface="Simplified Arabic" panose="02020603050405020304" pitchFamily="18" charset="-78"/>
                <a:ea typeface="Times New Roman"/>
                <a:cs typeface="Simplified Arabic" panose="02020603050405020304" pitchFamily="18" charset="-78"/>
              </a:rPr>
              <a:t>عبارة عن تمزق </a:t>
            </a:r>
            <a:r>
              <a:rPr lang="en-US" sz="4000" b="1" dirty="0">
                <a:latin typeface="Simplified Arabic" panose="02020603050405020304" pitchFamily="18" charset="-78"/>
                <a:ea typeface="Times New Roman"/>
                <a:cs typeface="Simplified Arabic" panose="02020603050405020304" pitchFamily="18" charset="-78"/>
              </a:rPr>
              <a:t>(tear)</a:t>
            </a:r>
            <a:r>
              <a:rPr lang="ar-IQ" sz="4000" b="1" dirty="0">
                <a:latin typeface="Simplified Arabic" panose="02020603050405020304" pitchFamily="18" charset="-78"/>
                <a:ea typeface="Times New Roman"/>
                <a:cs typeface="Simplified Arabic" panose="02020603050405020304" pitchFamily="18" charset="-78"/>
              </a:rPr>
              <a:t> الطبقات الخارجية من الجلد نتيجة تعرضها للاحتكاك الشديد بسطح خشن.</a:t>
            </a:r>
            <a:endParaRPr lang="en-US" sz="4000" dirty="0">
              <a:latin typeface="Simplified Arabic" panose="02020603050405020304" pitchFamily="18" charset="-78"/>
              <a:ea typeface="Times New Roman"/>
              <a:cs typeface="Simplified Arabic" panose="02020603050405020304" pitchFamily="18" charset="-78"/>
            </a:endParaRPr>
          </a:p>
          <a:p>
            <a:pPr lvl="0" algn="justLow">
              <a:buFont typeface="Symbol"/>
              <a:buChar char=""/>
              <a:tabLst>
                <a:tab pos="114300" algn="l"/>
              </a:tabLst>
            </a:pPr>
            <a:r>
              <a:rPr lang="ar-IQ" sz="4000" b="1" dirty="0">
                <a:latin typeface="Simplified Arabic" panose="02020603050405020304" pitchFamily="18" charset="-78"/>
                <a:ea typeface="Times New Roman"/>
                <a:cs typeface="Simplified Arabic" panose="02020603050405020304" pitchFamily="18" charset="-78"/>
              </a:rPr>
              <a:t> العلاج  </a:t>
            </a:r>
            <a:r>
              <a:rPr lang="en-US" sz="4000" b="1" dirty="0">
                <a:latin typeface="Simplified Arabic" panose="02020603050405020304" pitchFamily="18" charset="-78"/>
                <a:ea typeface="Times New Roman"/>
                <a:cs typeface="Simplified Arabic" panose="02020603050405020304" pitchFamily="18" charset="-78"/>
              </a:rPr>
              <a:t>Therapeutic</a:t>
            </a:r>
            <a:endParaRPr lang="en-US" sz="4000" dirty="0">
              <a:latin typeface="Simplified Arabic" panose="02020603050405020304" pitchFamily="18" charset="-78"/>
              <a:ea typeface="Times New Roman"/>
              <a:cs typeface="Simplified Arabic" panose="02020603050405020304" pitchFamily="18" charset="-78"/>
            </a:endParaRPr>
          </a:p>
          <a:p>
            <a:pPr marL="114300" algn="justLow">
              <a:tabLst>
                <a:tab pos="114300" algn="l"/>
                <a:tab pos="4931410" algn="l"/>
              </a:tabLst>
            </a:pPr>
            <a:r>
              <a:rPr lang="ar-IQ" sz="4000" dirty="0">
                <a:latin typeface="Simplified Arabic" panose="02020603050405020304" pitchFamily="18" charset="-78"/>
                <a:ea typeface="Times New Roman"/>
                <a:cs typeface="Simplified Arabic" panose="02020603050405020304" pitchFamily="18" charset="-78"/>
              </a:rPr>
              <a:t>يتم علاج </a:t>
            </a:r>
            <a:r>
              <a:rPr lang="ar-IQ" sz="4000" dirty="0" err="1">
                <a:latin typeface="Simplified Arabic" panose="02020603050405020304" pitchFamily="18" charset="-78"/>
                <a:ea typeface="Times New Roman"/>
                <a:cs typeface="Simplified Arabic" panose="02020603050405020304" pitchFamily="18" charset="-78"/>
              </a:rPr>
              <a:t>السحجات</a:t>
            </a:r>
            <a:r>
              <a:rPr lang="ar-IQ" sz="4000" dirty="0">
                <a:latin typeface="Simplified Arabic" panose="02020603050405020304" pitchFamily="18" charset="-78"/>
                <a:ea typeface="Times New Roman"/>
                <a:cs typeface="Simplified Arabic" panose="02020603050405020304" pitchFamily="18" charset="-78"/>
              </a:rPr>
              <a:t> بإزالة المواد العالقة والأجسام الغريبة من الجلد وتعقيمها لمنع تلوثها ، يُصاحب </a:t>
            </a:r>
            <a:r>
              <a:rPr lang="ar-IQ" sz="4000" dirty="0" err="1">
                <a:latin typeface="Simplified Arabic" panose="02020603050405020304" pitchFamily="18" charset="-78"/>
                <a:ea typeface="Times New Roman"/>
                <a:cs typeface="Simplified Arabic" panose="02020603050405020304" pitchFamily="18" charset="-78"/>
              </a:rPr>
              <a:t>السحجات</a:t>
            </a:r>
            <a:r>
              <a:rPr lang="ar-IQ" sz="4000" dirty="0">
                <a:latin typeface="Simplified Arabic" panose="02020603050405020304" pitchFamily="18" charset="-78"/>
                <a:ea typeface="Times New Roman"/>
                <a:cs typeface="Simplified Arabic" panose="02020603050405020304" pitchFamily="18" charset="-78"/>
              </a:rPr>
              <a:t> عادة تمزقاً قليلاً بسبب تمزق الطبقة السطحية للجلد.</a:t>
            </a:r>
            <a:endParaRPr lang="en-US" sz="4000" dirty="0">
              <a:latin typeface="Simplified Arabic" panose="02020603050405020304" pitchFamily="18" charset="-78"/>
              <a:ea typeface="Times New Roman"/>
              <a:cs typeface="Simplified Arabic" panose="02020603050405020304" pitchFamily="18" charset="-78"/>
            </a:endParaRPr>
          </a:p>
          <a:p>
            <a:endParaRPr lang="ar-IQ" dirty="0"/>
          </a:p>
        </p:txBody>
      </p:sp>
    </p:spTree>
    <p:extLst>
      <p:ext uri="{BB962C8B-B14F-4D97-AF65-F5344CB8AC3E}">
        <p14:creationId xmlns:p14="http://schemas.microsoft.com/office/powerpoint/2010/main" val="20434628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648072"/>
          </a:xfrm>
        </p:spPr>
        <p:txBody>
          <a:bodyPr>
            <a:normAutofit/>
          </a:bodyPr>
          <a:lstStyle/>
          <a:p>
            <a:r>
              <a:rPr lang="ar-SA" sz="2800" b="1" dirty="0">
                <a:solidFill>
                  <a:srgbClr val="FF0000"/>
                </a:solidFill>
                <a:latin typeface="Arial"/>
                <a:ea typeface="Times New Roman"/>
                <a:cs typeface="Simplified Arabic"/>
              </a:rPr>
              <a:t>6ـ3ـ5 كدم الجلد ( الرضوض)   </a:t>
            </a:r>
            <a:r>
              <a:rPr lang="en-US" sz="2800" b="1" dirty="0">
                <a:solidFill>
                  <a:srgbClr val="FF0000"/>
                </a:solidFill>
                <a:latin typeface="Times New Roman"/>
                <a:ea typeface="Times New Roman"/>
              </a:rPr>
              <a:t>The skin </a:t>
            </a:r>
            <a:r>
              <a:rPr lang="en-US" sz="2800" b="1" dirty="0" smtClean="0">
                <a:solidFill>
                  <a:srgbClr val="FF0000"/>
                </a:solidFill>
                <a:latin typeface="Times New Roman"/>
                <a:ea typeface="Times New Roman"/>
              </a:rPr>
              <a:t>bruise</a:t>
            </a:r>
            <a:endParaRPr lang="ar-IQ" sz="2800" dirty="0">
              <a:solidFill>
                <a:srgbClr val="FF0000"/>
              </a:solidFill>
            </a:endParaRPr>
          </a:p>
        </p:txBody>
      </p:sp>
      <p:sp>
        <p:nvSpPr>
          <p:cNvPr id="3" name="عنصر نائب للمحتوى 2"/>
          <p:cNvSpPr>
            <a:spLocks noGrp="1"/>
          </p:cNvSpPr>
          <p:nvPr>
            <p:ph idx="1"/>
          </p:nvPr>
        </p:nvSpPr>
        <p:spPr>
          <a:xfrm>
            <a:off x="179512" y="764704"/>
            <a:ext cx="8712968" cy="5904656"/>
          </a:xfrm>
        </p:spPr>
        <p:txBody>
          <a:bodyPr>
            <a:normAutofit/>
          </a:bodyPr>
          <a:lstStyle/>
          <a:p>
            <a:pPr marL="114300" algn="just">
              <a:tabLst>
                <a:tab pos="588010" algn="l"/>
                <a:tab pos="4931410" algn="l"/>
              </a:tabLst>
            </a:pPr>
            <a:r>
              <a:rPr lang="ar-SA" sz="4400" b="1" dirty="0" smtClean="0">
                <a:latin typeface="Simplified Arabic" panose="02020603050405020304" pitchFamily="18" charset="-78"/>
                <a:ea typeface="Times New Roman"/>
                <a:cs typeface="Simplified Arabic" panose="02020603050405020304" pitchFamily="18" charset="-78"/>
              </a:rPr>
              <a:t>هو </a:t>
            </a:r>
            <a:r>
              <a:rPr lang="ar-SA" sz="4400" b="1" dirty="0">
                <a:latin typeface="Simplified Arabic" panose="02020603050405020304" pitchFamily="18" charset="-78"/>
                <a:ea typeface="Times New Roman"/>
                <a:cs typeface="Simplified Arabic" panose="02020603050405020304" pitchFamily="18" charset="-78"/>
              </a:rPr>
              <a:t>هرس أو تحطيم الأنسجة وأعضاء الجسم المختلفة الرخوة ( كالجلد والعضلات) أو الصلبة (كالعظام والمفاصل) نتيجة لإصابتها إصابة مباشره بمؤثر خارجي </a:t>
            </a:r>
            <a:endParaRPr lang="ar-SA" sz="4400" b="1" dirty="0" smtClean="0">
              <a:latin typeface="Simplified Arabic" panose="02020603050405020304" pitchFamily="18" charset="-78"/>
              <a:ea typeface="Times New Roman"/>
              <a:cs typeface="Simplified Arabic" panose="02020603050405020304" pitchFamily="18" charset="-78"/>
            </a:endParaRPr>
          </a:p>
          <a:p>
            <a:pPr marL="114300" algn="just">
              <a:tabLst>
                <a:tab pos="588010" algn="l"/>
                <a:tab pos="4931410" algn="l"/>
              </a:tabLst>
            </a:pPr>
            <a:r>
              <a:rPr lang="ar-SA" sz="4400" b="1" dirty="0" smtClean="0">
                <a:solidFill>
                  <a:srgbClr val="0070C0"/>
                </a:solidFill>
                <a:latin typeface="Simplified Arabic" panose="02020603050405020304" pitchFamily="18" charset="-78"/>
                <a:ea typeface="Times New Roman"/>
                <a:cs typeface="Simplified Arabic" panose="02020603050405020304" pitchFamily="18" charset="-78"/>
              </a:rPr>
              <a:t>وتزداد </a:t>
            </a:r>
            <a:r>
              <a:rPr lang="ar-SA" sz="4400" b="1" dirty="0">
                <a:solidFill>
                  <a:srgbClr val="0070C0"/>
                </a:solidFill>
                <a:latin typeface="Simplified Arabic" panose="02020603050405020304" pitchFamily="18" charset="-78"/>
                <a:ea typeface="Times New Roman"/>
                <a:cs typeface="Simplified Arabic" panose="02020603050405020304" pitchFamily="18" charset="-78"/>
              </a:rPr>
              <a:t>خطورة الكدم في الحالات الآتية :ـ</a:t>
            </a:r>
            <a:endParaRPr lang="en-US" sz="4400" b="1" dirty="0">
              <a:solidFill>
                <a:srgbClr val="0070C0"/>
              </a:solidFill>
              <a:latin typeface="Simplified Arabic" panose="02020603050405020304" pitchFamily="18" charset="-78"/>
              <a:ea typeface="Times New Roman"/>
              <a:cs typeface="Simplified Arabic" panose="02020603050405020304" pitchFamily="18" charset="-78"/>
            </a:endParaRPr>
          </a:p>
          <a:p>
            <a:pPr lvl="0" algn="just">
              <a:buFont typeface="+mj-lt"/>
              <a:buAutoNum type="arabicPeriod"/>
              <a:tabLst>
                <a:tab pos="342900" algn="l"/>
              </a:tabLst>
            </a:pPr>
            <a:r>
              <a:rPr lang="ar-SA" sz="4400" b="1" dirty="0" smtClean="0">
                <a:latin typeface="Simplified Arabic" panose="02020603050405020304" pitchFamily="18" charset="-78"/>
                <a:ea typeface="Times New Roman"/>
                <a:cs typeface="Simplified Arabic" panose="02020603050405020304" pitchFamily="18" charset="-78"/>
              </a:rPr>
              <a:t>قوة وشدة </a:t>
            </a:r>
            <a:r>
              <a:rPr lang="ar-SA" sz="4400" b="1" dirty="0">
                <a:latin typeface="Simplified Arabic" panose="02020603050405020304" pitchFamily="18" charset="-78"/>
                <a:ea typeface="Times New Roman"/>
                <a:cs typeface="Simplified Arabic" panose="02020603050405020304" pitchFamily="18" charset="-78"/>
              </a:rPr>
              <a:t>الضربة الموجهة إلى مكان الإصابة.</a:t>
            </a:r>
            <a:endParaRPr lang="en-US" sz="4400" b="1" dirty="0">
              <a:latin typeface="Simplified Arabic" panose="02020603050405020304" pitchFamily="18" charset="-78"/>
              <a:ea typeface="Times New Roman"/>
              <a:cs typeface="Simplified Arabic" panose="02020603050405020304" pitchFamily="18" charset="-78"/>
            </a:endParaRPr>
          </a:p>
          <a:p>
            <a:pPr lvl="0" algn="just">
              <a:buFont typeface="+mj-lt"/>
              <a:buAutoNum type="arabicPeriod"/>
              <a:tabLst>
                <a:tab pos="342900" algn="l"/>
              </a:tabLst>
            </a:pPr>
            <a:r>
              <a:rPr lang="ar-SA" sz="4400" b="1" dirty="0">
                <a:latin typeface="Simplified Arabic" panose="02020603050405020304" pitchFamily="18" charset="-78"/>
                <a:ea typeface="Times New Roman"/>
                <a:cs typeface="Simplified Arabic" panose="02020603050405020304" pitchFamily="18" charset="-78"/>
              </a:rPr>
              <a:t>اتساع المساحة أو الجزء المعرض للإصابة.</a:t>
            </a:r>
            <a:endParaRPr lang="en-US" sz="4400" b="1" dirty="0">
              <a:latin typeface="Simplified Arabic" panose="02020603050405020304" pitchFamily="18" charset="-78"/>
              <a:ea typeface="Times New Roman"/>
              <a:cs typeface="Simplified Arabic" panose="02020603050405020304" pitchFamily="18" charset="-78"/>
            </a:endParaRPr>
          </a:p>
          <a:p>
            <a:endParaRPr lang="ar-IQ" dirty="0"/>
          </a:p>
        </p:txBody>
      </p:sp>
    </p:spTree>
    <p:extLst>
      <p:ext uri="{BB962C8B-B14F-4D97-AF65-F5344CB8AC3E}">
        <p14:creationId xmlns:p14="http://schemas.microsoft.com/office/powerpoint/2010/main" val="29189756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4082"/>
          </a:xfrm>
        </p:spPr>
        <p:txBody>
          <a:bodyPr>
            <a:normAutofit/>
          </a:bodyPr>
          <a:lstStyle/>
          <a:p>
            <a:pPr algn="justLow">
              <a:tabLst>
                <a:tab pos="588010" algn="l"/>
                <a:tab pos="4931410" algn="l"/>
              </a:tabLst>
            </a:pPr>
            <a:r>
              <a:rPr lang="ar-IQ" sz="3200" b="1" dirty="0">
                <a:solidFill>
                  <a:srgbClr val="FF0000"/>
                </a:solidFill>
                <a:latin typeface="Simplified Arabic" panose="02020603050405020304" pitchFamily="18" charset="-78"/>
                <a:ea typeface="Times New Roman"/>
                <a:cs typeface="Simplified Arabic" panose="02020603050405020304" pitchFamily="18" charset="-78"/>
              </a:rPr>
              <a:t>6ـ الجهاز الجلدي </a:t>
            </a:r>
            <a:r>
              <a:rPr lang="ar-IQ" sz="3200" b="1" dirty="0" err="1">
                <a:solidFill>
                  <a:srgbClr val="FF0000"/>
                </a:solidFill>
                <a:latin typeface="Simplified Arabic" panose="02020603050405020304" pitchFamily="18" charset="-78"/>
                <a:ea typeface="Times New Roman"/>
                <a:cs typeface="Simplified Arabic" panose="02020603050405020304" pitchFamily="18" charset="-78"/>
              </a:rPr>
              <a:t>الغطائي</a:t>
            </a:r>
            <a:r>
              <a:rPr lang="ar-IQ" sz="3200" b="1" dirty="0">
                <a:solidFill>
                  <a:srgbClr val="FF0000"/>
                </a:solidFill>
                <a:latin typeface="Simplified Arabic" panose="02020603050405020304" pitchFamily="18" charset="-78"/>
                <a:ea typeface="Times New Roman"/>
                <a:cs typeface="Simplified Arabic" panose="02020603050405020304" pitchFamily="18" charset="-78"/>
              </a:rPr>
              <a:t>     </a:t>
            </a:r>
            <a:r>
              <a:rPr lang="en-US" sz="3200" b="1" dirty="0">
                <a:solidFill>
                  <a:srgbClr val="FF0000"/>
                </a:solidFill>
                <a:latin typeface="Simplified Arabic" panose="02020603050405020304" pitchFamily="18" charset="-78"/>
                <a:ea typeface="Times New Roman"/>
                <a:cs typeface="Simplified Arabic" panose="02020603050405020304" pitchFamily="18" charset="-78"/>
              </a:rPr>
              <a:t>Integumentary system </a:t>
            </a:r>
            <a:endParaRPr lang="ar-IQ" sz="3200" dirty="0">
              <a:solidFill>
                <a:srgbClr val="FF0000"/>
              </a:solidFill>
              <a:latin typeface="Simplified Arabic" panose="02020603050405020304" pitchFamily="18" charset="-78"/>
              <a:cs typeface="Simplified Arabic" panose="02020603050405020304" pitchFamily="18" charset="-78"/>
            </a:endParaRPr>
          </a:p>
        </p:txBody>
      </p:sp>
      <p:sp>
        <p:nvSpPr>
          <p:cNvPr id="3" name="عنصر نائب للمحتوى 2"/>
          <p:cNvSpPr>
            <a:spLocks noGrp="1"/>
          </p:cNvSpPr>
          <p:nvPr>
            <p:ph idx="1"/>
          </p:nvPr>
        </p:nvSpPr>
        <p:spPr>
          <a:xfrm>
            <a:off x="107504" y="1124744"/>
            <a:ext cx="8784976" cy="5544616"/>
          </a:xfrm>
        </p:spPr>
        <p:txBody>
          <a:bodyPr>
            <a:normAutofit/>
          </a:bodyPr>
          <a:lstStyle/>
          <a:p>
            <a:pPr marL="114300" algn="justLow">
              <a:tabLst>
                <a:tab pos="588010" algn="l"/>
                <a:tab pos="4931410" algn="l"/>
              </a:tabLst>
            </a:pPr>
            <a:r>
              <a:rPr lang="ar-IQ" b="1" dirty="0">
                <a:solidFill>
                  <a:srgbClr val="FF0000"/>
                </a:solidFill>
                <a:latin typeface="Simplified Arabic" panose="02020603050405020304" pitchFamily="18" charset="-78"/>
                <a:ea typeface="Times New Roman"/>
                <a:cs typeface="Simplified Arabic" panose="02020603050405020304" pitchFamily="18" charset="-78"/>
              </a:rPr>
              <a:t>يمكن أن يعد الجلد عضواً لأنه مكون من عدة أنسجة مرتبطة ببعضها تركيبياً تقوم </a:t>
            </a:r>
            <a:r>
              <a:rPr lang="ar-IQ" b="1" u="sng" dirty="0">
                <a:solidFill>
                  <a:srgbClr val="FF0000"/>
                </a:solidFill>
                <a:latin typeface="Simplified Arabic" panose="02020603050405020304" pitchFamily="18" charset="-78"/>
                <a:ea typeface="Times New Roman"/>
                <a:cs typeface="Simplified Arabic" panose="02020603050405020304" pitchFamily="18" charset="-78"/>
              </a:rPr>
              <a:t>بوظائف</a:t>
            </a:r>
            <a:r>
              <a:rPr lang="ar-IQ" b="1" dirty="0">
                <a:solidFill>
                  <a:srgbClr val="FF0000"/>
                </a:solidFill>
                <a:latin typeface="Simplified Arabic" panose="02020603050405020304" pitchFamily="18" charset="-78"/>
                <a:ea typeface="Times New Roman"/>
                <a:cs typeface="Simplified Arabic" panose="02020603050405020304" pitchFamily="18" charset="-78"/>
              </a:rPr>
              <a:t> معينة </a:t>
            </a:r>
            <a:r>
              <a:rPr lang="ar-IQ" b="1" dirty="0" smtClean="0">
                <a:solidFill>
                  <a:srgbClr val="FF0000"/>
                </a:solidFill>
                <a:latin typeface="Simplified Arabic" panose="02020603050405020304" pitchFamily="18" charset="-78"/>
                <a:ea typeface="Times New Roman"/>
                <a:cs typeface="Simplified Arabic" panose="02020603050405020304" pitchFamily="18" charset="-78"/>
              </a:rPr>
              <a:t>مثل:-</a:t>
            </a:r>
          </a:p>
          <a:p>
            <a:pPr marL="114300" algn="justLow">
              <a:tabLst>
                <a:tab pos="588010" algn="l"/>
                <a:tab pos="4931410" algn="l"/>
              </a:tabLst>
            </a:pPr>
            <a:r>
              <a:rPr lang="ar-IQ" b="1" dirty="0" smtClean="0">
                <a:solidFill>
                  <a:srgbClr val="0070C0"/>
                </a:solidFill>
                <a:latin typeface="Simplified Arabic" panose="02020603050405020304" pitchFamily="18" charset="-78"/>
                <a:ea typeface="Times New Roman"/>
                <a:cs typeface="Simplified Arabic" panose="02020603050405020304" pitchFamily="18" charset="-78"/>
              </a:rPr>
              <a:t>- تنظيم </a:t>
            </a:r>
            <a:r>
              <a:rPr lang="ar-IQ" b="1" dirty="0">
                <a:solidFill>
                  <a:srgbClr val="0070C0"/>
                </a:solidFill>
                <a:latin typeface="Simplified Arabic" panose="02020603050405020304" pitchFamily="18" charset="-78"/>
                <a:ea typeface="Times New Roman"/>
                <a:cs typeface="Simplified Arabic" panose="02020603050405020304" pitchFamily="18" charset="-78"/>
              </a:rPr>
              <a:t>درجة الحرارة </a:t>
            </a:r>
            <a:r>
              <a:rPr lang="ar-IQ" b="1" dirty="0" smtClean="0">
                <a:latin typeface="Simplified Arabic" panose="02020603050405020304" pitchFamily="18" charset="-78"/>
                <a:ea typeface="Times New Roman"/>
                <a:cs typeface="Simplified Arabic" panose="02020603050405020304" pitchFamily="18" charset="-78"/>
              </a:rPr>
              <a:t>(</a:t>
            </a:r>
            <a:r>
              <a:rPr lang="en-US" b="1" dirty="0">
                <a:latin typeface="Simplified Arabic" panose="02020603050405020304" pitchFamily="18" charset="-78"/>
                <a:ea typeface="Times New Roman"/>
                <a:cs typeface="Simplified Arabic" panose="02020603050405020304" pitchFamily="18" charset="-78"/>
              </a:rPr>
              <a:t>Temperature regulation</a:t>
            </a:r>
            <a:r>
              <a:rPr lang="ar-IQ" b="1" dirty="0" smtClean="0">
                <a:latin typeface="Simplified Arabic" panose="02020603050405020304" pitchFamily="18" charset="-78"/>
                <a:ea typeface="Times New Roman"/>
                <a:cs typeface="Simplified Arabic" panose="02020603050405020304" pitchFamily="18" charset="-78"/>
              </a:rPr>
              <a:t>).</a:t>
            </a:r>
          </a:p>
          <a:p>
            <a:pPr marL="114300" algn="justLow">
              <a:tabLst>
                <a:tab pos="588010" algn="l"/>
                <a:tab pos="4931410" algn="l"/>
              </a:tabLst>
            </a:pPr>
            <a:r>
              <a:rPr lang="ar-IQ" b="1" dirty="0" smtClean="0">
                <a:solidFill>
                  <a:srgbClr val="92D050"/>
                </a:solidFill>
                <a:latin typeface="Simplified Arabic" panose="02020603050405020304" pitchFamily="18" charset="-78"/>
                <a:ea typeface="Times New Roman"/>
                <a:cs typeface="Simplified Arabic" panose="02020603050405020304" pitchFamily="18" charset="-78"/>
              </a:rPr>
              <a:t>- والحماية</a:t>
            </a:r>
            <a:r>
              <a:rPr lang="ar-IQ" b="1" dirty="0" smtClean="0">
                <a:latin typeface="Simplified Arabic" panose="02020603050405020304" pitchFamily="18" charset="-78"/>
                <a:ea typeface="Times New Roman"/>
                <a:cs typeface="Simplified Arabic" panose="02020603050405020304" pitchFamily="18" charset="-78"/>
              </a:rPr>
              <a:t> (</a:t>
            </a:r>
            <a:r>
              <a:rPr lang="en-US" b="1" dirty="0">
                <a:latin typeface="Simplified Arabic" panose="02020603050405020304" pitchFamily="18" charset="-78"/>
                <a:ea typeface="Times New Roman"/>
                <a:cs typeface="Simplified Arabic" panose="02020603050405020304" pitchFamily="18" charset="-78"/>
              </a:rPr>
              <a:t>Protection</a:t>
            </a:r>
            <a:r>
              <a:rPr lang="ar-IQ" b="1" dirty="0" smtClean="0">
                <a:latin typeface="Simplified Arabic" panose="02020603050405020304" pitchFamily="18" charset="-78"/>
                <a:ea typeface="Times New Roman"/>
                <a:cs typeface="Simplified Arabic" panose="02020603050405020304" pitchFamily="18" charset="-78"/>
              </a:rPr>
              <a:t>).</a:t>
            </a:r>
          </a:p>
          <a:p>
            <a:pPr marL="114300" algn="justLow">
              <a:tabLst>
                <a:tab pos="588010" algn="l"/>
                <a:tab pos="4931410" algn="l"/>
              </a:tabLst>
            </a:pPr>
            <a:r>
              <a:rPr lang="ar-IQ" b="1" dirty="0" smtClean="0">
                <a:solidFill>
                  <a:srgbClr val="00B0F0"/>
                </a:solidFill>
                <a:latin typeface="Simplified Arabic" panose="02020603050405020304" pitchFamily="18" charset="-78"/>
                <a:ea typeface="Times New Roman"/>
                <a:cs typeface="Simplified Arabic" panose="02020603050405020304" pitchFamily="18" charset="-78"/>
              </a:rPr>
              <a:t>- والإخراج</a:t>
            </a:r>
            <a:r>
              <a:rPr lang="ar-IQ" b="1" dirty="0" smtClean="0">
                <a:latin typeface="Simplified Arabic" panose="02020603050405020304" pitchFamily="18" charset="-78"/>
                <a:ea typeface="Times New Roman"/>
                <a:cs typeface="Simplified Arabic" panose="02020603050405020304" pitchFamily="18" charset="-78"/>
              </a:rPr>
              <a:t>  </a:t>
            </a:r>
            <a:r>
              <a:rPr lang="en-US" b="1" dirty="0">
                <a:latin typeface="Simplified Arabic" panose="02020603050405020304" pitchFamily="18" charset="-78"/>
                <a:ea typeface="Times New Roman"/>
                <a:cs typeface="Simplified Arabic" panose="02020603050405020304" pitchFamily="18" charset="-78"/>
              </a:rPr>
              <a:t>(Excretion</a:t>
            </a:r>
            <a:r>
              <a:rPr lang="en-US" b="1" dirty="0" smtClean="0">
                <a:latin typeface="Simplified Arabic" panose="02020603050405020304" pitchFamily="18" charset="-78"/>
                <a:ea typeface="Times New Roman"/>
                <a:cs typeface="Simplified Arabic" panose="02020603050405020304" pitchFamily="18" charset="-78"/>
              </a:rPr>
              <a:t>)</a:t>
            </a:r>
            <a:r>
              <a:rPr lang="ar-IQ" b="1" dirty="0" smtClean="0">
                <a:latin typeface="Simplified Arabic" panose="02020603050405020304" pitchFamily="18" charset="-78"/>
                <a:ea typeface="Times New Roman"/>
                <a:cs typeface="Simplified Arabic" panose="02020603050405020304" pitchFamily="18" charset="-78"/>
              </a:rPr>
              <a:t>.</a:t>
            </a:r>
          </a:p>
          <a:p>
            <a:pPr marL="114300" algn="justLow">
              <a:tabLst>
                <a:tab pos="588010" algn="l"/>
                <a:tab pos="4931410" algn="l"/>
              </a:tabLst>
            </a:pPr>
            <a:r>
              <a:rPr lang="ar-IQ" b="1" dirty="0" smtClean="0">
                <a:solidFill>
                  <a:srgbClr val="7030A0"/>
                </a:solidFill>
                <a:latin typeface="Simplified Arabic" panose="02020603050405020304" pitchFamily="18" charset="-78"/>
                <a:ea typeface="Times New Roman"/>
                <a:cs typeface="Simplified Arabic" panose="02020603050405020304" pitchFamily="18" charset="-78"/>
              </a:rPr>
              <a:t>- والإحساس</a:t>
            </a:r>
            <a:r>
              <a:rPr lang="ar-IQ" b="1" dirty="0" smtClean="0">
                <a:latin typeface="Simplified Arabic" panose="02020603050405020304" pitchFamily="18" charset="-78"/>
                <a:ea typeface="Times New Roman"/>
                <a:cs typeface="Simplified Arabic" panose="02020603050405020304" pitchFamily="18" charset="-78"/>
              </a:rPr>
              <a:t> (</a:t>
            </a:r>
            <a:r>
              <a:rPr lang="en-US" b="1" dirty="0">
                <a:latin typeface="Simplified Arabic" panose="02020603050405020304" pitchFamily="18" charset="-78"/>
                <a:ea typeface="Times New Roman"/>
                <a:cs typeface="Simplified Arabic" panose="02020603050405020304" pitchFamily="18" charset="-78"/>
              </a:rPr>
              <a:t>Sensation</a:t>
            </a:r>
            <a:r>
              <a:rPr lang="ar-IQ" b="1" dirty="0" smtClean="0">
                <a:latin typeface="Simplified Arabic" panose="02020603050405020304" pitchFamily="18" charset="-78"/>
                <a:ea typeface="Times New Roman"/>
                <a:cs typeface="Simplified Arabic" panose="02020603050405020304" pitchFamily="18" charset="-78"/>
              </a:rPr>
              <a:t>). </a:t>
            </a:r>
          </a:p>
          <a:p>
            <a:pPr marL="114300" algn="justLow">
              <a:tabLst>
                <a:tab pos="588010" algn="l"/>
                <a:tab pos="4931410" algn="l"/>
              </a:tabLst>
            </a:pPr>
            <a:r>
              <a:rPr lang="ar-IQ" b="1" dirty="0" smtClean="0">
                <a:solidFill>
                  <a:srgbClr val="00B050"/>
                </a:solidFill>
                <a:latin typeface="Simplified Arabic" panose="02020603050405020304" pitchFamily="18" charset="-78"/>
                <a:ea typeface="Times New Roman"/>
                <a:cs typeface="Simplified Arabic" panose="02020603050405020304" pitchFamily="18" charset="-78"/>
              </a:rPr>
              <a:t>- وبناء </a:t>
            </a:r>
            <a:r>
              <a:rPr lang="ar-IQ" b="1" dirty="0">
                <a:solidFill>
                  <a:srgbClr val="00B050"/>
                </a:solidFill>
                <a:latin typeface="Simplified Arabic" panose="02020603050405020304" pitchFamily="18" charset="-78"/>
                <a:ea typeface="Times New Roman"/>
                <a:cs typeface="Simplified Arabic" panose="02020603050405020304" pitchFamily="18" charset="-78"/>
              </a:rPr>
              <a:t>الهرمونات </a:t>
            </a:r>
            <a:r>
              <a:rPr lang="ar-IQ" b="1" dirty="0" smtClean="0">
                <a:solidFill>
                  <a:srgbClr val="00B050"/>
                </a:solidFill>
                <a:latin typeface="Simplified Arabic" panose="02020603050405020304" pitchFamily="18" charset="-78"/>
                <a:ea typeface="Times New Roman"/>
                <a:cs typeface="Simplified Arabic" panose="02020603050405020304" pitchFamily="18" charset="-78"/>
              </a:rPr>
              <a:t>والمناعة </a:t>
            </a:r>
            <a:r>
              <a:rPr lang="ar-IQ" b="1" dirty="0" smtClean="0">
                <a:latin typeface="Simplified Arabic" panose="02020603050405020304" pitchFamily="18" charset="-78"/>
                <a:ea typeface="Times New Roman"/>
                <a:cs typeface="Simplified Arabic" panose="02020603050405020304" pitchFamily="18" charset="-78"/>
              </a:rPr>
              <a:t>(</a:t>
            </a:r>
            <a:r>
              <a:rPr lang="en-US" b="1" dirty="0" smtClean="0">
                <a:latin typeface="Simplified Arabic" panose="02020603050405020304" pitchFamily="18" charset="-78"/>
                <a:ea typeface="Times New Roman"/>
                <a:cs typeface="Simplified Arabic" panose="02020603050405020304" pitchFamily="18" charset="-78"/>
              </a:rPr>
              <a:t>hormones </a:t>
            </a:r>
            <a:r>
              <a:rPr lang="en-US" b="1" dirty="0">
                <a:latin typeface="Simplified Arabic" panose="02020603050405020304" pitchFamily="18" charset="-78"/>
                <a:ea typeface="Times New Roman"/>
                <a:cs typeface="Simplified Arabic" panose="02020603050405020304" pitchFamily="18" charset="-78"/>
              </a:rPr>
              <a:t>and immunity</a:t>
            </a:r>
            <a:r>
              <a:rPr lang="ar-IQ" b="1" dirty="0" smtClean="0">
                <a:latin typeface="Simplified Arabic" panose="02020603050405020304" pitchFamily="18" charset="-78"/>
                <a:ea typeface="Times New Roman"/>
                <a:cs typeface="Simplified Arabic" panose="02020603050405020304" pitchFamily="18" charset="-78"/>
              </a:rPr>
              <a:t>).</a:t>
            </a:r>
          </a:p>
        </p:txBody>
      </p:sp>
    </p:spTree>
    <p:extLst>
      <p:ext uri="{BB962C8B-B14F-4D97-AF65-F5344CB8AC3E}">
        <p14:creationId xmlns:p14="http://schemas.microsoft.com/office/powerpoint/2010/main" val="178159378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432048"/>
          </a:xfrm>
        </p:spPr>
        <p:txBody>
          <a:bodyPr>
            <a:normAutofit fontScale="90000"/>
          </a:bodyPr>
          <a:lstStyle/>
          <a:p>
            <a:r>
              <a:rPr lang="ar-SA" sz="3200" b="1" dirty="0">
                <a:solidFill>
                  <a:srgbClr val="FF0000"/>
                </a:solidFill>
                <a:latin typeface="Arial"/>
                <a:ea typeface="Times New Roman"/>
                <a:cs typeface="Simplified Arabic"/>
              </a:rPr>
              <a:t>ويقسم كدم الجلد إلى قسمين :</a:t>
            </a:r>
            <a:r>
              <a:rPr lang="ar-SA" sz="3200" b="1" dirty="0" smtClean="0">
                <a:solidFill>
                  <a:srgbClr val="FF0000"/>
                </a:solidFill>
                <a:latin typeface="Arial"/>
                <a:ea typeface="Times New Roman"/>
                <a:cs typeface="Simplified Arabic"/>
              </a:rPr>
              <a:t>ـ</a:t>
            </a:r>
            <a:endParaRPr lang="ar-IQ" sz="3200" dirty="0">
              <a:solidFill>
                <a:srgbClr val="FF0000"/>
              </a:solidFill>
            </a:endParaRPr>
          </a:p>
        </p:txBody>
      </p:sp>
      <p:sp>
        <p:nvSpPr>
          <p:cNvPr id="3" name="عنصر نائب للمحتوى 2"/>
          <p:cNvSpPr>
            <a:spLocks noGrp="1"/>
          </p:cNvSpPr>
          <p:nvPr>
            <p:ph idx="1"/>
          </p:nvPr>
        </p:nvSpPr>
        <p:spPr>
          <a:xfrm>
            <a:off x="179512" y="836712"/>
            <a:ext cx="8784976" cy="5832648"/>
          </a:xfrm>
        </p:spPr>
        <p:txBody>
          <a:bodyPr>
            <a:normAutofit fontScale="85000" lnSpcReduction="20000"/>
          </a:bodyPr>
          <a:lstStyle/>
          <a:p>
            <a:pPr indent="-228600" algn="ctr">
              <a:tabLst>
                <a:tab pos="588010" algn="l"/>
                <a:tab pos="4931410" algn="l"/>
              </a:tabLst>
            </a:pPr>
            <a:r>
              <a:rPr lang="ar-SA" sz="3600" b="1" dirty="0" smtClean="0">
                <a:solidFill>
                  <a:srgbClr val="FF0000"/>
                </a:solidFill>
                <a:latin typeface="Arial"/>
                <a:ea typeface="Times New Roman"/>
                <a:cs typeface="Simplified Arabic"/>
              </a:rPr>
              <a:t>1</a:t>
            </a:r>
            <a:r>
              <a:rPr lang="ar-SA" sz="3600" b="1" dirty="0">
                <a:solidFill>
                  <a:srgbClr val="FF0000"/>
                </a:solidFill>
                <a:latin typeface="Arial"/>
                <a:ea typeface="Times New Roman"/>
                <a:cs typeface="Simplified Arabic"/>
              </a:rPr>
              <a:t>. كدم الجلد</a:t>
            </a:r>
            <a:r>
              <a:rPr lang="ar-SA" sz="3600" b="1" dirty="0">
                <a:solidFill>
                  <a:srgbClr val="FF0000"/>
                </a:solidFill>
                <a:latin typeface="Times New Roman"/>
                <a:ea typeface="Times New Roman"/>
              </a:rPr>
              <a:t> </a:t>
            </a:r>
            <a:r>
              <a:rPr lang="ar-SA" sz="3600" b="1" dirty="0">
                <a:solidFill>
                  <a:srgbClr val="FF0000"/>
                </a:solidFill>
                <a:latin typeface="Arial"/>
                <a:ea typeface="Times New Roman"/>
                <a:cs typeface="Simplified Arabic"/>
              </a:rPr>
              <a:t>البسيط </a:t>
            </a:r>
            <a:r>
              <a:rPr lang="ar-SA" sz="3600" dirty="0">
                <a:solidFill>
                  <a:srgbClr val="FF0000"/>
                </a:solidFill>
                <a:latin typeface="Arial"/>
                <a:ea typeface="Times New Roman"/>
                <a:cs typeface="Simplified Arabic"/>
              </a:rPr>
              <a:t>: </a:t>
            </a:r>
            <a:endParaRPr lang="ar-SA" sz="3600" dirty="0" smtClean="0">
              <a:solidFill>
                <a:srgbClr val="FF0000"/>
              </a:solidFill>
              <a:latin typeface="Arial"/>
              <a:ea typeface="Times New Roman"/>
              <a:cs typeface="Simplified Arabic"/>
            </a:endParaRPr>
          </a:p>
          <a:p>
            <a:pPr indent="-228600" algn="justLow">
              <a:tabLst>
                <a:tab pos="588010" algn="l"/>
                <a:tab pos="4931410" algn="l"/>
              </a:tabLst>
            </a:pPr>
            <a:r>
              <a:rPr lang="ar-SA" sz="3600" dirty="0" smtClean="0">
                <a:latin typeface="Arial"/>
                <a:ea typeface="Times New Roman"/>
                <a:cs typeface="Simplified Arabic"/>
              </a:rPr>
              <a:t>ويصيب </a:t>
            </a:r>
            <a:r>
              <a:rPr lang="ar-SA" sz="3600" dirty="0">
                <a:latin typeface="Arial"/>
                <a:ea typeface="Times New Roman"/>
                <a:cs typeface="Simplified Arabic"/>
              </a:rPr>
              <a:t>الطبقة السطحية الخارجية للجلد وغالبا ما تكون مصحوب </a:t>
            </a:r>
            <a:r>
              <a:rPr lang="ar-SA" sz="3600" dirty="0" err="1">
                <a:latin typeface="Arial"/>
                <a:ea typeface="Times New Roman"/>
                <a:cs typeface="Simplified Arabic"/>
              </a:rPr>
              <a:t>بسجحات</a:t>
            </a:r>
            <a:r>
              <a:rPr lang="ar-SA" sz="3600" dirty="0">
                <a:latin typeface="Arial"/>
                <a:ea typeface="Times New Roman"/>
                <a:cs typeface="Simplified Arabic"/>
              </a:rPr>
              <a:t> بسيطة ، وهذا لا يعيق اللاعب عن الاستمرار في الأداء.</a:t>
            </a:r>
            <a:endParaRPr lang="en-US" sz="3600" dirty="0">
              <a:latin typeface="Times New Roman"/>
              <a:ea typeface="Times New Roman"/>
            </a:endParaRPr>
          </a:p>
          <a:p>
            <a:pPr indent="-228600" algn="ctr">
              <a:tabLst>
                <a:tab pos="588010" algn="l"/>
                <a:tab pos="4931410" algn="l"/>
              </a:tabLst>
            </a:pPr>
            <a:r>
              <a:rPr lang="ar-SA" sz="3600" b="1" dirty="0">
                <a:solidFill>
                  <a:srgbClr val="FF0000"/>
                </a:solidFill>
                <a:latin typeface="Arial"/>
                <a:ea typeface="Times New Roman"/>
                <a:cs typeface="Simplified Arabic"/>
              </a:rPr>
              <a:t>2. كدم الجلد</a:t>
            </a:r>
            <a:r>
              <a:rPr lang="ar-SA" sz="3600" b="1" dirty="0">
                <a:solidFill>
                  <a:srgbClr val="FF0000"/>
                </a:solidFill>
                <a:latin typeface="Times New Roman"/>
                <a:ea typeface="Times New Roman"/>
              </a:rPr>
              <a:t> </a:t>
            </a:r>
            <a:r>
              <a:rPr lang="ar-SA" sz="3600" b="1" dirty="0">
                <a:solidFill>
                  <a:srgbClr val="FF0000"/>
                </a:solidFill>
                <a:latin typeface="Arial"/>
                <a:ea typeface="Times New Roman"/>
                <a:cs typeface="Simplified Arabic"/>
              </a:rPr>
              <a:t>الشديد </a:t>
            </a:r>
            <a:r>
              <a:rPr lang="ar-SA" sz="3600" dirty="0">
                <a:solidFill>
                  <a:srgbClr val="FF0000"/>
                </a:solidFill>
                <a:latin typeface="Arial"/>
                <a:ea typeface="Times New Roman"/>
                <a:cs typeface="Simplified Arabic"/>
              </a:rPr>
              <a:t>: </a:t>
            </a:r>
            <a:endParaRPr lang="ar-SA" sz="3600" dirty="0" smtClean="0">
              <a:solidFill>
                <a:srgbClr val="FF0000"/>
              </a:solidFill>
              <a:latin typeface="Arial"/>
              <a:ea typeface="Times New Roman"/>
              <a:cs typeface="Simplified Arabic"/>
            </a:endParaRPr>
          </a:p>
          <a:p>
            <a:pPr indent="-228600" algn="justLow">
              <a:tabLst>
                <a:tab pos="588010" algn="l"/>
                <a:tab pos="4931410" algn="l"/>
              </a:tabLst>
            </a:pPr>
            <a:r>
              <a:rPr lang="ar-SA" sz="3600" dirty="0" smtClean="0">
                <a:latin typeface="Arial"/>
                <a:ea typeface="Times New Roman"/>
                <a:cs typeface="Simplified Arabic"/>
              </a:rPr>
              <a:t>وهو </a:t>
            </a:r>
            <a:r>
              <a:rPr lang="ar-SA" sz="3600" dirty="0">
                <a:latin typeface="Arial"/>
                <a:ea typeface="Times New Roman"/>
                <a:cs typeface="Simplified Arabic"/>
              </a:rPr>
              <a:t>ما يسمى بالكدم تحت الجلد وهو يحدث إذا كانت الضربة شديدة نوعا ما </a:t>
            </a:r>
            <a:r>
              <a:rPr lang="ar-SA" sz="3600" dirty="0" smtClean="0">
                <a:latin typeface="Arial"/>
                <a:ea typeface="Times New Roman"/>
                <a:cs typeface="Simplified Arabic"/>
              </a:rPr>
              <a:t>فيحدث</a:t>
            </a:r>
            <a:endParaRPr lang="ar-IQ" sz="3600" dirty="0" smtClean="0">
              <a:latin typeface="Arial"/>
              <a:ea typeface="Times New Roman"/>
              <a:cs typeface="Simplified Arabic"/>
            </a:endParaRPr>
          </a:p>
          <a:p>
            <a:pPr indent="-228600" algn="justLow">
              <a:tabLst>
                <a:tab pos="588010" algn="l"/>
                <a:tab pos="4931410" algn="l"/>
              </a:tabLst>
            </a:pPr>
            <a:r>
              <a:rPr lang="ar-IQ" sz="3600" dirty="0">
                <a:latin typeface="Arial"/>
                <a:ea typeface="Times New Roman"/>
                <a:cs typeface="Simplified Arabic"/>
              </a:rPr>
              <a:t>-</a:t>
            </a:r>
            <a:r>
              <a:rPr lang="ar-SA" sz="3600" dirty="0" smtClean="0">
                <a:latin typeface="Arial"/>
                <a:ea typeface="Times New Roman"/>
                <a:cs typeface="Simplified Arabic"/>
              </a:rPr>
              <a:t> </a:t>
            </a:r>
            <a:r>
              <a:rPr lang="ar-SA" sz="3600" dirty="0">
                <a:latin typeface="Arial"/>
                <a:ea typeface="Times New Roman"/>
                <a:cs typeface="Simplified Arabic"/>
              </a:rPr>
              <a:t>الم </a:t>
            </a:r>
            <a:endParaRPr lang="ar-IQ" sz="3600" dirty="0" smtClean="0">
              <a:latin typeface="Arial"/>
              <a:ea typeface="Times New Roman"/>
              <a:cs typeface="Simplified Arabic"/>
            </a:endParaRPr>
          </a:p>
          <a:p>
            <a:pPr indent="-228600" algn="justLow">
              <a:tabLst>
                <a:tab pos="588010" algn="l"/>
                <a:tab pos="4931410" algn="l"/>
              </a:tabLst>
            </a:pPr>
            <a:r>
              <a:rPr lang="ar-IQ" sz="3600" dirty="0" smtClean="0">
                <a:latin typeface="Arial"/>
                <a:ea typeface="Times New Roman"/>
                <a:cs typeface="Simplified Arabic"/>
              </a:rPr>
              <a:t>- </a:t>
            </a:r>
            <a:r>
              <a:rPr lang="ar-SA" sz="3600" dirty="0" smtClean="0">
                <a:latin typeface="Arial"/>
                <a:ea typeface="Times New Roman"/>
                <a:cs typeface="Simplified Arabic"/>
              </a:rPr>
              <a:t>وتجمع </a:t>
            </a:r>
            <a:r>
              <a:rPr lang="ar-SA" sz="3600" dirty="0">
                <a:latin typeface="Arial"/>
                <a:ea typeface="Times New Roman"/>
                <a:cs typeface="Simplified Arabic"/>
              </a:rPr>
              <a:t>دموي تحت الجلد </a:t>
            </a:r>
            <a:endParaRPr lang="ar-IQ" sz="3600" dirty="0" smtClean="0">
              <a:latin typeface="Arial"/>
              <a:ea typeface="Times New Roman"/>
              <a:cs typeface="Simplified Arabic"/>
            </a:endParaRPr>
          </a:p>
          <a:p>
            <a:pPr indent="-228600" algn="justLow">
              <a:tabLst>
                <a:tab pos="588010" algn="l"/>
                <a:tab pos="4931410" algn="l"/>
              </a:tabLst>
            </a:pPr>
            <a:r>
              <a:rPr lang="ar-IQ" sz="3600" dirty="0" smtClean="0">
                <a:latin typeface="Arial"/>
                <a:ea typeface="Times New Roman"/>
                <a:cs typeface="Simplified Arabic"/>
              </a:rPr>
              <a:t>- </a:t>
            </a:r>
            <a:r>
              <a:rPr lang="ar-SA" sz="3600" dirty="0" smtClean="0">
                <a:latin typeface="Arial"/>
                <a:ea typeface="Times New Roman"/>
                <a:cs typeface="Simplified Arabic"/>
              </a:rPr>
              <a:t>وبعض </a:t>
            </a:r>
            <a:r>
              <a:rPr lang="ar-SA" sz="3600" dirty="0">
                <a:latin typeface="Arial"/>
                <a:ea typeface="Times New Roman"/>
                <a:cs typeface="Simplified Arabic"/>
              </a:rPr>
              <a:t>الورم الخفيف </a:t>
            </a:r>
            <a:endParaRPr lang="ar-IQ" sz="3600" dirty="0" smtClean="0">
              <a:latin typeface="Arial"/>
              <a:ea typeface="Times New Roman"/>
              <a:cs typeface="Simplified Arabic"/>
            </a:endParaRPr>
          </a:p>
          <a:p>
            <a:pPr indent="-228600" algn="justLow">
              <a:tabLst>
                <a:tab pos="588010" algn="l"/>
                <a:tab pos="4931410" algn="l"/>
              </a:tabLst>
            </a:pPr>
            <a:r>
              <a:rPr lang="ar-SA" sz="3600" dirty="0" smtClean="0">
                <a:latin typeface="Arial"/>
                <a:ea typeface="Times New Roman"/>
                <a:cs typeface="Simplified Arabic"/>
              </a:rPr>
              <a:t>وفيه </a:t>
            </a:r>
            <a:r>
              <a:rPr lang="ar-SA" sz="3600" dirty="0">
                <a:latin typeface="Arial"/>
                <a:ea typeface="Times New Roman"/>
                <a:cs typeface="Simplified Arabic"/>
              </a:rPr>
              <a:t>يتغير لون الجلد من اللون الأزرق إلى الأخضر الفاتح إلى اللون الأصفر إلى أن يأخذ الجلد لونه الطبيعي في ظرف أسبوع</a:t>
            </a:r>
            <a:r>
              <a:rPr lang="ar-SA" sz="3600" dirty="0">
                <a:latin typeface="Times New Roman"/>
                <a:ea typeface="Times New Roman"/>
              </a:rPr>
              <a:t> </a:t>
            </a:r>
            <a:r>
              <a:rPr lang="ar-SA" sz="3600" dirty="0">
                <a:latin typeface="Arial"/>
                <a:ea typeface="Times New Roman"/>
                <a:cs typeface="Simplified Arabic"/>
              </a:rPr>
              <a:t>تقريبا.</a:t>
            </a:r>
            <a:endParaRPr lang="en-US" sz="3600" dirty="0">
              <a:latin typeface="Times New Roman"/>
              <a:ea typeface="Times New Roman"/>
            </a:endParaRPr>
          </a:p>
          <a:p>
            <a:endParaRPr lang="ar-IQ" dirty="0"/>
          </a:p>
        </p:txBody>
      </p:sp>
    </p:spTree>
    <p:extLst>
      <p:ext uri="{BB962C8B-B14F-4D97-AF65-F5344CB8AC3E}">
        <p14:creationId xmlns:p14="http://schemas.microsoft.com/office/powerpoint/2010/main" val="145199581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648072"/>
          </a:xfrm>
        </p:spPr>
        <p:txBody>
          <a:bodyPr>
            <a:normAutofit/>
          </a:bodyPr>
          <a:lstStyle/>
          <a:p>
            <a:r>
              <a:rPr lang="ar-IQ" sz="3200" b="1" dirty="0">
                <a:solidFill>
                  <a:srgbClr val="FF0000"/>
                </a:solidFill>
                <a:latin typeface="Simplified Arabic" panose="02020603050405020304" pitchFamily="18" charset="-78"/>
                <a:ea typeface="Times New Roman"/>
                <a:cs typeface="Simplified Arabic" panose="02020603050405020304" pitchFamily="18" charset="-78"/>
              </a:rPr>
              <a:t>6ـ3ـ6 الجروح      </a:t>
            </a:r>
            <a:r>
              <a:rPr lang="en-US" sz="3200" b="1" dirty="0" smtClean="0">
                <a:solidFill>
                  <a:srgbClr val="FF0000"/>
                </a:solidFill>
                <a:latin typeface="Simplified Arabic" panose="02020603050405020304" pitchFamily="18" charset="-78"/>
                <a:ea typeface="Times New Roman"/>
                <a:cs typeface="Simplified Arabic" panose="02020603050405020304" pitchFamily="18" charset="-78"/>
              </a:rPr>
              <a:t>Wounds </a:t>
            </a:r>
            <a:endParaRPr lang="ar-IQ" sz="3200" b="1" dirty="0">
              <a:solidFill>
                <a:srgbClr val="FF0000"/>
              </a:solidFill>
              <a:latin typeface="Simplified Arabic" panose="02020603050405020304" pitchFamily="18" charset="-78"/>
              <a:cs typeface="Simplified Arabic" panose="02020603050405020304" pitchFamily="18" charset="-78"/>
            </a:endParaRPr>
          </a:p>
        </p:txBody>
      </p:sp>
      <p:sp>
        <p:nvSpPr>
          <p:cNvPr id="3" name="عنصر نائب للمحتوى 2"/>
          <p:cNvSpPr>
            <a:spLocks noGrp="1"/>
          </p:cNvSpPr>
          <p:nvPr>
            <p:ph idx="1"/>
          </p:nvPr>
        </p:nvSpPr>
        <p:spPr>
          <a:xfrm>
            <a:off x="107504" y="908720"/>
            <a:ext cx="8856984" cy="5688632"/>
          </a:xfrm>
        </p:spPr>
        <p:txBody>
          <a:bodyPr/>
          <a:lstStyle/>
          <a:p>
            <a:pPr marL="114300" algn="justLow">
              <a:tabLst>
                <a:tab pos="114300" algn="l"/>
                <a:tab pos="4931410" algn="l"/>
              </a:tabLst>
            </a:pPr>
            <a:r>
              <a:rPr lang="ar-IQ" sz="4400" b="1" dirty="0" smtClean="0">
                <a:solidFill>
                  <a:srgbClr val="0070C0"/>
                </a:solidFill>
                <a:latin typeface="Simplified Arabic" panose="02020603050405020304" pitchFamily="18" charset="-78"/>
                <a:ea typeface="Times New Roman"/>
                <a:cs typeface="Simplified Arabic" panose="02020603050405020304" pitchFamily="18" charset="-78"/>
              </a:rPr>
              <a:t>تُعرف </a:t>
            </a:r>
            <a:r>
              <a:rPr lang="ar-IQ" sz="4400" b="1" dirty="0">
                <a:solidFill>
                  <a:srgbClr val="0070C0"/>
                </a:solidFill>
                <a:latin typeface="Simplified Arabic" panose="02020603050405020304" pitchFamily="18" charset="-78"/>
                <a:ea typeface="Times New Roman"/>
                <a:cs typeface="Simplified Arabic" panose="02020603050405020304" pitchFamily="18" charset="-78"/>
              </a:rPr>
              <a:t>الجروح بأنها انقطاع </a:t>
            </a:r>
            <a:r>
              <a:rPr lang="en-US" sz="4400" b="1" dirty="0">
                <a:solidFill>
                  <a:srgbClr val="0070C0"/>
                </a:solidFill>
                <a:latin typeface="Simplified Arabic" panose="02020603050405020304" pitchFamily="18" charset="-78"/>
                <a:ea typeface="Times New Roman"/>
                <a:cs typeface="Simplified Arabic" panose="02020603050405020304" pitchFamily="18" charset="-78"/>
              </a:rPr>
              <a:t>(severance)</a:t>
            </a:r>
            <a:r>
              <a:rPr lang="ar-IQ" sz="4400" b="1" dirty="0">
                <a:solidFill>
                  <a:srgbClr val="0070C0"/>
                </a:solidFill>
                <a:latin typeface="Simplified Arabic" panose="02020603050405020304" pitchFamily="18" charset="-78"/>
                <a:ea typeface="Times New Roman"/>
                <a:cs typeface="Simplified Arabic" panose="02020603050405020304" pitchFamily="18" charset="-78"/>
              </a:rPr>
              <a:t> أو انفصال وفقدان استمرارية </a:t>
            </a:r>
            <a:r>
              <a:rPr lang="ar-SA" sz="4400" b="1" dirty="0">
                <a:solidFill>
                  <a:srgbClr val="0070C0"/>
                </a:solidFill>
                <a:latin typeface="Simplified Arabic" panose="02020603050405020304" pitchFamily="18" charset="-78"/>
                <a:ea typeface="Times New Roman"/>
                <a:cs typeface="Simplified Arabic" panose="02020603050405020304" pitchFamily="18" charset="-78"/>
              </a:rPr>
              <a:t>الجلد </a:t>
            </a:r>
            <a:r>
              <a:rPr lang="ar-IQ" sz="4400" b="1" dirty="0">
                <a:solidFill>
                  <a:srgbClr val="0070C0"/>
                </a:solidFill>
                <a:latin typeface="Simplified Arabic" panose="02020603050405020304" pitchFamily="18" charset="-78"/>
                <a:ea typeface="Times New Roman"/>
                <a:cs typeface="Simplified Arabic" panose="02020603050405020304" pitchFamily="18" charset="-78"/>
              </a:rPr>
              <a:t>والأنسجة الرخوة نتيجة التعرض لمؤثر خارجي. </a:t>
            </a:r>
            <a:endParaRPr lang="en-US" sz="4400" b="1" dirty="0">
              <a:solidFill>
                <a:srgbClr val="0070C0"/>
              </a:solidFill>
              <a:latin typeface="Simplified Arabic" panose="02020603050405020304" pitchFamily="18" charset="-78"/>
              <a:ea typeface="Times New Roman"/>
              <a:cs typeface="Simplified Arabic" panose="02020603050405020304" pitchFamily="18" charset="-78"/>
            </a:endParaRPr>
          </a:p>
          <a:p>
            <a:pPr marL="114300" algn="justLow">
              <a:tabLst>
                <a:tab pos="114300" algn="l"/>
                <a:tab pos="4931410" algn="l"/>
              </a:tabLst>
            </a:pPr>
            <a:r>
              <a:rPr lang="ar-IQ" sz="4400" b="1" dirty="0">
                <a:latin typeface="Simplified Arabic" panose="02020603050405020304" pitchFamily="18" charset="-78"/>
                <a:ea typeface="Times New Roman"/>
                <a:cs typeface="Simplified Arabic" panose="02020603050405020304" pitchFamily="18" charset="-78"/>
              </a:rPr>
              <a:t>فإذا كان خروج الدم من ثغرة صغيرة يعتبر </a:t>
            </a:r>
            <a:r>
              <a:rPr lang="ar-IQ" sz="4400" b="1" dirty="0" smtClean="0">
                <a:solidFill>
                  <a:srgbClr val="C00000"/>
                </a:solidFill>
                <a:latin typeface="Simplified Arabic" panose="02020603050405020304" pitchFamily="18" charset="-78"/>
                <a:ea typeface="Times New Roman"/>
                <a:cs typeface="Simplified Arabic" panose="02020603050405020304" pitchFamily="18" charset="-78"/>
              </a:rPr>
              <a:t>إدماء</a:t>
            </a:r>
            <a:r>
              <a:rPr lang="ar-IQ" sz="4400" b="1" dirty="0" smtClean="0">
                <a:latin typeface="Simplified Arabic" panose="02020603050405020304" pitchFamily="18" charset="-78"/>
                <a:ea typeface="Times New Roman"/>
                <a:cs typeface="Simplified Arabic" panose="02020603050405020304" pitchFamily="18" charset="-78"/>
              </a:rPr>
              <a:t>.</a:t>
            </a:r>
          </a:p>
          <a:p>
            <a:pPr marL="114300" algn="justLow">
              <a:tabLst>
                <a:tab pos="114300" algn="l"/>
                <a:tab pos="4931410" algn="l"/>
              </a:tabLst>
            </a:pPr>
            <a:r>
              <a:rPr lang="ar-IQ" sz="4400" b="1" dirty="0" smtClean="0">
                <a:latin typeface="Simplified Arabic" panose="02020603050405020304" pitchFamily="18" charset="-78"/>
                <a:ea typeface="Times New Roman"/>
                <a:cs typeface="Simplified Arabic" panose="02020603050405020304" pitchFamily="18" charset="-78"/>
              </a:rPr>
              <a:t>أما </a:t>
            </a:r>
            <a:r>
              <a:rPr lang="ar-IQ" sz="4400" b="1" dirty="0">
                <a:latin typeface="Simplified Arabic" panose="02020603050405020304" pitchFamily="18" charset="-78"/>
                <a:ea typeface="Times New Roman"/>
                <a:cs typeface="Simplified Arabic" panose="02020603050405020304" pitchFamily="18" charset="-78"/>
              </a:rPr>
              <a:t>إذا كانت الثغرة كبيرة وتدفق الدم إلى الخارج بمقادير ملحوظة </a:t>
            </a:r>
            <a:r>
              <a:rPr lang="ar-IQ" sz="4400" b="1" dirty="0">
                <a:solidFill>
                  <a:srgbClr val="C00000"/>
                </a:solidFill>
                <a:latin typeface="Simplified Arabic" panose="02020603050405020304" pitchFamily="18" charset="-78"/>
                <a:ea typeface="Times New Roman"/>
                <a:cs typeface="Simplified Arabic" panose="02020603050405020304" pitchFamily="18" charset="-78"/>
              </a:rPr>
              <a:t>سُميَّ نزيفاً</a:t>
            </a:r>
            <a:r>
              <a:rPr lang="ar-IQ" sz="4400" b="1" dirty="0">
                <a:latin typeface="Simplified Arabic" panose="02020603050405020304" pitchFamily="18" charset="-78"/>
                <a:ea typeface="Times New Roman"/>
                <a:cs typeface="Simplified Arabic" panose="02020603050405020304" pitchFamily="18" charset="-78"/>
              </a:rPr>
              <a:t>.</a:t>
            </a:r>
            <a:endParaRPr lang="en-US" sz="4400" b="1" dirty="0">
              <a:latin typeface="Simplified Arabic" panose="02020603050405020304" pitchFamily="18" charset="-78"/>
              <a:ea typeface="Times New Roman"/>
              <a:cs typeface="Simplified Arabic" panose="02020603050405020304" pitchFamily="18" charset="-78"/>
            </a:endParaRPr>
          </a:p>
          <a:p>
            <a:endParaRPr lang="ar-IQ" dirty="0"/>
          </a:p>
        </p:txBody>
      </p:sp>
    </p:spTree>
    <p:extLst>
      <p:ext uri="{BB962C8B-B14F-4D97-AF65-F5344CB8AC3E}">
        <p14:creationId xmlns:p14="http://schemas.microsoft.com/office/powerpoint/2010/main" val="96843751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720080"/>
          </a:xfrm>
        </p:spPr>
        <p:txBody>
          <a:bodyPr>
            <a:normAutofit/>
          </a:bodyPr>
          <a:lstStyle/>
          <a:p>
            <a:pPr lvl="1" algn="ctr" rtl="1">
              <a:spcBef>
                <a:spcPct val="0"/>
              </a:spcBef>
            </a:pPr>
            <a:r>
              <a:rPr lang="ar-IQ" sz="3600" b="1" dirty="0" smtClean="0">
                <a:solidFill>
                  <a:srgbClr val="FF0000"/>
                </a:solidFill>
                <a:latin typeface="Times New Roman"/>
                <a:ea typeface="Times New Roman"/>
                <a:cs typeface="Simplified Arabic"/>
              </a:rPr>
              <a:t>أنواع الجروح :ـ</a:t>
            </a:r>
            <a:endParaRPr lang="ar-IQ" sz="3600" dirty="0">
              <a:solidFill>
                <a:srgbClr val="FF0000"/>
              </a:solidFill>
            </a:endParaRPr>
          </a:p>
        </p:txBody>
      </p:sp>
      <p:sp>
        <p:nvSpPr>
          <p:cNvPr id="3" name="عنصر نائب للمحتوى 2"/>
          <p:cNvSpPr>
            <a:spLocks noGrp="1"/>
          </p:cNvSpPr>
          <p:nvPr>
            <p:ph idx="1"/>
          </p:nvPr>
        </p:nvSpPr>
        <p:spPr>
          <a:xfrm>
            <a:off x="107504" y="980728"/>
            <a:ext cx="8856984" cy="5688632"/>
          </a:xfrm>
        </p:spPr>
        <p:txBody>
          <a:bodyPr>
            <a:normAutofit lnSpcReduction="10000"/>
          </a:bodyPr>
          <a:lstStyle/>
          <a:p>
            <a:pPr lvl="0" algn="just">
              <a:buFont typeface="+mj-lt"/>
              <a:buAutoNum type="arabicPeriod"/>
              <a:tabLst>
                <a:tab pos="342900" algn="l"/>
              </a:tabLst>
            </a:pPr>
            <a:r>
              <a:rPr lang="ar-IQ" b="1" dirty="0" smtClean="0">
                <a:solidFill>
                  <a:srgbClr val="FF0000"/>
                </a:solidFill>
                <a:latin typeface="Simplified Arabic" panose="02020603050405020304" pitchFamily="18" charset="-78"/>
                <a:ea typeface="Times New Roman"/>
                <a:cs typeface="Simplified Arabic" panose="02020603050405020304" pitchFamily="18" charset="-78"/>
              </a:rPr>
              <a:t>جرح </a:t>
            </a:r>
            <a:r>
              <a:rPr lang="ar-IQ" b="1" dirty="0">
                <a:solidFill>
                  <a:srgbClr val="FF0000"/>
                </a:solidFill>
                <a:latin typeface="Simplified Arabic" panose="02020603050405020304" pitchFamily="18" charset="-78"/>
                <a:ea typeface="Times New Roman"/>
                <a:cs typeface="Simplified Arabic" panose="02020603050405020304" pitchFamily="18" charset="-78"/>
              </a:rPr>
              <a:t>سطحي </a:t>
            </a:r>
            <a:r>
              <a:rPr lang="ar-SA" b="1" dirty="0">
                <a:solidFill>
                  <a:srgbClr val="FF0000"/>
                </a:solidFill>
                <a:latin typeface="Simplified Arabic" panose="02020603050405020304" pitchFamily="18" charset="-78"/>
                <a:ea typeface="Times New Roman"/>
                <a:cs typeface="Simplified Arabic" panose="02020603050405020304" pitchFamily="18" charset="-78"/>
              </a:rPr>
              <a:t>(</a:t>
            </a:r>
            <a:r>
              <a:rPr lang="ar-SA" b="1" dirty="0" err="1">
                <a:solidFill>
                  <a:srgbClr val="FF0000"/>
                </a:solidFill>
                <a:latin typeface="Simplified Arabic" panose="02020603050405020304" pitchFamily="18" charset="-78"/>
                <a:ea typeface="Times New Roman"/>
                <a:cs typeface="Simplified Arabic" panose="02020603050405020304" pitchFamily="18" charset="-78"/>
              </a:rPr>
              <a:t>السحجات</a:t>
            </a:r>
            <a:r>
              <a:rPr lang="ar-IQ" b="1" dirty="0">
                <a:solidFill>
                  <a:srgbClr val="FF0000"/>
                </a:solidFill>
                <a:latin typeface="Simplified Arabic" panose="02020603050405020304" pitchFamily="18" charset="-78"/>
                <a:ea typeface="Times New Roman"/>
                <a:cs typeface="Simplified Arabic" panose="02020603050405020304" pitchFamily="18" charset="-78"/>
              </a:rPr>
              <a:t>)   </a:t>
            </a:r>
            <a:r>
              <a:rPr lang="en-US" b="1" dirty="0">
                <a:solidFill>
                  <a:srgbClr val="FF0000"/>
                </a:solidFill>
                <a:latin typeface="Simplified Arabic" panose="02020603050405020304" pitchFamily="18" charset="-78"/>
                <a:ea typeface="Times New Roman"/>
                <a:cs typeface="Simplified Arabic" panose="02020603050405020304" pitchFamily="18" charset="-78"/>
              </a:rPr>
              <a:t>Superficial Wound </a:t>
            </a:r>
            <a:endParaRPr lang="en-US" sz="2800" b="1" dirty="0">
              <a:solidFill>
                <a:srgbClr val="FF0000"/>
              </a:solidFill>
              <a:latin typeface="Simplified Arabic" panose="02020603050405020304" pitchFamily="18" charset="-78"/>
              <a:ea typeface="Times New Roman"/>
              <a:cs typeface="Simplified Arabic" panose="02020603050405020304" pitchFamily="18" charset="-78"/>
            </a:endParaRPr>
          </a:p>
          <a:p>
            <a:pPr algn="just">
              <a:tabLst>
                <a:tab pos="588010" algn="l"/>
                <a:tab pos="4931410" algn="l"/>
              </a:tabLst>
            </a:pPr>
            <a:r>
              <a:rPr lang="ar-IQ" b="1" dirty="0">
                <a:latin typeface="Simplified Arabic" panose="02020603050405020304" pitchFamily="18" charset="-78"/>
                <a:ea typeface="Times New Roman"/>
                <a:cs typeface="Simplified Arabic" panose="02020603050405020304" pitchFamily="18" charset="-78"/>
              </a:rPr>
              <a:t>اقل الأنواع أهمية وأكثرها انتشاراً وهي عبارة عن </a:t>
            </a:r>
            <a:r>
              <a:rPr lang="ar-IQ" b="1" dirty="0" smtClean="0">
                <a:solidFill>
                  <a:srgbClr val="C00000"/>
                </a:solidFill>
                <a:latin typeface="Simplified Arabic" panose="02020603050405020304" pitchFamily="18" charset="-78"/>
                <a:ea typeface="Times New Roman"/>
                <a:cs typeface="Simplified Arabic" panose="02020603050405020304" pitchFamily="18" charset="-78"/>
              </a:rPr>
              <a:t>تهتك</a:t>
            </a:r>
            <a:r>
              <a:rPr lang="ar-IQ" b="1" dirty="0" smtClean="0">
                <a:latin typeface="Simplified Arabic" panose="02020603050405020304" pitchFamily="18" charset="-78"/>
                <a:ea typeface="Times New Roman"/>
                <a:cs typeface="Simplified Arabic" panose="02020603050405020304" pitchFamily="18" charset="-78"/>
              </a:rPr>
              <a:t> </a:t>
            </a:r>
            <a:r>
              <a:rPr lang="ar-IQ" b="1" dirty="0">
                <a:latin typeface="Simplified Arabic" panose="02020603050405020304" pitchFamily="18" charset="-78"/>
                <a:ea typeface="Times New Roman"/>
                <a:cs typeface="Simplified Arabic" panose="02020603050405020304" pitchFamily="18" charset="-78"/>
              </a:rPr>
              <a:t>في طبقات الجلد السطحية على شكل </a:t>
            </a:r>
            <a:r>
              <a:rPr lang="ar-IQ" b="1" dirty="0" err="1">
                <a:latin typeface="Simplified Arabic" panose="02020603050405020304" pitchFamily="18" charset="-78"/>
                <a:ea typeface="Times New Roman"/>
                <a:cs typeface="Simplified Arabic" panose="02020603050405020304" pitchFamily="18" charset="-78"/>
              </a:rPr>
              <a:t>سحجات</a:t>
            </a:r>
            <a:r>
              <a:rPr lang="ar-IQ" b="1" dirty="0">
                <a:latin typeface="Simplified Arabic" panose="02020603050405020304" pitchFamily="18" charset="-78"/>
                <a:ea typeface="Times New Roman"/>
                <a:cs typeface="Simplified Arabic" panose="02020603050405020304" pitchFamily="18" charset="-78"/>
              </a:rPr>
              <a:t> </a:t>
            </a:r>
            <a:r>
              <a:rPr lang="ar-IQ" b="1" dirty="0" smtClean="0">
                <a:latin typeface="Simplified Arabic" panose="02020603050405020304" pitchFamily="18" charset="-78"/>
                <a:ea typeface="Times New Roman"/>
                <a:cs typeface="Simplified Arabic" panose="02020603050405020304" pitchFamily="18" charset="-78"/>
              </a:rPr>
              <a:t>وخدوش.</a:t>
            </a:r>
          </a:p>
          <a:p>
            <a:pPr algn="just">
              <a:tabLst>
                <a:tab pos="588010" algn="l"/>
                <a:tab pos="4931410" algn="l"/>
              </a:tabLst>
            </a:pPr>
            <a:r>
              <a:rPr lang="ar-IQ" b="1" dirty="0" smtClean="0">
                <a:latin typeface="Simplified Arabic" panose="02020603050405020304" pitchFamily="18" charset="-78"/>
                <a:ea typeface="Times New Roman"/>
                <a:cs typeface="Simplified Arabic" panose="02020603050405020304" pitchFamily="18" charset="-78"/>
              </a:rPr>
              <a:t>(</a:t>
            </a:r>
            <a:r>
              <a:rPr lang="ar-IQ" b="1" u="sng" dirty="0" smtClean="0">
                <a:solidFill>
                  <a:srgbClr val="FF0000"/>
                </a:solidFill>
                <a:latin typeface="Simplified Arabic" panose="02020603050405020304" pitchFamily="18" charset="-78"/>
                <a:ea typeface="Times New Roman"/>
                <a:cs typeface="Simplified Arabic" panose="02020603050405020304" pitchFamily="18" charset="-78"/>
              </a:rPr>
              <a:t>درجاتها</a:t>
            </a:r>
            <a:r>
              <a:rPr lang="ar-IQ" b="1" dirty="0" smtClean="0">
                <a:latin typeface="Simplified Arabic" panose="02020603050405020304" pitchFamily="18" charset="-78"/>
                <a:ea typeface="Times New Roman"/>
                <a:cs typeface="Simplified Arabic" panose="02020603050405020304" pitchFamily="18" charset="-78"/>
              </a:rPr>
              <a:t>) وتختلف </a:t>
            </a:r>
            <a:r>
              <a:rPr lang="ar-IQ" b="1" dirty="0">
                <a:latin typeface="Simplified Arabic" panose="02020603050405020304" pitchFamily="18" charset="-78"/>
                <a:ea typeface="Times New Roman"/>
                <a:cs typeface="Simplified Arabic" panose="02020603050405020304" pitchFamily="18" charset="-78"/>
              </a:rPr>
              <a:t>درجاتها من الاحمرار إلى التسلخات </a:t>
            </a:r>
            <a:r>
              <a:rPr lang="ar-IQ" b="1" dirty="0" smtClean="0">
                <a:latin typeface="Simplified Arabic" panose="02020603050405020304" pitchFamily="18" charset="-78"/>
                <a:ea typeface="Times New Roman"/>
                <a:cs typeface="Simplified Arabic" panose="02020603050405020304" pitchFamily="18" charset="-78"/>
              </a:rPr>
              <a:t>الكثيرة.</a:t>
            </a:r>
          </a:p>
          <a:p>
            <a:pPr algn="just">
              <a:tabLst>
                <a:tab pos="588010" algn="l"/>
                <a:tab pos="4931410" algn="l"/>
              </a:tabLst>
            </a:pPr>
            <a:r>
              <a:rPr lang="ar-IQ" b="1" dirty="0" smtClean="0">
                <a:latin typeface="Simplified Arabic" panose="02020603050405020304" pitchFamily="18" charset="-78"/>
                <a:ea typeface="Times New Roman"/>
                <a:cs typeface="Simplified Arabic" panose="02020603050405020304" pitchFamily="18" charset="-78"/>
              </a:rPr>
              <a:t>وفيها </a:t>
            </a:r>
            <a:r>
              <a:rPr lang="ar-IQ" b="1" dirty="0">
                <a:latin typeface="Simplified Arabic" panose="02020603050405020304" pitchFamily="18" charset="-78"/>
                <a:ea typeface="Times New Roman"/>
                <a:cs typeface="Simplified Arabic" panose="02020603050405020304" pitchFamily="18" charset="-78"/>
              </a:rPr>
              <a:t>يكون النزيف </a:t>
            </a:r>
            <a:r>
              <a:rPr lang="ar-IQ" b="1" dirty="0" smtClean="0">
                <a:latin typeface="Simplified Arabic" panose="02020603050405020304" pitchFamily="18" charset="-78"/>
                <a:ea typeface="Times New Roman"/>
                <a:cs typeface="Simplified Arabic" panose="02020603050405020304" pitchFamily="18" charset="-78"/>
              </a:rPr>
              <a:t>قليلاً.</a:t>
            </a:r>
          </a:p>
          <a:p>
            <a:pPr algn="just">
              <a:tabLst>
                <a:tab pos="588010" algn="l"/>
                <a:tab pos="4931410" algn="l"/>
              </a:tabLst>
            </a:pPr>
            <a:r>
              <a:rPr lang="ar-IQ" b="1" dirty="0" smtClean="0">
                <a:latin typeface="Simplified Arabic" panose="02020603050405020304" pitchFamily="18" charset="-78"/>
                <a:ea typeface="Times New Roman"/>
                <a:cs typeface="Simplified Arabic" panose="02020603050405020304" pitchFamily="18" charset="-78"/>
              </a:rPr>
              <a:t>(</a:t>
            </a:r>
            <a:r>
              <a:rPr lang="ar-IQ" b="1" u="sng" dirty="0" smtClean="0">
                <a:solidFill>
                  <a:srgbClr val="FF0000"/>
                </a:solidFill>
                <a:latin typeface="Simplified Arabic" panose="02020603050405020304" pitchFamily="18" charset="-78"/>
                <a:ea typeface="Times New Roman"/>
                <a:cs typeface="Simplified Arabic" panose="02020603050405020304" pitchFamily="18" charset="-78"/>
              </a:rPr>
              <a:t>السبب</a:t>
            </a:r>
            <a:r>
              <a:rPr lang="ar-IQ" b="1" dirty="0" smtClean="0">
                <a:latin typeface="Simplified Arabic" panose="02020603050405020304" pitchFamily="18" charset="-78"/>
                <a:ea typeface="Times New Roman"/>
                <a:cs typeface="Simplified Arabic" panose="02020603050405020304" pitchFamily="18" charset="-78"/>
              </a:rPr>
              <a:t>) تحدث </a:t>
            </a:r>
            <a:r>
              <a:rPr lang="ar-IQ" b="1" dirty="0">
                <a:latin typeface="Simplified Arabic" panose="02020603050405020304" pitchFamily="18" charset="-78"/>
                <a:ea typeface="Times New Roman"/>
                <a:cs typeface="Simplified Arabic" panose="02020603050405020304" pitchFamily="18" charset="-78"/>
              </a:rPr>
              <a:t>نتيجة احتكاك الجلد بأي سطح خشن مثل أرضية ملعب </a:t>
            </a:r>
            <a:r>
              <a:rPr lang="ar-IQ" b="1" dirty="0" smtClean="0">
                <a:latin typeface="Simplified Arabic" panose="02020603050405020304" pitchFamily="18" charset="-78"/>
                <a:ea typeface="Times New Roman"/>
                <a:cs typeface="Simplified Arabic" panose="02020603050405020304" pitchFamily="18" charset="-78"/>
              </a:rPr>
              <a:t>خشن أو الأدوات والأجهزة المستخدمة.</a:t>
            </a:r>
            <a:endParaRPr lang="ar-SA" b="1" dirty="0" smtClean="0">
              <a:latin typeface="Simplified Arabic" panose="02020603050405020304" pitchFamily="18" charset="-78"/>
              <a:ea typeface="Times New Roman"/>
              <a:cs typeface="Simplified Arabic" panose="02020603050405020304" pitchFamily="18" charset="-78"/>
            </a:endParaRPr>
          </a:p>
          <a:p>
            <a:pPr algn="just">
              <a:tabLst>
                <a:tab pos="588010" algn="l"/>
                <a:tab pos="4931410" algn="l"/>
              </a:tabLst>
            </a:pPr>
            <a:r>
              <a:rPr lang="ar-SA" b="1" dirty="0" smtClean="0">
                <a:latin typeface="Simplified Arabic" panose="02020603050405020304" pitchFamily="18" charset="-78"/>
                <a:ea typeface="Times New Roman"/>
                <a:cs typeface="Simplified Arabic" panose="02020603050405020304" pitchFamily="18" charset="-78"/>
              </a:rPr>
              <a:t>ويكون </a:t>
            </a:r>
            <a:r>
              <a:rPr lang="ar-SA" b="1" dirty="0">
                <a:latin typeface="Simplified Arabic" panose="02020603050405020304" pitchFamily="18" charset="-78"/>
                <a:ea typeface="Times New Roman"/>
                <a:cs typeface="Simplified Arabic" panose="02020603050405020304" pitchFamily="18" charset="-78"/>
              </a:rPr>
              <a:t>النزيف الدموي في الغالب بسيطا على شكل رشح أو نقاط خفيفة على </a:t>
            </a:r>
            <a:r>
              <a:rPr lang="ar-SA" b="1" dirty="0" smtClean="0">
                <a:latin typeface="Simplified Arabic" panose="02020603050405020304" pitchFamily="18" charset="-78"/>
                <a:ea typeface="Times New Roman"/>
                <a:cs typeface="Simplified Arabic" panose="02020603050405020304" pitchFamily="18" charset="-78"/>
              </a:rPr>
              <a:t>الجلد</a:t>
            </a:r>
            <a:r>
              <a:rPr lang="ar-IQ" b="1" dirty="0" smtClean="0">
                <a:latin typeface="Simplified Arabic" panose="02020603050405020304" pitchFamily="18" charset="-78"/>
                <a:ea typeface="Times New Roman"/>
                <a:cs typeface="Simplified Arabic" panose="02020603050405020304" pitchFamily="18" charset="-78"/>
              </a:rPr>
              <a:t>.</a:t>
            </a:r>
          </a:p>
          <a:p>
            <a:pPr algn="just">
              <a:tabLst>
                <a:tab pos="588010" algn="l"/>
                <a:tab pos="4931410" algn="l"/>
              </a:tabLst>
            </a:pPr>
            <a:r>
              <a:rPr lang="ar-IQ" b="1" dirty="0" smtClean="0">
                <a:latin typeface="Simplified Arabic" panose="02020603050405020304" pitchFamily="18" charset="-78"/>
                <a:ea typeface="Times New Roman"/>
                <a:cs typeface="Simplified Arabic" panose="02020603050405020304" pitchFamily="18" charset="-78"/>
              </a:rPr>
              <a:t>(</a:t>
            </a:r>
            <a:r>
              <a:rPr lang="ar-IQ" b="1" u="sng" dirty="0" smtClean="0">
                <a:solidFill>
                  <a:srgbClr val="FF0000"/>
                </a:solidFill>
                <a:latin typeface="Simplified Arabic" panose="02020603050405020304" pitchFamily="18" charset="-78"/>
                <a:ea typeface="Times New Roman"/>
                <a:cs typeface="Simplified Arabic" panose="02020603050405020304" pitchFamily="18" charset="-78"/>
              </a:rPr>
              <a:t>العلاج</a:t>
            </a:r>
            <a:r>
              <a:rPr lang="ar-IQ" b="1" dirty="0" smtClean="0">
                <a:latin typeface="Simplified Arabic" panose="02020603050405020304" pitchFamily="18" charset="-78"/>
                <a:ea typeface="Times New Roman"/>
                <a:cs typeface="Simplified Arabic" panose="02020603050405020304" pitchFamily="18" charset="-78"/>
              </a:rPr>
              <a:t>) يجب </a:t>
            </a:r>
            <a:r>
              <a:rPr lang="ar-IQ" b="1" dirty="0">
                <a:latin typeface="Simplified Arabic" panose="02020603050405020304" pitchFamily="18" charset="-78"/>
                <a:ea typeface="Times New Roman"/>
                <a:cs typeface="Simplified Arabic" panose="02020603050405020304" pitchFamily="18" charset="-78"/>
              </a:rPr>
              <a:t>تنظيف الإصابة وتعقيمها </a:t>
            </a:r>
            <a:r>
              <a:rPr lang="ar-IQ" b="1" dirty="0" smtClean="0">
                <a:latin typeface="Simplified Arabic" panose="02020603050405020304" pitchFamily="18" charset="-78"/>
                <a:ea typeface="Times New Roman"/>
                <a:cs typeface="Simplified Arabic" panose="02020603050405020304" pitchFamily="18" charset="-78"/>
              </a:rPr>
              <a:t>وتُستعمل </a:t>
            </a:r>
            <a:r>
              <a:rPr lang="ar-IQ" b="1" dirty="0">
                <a:latin typeface="Simplified Arabic" panose="02020603050405020304" pitchFamily="18" charset="-78"/>
                <a:ea typeface="Times New Roman"/>
                <a:cs typeface="Simplified Arabic" panose="02020603050405020304" pitchFamily="18" charset="-78"/>
              </a:rPr>
              <a:t>كمادات دافئة </a:t>
            </a:r>
            <a:r>
              <a:rPr lang="ar-IQ" b="1" dirty="0" smtClean="0">
                <a:latin typeface="Simplified Arabic" panose="02020603050405020304" pitchFamily="18" charset="-78"/>
                <a:ea typeface="Times New Roman"/>
                <a:cs typeface="Simplified Arabic" panose="02020603050405020304" pitchFamily="18" charset="-78"/>
              </a:rPr>
              <a:t>موضعية وفي </a:t>
            </a:r>
            <a:r>
              <a:rPr lang="ar-IQ" b="1" dirty="0">
                <a:latin typeface="Simplified Arabic" panose="02020603050405020304" pitchFamily="18" charset="-78"/>
                <a:ea typeface="Times New Roman"/>
                <a:cs typeface="Simplified Arabic" panose="02020603050405020304" pitchFamily="18" charset="-78"/>
              </a:rPr>
              <a:t>حال التهابَها </a:t>
            </a:r>
            <a:r>
              <a:rPr lang="ar-IQ" b="1" dirty="0" smtClean="0">
                <a:latin typeface="Simplified Arabic" panose="02020603050405020304" pitchFamily="18" charset="-78"/>
                <a:ea typeface="Times New Roman"/>
                <a:cs typeface="Simplified Arabic" panose="02020603050405020304" pitchFamily="18" charset="-78"/>
              </a:rPr>
              <a:t>مراجعة المراكز الصحية.</a:t>
            </a:r>
            <a:endParaRPr lang="en-US" sz="2800" b="1" dirty="0">
              <a:latin typeface="Simplified Arabic" panose="02020603050405020304" pitchFamily="18" charset="-78"/>
              <a:ea typeface="Times New Roman"/>
              <a:cs typeface="Simplified Arabic" panose="02020603050405020304" pitchFamily="18" charset="-78"/>
            </a:endParaRPr>
          </a:p>
          <a:p>
            <a:endParaRPr lang="ar-IQ" dirty="0"/>
          </a:p>
        </p:txBody>
      </p:sp>
    </p:spTree>
    <p:extLst>
      <p:ext uri="{BB962C8B-B14F-4D97-AF65-F5344CB8AC3E}">
        <p14:creationId xmlns:p14="http://schemas.microsoft.com/office/powerpoint/2010/main" val="419353125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504056"/>
          </a:xfrm>
        </p:spPr>
        <p:txBody>
          <a:bodyPr>
            <a:noAutofit/>
          </a:bodyPr>
          <a:lstStyle/>
          <a:p>
            <a:r>
              <a:rPr lang="ar-IQ" sz="3200" b="1" dirty="0" smtClean="0">
                <a:solidFill>
                  <a:srgbClr val="FF0000"/>
                </a:solidFill>
                <a:latin typeface="Simplified Arabic" pitchFamily="18" charset="-78"/>
                <a:cs typeface="Simplified Arabic" pitchFamily="18" charset="-78"/>
              </a:rPr>
              <a:t>صورة توضح </a:t>
            </a:r>
            <a:r>
              <a:rPr lang="ar-IQ" sz="3200" b="1" dirty="0" err="1" smtClean="0">
                <a:solidFill>
                  <a:srgbClr val="FF0000"/>
                </a:solidFill>
                <a:latin typeface="Simplified Arabic" pitchFamily="18" charset="-78"/>
                <a:cs typeface="Simplified Arabic" pitchFamily="18" charset="-78"/>
              </a:rPr>
              <a:t>السحجات</a:t>
            </a:r>
            <a:endParaRPr lang="ar-IQ" sz="3200" b="1" dirty="0">
              <a:solidFill>
                <a:srgbClr val="FF0000"/>
              </a:solidFill>
              <a:latin typeface="Simplified Arabic" pitchFamily="18" charset="-78"/>
              <a:cs typeface="Simplified Arabic" pitchFamily="18" charset="-78"/>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052736"/>
            <a:ext cx="7992887" cy="5400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79565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576064"/>
          </a:xfrm>
        </p:spPr>
        <p:txBody>
          <a:bodyPr>
            <a:normAutofit fontScale="90000"/>
          </a:bodyPr>
          <a:lstStyle/>
          <a:p>
            <a:pPr lvl="0"/>
            <a:r>
              <a:rPr lang="ar-IQ" b="1" dirty="0" smtClean="0">
                <a:solidFill>
                  <a:srgbClr val="FF0000"/>
                </a:solidFill>
                <a:latin typeface="Times New Roman"/>
                <a:ea typeface="Times New Roman"/>
                <a:cs typeface="Simplified Arabic"/>
              </a:rPr>
              <a:t>2. جرح </a:t>
            </a:r>
            <a:r>
              <a:rPr lang="ar-IQ" b="1" dirty="0">
                <a:solidFill>
                  <a:srgbClr val="FF0000"/>
                </a:solidFill>
                <a:latin typeface="Times New Roman"/>
                <a:ea typeface="Times New Roman"/>
                <a:cs typeface="Simplified Arabic"/>
              </a:rPr>
              <a:t>قطعي     </a:t>
            </a:r>
            <a:r>
              <a:rPr lang="en-US" b="1" dirty="0">
                <a:solidFill>
                  <a:srgbClr val="FF0000"/>
                </a:solidFill>
                <a:latin typeface="Times New Roman"/>
                <a:ea typeface="Times New Roman"/>
                <a:cs typeface="Simplified Arabic"/>
              </a:rPr>
              <a:t>Cutting </a:t>
            </a:r>
            <a:r>
              <a:rPr lang="en-US" b="1" dirty="0" smtClean="0">
                <a:solidFill>
                  <a:srgbClr val="FF0000"/>
                </a:solidFill>
                <a:latin typeface="Times New Roman"/>
                <a:ea typeface="Times New Roman"/>
                <a:cs typeface="Simplified Arabic"/>
              </a:rPr>
              <a:t>Wound</a:t>
            </a:r>
            <a:endParaRPr lang="ar-IQ" dirty="0">
              <a:solidFill>
                <a:srgbClr val="FF0000"/>
              </a:solidFill>
            </a:endParaRPr>
          </a:p>
        </p:txBody>
      </p:sp>
      <p:sp>
        <p:nvSpPr>
          <p:cNvPr id="3" name="عنصر نائب للمحتوى 2"/>
          <p:cNvSpPr>
            <a:spLocks noGrp="1"/>
          </p:cNvSpPr>
          <p:nvPr>
            <p:ph idx="1"/>
          </p:nvPr>
        </p:nvSpPr>
        <p:spPr>
          <a:xfrm>
            <a:off x="179512" y="908720"/>
            <a:ext cx="8784976" cy="5832648"/>
          </a:xfrm>
        </p:spPr>
        <p:txBody>
          <a:bodyPr/>
          <a:lstStyle/>
          <a:p>
            <a:pPr algn="just">
              <a:tabLst>
                <a:tab pos="342900" algn="l"/>
                <a:tab pos="4931410" algn="l"/>
              </a:tabLst>
            </a:pPr>
            <a:r>
              <a:rPr lang="ar-IQ" sz="5400" b="1" dirty="0" smtClean="0">
                <a:latin typeface="Simplified Arabic" panose="02020603050405020304" pitchFamily="18" charset="-78"/>
                <a:ea typeface="Times New Roman"/>
                <a:cs typeface="Simplified Arabic" panose="02020603050405020304" pitchFamily="18" charset="-78"/>
              </a:rPr>
              <a:t>تحدث </a:t>
            </a:r>
            <a:r>
              <a:rPr lang="ar-IQ" sz="5400" b="1" dirty="0">
                <a:latin typeface="Simplified Arabic" panose="02020603050405020304" pitchFamily="18" charset="-78"/>
                <a:ea typeface="Times New Roman"/>
                <a:cs typeface="Simplified Arabic" panose="02020603050405020304" pitchFamily="18" charset="-78"/>
              </a:rPr>
              <a:t>نتيجة التعرض لآلة حادة مثل </a:t>
            </a:r>
            <a:r>
              <a:rPr lang="ar-IQ" sz="5400" b="1" dirty="0" smtClean="0">
                <a:latin typeface="Simplified Arabic" panose="02020603050405020304" pitchFamily="18" charset="-78"/>
                <a:ea typeface="Times New Roman"/>
                <a:cs typeface="Simplified Arabic" panose="02020603050405020304" pitchFamily="18" charset="-78"/>
              </a:rPr>
              <a:t>سكين.</a:t>
            </a:r>
          </a:p>
          <a:p>
            <a:pPr algn="just">
              <a:tabLst>
                <a:tab pos="342900" algn="l"/>
                <a:tab pos="4931410" algn="l"/>
              </a:tabLst>
            </a:pPr>
            <a:r>
              <a:rPr lang="ar-IQ" sz="5400" b="1" u="sng" dirty="0" smtClean="0">
                <a:solidFill>
                  <a:srgbClr val="FF0000"/>
                </a:solidFill>
                <a:latin typeface="Simplified Arabic" panose="02020603050405020304" pitchFamily="18" charset="-78"/>
                <a:ea typeface="Times New Roman"/>
                <a:cs typeface="Simplified Arabic" panose="02020603050405020304" pitchFamily="18" charset="-78"/>
              </a:rPr>
              <a:t>يتميز</a:t>
            </a:r>
            <a:r>
              <a:rPr lang="ar-IQ" sz="5400" b="1" dirty="0" smtClean="0">
                <a:latin typeface="Simplified Arabic" panose="02020603050405020304" pitchFamily="18" charset="-78"/>
                <a:ea typeface="Times New Roman"/>
                <a:cs typeface="Simplified Arabic" panose="02020603050405020304" pitchFamily="18" charset="-78"/>
              </a:rPr>
              <a:t> </a:t>
            </a:r>
            <a:r>
              <a:rPr lang="ar-IQ" sz="5400" b="1" dirty="0">
                <a:latin typeface="Simplified Arabic" panose="02020603050405020304" pitchFamily="18" charset="-78"/>
                <a:ea typeface="Times New Roman"/>
                <a:cs typeface="Simplified Arabic" panose="02020603050405020304" pitchFamily="18" charset="-78"/>
              </a:rPr>
              <a:t>الجرح إن حافتيه منتظمتين والجرح عميق </a:t>
            </a:r>
            <a:endParaRPr lang="ar-IQ" sz="5400" b="1" dirty="0" smtClean="0">
              <a:latin typeface="Simplified Arabic" panose="02020603050405020304" pitchFamily="18" charset="-78"/>
              <a:ea typeface="Times New Roman"/>
              <a:cs typeface="Simplified Arabic" panose="02020603050405020304" pitchFamily="18" charset="-78"/>
            </a:endParaRPr>
          </a:p>
          <a:p>
            <a:pPr algn="just">
              <a:tabLst>
                <a:tab pos="342900" algn="l"/>
                <a:tab pos="4931410" algn="l"/>
              </a:tabLst>
            </a:pPr>
            <a:r>
              <a:rPr lang="ar-IQ" sz="5400" b="1" dirty="0" smtClean="0">
                <a:latin typeface="Simplified Arabic" panose="02020603050405020304" pitchFamily="18" charset="-78"/>
                <a:ea typeface="Times New Roman"/>
                <a:cs typeface="Simplified Arabic" panose="02020603050405020304" pitchFamily="18" charset="-78"/>
              </a:rPr>
              <a:t>فيحدث </a:t>
            </a:r>
            <a:r>
              <a:rPr lang="ar-IQ" sz="5400" b="1" dirty="0">
                <a:latin typeface="Simplified Arabic" panose="02020603050405020304" pitchFamily="18" charset="-78"/>
                <a:ea typeface="Times New Roman"/>
                <a:cs typeface="Simplified Arabic" panose="02020603050405020304" pitchFamily="18" charset="-78"/>
              </a:rPr>
              <a:t>نزف </a:t>
            </a:r>
            <a:r>
              <a:rPr lang="ar-IQ" sz="5400" b="1" dirty="0">
                <a:solidFill>
                  <a:srgbClr val="C00000"/>
                </a:solidFill>
                <a:latin typeface="Simplified Arabic" panose="02020603050405020304" pitchFamily="18" charset="-78"/>
                <a:ea typeface="Times New Roman"/>
                <a:cs typeface="Simplified Arabic" panose="02020603050405020304" pitchFamily="18" charset="-78"/>
              </a:rPr>
              <a:t>دموي شديد </a:t>
            </a:r>
            <a:r>
              <a:rPr lang="ar-IQ" sz="5400" b="1" dirty="0">
                <a:latin typeface="Simplified Arabic" panose="02020603050405020304" pitchFamily="18" charset="-78"/>
                <a:ea typeface="Times New Roman"/>
                <a:cs typeface="Simplified Arabic" panose="02020603050405020304" pitchFamily="18" charset="-78"/>
              </a:rPr>
              <a:t>نتيجة قطع عدد من الأوعية الدموية. </a:t>
            </a:r>
            <a:endParaRPr lang="en-US" sz="5400" b="1" dirty="0">
              <a:latin typeface="Simplified Arabic" panose="02020603050405020304" pitchFamily="18" charset="-78"/>
              <a:ea typeface="Times New Roman"/>
              <a:cs typeface="Simplified Arabic" panose="02020603050405020304" pitchFamily="18" charset="-78"/>
            </a:endParaRPr>
          </a:p>
          <a:p>
            <a:endParaRPr lang="ar-IQ" dirty="0"/>
          </a:p>
        </p:txBody>
      </p:sp>
    </p:spTree>
    <p:extLst>
      <p:ext uri="{BB962C8B-B14F-4D97-AF65-F5344CB8AC3E}">
        <p14:creationId xmlns:p14="http://schemas.microsoft.com/office/powerpoint/2010/main" val="141059407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576064"/>
          </a:xfrm>
        </p:spPr>
        <p:txBody>
          <a:bodyPr>
            <a:normAutofit fontScale="90000"/>
          </a:bodyPr>
          <a:lstStyle/>
          <a:p>
            <a:r>
              <a:rPr lang="ar-IQ" dirty="0" smtClean="0"/>
              <a:t>الجرح القطعي</a:t>
            </a:r>
            <a:endParaRPr lang="ar-IQ"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836613"/>
            <a:ext cx="8064896" cy="590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09441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576064"/>
          </a:xfrm>
        </p:spPr>
        <p:txBody>
          <a:bodyPr>
            <a:noAutofit/>
          </a:bodyPr>
          <a:lstStyle/>
          <a:p>
            <a:pPr lvl="0"/>
            <a:r>
              <a:rPr lang="ar-IQ" sz="2800" b="1" dirty="0" smtClean="0">
                <a:solidFill>
                  <a:srgbClr val="FF0000"/>
                </a:solidFill>
                <a:latin typeface="Times New Roman"/>
                <a:ea typeface="Times New Roman"/>
                <a:cs typeface="Simplified Arabic"/>
              </a:rPr>
              <a:t>3. جرح </a:t>
            </a:r>
            <a:r>
              <a:rPr lang="ar-IQ" sz="2800" b="1" dirty="0">
                <a:solidFill>
                  <a:srgbClr val="FF0000"/>
                </a:solidFill>
                <a:latin typeface="Times New Roman"/>
                <a:ea typeface="Times New Roman"/>
                <a:cs typeface="Simplified Arabic"/>
              </a:rPr>
              <a:t>تهتكي أو تمزقي (رَضِيَّة)    </a:t>
            </a:r>
            <a:r>
              <a:rPr lang="en-US" sz="2800" b="1" dirty="0">
                <a:solidFill>
                  <a:srgbClr val="FF0000"/>
                </a:solidFill>
                <a:latin typeface="Times New Roman"/>
                <a:ea typeface="Times New Roman"/>
                <a:cs typeface="Simplified Arabic"/>
              </a:rPr>
              <a:t>Tear Wound </a:t>
            </a:r>
            <a:endParaRPr lang="ar-IQ" sz="2800" dirty="0">
              <a:solidFill>
                <a:srgbClr val="FF0000"/>
              </a:solidFill>
            </a:endParaRPr>
          </a:p>
        </p:txBody>
      </p:sp>
      <p:sp>
        <p:nvSpPr>
          <p:cNvPr id="3" name="عنصر نائب للمحتوى 2"/>
          <p:cNvSpPr>
            <a:spLocks noGrp="1"/>
          </p:cNvSpPr>
          <p:nvPr>
            <p:ph idx="1"/>
          </p:nvPr>
        </p:nvSpPr>
        <p:spPr>
          <a:xfrm>
            <a:off x="179512" y="836712"/>
            <a:ext cx="8784976" cy="5760640"/>
          </a:xfrm>
        </p:spPr>
        <p:txBody>
          <a:bodyPr>
            <a:normAutofit fontScale="92500"/>
          </a:bodyPr>
          <a:lstStyle/>
          <a:p>
            <a:pPr algn="justLow">
              <a:tabLst>
                <a:tab pos="588010" algn="l"/>
                <a:tab pos="4931410" algn="l"/>
              </a:tabLst>
            </a:pPr>
            <a:r>
              <a:rPr lang="ar-SA" sz="4000" dirty="0" smtClean="0">
                <a:latin typeface="Arial"/>
                <a:ea typeface="Times New Roman"/>
                <a:cs typeface="Simplified Arabic"/>
              </a:rPr>
              <a:t>وهو </a:t>
            </a:r>
            <a:r>
              <a:rPr lang="ar-SA" sz="4000" dirty="0">
                <a:latin typeface="Arial"/>
                <a:ea typeface="Times New Roman"/>
                <a:cs typeface="Simplified Arabic"/>
              </a:rPr>
              <a:t>الجرح الذي يحدث فيه تمزق الجلد</a:t>
            </a:r>
            <a:r>
              <a:rPr lang="ar-SA" sz="4000" dirty="0">
                <a:latin typeface="Times New Roman"/>
                <a:ea typeface="Times New Roman"/>
              </a:rPr>
              <a:t> </a:t>
            </a:r>
            <a:r>
              <a:rPr lang="ar-SA" sz="4000" dirty="0">
                <a:latin typeface="Arial"/>
                <a:ea typeface="Times New Roman"/>
                <a:cs typeface="Simplified Arabic"/>
              </a:rPr>
              <a:t>نتيجة الإصابة بجسم </a:t>
            </a:r>
            <a:r>
              <a:rPr lang="ar-SA" sz="4000" b="1" dirty="0">
                <a:solidFill>
                  <a:srgbClr val="FF0000"/>
                </a:solidFill>
                <a:latin typeface="Arial"/>
                <a:ea typeface="Times New Roman"/>
                <a:cs typeface="Simplified Arabic"/>
              </a:rPr>
              <a:t>صلب غير حاد</a:t>
            </a:r>
            <a:r>
              <a:rPr lang="ar-IQ" sz="4000" dirty="0">
                <a:latin typeface="Times New Roman"/>
                <a:ea typeface="Times New Roman"/>
                <a:cs typeface="Simplified Arabic"/>
              </a:rPr>
              <a:t> أو </a:t>
            </a:r>
            <a:r>
              <a:rPr lang="ar-IQ" sz="4000" u="sng" dirty="0">
                <a:solidFill>
                  <a:srgbClr val="FF0000"/>
                </a:solidFill>
                <a:latin typeface="Times New Roman"/>
                <a:ea typeface="Times New Roman"/>
                <a:cs typeface="Simplified Arabic"/>
              </a:rPr>
              <a:t>قطعة </a:t>
            </a:r>
            <a:r>
              <a:rPr lang="ar-IQ" sz="4000" u="sng" dirty="0" smtClean="0">
                <a:solidFill>
                  <a:srgbClr val="FF0000"/>
                </a:solidFill>
                <a:latin typeface="Times New Roman"/>
                <a:ea typeface="Times New Roman"/>
                <a:cs typeface="Simplified Arabic"/>
              </a:rPr>
              <a:t>حجارة</a:t>
            </a:r>
            <a:r>
              <a:rPr lang="ar-IQ" sz="4000" dirty="0" smtClean="0">
                <a:solidFill>
                  <a:srgbClr val="FF0000"/>
                </a:solidFill>
                <a:latin typeface="Times New Roman"/>
                <a:ea typeface="Times New Roman"/>
                <a:cs typeface="Simplified Arabic"/>
              </a:rPr>
              <a:t>.</a:t>
            </a:r>
          </a:p>
          <a:p>
            <a:pPr algn="justLow">
              <a:tabLst>
                <a:tab pos="588010" algn="l"/>
                <a:tab pos="4931410" algn="l"/>
              </a:tabLst>
            </a:pPr>
            <a:r>
              <a:rPr lang="ar-IQ" sz="4000" dirty="0" smtClean="0">
                <a:latin typeface="Times New Roman"/>
                <a:ea typeface="Times New Roman"/>
                <a:cs typeface="Simplified Arabic"/>
              </a:rPr>
              <a:t>وتكون </a:t>
            </a:r>
            <a:r>
              <a:rPr lang="ar-IQ" sz="4000" b="1" u="sng" dirty="0">
                <a:solidFill>
                  <a:srgbClr val="FF0000"/>
                </a:solidFill>
                <a:latin typeface="Times New Roman"/>
                <a:ea typeface="Times New Roman"/>
                <a:cs typeface="Simplified Arabic"/>
              </a:rPr>
              <a:t>حافتا</a:t>
            </a:r>
            <a:r>
              <a:rPr lang="ar-IQ" sz="4000" dirty="0">
                <a:latin typeface="Times New Roman"/>
                <a:ea typeface="Times New Roman"/>
                <a:cs typeface="Simplified Arabic"/>
              </a:rPr>
              <a:t> الجرح غير منتظمتين </a:t>
            </a:r>
            <a:endParaRPr lang="ar-IQ" sz="4000" dirty="0" smtClean="0">
              <a:latin typeface="Times New Roman"/>
              <a:ea typeface="Times New Roman"/>
              <a:cs typeface="Simplified Arabic"/>
            </a:endParaRPr>
          </a:p>
          <a:p>
            <a:pPr algn="justLow">
              <a:tabLst>
                <a:tab pos="588010" algn="l"/>
                <a:tab pos="4931410" algn="l"/>
              </a:tabLst>
            </a:pPr>
            <a:r>
              <a:rPr lang="ar-IQ" sz="4000" dirty="0" smtClean="0">
                <a:latin typeface="Times New Roman"/>
                <a:ea typeface="Times New Roman"/>
                <a:cs typeface="Simplified Arabic"/>
              </a:rPr>
              <a:t>حيث </a:t>
            </a:r>
            <a:r>
              <a:rPr lang="ar-IQ" sz="4000" dirty="0">
                <a:latin typeface="Times New Roman"/>
                <a:ea typeface="Times New Roman"/>
                <a:cs typeface="Simplified Arabic"/>
              </a:rPr>
              <a:t>يتمزق الجلد من الإصابة ويحدث في الملاعب في رمي الجلة أو </a:t>
            </a:r>
            <a:r>
              <a:rPr lang="ar-IQ" sz="4000" dirty="0" smtClean="0">
                <a:latin typeface="Times New Roman"/>
                <a:ea typeface="Times New Roman"/>
                <a:cs typeface="Simplified Arabic"/>
              </a:rPr>
              <a:t>القرص. </a:t>
            </a:r>
          </a:p>
          <a:p>
            <a:pPr algn="justLow">
              <a:tabLst>
                <a:tab pos="588010" algn="l"/>
                <a:tab pos="4931410" algn="l"/>
              </a:tabLst>
            </a:pPr>
            <a:r>
              <a:rPr lang="ar-IQ" sz="4000" dirty="0" smtClean="0">
                <a:latin typeface="Times New Roman"/>
                <a:ea typeface="Times New Roman"/>
                <a:cs typeface="Simplified Arabic"/>
              </a:rPr>
              <a:t>يُسبب </a:t>
            </a:r>
            <a:r>
              <a:rPr lang="ar-IQ" sz="4000" dirty="0">
                <a:latin typeface="Times New Roman"/>
                <a:ea typeface="Times New Roman"/>
                <a:cs typeface="Simplified Arabic"/>
              </a:rPr>
              <a:t>هذا النوع من الجروح للأنسجة تلفاً كبيراً ويكون </a:t>
            </a:r>
            <a:r>
              <a:rPr lang="ar-IQ" sz="4000" u="sng" dirty="0">
                <a:solidFill>
                  <a:srgbClr val="FF0000"/>
                </a:solidFill>
                <a:latin typeface="Times New Roman"/>
                <a:ea typeface="Times New Roman"/>
                <a:cs typeface="Simplified Arabic"/>
              </a:rPr>
              <a:t>معرضاً للتلوث</a:t>
            </a:r>
            <a:r>
              <a:rPr lang="ar-IQ" sz="4000" dirty="0">
                <a:latin typeface="Times New Roman"/>
                <a:ea typeface="Times New Roman"/>
                <a:cs typeface="Simplified Arabic"/>
              </a:rPr>
              <a:t> بسبب دخول أجسام غريبة في الجرح كالتراب </a:t>
            </a:r>
            <a:r>
              <a:rPr lang="ar-IQ" sz="4000" dirty="0" smtClean="0">
                <a:latin typeface="Times New Roman"/>
                <a:ea typeface="Times New Roman"/>
                <a:cs typeface="Simplified Arabic"/>
              </a:rPr>
              <a:t>وغيره. </a:t>
            </a:r>
          </a:p>
          <a:p>
            <a:pPr algn="justLow">
              <a:tabLst>
                <a:tab pos="588010" algn="l"/>
                <a:tab pos="4931410" algn="l"/>
              </a:tabLst>
            </a:pPr>
            <a:r>
              <a:rPr lang="ar-IQ" sz="4000" dirty="0" smtClean="0">
                <a:latin typeface="Times New Roman"/>
                <a:ea typeface="Times New Roman"/>
                <a:cs typeface="Simplified Arabic"/>
              </a:rPr>
              <a:t>وقد </a:t>
            </a:r>
            <a:r>
              <a:rPr lang="ar-IQ" sz="4000" dirty="0">
                <a:latin typeface="Times New Roman"/>
                <a:ea typeface="Times New Roman"/>
                <a:cs typeface="Simplified Arabic"/>
              </a:rPr>
              <a:t>يحدث </a:t>
            </a:r>
            <a:r>
              <a:rPr lang="ar-IQ" sz="4000" b="1" u="sng" dirty="0">
                <a:solidFill>
                  <a:srgbClr val="FF0000"/>
                </a:solidFill>
                <a:latin typeface="Times New Roman"/>
                <a:ea typeface="Times New Roman"/>
                <a:cs typeface="Simplified Arabic"/>
              </a:rPr>
              <a:t>نزف دموي قليل</a:t>
            </a:r>
            <a:r>
              <a:rPr lang="ar-IQ" sz="4000" dirty="0">
                <a:latin typeface="Times New Roman"/>
                <a:ea typeface="Times New Roman"/>
                <a:cs typeface="Simplified Arabic"/>
              </a:rPr>
              <a:t> بالمقارنة مع الجرح القطعي</a:t>
            </a:r>
            <a:r>
              <a:rPr lang="ar-IQ" sz="4000" dirty="0" smtClean="0">
                <a:latin typeface="Times New Roman"/>
                <a:ea typeface="Times New Roman"/>
                <a:cs typeface="Simplified Arabic"/>
              </a:rPr>
              <a:t>.</a:t>
            </a:r>
            <a:endParaRPr lang="en-US" sz="4000" dirty="0">
              <a:latin typeface="Times New Roman"/>
              <a:ea typeface="Times New Roman"/>
            </a:endParaRPr>
          </a:p>
        </p:txBody>
      </p:sp>
    </p:spTree>
    <p:extLst>
      <p:ext uri="{BB962C8B-B14F-4D97-AF65-F5344CB8AC3E}">
        <p14:creationId xmlns:p14="http://schemas.microsoft.com/office/powerpoint/2010/main" val="337954688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432048"/>
          </a:xfrm>
        </p:spPr>
        <p:txBody>
          <a:bodyPr>
            <a:normAutofit fontScale="90000"/>
          </a:bodyPr>
          <a:lstStyle/>
          <a:p>
            <a:pPr lvl="0"/>
            <a:r>
              <a:rPr lang="ar-IQ" sz="3200" b="1" dirty="0" smtClean="0">
                <a:solidFill>
                  <a:srgbClr val="FF0000"/>
                </a:solidFill>
                <a:latin typeface="Times New Roman"/>
                <a:ea typeface="Times New Roman"/>
                <a:cs typeface="Simplified Arabic"/>
              </a:rPr>
              <a:t>4. جرح </a:t>
            </a:r>
            <a:r>
              <a:rPr lang="ar-IQ" sz="3200" b="1" dirty="0">
                <a:solidFill>
                  <a:srgbClr val="FF0000"/>
                </a:solidFill>
                <a:latin typeface="Times New Roman"/>
                <a:ea typeface="Times New Roman"/>
                <a:cs typeface="Simplified Arabic"/>
              </a:rPr>
              <a:t>وَخزي نافذ    </a:t>
            </a:r>
            <a:r>
              <a:rPr lang="en-US" sz="3200" b="1" dirty="0">
                <a:solidFill>
                  <a:srgbClr val="FF0000"/>
                </a:solidFill>
                <a:latin typeface="Times New Roman"/>
                <a:ea typeface="Times New Roman"/>
                <a:cs typeface="Simplified Arabic"/>
              </a:rPr>
              <a:t>pricking </a:t>
            </a:r>
            <a:r>
              <a:rPr lang="en-US" sz="3200" b="1" dirty="0" smtClean="0">
                <a:solidFill>
                  <a:srgbClr val="FF0000"/>
                </a:solidFill>
                <a:latin typeface="Times New Roman"/>
                <a:ea typeface="Times New Roman"/>
                <a:cs typeface="Simplified Arabic"/>
              </a:rPr>
              <a:t>Wound</a:t>
            </a:r>
            <a:endParaRPr lang="ar-IQ" sz="3200" dirty="0">
              <a:solidFill>
                <a:srgbClr val="FF0000"/>
              </a:solidFill>
            </a:endParaRPr>
          </a:p>
        </p:txBody>
      </p:sp>
      <p:sp>
        <p:nvSpPr>
          <p:cNvPr id="3" name="عنصر نائب للمحتوى 2"/>
          <p:cNvSpPr>
            <a:spLocks noGrp="1"/>
          </p:cNvSpPr>
          <p:nvPr>
            <p:ph idx="1"/>
          </p:nvPr>
        </p:nvSpPr>
        <p:spPr>
          <a:xfrm>
            <a:off x="251520" y="764704"/>
            <a:ext cx="8712968" cy="5904656"/>
          </a:xfrm>
        </p:spPr>
        <p:txBody>
          <a:bodyPr/>
          <a:lstStyle/>
          <a:p>
            <a:pPr algn="justLow">
              <a:tabLst>
                <a:tab pos="342900" algn="l"/>
                <a:tab pos="4931410" algn="l"/>
              </a:tabLst>
            </a:pPr>
            <a:r>
              <a:rPr lang="ar-IQ" sz="4000" dirty="0" smtClean="0">
                <a:latin typeface="Times New Roman"/>
                <a:ea typeface="Times New Roman"/>
                <a:cs typeface="Simplified Arabic"/>
              </a:rPr>
              <a:t>(</a:t>
            </a:r>
            <a:r>
              <a:rPr lang="ar-IQ" sz="4000" b="1" u="sng" dirty="0" smtClean="0">
                <a:solidFill>
                  <a:srgbClr val="FF0000"/>
                </a:solidFill>
                <a:latin typeface="Times New Roman"/>
                <a:ea typeface="Times New Roman"/>
                <a:cs typeface="Simplified Arabic"/>
              </a:rPr>
              <a:t>السبب</a:t>
            </a:r>
            <a:r>
              <a:rPr lang="ar-IQ" sz="4000" dirty="0" smtClean="0">
                <a:latin typeface="Times New Roman"/>
                <a:ea typeface="Times New Roman"/>
                <a:cs typeface="Simplified Arabic"/>
              </a:rPr>
              <a:t>) تُسببه </a:t>
            </a:r>
            <a:r>
              <a:rPr lang="ar-IQ" sz="4000" dirty="0">
                <a:latin typeface="Times New Roman"/>
                <a:ea typeface="Times New Roman"/>
                <a:cs typeface="Simplified Arabic"/>
              </a:rPr>
              <a:t>أي أداة رفيعة ومدببة كالرمح أو سيف المبارزة أو المسمار </a:t>
            </a:r>
            <a:endParaRPr lang="ar-IQ" sz="4000" dirty="0" smtClean="0">
              <a:latin typeface="Times New Roman"/>
              <a:ea typeface="Times New Roman"/>
              <a:cs typeface="Simplified Arabic"/>
            </a:endParaRPr>
          </a:p>
          <a:p>
            <a:pPr algn="justLow">
              <a:tabLst>
                <a:tab pos="342900" algn="l"/>
                <a:tab pos="4931410" algn="l"/>
              </a:tabLst>
            </a:pPr>
            <a:r>
              <a:rPr lang="ar-IQ" sz="4000" b="1" dirty="0" smtClean="0">
                <a:latin typeface="Times New Roman"/>
                <a:ea typeface="Times New Roman"/>
                <a:cs typeface="Simplified Arabic"/>
              </a:rPr>
              <a:t>(</a:t>
            </a:r>
            <a:r>
              <a:rPr lang="ar-IQ" sz="4000" b="1" u="sng" dirty="0" smtClean="0">
                <a:solidFill>
                  <a:srgbClr val="FF0000"/>
                </a:solidFill>
                <a:latin typeface="Times New Roman"/>
                <a:ea typeface="Times New Roman"/>
                <a:cs typeface="Simplified Arabic"/>
              </a:rPr>
              <a:t>يتميز</a:t>
            </a:r>
            <a:r>
              <a:rPr lang="ar-IQ" sz="4000" b="1" dirty="0" smtClean="0">
                <a:latin typeface="Times New Roman"/>
                <a:ea typeface="Times New Roman"/>
                <a:cs typeface="Simplified Arabic"/>
              </a:rPr>
              <a:t>)</a:t>
            </a:r>
            <a:r>
              <a:rPr lang="ar-IQ" sz="4000" dirty="0" smtClean="0">
                <a:latin typeface="Times New Roman"/>
                <a:ea typeface="Times New Roman"/>
                <a:cs typeface="Simplified Arabic"/>
              </a:rPr>
              <a:t> </a:t>
            </a:r>
            <a:r>
              <a:rPr lang="ar-IQ" sz="4000" dirty="0">
                <a:latin typeface="Times New Roman"/>
                <a:ea typeface="Times New Roman"/>
                <a:cs typeface="Simplified Arabic"/>
              </a:rPr>
              <a:t>الجرح الظاهر </a:t>
            </a:r>
            <a:r>
              <a:rPr lang="ar-IQ" sz="4000" u="sng" dirty="0">
                <a:solidFill>
                  <a:srgbClr val="FF0000"/>
                </a:solidFill>
                <a:latin typeface="Times New Roman"/>
                <a:ea typeface="Times New Roman"/>
                <a:cs typeface="Simplified Arabic"/>
              </a:rPr>
              <a:t>بصغره</a:t>
            </a:r>
            <a:r>
              <a:rPr lang="ar-IQ" sz="4000" dirty="0">
                <a:latin typeface="Times New Roman"/>
                <a:ea typeface="Times New Roman"/>
                <a:cs typeface="Simplified Arabic"/>
              </a:rPr>
              <a:t> و</a:t>
            </a:r>
            <a:r>
              <a:rPr lang="ar-IQ" sz="4000" u="sng" dirty="0">
                <a:solidFill>
                  <a:srgbClr val="FF0000"/>
                </a:solidFill>
                <a:latin typeface="Times New Roman"/>
                <a:ea typeface="Times New Roman"/>
                <a:cs typeface="Simplified Arabic"/>
              </a:rPr>
              <a:t>عمقه</a:t>
            </a:r>
            <a:r>
              <a:rPr lang="ar-IQ" sz="4000" dirty="0">
                <a:latin typeface="Times New Roman"/>
                <a:ea typeface="Times New Roman"/>
                <a:cs typeface="Simplified Arabic"/>
              </a:rPr>
              <a:t> و</a:t>
            </a:r>
            <a:r>
              <a:rPr lang="ar-IQ" sz="4000" u="sng" dirty="0">
                <a:solidFill>
                  <a:srgbClr val="FF0000"/>
                </a:solidFill>
                <a:latin typeface="Times New Roman"/>
                <a:ea typeface="Times New Roman"/>
                <a:cs typeface="Simplified Arabic"/>
              </a:rPr>
              <a:t>قلة النزف </a:t>
            </a:r>
            <a:r>
              <a:rPr lang="ar-IQ" sz="4000" dirty="0">
                <a:latin typeface="Times New Roman"/>
                <a:ea typeface="Times New Roman"/>
                <a:cs typeface="Simplified Arabic"/>
              </a:rPr>
              <a:t>الدموي لكنها تسبب </a:t>
            </a:r>
            <a:r>
              <a:rPr lang="ar-IQ" sz="4000" u="sng" dirty="0">
                <a:solidFill>
                  <a:srgbClr val="FF0000"/>
                </a:solidFill>
                <a:latin typeface="Times New Roman"/>
                <a:ea typeface="Times New Roman"/>
                <a:cs typeface="Simplified Arabic"/>
              </a:rPr>
              <a:t>بتلف داخلي</a:t>
            </a:r>
            <a:r>
              <a:rPr lang="ar-IQ" sz="4000" dirty="0">
                <a:latin typeface="Times New Roman"/>
                <a:ea typeface="Times New Roman"/>
                <a:cs typeface="Simplified Arabic"/>
              </a:rPr>
              <a:t> </a:t>
            </a:r>
            <a:r>
              <a:rPr lang="ar-SA" sz="4000" dirty="0">
                <a:latin typeface="Arial"/>
                <a:ea typeface="Times New Roman"/>
                <a:cs typeface="Simplified Arabic"/>
              </a:rPr>
              <a:t>في الأنسجة</a:t>
            </a:r>
            <a:r>
              <a:rPr lang="ar-IQ" sz="4000" dirty="0">
                <a:latin typeface="Times New Roman"/>
                <a:ea typeface="Times New Roman"/>
                <a:cs typeface="Simplified Arabic"/>
              </a:rPr>
              <a:t> و</a:t>
            </a:r>
            <a:r>
              <a:rPr lang="ar-IQ" sz="4000" u="sng" dirty="0">
                <a:solidFill>
                  <a:srgbClr val="FF0000"/>
                </a:solidFill>
                <a:latin typeface="Times New Roman"/>
                <a:ea typeface="Times New Roman"/>
                <a:cs typeface="Simplified Arabic"/>
              </a:rPr>
              <a:t>مضاعفات</a:t>
            </a:r>
            <a:r>
              <a:rPr lang="ar-IQ" sz="4000" dirty="0">
                <a:latin typeface="Times New Roman"/>
                <a:ea typeface="Times New Roman"/>
                <a:cs typeface="Simplified Arabic"/>
              </a:rPr>
              <a:t> خطيرة جداً حيث تسمح بدخول الجراثيم إلى عمق </a:t>
            </a:r>
            <a:r>
              <a:rPr lang="ar-IQ" sz="4000" dirty="0" smtClean="0">
                <a:latin typeface="Times New Roman"/>
                <a:ea typeface="Times New Roman"/>
                <a:cs typeface="Simplified Arabic"/>
              </a:rPr>
              <a:t>الجسم.</a:t>
            </a:r>
          </a:p>
          <a:p>
            <a:pPr algn="justLow">
              <a:tabLst>
                <a:tab pos="342900" algn="l"/>
                <a:tab pos="4931410" algn="l"/>
              </a:tabLst>
            </a:pPr>
            <a:r>
              <a:rPr lang="ar-IQ" sz="4000" dirty="0" smtClean="0">
                <a:latin typeface="Times New Roman"/>
                <a:ea typeface="Times New Roman"/>
                <a:cs typeface="Simplified Arabic"/>
              </a:rPr>
              <a:t>فحجم </a:t>
            </a:r>
            <a:r>
              <a:rPr lang="ar-IQ" sz="4000" dirty="0">
                <a:latin typeface="Times New Roman"/>
                <a:ea typeface="Times New Roman"/>
                <a:cs typeface="Simplified Arabic"/>
              </a:rPr>
              <a:t>الجرح الوخزي الظاهر لا يعطي فكرة إطلاقاً عن مدى التلف الداخلي خاصة في أعضاء الجسم(القلب ، الكبد ، الطحال ، المعدة..).</a:t>
            </a:r>
            <a:endParaRPr lang="en-US" sz="4000" dirty="0">
              <a:latin typeface="Times New Roman"/>
              <a:ea typeface="Times New Roman"/>
            </a:endParaRPr>
          </a:p>
          <a:p>
            <a:endParaRPr lang="ar-IQ" dirty="0"/>
          </a:p>
        </p:txBody>
      </p:sp>
    </p:spTree>
    <p:extLst>
      <p:ext uri="{BB962C8B-B14F-4D97-AF65-F5344CB8AC3E}">
        <p14:creationId xmlns:p14="http://schemas.microsoft.com/office/powerpoint/2010/main" val="186046510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504056"/>
          </a:xfrm>
        </p:spPr>
        <p:txBody>
          <a:bodyPr>
            <a:noAutofit/>
          </a:bodyPr>
          <a:lstStyle/>
          <a:p>
            <a:r>
              <a:rPr lang="ar-IQ" sz="3200" b="1" dirty="0" smtClean="0">
                <a:solidFill>
                  <a:srgbClr val="FF0000"/>
                </a:solidFill>
                <a:latin typeface="Simplified Arabic" panose="02020603050405020304" pitchFamily="18" charset="-78"/>
                <a:cs typeface="Simplified Arabic" panose="02020603050405020304" pitchFamily="18" charset="-78"/>
              </a:rPr>
              <a:t>الجرح الوخزي</a:t>
            </a:r>
            <a:endParaRPr lang="ar-IQ" sz="3200" b="1" dirty="0">
              <a:solidFill>
                <a:srgbClr val="FF0000"/>
              </a:solidFill>
              <a:latin typeface="Simplified Arabic" panose="02020603050405020304" pitchFamily="18" charset="-78"/>
              <a:cs typeface="Simplified Arabic" panose="02020603050405020304" pitchFamily="18" charset="-78"/>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1" y="1052513"/>
            <a:ext cx="8712968" cy="561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219791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504056"/>
          </a:xfrm>
        </p:spPr>
        <p:txBody>
          <a:bodyPr>
            <a:noAutofit/>
          </a:bodyPr>
          <a:lstStyle/>
          <a:p>
            <a:r>
              <a:rPr lang="ar-IQ" sz="3200" b="1" dirty="0" smtClean="0">
                <a:solidFill>
                  <a:srgbClr val="FF0000"/>
                </a:solidFill>
                <a:latin typeface="Simplified Arabic" pitchFamily="18" charset="-78"/>
                <a:cs typeface="Simplified Arabic" pitchFamily="18" charset="-78"/>
              </a:rPr>
              <a:t>صوة توضح انواع الجروح</a:t>
            </a:r>
            <a:endParaRPr lang="ar-IQ" sz="3200" b="1" dirty="0">
              <a:solidFill>
                <a:srgbClr val="FF0000"/>
              </a:solidFill>
              <a:latin typeface="Simplified Arabic" pitchFamily="18" charset="-78"/>
              <a:cs typeface="Simplified Arabic" pitchFamily="18" charset="-78"/>
            </a:endParaRPr>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5" y="836712"/>
            <a:ext cx="8352928" cy="56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45624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504056"/>
          </a:xfrm>
        </p:spPr>
        <p:txBody>
          <a:bodyPr>
            <a:noAutofit/>
          </a:bodyPr>
          <a:lstStyle/>
          <a:p>
            <a:r>
              <a:rPr lang="ar-IQ" sz="3200" b="1" dirty="0" smtClean="0">
                <a:solidFill>
                  <a:srgbClr val="FF0000"/>
                </a:solidFill>
              </a:rPr>
              <a:t>مكونات الجهاز الجلدي</a:t>
            </a:r>
            <a:endParaRPr lang="ar-IQ" sz="3200" b="1" dirty="0">
              <a:solidFill>
                <a:srgbClr val="FF0000"/>
              </a:solidFill>
            </a:endParaRPr>
          </a:p>
        </p:txBody>
      </p:sp>
      <p:sp>
        <p:nvSpPr>
          <p:cNvPr id="3" name="عنصر نائب للمحتوى 2"/>
          <p:cNvSpPr>
            <a:spLocks noGrp="1"/>
          </p:cNvSpPr>
          <p:nvPr>
            <p:ph idx="1"/>
          </p:nvPr>
        </p:nvSpPr>
        <p:spPr>
          <a:xfrm>
            <a:off x="107504" y="764704"/>
            <a:ext cx="8856984" cy="5904656"/>
          </a:xfrm>
        </p:spPr>
        <p:txBody>
          <a:bodyPr>
            <a:normAutofit lnSpcReduction="10000"/>
          </a:bodyPr>
          <a:lstStyle/>
          <a:p>
            <a:pPr marL="114300" lvl="0" algn="justLow">
              <a:tabLst>
                <a:tab pos="588010" algn="l"/>
                <a:tab pos="4931410" algn="l"/>
              </a:tabLst>
            </a:pPr>
            <a:r>
              <a:rPr lang="ar-IQ" sz="4000" b="1" dirty="0" smtClean="0">
                <a:solidFill>
                  <a:prstClr val="black"/>
                </a:solidFill>
                <a:latin typeface="Simplified Arabic" panose="02020603050405020304" pitchFamily="18" charset="-78"/>
                <a:ea typeface="Times New Roman"/>
                <a:cs typeface="Simplified Arabic" panose="02020603050405020304" pitchFamily="18" charset="-78"/>
              </a:rPr>
              <a:t>الجلد </a:t>
            </a:r>
            <a:r>
              <a:rPr lang="ar-IQ" sz="4000" b="1" dirty="0">
                <a:solidFill>
                  <a:prstClr val="black"/>
                </a:solidFill>
                <a:latin typeface="Simplified Arabic" panose="02020603050405020304" pitchFamily="18" charset="-78"/>
                <a:ea typeface="Times New Roman"/>
                <a:cs typeface="Simplified Arabic" panose="02020603050405020304" pitchFamily="18" charset="-78"/>
              </a:rPr>
              <a:t>أكبر أعضاء الجسم تقريباً حيث يشكل (</a:t>
            </a:r>
            <a:r>
              <a:rPr lang="ar-IQ" sz="4000" b="1" dirty="0">
                <a:solidFill>
                  <a:srgbClr val="FF0000"/>
                </a:solidFill>
                <a:latin typeface="Simplified Arabic" panose="02020603050405020304" pitchFamily="18" charset="-78"/>
                <a:ea typeface="Times New Roman"/>
                <a:cs typeface="Simplified Arabic" panose="02020603050405020304" pitchFamily="18" charset="-78"/>
              </a:rPr>
              <a:t>7%</a:t>
            </a:r>
            <a:r>
              <a:rPr lang="ar-IQ" sz="4000" b="1" dirty="0">
                <a:solidFill>
                  <a:prstClr val="black"/>
                </a:solidFill>
                <a:latin typeface="Simplified Arabic" panose="02020603050405020304" pitchFamily="18" charset="-78"/>
                <a:ea typeface="Times New Roman"/>
                <a:cs typeface="Simplified Arabic" panose="02020603050405020304" pitchFamily="18" charset="-78"/>
              </a:rPr>
              <a:t>) من وزن الجسم </a:t>
            </a:r>
          </a:p>
          <a:p>
            <a:pPr marL="114300" lvl="0" algn="justLow">
              <a:tabLst>
                <a:tab pos="588010" algn="l"/>
                <a:tab pos="4931410" algn="l"/>
              </a:tabLst>
            </a:pPr>
            <a:r>
              <a:rPr lang="ar-IQ" sz="4000" b="1" dirty="0">
                <a:solidFill>
                  <a:prstClr val="black"/>
                </a:solidFill>
                <a:latin typeface="Simplified Arabic" panose="02020603050405020304" pitchFamily="18" charset="-78"/>
                <a:ea typeface="Times New Roman"/>
                <a:cs typeface="Simplified Arabic" panose="02020603050405020304" pitchFamily="18" charset="-78"/>
              </a:rPr>
              <a:t>ويقدر وزنه (</a:t>
            </a:r>
            <a:r>
              <a:rPr lang="ar-IQ" sz="4000" b="1" dirty="0">
                <a:solidFill>
                  <a:srgbClr val="FF0000"/>
                </a:solidFill>
                <a:latin typeface="Simplified Arabic" panose="02020603050405020304" pitchFamily="18" charset="-78"/>
                <a:ea typeface="Times New Roman"/>
                <a:cs typeface="Simplified Arabic" panose="02020603050405020304" pitchFamily="18" charset="-78"/>
              </a:rPr>
              <a:t>4كلغم</a:t>
            </a:r>
            <a:r>
              <a:rPr lang="ar-IQ" sz="4000" b="1" dirty="0">
                <a:solidFill>
                  <a:prstClr val="black"/>
                </a:solidFill>
                <a:latin typeface="Simplified Arabic" panose="02020603050405020304" pitchFamily="18" charset="-78"/>
                <a:ea typeface="Times New Roman"/>
                <a:cs typeface="Simplified Arabic" panose="02020603050405020304" pitchFamily="18" charset="-78"/>
              </a:rPr>
              <a:t>) تقريباً </a:t>
            </a:r>
            <a:endParaRPr lang="ar-SA" sz="4000" b="1" dirty="0">
              <a:solidFill>
                <a:prstClr val="black"/>
              </a:solidFill>
              <a:latin typeface="Simplified Arabic" panose="02020603050405020304" pitchFamily="18" charset="-78"/>
              <a:ea typeface="Times New Roman"/>
              <a:cs typeface="Simplified Arabic" panose="02020603050405020304" pitchFamily="18" charset="-78"/>
            </a:endParaRPr>
          </a:p>
          <a:p>
            <a:pPr marL="114300" lvl="0" algn="justLow">
              <a:tabLst>
                <a:tab pos="588010" algn="l"/>
                <a:tab pos="4931410" algn="l"/>
              </a:tabLst>
            </a:pPr>
            <a:r>
              <a:rPr lang="ar-SA" sz="4000" b="1" dirty="0">
                <a:solidFill>
                  <a:srgbClr val="FF0000"/>
                </a:solidFill>
                <a:latin typeface="Simplified Arabic" panose="02020603050405020304" pitchFamily="18" charset="-78"/>
                <a:ea typeface="Times New Roman"/>
                <a:cs typeface="Simplified Arabic" panose="02020603050405020304" pitchFamily="18" charset="-78"/>
              </a:rPr>
              <a:t>يتكون </a:t>
            </a:r>
            <a:r>
              <a:rPr lang="ar-SA" sz="4000" b="1" dirty="0" smtClean="0">
                <a:solidFill>
                  <a:srgbClr val="FF0000"/>
                </a:solidFill>
                <a:latin typeface="Simplified Arabic" panose="02020603050405020304" pitchFamily="18" charset="-78"/>
                <a:ea typeface="Times New Roman"/>
                <a:cs typeface="Simplified Arabic" panose="02020603050405020304" pitchFamily="18" charset="-78"/>
              </a:rPr>
              <a:t>الجهاز الجلدي الوقائي من:-</a:t>
            </a:r>
          </a:p>
          <a:p>
            <a:pPr marL="114300" lvl="0" algn="justLow">
              <a:tabLst>
                <a:tab pos="588010" algn="l"/>
                <a:tab pos="4931410" algn="l"/>
              </a:tabLst>
            </a:pPr>
            <a:r>
              <a:rPr lang="ar-IQ" sz="4000" b="1" dirty="0" smtClean="0">
                <a:solidFill>
                  <a:srgbClr val="00B0F0"/>
                </a:solidFill>
                <a:latin typeface="Simplified Arabic" panose="02020603050405020304" pitchFamily="18" charset="-78"/>
                <a:ea typeface="Times New Roman"/>
                <a:cs typeface="Simplified Arabic" panose="02020603050405020304" pitchFamily="18" charset="-78"/>
              </a:rPr>
              <a:t>- </a:t>
            </a:r>
            <a:r>
              <a:rPr lang="ar-SA" sz="4000" b="1" dirty="0" smtClean="0">
                <a:solidFill>
                  <a:srgbClr val="00B0F0"/>
                </a:solidFill>
                <a:latin typeface="Simplified Arabic" panose="02020603050405020304" pitchFamily="18" charset="-78"/>
                <a:ea typeface="Times New Roman"/>
                <a:cs typeface="Simplified Arabic" panose="02020603050405020304" pitchFamily="18" charset="-78"/>
              </a:rPr>
              <a:t>الجلد وملحقاته</a:t>
            </a:r>
            <a:r>
              <a:rPr lang="ar-SA" sz="4000" b="1" dirty="0" smtClean="0">
                <a:solidFill>
                  <a:prstClr val="black"/>
                </a:solidFill>
                <a:latin typeface="Simplified Arabic" panose="02020603050405020304" pitchFamily="18" charset="-78"/>
                <a:ea typeface="Times New Roman"/>
                <a:cs typeface="Simplified Arabic" panose="02020603050405020304" pitchFamily="18" charset="-78"/>
              </a:rPr>
              <a:t>.</a:t>
            </a:r>
          </a:p>
          <a:p>
            <a:pPr marL="114300" lvl="0" algn="justLow">
              <a:tabLst>
                <a:tab pos="588010" algn="l"/>
                <a:tab pos="4931410" algn="l"/>
              </a:tabLst>
            </a:pPr>
            <a:r>
              <a:rPr lang="ar-IQ" sz="4000" b="1" dirty="0" smtClean="0">
                <a:solidFill>
                  <a:srgbClr val="00B050"/>
                </a:solidFill>
                <a:latin typeface="Simplified Arabic" panose="02020603050405020304" pitchFamily="18" charset="-78"/>
                <a:ea typeface="Times New Roman"/>
                <a:cs typeface="Simplified Arabic" panose="02020603050405020304" pitchFamily="18" charset="-78"/>
              </a:rPr>
              <a:t>- </a:t>
            </a:r>
            <a:r>
              <a:rPr lang="ar-SA" sz="4000" b="1" dirty="0" smtClean="0">
                <a:solidFill>
                  <a:srgbClr val="00B050"/>
                </a:solidFill>
                <a:latin typeface="Simplified Arabic" panose="02020603050405020304" pitchFamily="18" charset="-78"/>
                <a:ea typeface="Times New Roman"/>
                <a:cs typeface="Simplified Arabic" panose="02020603050405020304" pitchFamily="18" charset="-78"/>
              </a:rPr>
              <a:t>الأظافر</a:t>
            </a:r>
            <a:r>
              <a:rPr lang="ar-SA" sz="4000" b="1" dirty="0" smtClean="0">
                <a:solidFill>
                  <a:prstClr val="black"/>
                </a:solidFill>
                <a:latin typeface="Simplified Arabic" panose="02020603050405020304" pitchFamily="18" charset="-78"/>
                <a:ea typeface="Times New Roman"/>
                <a:cs typeface="Simplified Arabic" panose="02020603050405020304" pitchFamily="18" charset="-78"/>
              </a:rPr>
              <a:t>.</a:t>
            </a:r>
          </a:p>
          <a:p>
            <a:pPr marL="114300" lvl="0" algn="justLow">
              <a:tabLst>
                <a:tab pos="588010" algn="l"/>
                <a:tab pos="4931410" algn="l"/>
              </a:tabLst>
            </a:pPr>
            <a:r>
              <a:rPr lang="ar-IQ" sz="4000" b="1" dirty="0" smtClean="0">
                <a:solidFill>
                  <a:srgbClr val="C00000"/>
                </a:solidFill>
                <a:latin typeface="Simplified Arabic" panose="02020603050405020304" pitchFamily="18" charset="-78"/>
                <a:ea typeface="Times New Roman"/>
                <a:cs typeface="Simplified Arabic" panose="02020603050405020304" pitchFamily="18" charset="-78"/>
              </a:rPr>
              <a:t>- </a:t>
            </a:r>
            <a:r>
              <a:rPr lang="ar-SA" sz="4000" b="1" dirty="0" smtClean="0">
                <a:solidFill>
                  <a:srgbClr val="C00000"/>
                </a:solidFill>
                <a:latin typeface="Simplified Arabic" panose="02020603050405020304" pitchFamily="18" charset="-78"/>
                <a:ea typeface="Times New Roman"/>
                <a:cs typeface="Simplified Arabic" panose="02020603050405020304" pitchFamily="18" charset="-78"/>
              </a:rPr>
              <a:t>الشَعر</a:t>
            </a:r>
            <a:r>
              <a:rPr lang="ar-SA" sz="4000" b="1" dirty="0" smtClean="0">
                <a:solidFill>
                  <a:prstClr val="black"/>
                </a:solidFill>
                <a:latin typeface="Simplified Arabic" panose="02020603050405020304" pitchFamily="18" charset="-78"/>
                <a:ea typeface="Times New Roman"/>
                <a:cs typeface="Simplified Arabic" panose="02020603050405020304" pitchFamily="18" charset="-78"/>
              </a:rPr>
              <a:t>.</a:t>
            </a:r>
          </a:p>
          <a:p>
            <a:pPr marL="114300" lvl="0" algn="justLow">
              <a:tabLst>
                <a:tab pos="588010" algn="l"/>
                <a:tab pos="4931410" algn="l"/>
              </a:tabLst>
            </a:pPr>
            <a:r>
              <a:rPr lang="ar-IQ" sz="4000" b="1" dirty="0" smtClean="0">
                <a:solidFill>
                  <a:srgbClr val="7030A0"/>
                </a:solidFill>
                <a:latin typeface="Simplified Arabic" panose="02020603050405020304" pitchFamily="18" charset="-78"/>
                <a:ea typeface="Times New Roman"/>
                <a:cs typeface="Simplified Arabic" panose="02020603050405020304" pitchFamily="18" charset="-78"/>
              </a:rPr>
              <a:t>- </a:t>
            </a:r>
            <a:r>
              <a:rPr lang="ar-SA" sz="4000" b="1" dirty="0" smtClean="0">
                <a:solidFill>
                  <a:srgbClr val="7030A0"/>
                </a:solidFill>
                <a:latin typeface="Simplified Arabic" panose="02020603050405020304" pitchFamily="18" charset="-78"/>
                <a:ea typeface="Times New Roman"/>
                <a:cs typeface="Simplified Arabic" panose="02020603050405020304" pitchFamily="18" charset="-78"/>
              </a:rPr>
              <a:t>الغدة </a:t>
            </a:r>
            <a:r>
              <a:rPr lang="ar-SA" sz="4000" b="1" dirty="0">
                <a:solidFill>
                  <a:srgbClr val="7030A0"/>
                </a:solidFill>
                <a:latin typeface="Simplified Arabic" panose="02020603050405020304" pitchFamily="18" charset="-78"/>
                <a:ea typeface="Times New Roman"/>
                <a:cs typeface="Simplified Arabic" panose="02020603050405020304" pitchFamily="18" charset="-78"/>
              </a:rPr>
              <a:t>العرقية </a:t>
            </a:r>
            <a:r>
              <a:rPr lang="ar-SA" sz="4000" b="1" dirty="0">
                <a:solidFill>
                  <a:prstClr val="black"/>
                </a:solidFill>
                <a:latin typeface="Simplified Arabic" panose="02020603050405020304" pitchFamily="18" charset="-78"/>
                <a:ea typeface="Times New Roman"/>
                <a:cs typeface="Simplified Arabic" panose="02020603050405020304" pitchFamily="18" charset="-78"/>
              </a:rPr>
              <a:t>(</a:t>
            </a:r>
            <a:r>
              <a:rPr lang="en-US" sz="4000" b="1" dirty="0">
                <a:solidFill>
                  <a:prstClr val="black"/>
                </a:solidFill>
                <a:latin typeface="Simplified Arabic" panose="02020603050405020304" pitchFamily="18" charset="-78"/>
                <a:ea typeface="Times New Roman"/>
                <a:cs typeface="Simplified Arabic" panose="02020603050405020304" pitchFamily="18" charset="-78"/>
              </a:rPr>
              <a:t>Sweat Glands</a:t>
            </a:r>
            <a:r>
              <a:rPr lang="ar-SA" sz="4000" b="1" dirty="0">
                <a:solidFill>
                  <a:prstClr val="black"/>
                </a:solidFill>
                <a:latin typeface="Simplified Arabic" panose="02020603050405020304" pitchFamily="18" charset="-78"/>
                <a:ea typeface="Times New Roman"/>
                <a:cs typeface="Simplified Arabic" panose="02020603050405020304" pitchFamily="18" charset="-78"/>
              </a:rPr>
              <a:t>)</a:t>
            </a:r>
            <a:r>
              <a:rPr lang="ar-IQ" sz="4000" b="1" dirty="0">
                <a:solidFill>
                  <a:prstClr val="black"/>
                </a:solidFill>
                <a:latin typeface="Simplified Arabic" panose="02020603050405020304" pitchFamily="18" charset="-78"/>
                <a:ea typeface="Times New Roman"/>
                <a:cs typeface="Simplified Arabic" panose="02020603050405020304" pitchFamily="18" charset="-78"/>
              </a:rPr>
              <a:t> </a:t>
            </a:r>
            <a:r>
              <a:rPr lang="ar-IQ" sz="4000" b="1" dirty="0">
                <a:solidFill>
                  <a:srgbClr val="7030A0"/>
                </a:solidFill>
                <a:latin typeface="Simplified Arabic" panose="02020603050405020304" pitchFamily="18" charset="-78"/>
                <a:ea typeface="Times New Roman"/>
                <a:cs typeface="Simplified Arabic" panose="02020603050405020304" pitchFamily="18" charset="-78"/>
              </a:rPr>
              <a:t>والدهنية</a:t>
            </a:r>
            <a:r>
              <a:rPr lang="ar-IQ" sz="4000" b="1" dirty="0">
                <a:solidFill>
                  <a:prstClr val="black"/>
                </a:solidFill>
                <a:latin typeface="Simplified Arabic" panose="02020603050405020304" pitchFamily="18" charset="-78"/>
                <a:ea typeface="Times New Roman"/>
                <a:cs typeface="Simplified Arabic" panose="02020603050405020304" pitchFamily="18" charset="-78"/>
              </a:rPr>
              <a:t> (</a:t>
            </a:r>
            <a:r>
              <a:rPr lang="en-US" sz="4000" b="1" dirty="0">
                <a:solidFill>
                  <a:prstClr val="black"/>
                </a:solidFill>
                <a:latin typeface="Simplified Arabic" panose="02020603050405020304" pitchFamily="18" charset="-78"/>
                <a:ea typeface="Times New Roman"/>
                <a:cs typeface="Simplified Arabic" panose="02020603050405020304" pitchFamily="18" charset="-78"/>
              </a:rPr>
              <a:t>Sebaceous gland</a:t>
            </a:r>
            <a:r>
              <a:rPr lang="ar-IQ" sz="4000" b="1" dirty="0" smtClean="0">
                <a:solidFill>
                  <a:prstClr val="black"/>
                </a:solidFill>
                <a:latin typeface="Simplified Arabic" panose="02020603050405020304" pitchFamily="18" charset="-78"/>
                <a:ea typeface="Times New Roman"/>
                <a:cs typeface="Simplified Arabic" panose="02020603050405020304" pitchFamily="18" charset="-78"/>
              </a:rPr>
              <a:t>).</a:t>
            </a:r>
            <a:endParaRPr lang="en-US" sz="4000" b="1" dirty="0">
              <a:solidFill>
                <a:prstClr val="black"/>
              </a:solidFill>
              <a:latin typeface="Simplified Arabic" panose="02020603050405020304" pitchFamily="18" charset="-78"/>
              <a:ea typeface="Times New Roman"/>
              <a:cs typeface="Simplified Arabic" panose="02020603050405020304" pitchFamily="18" charset="-78"/>
            </a:endParaRPr>
          </a:p>
        </p:txBody>
      </p:sp>
    </p:spTree>
    <p:extLst>
      <p:ext uri="{BB962C8B-B14F-4D97-AF65-F5344CB8AC3E}">
        <p14:creationId xmlns:p14="http://schemas.microsoft.com/office/powerpoint/2010/main" val="274350083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432048"/>
          </a:xfrm>
        </p:spPr>
        <p:txBody>
          <a:bodyPr>
            <a:normAutofit fontScale="90000"/>
          </a:bodyPr>
          <a:lstStyle/>
          <a:p>
            <a:pPr lvl="1" algn="ctr" rtl="1">
              <a:spcBef>
                <a:spcPct val="0"/>
              </a:spcBef>
            </a:pPr>
            <a:r>
              <a:rPr lang="en-US" sz="3200" b="1" dirty="0" smtClean="0">
                <a:solidFill>
                  <a:srgbClr val="FF0000"/>
                </a:solidFill>
                <a:latin typeface="Simplified Arabic"/>
                <a:ea typeface="Times New Roman"/>
                <a:cs typeface="Simplified Arabic"/>
              </a:rPr>
              <a:t> </a:t>
            </a:r>
            <a:r>
              <a:rPr lang="ar-IQ" sz="3200" b="1" dirty="0" smtClean="0">
                <a:solidFill>
                  <a:srgbClr val="FF0000"/>
                </a:solidFill>
                <a:latin typeface="Simplified Arabic"/>
                <a:ea typeface="Times New Roman"/>
                <a:cs typeface="Simplified Arabic"/>
              </a:rPr>
              <a:t>إسعاف الجروح :ـ</a:t>
            </a:r>
            <a:endParaRPr lang="ar-IQ" sz="3200" dirty="0">
              <a:solidFill>
                <a:srgbClr val="FF0000"/>
              </a:solidFill>
            </a:endParaRPr>
          </a:p>
        </p:txBody>
      </p:sp>
      <p:sp>
        <p:nvSpPr>
          <p:cNvPr id="3" name="عنصر نائب للمحتوى 2"/>
          <p:cNvSpPr>
            <a:spLocks noGrp="1"/>
          </p:cNvSpPr>
          <p:nvPr>
            <p:ph idx="1"/>
          </p:nvPr>
        </p:nvSpPr>
        <p:spPr>
          <a:xfrm>
            <a:off x="107504" y="692696"/>
            <a:ext cx="8928992" cy="5904656"/>
          </a:xfrm>
        </p:spPr>
        <p:txBody>
          <a:bodyPr>
            <a:normAutofit/>
          </a:bodyPr>
          <a:lstStyle/>
          <a:p>
            <a:pPr lvl="0" algn="just">
              <a:buFont typeface="+mj-lt"/>
              <a:buAutoNum type="arabicPeriod"/>
              <a:tabLst>
                <a:tab pos="342900" algn="l"/>
              </a:tabLst>
            </a:pPr>
            <a:r>
              <a:rPr lang="ar-IQ" sz="3600" b="1" dirty="0" smtClean="0">
                <a:latin typeface="Simplified Arabic" panose="02020603050405020304" pitchFamily="18" charset="-78"/>
                <a:ea typeface="Times New Roman"/>
                <a:cs typeface="Simplified Arabic" panose="02020603050405020304" pitchFamily="18" charset="-78"/>
              </a:rPr>
              <a:t>تنظيف </a:t>
            </a:r>
            <a:r>
              <a:rPr lang="ar-IQ" sz="3600" b="1" dirty="0">
                <a:latin typeface="Simplified Arabic" panose="02020603050405020304" pitchFamily="18" charset="-78"/>
                <a:ea typeface="Times New Roman"/>
                <a:cs typeface="Simplified Arabic" panose="02020603050405020304" pitchFamily="18" charset="-78"/>
              </a:rPr>
              <a:t>الجرح تماماً وتعقيمه بأحد المعقمات المتوفرة.</a:t>
            </a:r>
            <a:endParaRPr lang="en-US" sz="3600" b="1" dirty="0">
              <a:latin typeface="Simplified Arabic" panose="02020603050405020304" pitchFamily="18" charset="-78"/>
              <a:ea typeface="Times New Roman"/>
              <a:cs typeface="Simplified Arabic" panose="02020603050405020304" pitchFamily="18" charset="-78"/>
            </a:endParaRPr>
          </a:p>
          <a:p>
            <a:pPr lvl="0" algn="just">
              <a:buFont typeface="+mj-lt"/>
              <a:buAutoNum type="arabicPeriod"/>
              <a:tabLst>
                <a:tab pos="342900" algn="l"/>
              </a:tabLst>
            </a:pPr>
            <a:r>
              <a:rPr lang="ar-IQ" sz="3600" b="1" dirty="0">
                <a:latin typeface="Simplified Arabic" panose="02020603050405020304" pitchFamily="18" charset="-78"/>
                <a:ea typeface="Times New Roman"/>
                <a:cs typeface="Simplified Arabic" panose="02020603050405020304" pitchFamily="18" charset="-78"/>
              </a:rPr>
              <a:t>إيقاف النزف بواسطة الضغط المباشر على مكان الإصابة أو باستخدام الكمادات الباردة أو أية مادة طبية أخرى ( حيث يحدث انقباضاً في الأوعية الدموية ويقلل من النزف بصورة كبيرة).</a:t>
            </a:r>
            <a:endParaRPr lang="en-US" sz="3600" b="1" dirty="0">
              <a:latin typeface="Simplified Arabic" panose="02020603050405020304" pitchFamily="18" charset="-78"/>
              <a:ea typeface="Times New Roman"/>
              <a:cs typeface="Simplified Arabic" panose="02020603050405020304" pitchFamily="18" charset="-78"/>
            </a:endParaRPr>
          </a:p>
          <a:p>
            <a:pPr lvl="0" algn="just">
              <a:buFont typeface="+mj-lt"/>
              <a:buAutoNum type="arabicPeriod"/>
              <a:tabLst>
                <a:tab pos="342900" algn="l"/>
              </a:tabLst>
            </a:pPr>
            <a:r>
              <a:rPr lang="ar-IQ" sz="3600" b="1" dirty="0">
                <a:latin typeface="Simplified Arabic" panose="02020603050405020304" pitchFamily="18" charset="-78"/>
                <a:ea typeface="Times New Roman"/>
                <a:cs typeface="Simplified Arabic" panose="02020603050405020304" pitchFamily="18" charset="-78"/>
              </a:rPr>
              <a:t>وضع قطعة من القطن أو الشاش على المنطقة المصابة وتثبيتها برباط ضاغط أو بالأشرطة اللاصقة عندما يكون النزف شديد ومستمر.</a:t>
            </a:r>
            <a:endParaRPr lang="en-US" sz="3600" b="1" dirty="0">
              <a:latin typeface="Simplified Arabic" panose="02020603050405020304" pitchFamily="18" charset="-78"/>
              <a:ea typeface="Times New Roman"/>
              <a:cs typeface="Simplified Arabic" panose="02020603050405020304" pitchFamily="18" charset="-78"/>
            </a:endParaRPr>
          </a:p>
          <a:p>
            <a:pPr lvl="0" algn="just">
              <a:buFont typeface="+mj-lt"/>
              <a:buAutoNum type="arabicPeriod"/>
              <a:tabLst>
                <a:tab pos="342900" algn="l"/>
              </a:tabLst>
            </a:pPr>
            <a:r>
              <a:rPr lang="ar-IQ" sz="3600" b="1" dirty="0">
                <a:latin typeface="Simplified Arabic" panose="02020603050405020304" pitchFamily="18" charset="-78"/>
                <a:ea typeface="Times New Roman"/>
                <a:cs typeface="Simplified Arabic" panose="02020603050405020304" pitchFamily="18" charset="-78"/>
              </a:rPr>
              <a:t>إعطاء مضادات حيوية مناسبة منذ البداية.</a:t>
            </a:r>
            <a:endParaRPr lang="en-US" sz="3600" b="1" dirty="0">
              <a:latin typeface="Simplified Arabic" panose="02020603050405020304" pitchFamily="18" charset="-78"/>
              <a:ea typeface="Times New Roman"/>
              <a:cs typeface="Simplified Arabic" panose="02020603050405020304" pitchFamily="18" charset="-78"/>
            </a:endParaRPr>
          </a:p>
          <a:p>
            <a:endParaRPr lang="ar-IQ" dirty="0"/>
          </a:p>
        </p:txBody>
      </p:sp>
    </p:spTree>
    <p:extLst>
      <p:ext uri="{BB962C8B-B14F-4D97-AF65-F5344CB8AC3E}">
        <p14:creationId xmlns:p14="http://schemas.microsoft.com/office/powerpoint/2010/main" val="408910907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548680"/>
          </a:xfrm>
        </p:spPr>
        <p:txBody>
          <a:bodyPr>
            <a:noAutofit/>
          </a:bodyPr>
          <a:lstStyle/>
          <a:p>
            <a:r>
              <a:rPr lang="ar-IQ" sz="3200" b="1" dirty="0" smtClean="0">
                <a:solidFill>
                  <a:srgbClr val="FF0000"/>
                </a:solidFill>
                <a:latin typeface="Simplified Arabic" pitchFamily="18" charset="-78"/>
                <a:cs typeface="Simplified Arabic" pitchFamily="18" charset="-78"/>
              </a:rPr>
              <a:t>الضغط على مكان الجرح</a:t>
            </a:r>
            <a:endParaRPr lang="ar-IQ" sz="3200" b="1" dirty="0">
              <a:solidFill>
                <a:srgbClr val="FF0000"/>
              </a:solidFill>
              <a:latin typeface="Simplified Arabic" pitchFamily="18" charset="-78"/>
              <a:cs typeface="Simplified Arabic" pitchFamily="18" charset="-78"/>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908720"/>
            <a:ext cx="8424936"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617149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504056"/>
          </a:xfrm>
        </p:spPr>
        <p:txBody>
          <a:bodyPr>
            <a:noAutofit/>
          </a:bodyPr>
          <a:lstStyle/>
          <a:p>
            <a:r>
              <a:rPr lang="ar-IQ" sz="3200" b="1" dirty="0" smtClean="0">
                <a:solidFill>
                  <a:srgbClr val="FF0000"/>
                </a:solidFill>
                <a:latin typeface="Simplified Arabic" pitchFamily="18" charset="-78"/>
                <a:cs typeface="Simplified Arabic" pitchFamily="18" charset="-78"/>
              </a:rPr>
              <a:t>صورة توضح إسعاف الجروح البسيطة</a:t>
            </a:r>
            <a:endParaRPr lang="ar-IQ" sz="3200" b="1" dirty="0">
              <a:solidFill>
                <a:srgbClr val="FF0000"/>
              </a:solidFill>
              <a:latin typeface="Simplified Arabic" pitchFamily="18" charset="-78"/>
              <a:cs typeface="Simplified Arabic" pitchFamily="18" charset="-78"/>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764704"/>
            <a:ext cx="8352928" cy="5832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588250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432048"/>
          </a:xfrm>
        </p:spPr>
        <p:txBody>
          <a:bodyPr>
            <a:normAutofit fontScale="90000"/>
          </a:bodyPr>
          <a:lstStyle/>
          <a:p>
            <a:pPr lvl="1" algn="ctr" rtl="1">
              <a:spcBef>
                <a:spcPct val="0"/>
              </a:spcBef>
            </a:pPr>
            <a:r>
              <a:rPr lang="ar-SA" sz="3200" b="1" dirty="0" smtClean="0">
                <a:solidFill>
                  <a:srgbClr val="FF0000"/>
                </a:solidFill>
                <a:latin typeface="Arial"/>
                <a:ea typeface="Times New Roman"/>
                <a:cs typeface="Simplified Arabic"/>
              </a:rPr>
              <a:t> العلاج الوقائي للجروح</a:t>
            </a:r>
            <a:endParaRPr lang="ar-IQ" sz="3200" dirty="0">
              <a:solidFill>
                <a:srgbClr val="FF0000"/>
              </a:solidFill>
            </a:endParaRPr>
          </a:p>
        </p:txBody>
      </p:sp>
      <p:sp>
        <p:nvSpPr>
          <p:cNvPr id="3" name="عنصر نائب للمحتوى 2"/>
          <p:cNvSpPr>
            <a:spLocks noGrp="1"/>
          </p:cNvSpPr>
          <p:nvPr>
            <p:ph idx="1"/>
          </p:nvPr>
        </p:nvSpPr>
        <p:spPr>
          <a:xfrm>
            <a:off x="179512" y="764704"/>
            <a:ext cx="8712968" cy="5832648"/>
          </a:xfrm>
        </p:spPr>
        <p:txBody>
          <a:bodyPr>
            <a:normAutofit lnSpcReduction="10000"/>
          </a:bodyPr>
          <a:lstStyle/>
          <a:p>
            <a:pPr marL="114300" algn="just">
              <a:tabLst>
                <a:tab pos="588010" algn="l"/>
                <a:tab pos="4931410" algn="l"/>
              </a:tabLst>
            </a:pPr>
            <a:r>
              <a:rPr lang="ar-SA" sz="3600" b="1" dirty="0" smtClean="0">
                <a:latin typeface="Simplified Arabic" panose="02020603050405020304" pitchFamily="18" charset="-78"/>
                <a:ea typeface="Times New Roman"/>
                <a:cs typeface="Simplified Arabic" panose="02020603050405020304" pitchFamily="18" charset="-78"/>
              </a:rPr>
              <a:t>العلاج </a:t>
            </a:r>
            <a:r>
              <a:rPr lang="ar-SA" sz="3600" b="1" dirty="0">
                <a:latin typeface="Simplified Arabic" panose="02020603050405020304" pitchFamily="18" charset="-78"/>
                <a:ea typeface="Times New Roman"/>
                <a:cs typeface="Simplified Arabic" panose="02020603050405020304" pitchFamily="18" charset="-78"/>
              </a:rPr>
              <a:t>الوقائي واجب على كل رياضي إتباعهِ والتأكيد عليه وهو:ـ </a:t>
            </a:r>
            <a:endParaRPr lang="en-US" sz="3600" b="1" dirty="0">
              <a:latin typeface="Simplified Arabic" panose="02020603050405020304" pitchFamily="18" charset="-78"/>
              <a:ea typeface="Times New Roman"/>
              <a:cs typeface="Simplified Arabic" panose="02020603050405020304" pitchFamily="18" charset="-78"/>
            </a:endParaRPr>
          </a:p>
          <a:p>
            <a:pPr lvl="2" algn="just">
              <a:buFont typeface="+mj-cs"/>
              <a:buAutoNum type="arabic1Minus"/>
              <a:tabLst>
                <a:tab pos="342900" algn="l"/>
              </a:tabLst>
            </a:pPr>
            <a:r>
              <a:rPr lang="ar-SA" sz="3600" b="1" dirty="0">
                <a:latin typeface="Simplified Arabic" panose="02020603050405020304" pitchFamily="18" charset="-78"/>
                <a:ea typeface="Times New Roman"/>
                <a:cs typeface="Simplified Arabic" panose="02020603050405020304" pitchFamily="18" charset="-78"/>
              </a:rPr>
              <a:t>التطعيم بمصل </a:t>
            </a:r>
            <a:r>
              <a:rPr lang="ar-SA" sz="3600" b="1" dirty="0" err="1" smtClean="0">
                <a:latin typeface="Simplified Arabic" panose="02020603050405020304" pitchFamily="18" charset="-78"/>
                <a:ea typeface="Times New Roman"/>
                <a:cs typeface="Simplified Arabic" panose="02020603050405020304" pitchFamily="18" charset="-78"/>
              </a:rPr>
              <a:t>التتانوس</a:t>
            </a:r>
            <a:r>
              <a:rPr lang="ar-SA" sz="3600" b="1" dirty="0" smtClean="0">
                <a:latin typeface="Simplified Arabic" panose="02020603050405020304" pitchFamily="18" charset="-78"/>
                <a:ea typeface="Times New Roman"/>
                <a:cs typeface="Simplified Arabic" panose="02020603050405020304" pitchFamily="18" charset="-78"/>
              </a:rPr>
              <a:t> (الكزاز) </a:t>
            </a:r>
            <a:r>
              <a:rPr lang="ar-SA" sz="3600" b="1" dirty="0">
                <a:latin typeface="Simplified Arabic" panose="02020603050405020304" pitchFamily="18" charset="-78"/>
                <a:ea typeface="Times New Roman"/>
                <a:cs typeface="Simplified Arabic" panose="02020603050405020304" pitchFamily="18" charset="-78"/>
              </a:rPr>
              <a:t>قبل بداية الموسم </a:t>
            </a:r>
            <a:r>
              <a:rPr lang="ar-SA" sz="3600" b="1" dirty="0" smtClean="0">
                <a:latin typeface="Simplified Arabic" panose="02020603050405020304" pitchFamily="18" charset="-78"/>
                <a:ea typeface="Times New Roman"/>
                <a:cs typeface="Simplified Arabic" panose="02020603050405020304" pitchFamily="18" charset="-78"/>
              </a:rPr>
              <a:t>الرياضي</a:t>
            </a:r>
          </a:p>
          <a:p>
            <a:pPr marL="914400" lvl="2" indent="0" algn="just">
              <a:buNone/>
              <a:tabLst>
                <a:tab pos="342900" algn="l"/>
              </a:tabLst>
            </a:pPr>
            <a:r>
              <a:rPr lang="ar-SA" sz="3600" b="1" dirty="0" smtClean="0">
                <a:latin typeface="Simplified Arabic" panose="02020603050405020304" pitchFamily="18" charset="-78"/>
                <a:ea typeface="Times New Roman"/>
                <a:cs typeface="Simplified Arabic" panose="02020603050405020304" pitchFamily="18" charset="-78"/>
              </a:rPr>
              <a:t>وهذا </a:t>
            </a:r>
            <a:r>
              <a:rPr lang="ar-SA" sz="3600" b="1" dirty="0">
                <a:latin typeface="Simplified Arabic" panose="02020603050405020304" pitchFamily="18" charset="-78"/>
                <a:ea typeface="Times New Roman"/>
                <a:cs typeface="Simplified Arabic" panose="02020603050405020304" pitchFamily="18" charset="-78"/>
              </a:rPr>
              <a:t>المصل يُعطي مناعة ضد مرض </a:t>
            </a:r>
            <a:r>
              <a:rPr lang="ar-SA" sz="3600" b="1" dirty="0" err="1">
                <a:latin typeface="Simplified Arabic" panose="02020603050405020304" pitchFamily="18" charset="-78"/>
                <a:ea typeface="Times New Roman"/>
                <a:cs typeface="Simplified Arabic" panose="02020603050405020304" pitchFamily="18" charset="-78"/>
              </a:rPr>
              <a:t>التتانوس</a:t>
            </a:r>
            <a:r>
              <a:rPr lang="ar-SA" sz="3600" b="1" dirty="0">
                <a:latin typeface="Simplified Arabic" panose="02020603050405020304" pitchFamily="18" charset="-78"/>
                <a:ea typeface="Times New Roman"/>
                <a:cs typeface="Simplified Arabic" panose="02020603050405020304" pitchFamily="18" charset="-78"/>
              </a:rPr>
              <a:t> بضعه أشهر وإذا كان الموسم الرياضي طويل فيفضل التطعيم مرتين في العام.</a:t>
            </a:r>
            <a:endParaRPr lang="en-US" sz="3600" b="1" dirty="0">
              <a:latin typeface="Simplified Arabic" panose="02020603050405020304" pitchFamily="18" charset="-78"/>
              <a:ea typeface="Times New Roman"/>
              <a:cs typeface="Simplified Arabic" panose="02020603050405020304" pitchFamily="18" charset="-78"/>
            </a:endParaRPr>
          </a:p>
          <a:p>
            <a:pPr lvl="2" algn="just">
              <a:buFont typeface="+mj-cs"/>
              <a:buAutoNum type="arabic1Minus"/>
              <a:tabLst>
                <a:tab pos="342900" algn="l"/>
              </a:tabLst>
            </a:pPr>
            <a:r>
              <a:rPr lang="ar-SA" sz="3600" b="1" dirty="0">
                <a:latin typeface="Simplified Arabic" panose="02020603050405020304" pitchFamily="18" charset="-78"/>
                <a:ea typeface="Times New Roman"/>
                <a:cs typeface="Simplified Arabic" panose="02020603050405020304" pitchFamily="18" charset="-78"/>
              </a:rPr>
              <a:t>عند الإصابة بجرح حتى وان كان بسيطا يجب أخذ حقنا </a:t>
            </a:r>
            <a:r>
              <a:rPr lang="ar-SA" sz="3600" b="1" dirty="0" err="1">
                <a:latin typeface="Simplified Arabic" panose="02020603050405020304" pitchFamily="18" charset="-78"/>
                <a:ea typeface="Times New Roman"/>
                <a:cs typeface="Simplified Arabic" panose="02020603050405020304" pitchFamily="18" charset="-78"/>
              </a:rPr>
              <a:t>تتانوس</a:t>
            </a:r>
            <a:r>
              <a:rPr lang="ar-SA" sz="3600" b="1" dirty="0">
                <a:latin typeface="Simplified Arabic" panose="02020603050405020304" pitchFamily="18" charset="-78"/>
                <a:ea typeface="Times New Roman"/>
                <a:cs typeface="Simplified Arabic" panose="02020603050405020304" pitchFamily="18" charset="-78"/>
              </a:rPr>
              <a:t> لتجنب حدوث المرض إذا كان اللاعب لم يتم تطعيمه.</a:t>
            </a:r>
            <a:endParaRPr lang="en-US" sz="3600" b="1" dirty="0">
              <a:latin typeface="Simplified Arabic" panose="02020603050405020304" pitchFamily="18" charset="-78"/>
              <a:ea typeface="Times New Roman"/>
              <a:cs typeface="Simplified Arabic" panose="02020603050405020304" pitchFamily="18" charset="-78"/>
            </a:endParaRPr>
          </a:p>
          <a:p>
            <a:endParaRPr lang="ar-IQ" dirty="0"/>
          </a:p>
        </p:txBody>
      </p:sp>
    </p:spTree>
    <p:extLst>
      <p:ext uri="{BB962C8B-B14F-4D97-AF65-F5344CB8AC3E}">
        <p14:creationId xmlns:p14="http://schemas.microsoft.com/office/powerpoint/2010/main" val="71115214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576064"/>
          </a:xfrm>
        </p:spPr>
        <p:txBody>
          <a:bodyPr>
            <a:noAutofit/>
          </a:bodyPr>
          <a:lstStyle/>
          <a:p>
            <a:r>
              <a:rPr lang="ar-SA" sz="3200" b="1" dirty="0" smtClean="0">
                <a:solidFill>
                  <a:srgbClr val="FF0000"/>
                </a:solidFill>
                <a:latin typeface="Simplified Arabic" panose="02020603050405020304" pitchFamily="18" charset="-78"/>
                <a:cs typeface="Simplified Arabic" panose="02020603050405020304" pitchFamily="18" charset="-78"/>
              </a:rPr>
              <a:t>مخطط يبين اهمية لقاح الكزاز</a:t>
            </a:r>
            <a:endParaRPr lang="ar-IQ" sz="3200" b="1" dirty="0">
              <a:solidFill>
                <a:srgbClr val="FF0000"/>
              </a:solidFill>
              <a:latin typeface="Simplified Arabic" panose="02020603050405020304" pitchFamily="18" charset="-78"/>
              <a:cs typeface="Simplified Arabic" panose="02020603050405020304" pitchFamily="18" charset="-78"/>
            </a:endParaRPr>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124744"/>
            <a:ext cx="8568952"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843670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576064"/>
          </a:xfrm>
        </p:spPr>
        <p:txBody>
          <a:bodyPr>
            <a:noAutofit/>
          </a:bodyPr>
          <a:lstStyle/>
          <a:p>
            <a:r>
              <a:rPr lang="ar-IQ" sz="3600" b="1" dirty="0" smtClean="0">
                <a:solidFill>
                  <a:srgbClr val="FF0000"/>
                </a:solidFill>
                <a:latin typeface="Simplified Arabic" pitchFamily="18" charset="-78"/>
                <a:cs typeface="Simplified Arabic" pitchFamily="18" charset="-78"/>
              </a:rPr>
              <a:t>مخطط يوضح الفرق بين اللقاح والمصل</a:t>
            </a:r>
            <a:endParaRPr lang="ar-IQ" sz="3600" b="1" dirty="0">
              <a:solidFill>
                <a:srgbClr val="FF0000"/>
              </a:solidFill>
              <a:latin typeface="Simplified Arabic" pitchFamily="18" charset="-78"/>
              <a:cs typeface="Simplified Arabic" pitchFamily="18" charset="-78"/>
            </a:endParaRPr>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836712"/>
            <a:ext cx="8784976"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120967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432048"/>
          </a:xfrm>
        </p:spPr>
        <p:txBody>
          <a:bodyPr>
            <a:normAutofit fontScale="90000"/>
          </a:bodyPr>
          <a:lstStyle/>
          <a:p>
            <a:r>
              <a:rPr lang="en-US" sz="3600" b="1" kern="0" dirty="0">
                <a:solidFill>
                  <a:sysClr val="windowText" lastClr="000000"/>
                </a:solidFill>
                <a:latin typeface="Simplified Arabic" panose="02020603050405020304" pitchFamily="18" charset="-78"/>
                <a:ea typeface="Times New Roman"/>
                <a:cs typeface="Simplified Arabic" panose="02020603050405020304" pitchFamily="18" charset="-78"/>
              </a:rPr>
              <a:t> </a:t>
            </a:r>
            <a:r>
              <a:rPr lang="ar-IQ" sz="3600" b="1" kern="0" dirty="0">
                <a:solidFill>
                  <a:srgbClr val="FF0000"/>
                </a:solidFill>
                <a:latin typeface="Simplified Arabic" panose="02020603050405020304" pitchFamily="18" charset="-78"/>
                <a:ea typeface="Times New Roman"/>
                <a:cs typeface="Simplified Arabic" panose="02020603050405020304" pitchFamily="18" charset="-78"/>
              </a:rPr>
              <a:t>مضاعفات الجروح        </a:t>
            </a:r>
            <a:r>
              <a:rPr lang="en-US" sz="3600" b="1" kern="0" dirty="0">
                <a:solidFill>
                  <a:srgbClr val="FF0000"/>
                </a:solidFill>
                <a:latin typeface="Simplified Arabic" panose="02020603050405020304" pitchFamily="18" charset="-78"/>
                <a:ea typeface="Times New Roman"/>
                <a:cs typeface="Simplified Arabic" panose="02020603050405020304" pitchFamily="18" charset="-78"/>
              </a:rPr>
              <a:t>Complications</a:t>
            </a:r>
            <a:endParaRPr lang="ar-IQ" dirty="0"/>
          </a:p>
        </p:txBody>
      </p:sp>
      <p:sp>
        <p:nvSpPr>
          <p:cNvPr id="3" name="عنصر نائب للمحتوى 2"/>
          <p:cNvSpPr>
            <a:spLocks noGrp="1"/>
          </p:cNvSpPr>
          <p:nvPr>
            <p:ph idx="1"/>
          </p:nvPr>
        </p:nvSpPr>
        <p:spPr>
          <a:xfrm>
            <a:off x="179512" y="836712"/>
            <a:ext cx="8856984" cy="5832648"/>
          </a:xfrm>
        </p:spPr>
        <p:txBody>
          <a:bodyPr>
            <a:normAutofit/>
          </a:bodyPr>
          <a:lstStyle/>
          <a:p>
            <a:pPr marL="514350" indent="-514350" algn="just">
              <a:buFont typeface="+mj-lt"/>
              <a:buAutoNum type="arabicPeriod"/>
            </a:pPr>
            <a:r>
              <a:rPr lang="ar-IQ" sz="4000" dirty="0" smtClean="0">
                <a:latin typeface="Simplified Arabic" panose="02020603050405020304" pitchFamily="18" charset="-78"/>
                <a:cs typeface="Simplified Arabic" panose="02020603050405020304" pitchFamily="18" charset="-78"/>
              </a:rPr>
              <a:t>إصابة </a:t>
            </a:r>
            <a:r>
              <a:rPr lang="ar-IQ" sz="4000" dirty="0">
                <a:latin typeface="Simplified Arabic" panose="02020603050405020304" pitchFamily="18" charset="-78"/>
                <a:cs typeface="Simplified Arabic" panose="02020603050405020304" pitchFamily="18" charset="-78"/>
              </a:rPr>
              <a:t>أنسجة هامة مثل الأعصاب </a:t>
            </a:r>
            <a:r>
              <a:rPr lang="ar-IQ" sz="4000" dirty="0" smtClean="0">
                <a:latin typeface="Simplified Arabic" panose="02020603050405020304" pitchFamily="18" charset="-78"/>
                <a:cs typeface="Simplified Arabic" panose="02020603050405020304" pitchFamily="18" charset="-78"/>
              </a:rPr>
              <a:t>والأوتار.</a:t>
            </a:r>
          </a:p>
          <a:p>
            <a:pPr marL="514350" indent="-514350" algn="just">
              <a:buFont typeface="+mj-lt"/>
              <a:buAutoNum type="arabicPeriod"/>
            </a:pPr>
            <a:r>
              <a:rPr lang="ar-IQ" sz="4000" dirty="0" smtClean="0">
                <a:latin typeface="Simplified Arabic" panose="02020603050405020304" pitchFamily="18" charset="-78"/>
                <a:cs typeface="Simplified Arabic" panose="02020603050405020304" pitchFamily="18" charset="-78"/>
              </a:rPr>
              <a:t>حدوث </a:t>
            </a:r>
            <a:r>
              <a:rPr lang="ar-IQ" sz="4000" dirty="0">
                <a:latin typeface="Simplified Arabic" panose="02020603050405020304" pitchFamily="18" charset="-78"/>
                <a:cs typeface="Simplified Arabic" panose="02020603050405020304" pitchFamily="18" charset="-78"/>
              </a:rPr>
              <a:t>نزيف في حالة قطع وعاء دموي </a:t>
            </a:r>
            <a:r>
              <a:rPr lang="ar-IQ" sz="4000" dirty="0" smtClean="0">
                <a:latin typeface="Simplified Arabic" panose="02020603050405020304" pitchFamily="18" charset="-78"/>
                <a:cs typeface="Simplified Arabic" panose="02020603050405020304" pitchFamily="18" charset="-78"/>
              </a:rPr>
              <a:t>كبير.</a:t>
            </a:r>
          </a:p>
          <a:p>
            <a:pPr marL="514350" indent="-514350" algn="just">
              <a:buFont typeface="+mj-lt"/>
              <a:buAutoNum type="arabicPeriod"/>
            </a:pPr>
            <a:r>
              <a:rPr lang="ar-IQ" sz="4000" dirty="0" smtClean="0">
                <a:latin typeface="Simplified Arabic" panose="02020603050405020304" pitchFamily="18" charset="-78"/>
                <a:cs typeface="Simplified Arabic" panose="02020603050405020304" pitchFamily="18" charset="-78"/>
              </a:rPr>
              <a:t>إصابة </a:t>
            </a:r>
            <a:r>
              <a:rPr lang="ar-IQ" sz="4000" dirty="0">
                <a:latin typeface="Simplified Arabic" panose="02020603050405020304" pitchFamily="18" charset="-78"/>
                <a:cs typeface="Simplified Arabic" panose="02020603050405020304" pitchFamily="18" charset="-78"/>
              </a:rPr>
              <a:t>أعضاء حيوية مثل القلب أو الرئتين أو الأحشاء في البطن وقد يكون الجرح مصحوباً بتمزق الكبد أو غيره ويُحدث نزيفاً داخلياً والذي قد يؤدي إلى </a:t>
            </a:r>
            <a:r>
              <a:rPr lang="ar-IQ" sz="4000" dirty="0" smtClean="0">
                <a:latin typeface="Simplified Arabic" panose="02020603050405020304" pitchFamily="18" charset="-78"/>
                <a:cs typeface="Simplified Arabic" panose="02020603050405020304" pitchFamily="18" charset="-78"/>
              </a:rPr>
              <a:t>الصدمة.</a:t>
            </a:r>
          </a:p>
          <a:p>
            <a:pPr marL="514350" indent="-514350" algn="just">
              <a:buFont typeface="+mj-lt"/>
              <a:buAutoNum type="arabicPeriod"/>
            </a:pPr>
            <a:r>
              <a:rPr lang="ar-IQ" sz="4000" dirty="0" smtClean="0">
                <a:latin typeface="Simplified Arabic" panose="02020603050405020304" pitchFamily="18" charset="-78"/>
                <a:cs typeface="Simplified Arabic" panose="02020603050405020304" pitchFamily="18" charset="-78"/>
              </a:rPr>
              <a:t>تلوث </a:t>
            </a:r>
            <a:r>
              <a:rPr lang="ar-IQ" sz="4000" dirty="0">
                <a:latin typeface="Simplified Arabic" panose="02020603050405020304" pitchFamily="18" charset="-78"/>
                <a:cs typeface="Simplified Arabic" panose="02020603050405020304" pitchFamily="18" charset="-78"/>
              </a:rPr>
              <a:t>الجرح يؤدي إلى ظهور علامات الالتهابات (ألم ، ورم ، احمرار ، ارتفاع الحرارة </a:t>
            </a:r>
            <a:r>
              <a:rPr lang="ar-IQ" sz="4000" dirty="0" smtClean="0">
                <a:latin typeface="Simplified Arabic" panose="02020603050405020304" pitchFamily="18" charset="-78"/>
                <a:cs typeface="Simplified Arabic" panose="02020603050405020304" pitchFamily="18" charset="-78"/>
              </a:rPr>
              <a:t>...).</a:t>
            </a:r>
            <a:endParaRPr lang="ar-IQ" sz="40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01585634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116632"/>
            <a:ext cx="8856984" cy="504056"/>
          </a:xfrm>
        </p:spPr>
        <p:txBody>
          <a:bodyPr>
            <a:noAutofit/>
          </a:bodyPr>
          <a:lstStyle/>
          <a:p>
            <a:endParaRPr lang="ar-IQ" sz="3200" b="1" dirty="0">
              <a:solidFill>
                <a:srgbClr val="FF0000"/>
              </a:solidFill>
              <a:latin typeface="Simplified Arabic" panose="02020603050405020304" pitchFamily="18" charset="-78"/>
              <a:cs typeface="Simplified Arabic" panose="02020603050405020304" pitchFamily="18" charset="-78"/>
            </a:endParaRPr>
          </a:p>
        </p:txBody>
      </p:sp>
      <p:sp>
        <p:nvSpPr>
          <p:cNvPr id="3" name="عنصر نائب للمحتوى 2"/>
          <p:cNvSpPr>
            <a:spLocks noGrp="1"/>
          </p:cNvSpPr>
          <p:nvPr>
            <p:ph idx="1"/>
          </p:nvPr>
        </p:nvSpPr>
        <p:spPr>
          <a:xfrm>
            <a:off x="179512" y="692696"/>
            <a:ext cx="8784976" cy="6048672"/>
          </a:xfrm>
        </p:spPr>
        <p:txBody>
          <a:bodyPr>
            <a:normAutofit fontScale="92500" lnSpcReduction="10000"/>
          </a:bodyPr>
          <a:lstStyle/>
          <a:p>
            <a:pPr algn="ctr"/>
            <a:r>
              <a:rPr lang="ar-IQ" sz="3600" b="1" dirty="0" smtClean="0">
                <a:solidFill>
                  <a:srgbClr val="FF0000"/>
                </a:solidFill>
                <a:latin typeface="Simplified Arabic" panose="02020603050405020304" pitchFamily="18" charset="-78"/>
                <a:cs typeface="Simplified Arabic" panose="02020603050405020304" pitchFamily="18" charset="-78"/>
              </a:rPr>
              <a:t>انتهت المحاضرة (16)</a:t>
            </a:r>
          </a:p>
          <a:p>
            <a:pPr algn="ctr"/>
            <a:r>
              <a:rPr lang="ar-IQ" sz="3600" b="1" dirty="0" smtClean="0">
                <a:solidFill>
                  <a:srgbClr val="FF0000"/>
                </a:solidFill>
                <a:latin typeface="Simplified Arabic" panose="02020603050405020304" pitchFamily="18" charset="-78"/>
                <a:cs typeface="Simplified Arabic" panose="02020603050405020304" pitchFamily="18" charset="-78"/>
              </a:rPr>
              <a:t>الجهاز الجلدي وإصاباته </a:t>
            </a:r>
          </a:p>
          <a:p>
            <a:pPr marL="0" indent="0" algn="ctr">
              <a:buNone/>
            </a:pPr>
            <a:r>
              <a:rPr lang="ar-IQ" sz="3600" b="1" dirty="0" smtClean="0">
                <a:solidFill>
                  <a:srgbClr val="FF0000"/>
                </a:solidFill>
                <a:latin typeface="Simplified Arabic" panose="02020603050405020304" pitchFamily="18" charset="-78"/>
                <a:cs typeface="Simplified Arabic" panose="02020603050405020304" pitchFamily="18" charset="-78"/>
              </a:rPr>
              <a:t>(الجزء الأول)</a:t>
            </a:r>
          </a:p>
          <a:p>
            <a:pPr algn="ctr"/>
            <a:r>
              <a:rPr lang="ar-IQ" sz="3600" b="1" dirty="0" smtClean="0">
                <a:solidFill>
                  <a:srgbClr val="FF0000"/>
                </a:solidFill>
                <a:latin typeface="Simplified Arabic" panose="02020603050405020304" pitchFamily="18" charset="-78"/>
                <a:cs typeface="Simplified Arabic" panose="02020603050405020304" pitchFamily="18" charset="-78"/>
              </a:rPr>
              <a:t>وصلنا إلى موضوع</a:t>
            </a:r>
          </a:p>
          <a:p>
            <a:pPr algn="ctr"/>
            <a:r>
              <a:rPr lang="ar-IQ" sz="3600" b="1" dirty="0">
                <a:solidFill>
                  <a:srgbClr val="FF0000"/>
                </a:solidFill>
                <a:latin typeface="Simplified Arabic" panose="02020603050405020304" pitchFamily="18" charset="-78"/>
                <a:cs typeface="Simplified Arabic" panose="02020603050405020304" pitchFamily="18" charset="-78"/>
              </a:rPr>
              <a:t>المرض الجلدي حب الشباب (</a:t>
            </a:r>
            <a:r>
              <a:rPr lang="en-US" sz="3600" b="1" dirty="0">
                <a:solidFill>
                  <a:srgbClr val="FF0000"/>
                </a:solidFill>
                <a:latin typeface="Simplified Arabic" panose="02020603050405020304" pitchFamily="18" charset="-78"/>
                <a:cs typeface="Simplified Arabic" panose="02020603050405020304" pitchFamily="18" charset="-78"/>
              </a:rPr>
              <a:t>(Acne </a:t>
            </a:r>
            <a:r>
              <a:rPr lang="en-US" sz="3600" b="1" dirty="0" smtClean="0">
                <a:solidFill>
                  <a:srgbClr val="FF0000"/>
                </a:solidFill>
                <a:latin typeface="Simplified Arabic" panose="02020603050405020304" pitchFamily="18" charset="-78"/>
                <a:cs typeface="Simplified Arabic" panose="02020603050405020304" pitchFamily="18" charset="-78"/>
              </a:rPr>
              <a:t>vulgaris</a:t>
            </a:r>
          </a:p>
          <a:p>
            <a:pPr marL="0" indent="0" algn="ctr">
              <a:buNone/>
            </a:pPr>
            <a:endParaRPr lang="ar-IQ" sz="3600" b="1" dirty="0" smtClean="0">
              <a:solidFill>
                <a:srgbClr val="FF0000"/>
              </a:solidFill>
              <a:latin typeface="Simplified Arabic" panose="02020603050405020304" pitchFamily="18" charset="-78"/>
              <a:cs typeface="Simplified Arabic" panose="02020603050405020304" pitchFamily="18" charset="-78"/>
            </a:endParaRPr>
          </a:p>
          <a:p>
            <a:pPr algn="ctr"/>
            <a:r>
              <a:rPr lang="ar-IQ" sz="3600" b="1" dirty="0" smtClean="0">
                <a:solidFill>
                  <a:srgbClr val="FF0000"/>
                </a:solidFill>
                <a:latin typeface="Simplified Arabic" panose="02020603050405020304" pitchFamily="18" charset="-78"/>
                <a:cs typeface="Simplified Arabic" panose="02020603050405020304" pitchFamily="18" charset="-78"/>
              </a:rPr>
              <a:t>المحاضرة القادمة (17)</a:t>
            </a:r>
          </a:p>
          <a:p>
            <a:pPr marL="0" algn="ctr">
              <a:lnSpc>
                <a:spcPct val="115000"/>
              </a:lnSpc>
              <a:spcBef>
                <a:spcPts val="0"/>
              </a:spcBef>
            </a:pPr>
            <a:r>
              <a:rPr lang="ar-IQ" sz="3600" b="1" dirty="0" smtClean="0">
                <a:ea typeface="Calibri"/>
                <a:cs typeface="Simplified Arabic"/>
              </a:rPr>
              <a:t>تكملة : الجهاز </a:t>
            </a:r>
            <a:r>
              <a:rPr lang="ar-IQ" sz="3600" b="1" dirty="0">
                <a:ea typeface="Calibri"/>
                <a:cs typeface="Simplified Arabic"/>
              </a:rPr>
              <a:t>الجلدي الوقائي وإصاباته</a:t>
            </a:r>
            <a:endParaRPr lang="en-US" sz="1400" dirty="0">
              <a:ea typeface="Calibri"/>
              <a:cs typeface="Arial"/>
            </a:endParaRPr>
          </a:p>
          <a:p>
            <a:pPr marL="0" algn="ctr">
              <a:lnSpc>
                <a:spcPct val="115000"/>
              </a:lnSpc>
              <a:spcBef>
                <a:spcPts val="0"/>
              </a:spcBef>
            </a:pPr>
            <a:r>
              <a:rPr lang="ar-IQ" sz="3600" b="1" dirty="0">
                <a:ea typeface="Calibri"/>
                <a:cs typeface="Simplified Arabic"/>
              </a:rPr>
              <a:t>(الجزء الثاني</a:t>
            </a:r>
            <a:r>
              <a:rPr lang="ar-IQ" sz="3600" b="1" dirty="0" smtClean="0">
                <a:ea typeface="Calibri"/>
                <a:cs typeface="Simplified Arabic"/>
              </a:rPr>
              <a:t>)</a:t>
            </a:r>
          </a:p>
          <a:p>
            <a:pPr lvl="0" algn="ctr" fontAlgn="base">
              <a:spcAft>
                <a:spcPct val="0"/>
              </a:spcAft>
              <a:buFontTx/>
              <a:buChar char="•"/>
            </a:pPr>
            <a:r>
              <a:rPr lang="ar-IQ" altLang="ar-IQ" b="1" kern="0" dirty="0" err="1">
                <a:solidFill>
                  <a:srgbClr val="00B050"/>
                </a:solidFill>
                <a:latin typeface="Simplified Arabic" pitchFamily="18" charset="-78"/>
                <a:cs typeface="Simplified Arabic" pitchFamily="18" charset="-78"/>
              </a:rPr>
              <a:t>أ.د</a:t>
            </a:r>
            <a:r>
              <a:rPr lang="ar-IQ" altLang="ar-IQ" b="1" kern="0" dirty="0">
                <a:solidFill>
                  <a:srgbClr val="00B050"/>
                </a:solidFill>
                <a:latin typeface="Simplified Arabic" pitchFamily="18" charset="-78"/>
                <a:cs typeface="Simplified Arabic" pitchFamily="18" charset="-78"/>
              </a:rPr>
              <a:t>. حسن هادي الهلالي</a:t>
            </a:r>
          </a:p>
          <a:p>
            <a:pPr lvl="0" algn="ctr" fontAlgn="base">
              <a:spcAft>
                <a:spcPct val="0"/>
              </a:spcAft>
              <a:buFontTx/>
              <a:buChar char="•"/>
            </a:pPr>
            <a:r>
              <a:rPr lang="ar-IQ" altLang="ar-IQ" b="1" kern="0" dirty="0">
                <a:solidFill>
                  <a:srgbClr val="00B050"/>
                </a:solidFill>
                <a:latin typeface="Simplified Arabic" pitchFamily="18" charset="-78"/>
                <a:cs typeface="Simplified Arabic" pitchFamily="18" charset="-78"/>
              </a:rPr>
              <a:t>الجامعة المستنصرية – كلية التربية البدنية </a:t>
            </a:r>
            <a:r>
              <a:rPr lang="ar-IQ" altLang="ar-IQ" b="1" kern="0">
                <a:solidFill>
                  <a:srgbClr val="00B050"/>
                </a:solidFill>
                <a:latin typeface="Simplified Arabic" pitchFamily="18" charset="-78"/>
                <a:cs typeface="Simplified Arabic" pitchFamily="18" charset="-78"/>
              </a:rPr>
              <a:t>وعلوم </a:t>
            </a:r>
            <a:r>
              <a:rPr lang="ar-IQ" altLang="ar-IQ" b="1" kern="0" smtClean="0">
                <a:solidFill>
                  <a:srgbClr val="00B050"/>
                </a:solidFill>
                <a:latin typeface="Simplified Arabic" pitchFamily="18" charset="-78"/>
                <a:cs typeface="Simplified Arabic" pitchFamily="18" charset="-78"/>
              </a:rPr>
              <a:t>الرياضة</a:t>
            </a:r>
            <a:endParaRPr lang="en-US" altLang="ar-IQ" b="1" kern="0">
              <a:solidFill>
                <a:srgbClr val="00B050"/>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15861093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116632"/>
            <a:ext cx="8964488" cy="432048"/>
          </a:xfrm>
        </p:spPr>
        <p:txBody>
          <a:bodyPr>
            <a:noAutofit/>
          </a:bodyPr>
          <a:lstStyle/>
          <a:p>
            <a:r>
              <a:rPr lang="ar-IQ" sz="3600" b="1" dirty="0" smtClean="0">
                <a:solidFill>
                  <a:srgbClr val="FF0000"/>
                </a:solidFill>
                <a:latin typeface="Simplified Arabic" panose="02020603050405020304" pitchFamily="18" charset="-78"/>
                <a:cs typeface="Simplified Arabic" panose="02020603050405020304" pitchFamily="18" charset="-78"/>
              </a:rPr>
              <a:t>الأظافر</a:t>
            </a:r>
            <a:endParaRPr lang="ar-IQ" sz="3600" b="1" dirty="0">
              <a:solidFill>
                <a:srgbClr val="FF0000"/>
              </a:solidFill>
              <a:latin typeface="Simplified Arabic" panose="02020603050405020304" pitchFamily="18" charset="-78"/>
              <a:cs typeface="Simplified Arabic" panose="02020603050405020304" pitchFamily="18" charset="-78"/>
            </a:endParaRPr>
          </a:p>
        </p:txBody>
      </p:sp>
      <p:sp>
        <p:nvSpPr>
          <p:cNvPr id="3" name="عنصر نائب للمحتوى 2"/>
          <p:cNvSpPr>
            <a:spLocks noGrp="1"/>
          </p:cNvSpPr>
          <p:nvPr>
            <p:ph idx="1"/>
          </p:nvPr>
        </p:nvSpPr>
        <p:spPr>
          <a:xfrm>
            <a:off x="107504" y="692696"/>
            <a:ext cx="8928992" cy="6048672"/>
          </a:xfrm>
        </p:spPr>
        <p:txBody>
          <a:bodyPr>
            <a:normAutofit lnSpcReduction="10000"/>
          </a:bodyPr>
          <a:lstStyle/>
          <a:p>
            <a:pPr algn="just"/>
            <a:r>
              <a:rPr lang="ar-IQ" sz="4000" b="1" dirty="0">
                <a:solidFill>
                  <a:srgbClr val="333333"/>
                </a:solidFill>
                <a:latin typeface="Simplified Arabic" panose="02020603050405020304" pitchFamily="18" charset="-78"/>
                <a:cs typeface="Simplified Arabic" panose="02020603050405020304" pitchFamily="18" charset="-78"/>
              </a:rPr>
              <a:t>الأظافر هي مادة صلبة تكسو بنان </a:t>
            </a:r>
            <a:r>
              <a:rPr lang="ar-IQ" sz="4000" b="1" dirty="0" smtClean="0">
                <a:solidFill>
                  <a:srgbClr val="333333"/>
                </a:solidFill>
                <a:latin typeface="Simplified Arabic" panose="02020603050405020304" pitchFamily="18" charset="-78"/>
                <a:cs typeface="Simplified Arabic" panose="02020603050405020304" pitchFamily="18" charset="-78"/>
              </a:rPr>
              <a:t>الأصابع.</a:t>
            </a:r>
          </a:p>
          <a:p>
            <a:pPr algn="just"/>
            <a:r>
              <a:rPr lang="ar-IQ" sz="4000" b="1" dirty="0" smtClean="0">
                <a:solidFill>
                  <a:srgbClr val="333333"/>
                </a:solidFill>
                <a:latin typeface="Simplified Arabic" panose="02020603050405020304" pitchFamily="18" charset="-78"/>
                <a:cs typeface="Simplified Arabic" panose="02020603050405020304" pitchFamily="18" charset="-78"/>
              </a:rPr>
              <a:t>وتتكون </a:t>
            </a:r>
            <a:r>
              <a:rPr lang="ar-IQ" sz="4000" b="1" dirty="0">
                <a:solidFill>
                  <a:srgbClr val="333333"/>
                </a:solidFill>
                <a:latin typeface="Simplified Arabic" panose="02020603050405020304" pitchFamily="18" charset="-78"/>
                <a:cs typeface="Simplified Arabic" panose="02020603050405020304" pitchFamily="18" charset="-78"/>
              </a:rPr>
              <a:t>من </a:t>
            </a:r>
            <a:r>
              <a:rPr lang="ar-IQ" sz="4000" b="1" dirty="0" err="1">
                <a:solidFill>
                  <a:srgbClr val="00B0F0"/>
                </a:solidFill>
                <a:latin typeface="Simplified Arabic" panose="02020603050405020304" pitchFamily="18" charset="-78"/>
                <a:cs typeface="Simplified Arabic" panose="02020603050405020304" pitchFamily="18" charset="-78"/>
              </a:rPr>
              <a:t>الكيراتين</a:t>
            </a:r>
            <a:r>
              <a:rPr lang="ar-IQ" sz="4000" b="1" dirty="0">
                <a:solidFill>
                  <a:srgbClr val="333333"/>
                </a:solidFill>
                <a:latin typeface="Simplified Arabic" panose="02020603050405020304" pitchFamily="18" charset="-78"/>
                <a:cs typeface="Simplified Arabic" panose="02020603050405020304" pitchFamily="18" charset="-78"/>
              </a:rPr>
              <a:t> بشكل </a:t>
            </a:r>
            <a:r>
              <a:rPr lang="ar-IQ" sz="4000" b="1" dirty="0" smtClean="0">
                <a:solidFill>
                  <a:srgbClr val="333333"/>
                </a:solidFill>
                <a:latin typeface="Simplified Arabic" panose="02020603050405020304" pitchFamily="18" charset="-78"/>
                <a:cs typeface="Simplified Arabic" panose="02020603050405020304" pitchFamily="18" charset="-78"/>
              </a:rPr>
              <a:t>أساسي.</a:t>
            </a:r>
          </a:p>
          <a:p>
            <a:pPr algn="just"/>
            <a:r>
              <a:rPr lang="ar-IQ" sz="4000" b="1" dirty="0" smtClean="0">
                <a:solidFill>
                  <a:srgbClr val="333333"/>
                </a:solidFill>
                <a:latin typeface="Simplified Arabic" panose="02020603050405020304" pitchFamily="18" charset="-78"/>
                <a:cs typeface="Simplified Arabic" panose="02020603050405020304" pitchFamily="18" charset="-78"/>
              </a:rPr>
              <a:t>وتكمن </a:t>
            </a:r>
            <a:r>
              <a:rPr lang="ar-IQ" sz="4000" b="1" dirty="0">
                <a:solidFill>
                  <a:srgbClr val="FF0000"/>
                </a:solidFill>
                <a:latin typeface="Simplified Arabic" panose="02020603050405020304" pitchFamily="18" charset="-78"/>
                <a:cs typeface="Simplified Arabic" panose="02020603050405020304" pitchFamily="18" charset="-78"/>
              </a:rPr>
              <a:t>أهميتها</a:t>
            </a:r>
            <a:r>
              <a:rPr lang="ar-IQ" sz="4000" b="1" dirty="0">
                <a:solidFill>
                  <a:srgbClr val="333333"/>
                </a:solidFill>
                <a:latin typeface="Simplified Arabic" panose="02020603050405020304" pitchFamily="18" charset="-78"/>
                <a:cs typeface="Simplified Arabic" panose="02020603050405020304" pitchFamily="18" charset="-78"/>
              </a:rPr>
              <a:t> بأنها </a:t>
            </a:r>
            <a:r>
              <a:rPr lang="ar-IQ" sz="4000" b="1" dirty="0">
                <a:solidFill>
                  <a:srgbClr val="FF0066"/>
                </a:solidFill>
                <a:latin typeface="Simplified Arabic" panose="02020603050405020304" pitchFamily="18" charset="-78"/>
                <a:cs typeface="Simplified Arabic" panose="02020603050405020304" pitchFamily="18" charset="-78"/>
              </a:rPr>
              <a:t>تحافظ على صلابة وقوّة </a:t>
            </a:r>
            <a:r>
              <a:rPr lang="ar-IQ" sz="4000" b="1" dirty="0" smtClean="0">
                <a:solidFill>
                  <a:srgbClr val="FF0066"/>
                </a:solidFill>
                <a:latin typeface="Simplified Arabic" panose="02020603050405020304" pitchFamily="18" charset="-78"/>
                <a:cs typeface="Simplified Arabic" panose="02020603050405020304" pitchFamily="18" charset="-78"/>
              </a:rPr>
              <a:t>الأصابع.</a:t>
            </a:r>
          </a:p>
          <a:p>
            <a:pPr algn="just"/>
            <a:r>
              <a:rPr lang="ar-IQ" sz="4000" b="1" dirty="0" smtClean="0">
                <a:solidFill>
                  <a:srgbClr val="333333"/>
                </a:solidFill>
                <a:latin typeface="Simplified Arabic" panose="02020603050405020304" pitchFamily="18" charset="-78"/>
                <a:cs typeface="Simplified Arabic" panose="02020603050405020304" pitchFamily="18" charset="-78"/>
              </a:rPr>
              <a:t>و</a:t>
            </a:r>
            <a:r>
              <a:rPr lang="ar-IQ" sz="4000" b="1" dirty="0" smtClean="0">
                <a:solidFill>
                  <a:srgbClr val="FF0000"/>
                </a:solidFill>
                <a:latin typeface="Simplified Arabic" panose="02020603050405020304" pitchFamily="18" charset="-78"/>
                <a:cs typeface="Simplified Arabic" panose="02020603050405020304" pitchFamily="18" charset="-78"/>
              </a:rPr>
              <a:t>تساعد الاظافر</a:t>
            </a:r>
            <a:r>
              <a:rPr lang="ar-IQ" sz="4000" b="1" dirty="0" smtClean="0">
                <a:solidFill>
                  <a:srgbClr val="333333"/>
                </a:solidFill>
                <a:latin typeface="Simplified Arabic" panose="02020603050405020304" pitchFamily="18" charset="-78"/>
                <a:cs typeface="Simplified Arabic" panose="02020603050405020304" pitchFamily="18" charset="-78"/>
              </a:rPr>
              <a:t> في:-</a:t>
            </a:r>
          </a:p>
          <a:p>
            <a:pPr algn="just"/>
            <a:r>
              <a:rPr lang="ar-IQ" sz="4000" b="1" dirty="0" smtClean="0">
                <a:solidFill>
                  <a:srgbClr val="333333"/>
                </a:solidFill>
                <a:latin typeface="Simplified Arabic" panose="02020603050405020304" pitchFamily="18" charset="-78"/>
                <a:cs typeface="Simplified Arabic" panose="02020603050405020304" pitchFamily="18" charset="-78"/>
              </a:rPr>
              <a:t>- السيطرة </a:t>
            </a:r>
            <a:r>
              <a:rPr lang="ar-IQ" sz="4000" b="1" dirty="0">
                <a:solidFill>
                  <a:srgbClr val="333333"/>
                </a:solidFill>
                <a:latin typeface="Simplified Arabic" panose="02020603050405020304" pitchFamily="18" charset="-78"/>
                <a:cs typeface="Simplified Arabic" panose="02020603050405020304" pitchFamily="18" charset="-78"/>
              </a:rPr>
              <a:t>على التحكم بالأشياء </a:t>
            </a:r>
            <a:r>
              <a:rPr lang="ar-IQ" sz="4000" b="1" dirty="0" smtClean="0">
                <a:solidFill>
                  <a:srgbClr val="333333"/>
                </a:solidFill>
                <a:latin typeface="Simplified Arabic" panose="02020603050405020304" pitchFamily="18" charset="-78"/>
                <a:cs typeface="Simplified Arabic" panose="02020603050405020304" pitchFamily="18" charset="-78"/>
              </a:rPr>
              <a:t>الدقيقة.</a:t>
            </a:r>
          </a:p>
          <a:p>
            <a:pPr algn="just"/>
            <a:r>
              <a:rPr lang="ar-IQ" sz="4000" b="1" dirty="0" smtClean="0">
                <a:solidFill>
                  <a:srgbClr val="333333"/>
                </a:solidFill>
                <a:latin typeface="Simplified Arabic" panose="02020603050405020304" pitchFamily="18" charset="-78"/>
                <a:cs typeface="Simplified Arabic" panose="02020603050405020304" pitchFamily="18" charset="-78"/>
              </a:rPr>
              <a:t>- بالإضافة </a:t>
            </a:r>
            <a:r>
              <a:rPr lang="ar-IQ" sz="4000" b="1" dirty="0">
                <a:solidFill>
                  <a:srgbClr val="333333"/>
                </a:solidFill>
                <a:latin typeface="Simplified Arabic" panose="02020603050405020304" pitchFamily="18" charset="-78"/>
                <a:cs typeface="Simplified Arabic" panose="02020603050405020304" pitchFamily="18" charset="-78"/>
              </a:rPr>
              <a:t>لرفع </a:t>
            </a:r>
            <a:r>
              <a:rPr lang="ar-IQ" sz="4000" b="1" dirty="0">
                <a:solidFill>
                  <a:srgbClr val="CC00FF"/>
                </a:solidFill>
                <a:latin typeface="Simplified Arabic" panose="02020603050405020304" pitchFamily="18" charset="-78"/>
                <a:cs typeface="Simplified Arabic" panose="02020603050405020304" pitchFamily="18" charset="-78"/>
              </a:rPr>
              <a:t>درجة</a:t>
            </a:r>
            <a:r>
              <a:rPr lang="ar-IQ" sz="4000" b="1" dirty="0">
                <a:solidFill>
                  <a:srgbClr val="333333"/>
                </a:solidFill>
                <a:latin typeface="Simplified Arabic" panose="02020603050405020304" pitchFamily="18" charset="-78"/>
                <a:cs typeface="Simplified Arabic" panose="02020603050405020304" pitchFamily="18" charset="-78"/>
              </a:rPr>
              <a:t> الحرارة الداخلية </a:t>
            </a:r>
            <a:r>
              <a:rPr lang="ar-IQ" sz="4000" b="1" dirty="0" smtClean="0">
                <a:solidFill>
                  <a:srgbClr val="333333"/>
                </a:solidFill>
                <a:latin typeface="Simplified Arabic" panose="02020603050405020304" pitchFamily="18" charset="-78"/>
                <a:cs typeface="Simplified Arabic" panose="02020603050405020304" pitchFamily="18" charset="-78"/>
              </a:rPr>
              <a:t>للأصابع.</a:t>
            </a:r>
          </a:p>
          <a:p>
            <a:pPr algn="just"/>
            <a:r>
              <a:rPr lang="ar-IQ" sz="4000" b="1" dirty="0" smtClean="0">
                <a:solidFill>
                  <a:srgbClr val="333333"/>
                </a:solidFill>
                <a:latin typeface="Simplified Arabic" panose="02020603050405020304" pitchFamily="18" charset="-78"/>
                <a:cs typeface="Simplified Arabic" panose="02020603050405020304" pitchFamily="18" charset="-78"/>
              </a:rPr>
              <a:t>- كما </a:t>
            </a:r>
            <a:r>
              <a:rPr lang="ar-IQ" sz="4000" b="1" dirty="0">
                <a:solidFill>
                  <a:srgbClr val="333333"/>
                </a:solidFill>
                <a:latin typeface="Simplified Arabic" panose="02020603050405020304" pitchFamily="18" charset="-78"/>
                <a:cs typeface="Simplified Arabic" panose="02020603050405020304" pitchFamily="18" charset="-78"/>
              </a:rPr>
              <a:t>تدعم </a:t>
            </a:r>
            <a:r>
              <a:rPr lang="ar-IQ" sz="4000" b="1" dirty="0">
                <a:solidFill>
                  <a:srgbClr val="33CC33"/>
                </a:solidFill>
                <a:latin typeface="Simplified Arabic" panose="02020603050405020304" pitchFamily="18" charset="-78"/>
                <a:cs typeface="Simplified Arabic" panose="02020603050405020304" pitchFamily="18" charset="-78"/>
              </a:rPr>
              <a:t>ضغط</a:t>
            </a:r>
            <a:r>
              <a:rPr lang="ar-IQ" sz="4000" b="1" dirty="0">
                <a:solidFill>
                  <a:srgbClr val="333333"/>
                </a:solidFill>
                <a:latin typeface="Simplified Arabic" panose="02020603050405020304" pitchFamily="18" charset="-78"/>
                <a:cs typeface="Simplified Arabic" panose="02020603050405020304" pitchFamily="18" charset="-78"/>
              </a:rPr>
              <a:t> الأصابع على </a:t>
            </a:r>
            <a:r>
              <a:rPr lang="ar-IQ" sz="4000" b="1" dirty="0" smtClean="0">
                <a:solidFill>
                  <a:srgbClr val="333333"/>
                </a:solidFill>
                <a:latin typeface="Simplified Arabic" panose="02020603050405020304" pitchFamily="18" charset="-78"/>
                <a:cs typeface="Simplified Arabic" panose="02020603050405020304" pitchFamily="18" charset="-78"/>
              </a:rPr>
              <a:t>الأجسام.</a:t>
            </a:r>
          </a:p>
          <a:p>
            <a:pPr algn="just"/>
            <a:r>
              <a:rPr lang="ar-IQ" sz="4000" b="1" dirty="0" smtClean="0">
                <a:solidFill>
                  <a:srgbClr val="333333"/>
                </a:solidFill>
                <a:latin typeface="Simplified Arabic" panose="02020603050405020304" pitchFamily="18" charset="-78"/>
                <a:cs typeface="Simplified Arabic" panose="02020603050405020304" pitchFamily="18" charset="-78"/>
              </a:rPr>
              <a:t>- وتساعد </a:t>
            </a:r>
            <a:r>
              <a:rPr lang="ar-IQ" sz="4000" b="1" dirty="0">
                <a:solidFill>
                  <a:srgbClr val="333333"/>
                </a:solidFill>
                <a:latin typeface="Simplified Arabic" panose="02020603050405020304" pitchFamily="18" charset="-78"/>
                <a:cs typeface="Simplified Arabic" panose="02020603050405020304" pitchFamily="18" charset="-78"/>
              </a:rPr>
              <a:t>في عملية </a:t>
            </a:r>
            <a:r>
              <a:rPr lang="ar-IQ" sz="4000" b="1" dirty="0">
                <a:solidFill>
                  <a:srgbClr val="CC0099"/>
                </a:solidFill>
                <a:latin typeface="Simplified Arabic" panose="02020603050405020304" pitchFamily="18" charset="-78"/>
                <a:cs typeface="Simplified Arabic" panose="02020603050405020304" pitchFamily="18" charset="-78"/>
              </a:rPr>
              <a:t>الشد </a:t>
            </a:r>
            <a:r>
              <a:rPr lang="ar-IQ" sz="4000" b="1" dirty="0" smtClean="0">
                <a:solidFill>
                  <a:srgbClr val="CC0099"/>
                </a:solidFill>
                <a:latin typeface="Simplified Arabic" panose="02020603050405020304" pitchFamily="18" charset="-78"/>
                <a:cs typeface="Simplified Arabic" panose="02020603050405020304" pitchFamily="18" charset="-78"/>
              </a:rPr>
              <a:t>والإمساك</a:t>
            </a:r>
            <a:r>
              <a:rPr lang="ar-IQ" sz="4000" b="1" dirty="0">
                <a:solidFill>
                  <a:srgbClr val="333333"/>
                </a:solidFill>
                <a:latin typeface="Simplified Arabic" panose="02020603050405020304" pitchFamily="18" charset="-78"/>
                <a:cs typeface="Simplified Arabic" panose="02020603050405020304" pitchFamily="18" charset="-78"/>
              </a:rPr>
              <a:t>.</a:t>
            </a:r>
            <a:endParaRPr lang="ar-IQ" sz="4000" b="1"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3553393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504" y="116632"/>
            <a:ext cx="8856984" cy="504056"/>
          </a:xfrm>
        </p:spPr>
        <p:txBody>
          <a:bodyPr>
            <a:noAutofit/>
          </a:bodyPr>
          <a:lstStyle/>
          <a:p>
            <a:r>
              <a:rPr lang="ar-SA" sz="3600" b="1" dirty="0" smtClean="0">
                <a:solidFill>
                  <a:srgbClr val="FF0000"/>
                </a:solidFill>
                <a:latin typeface="Simplified Arabic" panose="02020603050405020304" pitchFamily="18" charset="-78"/>
                <a:cs typeface="Simplified Arabic" panose="02020603050405020304" pitchFamily="18" charset="-78"/>
              </a:rPr>
              <a:t>فوائد الأظافر</a:t>
            </a:r>
            <a:endParaRPr lang="ar-IQ" sz="3600" b="1" dirty="0">
              <a:solidFill>
                <a:srgbClr val="FF0000"/>
              </a:solidFill>
              <a:latin typeface="Simplified Arabic" panose="02020603050405020304" pitchFamily="18" charset="-78"/>
              <a:cs typeface="Simplified Arabic" panose="02020603050405020304" pitchFamily="18" charset="-78"/>
            </a:endParaRPr>
          </a:p>
        </p:txBody>
      </p:sp>
      <p:sp>
        <p:nvSpPr>
          <p:cNvPr id="3" name="عنصر نائب للمحتوى 2"/>
          <p:cNvSpPr>
            <a:spLocks noGrp="1"/>
          </p:cNvSpPr>
          <p:nvPr>
            <p:ph idx="1"/>
          </p:nvPr>
        </p:nvSpPr>
        <p:spPr>
          <a:xfrm>
            <a:off x="179512" y="692696"/>
            <a:ext cx="8784976" cy="6048672"/>
          </a:xfrm>
        </p:spPr>
        <p:txBody>
          <a:bodyPr/>
          <a:lstStyle/>
          <a:p>
            <a:pPr algn="just"/>
            <a:r>
              <a:rPr lang="ar-SA" b="1" dirty="0" smtClean="0">
                <a:solidFill>
                  <a:srgbClr val="FF0000"/>
                </a:solidFill>
                <a:latin typeface="Simplified Arabic" panose="02020603050405020304" pitchFamily="18" charset="-78"/>
                <a:cs typeface="Simplified Arabic" panose="02020603050405020304" pitchFamily="18" charset="-78"/>
              </a:rPr>
              <a:t>الحماية</a:t>
            </a:r>
            <a:r>
              <a:rPr lang="ar-SA" b="1" dirty="0" smtClean="0">
                <a:latin typeface="Simplified Arabic" panose="02020603050405020304" pitchFamily="18" charset="-78"/>
                <a:cs typeface="Simplified Arabic" panose="02020603050405020304" pitchFamily="18" charset="-78"/>
              </a:rPr>
              <a:t> : إكساب أطراف الأصابع (الأنامل) القوة والصلابة لأنها أضعف وأرق منطقة في الأصابع.</a:t>
            </a:r>
          </a:p>
          <a:p>
            <a:pPr algn="just"/>
            <a:r>
              <a:rPr lang="ar-SA" b="1" dirty="0" smtClean="0">
                <a:solidFill>
                  <a:srgbClr val="FF0000"/>
                </a:solidFill>
                <a:latin typeface="Simplified Arabic" panose="02020603050405020304" pitchFamily="18" charset="-78"/>
                <a:cs typeface="Simplified Arabic" panose="02020603050405020304" pitchFamily="18" charset="-78"/>
              </a:rPr>
              <a:t>معادلة درجة الحرارة </a:t>
            </a:r>
            <a:r>
              <a:rPr lang="ar-SA" b="1" dirty="0" smtClean="0">
                <a:latin typeface="Simplified Arabic" panose="02020603050405020304" pitchFamily="18" charset="-78"/>
                <a:cs typeface="Simplified Arabic" panose="02020603050405020304" pitchFamily="18" charset="-78"/>
              </a:rPr>
              <a:t>: تعد صيوان الأذن والأنف وأطراف الأصابع أكثر مناطق الجسم تأثراً بتقلبات درجات الحرارة لذلك لولا وجود الأظافر لتجمدت أطراف الأصابع لأنها تعادل درجة حرارة أطراف الأصابع.</a:t>
            </a:r>
          </a:p>
          <a:p>
            <a:pPr algn="just"/>
            <a:r>
              <a:rPr lang="ar-SA" b="1" dirty="0" smtClean="0">
                <a:solidFill>
                  <a:srgbClr val="FF0000"/>
                </a:solidFill>
                <a:latin typeface="Simplified Arabic" panose="02020603050405020304" pitchFamily="18" charset="-78"/>
                <a:cs typeface="Simplified Arabic" panose="02020603050405020304" pitchFamily="18" charset="-78"/>
              </a:rPr>
              <a:t>رفع قوة الإحساس </a:t>
            </a:r>
            <a:r>
              <a:rPr lang="ar-SA" b="1" dirty="0" smtClean="0">
                <a:latin typeface="Simplified Arabic" panose="02020603050405020304" pitchFamily="18" charset="-78"/>
                <a:cs typeface="Simplified Arabic" panose="02020603050405020304" pitchFamily="18" charset="-78"/>
              </a:rPr>
              <a:t>: الأظافر ترفع درجة الإحساس بأطراف الأصابع وتزيد دقة المس فيها وكذلك تزيد من دقة ضغط الأصابع أي تعزيز قوة قبص الأصابع على الأشياء الممسوكة.</a:t>
            </a:r>
          </a:p>
          <a:p>
            <a:endParaRPr lang="ar-SA" dirty="0" smtClean="0"/>
          </a:p>
          <a:p>
            <a:endParaRPr lang="ar-IQ" dirty="0"/>
          </a:p>
        </p:txBody>
      </p:sp>
    </p:spTree>
    <p:extLst>
      <p:ext uri="{BB962C8B-B14F-4D97-AF65-F5344CB8AC3E}">
        <p14:creationId xmlns:p14="http://schemas.microsoft.com/office/powerpoint/2010/main" val="23048072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504" y="188640"/>
            <a:ext cx="8928992" cy="432048"/>
          </a:xfrm>
        </p:spPr>
        <p:txBody>
          <a:bodyPr>
            <a:normAutofit fontScale="90000"/>
          </a:bodyPr>
          <a:lstStyle/>
          <a:p>
            <a:r>
              <a:rPr lang="ar-IQ" sz="3200" b="1" dirty="0">
                <a:solidFill>
                  <a:srgbClr val="FF0000"/>
                </a:solidFill>
                <a:latin typeface="Simplified Arabic" panose="02020603050405020304" pitchFamily="18" charset="-78"/>
                <a:cs typeface="Simplified Arabic" panose="02020603050405020304" pitchFamily="18" charset="-78"/>
              </a:rPr>
              <a:t>ما فائدة تقليم الأظافر </a:t>
            </a:r>
          </a:p>
        </p:txBody>
      </p:sp>
      <p:sp>
        <p:nvSpPr>
          <p:cNvPr id="3" name="عنصر نائب للمحتوى 2"/>
          <p:cNvSpPr>
            <a:spLocks noGrp="1"/>
          </p:cNvSpPr>
          <p:nvPr>
            <p:ph idx="1"/>
          </p:nvPr>
        </p:nvSpPr>
        <p:spPr>
          <a:xfrm>
            <a:off x="179512" y="692696"/>
            <a:ext cx="8784976" cy="6048672"/>
          </a:xfrm>
        </p:spPr>
        <p:txBody>
          <a:bodyPr>
            <a:normAutofit/>
          </a:bodyPr>
          <a:lstStyle/>
          <a:p>
            <a:pPr algn="just"/>
            <a:r>
              <a:rPr lang="ar-IQ" b="1" dirty="0" smtClean="0">
                <a:solidFill>
                  <a:srgbClr val="333333"/>
                </a:solidFill>
                <a:latin typeface="Simplified Arabic" panose="02020603050405020304" pitchFamily="18" charset="-78"/>
                <a:cs typeface="Simplified Arabic" panose="02020603050405020304" pitchFamily="18" charset="-78"/>
              </a:rPr>
              <a:t>تقليم </a:t>
            </a:r>
            <a:r>
              <a:rPr lang="ar-IQ" b="1" dirty="0">
                <a:solidFill>
                  <a:srgbClr val="333333"/>
                </a:solidFill>
                <a:latin typeface="Simplified Arabic" panose="02020603050405020304" pitchFamily="18" charset="-78"/>
                <a:cs typeface="Simplified Arabic" panose="02020603050405020304" pitchFamily="18" charset="-78"/>
              </a:rPr>
              <a:t>الأظافر من سنن الفطرة وله العديد من فوائد كالآتية: </a:t>
            </a:r>
            <a:endParaRPr lang="ar-IQ" b="1" dirty="0" smtClean="0">
              <a:solidFill>
                <a:srgbClr val="333333"/>
              </a:solidFill>
              <a:latin typeface="Simplified Arabic" panose="02020603050405020304" pitchFamily="18" charset="-78"/>
              <a:cs typeface="Simplified Arabic" panose="02020603050405020304" pitchFamily="18" charset="-78"/>
            </a:endParaRPr>
          </a:p>
          <a:p>
            <a:pPr algn="just"/>
            <a:r>
              <a:rPr lang="ar-IQ" b="1" dirty="0" smtClean="0">
                <a:solidFill>
                  <a:srgbClr val="333333"/>
                </a:solidFill>
                <a:latin typeface="Simplified Arabic" panose="02020603050405020304" pitchFamily="18" charset="-78"/>
                <a:cs typeface="Simplified Arabic" panose="02020603050405020304" pitchFamily="18" charset="-78"/>
              </a:rPr>
              <a:t>يحمي </a:t>
            </a:r>
            <a:r>
              <a:rPr lang="ar-IQ" b="1" dirty="0">
                <a:solidFill>
                  <a:srgbClr val="333333"/>
                </a:solidFill>
                <a:latin typeface="Simplified Arabic" panose="02020603050405020304" pitchFamily="18" charset="-78"/>
                <a:cs typeface="Simplified Arabic" panose="02020603050405020304" pitchFamily="18" charset="-78"/>
              </a:rPr>
              <a:t>الجسم من الإصابة بالعديد من الأمراض، نظراً لمنع تراكم الأوساخ تحتها، مما يحمي من الإصابة بالتسمّم، أو أيّ عدوى أخرى. </a:t>
            </a:r>
            <a:endParaRPr lang="ar-IQ" b="1" dirty="0" smtClean="0">
              <a:solidFill>
                <a:srgbClr val="333333"/>
              </a:solidFill>
              <a:latin typeface="Simplified Arabic" panose="02020603050405020304" pitchFamily="18" charset="-78"/>
              <a:cs typeface="Simplified Arabic" panose="02020603050405020304" pitchFamily="18" charset="-78"/>
            </a:endParaRPr>
          </a:p>
          <a:p>
            <a:pPr algn="just"/>
            <a:r>
              <a:rPr lang="ar-IQ" b="1" dirty="0" smtClean="0">
                <a:solidFill>
                  <a:srgbClr val="333333"/>
                </a:solidFill>
                <a:latin typeface="Simplified Arabic" panose="02020603050405020304" pitchFamily="18" charset="-78"/>
                <a:cs typeface="Simplified Arabic" panose="02020603050405020304" pitchFamily="18" charset="-78"/>
              </a:rPr>
              <a:t>يسهّل </a:t>
            </a:r>
            <a:r>
              <a:rPr lang="ar-IQ" b="1" dirty="0">
                <a:solidFill>
                  <a:srgbClr val="333333"/>
                </a:solidFill>
                <a:latin typeface="Simplified Arabic" panose="02020603050405020304" pitchFamily="18" charset="-78"/>
                <a:cs typeface="Simplified Arabic" panose="02020603050405020304" pitchFamily="18" charset="-78"/>
              </a:rPr>
              <a:t>حركة الأصابع، ويحافظ على مرونتها في العمل اليومي في مختلف الأنشطة. </a:t>
            </a:r>
            <a:endParaRPr lang="ar-IQ" b="1" dirty="0" smtClean="0">
              <a:solidFill>
                <a:srgbClr val="333333"/>
              </a:solidFill>
              <a:latin typeface="Simplified Arabic" panose="02020603050405020304" pitchFamily="18" charset="-78"/>
              <a:cs typeface="Simplified Arabic" panose="02020603050405020304" pitchFamily="18" charset="-78"/>
            </a:endParaRPr>
          </a:p>
          <a:p>
            <a:pPr algn="just"/>
            <a:r>
              <a:rPr lang="ar-IQ" b="1" dirty="0" smtClean="0">
                <a:solidFill>
                  <a:srgbClr val="333333"/>
                </a:solidFill>
                <a:latin typeface="Simplified Arabic" panose="02020603050405020304" pitchFamily="18" charset="-78"/>
                <a:cs typeface="Simplified Arabic" panose="02020603050405020304" pitchFamily="18" charset="-78"/>
              </a:rPr>
              <a:t>يسهل </a:t>
            </a:r>
            <a:r>
              <a:rPr lang="ar-IQ" b="1" dirty="0">
                <a:solidFill>
                  <a:srgbClr val="333333"/>
                </a:solidFill>
                <a:latin typeface="Simplified Arabic" panose="02020603050405020304" pitchFamily="18" charset="-78"/>
                <a:cs typeface="Simplified Arabic" panose="02020603050405020304" pitchFamily="18" charset="-78"/>
              </a:rPr>
              <a:t>عملية التقاط الأشياء، والتحكم بها، وإمساكها، </a:t>
            </a:r>
            <a:r>
              <a:rPr lang="ar-IQ" b="1" dirty="0" smtClean="0">
                <a:solidFill>
                  <a:srgbClr val="333333"/>
                </a:solidFill>
                <a:latin typeface="Simplified Arabic" panose="02020603050405020304" pitchFamily="18" charset="-78"/>
                <a:cs typeface="Simplified Arabic" panose="02020603050405020304" pitchFamily="18" charset="-78"/>
              </a:rPr>
              <a:t>كالإبرة.</a:t>
            </a:r>
          </a:p>
          <a:p>
            <a:pPr algn="just"/>
            <a:r>
              <a:rPr lang="ar-IQ" b="1" dirty="0" smtClean="0">
                <a:solidFill>
                  <a:srgbClr val="333333"/>
                </a:solidFill>
                <a:latin typeface="Simplified Arabic" panose="02020603050405020304" pitchFamily="18" charset="-78"/>
                <a:cs typeface="Simplified Arabic" panose="02020603050405020304" pitchFamily="18" charset="-78"/>
              </a:rPr>
              <a:t>يمنع </a:t>
            </a:r>
            <a:r>
              <a:rPr lang="ar-IQ" b="1" dirty="0">
                <a:solidFill>
                  <a:srgbClr val="333333"/>
                </a:solidFill>
                <a:latin typeface="Simplified Arabic" panose="02020603050405020304" pitchFamily="18" charset="-78"/>
                <a:cs typeface="Simplified Arabic" panose="02020603050405020304" pitchFamily="18" charset="-78"/>
              </a:rPr>
              <a:t>من الإصابة بالألم، نتيجة تقليمها؛ لأنّ الأظافر الطويلة عادةً ما </a:t>
            </a:r>
            <a:r>
              <a:rPr lang="ar-IQ" b="1" dirty="0" smtClean="0">
                <a:solidFill>
                  <a:srgbClr val="333333"/>
                </a:solidFill>
                <a:latin typeface="Simplified Arabic" panose="02020603050405020304" pitchFamily="18" charset="-78"/>
                <a:cs typeface="Simplified Arabic" panose="02020603050405020304" pitchFamily="18" charset="-78"/>
              </a:rPr>
              <a:t>تتأثر بملامستها بالأشياء. </a:t>
            </a:r>
          </a:p>
          <a:p>
            <a:pPr algn="just"/>
            <a:r>
              <a:rPr lang="ar-IQ" b="1" dirty="0" smtClean="0">
                <a:solidFill>
                  <a:srgbClr val="333333"/>
                </a:solidFill>
                <a:latin typeface="Simplified Arabic" panose="02020603050405020304" pitchFamily="18" charset="-78"/>
                <a:cs typeface="Simplified Arabic" panose="02020603050405020304" pitchFamily="18" charset="-78"/>
              </a:rPr>
              <a:t>يقوّي </a:t>
            </a:r>
            <a:r>
              <a:rPr lang="ar-IQ" b="1" dirty="0">
                <a:solidFill>
                  <a:srgbClr val="333333"/>
                </a:solidFill>
                <a:latin typeface="Simplified Arabic" panose="02020603050405020304" pitchFamily="18" charset="-78"/>
                <a:cs typeface="Simplified Arabic" panose="02020603050405020304" pitchFamily="18" charset="-78"/>
              </a:rPr>
              <a:t>الأظافر، ويحافظ على صلابتها</a:t>
            </a:r>
            <a:r>
              <a:rPr lang="ar-IQ" b="1" dirty="0" smtClean="0">
                <a:solidFill>
                  <a:srgbClr val="333333"/>
                </a:solidFill>
                <a:latin typeface="Simplified Arabic" panose="02020603050405020304" pitchFamily="18" charset="-78"/>
                <a:cs typeface="Simplified Arabic" panose="02020603050405020304" pitchFamily="18" charset="-78"/>
              </a:rPr>
              <a:t>.</a:t>
            </a:r>
            <a:endParaRPr lang="ar-IQ" b="1"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4063529778"/>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0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1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2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3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4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5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6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7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8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9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0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1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2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3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4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25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26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27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28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29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30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31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4.xml><?xml version="1.0" encoding="utf-8"?>
<a:theme xmlns:a="http://schemas.openxmlformats.org/drawingml/2006/main" name="32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33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6.xml><?xml version="1.0" encoding="utf-8"?>
<a:theme xmlns:a="http://schemas.openxmlformats.org/drawingml/2006/main" name="34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7.xml><?xml version="1.0" encoding="utf-8"?>
<a:theme xmlns:a="http://schemas.openxmlformats.org/drawingml/2006/main" name="35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8.xml><?xml version="1.0" encoding="utf-8"?>
<a:theme xmlns:a="http://schemas.openxmlformats.org/drawingml/2006/main" name="36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9.xml><?xml version="1.0" encoding="utf-8"?>
<a:theme xmlns:a="http://schemas.openxmlformats.org/drawingml/2006/main" name="37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0.xml><?xml version="1.0" encoding="utf-8"?>
<a:theme xmlns:a="http://schemas.openxmlformats.org/drawingml/2006/main" name="38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1.xml><?xml version="1.0" encoding="utf-8"?>
<a:theme xmlns:a="http://schemas.openxmlformats.org/drawingml/2006/main" name="39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2.xml><?xml version="1.0" encoding="utf-8"?>
<a:theme xmlns:a="http://schemas.openxmlformats.org/drawingml/2006/main" name="40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3.xml><?xml version="1.0" encoding="utf-8"?>
<a:theme xmlns:a="http://schemas.openxmlformats.org/drawingml/2006/main" name="41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4.xml><?xml version="1.0" encoding="utf-8"?>
<a:theme xmlns:a="http://schemas.openxmlformats.org/drawingml/2006/main" name="42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5.xml><?xml version="1.0" encoding="utf-8"?>
<a:theme xmlns:a="http://schemas.openxmlformats.org/drawingml/2006/main" name="43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6.xml><?xml version="1.0" encoding="utf-8"?>
<a:theme xmlns:a="http://schemas.openxmlformats.org/drawingml/2006/main" name="44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7.xml><?xml version="1.0" encoding="utf-8"?>
<a:theme xmlns:a="http://schemas.openxmlformats.org/drawingml/2006/main" name="45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8.xml><?xml version="1.0" encoding="utf-8"?>
<a:theme xmlns:a="http://schemas.openxmlformats.org/drawingml/2006/main" name="46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9.xml><?xml version="1.0" encoding="utf-8"?>
<a:theme xmlns:a="http://schemas.openxmlformats.org/drawingml/2006/main" name="47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0.xml><?xml version="1.0" encoding="utf-8"?>
<a:theme xmlns:a="http://schemas.openxmlformats.org/drawingml/2006/main" name="48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1.xml><?xml version="1.0" encoding="utf-8"?>
<a:theme xmlns:a="http://schemas.openxmlformats.org/drawingml/2006/main" name="49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2.xml><?xml version="1.0" encoding="utf-8"?>
<a:theme xmlns:a="http://schemas.openxmlformats.org/drawingml/2006/main" name="50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3.xml><?xml version="1.0" encoding="utf-8"?>
<a:theme xmlns:a="http://schemas.openxmlformats.org/drawingml/2006/main" name="51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4.xml><?xml version="1.0" encoding="utf-8"?>
<a:theme xmlns:a="http://schemas.openxmlformats.org/drawingml/2006/main" name="52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5.xml><?xml version="1.0" encoding="utf-8"?>
<a:theme xmlns:a="http://schemas.openxmlformats.org/drawingml/2006/main" name="53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6.xml><?xml version="1.0" encoding="utf-8"?>
<a:theme xmlns:a="http://schemas.openxmlformats.org/drawingml/2006/main" name="54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7.xml><?xml version="1.0" encoding="utf-8"?>
<a:theme xmlns:a="http://schemas.openxmlformats.org/drawingml/2006/main" name="55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8.xml><?xml version="1.0" encoding="utf-8"?>
<a:theme xmlns:a="http://schemas.openxmlformats.org/drawingml/2006/main" name="56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9.xml><?xml version="1.0" encoding="utf-8"?>
<a:theme xmlns:a="http://schemas.openxmlformats.org/drawingml/2006/main" name="57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0.xml><?xml version="1.0" encoding="utf-8"?>
<a:theme xmlns:a="http://schemas.openxmlformats.org/drawingml/2006/main" name="58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1.xml><?xml version="1.0" encoding="utf-8"?>
<a:theme xmlns:a="http://schemas.openxmlformats.org/drawingml/2006/main" name="59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2.xml><?xml version="1.0" encoding="utf-8"?>
<a:theme xmlns:a="http://schemas.openxmlformats.org/drawingml/2006/main" name="60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3.xml><?xml version="1.0" encoding="utf-8"?>
<a:theme xmlns:a="http://schemas.openxmlformats.org/drawingml/2006/main" name="61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369</TotalTime>
  <Words>3114</Words>
  <Application>Microsoft Office PowerPoint</Application>
  <PresentationFormat>عرض على الشاشة (3:4)‏</PresentationFormat>
  <Paragraphs>284</Paragraphs>
  <Slides>67</Slides>
  <Notes>0</Notes>
  <HiddenSlides>0</HiddenSlides>
  <MMClips>0</MMClips>
  <ScaleCrop>false</ScaleCrop>
  <HeadingPairs>
    <vt:vector size="4" baseType="variant">
      <vt:variant>
        <vt:lpstr>نسق</vt:lpstr>
      </vt:variant>
      <vt:variant>
        <vt:i4>63</vt:i4>
      </vt:variant>
      <vt:variant>
        <vt:lpstr>عناوين الشرائح</vt:lpstr>
      </vt:variant>
      <vt:variant>
        <vt:i4>67</vt:i4>
      </vt:variant>
    </vt:vector>
  </HeadingPairs>
  <TitlesOfParts>
    <vt:vector size="130" baseType="lpstr">
      <vt:lpstr>نسق Office</vt:lpstr>
      <vt:lpstr>سمة Office</vt:lpstr>
      <vt:lpstr>1_سمة Office</vt:lpstr>
      <vt:lpstr>2_سمة Office</vt:lpstr>
      <vt:lpstr>3_سمة Office</vt:lpstr>
      <vt:lpstr>4_سمة Office</vt:lpstr>
      <vt:lpstr>5_سمة Office</vt:lpstr>
      <vt:lpstr>6_سمة Office</vt:lpstr>
      <vt:lpstr>7_سمة Office</vt:lpstr>
      <vt:lpstr>8_سمة Office</vt:lpstr>
      <vt:lpstr>9_سمة Office</vt:lpstr>
      <vt:lpstr>10_سمة Office</vt:lpstr>
      <vt:lpstr>11_سمة Office</vt:lpstr>
      <vt:lpstr>12_سمة Office</vt:lpstr>
      <vt:lpstr>13_سمة Office</vt:lpstr>
      <vt:lpstr>14_سمة Office</vt:lpstr>
      <vt:lpstr>15_سمة Office</vt:lpstr>
      <vt:lpstr>16_سمة Office</vt:lpstr>
      <vt:lpstr>17_سمة Office</vt:lpstr>
      <vt:lpstr>18_سمة Office</vt:lpstr>
      <vt:lpstr>19_سمة Office</vt:lpstr>
      <vt:lpstr>20_سمة Office</vt:lpstr>
      <vt:lpstr>21_سمة Office</vt:lpstr>
      <vt:lpstr>22_سمة Office</vt:lpstr>
      <vt:lpstr>23_سمة Office</vt:lpstr>
      <vt:lpstr>24_سمة Office</vt:lpstr>
      <vt:lpstr>25_سمة Office</vt:lpstr>
      <vt:lpstr>26_سمة Office</vt:lpstr>
      <vt:lpstr>27_سمة Office</vt:lpstr>
      <vt:lpstr>28_سمة Office</vt:lpstr>
      <vt:lpstr>29_سمة Office</vt:lpstr>
      <vt:lpstr>30_سمة Office</vt:lpstr>
      <vt:lpstr>31_سمة Office</vt:lpstr>
      <vt:lpstr>32_سمة Office</vt:lpstr>
      <vt:lpstr>33_سمة Office</vt:lpstr>
      <vt:lpstr>34_سمة Office</vt:lpstr>
      <vt:lpstr>35_سمة Office</vt:lpstr>
      <vt:lpstr>36_سمة Office</vt:lpstr>
      <vt:lpstr>37_سمة Office</vt:lpstr>
      <vt:lpstr>38_سمة Office</vt:lpstr>
      <vt:lpstr>39_سمة Office</vt:lpstr>
      <vt:lpstr>40_سمة Office</vt:lpstr>
      <vt:lpstr>41_سمة Office</vt:lpstr>
      <vt:lpstr>42_سمة Office</vt:lpstr>
      <vt:lpstr>43_سمة Office</vt:lpstr>
      <vt:lpstr>44_سمة Office</vt:lpstr>
      <vt:lpstr>45_سمة Office</vt:lpstr>
      <vt:lpstr>46_سمة Office</vt:lpstr>
      <vt:lpstr>47_سمة Office</vt:lpstr>
      <vt:lpstr>48_سمة Office</vt:lpstr>
      <vt:lpstr>49_سمة Office</vt:lpstr>
      <vt:lpstr>50_سمة Office</vt:lpstr>
      <vt:lpstr>51_سمة Office</vt:lpstr>
      <vt:lpstr>52_سمة Office</vt:lpstr>
      <vt:lpstr>53_سمة Office</vt:lpstr>
      <vt:lpstr>54_سمة Office</vt:lpstr>
      <vt:lpstr>55_سمة Office</vt:lpstr>
      <vt:lpstr>56_سمة Office</vt:lpstr>
      <vt:lpstr>57_سمة Office</vt:lpstr>
      <vt:lpstr>58_سمة Office</vt:lpstr>
      <vt:lpstr>59_سمة Office</vt:lpstr>
      <vt:lpstr>60_سمة Office</vt:lpstr>
      <vt:lpstr>61_سمة Office</vt:lpstr>
      <vt:lpstr>16</vt:lpstr>
      <vt:lpstr>تنويه</vt:lpstr>
      <vt:lpstr>بسم الله الرحمن الرحيم </vt:lpstr>
      <vt:lpstr>المحاضرة السادسة عشر : الجهاز الجلدي الوقائي وإصاباته (الجزء الأول)</vt:lpstr>
      <vt:lpstr>6ـ الجهاز الجلدي الغطائي     Integumentary system </vt:lpstr>
      <vt:lpstr>مكونات الجهاز الجلدي</vt:lpstr>
      <vt:lpstr>الأظافر</vt:lpstr>
      <vt:lpstr>فوائد الأظافر</vt:lpstr>
      <vt:lpstr>ما فائدة تقليم الأظافر </vt:lpstr>
      <vt:lpstr>نصائح للعناية بالأظافر </vt:lpstr>
      <vt:lpstr>تكملة نصائح للعناية بالأظافر </vt:lpstr>
      <vt:lpstr>صورة توضح مكونات الجلد</vt:lpstr>
      <vt:lpstr>صورة توضح طبقة من الجلد</vt:lpstr>
      <vt:lpstr>أعراض وعلامات انخفاض درجة حرارة الجسم</vt:lpstr>
      <vt:lpstr>6ـ1 تركيب الجلد    Structure of skin</vt:lpstr>
      <vt:lpstr>صورة توضح طبقات جلد الإنسان</vt:lpstr>
      <vt:lpstr>مخطط يبين مكونات الجلد</vt:lpstr>
      <vt:lpstr>صورة توضح طبقات الجلد</vt:lpstr>
      <vt:lpstr>مكونات كل طبقة من طبقات الجلد</vt:lpstr>
      <vt:lpstr>صورة توضح طبقات الجلد</vt:lpstr>
      <vt:lpstr>عرض تقديمي في PowerPoint</vt:lpstr>
      <vt:lpstr>وظائف الجلد</vt:lpstr>
      <vt:lpstr>عرض تقديمي في PowerPoint</vt:lpstr>
      <vt:lpstr>6ـ2 وظائف الجلد The skin functions</vt:lpstr>
      <vt:lpstr>6ـ2 وظائف الجلد The skin functions</vt:lpstr>
      <vt:lpstr>ومن وظائف الجلد</vt:lpstr>
      <vt:lpstr>عرض تقديمي في PowerPoint</vt:lpstr>
      <vt:lpstr>عرض تقديمي في PowerPoint</vt:lpstr>
      <vt:lpstr>عرض تقديمي في PowerPoint</vt:lpstr>
      <vt:lpstr>مناطق الدماغ ومنها منطقة الإحساس</vt:lpstr>
      <vt:lpstr>ومن وظائف الجلد</vt:lpstr>
      <vt:lpstr>ومن وظائف الجلد</vt:lpstr>
      <vt:lpstr>مصادر فيتامين (D)</vt:lpstr>
      <vt:lpstr>فيتامين (D)</vt:lpstr>
      <vt:lpstr>أهمية المحافظة على النسب المطلوبة من فيتامين (D) في الجسم</vt:lpstr>
      <vt:lpstr>ومن وظائف الجلد</vt:lpstr>
      <vt:lpstr>صورة تبين آلية قروح الفراش</vt:lpstr>
      <vt:lpstr>6ـ3 أهم الإصابات الجلدية (The injuries dermal (skin </vt:lpstr>
      <vt:lpstr>للوقاية من ذلك</vt:lpstr>
      <vt:lpstr>ومن هذه الإصابات الجلدية التي قد يتعرض الجلد مايلي :ـ</vt:lpstr>
      <vt:lpstr>الوقاية والعلاج من الفقاعات الجلدية</vt:lpstr>
      <vt:lpstr>6ـ3ـ2 البثور الجلدية    Pimple </vt:lpstr>
      <vt:lpstr>صورة توضح الية إصابة البثور الجلدية </vt:lpstr>
      <vt:lpstr>الوقاية Protection من البثور</vt:lpstr>
      <vt:lpstr>علاج     Therapeutic البثور</vt:lpstr>
      <vt:lpstr>6ـ3ـ3 الفطريات الجلدية      Mycosis </vt:lpstr>
      <vt:lpstr> الوقاية  Protection من الفطريات الجلدية  </vt:lpstr>
      <vt:lpstr>6ـ3ـ4 السحجات  Abrasions </vt:lpstr>
      <vt:lpstr>6ـ3ـ5 كدم الجلد ( الرضوض)   The skin bruise</vt:lpstr>
      <vt:lpstr>ويقسم كدم الجلد إلى قسمين :ـ</vt:lpstr>
      <vt:lpstr>6ـ3ـ6 الجروح      Wounds </vt:lpstr>
      <vt:lpstr>أنواع الجروح :ـ</vt:lpstr>
      <vt:lpstr>صورة توضح السحجات</vt:lpstr>
      <vt:lpstr>2. جرح قطعي     Cutting Wound</vt:lpstr>
      <vt:lpstr>الجرح القطعي</vt:lpstr>
      <vt:lpstr>3. جرح تهتكي أو تمزقي (رَضِيَّة)    Tear Wound </vt:lpstr>
      <vt:lpstr>4. جرح وَخزي نافذ    pricking Wound</vt:lpstr>
      <vt:lpstr>الجرح الوخزي</vt:lpstr>
      <vt:lpstr>صوة توضح انواع الجروح</vt:lpstr>
      <vt:lpstr> إسعاف الجروح :ـ</vt:lpstr>
      <vt:lpstr>الضغط على مكان الجرح</vt:lpstr>
      <vt:lpstr>صورة توضح إسعاف الجروح البسيطة</vt:lpstr>
      <vt:lpstr> العلاج الوقائي للجروح</vt:lpstr>
      <vt:lpstr>مخطط يبين اهمية لقاح الكزاز</vt:lpstr>
      <vt:lpstr>مخطط يوضح الفرق بين اللقاح والمصل</vt:lpstr>
      <vt:lpstr> مضاعفات الجروح        Complications</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13</dc:title>
  <dc:creator>Dr.hassan</dc:creator>
  <cp:lastModifiedBy>DR.Ahmed Saker 2O11</cp:lastModifiedBy>
  <cp:revision>47</cp:revision>
  <dcterms:created xsi:type="dcterms:W3CDTF">2021-04-03T06:06:45Z</dcterms:created>
  <dcterms:modified xsi:type="dcterms:W3CDTF">2024-09-21T11:48:05Z</dcterms:modified>
</cp:coreProperties>
</file>