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7"/>
  </p:notesMasterIdLst>
  <p:sldIdLst>
    <p:sldId id="256" r:id="rId2"/>
    <p:sldId id="266" r:id="rId3"/>
    <p:sldId id="257" r:id="rId4"/>
    <p:sldId id="268" r:id="rId5"/>
    <p:sldId id="258" r:id="rId6"/>
    <p:sldId id="259" r:id="rId7"/>
    <p:sldId id="269" r:id="rId8"/>
    <p:sldId id="260" r:id="rId9"/>
    <p:sldId id="261" r:id="rId10"/>
    <p:sldId id="262" r:id="rId11"/>
    <p:sldId id="263" r:id="rId12"/>
    <p:sldId id="264" r:id="rId13"/>
    <p:sldId id="265" r:id="rId14"/>
    <p:sldId id="270" r:id="rId15"/>
    <p:sldId id="267"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D9F02CD-03C2-4082-BC2F-5FF0D365B9E2}" type="datetimeFigureOut">
              <a:rPr lang="ar-IQ" smtClean="0"/>
              <a:t>22/10/1446</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4DA7F48-47BC-4AB4-B50B-2A097DE44B3A}" type="slidenum">
              <a:rPr lang="ar-IQ" smtClean="0"/>
              <a:t>‹#›</a:t>
            </a:fld>
            <a:endParaRPr lang="ar-IQ"/>
          </a:p>
        </p:txBody>
      </p:sp>
    </p:spTree>
    <p:extLst>
      <p:ext uri="{BB962C8B-B14F-4D97-AF65-F5344CB8AC3E}">
        <p14:creationId xmlns:p14="http://schemas.microsoft.com/office/powerpoint/2010/main" val="3374326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54DA7F48-47BC-4AB4-B50B-2A097DE44B3A}" type="slidenum">
              <a:rPr lang="ar-IQ" smtClean="0"/>
              <a:t>14</a:t>
            </a:fld>
            <a:endParaRPr lang="ar-IQ"/>
          </a:p>
        </p:txBody>
      </p:sp>
    </p:spTree>
    <p:extLst>
      <p:ext uri="{BB962C8B-B14F-4D97-AF65-F5344CB8AC3E}">
        <p14:creationId xmlns:p14="http://schemas.microsoft.com/office/powerpoint/2010/main" val="2505053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F9598A1B-FD7E-4E27-939F-B8B9F584AE26}" type="datetimeFigureOut">
              <a:rPr lang="ar-IQ" smtClean="0"/>
              <a:t>22/10/1446</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F289F0B4-1082-41C4-8A0F-BCF7A003F03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9598A1B-FD7E-4E27-939F-B8B9F584AE26}" type="datetimeFigureOut">
              <a:rPr lang="ar-IQ" smtClean="0"/>
              <a:t>22/10/1446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289F0B4-1082-41C4-8A0F-BCF7A003F03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9598A1B-FD7E-4E27-939F-B8B9F584AE26}" type="datetimeFigureOut">
              <a:rPr lang="ar-IQ" smtClean="0"/>
              <a:t>22/10/1446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289F0B4-1082-41C4-8A0F-BCF7A003F03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9598A1B-FD7E-4E27-939F-B8B9F584AE26}" type="datetimeFigureOut">
              <a:rPr lang="ar-IQ" smtClean="0"/>
              <a:t>22/10/1446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289F0B4-1082-41C4-8A0F-BCF7A003F03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F9598A1B-FD7E-4E27-939F-B8B9F584AE26}" type="datetimeFigureOut">
              <a:rPr lang="ar-IQ" smtClean="0"/>
              <a:t>22/10/1446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289F0B4-1082-41C4-8A0F-BCF7A003F03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9598A1B-FD7E-4E27-939F-B8B9F584AE26}" type="datetimeFigureOut">
              <a:rPr lang="ar-IQ" smtClean="0"/>
              <a:t>22/10/1446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289F0B4-1082-41C4-8A0F-BCF7A003F033}"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F9598A1B-FD7E-4E27-939F-B8B9F584AE26}" type="datetimeFigureOut">
              <a:rPr lang="ar-IQ" smtClean="0"/>
              <a:t>22/10/1446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289F0B4-1082-41C4-8A0F-BCF7A003F03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F9598A1B-FD7E-4E27-939F-B8B9F584AE26}" type="datetimeFigureOut">
              <a:rPr lang="ar-IQ" smtClean="0"/>
              <a:t>22/10/1446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289F0B4-1082-41C4-8A0F-BCF7A003F03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598A1B-FD7E-4E27-939F-B8B9F584AE26}" type="datetimeFigureOut">
              <a:rPr lang="ar-IQ" smtClean="0"/>
              <a:t>22/10/1446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289F0B4-1082-41C4-8A0F-BCF7A003F03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9598A1B-FD7E-4E27-939F-B8B9F584AE26}" type="datetimeFigureOut">
              <a:rPr lang="ar-IQ" smtClean="0"/>
              <a:t>22/10/1446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289F0B4-1082-41C4-8A0F-BCF7A003F033}"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F9598A1B-FD7E-4E27-939F-B8B9F584AE26}" type="datetimeFigureOut">
              <a:rPr lang="ar-IQ" smtClean="0"/>
              <a:t>22/10/1446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F289F0B4-1082-41C4-8A0F-BCF7A003F033}"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598A1B-FD7E-4E27-939F-B8B9F584AE26}" type="datetimeFigureOut">
              <a:rPr lang="ar-IQ" smtClean="0"/>
              <a:t>22/10/1446</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89F0B4-1082-41C4-8A0F-BCF7A003F033}"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endParaRPr lang="ar-IQ" dirty="0"/>
          </a:p>
        </p:txBody>
      </p:sp>
      <p:sp>
        <p:nvSpPr>
          <p:cNvPr id="4" name="عنوان 3"/>
          <p:cNvSpPr>
            <a:spLocks noGrp="1"/>
          </p:cNvSpPr>
          <p:nvPr>
            <p:ph type="ctrTitle"/>
          </p:nvPr>
        </p:nvSpPr>
        <p:spPr/>
        <p:txBody>
          <a:bodyPr/>
          <a:lstStyle/>
          <a:p>
            <a:endParaRPr lang="ar-IQ" dirty="0"/>
          </a:p>
        </p:txBody>
      </p:sp>
      <p:pic>
        <p:nvPicPr>
          <p:cNvPr id="1026" name="Picture 2" descr="C:\Users\lenovo\Desktop\photo_2023-11-19_18-53-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3" y="-1704975"/>
            <a:ext cx="10715626" cy="1026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28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 y="418689"/>
            <a:ext cx="8153400" cy="6126805"/>
          </a:xfrm>
          <a:prstGeom prst="rect">
            <a:avLst/>
          </a:prstGeom>
        </p:spPr>
        <p:txBody>
          <a:bodyPr wrap="square">
            <a:spAutoFit/>
          </a:bodyPr>
          <a:lstStyle/>
          <a:p>
            <a:pPr>
              <a:lnSpc>
                <a:spcPct val="115000"/>
              </a:lnSpc>
              <a:spcAft>
                <a:spcPts val="1000"/>
              </a:spcAft>
            </a:pPr>
            <a:r>
              <a:rPr lang="ar-IQ" sz="2400" b="1" dirty="0" smtClean="0">
                <a:solidFill>
                  <a:srgbClr val="FF0000"/>
                </a:solidFill>
                <a:effectLst/>
                <a:latin typeface="Calibri"/>
                <a:ea typeface="Calibri"/>
                <a:cs typeface="Arial"/>
              </a:rPr>
              <a:t>الأخطاء الشخصية / الرميات الحرة:</a:t>
            </a:r>
            <a:endParaRPr lang="en-US" sz="2400" b="1" dirty="0" smtClean="0">
              <a:solidFill>
                <a:srgbClr val="FF0000"/>
              </a:solidFill>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يكـون الفريـق تحـت العقوبـة إذا ارتكـب 6 أخطـاء وأي خطـأ يرتكـب بعـد الخطـأ التاسـع يعتبـر خطـأ فنـي. تفادياً للشك فإنه لا يتم استبعاد اللاعبين بناء على عدد أخطائهم الشخصية كما تنص عليه المادة 15</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الأخطـاء المرتكبـة أثنـاء عمليـة التهـديف مـن داخـل القـوس تمـنح رميـة حـرة واحـدة أمـا تلـك المرتكبـة أثنـاء عملية التهديف من خارج القوس فتمنح عدد (2) رمية حرة.</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  الأخطاء المرتكبة أثناء عملية التصويب والتي نتج عنها هدف صحيح تمنح رمية حرة إضافية أيضاً.</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في حالة بلوغ عدد أخطاء الفريق 7 أو 8 أو 9 تمنح عدد (2) رمية حرة. أمـا إذا مـا بلـغ عـددها 10 وأي عدد بعد ذلك فتمنح عدد (2) رمية حرة بالإضافة حيازة الكرة. وتطبق نفس العقوبـة أيضـاً فـي حالـة الخطـأ النص أيضاً الفني أو السلوك غير الرياضي. </a:t>
            </a:r>
            <a:endParaRPr lang="en-US" sz="2400" b="1" dirty="0">
              <a:effectLst/>
              <a:latin typeface="Calibri"/>
              <a:ea typeface="Calibri"/>
              <a:cs typeface="Arial"/>
            </a:endParaRPr>
          </a:p>
        </p:txBody>
      </p:sp>
    </p:spTree>
    <p:extLst>
      <p:ext uri="{BB962C8B-B14F-4D97-AF65-F5344CB8AC3E}">
        <p14:creationId xmlns:p14="http://schemas.microsoft.com/office/powerpoint/2010/main" val="2566824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838200" y="1597730"/>
            <a:ext cx="7620000" cy="4299639"/>
          </a:xfrm>
          <a:prstGeom prst="rect">
            <a:avLst/>
          </a:prstGeom>
        </p:spPr>
        <p:txBody>
          <a:bodyPr wrap="square">
            <a:spAutoFit/>
          </a:bodyPr>
          <a:lstStyle/>
          <a:p>
            <a:pPr>
              <a:lnSpc>
                <a:spcPct val="115000"/>
              </a:lnSpc>
              <a:spcAft>
                <a:spcPts val="1000"/>
              </a:spcAft>
            </a:pPr>
            <a:r>
              <a:rPr lang="ar-IQ" sz="2400" b="1" dirty="0" smtClean="0">
                <a:solidFill>
                  <a:srgbClr val="FF0000"/>
                </a:solidFill>
                <a:effectLst/>
                <a:latin typeface="Calibri"/>
                <a:ea typeface="Calibri"/>
                <a:cs typeface="Arial"/>
              </a:rPr>
              <a:t>كيفية لعب الكرة:</a:t>
            </a:r>
            <a:endParaRPr lang="en-US" sz="2400" b="1" dirty="0" smtClean="0">
              <a:solidFill>
                <a:srgbClr val="FF0000"/>
              </a:solidFill>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بعد كل تسديدة ميدانية ناجحة أو رمية حرة أخيرة ناجحة ، ما عدا الرميات الحرة التي يتبعها حيازة للكرة يتابع لاعب من الفريق غير المسجل اللعب عن طريق تمرير أو </a:t>
            </a:r>
            <a:r>
              <a:rPr lang="ar-IQ" sz="2400" b="1" dirty="0" err="1" smtClean="0">
                <a:effectLst/>
                <a:latin typeface="Calibri"/>
                <a:ea typeface="Calibri"/>
                <a:cs typeface="Arial"/>
              </a:rPr>
              <a:t>تنطيط</a:t>
            </a:r>
            <a:r>
              <a:rPr lang="ar-IQ" sz="2400" b="1" dirty="0" smtClean="0">
                <a:effectLst/>
                <a:latin typeface="Calibri"/>
                <a:ea typeface="Calibri"/>
                <a:cs typeface="Arial"/>
              </a:rPr>
              <a:t> الكرة من داخل الملعب تحت السلة مباشرة ليس خارج الخط النهائي</a:t>
            </a: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لا يسمح للفريق المدافع اللعب على الكرة داخل منطقة نصف دائرة  </a:t>
            </a:r>
            <a:r>
              <a:rPr lang="ar-IQ" sz="2400" b="1" dirty="0" err="1" smtClean="0">
                <a:effectLst/>
                <a:latin typeface="Calibri"/>
                <a:ea typeface="Calibri"/>
                <a:cs typeface="Arial"/>
              </a:rPr>
              <a:t>اللا</a:t>
            </a:r>
            <a:r>
              <a:rPr lang="ar-IQ" sz="2400" b="1" dirty="0" smtClean="0">
                <a:effectLst/>
                <a:latin typeface="Calibri"/>
                <a:ea typeface="Calibri"/>
                <a:cs typeface="Arial"/>
              </a:rPr>
              <a:t> خطأ هجومي تحت السلة</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بعد كل تسديدة ميدانية غير ناجحة أو رمية حرة أخيرة غير ناجحة ما عدا الرميات الحرة التي يتبعها حيازة للكرة</a:t>
            </a:r>
            <a:endParaRPr lang="en-US" sz="2400" b="1" dirty="0">
              <a:effectLst/>
              <a:latin typeface="Calibri"/>
              <a:ea typeface="Calibri"/>
              <a:cs typeface="Arial"/>
            </a:endParaRPr>
          </a:p>
        </p:txBody>
      </p:sp>
    </p:spTree>
    <p:extLst>
      <p:ext uri="{BB962C8B-B14F-4D97-AF65-F5344CB8AC3E}">
        <p14:creationId xmlns:p14="http://schemas.microsoft.com/office/powerpoint/2010/main" val="1673295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1000" y="991666"/>
            <a:ext cx="8229600" cy="5802999"/>
          </a:xfrm>
          <a:prstGeom prst="rect">
            <a:avLst/>
          </a:prstGeom>
        </p:spPr>
        <p:txBody>
          <a:bodyPr wrap="square">
            <a:spAutoFit/>
          </a:bodyPr>
          <a:lstStyle/>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إذا حصل الفريق المهاجم على متابعة للكرة يمكنه الاستمرار بالمحاولة للتسجيل دون أن يعيد الكرة إلى خلف القوس.</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إذا حصل الفريق المدافع على متابعة للكرة يجب أن يعيد الكرة إلى خلف القوس عن طريق التمرير أو </a:t>
            </a:r>
            <a:r>
              <a:rPr lang="ar-IQ" sz="2400" b="1" dirty="0" err="1" smtClean="0">
                <a:effectLst/>
                <a:latin typeface="Calibri"/>
                <a:ea typeface="Calibri"/>
                <a:cs typeface="Arial"/>
              </a:rPr>
              <a:t>التنطيط</a:t>
            </a:r>
            <a:r>
              <a:rPr lang="ar-IQ" sz="2400" b="1" dirty="0" smtClean="0">
                <a:effectLst/>
                <a:latin typeface="Calibri"/>
                <a:ea typeface="Calibri"/>
                <a:cs typeface="Arial"/>
              </a:rPr>
              <a:t>.</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إذا قام الفريق المدافع بسرقة الكرة أو صد الكرة   يجب أن يعيد الكرة إلى خلف القوس عن طريق التمرير أو </a:t>
            </a:r>
            <a:r>
              <a:rPr lang="ar-IQ" sz="2400" b="1" dirty="0" err="1" smtClean="0">
                <a:effectLst/>
                <a:latin typeface="Calibri"/>
                <a:ea typeface="Calibri"/>
                <a:cs typeface="Arial"/>
              </a:rPr>
              <a:t>التنطيط</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حيازة الكرة التي تعطى لأحد الفريقين بعد أي حالة كرة ميتة تبدأ عن طريق تبادل الكرة أي تبادل الكرة بين. اللاعب المدافع و اللاعب المهاجم خارج القوس عند أعلى القوس.</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يعتبر اللاعب خارج القوس عندما لا تكون إحدى قدميه أو كلاهما داخل القوس أو ملامسة له</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في حال كرة القفز تمنح حيازة الكرة للفريق المدافع</a:t>
            </a:r>
            <a:endParaRPr lang="en-US" sz="2400" b="1" dirty="0">
              <a:effectLst/>
              <a:latin typeface="Calibri"/>
              <a:ea typeface="Calibri"/>
              <a:cs typeface="Arial"/>
            </a:endParaRPr>
          </a:p>
        </p:txBody>
      </p:sp>
    </p:spTree>
    <p:extLst>
      <p:ext uri="{BB962C8B-B14F-4D97-AF65-F5344CB8AC3E}">
        <p14:creationId xmlns:p14="http://schemas.microsoft.com/office/powerpoint/2010/main" val="4233904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5800" y="1374335"/>
            <a:ext cx="7848600" cy="4980851"/>
          </a:xfrm>
          <a:prstGeom prst="rect">
            <a:avLst/>
          </a:prstGeom>
        </p:spPr>
        <p:txBody>
          <a:bodyPr wrap="square">
            <a:spAutoFit/>
          </a:bodyPr>
          <a:lstStyle/>
          <a:p>
            <a:pPr>
              <a:lnSpc>
                <a:spcPct val="115000"/>
              </a:lnSpc>
              <a:spcAft>
                <a:spcPts val="1000"/>
              </a:spcAft>
            </a:pPr>
            <a:r>
              <a:rPr lang="ar-IQ" sz="2400" b="1" dirty="0" smtClean="0">
                <a:solidFill>
                  <a:srgbClr val="FF0000"/>
                </a:solidFill>
                <a:effectLst/>
                <a:latin typeface="Calibri"/>
                <a:ea typeface="Calibri"/>
                <a:cs typeface="Arial"/>
              </a:rPr>
              <a:t>التبديل:</a:t>
            </a:r>
            <a:endParaRPr lang="en-US" sz="2400" b="1" dirty="0" smtClean="0">
              <a:solidFill>
                <a:srgbClr val="FF0000"/>
              </a:solidFill>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يمكن إجراء التبديل من قبل أي فريق عندما تصبح الكرة ميتة قبل تبادل الكرة أو قبل الرمية الحرة </a:t>
            </a: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 يمكن للاعب البديل دخول الملعب بعد أن يخرج زميله من الملعب و يقوم بإجراء تواصل جسدي معه.</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يمكن إجراء التبديل فقط خلف الخط النهائي المقابل للسلة و لا يتطلب التبديل القيام بأي إجراء من قبل الحكم أو حكام الطاولة. </a:t>
            </a:r>
            <a:endParaRPr lang="en-US" sz="2400" b="1" dirty="0" smtClean="0">
              <a:effectLst/>
              <a:latin typeface="Calibri"/>
              <a:ea typeface="Calibri"/>
              <a:cs typeface="Arial"/>
            </a:endParaRPr>
          </a:p>
          <a:p>
            <a:pPr>
              <a:lnSpc>
                <a:spcPct val="115000"/>
              </a:lnSpc>
              <a:spcAft>
                <a:spcPts val="1000"/>
              </a:spcAft>
            </a:pPr>
            <a:r>
              <a:rPr lang="ar-IQ" sz="2400" b="1" dirty="0" smtClean="0">
                <a:solidFill>
                  <a:srgbClr val="FF0000"/>
                </a:solidFill>
                <a:effectLst/>
                <a:latin typeface="Calibri"/>
                <a:ea typeface="Calibri"/>
                <a:cs typeface="Arial"/>
              </a:rPr>
              <a:t>الاوقات المستقطعة: </a:t>
            </a:r>
            <a:endParaRPr lang="en-US" sz="2400" b="1" dirty="0" smtClean="0">
              <a:solidFill>
                <a:srgbClr val="FF0000"/>
              </a:solidFill>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يمنح وقـت مسـتقطع واحـد لمـدة 30 ثانيـة لكـل فريـق. يمكـن للاعـب طلـب الوقـت المسـتقطع عنـدما يكـون اللعب متوقفاً.</a:t>
            </a:r>
          </a:p>
        </p:txBody>
      </p:sp>
    </p:spTree>
    <p:extLst>
      <p:ext uri="{BB962C8B-B14F-4D97-AF65-F5344CB8AC3E}">
        <p14:creationId xmlns:p14="http://schemas.microsoft.com/office/powerpoint/2010/main" val="519518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66800" y="1916278"/>
            <a:ext cx="7315200" cy="2485809"/>
          </a:xfrm>
          <a:prstGeom prst="rect">
            <a:avLst/>
          </a:prstGeom>
        </p:spPr>
        <p:txBody>
          <a:bodyPr wrap="square">
            <a:spAutoFit/>
          </a:bodyPr>
          <a:lstStyle/>
          <a:p>
            <a:pPr lvl="0">
              <a:lnSpc>
                <a:spcPct val="115000"/>
              </a:lnSpc>
              <a:spcAft>
                <a:spcPts val="1000"/>
              </a:spcAft>
            </a:pPr>
            <a:r>
              <a:rPr lang="ar-IQ" sz="4000" b="1" dirty="0" smtClean="0">
                <a:solidFill>
                  <a:srgbClr val="FF0000"/>
                </a:solidFill>
                <a:latin typeface="Calibri"/>
                <a:ea typeface="Calibri"/>
                <a:cs typeface="Arial"/>
              </a:rPr>
              <a:t>المصادر</a:t>
            </a:r>
            <a:endParaRPr lang="ar-IQ" sz="5400" b="1" dirty="0" smtClean="0">
              <a:solidFill>
                <a:srgbClr val="FF0000"/>
              </a:solidFill>
              <a:latin typeface="Calibri"/>
              <a:ea typeface="Calibri"/>
              <a:cs typeface="Arial"/>
            </a:endParaRPr>
          </a:p>
          <a:p>
            <a:pPr marL="342900" lvl="0" indent="-342900">
              <a:lnSpc>
                <a:spcPct val="115000"/>
              </a:lnSpc>
              <a:spcAft>
                <a:spcPts val="1000"/>
              </a:spcAft>
              <a:buFont typeface="Wingdings" pitchFamily="2" charset="2"/>
              <a:buChar char="v"/>
            </a:pPr>
            <a:r>
              <a:rPr lang="ar-IQ" sz="4400" b="1" dirty="0" smtClean="0">
                <a:solidFill>
                  <a:prstClr val="black"/>
                </a:solidFill>
                <a:latin typeface="Calibri"/>
                <a:ea typeface="Calibri"/>
                <a:cs typeface="Arial"/>
              </a:rPr>
              <a:t>موقع الاتحاد الدولي لكرة السلة (</a:t>
            </a:r>
            <a:r>
              <a:rPr lang="en-US" sz="4400" b="1" dirty="0" err="1" smtClean="0">
                <a:solidFill>
                  <a:prstClr val="black"/>
                </a:solidFill>
                <a:latin typeface="Calibri"/>
                <a:ea typeface="Calibri"/>
                <a:cs typeface="Arial"/>
              </a:rPr>
              <a:t>fiba</a:t>
            </a:r>
            <a:r>
              <a:rPr lang="en-US" sz="4400" b="1" dirty="0" smtClean="0">
                <a:solidFill>
                  <a:prstClr val="black"/>
                </a:solidFill>
                <a:latin typeface="Calibri"/>
                <a:ea typeface="Calibri"/>
                <a:cs typeface="Arial"/>
              </a:rPr>
              <a:t> 3*3</a:t>
            </a:r>
            <a:r>
              <a:rPr lang="ar-IQ" sz="4400" b="1" dirty="0" smtClean="0">
                <a:solidFill>
                  <a:prstClr val="black"/>
                </a:solidFill>
                <a:latin typeface="Calibri"/>
                <a:ea typeface="Calibri"/>
                <a:cs typeface="Arial"/>
              </a:rPr>
              <a:t>)</a:t>
            </a:r>
            <a:endParaRPr lang="ar-IQ" sz="4400" b="1" dirty="0">
              <a:solidFill>
                <a:prstClr val="black"/>
              </a:solidFill>
              <a:latin typeface="Calibri"/>
              <a:ea typeface="Calibri"/>
              <a:cs typeface="Arial"/>
            </a:endParaRPr>
          </a:p>
        </p:txBody>
      </p:sp>
    </p:spTree>
    <p:extLst>
      <p:ext uri="{BB962C8B-B14F-4D97-AF65-F5344CB8AC3E}">
        <p14:creationId xmlns:p14="http://schemas.microsoft.com/office/powerpoint/2010/main" val="3378946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شكرا لأصغائكم</a:t>
            </a:r>
            <a:endParaRPr lang="ar-IQ" dirty="0"/>
          </a:p>
        </p:txBody>
      </p:sp>
      <p:pic>
        <p:nvPicPr>
          <p:cNvPr id="2050" name="Picture 2" descr="C:\Users\lenovo\Desktop\photo_2023-11-19_18-54-3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481138"/>
            <a:ext cx="12192000" cy="9820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900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Autofit/>
          </a:bodyPr>
          <a:lstStyle/>
          <a:p>
            <a:r>
              <a:rPr lang="ar-IQ" sz="6000" dirty="0" smtClean="0">
                <a:solidFill>
                  <a:srgbClr val="FF0000"/>
                </a:solidFill>
              </a:rPr>
              <a:t>قواعد لعب</a:t>
            </a:r>
            <a:r>
              <a:rPr lang="ar-IQ" sz="6000" dirty="0" smtClean="0">
                <a:solidFill>
                  <a:srgbClr val="FF0000"/>
                </a:solidFill>
              </a:rPr>
              <a:t> </a:t>
            </a:r>
            <a:r>
              <a:rPr lang="ar-IQ" sz="6000" dirty="0" smtClean="0">
                <a:solidFill>
                  <a:srgbClr val="FF0000"/>
                </a:solidFill>
              </a:rPr>
              <a:t>(3*3) لكرة السلة</a:t>
            </a:r>
            <a:endParaRPr lang="ar-IQ" sz="6000" dirty="0">
              <a:solidFill>
                <a:srgbClr val="FF0000"/>
              </a:solidFill>
            </a:endParaRPr>
          </a:p>
        </p:txBody>
      </p:sp>
      <p:sp>
        <p:nvSpPr>
          <p:cNvPr id="3" name="عنوان فرعي 2"/>
          <p:cNvSpPr>
            <a:spLocks noGrp="1"/>
          </p:cNvSpPr>
          <p:nvPr>
            <p:ph type="subTitle" idx="1"/>
          </p:nvPr>
        </p:nvSpPr>
        <p:spPr/>
        <p:txBody>
          <a:bodyPr>
            <a:normAutofit fontScale="70000" lnSpcReduction="20000"/>
          </a:bodyPr>
          <a:lstStyle/>
          <a:p>
            <a:pPr algn="ctr"/>
            <a:endParaRPr lang="ar-IQ" sz="4000" b="1" dirty="0" smtClean="0"/>
          </a:p>
          <a:p>
            <a:pPr algn="ctr"/>
            <a:r>
              <a:rPr lang="ar-IQ" sz="4000" b="1" dirty="0" smtClean="0"/>
              <a:t>لطلبة كلية </a:t>
            </a:r>
            <a:r>
              <a:rPr lang="ar-IQ" sz="4000" b="1" dirty="0" smtClean="0"/>
              <a:t>التربية البدنية وعلوم الرياضة/الجامعة المستنصرية</a:t>
            </a:r>
          </a:p>
          <a:p>
            <a:pPr algn="ctr"/>
            <a:r>
              <a:rPr lang="ar-IQ" sz="4000" b="1" dirty="0" smtClean="0">
                <a:solidFill>
                  <a:schemeClr val="bg1">
                    <a:lumMod val="95000"/>
                    <a:lumOff val="5000"/>
                  </a:schemeClr>
                </a:solidFill>
              </a:rPr>
              <a:t>اعداد </a:t>
            </a:r>
            <a:r>
              <a:rPr lang="ar-IQ" sz="4000" b="1" dirty="0" err="1" smtClean="0">
                <a:solidFill>
                  <a:schemeClr val="bg1">
                    <a:lumMod val="95000"/>
                    <a:lumOff val="5000"/>
                  </a:schemeClr>
                </a:solidFill>
              </a:rPr>
              <a:t>م.م</a:t>
            </a:r>
            <a:r>
              <a:rPr lang="ar-IQ" sz="4000" b="1" dirty="0" smtClean="0">
                <a:solidFill>
                  <a:schemeClr val="bg1">
                    <a:lumMod val="95000"/>
                    <a:lumOff val="5000"/>
                  </a:schemeClr>
                </a:solidFill>
              </a:rPr>
              <a:t> سدير محمد سليمان</a:t>
            </a:r>
            <a:endParaRPr lang="ar-IQ" sz="4000" b="1" dirty="0">
              <a:solidFill>
                <a:schemeClr val="bg1">
                  <a:lumMod val="95000"/>
                  <a:lumOff val="5000"/>
                </a:schemeClr>
              </a:solidFill>
            </a:endParaRPr>
          </a:p>
        </p:txBody>
      </p:sp>
    </p:spTree>
    <p:extLst>
      <p:ext uri="{BB962C8B-B14F-4D97-AF65-F5344CB8AC3E}">
        <p14:creationId xmlns:p14="http://schemas.microsoft.com/office/powerpoint/2010/main" val="3393290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1000" y="1182231"/>
            <a:ext cx="8077200" cy="4312976"/>
          </a:xfrm>
          <a:prstGeom prst="rect">
            <a:avLst/>
          </a:prstGeom>
        </p:spPr>
        <p:txBody>
          <a:bodyPr wrap="square">
            <a:spAutoFit/>
          </a:bodyPr>
          <a:lstStyle/>
          <a:p>
            <a:pPr>
              <a:lnSpc>
                <a:spcPct val="115000"/>
              </a:lnSpc>
              <a:spcAft>
                <a:spcPts val="1000"/>
              </a:spcAft>
            </a:pPr>
            <a:r>
              <a:rPr lang="ar-IQ" sz="2800" b="1" dirty="0" smtClean="0">
                <a:solidFill>
                  <a:srgbClr val="FF0000"/>
                </a:solidFill>
                <a:effectLst/>
                <a:latin typeface="Simplified Arabic" pitchFamily="18" charset="-78"/>
                <a:ea typeface="Calibri"/>
                <a:cs typeface="Simplified Arabic" pitchFamily="18" charset="-78"/>
              </a:rPr>
              <a:t>الملعب والكرة:</a:t>
            </a:r>
            <a:endParaRPr lang="en-US" sz="2800" b="1" dirty="0" smtClean="0">
              <a:solidFill>
                <a:srgbClr val="FF0000"/>
              </a:solidFill>
              <a:effectLst/>
              <a:latin typeface="Simplified Arabic" pitchFamily="18" charset="-78"/>
              <a:ea typeface="Calibri"/>
              <a:cs typeface="Simplified Arabic" pitchFamily="18" charset="-78"/>
            </a:endParaRPr>
          </a:p>
          <a:p>
            <a:pPr marL="342900" indent="-342900">
              <a:lnSpc>
                <a:spcPct val="115000"/>
              </a:lnSpc>
              <a:spcAft>
                <a:spcPts val="1000"/>
              </a:spcAft>
              <a:buFont typeface="Wingdings" pitchFamily="2" charset="2"/>
              <a:buChar char="v"/>
            </a:pPr>
            <a:r>
              <a:rPr lang="ar-IQ" sz="2800" b="1" dirty="0" smtClean="0">
                <a:effectLst/>
                <a:latin typeface="Simplified Arabic" pitchFamily="18" charset="-78"/>
                <a:ea typeface="Calibri"/>
                <a:cs typeface="Simplified Arabic" pitchFamily="18" charset="-78"/>
              </a:rPr>
              <a:t>تمارس هذه اللعبة على ملعب لكرة السلة 3×3  ذو سلة واحدة. السطح النظامي لملعب كرة السلة 3×3 هو (15 متر )عرض(11 متر) طول ( و يجب أن يكون لهذا الملعب مساحة لعب نظامية محددة القياسات و تحتوي على خط الرمية الحرة (5.80) متر و خط النقطتين (6.75) متر و منطقة نصف دائرة </a:t>
            </a:r>
            <a:r>
              <a:rPr lang="ar-IQ" sz="2800" b="1" dirty="0" err="1" smtClean="0">
                <a:effectLst/>
                <a:latin typeface="Simplified Arabic" pitchFamily="18" charset="-78"/>
                <a:ea typeface="Calibri"/>
                <a:cs typeface="Simplified Arabic" pitchFamily="18" charset="-78"/>
              </a:rPr>
              <a:t>اللا</a:t>
            </a:r>
            <a:r>
              <a:rPr lang="ar-IQ" sz="2800" b="1" dirty="0" smtClean="0">
                <a:effectLst/>
                <a:latin typeface="Simplified Arabic" pitchFamily="18" charset="-78"/>
                <a:ea typeface="Calibri"/>
                <a:cs typeface="Simplified Arabic" pitchFamily="18" charset="-78"/>
              </a:rPr>
              <a:t> خطأ هجومي تحت السلة الوحيدة </a:t>
            </a:r>
          </a:p>
          <a:p>
            <a:pPr marL="342900" indent="-342900">
              <a:lnSpc>
                <a:spcPct val="115000"/>
              </a:lnSpc>
              <a:spcAft>
                <a:spcPts val="1000"/>
              </a:spcAft>
              <a:buFont typeface="Wingdings" pitchFamily="2" charset="2"/>
              <a:buChar char="v"/>
            </a:pPr>
            <a:r>
              <a:rPr lang="ar-IQ" sz="2800" b="1" dirty="0" smtClean="0">
                <a:effectLst/>
                <a:latin typeface="Simplified Arabic" pitchFamily="18" charset="-78"/>
                <a:ea typeface="Calibri"/>
                <a:cs typeface="Simplified Arabic" pitchFamily="18" charset="-78"/>
              </a:rPr>
              <a:t> يمكن استخدام نصف ملعب كرة السلة الاعتيادي.</a:t>
            </a:r>
            <a:endParaRPr lang="en-US" sz="2800" b="1" dirty="0" smtClean="0">
              <a:effectLst/>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565054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3400" y="1942952"/>
            <a:ext cx="7848600" cy="3793859"/>
          </a:xfrm>
          <a:prstGeom prst="rect">
            <a:avLst/>
          </a:prstGeom>
        </p:spPr>
        <p:txBody>
          <a:bodyPr wrap="square">
            <a:spAutoFit/>
          </a:bodyPr>
          <a:lstStyle/>
          <a:p>
            <a:pPr marL="342900" lvl="0" indent="-342900">
              <a:lnSpc>
                <a:spcPct val="115000"/>
              </a:lnSpc>
              <a:spcAft>
                <a:spcPts val="1000"/>
              </a:spcAft>
              <a:buFont typeface="Wingdings" pitchFamily="2" charset="2"/>
              <a:buChar char="v"/>
            </a:pPr>
            <a:r>
              <a:rPr lang="ar-IQ" sz="3600" b="1" dirty="0">
                <a:solidFill>
                  <a:prstClr val="black"/>
                </a:solidFill>
                <a:latin typeface="Simplified Arabic" pitchFamily="18" charset="-78"/>
                <a:ea typeface="Calibri"/>
                <a:cs typeface="Simplified Arabic" pitchFamily="18" charset="-78"/>
              </a:rPr>
              <a:t>يجب أن تستخدم الكرة الرسمية لكرة السلة 3×3 لجميع الفئات. (يمكن استخدام كرة السلة النظامية قياس 6) </a:t>
            </a:r>
            <a:endParaRPr lang="en-US" sz="3600" b="1" dirty="0">
              <a:solidFill>
                <a:prstClr val="black"/>
              </a:solidFill>
              <a:latin typeface="Simplified Arabic" pitchFamily="18" charset="-78"/>
              <a:ea typeface="Calibri"/>
              <a:cs typeface="Simplified Arabic" pitchFamily="18" charset="-78"/>
            </a:endParaRPr>
          </a:p>
          <a:p>
            <a:pPr lvl="0"/>
            <a:r>
              <a:rPr lang="ar-IQ" sz="3600" b="1" dirty="0">
                <a:solidFill>
                  <a:prstClr val="black"/>
                </a:solidFill>
                <a:latin typeface="Simplified Arabic" pitchFamily="18" charset="-78"/>
                <a:ea typeface="Calibri"/>
                <a:cs typeface="Simplified Arabic" pitchFamily="18" charset="-78"/>
              </a:rPr>
              <a:t>ملاحظة: على مستوى القواعد يمكن أن تمارس لعبة كرة السلة 3×3 في أي مكان و يمكن تكييف تخطيط الملعب بما يتوافق مع مساحة اللعب المتوفرة</a:t>
            </a:r>
            <a:endParaRPr lang="ar-IQ" sz="3600" b="1"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583029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38200" y="1788038"/>
            <a:ext cx="7696200" cy="4697696"/>
          </a:xfrm>
          <a:prstGeom prst="rect">
            <a:avLst/>
          </a:prstGeom>
        </p:spPr>
        <p:txBody>
          <a:bodyPr wrap="square">
            <a:spAutoFit/>
          </a:bodyPr>
          <a:lstStyle/>
          <a:p>
            <a:pPr>
              <a:lnSpc>
                <a:spcPct val="115000"/>
              </a:lnSpc>
              <a:spcAft>
                <a:spcPts val="1000"/>
              </a:spcAft>
            </a:pPr>
            <a:r>
              <a:rPr lang="ar-IQ" sz="2800" b="1" dirty="0" smtClean="0">
                <a:solidFill>
                  <a:srgbClr val="FF0000"/>
                </a:solidFill>
                <a:effectLst/>
                <a:latin typeface="Simplified Arabic" pitchFamily="18" charset="-78"/>
                <a:ea typeface="Calibri"/>
                <a:cs typeface="Simplified Arabic" pitchFamily="18" charset="-78"/>
              </a:rPr>
              <a:t>الفرق:</a:t>
            </a:r>
            <a:endParaRPr lang="en-US" sz="2800" b="1" dirty="0" smtClean="0">
              <a:solidFill>
                <a:srgbClr val="FF0000"/>
              </a:solidFill>
              <a:effectLst/>
              <a:latin typeface="Simplified Arabic" pitchFamily="18" charset="-78"/>
              <a:ea typeface="Calibri"/>
              <a:cs typeface="Simplified Arabic" pitchFamily="18" charset="-78"/>
            </a:endParaRPr>
          </a:p>
          <a:p>
            <a:pPr marL="457200" indent="-457200">
              <a:lnSpc>
                <a:spcPct val="115000"/>
              </a:lnSpc>
              <a:spcAft>
                <a:spcPts val="1000"/>
              </a:spcAft>
              <a:buFont typeface="Wingdings" pitchFamily="2" charset="2"/>
              <a:buChar char="v"/>
            </a:pPr>
            <a:r>
              <a:rPr lang="ar-IQ" sz="2800" b="1" dirty="0" smtClean="0">
                <a:effectLst/>
                <a:latin typeface="Simplified Arabic" pitchFamily="18" charset="-78"/>
                <a:ea typeface="Calibri"/>
                <a:cs typeface="Simplified Arabic" pitchFamily="18" charset="-78"/>
              </a:rPr>
              <a:t>يجب أن يتألف كل فريق من (4 لاعبين ) 3 لاعبين على أرض الملعب و لاعب واحد بديل</a:t>
            </a:r>
            <a:endParaRPr lang="en-US" sz="2800" b="1" dirty="0" smtClean="0">
              <a:effectLst/>
              <a:latin typeface="Simplified Arabic" pitchFamily="18" charset="-78"/>
              <a:ea typeface="Calibri"/>
              <a:cs typeface="Simplified Arabic" pitchFamily="18" charset="-78"/>
            </a:endParaRPr>
          </a:p>
          <a:p>
            <a:pPr>
              <a:lnSpc>
                <a:spcPct val="115000"/>
              </a:lnSpc>
              <a:spcAft>
                <a:spcPts val="1000"/>
              </a:spcAft>
            </a:pPr>
            <a:r>
              <a:rPr lang="ar-IQ" sz="2800" b="1" dirty="0" smtClean="0">
                <a:solidFill>
                  <a:srgbClr val="FF0000"/>
                </a:solidFill>
                <a:effectLst/>
                <a:latin typeface="Simplified Arabic" pitchFamily="18" charset="-78"/>
                <a:ea typeface="Calibri"/>
                <a:cs typeface="Simplified Arabic" pitchFamily="18" charset="-78"/>
              </a:rPr>
              <a:t>حكام المباراة:</a:t>
            </a:r>
            <a:endParaRPr lang="en-US" sz="2800" b="1" dirty="0" smtClean="0">
              <a:solidFill>
                <a:srgbClr val="FF0000"/>
              </a:solidFill>
              <a:effectLst/>
              <a:latin typeface="Simplified Arabic" pitchFamily="18" charset="-78"/>
              <a:ea typeface="Calibri"/>
              <a:cs typeface="Simplified Arabic" pitchFamily="18" charset="-78"/>
            </a:endParaRPr>
          </a:p>
          <a:p>
            <a:pPr marL="457200" indent="-457200">
              <a:lnSpc>
                <a:spcPct val="115000"/>
              </a:lnSpc>
              <a:spcAft>
                <a:spcPts val="1000"/>
              </a:spcAft>
              <a:buFont typeface="Wingdings" pitchFamily="2" charset="2"/>
              <a:buChar char="v"/>
            </a:pPr>
            <a:r>
              <a:rPr lang="ar-IQ" sz="2800" b="1" dirty="0" smtClean="0">
                <a:effectLst/>
                <a:latin typeface="Simplified Arabic" pitchFamily="18" charset="-78"/>
                <a:ea typeface="Calibri"/>
                <a:cs typeface="Simplified Arabic" pitchFamily="18" charset="-78"/>
              </a:rPr>
              <a:t>حكام المباراة هم: حكم ساحة واحد أو حكمين اثنين و ميقاتي و مسجل.</a:t>
            </a:r>
            <a:endParaRPr lang="en-US" sz="2800" b="1" dirty="0" smtClean="0">
              <a:effectLst/>
              <a:latin typeface="Simplified Arabic" pitchFamily="18" charset="-78"/>
              <a:ea typeface="Calibri"/>
              <a:cs typeface="Simplified Arabic" pitchFamily="18" charset="-78"/>
            </a:endParaRPr>
          </a:p>
          <a:p>
            <a:pPr>
              <a:lnSpc>
                <a:spcPct val="115000"/>
              </a:lnSpc>
              <a:spcAft>
                <a:spcPts val="1000"/>
              </a:spcAft>
            </a:pPr>
            <a:r>
              <a:rPr lang="ar-IQ" sz="2800" b="1" dirty="0" smtClean="0">
                <a:solidFill>
                  <a:srgbClr val="FF0000"/>
                </a:solidFill>
                <a:effectLst/>
                <a:latin typeface="Simplified Arabic" pitchFamily="18" charset="-78"/>
                <a:ea typeface="Calibri"/>
                <a:cs typeface="Simplified Arabic" pitchFamily="18" charset="-78"/>
              </a:rPr>
              <a:t>بداية المباراة:</a:t>
            </a:r>
            <a:endParaRPr lang="en-US" sz="2800" b="1" dirty="0" smtClean="0">
              <a:solidFill>
                <a:srgbClr val="FF0000"/>
              </a:solidFill>
              <a:effectLst/>
              <a:latin typeface="Simplified Arabic" pitchFamily="18" charset="-78"/>
              <a:ea typeface="Calibri"/>
              <a:cs typeface="Simplified Arabic" pitchFamily="18" charset="-78"/>
            </a:endParaRPr>
          </a:p>
          <a:p>
            <a:pPr marL="457200" indent="-457200">
              <a:lnSpc>
                <a:spcPct val="115000"/>
              </a:lnSpc>
              <a:spcAft>
                <a:spcPts val="1000"/>
              </a:spcAft>
              <a:buFont typeface="Wingdings" pitchFamily="2" charset="2"/>
              <a:buChar char="v"/>
            </a:pPr>
            <a:r>
              <a:rPr lang="ar-IQ" sz="2800" b="1" dirty="0" smtClean="0">
                <a:effectLst/>
                <a:latin typeface="Simplified Arabic" pitchFamily="18" charset="-78"/>
                <a:ea typeface="Calibri"/>
                <a:cs typeface="Simplified Arabic" pitchFamily="18" charset="-78"/>
              </a:rPr>
              <a:t>يقوم الفريقان بالإحماء معا بنفس الوقت قبل المباراة</a:t>
            </a:r>
            <a:endParaRPr lang="en-US" sz="2800" b="1" dirty="0">
              <a:effectLst/>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61380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14400" y="1171716"/>
            <a:ext cx="7620000" cy="4148315"/>
          </a:xfrm>
          <a:prstGeom prst="rect">
            <a:avLst/>
          </a:prstGeom>
        </p:spPr>
        <p:txBody>
          <a:bodyPr wrap="square">
            <a:spAutoFit/>
          </a:bodyPr>
          <a:lstStyle/>
          <a:p>
            <a:pPr marL="342900" indent="-342900" algn="just">
              <a:lnSpc>
                <a:spcPct val="115000"/>
              </a:lnSpc>
              <a:spcAft>
                <a:spcPts val="1000"/>
              </a:spcAft>
              <a:buFont typeface="Wingdings" pitchFamily="2" charset="2"/>
              <a:buChar char="v"/>
            </a:pPr>
            <a:r>
              <a:rPr lang="ar-IQ" sz="3200" b="1" dirty="0" smtClean="0">
                <a:effectLst/>
                <a:latin typeface="Calibri"/>
                <a:ea typeface="Calibri"/>
                <a:cs typeface="Arial"/>
              </a:rPr>
              <a:t>يتم تحديد الفريق الذي يحصل على الحيازة الأولى للكرة عن طريق </a:t>
            </a:r>
            <a:r>
              <a:rPr lang="ar-IQ" sz="3200" b="1" dirty="0" smtClean="0">
                <a:solidFill>
                  <a:srgbClr val="FF0000"/>
                </a:solidFill>
                <a:effectLst/>
                <a:latin typeface="Calibri"/>
                <a:ea typeface="Calibri"/>
                <a:cs typeface="Arial"/>
              </a:rPr>
              <a:t>القرعة </a:t>
            </a:r>
            <a:r>
              <a:rPr lang="ar-IQ" sz="3200" b="1" dirty="0" smtClean="0">
                <a:effectLst/>
                <a:latin typeface="Calibri"/>
                <a:ea typeface="Calibri"/>
                <a:cs typeface="Arial"/>
              </a:rPr>
              <a:t>باستخدام القطعة النقدية يمكن للفريق الفائز بالقرعة أن يختار بين الاستفادة من </a:t>
            </a:r>
            <a:r>
              <a:rPr lang="ar-IQ" sz="3200" b="1" dirty="0" smtClean="0">
                <a:solidFill>
                  <a:srgbClr val="FF0000"/>
                </a:solidFill>
                <a:effectLst/>
                <a:latin typeface="Calibri"/>
                <a:ea typeface="Calibri"/>
                <a:cs typeface="Arial"/>
              </a:rPr>
              <a:t>حيازة الكرة عند بداية المباراة أو عند بداية الوقت الإضافي المحتمل</a:t>
            </a:r>
            <a:r>
              <a:rPr lang="ar-IQ" sz="3200" b="1" dirty="0" smtClean="0">
                <a:effectLst/>
                <a:latin typeface="Calibri"/>
                <a:ea typeface="Calibri"/>
                <a:cs typeface="Arial"/>
              </a:rPr>
              <a:t>.</a:t>
            </a:r>
            <a:endParaRPr lang="en-US" sz="32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3200" b="1" dirty="0" smtClean="0">
                <a:solidFill>
                  <a:srgbClr val="FF0000"/>
                </a:solidFill>
                <a:effectLst/>
                <a:latin typeface="Calibri"/>
                <a:ea typeface="Calibri"/>
                <a:cs typeface="Arial"/>
              </a:rPr>
              <a:t>ملاحظة: </a:t>
            </a:r>
            <a:r>
              <a:rPr lang="ar-IQ" sz="3200" b="1" dirty="0" smtClean="0">
                <a:effectLst/>
                <a:latin typeface="Calibri"/>
                <a:ea typeface="Calibri"/>
                <a:cs typeface="Arial"/>
              </a:rPr>
              <a:t>يجب أن تبدأ المباراة بوجود </a:t>
            </a:r>
            <a:r>
              <a:rPr lang="ar-IQ" sz="3200" b="1" dirty="0" smtClean="0">
                <a:solidFill>
                  <a:srgbClr val="FF0000"/>
                </a:solidFill>
                <a:effectLst/>
                <a:latin typeface="Calibri"/>
                <a:ea typeface="Calibri"/>
                <a:cs typeface="Arial"/>
              </a:rPr>
              <a:t>3</a:t>
            </a:r>
            <a:r>
              <a:rPr lang="ar-IQ" sz="3200" b="1" dirty="0" smtClean="0">
                <a:effectLst/>
                <a:latin typeface="Calibri"/>
                <a:ea typeface="Calibri"/>
                <a:cs typeface="Arial"/>
              </a:rPr>
              <a:t> لاعبين على أرض الملعب</a:t>
            </a:r>
            <a:endParaRPr lang="en-US" sz="3200" b="1" dirty="0" smtClean="0">
              <a:effectLst/>
              <a:latin typeface="Calibri"/>
              <a:ea typeface="Calibri"/>
              <a:cs typeface="Arial"/>
            </a:endParaRPr>
          </a:p>
        </p:txBody>
      </p:sp>
    </p:spTree>
    <p:extLst>
      <p:ext uri="{BB962C8B-B14F-4D97-AF65-F5344CB8AC3E}">
        <p14:creationId xmlns:p14="http://schemas.microsoft.com/office/powerpoint/2010/main" val="940416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3400" y="1916278"/>
            <a:ext cx="7696200" cy="3308598"/>
          </a:xfrm>
          <a:prstGeom prst="rect">
            <a:avLst/>
          </a:prstGeom>
        </p:spPr>
        <p:txBody>
          <a:bodyPr wrap="square">
            <a:spAutoFit/>
          </a:bodyPr>
          <a:lstStyle/>
          <a:p>
            <a:pPr lvl="0">
              <a:lnSpc>
                <a:spcPct val="115000"/>
              </a:lnSpc>
              <a:spcAft>
                <a:spcPts val="1000"/>
              </a:spcAft>
            </a:pPr>
            <a:r>
              <a:rPr lang="ar-IQ" sz="3200" b="1" dirty="0">
                <a:solidFill>
                  <a:srgbClr val="FF0000"/>
                </a:solidFill>
                <a:latin typeface="Calibri"/>
                <a:ea typeface="Calibri"/>
                <a:cs typeface="Arial"/>
              </a:rPr>
              <a:t>احتساب النقاط</a:t>
            </a:r>
          </a:p>
          <a:p>
            <a:pPr marL="342900" lvl="0" indent="-342900">
              <a:lnSpc>
                <a:spcPct val="115000"/>
              </a:lnSpc>
              <a:spcAft>
                <a:spcPts val="1000"/>
              </a:spcAft>
              <a:buFont typeface="Wingdings" pitchFamily="2" charset="2"/>
              <a:buChar char="ü"/>
            </a:pPr>
            <a:r>
              <a:rPr lang="ar-IQ" sz="3200" b="1" dirty="0">
                <a:solidFill>
                  <a:prstClr val="black"/>
                </a:solidFill>
                <a:latin typeface="Calibri"/>
                <a:ea typeface="Calibri"/>
                <a:cs typeface="Arial"/>
                <a:sym typeface="Wingdings" pitchFamily="2" charset="2"/>
              </a:rPr>
              <a:t>(</a:t>
            </a:r>
            <a:r>
              <a:rPr lang="ar-IQ" sz="3200" b="1" dirty="0">
                <a:solidFill>
                  <a:prstClr val="black"/>
                </a:solidFill>
                <a:latin typeface="Calibri"/>
                <a:ea typeface="Calibri"/>
                <a:cs typeface="Arial"/>
              </a:rPr>
              <a:t>كل تسديدة ناجحة من داخل القوس تحتسب نقطة واحدة) </a:t>
            </a:r>
            <a:endParaRPr lang="en-US" sz="3200" b="1" dirty="0">
              <a:solidFill>
                <a:prstClr val="black"/>
              </a:solidFill>
              <a:latin typeface="Calibri"/>
              <a:ea typeface="Calibri"/>
              <a:cs typeface="Arial"/>
            </a:endParaRPr>
          </a:p>
          <a:p>
            <a:pPr marL="342900" lvl="0" indent="-342900">
              <a:lnSpc>
                <a:spcPct val="115000"/>
              </a:lnSpc>
              <a:spcAft>
                <a:spcPts val="1000"/>
              </a:spcAft>
              <a:buFont typeface="Wingdings" pitchFamily="2" charset="2"/>
              <a:buChar char="ü"/>
            </a:pPr>
            <a:r>
              <a:rPr lang="ar-IQ" sz="3200" b="1" dirty="0">
                <a:solidFill>
                  <a:prstClr val="black"/>
                </a:solidFill>
                <a:latin typeface="Calibri"/>
                <a:ea typeface="Calibri"/>
                <a:cs typeface="Arial"/>
              </a:rPr>
              <a:t>(كل تسديدة ناجحة من خلف القوس تحتسب نقطتين )</a:t>
            </a:r>
          </a:p>
          <a:p>
            <a:pPr marL="342900" lvl="0" indent="-342900">
              <a:lnSpc>
                <a:spcPct val="115000"/>
              </a:lnSpc>
              <a:spcAft>
                <a:spcPts val="1000"/>
              </a:spcAft>
              <a:buFont typeface="Wingdings" pitchFamily="2" charset="2"/>
              <a:buChar char="ü"/>
            </a:pPr>
            <a:r>
              <a:rPr lang="ar-IQ" sz="3200" b="1" dirty="0">
                <a:solidFill>
                  <a:prstClr val="black"/>
                </a:solidFill>
                <a:latin typeface="Calibri"/>
                <a:ea typeface="Calibri"/>
                <a:cs typeface="Arial"/>
              </a:rPr>
              <a:t> (كل رمية حرة ناجحة تحتسب نقطة )</a:t>
            </a:r>
            <a:endParaRPr lang="ar-IQ" sz="3200" b="1" dirty="0">
              <a:solidFill>
                <a:prstClr val="black"/>
              </a:solidFill>
            </a:endParaRPr>
          </a:p>
        </p:txBody>
      </p:sp>
    </p:spTree>
    <p:extLst>
      <p:ext uri="{BB962C8B-B14F-4D97-AF65-F5344CB8AC3E}">
        <p14:creationId xmlns:p14="http://schemas.microsoft.com/office/powerpoint/2010/main" val="1735250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 y="1661850"/>
            <a:ext cx="8534400" cy="3746667"/>
          </a:xfrm>
          <a:prstGeom prst="rect">
            <a:avLst/>
          </a:prstGeom>
        </p:spPr>
        <p:txBody>
          <a:bodyPr wrap="square">
            <a:spAutoFit/>
          </a:bodyPr>
          <a:lstStyle/>
          <a:p>
            <a:pPr>
              <a:lnSpc>
                <a:spcPct val="115000"/>
              </a:lnSpc>
              <a:spcAft>
                <a:spcPts val="1000"/>
              </a:spcAft>
            </a:pPr>
            <a:r>
              <a:rPr lang="ar-IQ" sz="2400" b="1" dirty="0" smtClean="0">
                <a:solidFill>
                  <a:srgbClr val="FF0000"/>
                </a:solidFill>
                <a:effectLst/>
                <a:latin typeface="Calibri"/>
                <a:ea typeface="Calibri"/>
                <a:cs typeface="Arial"/>
              </a:rPr>
              <a:t>وقت اللعب / الفائز في المباراة:</a:t>
            </a:r>
            <a:endParaRPr lang="en-US" sz="2400" b="1" dirty="0" smtClean="0">
              <a:solidFill>
                <a:srgbClr val="FF0000"/>
              </a:solidFill>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وقت اللعب النظامي يجب أن يكون كما يلي: فترة واحدة من 10 دقائق لوقت اللعب و يتم إيقاف ساعة التوقيت (علما ان زمن الهجمة 12 ثانية). خلال حالات الكرات الميتة و خلال الرميات الحرة و يتم إعادة تشغيل الساعة بعد أن يتم تبادل الكرة حالما تصبح الكرة في يد الفريق المهاجم</a:t>
            </a:r>
            <a:endParaRPr lang="en-US" sz="2400" b="1" dirty="0" smtClean="0">
              <a:effectLst/>
              <a:latin typeface="Calibri"/>
              <a:ea typeface="Calibri"/>
              <a:cs typeface="Arial"/>
            </a:endParaRPr>
          </a:p>
          <a:p>
            <a:pPr marL="342900" indent="-342900">
              <a:lnSpc>
                <a:spcPct val="115000"/>
              </a:lnSpc>
              <a:spcAft>
                <a:spcPts val="1000"/>
              </a:spcAft>
              <a:buFont typeface="Wingdings" pitchFamily="2" charset="2"/>
              <a:buChar char="v"/>
            </a:pPr>
            <a:r>
              <a:rPr lang="ar-IQ" sz="2400" b="1" dirty="0" smtClean="0">
                <a:effectLst/>
                <a:latin typeface="Calibri"/>
                <a:ea typeface="Calibri"/>
                <a:cs typeface="Arial"/>
              </a:rPr>
              <a:t>الفريق الذي يسجل 21 نقطة أولا أو أكثر يفوز في المباراة إذا حصل ذلك قبل نهاية الوقت الأصلي للعب و تطبق هذه القاعدة في الوقت النظامي للعب فقط و ليس في الوقت الإضافي المحتمل.</a:t>
            </a:r>
            <a:endParaRPr lang="en-US" sz="2400" b="1" dirty="0">
              <a:effectLst/>
              <a:latin typeface="Calibri"/>
              <a:ea typeface="Calibri"/>
              <a:cs typeface="Arial"/>
            </a:endParaRPr>
          </a:p>
        </p:txBody>
      </p:sp>
    </p:spTree>
    <p:extLst>
      <p:ext uri="{BB962C8B-B14F-4D97-AF65-F5344CB8AC3E}">
        <p14:creationId xmlns:p14="http://schemas.microsoft.com/office/powerpoint/2010/main" val="2570544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1000" y="2745736"/>
            <a:ext cx="8382000" cy="3126240"/>
          </a:xfrm>
          <a:prstGeom prst="rect">
            <a:avLst/>
          </a:prstGeom>
        </p:spPr>
        <p:txBody>
          <a:bodyPr wrap="square">
            <a:spAutoFit/>
          </a:bodyPr>
          <a:lstStyle/>
          <a:p>
            <a:pPr algn="just">
              <a:lnSpc>
                <a:spcPct val="115000"/>
              </a:lnSpc>
              <a:spcAft>
                <a:spcPts val="1000"/>
              </a:spcAft>
            </a:pPr>
            <a:r>
              <a:rPr lang="ar-IQ" sz="2800" b="1" dirty="0" smtClean="0">
                <a:solidFill>
                  <a:srgbClr val="FF0000"/>
                </a:solidFill>
                <a:effectLst/>
                <a:latin typeface="Calibri"/>
                <a:ea typeface="Calibri"/>
                <a:cs typeface="Arial"/>
              </a:rPr>
              <a:t>التعادل :-</a:t>
            </a:r>
          </a:p>
          <a:p>
            <a:pPr algn="just">
              <a:lnSpc>
                <a:spcPct val="115000"/>
              </a:lnSpc>
              <a:spcAft>
                <a:spcPts val="1000"/>
              </a:spcAft>
            </a:pPr>
            <a:r>
              <a:rPr lang="ar-IQ" sz="2800" b="1" dirty="0" smtClean="0">
                <a:effectLst/>
                <a:latin typeface="Calibri"/>
                <a:ea typeface="Calibri"/>
                <a:cs typeface="Arial"/>
              </a:rPr>
              <a:t>إذا كانت النتيجة هي التعادل عند انتهاء وقت اللعب يتم اللعب في فترة إضافية و يجب أن يكون هناك فاصل زمني مدته دقيقة واحدة قبل أن تبدأ الفترة الإضافية و يفوز في المباراة الفريق الذي يسجل نقطتين أولا في الفترة الاضافية.</a:t>
            </a:r>
          </a:p>
          <a:p>
            <a:pPr>
              <a:lnSpc>
                <a:spcPct val="115000"/>
              </a:lnSpc>
              <a:spcAft>
                <a:spcPts val="1000"/>
              </a:spcAft>
            </a:pPr>
            <a:endParaRPr lang="en-US" dirty="0">
              <a:effectLst/>
              <a:latin typeface="Calibri"/>
              <a:ea typeface="Calibri"/>
              <a:cs typeface="Arial"/>
            </a:endParaRPr>
          </a:p>
        </p:txBody>
      </p:sp>
    </p:spTree>
    <p:extLst>
      <p:ext uri="{BB962C8B-B14F-4D97-AF65-F5344CB8AC3E}">
        <p14:creationId xmlns:p14="http://schemas.microsoft.com/office/powerpoint/2010/main" val="36726657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225</TotalTime>
  <Words>852</Words>
  <Application>Microsoft Office PowerPoint</Application>
  <PresentationFormat>عرض على الشاشة (3:4)‏</PresentationFormat>
  <Paragraphs>51</Paragraphs>
  <Slides>15</Slides>
  <Notes>1</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تدفق</vt:lpstr>
      <vt:lpstr>عرض تقديمي في PowerPoint</vt:lpstr>
      <vt:lpstr>قواعد لعب (3*3) لكرة السلة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شكرا لأصغائكم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تعريفية للعبة (3*3) لكرة السلة</dc:title>
  <dc:creator>Windows User</dc:creator>
  <cp:lastModifiedBy>Maher</cp:lastModifiedBy>
  <cp:revision>26</cp:revision>
  <dcterms:created xsi:type="dcterms:W3CDTF">2023-11-19T13:49:25Z</dcterms:created>
  <dcterms:modified xsi:type="dcterms:W3CDTF">2025-04-20T14:59:26Z</dcterms:modified>
</cp:coreProperties>
</file>