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theme/theme20.xml" ContentType="application/vnd.openxmlformats-officedocument.theme+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theme/theme21.xml" ContentType="application/vnd.openxmlformats-officedocument.theme+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theme/theme22.xml" ContentType="application/vnd.openxmlformats-officedocument.theme+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theme/theme23.xml" ContentType="application/vnd.openxmlformats-officedocument.theme+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theme/theme24.xml" ContentType="application/vnd.openxmlformats-officedocument.theme+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slideLayouts/slideLayout271.xml" ContentType="application/vnd.openxmlformats-officedocument.presentationml.slideLayout+xml"/>
  <Override PartName="/ppt/slideLayouts/slideLayout272.xml" ContentType="application/vnd.openxmlformats-officedocument.presentationml.slideLayout+xml"/>
  <Override PartName="/ppt/slideLayouts/slideLayout273.xml" ContentType="application/vnd.openxmlformats-officedocument.presentationml.slideLayout+xml"/>
  <Override PartName="/ppt/slideLayouts/slideLayout274.xml" ContentType="application/vnd.openxmlformats-officedocument.presentationml.slideLayout+xml"/>
  <Override PartName="/ppt/slideLayouts/slideLayout275.xml" ContentType="application/vnd.openxmlformats-officedocument.presentationml.slideLayout+xml"/>
  <Override PartName="/ppt/theme/theme25.xml" ContentType="application/vnd.openxmlformats-officedocument.theme+xml"/>
  <Override PartName="/ppt/slideLayouts/slideLayout276.xml" ContentType="application/vnd.openxmlformats-officedocument.presentationml.slideLayout+xml"/>
  <Override PartName="/ppt/slideLayouts/slideLayout277.xml" ContentType="application/vnd.openxmlformats-officedocument.presentationml.slideLayout+xml"/>
  <Override PartName="/ppt/slideLayouts/slideLayout278.xml" ContentType="application/vnd.openxmlformats-officedocument.presentationml.slideLayout+xml"/>
  <Override PartName="/ppt/slideLayouts/slideLayout279.xml" ContentType="application/vnd.openxmlformats-officedocument.presentationml.slideLayout+xml"/>
  <Override PartName="/ppt/slideLayouts/slideLayout280.xml" ContentType="application/vnd.openxmlformats-officedocument.presentationml.slideLayout+xml"/>
  <Override PartName="/ppt/slideLayouts/slideLayout281.xml" ContentType="application/vnd.openxmlformats-officedocument.presentationml.slideLayout+xml"/>
  <Override PartName="/ppt/slideLayouts/slideLayout282.xml" ContentType="application/vnd.openxmlformats-officedocument.presentationml.slideLayout+xml"/>
  <Override PartName="/ppt/slideLayouts/slideLayout283.xml" ContentType="application/vnd.openxmlformats-officedocument.presentationml.slideLayout+xml"/>
  <Override PartName="/ppt/slideLayouts/slideLayout284.xml" ContentType="application/vnd.openxmlformats-officedocument.presentationml.slideLayout+xml"/>
  <Override PartName="/ppt/slideLayouts/slideLayout285.xml" ContentType="application/vnd.openxmlformats-officedocument.presentationml.slideLayout+xml"/>
  <Override PartName="/ppt/slideLayouts/slideLayout286.xml" ContentType="application/vnd.openxmlformats-officedocument.presentationml.slideLayout+xml"/>
  <Override PartName="/ppt/theme/theme26.xml" ContentType="application/vnd.openxmlformats-officedocument.theme+xml"/>
  <Override PartName="/ppt/slideLayouts/slideLayout287.xml" ContentType="application/vnd.openxmlformats-officedocument.presentationml.slideLayout+xml"/>
  <Override PartName="/ppt/slideLayouts/slideLayout288.xml" ContentType="application/vnd.openxmlformats-officedocument.presentationml.slideLayout+xml"/>
  <Override PartName="/ppt/slideLayouts/slideLayout289.xml" ContentType="application/vnd.openxmlformats-officedocument.presentationml.slideLayout+xml"/>
  <Override PartName="/ppt/slideLayouts/slideLayout290.xml" ContentType="application/vnd.openxmlformats-officedocument.presentationml.slideLayout+xml"/>
  <Override PartName="/ppt/slideLayouts/slideLayout291.xml" ContentType="application/vnd.openxmlformats-officedocument.presentationml.slideLayout+xml"/>
  <Override PartName="/ppt/slideLayouts/slideLayout292.xml" ContentType="application/vnd.openxmlformats-officedocument.presentationml.slideLayout+xml"/>
  <Override PartName="/ppt/slideLayouts/slideLayout293.xml" ContentType="application/vnd.openxmlformats-officedocument.presentationml.slideLayout+xml"/>
  <Override PartName="/ppt/slideLayouts/slideLayout294.xml" ContentType="application/vnd.openxmlformats-officedocument.presentationml.slideLayout+xml"/>
  <Override PartName="/ppt/slideLayouts/slideLayout295.xml" ContentType="application/vnd.openxmlformats-officedocument.presentationml.slideLayout+xml"/>
  <Override PartName="/ppt/slideLayouts/slideLayout296.xml" ContentType="application/vnd.openxmlformats-officedocument.presentationml.slideLayout+xml"/>
  <Override PartName="/ppt/slideLayouts/slideLayout297.xml" ContentType="application/vnd.openxmlformats-officedocument.presentationml.slideLayout+xml"/>
  <Override PartName="/ppt/theme/theme27.xml" ContentType="application/vnd.openxmlformats-officedocument.theme+xml"/>
  <Override PartName="/ppt/slideLayouts/slideLayout298.xml" ContentType="application/vnd.openxmlformats-officedocument.presentationml.slideLayout+xml"/>
  <Override PartName="/ppt/slideLayouts/slideLayout299.xml" ContentType="application/vnd.openxmlformats-officedocument.presentationml.slideLayout+xml"/>
  <Override PartName="/ppt/slideLayouts/slideLayout300.xml" ContentType="application/vnd.openxmlformats-officedocument.presentationml.slideLayout+xml"/>
  <Override PartName="/ppt/slideLayouts/slideLayout301.xml" ContentType="application/vnd.openxmlformats-officedocument.presentationml.slideLayout+xml"/>
  <Override PartName="/ppt/slideLayouts/slideLayout302.xml" ContentType="application/vnd.openxmlformats-officedocument.presentationml.slideLayout+xml"/>
  <Override PartName="/ppt/slideLayouts/slideLayout303.xml" ContentType="application/vnd.openxmlformats-officedocument.presentationml.slideLayout+xml"/>
  <Override PartName="/ppt/slideLayouts/slideLayout304.xml" ContentType="application/vnd.openxmlformats-officedocument.presentationml.slideLayout+xml"/>
  <Override PartName="/ppt/slideLayouts/slideLayout305.xml" ContentType="application/vnd.openxmlformats-officedocument.presentationml.slideLayout+xml"/>
  <Override PartName="/ppt/slideLayouts/slideLayout306.xml" ContentType="application/vnd.openxmlformats-officedocument.presentationml.slideLayout+xml"/>
  <Override PartName="/ppt/slideLayouts/slideLayout307.xml" ContentType="application/vnd.openxmlformats-officedocument.presentationml.slideLayout+xml"/>
  <Override PartName="/ppt/slideLayouts/slideLayout308.xml" ContentType="application/vnd.openxmlformats-officedocument.presentationml.slideLayout+xml"/>
  <Override PartName="/ppt/theme/theme2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6" r:id="rId3"/>
    <p:sldMasterId id="2147483708" r:id="rId4"/>
    <p:sldMasterId id="2147483720" r:id="rId5"/>
    <p:sldMasterId id="2147483732" r:id="rId6"/>
    <p:sldMasterId id="2147483744" r:id="rId7"/>
    <p:sldMasterId id="2147483756" r:id="rId8"/>
    <p:sldMasterId id="2147483768" r:id="rId9"/>
    <p:sldMasterId id="2147483780" r:id="rId10"/>
    <p:sldMasterId id="2147483792" r:id="rId11"/>
    <p:sldMasterId id="2147483804" r:id="rId12"/>
    <p:sldMasterId id="2147483816" r:id="rId13"/>
    <p:sldMasterId id="2147483828" r:id="rId14"/>
    <p:sldMasterId id="2147483840" r:id="rId15"/>
    <p:sldMasterId id="2147483852" r:id="rId16"/>
    <p:sldMasterId id="2147483864" r:id="rId17"/>
    <p:sldMasterId id="2147483876" r:id="rId18"/>
    <p:sldMasterId id="2147483888" r:id="rId19"/>
    <p:sldMasterId id="2147483900" r:id="rId20"/>
    <p:sldMasterId id="2147483912" r:id="rId21"/>
    <p:sldMasterId id="2147483924" r:id="rId22"/>
    <p:sldMasterId id="2147483936" r:id="rId23"/>
    <p:sldMasterId id="2147483948" r:id="rId24"/>
    <p:sldMasterId id="2147483960" r:id="rId25"/>
    <p:sldMasterId id="2147483972" r:id="rId26"/>
    <p:sldMasterId id="2147483984" r:id="rId27"/>
    <p:sldMasterId id="2147483996" r:id="rId28"/>
  </p:sldMasterIdLst>
  <p:sldIdLst>
    <p:sldId id="296" r:id="rId29"/>
    <p:sldId id="297" r:id="rId30"/>
    <p:sldId id="295" r:id="rId31"/>
    <p:sldId id="259" r:id="rId32"/>
    <p:sldId id="263" r:id="rId33"/>
    <p:sldId id="264" r:id="rId34"/>
    <p:sldId id="298" r:id="rId35"/>
    <p:sldId id="265" r:id="rId36"/>
    <p:sldId id="266" r:id="rId37"/>
    <p:sldId id="267" r:id="rId38"/>
    <p:sldId id="268" r:id="rId39"/>
    <p:sldId id="269" r:id="rId40"/>
    <p:sldId id="270" r:id="rId41"/>
    <p:sldId id="271" r:id="rId42"/>
    <p:sldId id="272" r:id="rId43"/>
    <p:sldId id="273" r:id="rId44"/>
    <p:sldId id="274" r:id="rId45"/>
    <p:sldId id="275" r:id="rId46"/>
    <p:sldId id="276" r:id="rId47"/>
    <p:sldId id="277" r:id="rId48"/>
    <p:sldId id="278" r:id="rId49"/>
    <p:sldId id="279" r:id="rId50"/>
    <p:sldId id="280" r:id="rId51"/>
    <p:sldId id="292" r:id="rId52"/>
    <p:sldId id="281" r:id="rId53"/>
    <p:sldId id="282" r:id="rId54"/>
    <p:sldId id="283" r:id="rId55"/>
    <p:sldId id="284" r:id="rId56"/>
    <p:sldId id="285" r:id="rId57"/>
    <p:sldId id="286" r:id="rId58"/>
    <p:sldId id="287" r:id="rId59"/>
    <p:sldId id="288" r:id="rId60"/>
    <p:sldId id="289" r:id="rId61"/>
    <p:sldId id="290" r:id="rId62"/>
    <p:sldId id="291"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00CC00"/>
    <a:srgbClr val="6666FF"/>
    <a:srgbClr val="FF00FF"/>
    <a:srgbClr val="CC00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60"/>
  </p:normalViewPr>
  <p:slideViewPr>
    <p:cSldViewPr>
      <p:cViewPr>
        <p:scale>
          <a:sx n="70" d="100"/>
          <a:sy n="70" d="100"/>
        </p:scale>
        <p:origin x="-151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 Target="slides/slide11.xml"/><Relationship Id="rId21" Type="http://schemas.openxmlformats.org/officeDocument/2006/relationships/slideMaster" Target="slideMasters/slideMaster21.xml"/><Relationship Id="rId34" Type="http://schemas.openxmlformats.org/officeDocument/2006/relationships/slide" Target="slides/slide6.xml"/><Relationship Id="rId42" Type="http://schemas.openxmlformats.org/officeDocument/2006/relationships/slide" Target="slides/slide14.xml"/><Relationship Id="rId47" Type="http://schemas.openxmlformats.org/officeDocument/2006/relationships/slide" Target="slides/slide19.xml"/><Relationship Id="rId50" Type="http://schemas.openxmlformats.org/officeDocument/2006/relationships/slide" Target="slides/slide22.xml"/><Relationship Id="rId55" Type="http://schemas.openxmlformats.org/officeDocument/2006/relationships/slide" Target="slides/slide27.xml"/><Relationship Id="rId63" Type="http://schemas.openxmlformats.org/officeDocument/2006/relationships/slide" Target="slides/slide35.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4.xml"/><Relationship Id="rId37" Type="http://schemas.openxmlformats.org/officeDocument/2006/relationships/slide" Target="slides/slide9.xml"/><Relationship Id="rId40" Type="http://schemas.openxmlformats.org/officeDocument/2006/relationships/slide" Target="slides/slide12.xml"/><Relationship Id="rId45" Type="http://schemas.openxmlformats.org/officeDocument/2006/relationships/slide" Target="slides/slide17.xml"/><Relationship Id="rId53" Type="http://schemas.openxmlformats.org/officeDocument/2006/relationships/slide" Target="slides/slide25.xml"/><Relationship Id="rId58" Type="http://schemas.openxmlformats.org/officeDocument/2006/relationships/slide" Target="slides/slide30.xml"/><Relationship Id="rId66"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 Target="slides/slide8.xml"/><Relationship Id="rId49" Type="http://schemas.openxmlformats.org/officeDocument/2006/relationships/slide" Target="slides/slide21.xml"/><Relationship Id="rId57" Type="http://schemas.openxmlformats.org/officeDocument/2006/relationships/slide" Target="slides/slide29.xml"/><Relationship Id="rId61" Type="http://schemas.openxmlformats.org/officeDocument/2006/relationships/slide" Target="slides/slide33.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3.xml"/><Relationship Id="rId44" Type="http://schemas.openxmlformats.org/officeDocument/2006/relationships/slide" Target="slides/slide16.xml"/><Relationship Id="rId52" Type="http://schemas.openxmlformats.org/officeDocument/2006/relationships/slide" Target="slides/slide24.xml"/><Relationship Id="rId60" Type="http://schemas.openxmlformats.org/officeDocument/2006/relationships/slide" Target="slides/slide32.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 Target="slides/slide2.xml"/><Relationship Id="rId35" Type="http://schemas.openxmlformats.org/officeDocument/2006/relationships/slide" Target="slides/slide7.xml"/><Relationship Id="rId43" Type="http://schemas.openxmlformats.org/officeDocument/2006/relationships/slide" Target="slides/slide15.xml"/><Relationship Id="rId48" Type="http://schemas.openxmlformats.org/officeDocument/2006/relationships/slide" Target="slides/slide20.xml"/><Relationship Id="rId56" Type="http://schemas.openxmlformats.org/officeDocument/2006/relationships/slide" Target="slides/slide28.xml"/><Relationship Id="rId64"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23.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 Target="slides/slide5.xml"/><Relationship Id="rId38" Type="http://schemas.openxmlformats.org/officeDocument/2006/relationships/slide" Target="slides/slide10.xml"/><Relationship Id="rId46" Type="http://schemas.openxmlformats.org/officeDocument/2006/relationships/slide" Target="slides/slide18.xml"/><Relationship Id="rId59" Type="http://schemas.openxmlformats.org/officeDocument/2006/relationships/slide" Target="slides/slide31.xml"/><Relationship Id="rId67" Type="http://schemas.openxmlformats.org/officeDocument/2006/relationships/tableStyles" Target="tableStyles.xml"/><Relationship Id="rId20" Type="http://schemas.openxmlformats.org/officeDocument/2006/relationships/slideMaster" Target="slideMasters/slideMaster20.xml"/><Relationship Id="rId41" Type="http://schemas.openxmlformats.org/officeDocument/2006/relationships/slide" Target="slides/slide13.xml"/><Relationship Id="rId54" Type="http://schemas.openxmlformats.org/officeDocument/2006/relationships/slide" Target="slides/slide26.xml"/><Relationship Id="rId62"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1.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2.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3.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4.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7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7.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8.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9.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0.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1.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2.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3.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4.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5.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8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88.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89.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0.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1.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2.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3.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4.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5.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6.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9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299.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0.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1.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2.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3.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4.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5.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6.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7.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0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37563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5506658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8013347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0030583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5830052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5387677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3253824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5715035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53757834"/>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7022557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5708528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419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24163877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8381235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26588475"/>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7523962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7253721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7466347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4067422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1399515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4476635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95215607"/>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23470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40553309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0862318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83170331"/>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4684747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0226973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1169663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62982278"/>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5242346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2067120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0692546"/>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81683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458472128"/>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76319472"/>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63006926"/>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93527541"/>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0166477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43785976"/>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62966919"/>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5769394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86481218"/>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473479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3505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63"/>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8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44882563"/>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43509661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42682641"/>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0916273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8392591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5516689"/>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55576327"/>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3418751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1533291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67624724"/>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44107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857100144"/>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454658708"/>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49327054"/>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51070817"/>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09846791"/>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74563435"/>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6799041"/>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54931980"/>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0684111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51413784"/>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09588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577688790"/>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3832293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01057693"/>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99401776"/>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47365194"/>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85950146"/>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16695555"/>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59364559"/>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99700879"/>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61592618"/>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42569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818307672"/>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69935511"/>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8840861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3872380"/>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71939062"/>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844936"/>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60180614"/>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22319362"/>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07216539"/>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6244716"/>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868897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53586167"/>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14143165"/>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19983239"/>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23232593"/>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01898700"/>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5864202"/>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92614643"/>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23781619"/>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84016270"/>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58384112"/>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895218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5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649318565"/>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04726312"/>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13024618"/>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68136212"/>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51435301"/>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66340263"/>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51537868"/>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32149511"/>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71354231"/>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34090719"/>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10928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63688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5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313643037"/>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15747288"/>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14795746"/>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99243314"/>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54615394"/>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55911639"/>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33375852"/>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44713715"/>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75010898"/>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46293318"/>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546875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855391979"/>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39393292"/>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59199293"/>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21695611"/>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51947236"/>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88689128"/>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5474874"/>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9537995"/>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00690393"/>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35640386"/>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3392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984796031"/>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97508296"/>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4136658"/>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32558556"/>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35285598"/>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10141369"/>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47360047"/>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6802398"/>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08621260"/>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49627967"/>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385690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218460062"/>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03716995"/>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73501408"/>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54408543"/>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82173739"/>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50781777"/>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36784831"/>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0678419"/>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08072232"/>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63272507"/>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70078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090485479"/>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02732553"/>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08065018"/>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39093877"/>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60664759"/>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89555070"/>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26308204"/>
      </p:ext>
    </p:extLst>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51887957"/>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81008212"/>
      </p:ext>
    </p:extLst>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76580463"/>
      </p:ext>
    </p:extLst>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215266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49"/>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7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12824342"/>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68764481"/>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37447463"/>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32494593"/>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05184181"/>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43201809"/>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84785076"/>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51423603"/>
      </p:ext>
    </p:extLst>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32959359"/>
      </p:ext>
    </p:extLst>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59796730"/>
      </p:ext>
    </p:extLst>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82381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327484417"/>
      </p:ext>
    </p:extLst>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04652892"/>
      </p:ext>
    </p:extLst>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482329923"/>
      </p:ext>
    </p:extLst>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80848101"/>
      </p:ext>
    </p:extLst>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64086355"/>
      </p:ext>
    </p:extLst>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06722201"/>
      </p:ext>
    </p:extLst>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74688920"/>
      </p:ext>
    </p:extLst>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17398311"/>
      </p:ext>
    </p:extLst>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81606225"/>
      </p:ext>
    </p:extLst>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39676290"/>
      </p:ext>
    </p:extLst>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842700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53042405"/>
      </p:ext>
    </p:extLst>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060651813"/>
      </p:ext>
    </p:extLst>
  </p:cSld>
  <p:clrMapOvr>
    <a:masterClrMapping/>
  </p:clrMapOvr>
</p:sldLayout>
</file>

<file path=ppt/slideLayouts/slideLayout27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8879086"/>
      </p:ext>
    </p:extLst>
  </p:cSld>
  <p:clrMapOvr>
    <a:masterClrMapping/>
  </p:clrMapOvr>
</p:sldLayout>
</file>

<file path=ppt/slideLayouts/slideLayout27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13884723"/>
      </p:ext>
    </p:extLst>
  </p:cSld>
  <p:clrMapOvr>
    <a:masterClrMapping/>
  </p:clrMapOvr>
</p:sldLayout>
</file>

<file path=ppt/slideLayouts/slideLayout27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21422784"/>
      </p:ext>
    </p:extLst>
  </p:cSld>
  <p:clrMapOvr>
    <a:masterClrMapping/>
  </p:clrMapOvr>
</p:sldLayout>
</file>

<file path=ppt/slideLayouts/slideLayout27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15669163"/>
      </p:ext>
    </p:extLst>
  </p:cSld>
  <p:clrMapOvr>
    <a:masterClrMapping/>
  </p:clrMapOvr>
</p:sldLayout>
</file>

<file path=ppt/slideLayouts/slideLayout27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81055754"/>
      </p:ext>
    </p:extLst>
  </p:cSld>
  <p:clrMapOvr>
    <a:masterClrMapping/>
  </p:clrMapOvr>
</p:sldLayout>
</file>

<file path=ppt/slideLayouts/slideLayout27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62256731"/>
      </p:ext>
    </p:extLst>
  </p:cSld>
  <p:clrMapOvr>
    <a:masterClrMapping/>
  </p:clrMapOvr>
</p:sldLayout>
</file>

<file path=ppt/slideLayouts/slideLayout27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73572608"/>
      </p:ext>
    </p:extLst>
  </p:cSld>
  <p:clrMapOvr>
    <a:masterClrMapping/>
  </p:clrMapOvr>
</p:sldLayout>
</file>

<file path=ppt/slideLayouts/slideLayout27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34679221"/>
      </p:ext>
    </p:extLst>
  </p:cSld>
  <p:clrMapOvr>
    <a:masterClrMapping/>
  </p:clrMapOvr>
</p:sldLayout>
</file>

<file path=ppt/slideLayouts/slideLayout27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407038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13449580"/>
      </p:ext>
    </p:extLst>
  </p:cSld>
  <p:clrMapOvr>
    <a:masterClrMapping/>
  </p:clrMapOvr>
</p:sldLayout>
</file>

<file path=ppt/slideLayouts/slideLayout28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20427299"/>
      </p:ext>
    </p:extLst>
  </p:cSld>
  <p:clrMapOvr>
    <a:masterClrMapping/>
  </p:clrMapOvr>
</p:sldLayout>
</file>

<file path=ppt/slideLayouts/slideLayout28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49387776"/>
      </p:ext>
    </p:extLst>
  </p:cSld>
  <p:clrMapOvr>
    <a:masterClrMapping/>
  </p:clrMapOvr>
</p:sldLayout>
</file>

<file path=ppt/slideLayouts/slideLayout28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64931578"/>
      </p:ext>
    </p:extLst>
  </p:cSld>
  <p:clrMapOvr>
    <a:masterClrMapping/>
  </p:clrMapOvr>
</p:sldLayout>
</file>

<file path=ppt/slideLayouts/slideLayout28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61164439"/>
      </p:ext>
    </p:extLst>
  </p:cSld>
  <p:clrMapOvr>
    <a:masterClrMapping/>
  </p:clrMapOvr>
</p:sldLayout>
</file>

<file path=ppt/slideLayouts/slideLayout28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834475598"/>
      </p:ext>
    </p:extLst>
  </p:cSld>
  <p:clrMapOvr>
    <a:masterClrMapping/>
  </p:clrMapOvr>
</p:sldLayout>
</file>

<file path=ppt/slideLayouts/slideLayout28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04441915"/>
      </p:ext>
    </p:extLst>
  </p:cSld>
  <p:clrMapOvr>
    <a:masterClrMapping/>
  </p:clrMapOvr>
</p:sldLayout>
</file>

<file path=ppt/slideLayouts/slideLayout28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58939652"/>
      </p:ext>
    </p:extLst>
  </p:cSld>
  <p:clrMapOvr>
    <a:masterClrMapping/>
  </p:clrMapOvr>
</p:sldLayout>
</file>

<file path=ppt/slideLayouts/slideLayout28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18281514"/>
      </p:ext>
    </p:extLst>
  </p:cSld>
  <p:clrMapOvr>
    <a:masterClrMapping/>
  </p:clrMapOvr>
</p:sldLayout>
</file>

<file path=ppt/slideLayouts/slideLayout28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2102187"/>
      </p:ext>
    </p:extLst>
  </p:cSld>
  <p:clrMapOvr>
    <a:masterClrMapping/>
  </p:clrMapOvr>
</p:sldLayout>
</file>

<file path=ppt/slideLayouts/slideLayout28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276870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520117054"/>
      </p:ext>
    </p:extLst>
  </p:cSld>
  <p:clrMapOvr>
    <a:masterClrMapping/>
  </p:clrMapOvr>
</p:sldLayout>
</file>

<file path=ppt/slideLayouts/slideLayout29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18219419"/>
      </p:ext>
    </p:extLst>
  </p:cSld>
  <p:clrMapOvr>
    <a:masterClrMapping/>
  </p:clrMapOvr>
</p:sldLayout>
</file>

<file path=ppt/slideLayouts/slideLayout29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59564761"/>
      </p:ext>
    </p:extLst>
  </p:cSld>
  <p:clrMapOvr>
    <a:masterClrMapping/>
  </p:clrMapOvr>
</p:sldLayout>
</file>

<file path=ppt/slideLayouts/slideLayout29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20139191"/>
      </p:ext>
    </p:extLst>
  </p:cSld>
  <p:clrMapOvr>
    <a:masterClrMapping/>
  </p:clrMapOvr>
</p:sldLayout>
</file>

<file path=ppt/slideLayouts/slideLayout29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686763677"/>
      </p:ext>
    </p:extLst>
  </p:cSld>
  <p:clrMapOvr>
    <a:masterClrMapping/>
  </p:clrMapOvr>
</p:sldLayout>
</file>

<file path=ppt/slideLayouts/slideLayout29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26711063"/>
      </p:ext>
    </p:extLst>
  </p:cSld>
  <p:clrMapOvr>
    <a:masterClrMapping/>
  </p:clrMapOvr>
</p:sldLayout>
</file>

<file path=ppt/slideLayouts/slideLayout29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41807120"/>
      </p:ext>
    </p:extLst>
  </p:cSld>
  <p:clrMapOvr>
    <a:masterClrMapping/>
  </p:clrMapOvr>
</p:sldLayout>
</file>

<file path=ppt/slideLayouts/slideLayout29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05342277"/>
      </p:ext>
    </p:extLst>
  </p:cSld>
  <p:clrMapOvr>
    <a:masterClrMapping/>
  </p:clrMapOvr>
</p:sldLayout>
</file>

<file path=ppt/slideLayouts/slideLayout29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20269090"/>
      </p:ext>
    </p:extLst>
  </p:cSld>
  <p:clrMapOvr>
    <a:masterClrMapping/>
  </p:clrMapOvr>
</p:sldLayout>
</file>

<file path=ppt/slideLayouts/slideLayout298.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94E46085-5924-45B1-8041-9D333BCC366F}"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73475074"/>
      </p:ext>
    </p:extLst>
  </p:cSld>
  <p:clrMapOvr>
    <a:masterClrMapping/>
  </p:clrMapOvr>
</p:sldLayout>
</file>

<file path=ppt/slideLayouts/slideLayout29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6F43F403-D656-4501-A191-69512B69394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34742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67"/>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92"/>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251694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3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012906623"/>
      </p:ext>
    </p:extLst>
  </p:cSld>
  <p:clrMapOvr>
    <a:masterClrMapping/>
  </p:clrMapOvr>
</p:sldLayout>
</file>

<file path=ppt/slideLayouts/slideLayout30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46FD6B9E-7BAD-4AFC-BE3F-CB2FBF1FF669}"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88417156"/>
      </p:ext>
    </p:extLst>
  </p:cSld>
  <p:clrMapOvr>
    <a:masterClrMapping/>
  </p:clrMapOvr>
</p:sldLayout>
</file>

<file path=ppt/slideLayouts/slideLayout30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651CABBC-1DE9-4168-BD33-DE7FF49C5E3B}"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703536936"/>
      </p:ext>
    </p:extLst>
  </p:cSld>
  <p:clrMapOvr>
    <a:masterClrMapping/>
  </p:clrMapOvr>
</p:sldLayout>
</file>

<file path=ppt/slideLayouts/slideLayout30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0791961F-2D45-4C6C-91C3-0BD5BDB7D23C}"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43984044"/>
      </p:ext>
    </p:extLst>
  </p:cSld>
  <p:clrMapOvr>
    <a:masterClrMapping/>
  </p:clrMapOvr>
</p:sldLayout>
</file>

<file path=ppt/slideLayouts/slideLayout30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3BEC6B47-E3FC-4A10-A2A0-0C11987BC2B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802506116"/>
      </p:ext>
    </p:extLst>
  </p:cSld>
  <p:clrMapOvr>
    <a:masterClrMapping/>
  </p:clrMapOvr>
</p:sldLayout>
</file>

<file path=ppt/slideLayouts/slideLayout30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EAF4A946-86FE-4EB1-BC89-F784A242992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54441610"/>
      </p:ext>
    </p:extLst>
  </p:cSld>
  <p:clrMapOvr>
    <a:masterClrMapping/>
  </p:clrMapOvr>
</p:sldLayout>
</file>

<file path=ppt/slideLayouts/slideLayout30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A510855A-57E9-4230-BA25-2CB02100DECA}"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47330209"/>
      </p:ext>
    </p:extLst>
  </p:cSld>
  <p:clrMapOvr>
    <a:masterClrMapping/>
  </p:clrMapOvr>
</p:sldLayout>
</file>

<file path=ppt/slideLayouts/slideLayout306.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FA00431-A762-49A2-9723-59D4512F4B1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78986727"/>
      </p:ext>
    </p:extLst>
  </p:cSld>
  <p:clrMapOvr>
    <a:masterClrMapping/>
  </p:clrMapOvr>
</p:sldLayout>
</file>

<file path=ppt/slideLayouts/slideLayout30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79AEE16F-30F8-4160-B2F7-B3EE460F1E8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7694145"/>
      </p:ext>
    </p:extLst>
  </p:cSld>
  <p:clrMapOvr>
    <a:masterClrMapping/>
  </p:clrMapOvr>
</p:sldLayout>
</file>

<file path=ppt/slideLayouts/slideLayout30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E7265510-0D75-4F6A-A418-CFFF55BA1474}"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276234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3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6660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2440581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2423808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514716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574125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280893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03275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9077186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82075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9560328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68403839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7835804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607138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7808134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499632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679799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198646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8235889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744911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2825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81621048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047411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5195254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6990777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67878544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731284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7911709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97770661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5796827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444904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51977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342002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01185427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4524229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3149320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1025147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3049518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7496319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17533592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81624442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17539676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1711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70386194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4853148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9603200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22649998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13239124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6244629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34898672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8705072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42901675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99382875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5213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54"/>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7504996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6166126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4828422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64222846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53653828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075951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72587495"/>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5198752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39106548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96826356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98C87B7-33BD-4931-BF67-4840363AD76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86128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54"/>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18/03/1446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61130844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2E1B1A7D-AA72-42E4-9FA4-A2A885523763}"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03560997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5CA234C-0971-4D46-A76F-005FA83555FE}"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83330900"/>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471ECFAE-120D-4587-8FDC-D6BEC795E758}"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73426950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58739B8C-0D94-48ED-B858-8E92D79949F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71581476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AF4A5CDF-1AC0-410D-9D68-F5DFFFDC8F85}"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58873214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170FE684-E936-459A-B626-28EC2FB03360}"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357116985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58B53944-50C1-4537-AEF9-EC7CF79980C6}"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224754397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C12D3C88-DAB5-401B-B806-C7178644957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125114633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C044A83F-57C7-4E8E-AC5F-32FF5B190071}"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56796971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pPr>
              <a:defRPr/>
            </a:pPr>
            <a:endParaRPr lang="en-US" altLang="ar-IQ">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lt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B37F4354-6D7D-4BE7-B2F1-C5CD904EC562}" type="slidenum">
              <a:rPr lang="ar-SA" altLang="ar-IQ">
                <a:solidFill>
                  <a:prstClr val="black">
                    <a:tint val="75000"/>
                  </a:prstClr>
                </a:solidFill>
              </a:rPr>
              <a:pPr>
                <a:defRPr/>
              </a:pPr>
              <a:t>‹#›</a:t>
            </a:fld>
            <a:endParaRPr lang="en-US" altLang="ar-IQ">
              <a:solidFill>
                <a:prstClr val="black">
                  <a:tint val="75000"/>
                </a:prstClr>
              </a:solidFill>
            </a:endParaRPr>
          </a:p>
        </p:txBody>
      </p:sp>
    </p:spTree>
    <p:extLst>
      <p:ext uri="{BB962C8B-B14F-4D97-AF65-F5344CB8AC3E}">
        <p14:creationId xmlns:p14="http://schemas.microsoft.com/office/powerpoint/2010/main" val="829154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28.xml"/><Relationship Id="rId3" Type="http://schemas.openxmlformats.org/officeDocument/2006/relationships/slideLayout" Target="../slideLayouts/slideLayout223.xml"/><Relationship Id="rId7" Type="http://schemas.openxmlformats.org/officeDocument/2006/relationships/slideLayout" Target="../slideLayouts/slideLayout227.xml"/><Relationship Id="rId12" Type="http://schemas.openxmlformats.org/officeDocument/2006/relationships/theme" Target="../theme/theme21.xml"/><Relationship Id="rId2" Type="http://schemas.openxmlformats.org/officeDocument/2006/relationships/slideLayout" Target="../slideLayouts/slideLayout222.xml"/><Relationship Id="rId1" Type="http://schemas.openxmlformats.org/officeDocument/2006/relationships/slideLayout" Target="../slideLayouts/slideLayout221.xml"/><Relationship Id="rId6" Type="http://schemas.openxmlformats.org/officeDocument/2006/relationships/slideLayout" Target="../slideLayouts/slideLayout226.xml"/><Relationship Id="rId11" Type="http://schemas.openxmlformats.org/officeDocument/2006/relationships/slideLayout" Target="../slideLayouts/slideLayout231.xml"/><Relationship Id="rId5" Type="http://schemas.openxmlformats.org/officeDocument/2006/relationships/slideLayout" Target="../slideLayouts/slideLayout225.xml"/><Relationship Id="rId10" Type="http://schemas.openxmlformats.org/officeDocument/2006/relationships/slideLayout" Target="../slideLayouts/slideLayout230.xml"/><Relationship Id="rId4" Type="http://schemas.openxmlformats.org/officeDocument/2006/relationships/slideLayout" Target="../slideLayouts/slideLayout224.xml"/><Relationship Id="rId9" Type="http://schemas.openxmlformats.org/officeDocument/2006/relationships/slideLayout" Target="../slideLayouts/slideLayout229.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39.xml"/><Relationship Id="rId3" Type="http://schemas.openxmlformats.org/officeDocument/2006/relationships/slideLayout" Target="../slideLayouts/slideLayout234.xml"/><Relationship Id="rId7" Type="http://schemas.openxmlformats.org/officeDocument/2006/relationships/slideLayout" Target="../slideLayouts/slideLayout238.xml"/><Relationship Id="rId12" Type="http://schemas.openxmlformats.org/officeDocument/2006/relationships/theme" Target="../theme/theme22.xml"/><Relationship Id="rId2" Type="http://schemas.openxmlformats.org/officeDocument/2006/relationships/slideLayout" Target="../slideLayouts/slideLayout233.xml"/><Relationship Id="rId1" Type="http://schemas.openxmlformats.org/officeDocument/2006/relationships/slideLayout" Target="../slideLayouts/slideLayout232.xml"/><Relationship Id="rId6" Type="http://schemas.openxmlformats.org/officeDocument/2006/relationships/slideLayout" Target="../slideLayouts/slideLayout237.xml"/><Relationship Id="rId11" Type="http://schemas.openxmlformats.org/officeDocument/2006/relationships/slideLayout" Target="../slideLayouts/slideLayout242.xml"/><Relationship Id="rId5" Type="http://schemas.openxmlformats.org/officeDocument/2006/relationships/slideLayout" Target="../slideLayouts/slideLayout236.xml"/><Relationship Id="rId10" Type="http://schemas.openxmlformats.org/officeDocument/2006/relationships/slideLayout" Target="../slideLayouts/slideLayout241.xml"/><Relationship Id="rId4" Type="http://schemas.openxmlformats.org/officeDocument/2006/relationships/slideLayout" Target="../slideLayouts/slideLayout235.xml"/><Relationship Id="rId9" Type="http://schemas.openxmlformats.org/officeDocument/2006/relationships/slideLayout" Target="../slideLayouts/slideLayout240.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0.xml"/><Relationship Id="rId3" Type="http://schemas.openxmlformats.org/officeDocument/2006/relationships/slideLayout" Target="../slideLayouts/slideLayout245.xml"/><Relationship Id="rId7" Type="http://schemas.openxmlformats.org/officeDocument/2006/relationships/slideLayout" Target="../slideLayouts/slideLayout249.xml"/><Relationship Id="rId12" Type="http://schemas.openxmlformats.org/officeDocument/2006/relationships/theme" Target="../theme/theme23.xml"/><Relationship Id="rId2" Type="http://schemas.openxmlformats.org/officeDocument/2006/relationships/slideLayout" Target="../slideLayouts/slideLayout244.xml"/><Relationship Id="rId1" Type="http://schemas.openxmlformats.org/officeDocument/2006/relationships/slideLayout" Target="../slideLayouts/slideLayout243.xml"/><Relationship Id="rId6" Type="http://schemas.openxmlformats.org/officeDocument/2006/relationships/slideLayout" Target="../slideLayouts/slideLayout248.xml"/><Relationship Id="rId11" Type="http://schemas.openxmlformats.org/officeDocument/2006/relationships/slideLayout" Target="../slideLayouts/slideLayout253.xml"/><Relationship Id="rId5" Type="http://schemas.openxmlformats.org/officeDocument/2006/relationships/slideLayout" Target="../slideLayouts/slideLayout247.xml"/><Relationship Id="rId10" Type="http://schemas.openxmlformats.org/officeDocument/2006/relationships/slideLayout" Target="../slideLayouts/slideLayout252.xml"/><Relationship Id="rId4" Type="http://schemas.openxmlformats.org/officeDocument/2006/relationships/slideLayout" Target="../slideLayouts/slideLayout246.xml"/><Relationship Id="rId9" Type="http://schemas.openxmlformats.org/officeDocument/2006/relationships/slideLayout" Target="../slideLayouts/slideLayout251.xml"/></Relationships>
</file>

<file path=ppt/slideMasters/_rels/slideMaster24.xml.rels><?xml version="1.0" encoding="UTF-8" standalone="yes"?>
<Relationships xmlns="http://schemas.openxmlformats.org/package/2006/relationships"><Relationship Id="rId8" Type="http://schemas.openxmlformats.org/officeDocument/2006/relationships/slideLayout" Target="../slideLayouts/slideLayout261.xml"/><Relationship Id="rId3" Type="http://schemas.openxmlformats.org/officeDocument/2006/relationships/slideLayout" Target="../slideLayouts/slideLayout256.xml"/><Relationship Id="rId7" Type="http://schemas.openxmlformats.org/officeDocument/2006/relationships/slideLayout" Target="../slideLayouts/slideLayout260.xml"/><Relationship Id="rId12" Type="http://schemas.openxmlformats.org/officeDocument/2006/relationships/theme" Target="../theme/theme24.xml"/><Relationship Id="rId2" Type="http://schemas.openxmlformats.org/officeDocument/2006/relationships/slideLayout" Target="../slideLayouts/slideLayout255.xml"/><Relationship Id="rId1" Type="http://schemas.openxmlformats.org/officeDocument/2006/relationships/slideLayout" Target="../slideLayouts/slideLayout254.xml"/><Relationship Id="rId6" Type="http://schemas.openxmlformats.org/officeDocument/2006/relationships/slideLayout" Target="../slideLayouts/slideLayout259.xml"/><Relationship Id="rId11" Type="http://schemas.openxmlformats.org/officeDocument/2006/relationships/slideLayout" Target="../slideLayouts/slideLayout264.xml"/><Relationship Id="rId5" Type="http://schemas.openxmlformats.org/officeDocument/2006/relationships/slideLayout" Target="../slideLayouts/slideLayout258.xml"/><Relationship Id="rId10" Type="http://schemas.openxmlformats.org/officeDocument/2006/relationships/slideLayout" Target="../slideLayouts/slideLayout263.xml"/><Relationship Id="rId4" Type="http://schemas.openxmlformats.org/officeDocument/2006/relationships/slideLayout" Target="../slideLayouts/slideLayout257.xml"/><Relationship Id="rId9" Type="http://schemas.openxmlformats.org/officeDocument/2006/relationships/slideLayout" Target="../slideLayouts/slideLayout262.xml"/></Relationships>
</file>

<file path=ppt/slideMasters/_rels/slideMaster25.xml.rels><?xml version="1.0" encoding="UTF-8" standalone="yes"?>
<Relationships xmlns="http://schemas.openxmlformats.org/package/2006/relationships"><Relationship Id="rId8" Type="http://schemas.openxmlformats.org/officeDocument/2006/relationships/slideLayout" Target="../slideLayouts/slideLayout272.xml"/><Relationship Id="rId3" Type="http://schemas.openxmlformats.org/officeDocument/2006/relationships/slideLayout" Target="../slideLayouts/slideLayout267.xml"/><Relationship Id="rId7" Type="http://schemas.openxmlformats.org/officeDocument/2006/relationships/slideLayout" Target="../slideLayouts/slideLayout271.xml"/><Relationship Id="rId12" Type="http://schemas.openxmlformats.org/officeDocument/2006/relationships/theme" Target="../theme/theme25.xml"/><Relationship Id="rId2" Type="http://schemas.openxmlformats.org/officeDocument/2006/relationships/slideLayout" Target="../slideLayouts/slideLayout266.xml"/><Relationship Id="rId1" Type="http://schemas.openxmlformats.org/officeDocument/2006/relationships/slideLayout" Target="../slideLayouts/slideLayout265.xml"/><Relationship Id="rId6" Type="http://schemas.openxmlformats.org/officeDocument/2006/relationships/slideLayout" Target="../slideLayouts/slideLayout270.xml"/><Relationship Id="rId11" Type="http://schemas.openxmlformats.org/officeDocument/2006/relationships/slideLayout" Target="../slideLayouts/slideLayout275.xml"/><Relationship Id="rId5" Type="http://schemas.openxmlformats.org/officeDocument/2006/relationships/slideLayout" Target="../slideLayouts/slideLayout269.xml"/><Relationship Id="rId10" Type="http://schemas.openxmlformats.org/officeDocument/2006/relationships/slideLayout" Target="../slideLayouts/slideLayout274.xml"/><Relationship Id="rId4" Type="http://schemas.openxmlformats.org/officeDocument/2006/relationships/slideLayout" Target="../slideLayouts/slideLayout268.xml"/><Relationship Id="rId9" Type="http://schemas.openxmlformats.org/officeDocument/2006/relationships/slideLayout" Target="../slideLayouts/slideLayout273.xml"/></Relationships>
</file>

<file path=ppt/slideMasters/_rels/slideMaster26.xml.rels><?xml version="1.0" encoding="UTF-8" standalone="yes"?>
<Relationships xmlns="http://schemas.openxmlformats.org/package/2006/relationships"><Relationship Id="rId8" Type="http://schemas.openxmlformats.org/officeDocument/2006/relationships/slideLayout" Target="../slideLayouts/slideLayout283.xml"/><Relationship Id="rId3" Type="http://schemas.openxmlformats.org/officeDocument/2006/relationships/slideLayout" Target="../slideLayouts/slideLayout278.xml"/><Relationship Id="rId7" Type="http://schemas.openxmlformats.org/officeDocument/2006/relationships/slideLayout" Target="../slideLayouts/slideLayout282.xml"/><Relationship Id="rId12" Type="http://schemas.openxmlformats.org/officeDocument/2006/relationships/theme" Target="../theme/theme26.xml"/><Relationship Id="rId2" Type="http://schemas.openxmlformats.org/officeDocument/2006/relationships/slideLayout" Target="../slideLayouts/slideLayout277.xml"/><Relationship Id="rId1" Type="http://schemas.openxmlformats.org/officeDocument/2006/relationships/slideLayout" Target="../slideLayouts/slideLayout276.xml"/><Relationship Id="rId6" Type="http://schemas.openxmlformats.org/officeDocument/2006/relationships/slideLayout" Target="../slideLayouts/slideLayout281.xml"/><Relationship Id="rId11" Type="http://schemas.openxmlformats.org/officeDocument/2006/relationships/slideLayout" Target="../slideLayouts/slideLayout286.xml"/><Relationship Id="rId5" Type="http://schemas.openxmlformats.org/officeDocument/2006/relationships/slideLayout" Target="../slideLayouts/slideLayout280.xml"/><Relationship Id="rId10" Type="http://schemas.openxmlformats.org/officeDocument/2006/relationships/slideLayout" Target="../slideLayouts/slideLayout285.xml"/><Relationship Id="rId4" Type="http://schemas.openxmlformats.org/officeDocument/2006/relationships/slideLayout" Target="../slideLayouts/slideLayout279.xml"/><Relationship Id="rId9" Type="http://schemas.openxmlformats.org/officeDocument/2006/relationships/slideLayout" Target="../slideLayouts/slideLayout284.xml"/></Relationships>
</file>

<file path=ppt/slideMasters/_rels/slideMaster27.xml.rels><?xml version="1.0" encoding="UTF-8" standalone="yes"?>
<Relationships xmlns="http://schemas.openxmlformats.org/package/2006/relationships"><Relationship Id="rId8" Type="http://schemas.openxmlformats.org/officeDocument/2006/relationships/slideLayout" Target="../slideLayouts/slideLayout294.xml"/><Relationship Id="rId3" Type="http://schemas.openxmlformats.org/officeDocument/2006/relationships/slideLayout" Target="../slideLayouts/slideLayout289.xml"/><Relationship Id="rId7" Type="http://schemas.openxmlformats.org/officeDocument/2006/relationships/slideLayout" Target="../slideLayouts/slideLayout293.xml"/><Relationship Id="rId12" Type="http://schemas.openxmlformats.org/officeDocument/2006/relationships/theme" Target="../theme/theme27.xml"/><Relationship Id="rId2" Type="http://schemas.openxmlformats.org/officeDocument/2006/relationships/slideLayout" Target="../slideLayouts/slideLayout288.xml"/><Relationship Id="rId1" Type="http://schemas.openxmlformats.org/officeDocument/2006/relationships/slideLayout" Target="../slideLayouts/slideLayout287.xml"/><Relationship Id="rId6" Type="http://schemas.openxmlformats.org/officeDocument/2006/relationships/slideLayout" Target="../slideLayouts/slideLayout292.xml"/><Relationship Id="rId11" Type="http://schemas.openxmlformats.org/officeDocument/2006/relationships/slideLayout" Target="../slideLayouts/slideLayout297.xml"/><Relationship Id="rId5" Type="http://schemas.openxmlformats.org/officeDocument/2006/relationships/slideLayout" Target="../slideLayouts/slideLayout291.xml"/><Relationship Id="rId10" Type="http://schemas.openxmlformats.org/officeDocument/2006/relationships/slideLayout" Target="../slideLayouts/slideLayout296.xml"/><Relationship Id="rId4" Type="http://schemas.openxmlformats.org/officeDocument/2006/relationships/slideLayout" Target="../slideLayouts/slideLayout290.xml"/><Relationship Id="rId9" Type="http://schemas.openxmlformats.org/officeDocument/2006/relationships/slideLayout" Target="../slideLayouts/slideLayout295.xml"/></Relationships>
</file>

<file path=ppt/slideMasters/_rels/slideMaster28.xml.rels><?xml version="1.0" encoding="UTF-8" standalone="yes"?>
<Relationships xmlns="http://schemas.openxmlformats.org/package/2006/relationships"><Relationship Id="rId8" Type="http://schemas.openxmlformats.org/officeDocument/2006/relationships/slideLayout" Target="../slideLayouts/slideLayout305.xml"/><Relationship Id="rId3" Type="http://schemas.openxmlformats.org/officeDocument/2006/relationships/slideLayout" Target="../slideLayouts/slideLayout300.xml"/><Relationship Id="rId7" Type="http://schemas.openxmlformats.org/officeDocument/2006/relationships/slideLayout" Target="../slideLayouts/slideLayout304.xml"/><Relationship Id="rId12" Type="http://schemas.openxmlformats.org/officeDocument/2006/relationships/theme" Target="../theme/theme28.xml"/><Relationship Id="rId2" Type="http://schemas.openxmlformats.org/officeDocument/2006/relationships/slideLayout" Target="../slideLayouts/slideLayout299.xml"/><Relationship Id="rId1" Type="http://schemas.openxmlformats.org/officeDocument/2006/relationships/slideLayout" Target="../slideLayouts/slideLayout298.xml"/><Relationship Id="rId6" Type="http://schemas.openxmlformats.org/officeDocument/2006/relationships/slideLayout" Target="../slideLayouts/slideLayout303.xml"/><Relationship Id="rId11" Type="http://schemas.openxmlformats.org/officeDocument/2006/relationships/slideLayout" Target="../slideLayouts/slideLayout308.xml"/><Relationship Id="rId5" Type="http://schemas.openxmlformats.org/officeDocument/2006/relationships/slideLayout" Target="../slideLayouts/slideLayout302.xml"/><Relationship Id="rId10" Type="http://schemas.openxmlformats.org/officeDocument/2006/relationships/slideLayout" Target="../slideLayouts/slideLayout307.xml"/><Relationship Id="rId4" Type="http://schemas.openxmlformats.org/officeDocument/2006/relationships/slideLayout" Target="../slideLayouts/slideLayout301.xml"/><Relationship Id="rId9" Type="http://schemas.openxmlformats.org/officeDocument/2006/relationships/slideLayout" Target="../slideLayouts/slideLayout30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79"/>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5DC81FA2-524E-487E-84B4-9E4C464ADB8A}" type="datetimeFigureOut">
              <a:rPr lang="ar-IQ" smtClean="0">
                <a:solidFill>
                  <a:prstClr val="black">
                    <a:tint val="75000"/>
                  </a:prstClr>
                </a:solidFill>
              </a:rPr>
              <a:pPr rtl="1"/>
              <a:t>18/03/1446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79"/>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79"/>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10D8DA0-4AB5-44C0-B14F-6C1067FBECCE}" type="slidenum">
              <a:rPr lang="ar-IQ" smtClean="0">
                <a:solidFill>
                  <a:prstClr val="black">
                    <a:tint val="75000"/>
                  </a:prstClr>
                </a:solidFill>
              </a:rPr>
              <a:pPr rtl="1"/>
              <a:t>‹#›</a:t>
            </a:fld>
            <a:endParaRPr lang="ar-IQ">
              <a:solidFill>
                <a:prstClr val="black">
                  <a:tint val="75000"/>
                </a:prstClr>
              </a:solidFill>
            </a:endParaRPr>
          </a:p>
        </p:txBody>
      </p:sp>
    </p:spTree>
    <p:extLst>
      <p:ext uri="{BB962C8B-B14F-4D97-AF65-F5344CB8AC3E}">
        <p14:creationId xmlns:p14="http://schemas.microsoft.com/office/powerpoint/2010/main" val="734193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59658113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93183115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918496352"/>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99047698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921053613"/>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793256136"/>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40182272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925915150"/>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349140359"/>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601281344"/>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75"/>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5DC81FA2-524E-487E-84B4-9E4C464ADB8A}" type="datetimeFigureOut">
              <a:rPr lang="ar-IQ" smtClean="0">
                <a:solidFill>
                  <a:prstClr val="black">
                    <a:tint val="75000"/>
                  </a:prstClr>
                </a:solidFill>
              </a:rPr>
              <a:pPr rtl="1"/>
              <a:t>18/03/1446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75"/>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75"/>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10D8DA0-4AB5-44C0-B14F-6C1067FBECCE}" type="slidenum">
              <a:rPr lang="ar-IQ" smtClean="0">
                <a:solidFill>
                  <a:prstClr val="black">
                    <a:tint val="75000"/>
                  </a:prstClr>
                </a:solidFill>
              </a:rPr>
              <a:pPr rtl="1"/>
              <a:t>‹#›</a:t>
            </a:fld>
            <a:endParaRPr lang="ar-IQ">
              <a:solidFill>
                <a:prstClr val="black">
                  <a:tint val="75000"/>
                </a:prstClr>
              </a:solidFill>
            </a:endParaRPr>
          </a:p>
        </p:txBody>
      </p:sp>
    </p:spTree>
    <p:extLst>
      <p:ext uri="{BB962C8B-B14F-4D97-AF65-F5344CB8AC3E}">
        <p14:creationId xmlns:p14="http://schemas.microsoft.com/office/powerpoint/2010/main" val="17591604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981514538"/>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846443206"/>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136941474"/>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182301663"/>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4099017890"/>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424779185"/>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48631712"/>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538696302"/>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AB5A3C8A-D85D-4EFD-A48E-200ACFEC88A8}"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898359929"/>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61"/>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5DC81FA2-524E-487E-84B4-9E4C464ADB8A}" type="datetimeFigureOut">
              <a:rPr lang="ar-IQ" smtClean="0">
                <a:solidFill>
                  <a:prstClr val="black">
                    <a:tint val="75000"/>
                  </a:prstClr>
                </a:solidFill>
              </a:rPr>
              <a:pPr rtl="1"/>
              <a:t>18/03/1446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61"/>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61"/>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010D8DA0-4AB5-44C0-B14F-6C1067FBECCE}" type="slidenum">
              <a:rPr lang="ar-IQ" smtClean="0">
                <a:solidFill>
                  <a:prstClr val="black">
                    <a:tint val="75000"/>
                  </a:prstClr>
                </a:solidFill>
              </a:rPr>
              <a:pPr rtl="1"/>
              <a:t>‹#›</a:t>
            </a:fld>
            <a:endParaRPr lang="ar-IQ">
              <a:solidFill>
                <a:prstClr val="black">
                  <a:tint val="75000"/>
                </a:prstClr>
              </a:solidFill>
            </a:endParaRPr>
          </a:p>
        </p:txBody>
      </p:sp>
    </p:spTree>
    <p:extLst>
      <p:ext uri="{BB962C8B-B14F-4D97-AF65-F5344CB8AC3E}">
        <p14:creationId xmlns:p14="http://schemas.microsoft.com/office/powerpoint/2010/main" val="21241037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96574469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3165663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66969738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262671809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78383437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endParaRPr lang="ar-IQ" smtClean="0"/>
          </a:p>
        </p:txBody>
      </p:sp>
      <p:sp>
        <p:nvSpPr>
          <p:cNvPr id="3"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fontAlgn="base">
              <a:spcBef>
                <a:spcPct val="0"/>
              </a:spcBef>
              <a:spcAft>
                <a:spcPct val="0"/>
              </a:spcAft>
              <a:defRPr/>
            </a:pPr>
            <a:endParaRPr lang="en-US" altLang="ar-IQ">
              <a:solidFill>
                <a:prstClr val="black">
                  <a:tint val="75000"/>
                </a:prstClr>
              </a:solidFill>
              <a:latin typeface="Arial" pitchFamily="34" charset="0"/>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fontAlgn="base">
              <a:spcBef>
                <a:spcPct val="0"/>
              </a:spcBef>
              <a:spcAft>
                <a:spcPct val="0"/>
              </a:spcAft>
              <a:defRPr/>
            </a:pPr>
            <a:fld id="{0369AF0D-997D-4EF9-BA02-9BAA5D8F8C15}" type="slidenum">
              <a:rPr lang="ar-SA" altLang="ar-IQ">
                <a:solidFill>
                  <a:prstClr val="black">
                    <a:tint val="75000"/>
                  </a:prstClr>
                </a:solidFill>
                <a:latin typeface="Arial" pitchFamily="34" charset="0"/>
              </a:rPr>
              <a:pPr rtl="1" fontAlgn="base">
                <a:spcBef>
                  <a:spcPct val="0"/>
                </a:spcBef>
                <a:spcAft>
                  <a:spcPct val="0"/>
                </a:spcAft>
                <a:defRPr/>
              </a:pPr>
              <a:t>‹#›</a:t>
            </a:fld>
            <a:endParaRPr lang="en-US" altLang="ar-IQ">
              <a:solidFill>
                <a:prstClr val="black">
                  <a:tint val="75000"/>
                </a:prstClr>
              </a:solidFill>
              <a:latin typeface="Arial" pitchFamily="34" charset="0"/>
            </a:endParaRPr>
          </a:p>
        </p:txBody>
      </p:sp>
    </p:spTree>
    <p:extLst>
      <p:ext uri="{BB962C8B-B14F-4D97-AF65-F5344CB8AC3E}">
        <p14:creationId xmlns:p14="http://schemas.microsoft.com/office/powerpoint/2010/main" val="3480450144"/>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iterate type="lt">
                                    <p:tmPct val="10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47" presetClass="entr" presetSubtype="0" fill="hold" nodeType="click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iterate type="lt">
                    <p:tmPct val="10000"/>
                  </p:iterate>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7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8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9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1006471"/>
          </a:xfrm>
        </p:spPr>
        <p:txBody>
          <a:bodyPr>
            <a:normAutofit/>
          </a:bodyPr>
          <a:lstStyle/>
          <a:p>
            <a:pPr algn="ctr"/>
            <a:r>
              <a:rPr lang="ar-IQ" sz="3200" b="1" dirty="0" smtClean="0">
                <a:solidFill>
                  <a:srgbClr val="FF0000"/>
                </a:solidFill>
                <a:latin typeface="Simplified Arabic" pitchFamily="18" charset="-78"/>
                <a:cs typeface="Simplified Arabic" pitchFamily="18" charset="-78"/>
              </a:rPr>
              <a:t>1</a:t>
            </a:r>
            <a:br>
              <a:rPr lang="ar-IQ" sz="3200" b="1" dirty="0" smtClean="0">
                <a:solidFill>
                  <a:srgbClr val="FF0000"/>
                </a:solidFill>
                <a:latin typeface="Simplified Arabic" pitchFamily="18" charset="-78"/>
                <a:cs typeface="Simplified Arabic" pitchFamily="18" charset="-78"/>
              </a:rPr>
            </a:br>
            <a:r>
              <a:rPr lang="ar-IQ" sz="3200" b="1" dirty="0" smtClean="0">
                <a:solidFill>
                  <a:srgbClr val="FF0000"/>
                </a:solidFill>
                <a:latin typeface="Simplified Arabic" pitchFamily="18" charset="-78"/>
                <a:cs typeface="Simplified Arabic" pitchFamily="18" charset="-78"/>
              </a:rPr>
              <a:t>العنوان الرئيس للمحاضرات</a:t>
            </a:r>
            <a:endParaRPr lang="ar-IQ" sz="3200" b="1" dirty="0">
              <a:solidFill>
                <a:srgbClr val="FF0000"/>
              </a:solidFill>
              <a:latin typeface="Simplified Arabic" pitchFamily="18" charset="-78"/>
              <a:cs typeface="Simplified Arabic" pitchFamily="18" charset="-78"/>
            </a:endParaRPr>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01432" y="1524000"/>
            <a:ext cx="4141136" cy="465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769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15888"/>
            <a:ext cx="8229600" cy="649287"/>
          </a:xfrm>
        </p:spPr>
        <p:txBody>
          <a:bodyPr/>
          <a:lstStyle/>
          <a:p>
            <a:pPr eaLnBrk="1" hangingPunct="1"/>
            <a:r>
              <a:rPr lang="ar-IQ" altLang="ar-IQ" sz="4000" b="1" dirty="0" smtClean="0">
                <a:solidFill>
                  <a:srgbClr val="FF0000"/>
                </a:solidFill>
                <a:latin typeface="Simplified Arabic" pitchFamily="18" charset="-78"/>
                <a:cs typeface="Simplified Arabic" pitchFamily="18" charset="-78"/>
              </a:rPr>
              <a:t>المكون الآخر للخلية</a:t>
            </a:r>
            <a:endParaRPr lang="en-US" altLang="ar-IQ" sz="4000" b="1" dirty="0" smtClean="0">
              <a:solidFill>
                <a:srgbClr val="FF0000"/>
              </a:solidFill>
              <a:latin typeface="Simplified Arabic" pitchFamily="18" charset="-78"/>
              <a:cs typeface="Simplified Arabic" pitchFamily="18" charset="-78"/>
            </a:endParaRPr>
          </a:p>
        </p:txBody>
      </p:sp>
      <p:sp>
        <p:nvSpPr>
          <p:cNvPr id="4099" name="Rectangle 3"/>
          <p:cNvSpPr>
            <a:spLocks noGrp="1" noChangeArrowheads="1"/>
          </p:cNvSpPr>
          <p:nvPr>
            <p:ph idx="1"/>
          </p:nvPr>
        </p:nvSpPr>
        <p:spPr>
          <a:xfrm>
            <a:off x="107950" y="908050"/>
            <a:ext cx="8856663" cy="5834063"/>
          </a:xfrm>
        </p:spPr>
        <p:txBody>
          <a:bodyPr/>
          <a:lstStyle/>
          <a:p>
            <a:pPr algn="just" eaLnBrk="1" hangingPunct="1">
              <a:lnSpc>
                <a:spcPct val="90000"/>
              </a:lnSpc>
            </a:pPr>
            <a:r>
              <a:rPr lang="ar-IQ" altLang="ar-IQ" b="1" dirty="0" smtClean="0">
                <a:solidFill>
                  <a:srgbClr val="0070C0"/>
                </a:solidFill>
                <a:latin typeface="Simplified Arabic" pitchFamily="18" charset="-78"/>
                <a:cs typeface="Simplified Arabic" pitchFamily="18" charset="-78"/>
              </a:rPr>
              <a:t>2. السايتوبلازم </a:t>
            </a:r>
            <a:r>
              <a:rPr lang="ar-IQ" altLang="ar-IQ" dirty="0" smtClean="0">
                <a:latin typeface="Simplified Arabic" pitchFamily="18" charset="-78"/>
                <a:cs typeface="Simplified Arabic" pitchFamily="18" charset="-78"/>
              </a:rPr>
              <a:t>: المحافظة على ضغط الخلية.</a:t>
            </a:r>
          </a:p>
          <a:p>
            <a:pPr algn="just" eaLnBrk="1" hangingPunct="1">
              <a:lnSpc>
                <a:spcPct val="90000"/>
              </a:lnSpc>
            </a:pPr>
            <a:r>
              <a:rPr lang="ar-IQ" altLang="ar-IQ" b="1" dirty="0" smtClean="0">
                <a:solidFill>
                  <a:srgbClr val="C00000"/>
                </a:solidFill>
                <a:latin typeface="Simplified Arabic" pitchFamily="18" charset="-78"/>
                <a:cs typeface="Simplified Arabic" pitchFamily="18" charset="-78"/>
              </a:rPr>
              <a:t>3. النواة </a:t>
            </a:r>
            <a:r>
              <a:rPr lang="ar-IQ" altLang="ar-IQ" dirty="0" smtClean="0">
                <a:latin typeface="Simplified Arabic" pitchFamily="18" charset="-78"/>
                <a:cs typeface="Simplified Arabic" pitchFamily="18" charset="-78"/>
              </a:rPr>
              <a:t>: تنظم عمل الخلية وتنقل الصفات الوراثية.</a:t>
            </a:r>
          </a:p>
          <a:p>
            <a:pPr algn="just" eaLnBrk="1" hangingPunct="1">
              <a:lnSpc>
                <a:spcPct val="90000"/>
              </a:lnSpc>
            </a:pPr>
            <a:r>
              <a:rPr lang="ar-IQ" altLang="ar-IQ" b="1" dirty="0" smtClean="0">
                <a:solidFill>
                  <a:srgbClr val="7030A0"/>
                </a:solidFill>
                <a:latin typeface="Simplified Arabic" pitchFamily="18" charset="-78"/>
                <a:cs typeface="Simplified Arabic" pitchFamily="18" charset="-78"/>
              </a:rPr>
              <a:t>4. بيوت الطاقة </a:t>
            </a:r>
            <a:r>
              <a:rPr lang="ar-IQ" altLang="ar-IQ" dirty="0" smtClean="0">
                <a:latin typeface="Simplified Arabic" pitchFamily="18" charset="-78"/>
                <a:cs typeface="Simplified Arabic" pitchFamily="18" charset="-78"/>
              </a:rPr>
              <a:t>: وظيفتها أكسدة الغذاء وتحرير الطاقة.</a:t>
            </a:r>
          </a:p>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5. أجسام كولجي </a:t>
            </a:r>
            <a:r>
              <a:rPr lang="ar-IQ" altLang="ar-IQ" dirty="0" smtClean="0">
                <a:latin typeface="Simplified Arabic" pitchFamily="18" charset="-78"/>
                <a:cs typeface="Simplified Arabic" pitchFamily="18" charset="-78"/>
              </a:rPr>
              <a:t>: وظيفتها الإفراز.</a:t>
            </a:r>
          </a:p>
          <a:p>
            <a:pPr algn="just" eaLnBrk="1" hangingPunct="1">
              <a:lnSpc>
                <a:spcPct val="90000"/>
              </a:lnSpc>
            </a:pPr>
            <a:r>
              <a:rPr lang="ar-IQ" altLang="ar-IQ" b="1" dirty="0" smtClean="0">
                <a:solidFill>
                  <a:schemeClr val="accent5"/>
                </a:solidFill>
                <a:latin typeface="Simplified Arabic" pitchFamily="18" charset="-78"/>
                <a:cs typeface="Simplified Arabic" pitchFamily="18" charset="-78"/>
              </a:rPr>
              <a:t>6. الفجوات </a:t>
            </a:r>
            <a:r>
              <a:rPr lang="ar-IQ" altLang="ar-IQ" dirty="0" smtClean="0">
                <a:latin typeface="Simplified Arabic" pitchFamily="18" charset="-78"/>
                <a:cs typeface="Simplified Arabic" pitchFamily="18" charset="-78"/>
              </a:rPr>
              <a:t>: وظيفتها لخزن المواد الغذائية والإخراج.</a:t>
            </a:r>
          </a:p>
          <a:p>
            <a:pPr algn="just" eaLnBrk="1" hangingPunct="1">
              <a:lnSpc>
                <a:spcPct val="90000"/>
              </a:lnSpc>
            </a:pPr>
            <a:r>
              <a:rPr lang="ar-IQ" altLang="ar-IQ" b="1" dirty="0" smtClean="0">
                <a:solidFill>
                  <a:srgbClr val="7030A0"/>
                </a:solidFill>
                <a:latin typeface="Simplified Arabic" pitchFamily="18" charset="-78"/>
                <a:cs typeface="Simplified Arabic" pitchFamily="18" charset="-78"/>
              </a:rPr>
              <a:t>7. الأجسام الحالة </a:t>
            </a:r>
            <a:r>
              <a:rPr lang="ar-IQ" altLang="ar-IQ" dirty="0" smtClean="0">
                <a:latin typeface="Simplified Arabic" pitchFamily="18" charset="-78"/>
                <a:cs typeface="Simplified Arabic" pitchFamily="18" charset="-78"/>
              </a:rPr>
              <a:t>: وظيفتها إفراز انزيمات حالة للخلية نفسها.</a:t>
            </a:r>
          </a:p>
          <a:p>
            <a:pPr algn="just" eaLnBrk="1" hangingPunct="1">
              <a:lnSpc>
                <a:spcPct val="90000"/>
              </a:lnSpc>
            </a:pPr>
            <a:r>
              <a:rPr lang="ar-IQ" altLang="ar-IQ" b="1" dirty="0" smtClean="0">
                <a:solidFill>
                  <a:srgbClr val="00B050"/>
                </a:solidFill>
                <a:latin typeface="Simplified Arabic" pitchFamily="18" charset="-78"/>
                <a:cs typeface="Simplified Arabic" pitchFamily="18" charset="-78"/>
              </a:rPr>
              <a:t>8. الأهداب والأسواط </a:t>
            </a:r>
            <a:r>
              <a:rPr lang="ar-IQ" altLang="ar-IQ" dirty="0" smtClean="0">
                <a:latin typeface="Simplified Arabic" pitchFamily="18" charset="-78"/>
                <a:cs typeface="Simplified Arabic" pitchFamily="18" charset="-78"/>
              </a:rPr>
              <a:t>: وظيفتها الحركة.</a:t>
            </a:r>
          </a:p>
          <a:p>
            <a:pPr algn="just" eaLnBrk="1" hangingPunct="1">
              <a:lnSpc>
                <a:spcPct val="90000"/>
              </a:lnSpc>
            </a:pPr>
            <a:r>
              <a:rPr lang="ar-IQ" altLang="ar-IQ" b="1" dirty="0" smtClean="0">
                <a:solidFill>
                  <a:srgbClr val="00B0F0"/>
                </a:solidFill>
                <a:latin typeface="Simplified Arabic" pitchFamily="18" charset="-78"/>
                <a:cs typeface="Simplified Arabic" pitchFamily="18" charset="-78"/>
              </a:rPr>
              <a:t>9. الجسم المركزي </a:t>
            </a:r>
            <a:r>
              <a:rPr lang="ar-IQ" altLang="ar-IQ" dirty="0" smtClean="0">
                <a:latin typeface="Simplified Arabic" pitchFamily="18" charset="-78"/>
                <a:cs typeface="Simplified Arabic" pitchFamily="18" charset="-78"/>
              </a:rPr>
              <a:t>: (لأنقسام الخلية) </a:t>
            </a:r>
          </a:p>
          <a:p>
            <a:pPr algn="just" eaLnBrk="1" hangingPunct="1">
              <a:lnSpc>
                <a:spcPct val="90000"/>
              </a:lnSpc>
            </a:pPr>
            <a:r>
              <a:rPr lang="ar-IQ" altLang="ar-IQ" b="1" dirty="0" smtClean="0">
                <a:solidFill>
                  <a:srgbClr val="C00000"/>
                </a:solidFill>
                <a:latin typeface="Simplified Arabic" pitchFamily="18" charset="-78"/>
                <a:cs typeface="Simplified Arabic" pitchFamily="18" charset="-78"/>
              </a:rPr>
              <a:t>10. والرابوسزمات </a:t>
            </a:r>
            <a:r>
              <a:rPr lang="ar-IQ" altLang="ar-IQ" dirty="0" smtClean="0">
                <a:latin typeface="Simplified Arabic" pitchFamily="18" charset="-78"/>
                <a:cs typeface="Simplified Arabic" pitchFamily="18" charset="-78"/>
              </a:rPr>
              <a:t>: مراكز تخليق البروتين.</a:t>
            </a:r>
          </a:p>
          <a:p>
            <a:pPr eaLnBrk="1" hangingPunct="1">
              <a:lnSpc>
                <a:spcPct val="90000"/>
              </a:lnSpc>
            </a:pPr>
            <a:endParaRPr lang="en-US" altLang="ar-IQ" sz="2800" dirty="0" smtClean="0"/>
          </a:p>
        </p:txBody>
      </p:sp>
    </p:spTree>
    <p:extLst>
      <p:ext uri="{BB962C8B-B14F-4D97-AF65-F5344CB8AC3E}">
        <p14:creationId xmlns:p14="http://schemas.microsoft.com/office/powerpoint/2010/main" val="8646708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28600"/>
            <a:ext cx="8229600" cy="609600"/>
          </a:xfrm>
        </p:spPr>
        <p:txBody>
          <a:bodyPr/>
          <a:lstStyle/>
          <a:p>
            <a:pPr eaLnBrk="1" hangingPunct="1"/>
            <a:r>
              <a:rPr lang="ar-IQ" altLang="ar-IQ" sz="4000" b="1" dirty="0" smtClean="0">
                <a:solidFill>
                  <a:srgbClr val="FF0000"/>
                </a:solidFill>
                <a:latin typeface="Simplified Arabic" pitchFamily="18" charset="-78"/>
                <a:cs typeface="Simplified Arabic" pitchFamily="18" charset="-78"/>
              </a:rPr>
              <a:t>تتجمع الخلايا لتكون النسيج</a:t>
            </a:r>
            <a:endParaRPr lang="en-US" altLang="ar-IQ" sz="4000" b="1" dirty="0" smtClean="0">
              <a:solidFill>
                <a:srgbClr val="FF0000"/>
              </a:solidFill>
              <a:latin typeface="Simplified Arabic" pitchFamily="18" charset="-78"/>
              <a:cs typeface="Simplified Arabic" pitchFamily="18" charset="-78"/>
            </a:endParaRPr>
          </a:p>
        </p:txBody>
      </p:sp>
      <p:sp>
        <p:nvSpPr>
          <p:cNvPr id="5123" name="Rectangle 3"/>
          <p:cNvSpPr>
            <a:spLocks noGrp="1" noChangeArrowheads="1"/>
          </p:cNvSpPr>
          <p:nvPr>
            <p:ph idx="1"/>
          </p:nvPr>
        </p:nvSpPr>
        <p:spPr>
          <a:xfrm>
            <a:off x="107950" y="990600"/>
            <a:ext cx="8856663" cy="5751513"/>
          </a:xfrm>
        </p:spPr>
        <p:txBody>
          <a:bodyPr/>
          <a:lstStyle/>
          <a:p>
            <a:pPr algn="ctr" eaLnBrk="1" hangingPunct="1"/>
            <a:r>
              <a:rPr lang="ar-IQ" altLang="ar-IQ" sz="2800" b="1" dirty="0" smtClean="0">
                <a:solidFill>
                  <a:srgbClr val="0070C0"/>
                </a:solidFill>
                <a:latin typeface="Simplified Arabic" pitchFamily="18" charset="-78"/>
                <a:cs typeface="Simplified Arabic" pitchFamily="18" charset="-78"/>
              </a:rPr>
              <a:t>النسيج :</a:t>
            </a:r>
          </a:p>
          <a:p>
            <a:pPr algn="just" eaLnBrk="1" hangingPunct="1"/>
            <a:r>
              <a:rPr lang="ar-IQ" altLang="ar-IQ" sz="2800" b="1" dirty="0" smtClean="0">
                <a:latin typeface="Simplified Arabic" pitchFamily="18" charset="-78"/>
                <a:cs typeface="Simplified Arabic" pitchFamily="18" charset="-78"/>
              </a:rPr>
              <a:t>هو مجموعة من الخلايا المتشابهة </a:t>
            </a:r>
            <a:r>
              <a:rPr lang="ar-IQ" altLang="ar-IQ" sz="2800" b="1" dirty="0" smtClean="0">
                <a:solidFill>
                  <a:srgbClr val="FF00FF"/>
                </a:solidFill>
                <a:latin typeface="Simplified Arabic" pitchFamily="18" charset="-78"/>
                <a:cs typeface="Simplified Arabic" pitchFamily="18" charset="-78"/>
              </a:rPr>
              <a:t>بالشكل</a:t>
            </a:r>
            <a:r>
              <a:rPr lang="ar-IQ" altLang="ar-IQ" sz="2800" b="1" dirty="0" smtClean="0">
                <a:latin typeface="Simplified Arabic" pitchFamily="18" charset="-78"/>
                <a:cs typeface="Simplified Arabic" pitchFamily="18" charset="-78"/>
              </a:rPr>
              <a:t> و </a:t>
            </a:r>
            <a:r>
              <a:rPr lang="ar-IQ" altLang="ar-IQ" sz="2800" b="1" dirty="0" smtClean="0">
                <a:solidFill>
                  <a:srgbClr val="CC0000"/>
                </a:solidFill>
                <a:latin typeface="Simplified Arabic" pitchFamily="18" charset="-78"/>
                <a:cs typeface="Simplified Arabic" pitchFamily="18" charset="-78"/>
              </a:rPr>
              <a:t>التركيب</a:t>
            </a:r>
            <a:r>
              <a:rPr lang="ar-IQ" altLang="ar-IQ" sz="2800" b="1" dirty="0" smtClean="0">
                <a:latin typeface="Simplified Arabic" pitchFamily="18" charset="-78"/>
                <a:cs typeface="Simplified Arabic" pitchFamily="18" charset="-78"/>
              </a:rPr>
              <a:t> و </a:t>
            </a:r>
            <a:r>
              <a:rPr lang="ar-IQ" altLang="ar-IQ" sz="2800" b="1" dirty="0" smtClean="0">
                <a:solidFill>
                  <a:srgbClr val="6666FF"/>
                </a:solidFill>
                <a:latin typeface="Simplified Arabic" pitchFamily="18" charset="-78"/>
                <a:cs typeface="Simplified Arabic" pitchFamily="18" charset="-78"/>
              </a:rPr>
              <a:t>الوظيفة</a:t>
            </a:r>
            <a:r>
              <a:rPr lang="ar-IQ" altLang="ar-IQ" sz="2800" b="1" dirty="0" smtClean="0">
                <a:latin typeface="Simplified Arabic" pitchFamily="18" charset="-78"/>
                <a:cs typeface="Simplified Arabic" pitchFamily="18" charset="-78"/>
              </a:rPr>
              <a:t> (مثل العضلات الهيكلية نسيج عضلي) (وتتجمع الأنسجة لتكون العضو)</a:t>
            </a:r>
          </a:p>
          <a:p>
            <a:pPr algn="ctr" eaLnBrk="1" hangingPunct="1"/>
            <a:r>
              <a:rPr lang="ar-IQ" altLang="ar-IQ" sz="2800" b="1" dirty="0" smtClean="0">
                <a:solidFill>
                  <a:srgbClr val="FF0000"/>
                </a:solidFill>
                <a:latin typeface="Simplified Arabic" pitchFamily="18" charset="-78"/>
                <a:cs typeface="Simplified Arabic" pitchFamily="18" charset="-78"/>
              </a:rPr>
              <a:t>العضو : </a:t>
            </a:r>
          </a:p>
          <a:p>
            <a:pPr algn="just" eaLnBrk="1" hangingPunct="1"/>
            <a:r>
              <a:rPr lang="ar-IQ" altLang="ar-IQ" sz="2800" b="1" dirty="0" smtClean="0">
                <a:latin typeface="Simplified Arabic" pitchFamily="18" charset="-78"/>
                <a:cs typeface="Simplified Arabic" pitchFamily="18" charset="-78"/>
              </a:rPr>
              <a:t>مجموعة من الأنسجة المختلفة التي تجمعت مع بعضها لتشكل عضواً محدد الوظيفة مثل القلب. (وتتجمع الأعضاء لتكون الجهاز)</a:t>
            </a:r>
          </a:p>
          <a:p>
            <a:pPr algn="ctr" eaLnBrk="1" hangingPunct="1"/>
            <a:r>
              <a:rPr lang="ar-IQ" altLang="ar-IQ" sz="2800" b="1" dirty="0" smtClean="0">
                <a:solidFill>
                  <a:srgbClr val="00B050"/>
                </a:solidFill>
                <a:latin typeface="Simplified Arabic" pitchFamily="18" charset="-78"/>
                <a:cs typeface="Simplified Arabic" pitchFamily="18" charset="-78"/>
              </a:rPr>
              <a:t>الجهاز : </a:t>
            </a:r>
          </a:p>
          <a:p>
            <a:pPr algn="just" eaLnBrk="1" hangingPunct="1"/>
            <a:r>
              <a:rPr lang="ar-IQ" altLang="ar-IQ" sz="2800" b="1" dirty="0" smtClean="0">
                <a:latin typeface="Simplified Arabic" pitchFamily="18" charset="-78"/>
                <a:cs typeface="Simplified Arabic" pitchFamily="18" charset="-78"/>
              </a:rPr>
              <a:t>هو مجموعة من الأعضاء لها وظيفة معينة مثل الجهاز الهضمي. (وتتجمع الإجهزة لتكون جسم الإنسان)</a:t>
            </a:r>
          </a:p>
          <a:p>
            <a:pPr algn="ctr" eaLnBrk="1" hangingPunct="1"/>
            <a:r>
              <a:rPr lang="ar-IQ" altLang="ar-IQ" sz="2800" b="1" dirty="0" smtClean="0">
                <a:solidFill>
                  <a:srgbClr val="00B0F0"/>
                </a:solidFill>
                <a:latin typeface="Simplified Arabic" pitchFamily="18" charset="-78"/>
                <a:cs typeface="Simplified Arabic" pitchFamily="18" charset="-78"/>
              </a:rPr>
              <a:t>الجسم :</a:t>
            </a:r>
          </a:p>
          <a:p>
            <a:pPr algn="just" eaLnBrk="1" hangingPunct="1"/>
            <a:r>
              <a:rPr lang="ar-IQ" altLang="ar-IQ" sz="2800" b="1" dirty="0" smtClean="0">
                <a:latin typeface="Simplified Arabic" pitchFamily="18" charset="-78"/>
                <a:cs typeface="Simplified Arabic" pitchFamily="18" charset="-78"/>
              </a:rPr>
              <a:t>هو مجموعة من الأجهزة تعمل بانتظام مع بعضها لإعطاء وجود محدد لجسم الانسان ليكون قادرا على البقاء.</a:t>
            </a:r>
          </a:p>
          <a:p>
            <a:pPr eaLnBrk="1" hangingPunct="1"/>
            <a:endParaRPr lang="en-US" altLang="ar-IQ" dirty="0" smtClean="0"/>
          </a:p>
        </p:txBody>
      </p:sp>
    </p:spTree>
    <p:extLst>
      <p:ext uri="{BB962C8B-B14F-4D97-AF65-F5344CB8AC3E}">
        <p14:creationId xmlns:p14="http://schemas.microsoft.com/office/powerpoint/2010/main" val="10250968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28600"/>
            <a:ext cx="8229600" cy="533400"/>
          </a:xfrm>
        </p:spPr>
        <p:txBody>
          <a:bodyPr/>
          <a:lstStyle/>
          <a:p>
            <a:pPr eaLnBrk="1" hangingPunct="1"/>
            <a:r>
              <a:rPr lang="ar-IQ" altLang="ar-IQ" b="1" dirty="0" smtClean="0">
                <a:solidFill>
                  <a:srgbClr val="FF0000"/>
                </a:solidFill>
              </a:rPr>
              <a:t>1ـ الإصابات الرياضة </a:t>
            </a:r>
            <a:r>
              <a:rPr lang="en-US" altLang="ar-IQ" b="1" dirty="0" smtClean="0">
                <a:solidFill>
                  <a:srgbClr val="FF0000"/>
                </a:solidFill>
              </a:rPr>
              <a:t>Sport Injuries</a:t>
            </a:r>
            <a:r>
              <a:rPr lang="en-US" altLang="ar-IQ" dirty="0" smtClean="0">
                <a:solidFill>
                  <a:srgbClr val="FF0000"/>
                </a:solidFill>
              </a:rPr>
              <a:t> </a:t>
            </a:r>
          </a:p>
        </p:txBody>
      </p:sp>
      <p:sp>
        <p:nvSpPr>
          <p:cNvPr id="6147" name="Rectangle 3"/>
          <p:cNvSpPr>
            <a:spLocks noGrp="1" noChangeArrowheads="1"/>
          </p:cNvSpPr>
          <p:nvPr>
            <p:ph idx="1"/>
          </p:nvPr>
        </p:nvSpPr>
        <p:spPr>
          <a:xfrm>
            <a:off x="179388" y="914400"/>
            <a:ext cx="8785225" cy="5754688"/>
          </a:xfrm>
        </p:spPr>
        <p:txBody>
          <a:bodyPr/>
          <a:lstStyle/>
          <a:p>
            <a:pPr algn="just" eaLnBrk="1" hangingPunct="1">
              <a:lnSpc>
                <a:spcPct val="90000"/>
              </a:lnSpc>
            </a:pPr>
            <a:r>
              <a:rPr lang="ar-IQ" altLang="ar-IQ" b="1" dirty="0" smtClean="0">
                <a:latin typeface="Simplified Arabic" pitchFamily="18" charset="-78"/>
                <a:cs typeface="Simplified Arabic" pitchFamily="18" charset="-78"/>
              </a:rPr>
              <a:t>لابد من الاهتمام </a:t>
            </a:r>
            <a:r>
              <a:rPr lang="ar-IQ" altLang="ar-IQ" b="1" dirty="0" smtClean="0">
                <a:solidFill>
                  <a:srgbClr val="FF00FF"/>
                </a:solidFill>
                <a:latin typeface="Simplified Arabic" pitchFamily="18" charset="-78"/>
                <a:cs typeface="Simplified Arabic" pitchFamily="18" charset="-78"/>
              </a:rPr>
              <a:t>بالتربية الرياضية </a:t>
            </a:r>
            <a:r>
              <a:rPr lang="ar-IQ" altLang="ar-IQ" b="1" dirty="0" smtClean="0">
                <a:latin typeface="Simplified Arabic" pitchFamily="18" charset="-78"/>
                <a:cs typeface="Simplified Arabic" pitchFamily="18" charset="-78"/>
              </a:rPr>
              <a:t>(</a:t>
            </a:r>
            <a:r>
              <a:rPr lang="en-US" altLang="ar-IQ" b="1" dirty="0" smtClean="0">
                <a:latin typeface="Simplified Arabic" pitchFamily="18" charset="-78"/>
                <a:cs typeface="Simplified Arabic" pitchFamily="18" charset="-78"/>
              </a:rPr>
              <a:t>sorts Education</a:t>
            </a:r>
            <a:r>
              <a:rPr lang="ar-IQ" altLang="ar-IQ" b="1" dirty="0" smtClean="0">
                <a:latin typeface="Simplified Arabic" pitchFamily="18" charset="-78"/>
                <a:cs typeface="Simplified Arabic" pitchFamily="18" charset="-78"/>
              </a:rPr>
              <a:t>) في الوقت الحاضر كونها مؤشراً لمدى تقدم المجتمع وسلامته : </a:t>
            </a:r>
            <a:r>
              <a:rPr lang="ar-IQ" altLang="ar-IQ" b="1" dirty="0" smtClean="0">
                <a:solidFill>
                  <a:srgbClr val="00B050"/>
                </a:solidFill>
                <a:latin typeface="Simplified Arabic" pitchFamily="18" charset="-78"/>
                <a:cs typeface="Simplified Arabic" pitchFamily="18" charset="-78"/>
              </a:rPr>
              <a:t>صحيا</a:t>
            </a:r>
            <a:r>
              <a:rPr lang="ar-IQ" altLang="ar-IQ" b="1" dirty="0" smtClean="0">
                <a:latin typeface="Simplified Arabic" pitchFamily="18" charset="-78"/>
                <a:cs typeface="Simplified Arabic" pitchFamily="18" charset="-78"/>
              </a:rPr>
              <a:t>ً و </a:t>
            </a:r>
            <a:r>
              <a:rPr lang="ar-IQ" altLang="ar-IQ" b="1" dirty="0" smtClean="0">
                <a:solidFill>
                  <a:srgbClr val="C00000"/>
                </a:solidFill>
                <a:latin typeface="Simplified Arabic" pitchFamily="18" charset="-78"/>
                <a:cs typeface="Simplified Arabic" pitchFamily="18" charset="-78"/>
              </a:rPr>
              <a:t>بدنياً</a:t>
            </a:r>
            <a:r>
              <a:rPr lang="ar-IQ" altLang="ar-IQ" b="1" dirty="0" smtClean="0">
                <a:latin typeface="Simplified Arabic" pitchFamily="18" charset="-78"/>
                <a:cs typeface="Simplified Arabic" pitchFamily="18" charset="-78"/>
              </a:rPr>
              <a:t> و </a:t>
            </a:r>
            <a:r>
              <a:rPr lang="ar-IQ" altLang="ar-IQ" b="1" dirty="0" smtClean="0">
                <a:solidFill>
                  <a:srgbClr val="92D050"/>
                </a:solidFill>
                <a:latin typeface="Simplified Arabic" pitchFamily="18" charset="-78"/>
                <a:cs typeface="Simplified Arabic" pitchFamily="18" charset="-78"/>
              </a:rPr>
              <a:t>عقلياً</a:t>
            </a:r>
            <a:r>
              <a:rPr lang="ar-IQ" altLang="ar-IQ" b="1" dirty="0" smtClean="0">
                <a:latin typeface="Simplified Arabic" pitchFamily="18" charset="-78"/>
                <a:cs typeface="Simplified Arabic" pitchFamily="18" charset="-78"/>
              </a:rPr>
              <a:t> و </a:t>
            </a:r>
            <a:r>
              <a:rPr lang="ar-IQ" altLang="ar-IQ" b="1" dirty="0" smtClean="0">
                <a:solidFill>
                  <a:srgbClr val="FF0000"/>
                </a:solidFill>
                <a:latin typeface="Simplified Arabic" pitchFamily="18" charset="-78"/>
                <a:cs typeface="Simplified Arabic" pitchFamily="18" charset="-78"/>
              </a:rPr>
              <a:t>نفسياً</a:t>
            </a:r>
            <a:r>
              <a:rPr lang="ar-IQ" altLang="ar-IQ" b="1" dirty="0" smtClean="0">
                <a:latin typeface="Simplified Arabic" pitchFamily="18" charset="-78"/>
                <a:cs typeface="Simplified Arabic" pitchFamily="18" charset="-78"/>
              </a:rPr>
              <a:t>.</a:t>
            </a:r>
          </a:p>
          <a:p>
            <a:pPr algn="just" eaLnBrk="1" hangingPunct="1">
              <a:lnSpc>
                <a:spcPct val="90000"/>
              </a:lnSpc>
            </a:pPr>
            <a:r>
              <a:rPr lang="ar-IQ" altLang="ar-IQ" b="1" dirty="0" smtClean="0">
                <a:latin typeface="Simplified Arabic" pitchFamily="18" charset="-78"/>
                <a:cs typeface="Simplified Arabic" pitchFamily="18" charset="-78"/>
              </a:rPr>
              <a:t>لاشك أن </a:t>
            </a:r>
            <a:r>
              <a:rPr lang="ar-IQ" altLang="ar-IQ" b="1" dirty="0" smtClean="0">
                <a:solidFill>
                  <a:srgbClr val="FF00FF"/>
                </a:solidFill>
                <a:latin typeface="Simplified Arabic" pitchFamily="18" charset="-78"/>
                <a:cs typeface="Simplified Arabic" pitchFamily="18" charset="-78"/>
              </a:rPr>
              <a:t>الرياضي</a:t>
            </a:r>
            <a:r>
              <a:rPr lang="ar-IQ" altLang="ar-IQ" b="1" dirty="0" smtClean="0">
                <a:latin typeface="Simplified Arabic" pitchFamily="18" charset="-78"/>
                <a:cs typeface="Simplified Arabic" pitchFamily="18" charset="-78"/>
              </a:rPr>
              <a:t> مُعرضٌ لمختلفِ </a:t>
            </a:r>
            <a:r>
              <a:rPr lang="ar-IQ" altLang="ar-IQ" b="1" dirty="0" smtClean="0">
                <a:solidFill>
                  <a:srgbClr val="0070C0"/>
                </a:solidFill>
                <a:latin typeface="Simplified Arabic" pitchFamily="18" charset="-78"/>
                <a:cs typeface="Simplified Arabic" pitchFamily="18" charset="-78"/>
              </a:rPr>
              <a:t>الإصابات</a:t>
            </a:r>
            <a:r>
              <a:rPr lang="ar-IQ" altLang="ar-IQ" b="1" dirty="0" smtClean="0">
                <a:latin typeface="Simplified Arabic" pitchFamily="18" charset="-78"/>
                <a:cs typeface="Simplified Arabic" pitchFamily="18" charset="-78"/>
              </a:rPr>
              <a:t> </a:t>
            </a:r>
            <a:r>
              <a:rPr lang="ar-IQ" altLang="ar-IQ" b="1" dirty="0" smtClean="0">
                <a:solidFill>
                  <a:srgbClr val="00B050"/>
                </a:solidFill>
                <a:latin typeface="Simplified Arabic" pitchFamily="18" charset="-78"/>
                <a:cs typeface="Simplified Arabic" pitchFamily="18" charset="-78"/>
              </a:rPr>
              <a:t>بسبب</a:t>
            </a:r>
            <a:r>
              <a:rPr lang="ar-IQ" altLang="ar-IQ" b="1" dirty="0" smtClean="0">
                <a:latin typeface="Simplified Arabic" pitchFamily="18" charset="-78"/>
                <a:cs typeface="Simplified Arabic" pitchFamily="18" charset="-78"/>
              </a:rPr>
              <a:t> توافر عناصر المنافسة والنشاط واستعمال الأجهزة والأدوات.</a:t>
            </a:r>
          </a:p>
          <a:p>
            <a:pPr algn="just" eaLnBrk="1" hangingPunct="1">
              <a:lnSpc>
                <a:spcPct val="90000"/>
              </a:lnSpc>
            </a:pPr>
            <a:r>
              <a:rPr lang="ar-IQ" altLang="ar-IQ" b="1" dirty="0" smtClean="0">
                <a:latin typeface="Simplified Arabic" pitchFamily="18" charset="-78"/>
                <a:cs typeface="Simplified Arabic" pitchFamily="18" charset="-78"/>
              </a:rPr>
              <a:t>وتُعد </a:t>
            </a:r>
            <a:r>
              <a:rPr lang="ar-IQ" altLang="ar-IQ" b="1" dirty="0" smtClean="0">
                <a:solidFill>
                  <a:srgbClr val="002060"/>
                </a:solidFill>
                <a:latin typeface="Simplified Arabic" pitchFamily="18" charset="-78"/>
                <a:cs typeface="Simplified Arabic" pitchFamily="18" charset="-78"/>
              </a:rPr>
              <a:t>الإصابة الرياضية </a:t>
            </a:r>
            <a:r>
              <a:rPr lang="ar-IQ" altLang="ar-IQ" b="1" dirty="0" smtClean="0">
                <a:latin typeface="Simplified Arabic" pitchFamily="18" charset="-78"/>
                <a:cs typeface="Simplified Arabic" pitchFamily="18" charset="-78"/>
              </a:rPr>
              <a:t>مؤثراً </a:t>
            </a:r>
            <a:r>
              <a:rPr lang="ar-IQ" altLang="ar-IQ" b="1" dirty="0" smtClean="0">
                <a:solidFill>
                  <a:srgbClr val="FF00FF"/>
                </a:solidFill>
                <a:latin typeface="Simplified Arabic" pitchFamily="18" charset="-78"/>
                <a:cs typeface="Simplified Arabic" pitchFamily="18" charset="-78"/>
              </a:rPr>
              <a:t>سلبياً</a:t>
            </a:r>
            <a:r>
              <a:rPr lang="ar-IQ" altLang="ar-IQ" b="1" dirty="0" smtClean="0">
                <a:latin typeface="Simplified Arabic" pitchFamily="18" charset="-78"/>
                <a:cs typeface="Simplified Arabic" pitchFamily="18" charset="-78"/>
              </a:rPr>
              <a:t> لتقدم المستوى الرياضي.</a:t>
            </a:r>
          </a:p>
          <a:p>
            <a:pPr algn="just" eaLnBrk="1" hangingPunct="1">
              <a:lnSpc>
                <a:spcPct val="90000"/>
              </a:lnSpc>
            </a:pPr>
            <a:r>
              <a:rPr lang="ar-IQ" altLang="ar-IQ" b="1" dirty="0" smtClean="0">
                <a:latin typeface="Simplified Arabic" pitchFamily="18" charset="-78"/>
                <a:cs typeface="Simplified Arabic" pitchFamily="18" charset="-78"/>
              </a:rPr>
              <a:t>وهي تغييرٌ ضار في نوعٍ أو أكثر من </a:t>
            </a:r>
            <a:r>
              <a:rPr lang="ar-IQ" altLang="ar-IQ" b="1" dirty="0" smtClean="0">
                <a:solidFill>
                  <a:srgbClr val="7030A0"/>
                </a:solidFill>
                <a:latin typeface="Simplified Arabic" pitchFamily="18" charset="-78"/>
                <a:cs typeface="Simplified Arabic" pitchFamily="18" charset="-78"/>
              </a:rPr>
              <a:t>أنسجة</a:t>
            </a:r>
            <a:r>
              <a:rPr lang="ar-IQ" altLang="ar-IQ" b="1" dirty="0" smtClean="0">
                <a:latin typeface="Simplified Arabic" pitchFamily="18" charset="-78"/>
                <a:cs typeface="Simplified Arabic" pitchFamily="18" charset="-78"/>
              </a:rPr>
              <a:t> الجسم المختلفة.</a:t>
            </a:r>
          </a:p>
          <a:p>
            <a:pPr algn="just" eaLnBrk="1" hangingPunct="1">
              <a:lnSpc>
                <a:spcPct val="90000"/>
              </a:lnSpc>
            </a:pPr>
            <a:r>
              <a:rPr lang="ar-IQ" altLang="ar-IQ" b="1" dirty="0" smtClean="0">
                <a:latin typeface="Simplified Arabic" pitchFamily="18" charset="-78"/>
                <a:cs typeface="Simplified Arabic" pitchFamily="18" charset="-78"/>
              </a:rPr>
              <a:t>وعليه يجب علينا عدم إهمال عنصر مهم ألا وهو </a:t>
            </a:r>
            <a:r>
              <a:rPr lang="ar-IQ" altLang="ar-IQ" b="1" dirty="0" smtClean="0">
                <a:solidFill>
                  <a:srgbClr val="C00000"/>
                </a:solidFill>
                <a:latin typeface="Simplified Arabic" pitchFamily="18" charset="-78"/>
                <a:cs typeface="Simplified Arabic" pitchFamily="18" charset="-78"/>
              </a:rPr>
              <a:t>الوقاية</a:t>
            </a:r>
            <a:r>
              <a:rPr lang="en-US" altLang="ar-IQ" b="1" dirty="0" smtClean="0">
                <a:solidFill>
                  <a:srgbClr val="C00000"/>
                </a:solidFill>
                <a:latin typeface="Simplified Arabic" pitchFamily="18" charset="-78"/>
                <a:cs typeface="Simplified Arabic" pitchFamily="18" charset="-78"/>
              </a:rPr>
              <a:t>(Prophylaxis) </a:t>
            </a:r>
            <a:r>
              <a:rPr lang="ar-IQ" altLang="ar-IQ" b="1" dirty="0" smtClean="0">
                <a:latin typeface="Simplified Arabic" pitchFamily="18" charset="-78"/>
                <a:cs typeface="Simplified Arabic" pitchFamily="18" charset="-78"/>
              </a:rPr>
              <a:t> من الإصابة </a:t>
            </a:r>
          </a:p>
          <a:p>
            <a:pPr algn="just" eaLnBrk="1" hangingPunct="1">
              <a:lnSpc>
                <a:spcPct val="90000"/>
              </a:lnSpc>
            </a:pPr>
            <a:r>
              <a:rPr lang="ar-IQ" altLang="ar-IQ" b="1" dirty="0" smtClean="0">
                <a:solidFill>
                  <a:srgbClr val="FF00FF"/>
                </a:solidFill>
                <a:latin typeface="Simplified Arabic" pitchFamily="18" charset="-78"/>
                <a:cs typeface="Simplified Arabic" pitchFamily="18" charset="-78"/>
              </a:rPr>
              <a:t>الوقاية تعني </a:t>
            </a:r>
            <a:r>
              <a:rPr lang="ar-IQ" altLang="ar-IQ" b="1" dirty="0" smtClean="0">
                <a:latin typeface="Simplified Arabic" pitchFamily="18" charset="-78"/>
                <a:cs typeface="Simplified Arabic" pitchFamily="18" charset="-78"/>
              </a:rPr>
              <a:t>توفير الأمن والسلامة </a:t>
            </a:r>
            <a:r>
              <a:rPr lang="en-US" altLang="ar-IQ" b="1" dirty="0" smtClean="0">
                <a:latin typeface="Simplified Arabic" pitchFamily="18" charset="-78"/>
                <a:cs typeface="Simplified Arabic" pitchFamily="18" charset="-78"/>
              </a:rPr>
              <a:t>(Safe)</a:t>
            </a:r>
            <a:r>
              <a:rPr lang="ar-IQ" altLang="ar-IQ" b="1" dirty="0" smtClean="0">
                <a:latin typeface="Simplified Arabic" pitchFamily="18" charset="-78"/>
                <a:cs typeface="Simplified Arabic" pitchFamily="18" charset="-78"/>
              </a:rPr>
              <a:t> للاعبين أثناء ممارسة النشاط الرياضي.</a:t>
            </a:r>
            <a:endParaRPr lang="en-US" altLang="ar-IQ"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394352087"/>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28600"/>
            <a:ext cx="8229600" cy="609600"/>
          </a:xfrm>
        </p:spPr>
        <p:txBody>
          <a:bodyPr/>
          <a:lstStyle/>
          <a:p>
            <a:pPr eaLnBrk="1" hangingPunct="1"/>
            <a:r>
              <a:rPr lang="ar-IQ" altLang="ar-IQ" b="1" dirty="0" smtClean="0">
                <a:solidFill>
                  <a:srgbClr val="FF0000"/>
                </a:solidFill>
              </a:rPr>
              <a:t>1ـ1 مفهوم الإصابة  </a:t>
            </a:r>
            <a:r>
              <a:rPr lang="en-US" altLang="ar-IQ" b="1" dirty="0" smtClean="0">
                <a:solidFill>
                  <a:srgbClr val="FF0000"/>
                </a:solidFill>
              </a:rPr>
              <a:t>Injuries</a:t>
            </a:r>
            <a:r>
              <a:rPr lang="en-US" altLang="ar-IQ" dirty="0" smtClean="0">
                <a:solidFill>
                  <a:srgbClr val="FF0000"/>
                </a:solidFill>
              </a:rPr>
              <a:t> </a:t>
            </a:r>
          </a:p>
        </p:txBody>
      </p:sp>
      <p:sp>
        <p:nvSpPr>
          <p:cNvPr id="7171" name="Rectangle 3"/>
          <p:cNvSpPr>
            <a:spLocks noGrp="1" noChangeArrowheads="1"/>
          </p:cNvSpPr>
          <p:nvPr>
            <p:ph idx="1"/>
          </p:nvPr>
        </p:nvSpPr>
        <p:spPr>
          <a:xfrm>
            <a:off x="179388" y="990600"/>
            <a:ext cx="8785225" cy="5678488"/>
          </a:xfrm>
        </p:spPr>
        <p:txBody>
          <a:bodyPr/>
          <a:lstStyle/>
          <a:p>
            <a:pPr algn="just" eaLnBrk="1" hangingPunct="1">
              <a:lnSpc>
                <a:spcPct val="90000"/>
              </a:lnSpc>
            </a:pPr>
            <a:r>
              <a:rPr lang="ar-IQ" altLang="ar-IQ" sz="3600" b="1" dirty="0" smtClean="0">
                <a:solidFill>
                  <a:srgbClr val="FF00FF"/>
                </a:solidFill>
                <a:latin typeface="Simplified Arabic" pitchFamily="18" charset="-78"/>
                <a:cs typeface="Simplified Arabic" pitchFamily="18" charset="-78"/>
              </a:rPr>
              <a:t>يحتاج الجسم إلى :-</a:t>
            </a:r>
          </a:p>
          <a:p>
            <a:pPr algn="just" eaLnBrk="1" hangingPunct="1">
              <a:lnSpc>
                <a:spcPct val="90000"/>
              </a:lnSpc>
            </a:pPr>
            <a:r>
              <a:rPr lang="ar-IQ" altLang="ar-IQ" sz="3600" b="1" dirty="0" smtClean="0">
                <a:solidFill>
                  <a:srgbClr val="00CC00"/>
                </a:solidFill>
                <a:latin typeface="Simplified Arabic" pitchFamily="18" charset="-78"/>
                <a:cs typeface="Simplified Arabic" pitchFamily="18" charset="-78"/>
              </a:rPr>
              <a:t>توازن وتوافق</a:t>
            </a:r>
            <a:r>
              <a:rPr lang="en-US" altLang="ar-IQ" sz="3600" b="1" dirty="0" smtClean="0">
                <a:solidFill>
                  <a:srgbClr val="00CC00"/>
                </a:solidFill>
                <a:latin typeface="Simplified Arabic" pitchFamily="18" charset="-78"/>
                <a:cs typeface="Simplified Arabic" pitchFamily="18" charset="-78"/>
              </a:rPr>
              <a:t>(Coordination) </a:t>
            </a:r>
            <a:r>
              <a:rPr lang="ar-IQ" altLang="ar-IQ" sz="3600" b="1" dirty="0" smtClean="0">
                <a:solidFill>
                  <a:srgbClr val="00CC00"/>
                </a:solidFill>
                <a:latin typeface="Simplified Arabic" pitchFamily="18" charset="-78"/>
                <a:cs typeface="Simplified Arabic" pitchFamily="18" charset="-78"/>
              </a:rPr>
              <a:t> في العمل ما بين جميع أجهزته المختلفة </a:t>
            </a:r>
          </a:p>
          <a:p>
            <a:pPr algn="just" eaLnBrk="1" hangingPunct="1">
              <a:lnSpc>
                <a:spcPct val="90000"/>
              </a:lnSpc>
            </a:pPr>
            <a:r>
              <a:rPr lang="ar-IQ" altLang="ar-IQ" sz="3600" b="1" dirty="0" smtClean="0">
                <a:solidFill>
                  <a:srgbClr val="D60093"/>
                </a:solidFill>
                <a:latin typeface="Simplified Arabic" pitchFamily="18" charset="-78"/>
                <a:cs typeface="Simplified Arabic" pitchFamily="18" charset="-78"/>
              </a:rPr>
              <a:t>(الجهاز العصبي ، العضلي ، العظمي ، التنفسي) </a:t>
            </a:r>
          </a:p>
          <a:p>
            <a:pPr algn="just" eaLnBrk="1" hangingPunct="1">
              <a:lnSpc>
                <a:spcPct val="90000"/>
              </a:lnSpc>
            </a:pPr>
            <a:r>
              <a:rPr lang="ar-IQ" altLang="ar-IQ" sz="4000" b="1" dirty="0" smtClean="0">
                <a:solidFill>
                  <a:srgbClr val="6666FF"/>
                </a:solidFill>
                <a:latin typeface="Simplified Arabic" pitchFamily="18" charset="-78"/>
                <a:cs typeface="Simplified Arabic" pitchFamily="18" charset="-78"/>
              </a:rPr>
              <a:t>بالإضافة إلى الأجهزة الأخرى التي تحتاج إلى حركة ونشاط متكامل ، لما لذلك من تأثير على نشاط الجسم وحمايته من الإصابة والإمراض،</a:t>
            </a:r>
          </a:p>
          <a:p>
            <a:pPr algn="just" eaLnBrk="1" hangingPunct="1">
              <a:lnSpc>
                <a:spcPct val="90000"/>
              </a:lnSpc>
            </a:pPr>
            <a:r>
              <a:rPr lang="ar-IQ" altLang="ar-IQ" sz="4000" b="1" dirty="0" smtClean="0">
                <a:solidFill>
                  <a:srgbClr val="FF00FF"/>
                </a:solidFill>
                <a:latin typeface="Simplified Arabic" pitchFamily="18" charset="-78"/>
                <a:cs typeface="Simplified Arabic" pitchFamily="18" charset="-78"/>
              </a:rPr>
              <a:t>وتحدث الإصابة أو المرض في حال اختلال هذا التوازن.</a:t>
            </a:r>
            <a:endParaRPr lang="en-US" altLang="ar-IQ" sz="4000" b="1" dirty="0" smtClean="0">
              <a:solidFill>
                <a:srgbClr val="FF00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93785367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88913"/>
            <a:ext cx="8229600" cy="647700"/>
          </a:xfrm>
        </p:spPr>
        <p:txBody>
          <a:bodyPr rtlCol="1">
            <a:normAutofit fontScale="90000"/>
          </a:bodyPr>
          <a:lstStyle/>
          <a:p>
            <a:pPr eaLnBrk="1" fontAlgn="auto" hangingPunct="1">
              <a:spcAft>
                <a:spcPts val="0"/>
              </a:spcAft>
              <a:defRPr/>
            </a:pPr>
            <a:r>
              <a:rPr lang="ar-IQ" altLang="ar-IQ" b="1" dirty="0" smtClean="0">
                <a:solidFill>
                  <a:srgbClr val="FF0000"/>
                </a:solidFill>
              </a:rPr>
              <a:t>1ـ1ـ1 تعريف الإصابة: </a:t>
            </a:r>
            <a:r>
              <a:rPr lang="en-US" altLang="ar-IQ" b="1" dirty="0" smtClean="0">
                <a:solidFill>
                  <a:srgbClr val="FF0000"/>
                </a:solidFill>
              </a:rPr>
              <a:t>Injuries</a:t>
            </a:r>
          </a:p>
        </p:txBody>
      </p:sp>
      <p:sp>
        <p:nvSpPr>
          <p:cNvPr id="8195" name="Rectangle 3"/>
          <p:cNvSpPr>
            <a:spLocks noGrp="1" noChangeArrowheads="1"/>
          </p:cNvSpPr>
          <p:nvPr>
            <p:ph idx="1"/>
          </p:nvPr>
        </p:nvSpPr>
        <p:spPr>
          <a:xfrm>
            <a:off x="250825" y="1052513"/>
            <a:ext cx="8642350" cy="5616575"/>
          </a:xfrm>
        </p:spPr>
        <p:txBody>
          <a:bodyPr/>
          <a:lstStyle/>
          <a:p>
            <a:pPr algn="just" eaLnBrk="1" hangingPunct="1"/>
            <a:r>
              <a:rPr lang="ar-IQ" altLang="ar-IQ" sz="3600" b="1" dirty="0" smtClean="0">
                <a:solidFill>
                  <a:srgbClr val="FF00FF"/>
                </a:solidFill>
                <a:latin typeface="Simplified Arabic" pitchFamily="18" charset="-78"/>
                <a:cs typeface="Simplified Arabic" pitchFamily="18" charset="-78"/>
              </a:rPr>
              <a:t>كلمةٌ مشتقة من اللاتينية وتعني (تلف أو إعاقة)</a:t>
            </a:r>
            <a:r>
              <a:rPr lang="en-US" altLang="ar-IQ" sz="3600" b="1" dirty="0" smtClean="0">
                <a:solidFill>
                  <a:srgbClr val="FF00FF"/>
                </a:solidFill>
                <a:latin typeface="Simplified Arabic" pitchFamily="18" charset="-78"/>
                <a:cs typeface="Simplified Arabic" pitchFamily="18" charset="-78"/>
              </a:rPr>
              <a:t>(Damage-Hindering)</a:t>
            </a:r>
            <a:r>
              <a:rPr lang="ar-IQ" altLang="ar-IQ" sz="3600" b="1" dirty="0" smtClean="0">
                <a:solidFill>
                  <a:srgbClr val="FF00FF"/>
                </a:solidFill>
                <a:latin typeface="Simplified Arabic" pitchFamily="18" charset="-78"/>
                <a:cs typeface="Simplified Arabic" pitchFamily="18" charset="-78"/>
              </a:rPr>
              <a:t>  </a:t>
            </a:r>
          </a:p>
          <a:p>
            <a:pPr algn="just" eaLnBrk="1" hangingPunct="1"/>
            <a:r>
              <a:rPr lang="ar-IQ" altLang="ar-IQ" sz="3600" b="1" dirty="0" smtClean="0"/>
              <a:t>وتُعَرَف بأنها </a:t>
            </a:r>
            <a:r>
              <a:rPr lang="ar-IQ" altLang="ar-IQ" sz="4400" b="1" dirty="0" smtClean="0">
                <a:solidFill>
                  <a:srgbClr val="C00000"/>
                </a:solidFill>
                <a:latin typeface="Simplified Arabic" pitchFamily="18" charset="-78"/>
                <a:cs typeface="Simplified Arabic" pitchFamily="18" charset="-78"/>
              </a:rPr>
              <a:t>تَعرض </a:t>
            </a:r>
            <a:r>
              <a:rPr lang="ar-IQ" altLang="ar-IQ" sz="4400" b="1" dirty="0" smtClean="0">
                <a:solidFill>
                  <a:srgbClr val="6666FF"/>
                </a:solidFill>
                <a:latin typeface="Simplified Arabic" pitchFamily="18" charset="-78"/>
                <a:cs typeface="Simplified Arabic" pitchFamily="18" charset="-78"/>
              </a:rPr>
              <a:t>أنسجة</a:t>
            </a:r>
            <a:r>
              <a:rPr lang="ar-IQ" altLang="ar-IQ" sz="4400" b="1" dirty="0" smtClean="0">
                <a:solidFill>
                  <a:srgbClr val="C00000"/>
                </a:solidFill>
                <a:latin typeface="Simplified Arabic" pitchFamily="18" charset="-78"/>
                <a:cs typeface="Simplified Arabic" pitchFamily="18" charset="-78"/>
              </a:rPr>
              <a:t> الجسم المختلفة</a:t>
            </a:r>
            <a:r>
              <a:rPr lang="ar-IQ" altLang="ar-IQ" sz="4400" b="1" dirty="0" smtClean="0">
                <a:latin typeface="Simplified Arabic" pitchFamily="18" charset="-78"/>
                <a:cs typeface="Simplified Arabic" pitchFamily="18" charset="-78"/>
              </a:rPr>
              <a:t> </a:t>
            </a:r>
            <a:r>
              <a:rPr lang="ar-IQ" altLang="ar-IQ" sz="4400" b="1" dirty="0" smtClean="0">
                <a:solidFill>
                  <a:srgbClr val="92D050"/>
                </a:solidFill>
                <a:latin typeface="Simplified Arabic" pitchFamily="18" charset="-78"/>
                <a:cs typeface="Simplified Arabic" pitchFamily="18" charset="-78"/>
              </a:rPr>
              <a:t>لمؤثرات أو عوامل خارجية أو داخلية</a:t>
            </a:r>
            <a:r>
              <a:rPr lang="ar-IQ" altLang="ar-IQ" sz="4400" b="1" dirty="0" smtClean="0">
                <a:latin typeface="Simplified Arabic" pitchFamily="18" charset="-78"/>
                <a:cs typeface="Simplified Arabic" pitchFamily="18" charset="-78"/>
              </a:rPr>
              <a:t> </a:t>
            </a:r>
            <a:r>
              <a:rPr lang="ar-IQ" altLang="ar-IQ" sz="4400" b="1" dirty="0" smtClean="0">
                <a:solidFill>
                  <a:srgbClr val="00B0F0"/>
                </a:solidFill>
                <a:latin typeface="Simplified Arabic" pitchFamily="18" charset="-78"/>
                <a:cs typeface="Simplified Arabic" pitchFamily="18" charset="-78"/>
              </a:rPr>
              <a:t>تؤدي إلى إحداث تغيرات</a:t>
            </a:r>
            <a:r>
              <a:rPr lang="ar-IQ" altLang="ar-IQ" sz="4400" b="1" dirty="0" smtClean="0">
                <a:latin typeface="Simplified Arabic" pitchFamily="18" charset="-78"/>
                <a:cs typeface="Simplified Arabic" pitchFamily="18" charset="-78"/>
              </a:rPr>
              <a:t> </a:t>
            </a:r>
            <a:r>
              <a:rPr lang="ar-IQ" altLang="ar-IQ" sz="4400" b="1" dirty="0" smtClean="0">
                <a:solidFill>
                  <a:srgbClr val="FFC000"/>
                </a:solidFill>
                <a:latin typeface="Simplified Arabic" pitchFamily="18" charset="-78"/>
                <a:cs typeface="Simplified Arabic" pitchFamily="18" charset="-78"/>
              </a:rPr>
              <a:t>تشريحية</a:t>
            </a:r>
            <a:r>
              <a:rPr lang="ar-IQ" altLang="ar-IQ" sz="4400" b="1" dirty="0" smtClean="0">
                <a:latin typeface="Simplified Arabic" pitchFamily="18" charset="-78"/>
                <a:cs typeface="Simplified Arabic" pitchFamily="18" charset="-78"/>
              </a:rPr>
              <a:t> </a:t>
            </a:r>
            <a:r>
              <a:rPr lang="ar-IQ" altLang="ar-IQ" sz="4400" b="1" dirty="0" smtClean="0">
                <a:solidFill>
                  <a:srgbClr val="C00000"/>
                </a:solidFill>
                <a:latin typeface="Simplified Arabic" pitchFamily="18" charset="-78"/>
                <a:cs typeface="Simplified Arabic" pitchFamily="18" charset="-78"/>
              </a:rPr>
              <a:t>و </a:t>
            </a:r>
            <a:r>
              <a:rPr lang="ar-IQ" altLang="ar-IQ" sz="4400" b="1" dirty="0" smtClean="0">
                <a:solidFill>
                  <a:srgbClr val="6666FF"/>
                </a:solidFill>
                <a:latin typeface="Simplified Arabic" pitchFamily="18" charset="-78"/>
                <a:cs typeface="Simplified Arabic" pitchFamily="18" charset="-78"/>
              </a:rPr>
              <a:t>فسيولوجية</a:t>
            </a:r>
            <a:r>
              <a:rPr lang="ar-IQ" altLang="ar-IQ" sz="4400" b="1" dirty="0" smtClean="0">
                <a:latin typeface="Simplified Arabic" pitchFamily="18" charset="-78"/>
                <a:cs typeface="Simplified Arabic" pitchFamily="18" charset="-78"/>
              </a:rPr>
              <a:t> في الجزء المصاب مما </a:t>
            </a:r>
            <a:r>
              <a:rPr lang="ar-IQ" altLang="ar-IQ" sz="4400" b="1" dirty="0" smtClean="0">
                <a:solidFill>
                  <a:srgbClr val="FF00FF"/>
                </a:solidFill>
                <a:latin typeface="Simplified Arabic" pitchFamily="18" charset="-78"/>
                <a:cs typeface="Simplified Arabic" pitchFamily="18" charset="-78"/>
              </a:rPr>
              <a:t>يعطل</a:t>
            </a:r>
            <a:r>
              <a:rPr lang="ar-IQ" altLang="ar-IQ" sz="4400" b="1" dirty="0" smtClean="0">
                <a:latin typeface="Simplified Arabic" pitchFamily="18" charset="-78"/>
                <a:cs typeface="Simplified Arabic" pitchFamily="18" charset="-78"/>
              </a:rPr>
              <a:t> عمل أو وظيفة ذلك النسيج بشكل وقتي أو دائمي على وفق شدة الإصابة .</a:t>
            </a:r>
            <a:endParaRPr lang="en-US" altLang="ar-IQ" sz="44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90337955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79388" y="152400"/>
            <a:ext cx="8713787" cy="685800"/>
          </a:xfrm>
        </p:spPr>
        <p:txBody>
          <a:bodyPr rtlCol="1">
            <a:normAutofit fontScale="90000"/>
          </a:bodyPr>
          <a:lstStyle/>
          <a:p>
            <a:pPr eaLnBrk="1" fontAlgn="auto" hangingPunct="1">
              <a:spcAft>
                <a:spcPts val="0"/>
              </a:spcAft>
              <a:defRPr/>
            </a:pPr>
            <a:r>
              <a:rPr lang="ar-IQ" altLang="ar-IQ" b="1" dirty="0" smtClean="0">
                <a:solidFill>
                  <a:srgbClr val="FF0000"/>
                </a:solidFill>
              </a:rPr>
              <a:t>التأثيرات الخارجية أو الداخلية للإصابة</a:t>
            </a:r>
            <a:r>
              <a:rPr lang="en-US" altLang="ar-IQ" dirty="0" smtClean="0">
                <a:solidFill>
                  <a:srgbClr val="FF0000"/>
                </a:solidFill>
              </a:rPr>
              <a:t> </a:t>
            </a:r>
          </a:p>
        </p:txBody>
      </p:sp>
      <p:sp>
        <p:nvSpPr>
          <p:cNvPr id="9219" name="Rectangle 3"/>
          <p:cNvSpPr>
            <a:spLocks noGrp="1" noChangeArrowheads="1"/>
          </p:cNvSpPr>
          <p:nvPr>
            <p:ph idx="1"/>
          </p:nvPr>
        </p:nvSpPr>
        <p:spPr>
          <a:xfrm>
            <a:off x="179388" y="990600"/>
            <a:ext cx="8785225" cy="5678488"/>
          </a:xfrm>
        </p:spPr>
        <p:txBody>
          <a:bodyPr/>
          <a:lstStyle/>
          <a:p>
            <a:pPr algn="just" eaLnBrk="1" hangingPunct="1"/>
            <a:r>
              <a:rPr lang="ar-IQ" altLang="ar-IQ" sz="2400" b="1" dirty="0" smtClean="0">
                <a:solidFill>
                  <a:srgbClr val="C00000"/>
                </a:solidFill>
                <a:latin typeface="Simplified Arabic" pitchFamily="18" charset="-78"/>
                <a:cs typeface="Simplified Arabic" pitchFamily="18" charset="-78"/>
              </a:rPr>
              <a:t>(ميكانيكياً </a:t>
            </a:r>
            <a:r>
              <a:rPr lang="en-US" altLang="ar-IQ" sz="2400" b="1" dirty="0" smtClean="0">
                <a:solidFill>
                  <a:srgbClr val="C00000"/>
                </a:solidFill>
                <a:latin typeface="Simplified Arabic" pitchFamily="18" charset="-78"/>
                <a:cs typeface="Simplified Arabic" pitchFamily="18" charset="-78"/>
              </a:rPr>
              <a:t>Mechanical</a:t>
            </a:r>
            <a:r>
              <a:rPr lang="ar-IQ" altLang="ar-IQ" sz="2400" b="1" dirty="0" smtClean="0">
                <a:solidFill>
                  <a:srgbClr val="C00000"/>
                </a:solidFill>
                <a:latin typeface="Simplified Arabic" pitchFamily="18" charset="-78"/>
                <a:cs typeface="Simplified Arabic" pitchFamily="18" charset="-78"/>
              </a:rPr>
              <a:t>)</a:t>
            </a:r>
            <a:r>
              <a:rPr lang="ar-IQ" altLang="ar-IQ" sz="2400" dirty="0" smtClean="0">
                <a:solidFill>
                  <a:srgbClr val="C00000"/>
                </a:solidFill>
                <a:latin typeface="Simplified Arabic" pitchFamily="18" charset="-78"/>
                <a:cs typeface="Simplified Arabic" pitchFamily="18" charset="-78"/>
              </a:rPr>
              <a:t> </a:t>
            </a:r>
            <a:r>
              <a:rPr lang="ar-IQ" altLang="ar-IQ" sz="2400" dirty="0" smtClean="0">
                <a:latin typeface="Simplified Arabic" pitchFamily="18" charset="-78"/>
                <a:cs typeface="Simplified Arabic" pitchFamily="18" charset="-78"/>
              </a:rPr>
              <a:t>:</a:t>
            </a:r>
          </a:p>
          <a:p>
            <a:pPr algn="just" eaLnBrk="1" hangingPunct="1"/>
            <a:r>
              <a:rPr lang="ar-IQ" altLang="ar-IQ" sz="2400" dirty="0" smtClean="0">
                <a:solidFill>
                  <a:srgbClr val="00B0F0"/>
                </a:solidFill>
                <a:latin typeface="Simplified Arabic" pitchFamily="18" charset="-78"/>
                <a:cs typeface="Simplified Arabic" pitchFamily="18" charset="-78"/>
              </a:rPr>
              <a:t>الزميل، المنافس، الأدوات والأجهزة الرياضية المستخدمة في النشاط الرياضي.</a:t>
            </a:r>
          </a:p>
          <a:p>
            <a:pPr algn="just" eaLnBrk="1" hangingPunct="1"/>
            <a:r>
              <a:rPr lang="ar-IQ" altLang="ar-IQ" sz="2400" b="1" dirty="0" smtClean="0">
                <a:solidFill>
                  <a:srgbClr val="C00000"/>
                </a:solidFill>
                <a:latin typeface="Simplified Arabic" pitchFamily="18" charset="-78"/>
                <a:cs typeface="Simplified Arabic" pitchFamily="18" charset="-78"/>
              </a:rPr>
              <a:t>(فنية ذاتية </a:t>
            </a:r>
            <a:r>
              <a:rPr lang="en-US" altLang="ar-IQ" sz="2400" b="1" dirty="0" smtClean="0">
                <a:solidFill>
                  <a:srgbClr val="C00000"/>
                </a:solidFill>
                <a:latin typeface="Simplified Arabic" pitchFamily="18" charset="-78"/>
                <a:cs typeface="Simplified Arabic" pitchFamily="18" charset="-78"/>
              </a:rPr>
              <a:t>Personality</a:t>
            </a:r>
            <a:r>
              <a:rPr lang="ar-IQ" altLang="ar-IQ" sz="2400" b="1" dirty="0" smtClean="0">
                <a:solidFill>
                  <a:srgbClr val="C00000"/>
                </a:solidFill>
                <a:latin typeface="Simplified Arabic" pitchFamily="18" charset="-78"/>
                <a:cs typeface="Simplified Arabic" pitchFamily="18" charset="-78"/>
              </a:rPr>
              <a:t>)</a:t>
            </a:r>
            <a:r>
              <a:rPr lang="ar-IQ" altLang="ar-IQ" sz="2400" dirty="0" smtClean="0">
                <a:solidFill>
                  <a:srgbClr val="C00000"/>
                </a:solidFill>
                <a:latin typeface="Simplified Arabic" pitchFamily="18" charset="-78"/>
                <a:cs typeface="Simplified Arabic" pitchFamily="18" charset="-78"/>
              </a:rPr>
              <a:t> </a:t>
            </a:r>
            <a:r>
              <a:rPr lang="ar-IQ" altLang="ar-IQ" sz="2400" dirty="0" smtClean="0">
                <a:latin typeface="Simplified Arabic" pitchFamily="18" charset="-78"/>
                <a:cs typeface="Simplified Arabic" pitchFamily="18" charset="-78"/>
              </a:rPr>
              <a:t>:</a:t>
            </a:r>
          </a:p>
          <a:p>
            <a:pPr algn="just" eaLnBrk="1" hangingPunct="1">
              <a:buFontTx/>
              <a:buChar char="-"/>
            </a:pPr>
            <a:r>
              <a:rPr lang="ar-IQ" altLang="ar-IQ" sz="2400" b="1" dirty="0" smtClean="0">
                <a:solidFill>
                  <a:srgbClr val="FF00FF"/>
                </a:solidFill>
                <a:latin typeface="Simplified Arabic" pitchFamily="18" charset="-78"/>
                <a:cs typeface="Simplified Arabic" pitchFamily="18" charset="-78"/>
              </a:rPr>
              <a:t>الأداء الخاطئ</a:t>
            </a:r>
            <a:r>
              <a:rPr lang="ar-IQ" altLang="ar-IQ" sz="2400" dirty="0" smtClean="0">
                <a:solidFill>
                  <a:srgbClr val="00B0F0"/>
                </a:solidFill>
                <a:latin typeface="Simplified Arabic" pitchFamily="18" charset="-78"/>
                <a:cs typeface="Simplified Arabic" pitchFamily="18" charset="-78"/>
              </a:rPr>
              <a:t> </a:t>
            </a:r>
          </a:p>
          <a:p>
            <a:pPr algn="just" eaLnBrk="1" hangingPunct="1">
              <a:buFontTx/>
              <a:buChar char="-"/>
            </a:pPr>
            <a:r>
              <a:rPr lang="ar-IQ" altLang="ar-IQ" sz="2400" dirty="0" smtClean="0">
                <a:solidFill>
                  <a:srgbClr val="00B0F0"/>
                </a:solidFill>
                <a:latin typeface="Simplified Arabic" pitchFamily="18" charset="-78"/>
                <a:cs typeface="Simplified Arabic" pitchFamily="18" charset="-78"/>
              </a:rPr>
              <a:t>أو عدم إجراء </a:t>
            </a:r>
            <a:r>
              <a:rPr lang="ar-IQ" altLang="ar-IQ" sz="2400" b="1" dirty="0" smtClean="0">
                <a:solidFill>
                  <a:srgbClr val="FF00FF"/>
                </a:solidFill>
                <a:latin typeface="Simplified Arabic" pitchFamily="18" charset="-78"/>
                <a:cs typeface="Simplified Arabic" pitchFamily="18" charset="-78"/>
              </a:rPr>
              <a:t>الإحماء</a:t>
            </a:r>
            <a:r>
              <a:rPr lang="ar-IQ" altLang="ar-IQ" sz="2400" dirty="0" smtClean="0">
                <a:solidFill>
                  <a:srgbClr val="00B0F0"/>
                </a:solidFill>
                <a:latin typeface="Simplified Arabic" pitchFamily="18" charset="-78"/>
                <a:cs typeface="Simplified Arabic" pitchFamily="18" charset="-78"/>
              </a:rPr>
              <a:t> بشكل يتناسب ونوع النشاط على وفق الأسس العلمية</a:t>
            </a:r>
          </a:p>
          <a:p>
            <a:pPr algn="just" eaLnBrk="1" hangingPunct="1"/>
            <a:r>
              <a:rPr lang="ar-IQ" altLang="ar-IQ" sz="2400" b="1" dirty="0" smtClean="0">
                <a:solidFill>
                  <a:srgbClr val="C00000"/>
                </a:solidFill>
                <a:latin typeface="Simplified Arabic" pitchFamily="18" charset="-78"/>
                <a:cs typeface="Simplified Arabic" pitchFamily="18" charset="-78"/>
              </a:rPr>
              <a:t>(كيميائية فسيولوجية </a:t>
            </a:r>
            <a:r>
              <a:rPr lang="en-US" altLang="ar-IQ" sz="2400" b="1" dirty="0" smtClean="0">
                <a:solidFill>
                  <a:srgbClr val="C00000"/>
                </a:solidFill>
                <a:latin typeface="Simplified Arabic" pitchFamily="18" charset="-78"/>
                <a:cs typeface="Simplified Arabic" pitchFamily="18" charset="-78"/>
              </a:rPr>
              <a:t>Physiologic</a:t>
            </a:r>
            <a:r>
              <a:rPr lang="ar-IQ" altLang="ar-IQ" sz="2400" b="1" dirty="0" smtClean="0">
                <a:solidFill>
                  <a:srgbClr val="C00000"/>
                </a:solidFill>
                <a:latin typeface="Simplified Arabic" pitchFamily="18" charset="-78"/>
                <a:cs typeface="Simplified Arabic" pitchFamily="18" charset="-78"/>
              </a:rPr>
              <a:t>)</a:t>
            </a:r>
            <a:r>
              <a:rPr lang="ar-IQ" altLang="ar-IQ" sz="2400" dirty="0" smtClean="0">
                <a:solidFill>
                  <a:srgbClr val="C00000"/>
                </a:solidFill>
                <a:latin typeface="Simplified Arabic" pitchFamily="18" charset="-78"/>
                <a:cs typeface="Simplified Arabic" pitchFamily="18" charset="-78"/>
              </a:rPr>
              <a:t> </a:t>
            </a:r>
            <a:r>
              <a:rPr lang="ar-IQ" altLang="ar-IQ" sz="2400" dirty="0" smtClean="0">
                <a:latin typeface="Simplified Arabic" pitchFamily="18" charset="-78"/>
                <a:cs typeface="Simplified Arabic" pitchFamily="18" charset="-78"/>
              </a:rPr>
              <a:t>:</a:t>
            </a:r>
          </a:p>
          <a:p>
            <a:pPr marL="0" indent="0" algn="ctr" eaLnBrk="1" hangingPunct="1">
              <a:buNone/>
            </a:pPr>
            <a:r>
              <a:rPr lang="ar-IQ" altLang="ar-IQ" sz="2400" b="1" dirty="0" smtClean="0">
                <a:solidFill>
                  <a:srgbClr val="FF0000"/>
                </a:solidFill>
                <a:latin typeface="Simplified Arabic" pitchFamily="18" charset="-78"/>
                <a:cs typeface="Farsi Simple Bold" pitchFamily="2" charset="-78"/>
              </a:rPr>
              <a:t>مثل :-</a:t>
            </a:r>
          </a:p>
          <a:p>
            <a:pPr algn="just" eaLnBrk="1" hangingPunct="1">
              <a:buFontTx/>
              <a:buChar char="-"/>
            </a:pPr>
            <a:r>
              <a:rPr lang="ar-IQ" altLang="ar-IQ" sz="2400" b="1" dirty="0" smtClean="0">
                <a:solidFill>
                  <a:srgbClr val="FF00FF"/>
                </a:solidFill>
                <a:latin typeface="Simplified Arabic" pitchFamily="18" charset="-78"/>
                <a:cs typeface="Simplified Arabic" pitchFamily="18" charset="-78"/>
              </a:rPr>
              <a:t>تجمع حامض أللبنيك </a:t>
            </a:r>
            <a:r>
              <a:rPr lang="en-US" altLang="ar-IQ" sz="2400" b="1" dirty="0" smtClean="0">
                <a:solidFill>
                  <a:srgbClr val="FF00FF"/>
                </a:solidFill>
                <a:latin typeface="Simplified Arabic" pitchFamily="18" charset="-78"/>
                <a:cs typeface="Simplified Arabic" pitchFamily="18" charset="-78"/>
              </a:rPr>
              <a:t>(Lactic acid)</a:t>
            </a:r>
            <a:r>
              <a:rPr lang="ar-IQ" altLang="ar-IQ" sz="2400" b="1" dirty="0" smtClean="0">
                <a:solidFill>
                  <a:srgbClr val="FF00FF"/>
                </a:solidFill>
                <a:latin typeface="Simplified Arabic" pitchFamily="18" charset="-78"/>
                <a:cs typeface="Simplified Arabic" pitchFamily="18" charset="-78"/>
              </a:rPr>
              <a:t> </a:t>
            </a:r>
          </a:p>
          <a:p>
            <a:pPr algn="just" eaLnBrk="1" hangingPunct="1">
              <a:buFontTx/>
              <a:buChar char="-"/>
            </a:pPr>
            <a:r>
              <a:rPr lang="ar-IQ" altLang="ar-IQ" sz="2400" dirty="0" smtClean="0">
                <a:solidFill>
                  <a:srgbClr val="00B0F0"/>
                </a:solidFill>
                <a:latin typeface="Simplified Arabic" pitchFamily="18" charset="-78"/>
                <a:cs typeface="Simplified Arabic" pitchFamily="18" charset="-78"/>
              </a:rPr>
              <a:t>أو </a:t>
            </a:r>
            <a:r>
              <a:rPr lang="ar-IQ" altLang="ar-IQ" sz="2400" b="1" dirty="0" smtClean="0">
                <a:solidFill>
                  <a:srgbClr val="FF00FF"/>
                </a:solidFill>
                <a:latin typeface="Simplified Arabic" pitchFamily="18" charset="-78"/>
                <a:cs typeface="Simplified Arabic" pitchFamily="18" charset="-78"/>
              </a:rPr>
              <a:t>الإرهاق العضلي</a:t>
            </a:r>
            <a:r>
              <a:rPr lang="ar-IQ" altLang="ar-IQ" sz="2400" dirty="0" smtClean="0">
                <a:solidFill>
                  <a:srgbClr val="00B0F0"/>
                </a:solidFill>
                <a:latin typeface="Simplified Arabic" pitchFamily="18" charset="-78"/>
                <a:cs typeface="Simplified Arabic" pitchFamily="18" charset="-78"/>
              </a:rPr>
              <a:t> </a:t>
            </a:r>
          </a:p>
          <a:p>
            <a:pPr algn="just" eaLnBrk="1" hangingPunct="1">
              <a:buFontTx/>
              <a:buChar char="-"/>
            </a:pPr>
            <a:r>
              <a:rPr lang="ar-IQ" altLang="ar-IQ" sz="2400" dirty="0" smtClean="0">
                <a:solidFill>
                  <a:srgbClr val="00B0F0"/>
                </a:solidFill>
                <a:latin typeface="Simplified Arabic" pitchFamily="18" charset="-78"/>
                <a:cs typeface="Simplified Arabic" pitchFamily="18" charset="-78"/>
              </a:rPr>
              <a:t>أو </a:t>
            </a:r>
            <a:r>
              <a:rPr lang="ar-IQ" altLang="ar-IQ" sz="2400" b="1" dirty="0" smtClean="0">
                <a:solidFill>
                  <a:srgbClr val="CC0000"/>
                </a:solidFill>
                <a:latin typeface="Simplified Arabic" pitchFamily="18" charset="-78"/>
                <a:cs typeface="Simplified Arabic" pitchFamily="18" charset="-78"/>
              </a:rPr>
              <a:t>نقص الصوديوم</a:t>
            </a:r>
            <a:r>
              <a:rPr lang="ar-IQ" altLang="ar-IQ" sz="2400" dirty="0" smtClean="0">
                <a:solidFill>
                  <a:srgbClr val="CC0000"/>
                </a:solidFill>
                <a:latin typeface="Simplified Arabic" pitchFamily="18" charset="-78"/>
                <a:cs typeface="Simplified Arabic" pitchFamily="18" charset="-78"/>
              </a:rPr>
              <a:t> </a:t>
            </a:r>
            <a:r>
              <a:rPr lang="ar-IQ" altLang="ar-IQ" sz="2400" dirty="0" smtClean="0">
                <a:solidFill>
                  <a:srgbClr val="00B0F0"/>
                </a:solidFill>
                <a:latin typeface="Simplified Arabic" pitchFamily="18" charset="-78"/>
                <a:cs typeface="Simplified Arabic" pitchFamily="18" charset="-78"/>
              </a:rPr>
              <a:t>في الدم ، مما يؤدي إلى إحداث تقلصات عضلية</a:t>
            </a:r>
            <a:r>
              <a:rPr lang="en-US" altLang="ar-IQ" sz="2400" dirty="0" smtClean="0">
                <a:solidFill>
                  <a:srgbClr val="00B0F0"/>
                </a:solidFill>
                <a:latin typeface="Simplified Arabic" pitchFamily="18" charset="-78"/>
                <a:cs typeface="Simplified Arabic" pitchFamily="18" charset="-78"/>
              </a:rPr>
              <a:t>(Muscular Contraction)</a:t>
            </a:r>
            <a:r>
              <a:rPr lang="ar-IQ" altLang="ar-IQ" sz="2400" dirty="0" smtClean="0">
                <a:solidFill>
                  <a:srgbClr val="00B0F0"/>
                </a:solidFill>
                <a:latin typeface="Simplified Arabic" pitchFamily="18" charset="-78"/>
                <a:cs typeface="Simplified Arabic" pitchFamily="18" charset="-78"/>
              </a:rPr>
              <a:t> شديدة.</a:t>
            </a:r>
            <a:endParaRPr lang="en-US" altLang="ar-IQ" sz="2400" dirty="0" smtClean="0">
              <a:solidFill>
                <a:srgbClr val="00B0F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6850264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04800"/>
            <a:ext cx="8229600" cy="685799"/>
          </a:xfrm>
        </p:spPr>
        <p:txBody>
          <a:bodyPr/>
          <a:lstStyle/>
          <a:p>
            <a:pPr eaLnBrk="1" hangingPunct="1"/>
            <a:r>
              <a:rPr lang="ar-IQ" altLang="ar-IQ" b="1" dirty="0" smtClean="0">
                <a:solidFill>
                  <a:srgbClr val="FF0000"/>
                </a:solidFill>
                <a:latin typeface="Simplified Arabic" pitchFamily="18" charset="-78"/>
                <a:cs typeface="Simplified Arabic" pitchFamily="18" charset="-78"/>
              </a:rPr>
              <a:t>وغالباً يكون التأثير الخارجي </a:t>
            </a:r>
            <a:endParaRPr lang="en-US" altLang="ar-IQ" b="1" dirty="0" smtClean="0">
              <a:solidFill>
                <a:srgbClr val="FF0000"/>
              </a:solidFill>
              <a:latin typeface="Simplified Arabic" pitchFamily="18" charset="-78"/>
              <a:cs typeface="Simplified Arabic" pitchFamily="18" charset="-78"/>
            </a:endParaRPr>
          </a:p>
        </p:txBody>
      </p:sp>
      <p:sp>
        <p:nvSpPr>
          <p:cNvPr id="10243" name="Rectangle 3"/>
          <p:cNvSpPr>
            <a:spLocks noGrp="1" noChangeArrowheads="1"/>
          </p:cNvSpPr>
          <p:nvPr>
            <p:ph idx="1"/>
          </p:nvPr>
        </p:nvSpPr>
        <p:spPr>
          <a:xfrm>
            <a:off x="179388" y="1219200"/>
            <a:ext cx="8713787" cy="5522913"/>
          </a:xfrm>
        </p:spPr>
        <p:txBody>
          <a:bodyPr/>
          <a:lstStyle/>
          <a:p>
            <a:pPr algn="just" eaLnBrk="1" hangingPunct="1"/>
            <a:r>
              <a:rPr lang="ar-IQ" altLang="ar-IQ" sz="5400" b="1" dirty="0" smtClean="0">
                <a:latin typeface="Simplified Arabic" pitchFamily="18" charset="-78"/>
                <a:cs typeface="Simplified Arabic" pitchFamily="18" charset="-78"/>
              </a:rPr>
              <a:t>مفاجئاً </a:t>
            </a:r>
          </a:p>
          <a:p>
            <a:pPr algn="just" eaLnBrk="1" hangingPunct="1"/>
            <a:r>
              <a:rPr lang="ar-IQ" altLang="ar-IQ" sz="5400" b="1" dirty="0" smtClean="0">
                <a:latin typeface="Simplified Arabic" pitchFamily="18" charset="-78"/>
                <a:cs typeface="Simplified Arabic" pitchFamily="18" charset="-78"/>
              </a:rPr>
              <a:t>وشديداً </a:t>
            </a:r>
          </a:p>
          <a:p>
            <a:pPr algn="just" eaLnBrk="1" hangingPunct="1"/>
            <a:r>
              <a:rPr lang="ar-IQ" altLang="ar-IQ" sz="5400" b="1" dirty="0" smtClean="0">
                <a:latin typeface="Simplified Arabic" pitchFamily="18" charset="-78"/>
                <a:cs typeface="Simplified Arabic" pitchFamily="18" charset="-78"/>
              </a:rPr>
              <a:t>ويُسبب تَعطيل</a:t>
            </a:r>
            <a:r>
              <a:rPr lang="en-US" altLang="ar-IQ" sz="5400" b="1" dirty="0" smtClean="0">
                <a:latin typeface="Simplified Arabic" pitchFamily="18" charset="-78"/>
                <a:cs typeface="Simplified Arabic" pitchFamily="18" charset="-78"/>
              </a:rPr>
              <a:t>(Breakdown) </a:t>
            </a:r>
            <a:r>
              <a:rPr lang="ar-IQ" altLang="ar-IQ" sz="5400" b="1" dirty="0" smtClean="0">
                <a:latin typeface="Simplified Arabic" pitchFamily="18" charset="-78"/>
                <a:cs typeface="Simplified Arabic" pitchFamily="18" charset="-78"/>
              </a:rPr>
              <a:t> في وظائف أنسجة وأعضاء الجسم.</a:t>
            </a:r>
          </a:p>
        </p:txBody>
      </p:sp>
    </p:spTree>
    <p:extLst>
      <p:ext uri="{BB962C8B-B14F-4D97-AF65-F5344CB8AC3E}">
        <p14:creationId xmlns:p14="http://schemas.microsoft.com/office/powerpoint/2010/main" val="180385736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ar-IQ" b="1" dirty="0" smtClean="0">
                <a:solidFill>
                  <a:srgbClr val="FF0000"/>
                </a:solidFill>
                <a:latin typeface="Simplified Arabic" pitchFamily="18" charset="-78"/>
                <a:cs typeface="Simplified Arabic" pitchFamily="18" charset="-78"/>
              </a:rPr>
              <a:t>الإصابة النفسية</a:t>
            </a:r>
            <a:endParaRPr lang="ar-IQ"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143000"/>
            <a:ext cx="8229600" cy="5410200"/>
          </a:xfrm>
        </p:spPr>
        <p:txBody>
          <a:bodyPr/>
          <a:lstStyle/>
          <a:p>
            <a:pPr lvl="0" algn="just" eaLnBrk="1" hangingPunct="1"/>
            <a:r>
              <a:rPr lang="ar-IQ" altLang="ar-IQ" sz="4000" b="1" dirty="0">
                <a:solidFill>
                  <a:prstClr val="black"/>
                </a:solidFill>
                <a:latin typeface="Simplified Arabic" pitchFamily="18" charset="-78"/>
                <a:cs typeface="Simplified Arabic" pitchFamily="18" charset="-78"/>
              </a:rPr>
              <a:t>يَدخل مفهوم الإصابة أيضا </a:t>
            </a:r>
            <a:endParaRPr lang="ar-IQ" altLang="ar-IQ" sz="4000" b="1" dirty="0" smtClean="0">
              <a:solidFill>
                <a:prstClr val="black"/>
              </a:solidFill>
              <a:latin typeface="Simplified Arabic" pitchFamily="18" charset="-78"/>
              <a:cs typeface="Simplified Arabic" pitchFamily="18" charset="-78"/>
            </a:endParaRPr>
          </a:p>
          <a:p>
            <a:pPr lvl="0" algn="just" eaLnBrk="1" hangingPunct="1"/>
            <a:r>
              <a:rPr lang="ar-IQ" altLang="ar-IQ" sz="4000" b="1" dirty="0" smtClean="0">
                <a:solidFill>
                  <a:srgbClr val="7030A0"/>
                </a:solidFill>
                <a:latin typeface="Simplified Arabic" pitchFamily="18" charset="-78"/>
                <a:cs typeface="Simplified Arabic" pitchFamily="18" charset="-78"/>
              </a:rPr>
              <a:t>(</a:t>
            </a:r>
            <a:r>
              <a:rPr lang="ar-IQ" altLang="ar-IQ" sz="4000" b="1" dirty="0">
                <a:solidFill>
                  <a:srgbClr val="7030A0"/>
                </a:solidFill>
                <a:latin typeface="Simplified Arabic" pitchFamily="18" charset="-78"/>
                <a:cs typeface="Simplified Arabic" pitchFamily="18" charset="-78"/>
              </a:rPr>
              <a:t>الإصابة النفسية</a:t>
            </a:r>
            <a:r>
              <a:rPr lang="en-US" altLang="ar-IQ" sz="4000" b="1" dirty="0">
                <a:solidFill>
                  <a:srgbClr val="7030A0"/>
                </a:solidFill>
                <a:latin typeface="Simplified Arabic" pitchFamily="18" charset="-78"/>
                <a:cs typeface="Simplified Arabic" pitchFamily="18" charset="-78"/>
              </a:rPr>
              <a:t>Psychology Injuries </a:t>
            </a:r>
            <a:r>
              <a:rPr lang="ar-IQ" altLang="ar-IQ" sz="4000" b="1" dirty="0">
                <a:solidFill>
                  <a:srgbClr val="7030A0"/>
                </a:solidFill>
                <a:latin typeface="Simplified Arabic" pitchFamily="18" charset="-78"/>
                <a:cs typeface="Simplified Arabic" pitchFamily="18" charset="-78"/>
              </a:rPr>
              <a:t>) </a:t>
            </a:r>
            <a:endParaRPr lang="ar-IQ" altLang="ar-IQ" sz="4000" b="1" dirty="0" smtClean="0">
              <a:solidFill>
                <a:srgbClr val="7030A0"/>
              </a:solidFill>
              <a:latin typeface="Simplified Arabic" pitchFamily="18" charset="-78"/>
              <a:cs typeface="Simplified Arabic" pitchFamily="18" charset="-78"/>
            </a:endParaRPr>
          </a:p>
          <a:p>
            <a:pPr lvl="0" algn="just" eaLnBrk="1" hangingPunct="1"/>
            <a:r>
              <a:rPr lang="ar-IQ" altLang="ar-IQ" sz="4000" b="1" dirty="0" smtClean="0">
                <a:solidFill>
                  <a:prstClr val="black"/>
                </a:solidFill>
                <a:latin typeface="Simplified Arabic" pitchFamily="18" charset="-78"/>
                <a:cs typeface="Simplified Arabic" pitchFamily="18" charset="-78"/>
              </a:rPr>
              <a:t>التي تحدث </a:t>
            </a:r>
            <a:r>
              <a:rPr lang="ar-IQ" altLang="ar-IQ" sz="4000" b="1" dirty="0">
                <a:solidFill>
                  <a:prstClr val="black"/>
                </a:solidFill>
                <a:latin typeface="Simplified Arabic" pitchFamily="18" charset="-78"/>
                <a:cs typeface="Simplified Arabic" pitchFamily="18" charset="-78"/>
              </a:rPr>
              <a:t>نتيجةً لتأثيرات انفعالية شديدة تؤدي إلى عرقلة العمليات الوظيفية للجهاز العصبي المركزي</a:t>
            </a:r>
            <a:r>
              <a:rPr lang="ar-IQ" altLang="ar-IQ" sz="4000" b="1" dirty="0" smtClean="0">
                <a:solidFill>
                  <a:prstClr val="black"/>
                </a:solidFill>
                <a:latin typeface="Simplified Arabic" pitchFamily="18" charset="-78"/>
                <a:cs typeface="Simplified Arabic" pitchFamily="18" charset="-78"/>
              </a:rPr>
              <a:t>.</a:t>
            </a:r>
            <a:endParaRPr lang="en-US" altLang="ar-IQ" sz="4000" b="1" dirty="0">
              <a:solidFill>
                <a:prstClr val="black"/>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963740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7813"/>
            <a:ext cx="8229600" cy="1017587"/>
          </a:xfrm>
        </p:spPr>
        <p:txBody>
          <a:bodyPr/>
          <a:lstStyle/>
          <a:p>
            <a:pPr eaLnBrk="1" hangingPunct="1"/>
            <a:r>
              <a:rPr lang="ar-IQ" altLang="ar-IQ" sz="4000" b="1" dirty="0" smtClean="0">
                <a:solidFill>
                  <a:srgbClr val="FF0000"/>
                </a:solidFill>
              </a:rPr>
              <a:t>1ـ1ـ2 خصائص الإصابات الرياضية </a:t>
            </a:r>
            <a:r>
              <a:rPr lang="en-US" altLang="ar-IQ" sz="4000" b="1" dirty="0" smtClean="0">
                <a:solidFill>
                  <a:srgbClr val="FF0000"/>
                </a:solidFill>
              </a:rPr>
              <a:t>Characteristic Of Sport Injuries</a:t>
            </a:r>
            <a:r>
              <a:rPr lang="en-US" altLang="ar-IQ" sz="4000" dirty="0" smtClean="0">
                <a:solidFill>
                  <a:srgbClr val="FF0000"/>
                </a:solidFill>
              </a:rPr>
              <a:t> </a:t>
            </a:r>
          </a:p>
        </p:txBody>
      </p:sp>
      <p:sp>
        <p:nvSpPr>
          <p:cNvPr id="11267" name="Rectangle 3"/>
          <p:cNvSpPr>
            <a:spLocks noGrp="1" noChangeArrowheads="1"/>
          </p:cNvSpPr>
          <p:nvPr>
            <p:ph idx="1"/>
          </p:nvPr>
        </p:nvSpPr>
        <p:spPr>
          <a:xfrm>
            <a:off x="107950" y="1600199"/>
            <a:ext cx="8856663" cy="5141913"/>
          </a:xfrm>
        </p:spPr>
        <p:txBody>
          <a:bodyPr/>
          <a:lstStyle/>
          <a:p>
            <a:pPr algn="just" eaLnBrk="1" hangingPunct="1">
              <a:lnSpc>
                <a:spcPct val="90000"/>
              </a:lnSpc>
            </a:pPr>
            <a:r>
              <a:rPr lang="ar-IQ" altLang="ar-IQ" sz="2800" b="1" dirty="0" smtClean="0">
                <a:solidFill>
                  <a:srgbClr val="7030A0"/>
                </a:solidFill>
                <a:latin typeface="Simplified Arabic" pitchFamily="18" charset="-78"/>
                <a:cs typeface="Simplified Arabic" pitchFamily="18" charset="-78"/>
              </a:rPr>
              <a:t>تتوقف نسبة حدوث الإصابات الرياضية إلى حدٍ كبير على مدى </a:t>
            </a:r>
          </a:p>
          <a:p>
            <a:pPr algn="just" eaLnBrk="1" hangingPunct="1">
              <a:lnSpc>
                <a:spcPct val="90000"/>
              </a:lnSpc>
            </a:pPr>
            <a:r>
              <a:rPr lang="ar-IQ" altLang="ar-IQ" sz="2800" b="1" dirty="0" smtClean="0">
                <a:solidFill>
                  <a:srgbClr val="FF0000"/>
                </a:solidFill>
              </a:rPr>
              <a:t>كفاءة اللاعب:-</a:t>
            </a:r>
          </a:p>
          <a:p>
            <a:pPr algn="just" eaLnBrk="1" hangingPunct="1">
              <a:lnSpc>
                <a:spcPct val="90000"/>
              </a:lnSpc>
            </a:pPr>
            <a:r>
              <a:rPr lang="ar-IQ" altLang="ar-IQ" sz="2800" b="1" dirty="0" smtClean="0">
                <a:solidFill>
                  <a:srgbClr val="FF0000"/>
                </a:solidFill>
              </a:rPr>
              <a:t>البدنية</a:t>
            </a:r>
            <a:r>
              <a:rPr lang="en-US" altLang="ar-IQ" sz="2800" dirty="0" smtClean="0"/>
              <a:t>(Fitness) </a:t>
            </a:r>
            <a:r>
              <a:rPr lang="ar-IQ" altLang="ar-IQ" sz="2800" dirty="0" smtClean="0"/>
              <a:t> </a:t>
            </a:r>
          </a:p>
          <a:p>
            <a:pPr algn="just" eaLnBrk="1" hangingPunct="1">
              <a:lnSpc>
                <a:spcPct val="90000"/>
              </a:lnSpc>
            </a:pPr>
            <a:r>
              <a:rPr lang="ar-IQ" altLang="ar-IQ" sz="2800" b="1" dirty="0" smtClean="0">
                <a:solidFill>
                  <a:srgbClr val="FF0000"/>
                </a:solidFill>
              </a:rPr>
              <a:t>والوظيفية</a:t>
            </a:r>
            <a:r>
              <a:rPr lang="en-US" altLang="ar-IQ" sz="2800" dirty="0" smtClean="0"/>
              <a:t>(Functional) </a:t>
            </a:r>
            <a:r>
              <a:rPr lang="ar-IQ" altLang="ar-IQ" sz="2800" dirty="0" smtClean="0"/>
              <a:t> </a:t>
            </a:r>
          </a:p>
          <a:p>
            <a:pPr algn="just" eaLnBrk="1" hangingPunct="1">
              <a:lnSpc>
                <a:spcPct val="90000"/>
              </a:lnSpc>
            </a:pPr>
            <a:r>
              <a:rPr lang="ar-IQ" altLang="ar-IQ" sz="2800" b="1" dirty="0" smtClean="0">
                <a:solidFill>
                  <a:srgbClr val="FF0000"/>
                </a:solidFill>
              </a:rPr>
              <a:t>والنفسية</a:t>
            </a:r>
            <a:r>
              <a:rPr lang="ar-IQ" altLang="ar-IQ" sz="2800" dirty="0" smtClean="0"/>
              <a:t> </a:t>
            </a:r>
            <a:r>
              <a:rPr lang="en-US" altLang="ar-IQ" sz="2800" dirty="0" smtClean="0"/>
              <a:t>(Psychology)</a:t>
            </a:r>
            <a:r>
              <a:rPr lang="ar-IQ" altLang="ar-IQ" sz="2800" dirty="0" smtClean="0"/>
              <a:t> </a:t>
            </a:r>
          </a:p>
          <a:p>
            <a:pPr algn="just" eaLnBrk="1" hangingPunct="1">
              <a:lnSpc>
                <a:spcPct val="90000"/>
              </a:lnSpc>
            </a:pPr>
            <a:r>
              <a:rPr lang="ar-IQ" altLang="ar-IQ" sz="2800" b="1" dirty="0" smtClean="0">
                <a:solidFill>
                  <a:srgbClr val="FF0000"/>
                </a:solidFill>
              </a:rPr>
              <a:t>وحُسن الأعداد </a:t>
            </a:r>
            <a:r>
              <a:rPr lang="en-US" altLang="ar-IQ" sz="2800" dirty="0" smtClean="0"/>
              <a:t>(Good Preparation) </a:t>
            </a:r>
            <a:endParaRPr lang="ar-IQ" altLang="ar-IQ" sz="2800" dirty="0" smtClean="0"/>
          </a:p>
          <a:p>
            <a:pPr algn="just" eaLnBrk="1" hangingPunct="1">
              <a:lnSpc>
                <a:spcPct val="90000"/>
              </a:lnSpc>
            </a:pPr>
            <a:r>
              <a:rPr lang="ar-IQ" altLang="ar-IQ" sz="2800" dirty="0" smtClean="0"/>
              <a:t>(كلما انخفضت الكفاءة زادت نسبة حدوث الإصابة وبالعكس).</a:t>
            </a:r>
          </a:p>
          <a:p>
            <a:pPr algn="just" eaLnBrk="1" hangingPunct="1">
              <a:lnSpc>
                <a:spcPct val="90000"/>
              </a:lnSpc>
            </a:pPr>
            <a:r>
              <a:rPr lang="ar-IQ" altLang="ar-IQ" sz="2800" dirty="0" smtClean="0"/>
              <a:t>إن أداء </a:t>
            </a:r>
            <a:r>
              <a:rPr lang="ar-IQ" altLang="ar-IQ" sz="2800" b="1" dirty="0" smtClean="0">
                <a:solidFill>
                  <a:srgbClr val="FF0000"/>
                </a:solidFill>
              </a:rPr>
              <a:t>المهارات </a:t>
            </a:r>
            <a:r>
              <a:rPr lang="en-US" altLang="ar-IQ" sz="2800" dirty="0" smtClean="0"/>
              <a:t>(Skills)</a:t>
            </a:r>
            <a:r>
              <a:rPr lang="ar-IQ" altLang="ar-IQ" sz="2800" dirty="0" smtClean="0"/>
              <a:t> بطريقة صحيحة.</a:t>
            </a:r>
          </a:p>
          <a:p>
            <a:pPr algn="just" eaLnBrk="1" hangingPunct="1">
              <a:lnSpc>
                <a:spcPct val="90000"/>
              </a:lnSpc>
            </a:pPr>
            <a:r>
              <a:rPr lang="ar-IQ" altLang="ar-IQ" sz="2800" dirty="0" smtClean="0"/>
              <a:t>غياب </a:t>
            </a:r>
            <a:r>
              <a:rPr lang="ar-IQ" altLang="ar-IQ" sz="2800" b="1" dirty="0" smtClean="0">
                <a:solidFill>
                  <a:srgbClr val="FF0000"/>
                </a:solidFill>
              </a:rPr>
              <a:t>الإشراف العلمي </a:t>
            </a:r>
            <a:r>
              <a:rPr lang="ar-IQ" altLang="ar-IQ" sz="2800" dirty="0" smtClean="0"/>
              <a:t>للمدرب المتخصص.</a:t>
            </a:r>
            <a:r>
              <a:rPr lang="en-US" altLang="ar-IQ" sz="2800" dirty="0" smtClean="0"/>
              <a:t> </a:t>
            </a:r>
            <a:endParaRPr lang="ar-IQ" altLang="ar-IQ" sz="2800" dirty="0" smtClean="0"/>
          </a:p>
          <a:p>
            <a:pPr algn="just" eaLnBrk="1" hangingPunct="1">
              <a:lnSpc>
                <a:spcPct val="90000"/>
              </a:lnSpc>
            </a:pPr>
            <a:r>
              <a:rPr lang="en-US" altLang="ar-IQ" sz="2800" dirty="0" smtClean="0"/>
              <a:t> </a:t>
            </a:r>
            <a:r>
              <a:rPr lang="ar-IQ" altLang="ar-IQ" sz="2800" dirty="0" smtClean="0"/>
              <a:t>تحدث الإصابات في </a:t>
            </a:r>
            <a:r>
              <a:rPr lang="ar-IQ" altLang="ar-IQ" sz="2800" b="1" dirty="0" smtClean="0">
                <a:solidFill>
                  <a:srgbClr val="FF0000"/>
                </a:solidFill>
              </a:rPr>
              <a:t>التدريب والمنافسات </a:t>
            </a:r>
            <a:r>
              <a:rPr lang="ar-IQ" altLang="ar-IQ" sz="2800" dirty="0" smtClean="0"/>
              <a:t>وخاصة في رياضة المستويات المتقدمة</a:t>
            </a:r>
            <a:r>
              <a:rPr lang="en-US" altLang="ar-IQ" sz="2800" dirty="0" smtClean="0"/>
              <a:t>(on a high level) </a:t>
            </a:r>
            <a:r>
              <a:rPr lang="ar-IQ" altLang="ar-IQ" sz="2800" dirty="0" smtClean="0"/>
              <a:t>.</a:t>
            </a:r>
            <a:endParaRPr lang="en-US" altLang="ar-IQ" sz="2800" dirty="0" smtClean="0"/>
          </a:p>
        </p:txBody>
      </p:sp>
    </p:spTree>
    <p:extLst>
      <p:ext uri="{BB962C8B-B14F-4D97-AF65-F5344CB8AC3E}">
        <p14:creationId xmlns:p14="http://schemas.microsoft.com/office/powerpoint/2010/main" val="80415805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28600"/>
            <a:ext cx="8229600" cy="685800"/>
          </a:xfrm>
        </p:spPr>
        <p:txBody>
          <a:bodyPr/>
          <a:lstStyle/>
          <a:p>
            <a:pPr eaLnBrk="1" hangingPunct="1"/>
            <a:r>
              <a:rPr lang="ar-IQ" altLang="ar-IQ" b="1" dirty="0" smtClean="0">
                <a:solidFill>
                  <a:srgbClr val="FF0000"/>
                </a:solidFill>
                <a:latin typeface="Simplified Arabic" pitchFamily="18" charset="-78"/>
                <a:cs typeface="Simplified Arabic" pitchFamily="18" charset="-78"/>
              </a:rPr>
              <a:t>ومن خصائص الإصابات الرياضية أيضاً</a:t>
            </a:r>
            <a:endParaRPr lang="en-US" altLang="ar-IQ" b="1" dirty="0" smtClean="0">
              <a:solidFill>
                <a:srgbClr val="FF0000"/>
              </a:solidFill>
              <a:latin typeface="Simplified Arabic" pitchFamily="18" charset="-78"/>
              <a:cs typeface="Simplified Arabic" pitchFamily="18" charset="-78"/>
            </a:endParaRPr>
          </a:p>
        </p:txBody>
      </p:sp>
      <p:sp>
        <p:nvSpPr>
          <p:cNvPr id="12291" name="Rectangle 3"/>
          <p:cNvSpPr>
            <a:spLocks noGrp="1" noChangeArrowheads="1"/>
          </p:cNvSpPr>
          <p:nvPr>
            <p:ph idx="1"/>
          </p:nvPr>
        </p:nvSpPr>
        <p:spPr>
          <a:xfrm>
            <a:off x="250825" y="1066800"/>
            <a:ext cx="8642350" cy="5602288"/>
          </a:xfrm>
        </p:spPr>
        <p:txBody>
          <a:bodyPr/>
          <a:lstStyle/>
          <a:p>
            <a:pPr algn="just" eaLnBrk="1" hangingPunct="1"/>
            <a:r>
              <a:rPr lang="ar-IQ" altLang="ar-IQ" sz="4000" dirty="0" smtClean="0"/>
              <a:t>تزداد نسبة حدوث الإصابات في </a:t>
            </a:r>
            <a:r>
              <a:rPr lang="ar-IQ" altLang="ar-IQ" sz="4000" b="1" dirty="0" smtClean="0">
                <a:solidFill>
                  <a:srgbClr val="FF0000"/>
                </a:solidFill>
              </a:rPr>
              <a:t>الألعاب الجماعية </a:t>
            </a:r>
            <a:r>
              <a:rPr lang="ar-IQ" altLang="ar-IQ" sz="4000" dirty="0" smtClean="0"/>
              <a:t>، وتزداد كذلك في الألعاب التي تحتاج إلى مجهود حركي عنيف.</a:t>
            </a:r>
          </a:p>
          <a:p>
            <a:pPr algn="just" eaLnBrk="1" hangingPunct="1"/>
            <a:r>
              <a:rPr lang="ar-IQ" altLang="ar-IQ" sz="4000" dirty="0" smtClean="0"/>
              <a:t>تزداد احتمالات حدوث الإصابة عند القيام </a:t>
            </a:r>
            <a:r>
              <a:rPr lang="ar-IQ" altLang="ar-IQ" sz="4000" smtClean="0"/>
              <a:t>بحركات (خططية فردية أو ) </a:t>
            </a:r>
            <a:r>
              <a:rPr lang="ar-IQ" altLang="ar-IQ" sz="4000" b="1" dirty="0" smtClean="0">
                <a:solidFill>
                  <a:srgbClr val="FF0000"/>
                </a:solidFill>
              </a:rPr>
              <a:t>تكتيكية عنيفة ومركبة </a:t>
            </a:r>
            <a:r>
              <a:rPr lang="ar-IQ" altLang="ar-IQ" sz="4000" dirty="0" smtClean="0"/>
              <a:t>.</a:t>
            </a:r>
          </a:p>
          <a:p>
            <a:pPr algn="just" eaLnBrk="1" hangingPunct="1"/>
            <a:r>
              <a:rPr lang="ar-IQ" altLang="ar-IQ" sz="4000" dirty="0" smtClean="0"/>
              <a:t>تكون الإصابة لدى </a:t>
            </a:r>
            <a:r>
              <a:rPr lang="ar-IQ" altLang="ar-IQ" sz="4000" b="1" dirty="0" smtClean="0">
                <a:solidFill>
                  <a:srgbClr val="FF0000"/>
                </a:solidFill>
              </a:rPr>
              <a:t>النساء اقل من الرجال</a:t>
            </a:r>
            <a:r>
              <a:rPr lang="ar-IQ" altLang="ar-IQ" sz="4000" dirty="0" smtClean="0"/>
              <a:t>.</a:t>
            </a:r>
            <a:endParaRPr lang="en-US" altLang="ar-IQ" sz="4000" dirty="0" smtClean="0"/>
          </a:p>
        </p:txBody>
      </p:sp>
    </p:spTree>
    <p:extLst>
      <p:ext uri="{BB962C8B-B14F-4D97-AF65-F5344CB8AC3E}">
        <p14:creationId xmlns:p14="http://schemas.microsoft.com/office/powerpoint/2010/main" val="283734453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9600" dirty="0" smtClean="0">
                <a:solidFill>
                  <a:srgbClr val="FF0000"/>
                </a:solidFill>
              </a:rPr>
              <a:t>1</a:t>
            </a:r>
            <a:endParaRPr lang="ar-IQ" sz="9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lvl="0" indent="0" algn="ctr" rtl="0">
              <a:lnSpc>
                <a:spcPct val="100000"/>
              </a:lnSpc>
              <a:spcBef>
                <a:spcPct val="20000"/>
              </a:spcBef>
              <a:buNone/>
            </a:pPr>
            <a:r>
              <a:rPr lang="ar-IQ" sz="3600" b="1" dirty="0" smtClean="0">
                <a:solidFill>
                  <a:srgbClr val="002060"/>
                </a:solidFill>
              </a:rPr>
              <a:t>بسم الله الرحمن الرحيم</a:t>
            </a:r>
          </a:p>
          <a:p>
            <a:pPr marL="0" lvl="0" indent="0" algn="ctr" rtl="0">
              <a:lnSpc>
                <a:spcPct val="100000"/>
              </a:lnSpc>
              <a:spcBef>
                <a:spcPct val="20000"/>
              </a:spcBef>
              <a:buNone/>
            </a:pPr>
            <a:r>
              <a:rPr lang="ar-IQ" sz="3600" b="1" dirty="0" smtClean="0">
                <a:solidFill>
                  <a:srgbClr val="002060"/>
                </a:solidFill>
              </a:rPr>
              <a:t>المحاضرة </a:t>
            </a:r>
            <a:r>
              <a:rPr lang="ar-IQ" sz="3600" b="1" dirty="0" smtClean="0">
                <a:solidFill>
                  <a:srgbClr val="C00000"/>
                </a:solidFill>
              </a:rPr>
              <a:t>1</a:t>
            </a:r>
            <a:endParaRPr lang="ar-IQ" sz="3600" b="1" dirty="0">
              <a:solidFill>
                <a:srgbClr val="C00000"/>
              </a:solidFill>
            </a:endParaRPr>
          </a:p>
          <a:p>
            <a:pPr marL="0" lvl="0" indent="0" algn="ctr" rtl="0">
              <a:lnSpc>
                <a:spcPct val="100000"/>
              </a:lnSpc>
              <a:spcBef>
                <a:spcPct val="20000"/>
              </a:spcBef>
              <a:buNone/>
            </a:pPr>
            <a:r>
              <a:rPr lang="ar-IQ" sz="3600" b="1" dirty="0">
                <a:solidFill>
                  <a:srgbClr val="00B050"/>
                </a:solidFill>
              </a:rPr>
              <a:t>العام الدراسي</a:t>
            </a:r>
          </a:p>
          <a:p>
            <a:pPr marL="0" lvl="0" indent="0" algn="ctr" rtl="0">
              <a:lnSpc>
                <a:spcPct val="100000"/>
              </a:lnSpc>
              <a:spcBef>
                <a:spcPct val="20000"/>
              </a:spcBef>
              <a:buNone/>
            </a:pPr>
            <a:r>
              <a:rPr lang="ar-IQ" sz="3600" b="1" dirty="0" smtClean="0">
                <a:solidFill>
                  <a:srgbClr val="00B050"/>
                </a:solidFill>
              </a:rPr>
              <a:t>2024 </a:t>
            </a:r>
            <a:r>
              <a:rPr lang="ar-IQ" sz="3600" b="1" dirty="0">
                <a:solidFill>
                  <a:srgbClr val="00B050"/>
                </a:solidFill>
              </a:rPr>
              <a:t>– </a:t>
            </a:r>
            <a:r>
              <a:rPr lang="ar-IQ" sz="3600" b="1" dirty="0" smtClean="0">
                <a:solidFill>
                  <a:srgbClr val="00B050"/>
                </a:solidFill>
              </a:rPr>
              <a:t>2025</a:t>
            </a:r>
            <a:endParaRPr lang="ar-IQ" sz="3600" b="1" dirty="0">
              <a:solidFill>
                <a:srgbClr val="00B050"/>
              </a:solidFill>
            </a:endParaRPr>
          </a:p>
          <a:p>
            <a:pPr marL="0" lvl="0" indent="0" algn="ctr" rtl="0">
              <a:lnSpc>
                <a:spcPct val="100000"/>
              </a:lnSpc>
              <a:spcBef>
                <a:spcPct val="20000"/>
              </a:spcBef>
              <a:buNone/>
            </a:pPr>
            <a:r>
              <a:rPr lang="en-US" sz="3600" b="1" dirty="0" smtClean="0">
                <a:solidFill>
                  <a:srgbClr val="C00000"/>
                </a:solidFill>
              </a:rPr>
              <a:t> (</a:t>
            </a:r>
            <a:r>
              <a:rPr lang="ar-IQ" sz="3600" b="1" dirty="0" smtClean="0">
                <a:solidFill>
                  <a:srgbClr val="C00000"/>
                </a:solidFill>
              </a:rPr>
              <a:t>المرحلة الثالثة الدراسة (الصباحية والمسائية</a:t>
            </a:r>
          </a:p>
          <a:p>
            <a:pPr marL="0" lvl="0" indent="0" algn="ctr" rtl="0">
              <a:lnSpc>
                <a:spcPct val="100000"/>
              </a:lnSpc>
              <a:spcBef>
                <a:spcPct val="20000"/>
              </a:spcBef>
              <a:buNone/>
            </a:pPr>
            <a:r>
              <a:rPr lang="ar-IQ" sz="4800" b="1" dirty="0" smtClean="0">
                <a:solidFill>
                  <a:srgbClr val="7030A0"/>
                </a:solidFill>
              </a:rPr>
              <a:t>مادة </a:t>
            </a:r>
            <a:r>
              <a:rPr lang="ar-IQ" sz="4800" b="1" dirty="0">
                <a:solidFill>
                  <a:srgbClr val="7030A0"/>
                </a:solidFill>
              </a:rPr>
              <a:t>تأهيل الإصابات الرياضية</a:t>
            </a:r>
          </a:p>
          <a:p>
            <a:pPr marL="342900" lvl="0" indent="-342900" algn="ctr" fontAlgn="base">
              <a:lnSpc>
                <a:spcPct val="100000"/>
              </a:lnSpc>
              <a:spcBef>
                <a:spcPct val="20000"/>
              </a:spcBef>
              <a:spcAft>
                <a:spcPct val="0"/>
              </a:spcAft>
              <a:buFontTx/>
              <a:buChar char="•"/>
            </a:pPr>
            <a:r>
              <a:rPr lang="ar-IQ" altLang="ar-IQ" sz="3200" b="1" kern="0" dirty="0" err="1">
                <a:solidFill>
                  <a:srgbClr val="00B050"/>
                </a:solidFill>
                <a:latin typeface="Simplified Arabic" pitchFamily="18" charset="-78"/>
                <a:cs typeface="Simplified Arabic" pitchFamily="18" charset="-78"/>
              </a:rPr>
              <a:t>أ.د</a:t>
            </a:r>
            <a:r>
              <a:rPr lang="ar-IQ" altLang="ar-IQ" sz="3200" b="1" kern="0" dirty="0">
                <a:solidFill>
                  <a:srgbClr val="00B050"/>
                </a:solidFill>
                <a:latin typeface="Simplified Arabic" pitchFamily="18" charset="-78"/>
                <a:cs typeface="Simplified Arabic" pitchFamily="18" charset="-78"/>
              </a:rPr>
              <a:t>. حسن هادي الهلالي</a:t>
            </a:r>
          </a:p>
          <a:p>
            <a:pPr marL="342900" lvl="0" indent="-342900" algn="ctr" fontAlgn="base">
              <a:lnSpc>
                <a:spcPct val="100000"/>
              </a:lnSpc>
              <a:spcBef>
                <a:spcPct val="20000"/>
              </a:spcBef>
              <a:spcAft>
                <a:spcPct val="0"/>
              </a:spcAft>
              <a:buFontTx/>
              <a:buChar char="•"/>
            </a:pPr>
            <a:r>
              <a:rPr lang="ar-IQ" altLang="ar-IQ" sz="3200" b="1" kern="0" dirty="0">
                <a:solidFill>
                  <a:srgbClr val="00B050"/>
                </a:solidFill>
                <a:latin typeface="Simplified Arabic" pitchFamily="18" charset="-78"/>
                <a:cs typeface="Simplified Arabic" pitchFamily="18" charset="-78"/>
              </a:rPr>
              <a:t>الجامعة المستنصرية – كلية التربية البدنية وعلوم الرياضة</a:t>
            </a:r>
            <a:endParaRPr lang="en-US" altLang="ar-IQ" sz="3200" b="1" kern="0" dirty="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8455590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79388" y="115888"/>
            <a:ext cx="8785225" cy="504825"/>
          </a:xfrm>
        </p:spPr>
        <p:txBody>
          <a:bodyPr/>
          <a:lstStyle/>
          <a:p>
            <a:pPr eaLnBrk="1" hangingPunct="1"/>
            <a:r>
              <a:rPr lang="ar-IQ" altLang="ar-IQ" sz="4000" b="1" smtClean="0">
                <a:solidFill>
                  <a:srgbClr val="00B0F0"/>
                </a:solidFill>
                <a:latin typeface="Simplified Arabic" pitchFamily="18" charset="-78"/>
                <a:cs typeface="Simplified Arabic" pitchFamily="18" charset="-78"/>
              </a:rPr>
              <a:t>تكون الإصابة بحسب الأعمار وكالآتي</a:t>
            </a:r>
            <a:endParaRPr lang="en-US" altLang="ar-IQ" sz="4000" b="1" smtClean="0">
              <a:solidFill>
                <a:srgbClr val="00B0F0"/>
              </a:solidFill>
              <a:latin typeface="Simplified Arabic" pitchFamily="18" charset="-78"/>
              <a:cs typeface="Simplified Arabic" pitchFamily="18" charset="-78"/>
            </a:endParaRPr>
          </a:p>
        </p:txBody>
      </p:sp>
      <p:sp>
        <p:nvSpPr>
          <p:cNvPr id="13315" name="Rectangle 3"/>
          <p:cNvSpPr>
            <a:spLocks noGrp="1" noChangeArrowheads="1"/>
          </p:cNvSpPr>
          <p:nvPr>
            <p:ph idx="1"/>
          </p:nvPr>
        </p:nvSpPr>
        <p:spPr>
          <a:xfrm>
            <a:off x="179388" y="836613"/>
            <a:ext cx="8785225" cy="5832475"/>
          </a:xfrm>
        </p:spPr>
        <p:txBody>
          <a:bodyPr/>
          <a:lstStyle/>
          <a:p>
            <a:pPr algn="just" eaLnBrk="1" hangingPunct="1"/>
            <a:r>
              <a:rPr lang="ar-IQ" altLang="ar-IQ" b="1" dirty="0" smtClean="0"/>
              <a:t>في </a:t>
            </a:r>
            <a:r>
              <a:rPr lang="ar-IQ" altLang="ar-IQ" b="1" dirty="0" smtClean="0">
                <a:solidFill>
                  <a:srgbClr val="FF0000"/>
                </a:solidFill>
              </a:rPr>
              <a:t>سن المراهقة :-</a:t>
            </a:r>
          </a:p>
          <a:p>
            <a:pPr algn="just" eaLnBrk="1" hangingPunct="1"/>
            <a:r>
              <a:rPr lang="ar-IQ" altLang="ar-IQ" b="1" dirty="0" smtClean="0">
                <a:solidFill>
                  <a:srgbClr val="FF0000"/>
                </a:solidFill>
              </a:rPr>
              <a:t>- </a:t>
            </a:r>
            <a:r>
              <a:rPr lang="ar-IQ" altLang="ar-IQ" dirty="0" smtClean="0"/>
              <a:t>تكثر إصابات </a:t>
            </a:r>
            <a:r>
              <a:rPr lang="ar-IQ" altLang="ar-IQ" b="1" dirty="0" smtClean="0">
                <a:solidFill>
                  <a:srgbClr val="FF0000"/>
                </a:solidFill>
              </a:rPr>
              <a:t>(الكسور، إصابات العضلات والمفاصل، وإصابة مراكز النمو في نهايات العظام الطويلة)</a:t>
            </a:r>
          </a:p>
          <a:p>
            <a:pPr algn="just" eaLnBrk="1" hangingPunct="1"/>
            <a:r>
              <a:rPr lang="ar-IQ" altLang="ar-IQ" b="1" dirty="0" smtClean="0"/>
              <a:t>في </a:t>
            </a:r>
            <a:r>
              <a:rPr lang="ar-IQ" altLang="ar-IQ" b="1" dirty="0" smtClean="0">
                <a:solidFill>
                  <a:srgbClr val="FF0000"/>
                </a:solidFill>
              </a:rPr>
              <a:t>سن النضوج</a:t>
            </a:r>
            <a:r>
              <a:rPr lang="ar-IQ" altLang="ar-IQ" dirty="0" smtClean="0">
                <a:solidFill>
                  <a:srgbClr val="FF0000"/>
                </a:solidFill>
              </a:rPr>
              <a:t> </a:t>
            </a:r>
          </a:p>
          <a:p>
            <a:pPr algn="just" eaLnBrk="1" hangingPunct="1"/>
            <a:r>
              <a:rPr lang="ar-IQ" altLang="ar-IQ" dirty="0" smtClean="0">
                <a:solidFill>
                  <a:srgbClr val="FF0000"/>
                </a:solidFill>
              </a:rPr>
              <a:t>- </a:t>
            </a:r>
            <a:r>
              <a:rPr lang="ar-IQ" altLang="ar-IQ" dirty="0" smtClean="0"/>
              <a:t>تكثر </a:t>
            </a:r>
            <a:r>
              <a:rPr lang="ar-IQ" altLang="ar-IQ" b="1" dirty="0" smtClean="0">
                <a:solidFill>
                  <a:srgbClr val="FF0000"/>
                </a:solidFill>
              </a:rPr>
              <a:t>الإصابات العضلية </a:t>
            </a:r>
            <a:r>
              <a:rPr lang="ar-IQ" altLang="ar-IQ" dirty="0" smtClean="0"/>
              <a:t>بسبب التدريبات الشديدة أو في المنافسة أو بسبب الطموح العالي.</a:t>
            </a:r>
          </a:p>
          <a:p>
            <a:pPr algn="just" eaLnBrk="1" hangingPunct="1"/>
            <a:r>
              <a:rPr lang="ar-IQ" altLang="ar-IQ" b="1" dirty="0" smtClean="0"/>
              <a:t>في سن </a:t>
            </a:r>
            <a:r>
              <a:rPr lang="ar-IQ" altLang="ar-IQ" b="1" dirty="0" smtClean="0">
                <a:solidFill>
                  <a:srgbClr val="FF0000"/>
                </a:solidFill>
              </a:rPr>
              <a:t>ما فوق الثلاثين</a:t>
            </a:r>
            <a:r>
              <a:rPr lang="ar-IQ" altLang="ar-IQ" dirty="0" smtClean="0">
                <a:solidFill>
                  <a:srgbClr val="FF0000"/>
                </a:solidFill>
              </a:rPr>
              <a:t> </a:t>
            </a:r>
            <a:r>
              <a:rPr lang="ar-IQ" altLang="ar-IQ" dirty="0" smtClean="0"/>
              <a:t>حيث تظهر الخبرة </a:t>
            </a:r>
            <a:r>
              <a:rPr lang="en-US" altLang="ar-IQ" dirty="0" smtClean="0"/>
              <a:t> (Experience)</a:t>
            </a:r>
            <a:r>
              <a:rPr lang="ar-IQ" altLang="ar-IQ" dirty="0" smtClean="0"/>
              <a:t> والمهارة ولكن </a:t>
            </a:r>
            <a:r>
              <a:rPr lang="ar-IQ" altLang="ar-IQ" b="1" dirty="0" smtClean="0">
                <a:solidFill>
                  <a:srgbClr val="FF0000"/>
                </a:solidFill>
              </a:rPr>
              <a:t>تقل اللياقة البدنية </a:t>
            </a:r>
            <a:r>
              <a:rPr lang="ar-IQ" altLang="ar-IQ" dirty="0" smtClean="0"/>
              <a:t>تدريجياً فأن اللاعب يبذل مجهوداً عالياً قد يؤدي ذلك للإصابة وخاصة في </a:t>
            </a:r>
            <a:r>
              <a:rPr lang="ar-IQ" altLang="ar-IQ" b="1" dirty="0" smtClean="0">
                <a:solidFill>
                  <a:srgbClr val="FF0000"/>
                </a:solidFill>
              </a:rPr>
              <a:t>أوتار العضلات وأربطة المفاصل</a:t>
            </a:r>
            <a:r>
              <a:rPr lang="ar-IQ" altLang="ar-IQ" dirty="0" smtClean="0"/>
              <a:t>.</a:t>
            </a:r>
            <a:endParaRPr lang="en-US" altLang="ar-IQ" dirty="0" smtClean="0"/>
          </a:p>
        </p:txBody>
      </p:sp>
    </p:spTree>
    <p:extLst>
      <p:ext uri="{BB962C8B-B14F-4D97-AF65-F5344CB8AC3E}">
        <p14:creationId xmlns:p14="http://schemas.microsoft.com/office/powerpoint/2010/main" val="185630419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381000"/>
            <a:ext cx="8229600" cy="1066800"/>
          </a:xfrm>
        </p:spPr>
        <p:txBody>
          <a:bodyPr/>
          <a:lstStyle/>
          <a:p>
            <a:pPr eaLnBrk="1" hangingPunct="1"/>
            <a:r>
              <a:rPr lang="ar-IQ" altLang="ar-IQ" sz="4000" b="1" dirty="0" smtClean="0">
                <a:solidFill>
                  <a:srgbClr val="FF0000"/>
                </a:solidFill>
              </a:rPr>
              <a:t>1ـ1ـ3 أسباب الإصابات  </a:t>
            </a:r>
            <a:r>
              <a:rPr lang="en-US" altLang="ar-IQ" sz="4000" b="1" dirty="0" smtClean="0">
                <a:solidFill>
                  <a:srgbClr val="FF0000"/>
                </a:solidFill>
              </a:rPr>
              <a:t> Reason (cause) Of Sport Injuries</a:t>
            </a:r>
            <a:r>
              <a:rPr lang="en-US" altLang="ar-IQ" sz="4000" dirty="0" smtClean="0">
                <a:solidFill>
                  <a:srgbClr val="FF0000"/>
                </a:solidFill>
              </a:rPr>
              <a:t> </a:t>
            </a:r>
          </a:p>
        </p:txBody>
      </p:sp>
      <p:sp>
        <p:nvSpPr>
          <p:cNvPr id="14339" name="Rectangle 3"/>
          <p:cNvSpPr>
            <a:spLocks noGrp="1" noChangeArrowheads="1"/>
          </p:cNvSpPr>
          <p:nvPr>
            <p:ph idx="1"/>
          </p:nvPr>
        </p:nvSpPr>
        <p:spPr>
          <a:xfrm>
            <a:off x="179388" y="1752600"/>
            <a:ext cx="8785225" cy="4724400"/>
          </a:xfrm>
        </p:spPr>
        <p:txBody>
          <a:bodyPr/>
          <a:lstStyle/>
          <a:p>
            <a:pPr algn="just" eaLnBrk="1" hangingPunct="1">
              <a:lnSpc>
                <a:spcPct val="80000"/>
              </a:lnSpc>
              <a:buFont typeface="Wingdings" pitchFamily="2" charset="2"/>
              <a:buNone/>
            </a:pPr>
            <a:r>
              <a:rPr lang="ar-IQ" altLang="ar-IQ" sz="2800" b="1" dirty="0" smtClean="0">
                <a:solidFill>
                  <a:srgbClr val="C00000"/>
                </a:solidFill>
                <a:latin typeface="Simplified Arabic" pitchFamily="18" charset="-78"/>
                <a:cs typeface="Simplified Arabic" pitchFamily="18" charset="-78"/>
              </a:rPr>
              <a:t>هناك عوامل داخلية وخارجية تترابط بينها وتكون سبب في حدوث الإصابة ، فضلاً عن الجانب النفسي.</a:t>
            </a:r>
          </a:p>
          <a:p>
            <a:pPr algn="just" eaLnBrk="1" hangingPunct="1">
              <a:lnSpc>
                <a:spcPct val="80000"/>
              </a:lnSpc>
              <a:buFont typeface="Wingdings" pitchFamily="2" charset="2"/>
              <a:buNone/>
            </a:pPr>
            <a:r>
              <a:rPr lang="ar-IQ" altLang="ar-IQ" sz="2800" b="1" dirty="0" smtClean="0">
                <a:solidFill>
                  <a:srgbClr val="FF0000"/>
                </a:solidFill>
                <a:latin typeface="Simplified Arabic" pitchFamily="18" charset="-78"/>
                <a:cs typeface="Simplified Arabic" pitchFamily="18" charset="-78"/>
              </a:rPr>
              <a:t>لذلك تختلف أسباب الإصابات الرياضية تبعاً لـ :ـ</a:t>
            </a:r>
          </a:p>
          <a:p>
            <a:pPr algn="just" eaLnBrk="1" hangingPunct="1">
              <a:lnSpc>
                <a:spcPct val="80000"/>
              </a:lnSpc>
            </a:pPr>
            <a:r>
              <a:rPr lang="ar-IQ" altLang="ar-IQ" sz="2800" dirty="0" smtClean="0">
                <a:latin typeface="Simplified Arabic" pitchFamily="18" charset="-78"/>
                <a:cs typeface="Simplified Arabic" pitchFamily="18" charset="-78"/>
              </a:rPr>
              <a:t>مستوى اللياقة البدنية.</a:t>
            </a:r>
          </a:p>
          <a:p>
            <a:pPr algn="just" eaLnBrk="1" hangingPunct="1">
              <a:lnSpc>
                <a:spcPct val="80000"/>
              </a:lnSpc>
            </a:pPr>
            <a:r>
              <a:rPr lang="ar-IQ" altLang="ar-IQ" sz="2800" dirty="0" smtClean="0">
                <a:latin typeface="Simplified Arabic" pitchFamily="18" charset="-78"/>
                <a:cs typeface="Simplified Arabic" pitchFamily="18" charset="-78"/>
              </a:rPr>
              <a:t>نوع النشاط الممارس.</a:t>
            </a:r>
          </a:p>
          <a:p>
            <a:pPr algn="just" eaLnBrk="1" hangingPunct="1">
              <a:lnSpc>
                <a:spcPct val="80000"/>
              </a:lnSpc>
            </a:pPr>
            <a:r>
              <a:rPr lang="ar-IQ" altLang="ar-IQ" sz="2800" dirty="0" smtClean="0">
                <a:latin typeface="Simplified Arabic" pitchFamily="18" charset="-78"/>
                <a:cs typeface="Simplified Arabic" pitchFamily="18" charset="-78"/>
              </a:rPr>
              <a:t> طبيعة الأداء.</a:t>
            </a:r>
          </a:p>
          <a:p>
            <a:pPr algn="just" eaLnBrk="1" hangingPunct="1">
              <a:lnSpc>
                <a:spcPct val="80000"/>
              </a:lnSpc>
            </a:pPr>
            <a:r>
              <a:rPr lang="ar-IQ" altLang="ar-IQ" sz="2800" dirty="0" smtClean="0">
                <a:latin typeface="Simplified Arabic" pitchFamily="18" charset="-78"/>
                <a:cs typeface="Simplified Arabic" pitchFamily="18" charset="-78"/>
              </a:rPr>
              <a:t> مستوى المنافسة.</a:t>
            </a:r>
          </a:p>
          <a:p>
            <a:pPr algn="just" eaLnBrk="1" hangingPunct="1">
              <a:lnSpc>
                <a:spcPct val="80000"/>
              </a:lnSpc>
            </a:pPr>
            <a:r>
              <a:rPr lang="ar-IQ" altLang="ar-IQ" sz="2800" dirty="0" smtClean="0">
                <a:latin typeface="Simplified Arabic" pitchFamily="18" charset="-78"/>
                <a:cs typeface="Simplified Arabic" pitchFamily="18" charset="-78"/>
              </a:rPr>
              <a:t>الاستعداد المهاري.</a:t>
            </a:r>
          </a:p>
          <a:p>
            <a:pPr algn="just" eaLnBrk="1" hangingPunct="1">
              <a:lnSpc>
                <a:spcPct val="80000"/>
              </a:lnSpc>
            </a:pPr>
            <a:r>
              <a:rPr lang="ar-IQ" altLang="ar-IQ" sz="2800" dirty="0" smtClean="0">
                <a:latin typeface="Simplified Arabic" pitchFamily="18" charset="-78"/>
                <a:cs typeface="Simplified Arabic" pitchFamily="18" charset="-78"/>
              </a:rPr>
              <a:t> وعي الرياضي بخطورة الحركة المؤداة وإمكانية التسبب في الإصابة</a:t>
            </a:r>
          </a:p>
          <a:p>
            <a:pPr algn="just" eaLnBrk="1" hangingPunct="1">
              <a:lnSpc>
                <a:spcPct val="80000"/>
              </a:lnSpc>
            </a:pPr>
            <a:r>
              <a:rPr lang="ar-IQ" altLang="ar-IQ" sz="2800" dirty="0" smtClean="0">
                <a:latin typeface="Simplified Arabic" pitchFamily="18" charset="-78"/>
                <a:cs typeface="Simplified Arabic" pitchFamily="18" charset="-78"/>
              </a:rPr>
              <a:t>معرفته بكيفية تفادي الإصابة والحد من وقوعها.</a:t>
            </a:r>
            <a:endParaRPr lang="en-US" altLang="ar-IQ" sz="28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207880431"/>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229600" cy="762000"/>
          </a:xfrm>
        </p:spPr>
        <p:txBody>
          <a:bodyPr/>
          <a:lstStyle/>
          <a:p>
            <a:pPr eaLnBrk="1" hangingPunct="1"/>
            <a:r>
              <a:rPr lang="ar-IQ" altLang="ar-IQ" sz="4000" b="1" dirty="0" smtClean="0">
                <a:solidFill>
                  <a:srgbClr val="FF0000"/>
                </a:solidFill>
                <a:latin typeface="Simplified Arabic" pitchFamily="18" charset="-78"/>
                <a:cs typeface="Simplified Arabic" pitchFamily="18" charset="-78"/>
              </a:rPr>
              <a:t>وتقسم أسباب الإصابات الرياضية إلى ما يلي:ـ</a:t>
            </a:r>
            <a:endParaRPr lang="en-US" altLang="ar-IQ" sz="4000" b="1" dirty="0" smtClean="0">
              <a:solidFill>
                <a:srgbClr val="FF0000"/>
              </a:solidFill>
              <a:latin typeface="Simplified Arabic" pitchFamily="18" charset="-78"/>
              <a:cs typeface="Simplified Arabic" pitchFamily="18" charset="-78"/>
            </a:endParaRPr>
          </a:p>
        </p:txBody>
      </p:sp>
      <p:sp>
        <p:nvSpPr>
          <p:cNvPr id="15363" name="Rectangle 3"/>
          <p:cNvSpPr>
            <a:spLocks noGrp="1" noChangeArrowheads="1"/>
          </p:cNvSpPr>
          <p:nvPr>
            <p:ph idx="1"/>
          </p:nvPr>
        </p:nvSpPr>
        <p:spPr>
          <a:xfrm>
            <a:off x="179388" y="1219199"/>
            <a:ext cx="8785225" cy="5522913"/>
          </a:xfrm>
        </p:spPr>
        <p:txBody>
          <a:bodyPr/>
          <a:lstStyle/>
          <a:p>
            <a:pPr eaLnBrk="1" hangingPunct="1"/>
            <a:r>
              <a:rPr lang="ar-IQ" altLang="ar-IQ" sz="4400" b="1" dirty="0" smtClean="0">
                <a:solidFill>
                  <a:srgbClr val="00B0F0"/>
                </a:solidFill>
              </a:rPr>
              <a:t>أولاً :ـ إصابة ذاتية (شخصية) </a:t>
            </a:r>
            <a:r>
              <a:rPr lang="en-US" altLang="ar-IQ" sz="2800" b="1" dirty="0" smtClean="0">
                <a:solidFill>
                  <a:srgbClr val="00B0F0"/>
                </a:solidFill>
              </a:rPr>
              <a:t>Personality)</a:t>
            </a:r>
            <a:r>
              <a:rPr lang="ar-IQ" altLang="ar-IQ" sz="2800" b="1" dirty="0" smtClean="0">
                <a:solidFill>
                  <a:srgbClr val="00B0F0"/>
                </a:solidFill>
              </a:rPr>
              <a:t>) </a:t>
            </a:r>
          </a:p>
          <a:p>
            <a:pPr eaLnBrk="1" hangingPunct="1"/>
            <a:r>
              <a:rPr lang="ar-IQ" altLang="ar-IQ" sz="4400" b="1" dirty="0" smtClean="0">
                <a:solidFill>
                  <a:srgbClr val="7030A0"/>
                </a:solidFill>
              </a:rPr>
              <a:t>ثانياً:ـ العوامل الخارجية </a:t>
            </a:r>
            <a:r>
              <a:rPr lang="ar-IQ" altLang="ar-IQ" sz="2400" b="1" dirty="0" smtClean="0">
                <a:solidFill>
                  <a:srgbClr val="7030A0"/>
                </a:solidFill>
              </a:rPr>
              <a:t>(</a:t>
            </a:r>
            <a:r>
              <a:rPr lang="en-US" altLang="ar-IQ" sz="2400" b="1" dirty="0" smtClean="0">
                <a:solidFill>
                  <a:srgbClr val="7030A0"/>
                </a:solidFill>
              </a:rPr>
              <a:t>Effective Of external</a:t>
            </a:r>
            <a:r>
              <a:rPr lang="ar-IQ" altLang="ar-IQ" sz="2400" b="1" dirty="0" smtClean="0">
                <a:solidFill>
                  <a:srgbClr val="7030A0"/>
                </a:solidFill>
              </a:rPr>
              <a:t>)</a:t>
            </a:r>
          </a:p>
          <a:p>
            <a:pPr eaLnBrk="1" hangingPunct="1"/>
            <a:r>
              <a:rPr lang="ar-IQ" altLang="ar-IQ" sz="4400" b="1" dirty="0" smtClean="0">
                <a:solidFill>
                  <a:srgbClr val="C00000"/>
                </a:solidFill>
              </a:rPr>
              <a:t>ثالثاً:ـ العوامل الداخلية </a:t>
            </a:r>
            <a:r>
              <a:rPr lang="en-US" altLang="ar-IQ" sz="2400" b="1" dirty="0" smtClean="0">
                <a:solidFill>
                  <a:srgbClr val="C00000"/>
                </a:solidFill>
              </a:rPr>
              <a:t>(Effective Of Internal)</a:t>
            </a:r>
          </a:p>
        </p:txBody>
      </p:sp>
    </p:spTree>
    <p:extLst>
      <p:ext uri="{BB962C8B-B14F-4D97-AF65-F5344CB8AC3E}">
        <p14:creationId xmlns:p14="http://schemas.microsoft.com/office/powerpoint/2010/main" val="211982229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28600"/>
            <a:ext cx="8229600" cy="685800"/>
          </a:xfrm>
        </p:spPr>
        <p:txBody>
          <a:bodyPr/>
          <a:lstStyle/>
          <a:p>
            <a:pPr eaLnBrk="1" hangingPunct="1"/>
            <a:r>
              <a:rPr lang="ar-IQ" altLang="ar-IQ" sz="4000" b="1" dirty="0" smtClean="0">
                <a:solidFill>
                  <a:srgbClr val="FF0000"/>
                </a:solidFill>
              </a:rPr>
              <a:t>وفيما يلي أهم أسباب حدوث الإصابات الرياضية:ـ</a:t>
            </a:r>
            <a:r>
              <a:rPr lang="ar-IQ" altLang="ar-IQ" sz="4000" dirty="0" smtClean="0">
                <a:solidFill>
                  <a:srgbClr val="FF0000"/>
                </a:solidFill>
              </a:rPr>
              <a:t> </a:t>
            </a:r>
            <a:endParaRPr lang="en-US" altLang="ar-IQ" sz="4000" dirty="0" smtClean="0">
              <a:solidFill>
                <a:srgbClr val="FF0000"/>
              </a:solidFill>
            </a:endParaRPr>
          </a:p>
        </p:txBody>
      </p:sp>
      <p:sp>
        <p:nvSpPr>
          <p:cNvPr id="16387" name="Rectangle 3"/>
          <p:cNvSpPr>
            <a:spLocks noGrp="1" noChangeArrowheads="1"/>
          </p:cNvSpPr>
          <p:nvPr>
            <p:ph idx="1"/>
          </p:nvPr>
        </p:nvSpPr>
        <p:spPr>
          <a:xfrm>
            <a:off x="250825" y="1066800"/>
            <a:ext cx="8642350" cy="5602288"/>
          </a:xfrm>
        </p:spPr>
        <p:txBody>
          <a:bodyPr/>
          <a:lstStyle/>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أولاً :ـ إصابة ذاتية (شخصية </a:t>
            </a:r>
            <a:r>
              <a:rPr lang="en-US" altLang="ar-IQ" b="1" dirty="0" smtClean="0">
                <a:solidFill>
                  <a:srgbClr val="FF0000"/>
                </a:solidFill>
                <a:latin typeface="Simplified Arabic" pitchFamily="18" charset="-78"/>
                <a:cs typeface="Simplified Arabic" pitchFamily="18" charset="-78"/>
              </a:rPr>
              <a:t>Personality</a:t>
            </a:r>
            <a:r>
              <a:rPr lang="ar-IQ" altLang="ar-IQ" b="1" dirty="0" smtClean="0">
                <a:solidFill>
                  <a:srgbClr val="FF0000"/>
                </a:solidFill>
                <a:latin typeface="Simplified Arabic" pitchFamily="18" charset="-78"/>
                <a:cs typeface="Simplified Arabic" pitchFamily="18" charset="-78"/>
              </a:rPr>
              <a:t>) :</a:t>
            </a:r>
          </a:p>
          <a:p>
            <a:pPr algn="just" eaLnBrk="1" hangingPunct="1">
              <a:lnSpc>
                <a:spcPct val="90000"/>
              </a:lnSpc>
              <a:buFont typeface="Wingdings" pitchFamily="2" charset="2"/>
              <a:buNone/>
            </a:pPr>
            <a:r>
              <a:rPr lang="ar-IQ" altLang="ar-IQ" dirty="0" smtClean="0">
                <a:latin typeface="Simplified Arabic" pitchFamily="18" charset="-78"/>
                <a:cs typeface="Simplified Arabic" pitchFamily="18" charset="-78"/>
              </a:rPr>
              <a:t>يُسببها اللاعب </a:t>
            </a:r>
            <a:r>
              <a:rPr lang="ar-IQ" altLang="ar-IQ" b="1" dirty="0" smtClean="0">
                <a:solidFill>
                  <a:srgbClr val="FF00FF"/>
                </a:solidFill>
                <a:latin typeface="Simplified Arabic" pitchFamily="18" charset="-78"/>
                <a:cs typeface="Simplified Arabic" pitchFamily="18" charset="-78"/>
              </a:rPr>
              <a:t>لنفسه</a:t>
            </a:r>
            <a:r>
              <a:rPr lang="ar-IQ" altLang="ar-IQ" dirty="0" smtClean="0">
                <a:latin typeface="Simplified Arabic" pitchFamily="18" charset="-78"/>
                <a:cs typeface="Simplified Arabic" pitchFamily="18" charset="-78"/>
              </a:rPr>
              <a:t> ، وتكون </a:t>
            </a:r>
            <a:r>
              <a:rPr lang="ar-IQ" altLang="ar-IQ" b="1" dirty="0" smtClean="0">
                <a:solidFill>
                  <a:srgbClr val="FF00FF"/>
                </a:solidFill>
                <a:latin typeface="Simplified Arabic" pitchFamily="18" charset="-78"/>
                <a:cs typeface="Simplified Arabic" pitchFamily="18" charset="-78"/>
              </a:rPr>
              <a:t>أقل خطورة </a:t>
            </a:r>
            <a:r>
              <a:rPr lang="ar-IQ" altLang="ar-IQ" dirty="0" smtClean="0">
                <a:latin typeface="Simplified Arabic" pitchFamily="18" charset="-78"/>
                <a:cs typeface="Simplified Arabic" pitchFamily="18" charset="-78"/>
              </a:rPr>
              <a:t>، وعادة يكون سببها </a:t>
            </a:r>
            <a:r>
              <a:rPr lang="ar-IQ" altLang="ar-IQ" b="1" dirty="0" smtClean="0">
                <a:solidFill>
                  <a:srgbClr val="FF00FF"/>
                </a:solidFill>
                <a:latin typeface="Simplified Arabic" pitchFamily="18" charset="-78"/>
                <a:cs typeface="Simplified Arabic" pitchFamily="18" charset="-78"/>
              </a:rPr>
              <a:t>مزمن</a:t>
            </a:r>
            <a:r>
              <a:rPr lang="ar-IQ" altLang="ar-IQ" dirty="0" smtClean="0">
                <a:latin typeface="Simplified Arabic" pitchFamily="18" charset="-78"/>
                <a:cs typeface="Simplified Arabic" pitchFamily="18" charset="-78"/>
              </a:rPr>
              <a:t> وان معظمها يكون نتيجة:- </a:t>
            </a:r>
          </a:p>
          <a:p>
            <a:pPr algn="just" eaLnBrk="1" hangingPunct="1">
              <a:lnSpc>
                <a:spcPct val="90000"/>
              </a:lnSpc>
              <a:buFontTx/>
              <a:buChar char="-"/>
            </a:pPr>
            <a:r>
              <a:rPr lang="ar-IQ" altLang="ar-IQ" b="1" dirty="0" smtClean="0">
                <a:solidFill>
                  <a:srgbClr val="00B0F0"/>
                </a:solidFill>
                <a:latin typeface="Simplified Arabic" pitchFamily="18" charset="-78"/>
                <a:cs typeface="Simplified Arabic" pitchFamily="18" charset="-78"/>
              </a:rPr>
              <a:t>إصابات متكررة</a:t>
            </a:r>
            <a:r>
              <a:rPr lang="ar-IQ" altLang="ar-IQ" dirty="0" smtClean="0">
                <a:latin typeface="Simplified Arabic" pitchFamily="18" charset="-78"/>
                <a:cs typeface="Simplified Arabic" pitchFamily="18" charset="-78"/>
              </a:rPr>
              <a:t> </a:t>
            </a:r>
          </a:p>
          <a:p>
            <a:pPr algn="just" eaLnBrk="1" hangingPunct="1">
              <a:lnSpc>
                <a:spcPct val="90000"/>
              </a:lnSpc>
              <a:buFontTx/>
              <a:buChar char="-"/>
            </a:pPr>
            <a:r>
              <a:rPr lang="ar-IQ" altLang="ar-IQ" dirty="0" smtClean="0">
                <a:latin typeface="Simplified Arabic" pitchFamily="18" charset="-78"/>
                <a:cs typeface="Simplified Arabic" pitchFamily="18" charset="-78"/>
              </a:rPr>
              <a:t>أو نتيجة خطأ في </a:t>
            </a:r>
            <a:r>
              <a:rPr lang="ar-IQ" altLang="ar-IQ" b="1" dirty="0" smtClean="0">
                <a:solidFill>
                  <a:srgbClr val="00B0F0"/>
                </a:solidFill>
                <a:latin typeface="Simplified Arabic" pitchFamily="18" charset="-78"/>
                <a:cs typeface="Simplified Arabic" pitchFamily="18" charset="-78"/>
              </a:rPr>
              <a:t>تحميل أنسجة</a:t>
            </a:r>
            <a:r>
              <a:rPr lang="ar-IQ" altLang="ar-IQ" dirty="0" smtClean="0">
                <a:latin typeface="Simplified Arabic" pitchFamily="18" charset="-78"/>
                <a:cs typeface="Simplified Arabic" pitchFamily="18" charset="-78"/>
              </a:rPr>
              <a:t> الجسم أعباء أكبر من طاقتها.</a:t>
            </a:r>
          </a:p>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ثانياً:ـ العوامل الخارجية (</a:t>
            </a:r>
            <a:r>
              <a:rPr lang="en-US" altLang="ar-IQ" b="1" dirty="0" smtClean="0">
                <a:solidFill>
                  <a:srgbClr val="FF0000"/>
                </a:solidFill>
                <a:latin typeface="Simplified Arabic" pitchFamily="18" charset="-78"/>
                <a:cs typeface="Simplified Arabic" pitchFamily="18" charset="-78"/>
              </a:rPr>
              <a:t>Effective Of external</a:t>
            </a:r>
            <a:r>
              <a:rPr lang="ar-IQ" altLang="ar-IQ" b="1" dirty="0" smtClean="0">
                <a:solidFill>
                  <a:srgbClr val="FF0000"/>
                </a:solidFill>
                <a:latin typeface="Simplified Arabic" pitchFamily="18" charset="-78"/>
                <a:cs typeface="Simplified Arabic" pitchFamily="18" charset="-78"/>
              </a:rPr>
              <a:t>):</a:t>
            </a:r>
          </a:p>
          <a:p>
            <a:pPr algn="just" eaLnBrk="1" hangingPunct="1">
              <a:lnSpc>
                <a:spcPct val="90000"/>
              </a:lnSpc>
              <a:buFont typeface="Wingdings" pitchFamily="2" charset="2"/>
              <a:buNone/>
            </a:pPr>
            <a:r>
              <a:rPr lang="ar-IQ" altLang="ar-IQ" dirty="0" smtClean="0">
                <a:latin typeface="Simplified Arabic" pitchFamily="18" charset="-78"/>
                <a:cs typeface="Simplified Arabic" pitchFamily="18" charset="-78"/>
              </a:rPr>
              <a:t>الإصابات بسبب العوامل الخارجية عادة ما تكون </a:t>
            </a:r>
            <a:r>
              <a:rPr lang="ar-IQ" altLang="ar-IQ" b="1" dirty="0" smtClean="0">
                <a:solidFill>
                  <a:srgbClr val="00B0F0"/>
                </a:solidFill>
                <a:latin typeface="Simplified Arabic" pitchFamily="18" charset="-78"/>
                <a:cs typeface="Simplified Arabic" pitchFamily="18" charset="-78"/>
              </a:rPr>
              <a:t>مفاجئة</a:t>
            </a:r>
            <a:r>
              <a:rPr lang="ar-IQ" altLang="ar-IQ" dirty="0" smtClean="0">
                <a:latin typeface="Simplified Arabic" pitchFamily="18" charset="-78"/>
                <a:cs typeface="Simplified Arabic" pitchFamily="18" charset="-78"/>
              </a:rPr>
              <a:t> وتكون </a:t>
            </a:r>
            <a:r>
              <a:rPr lang="ar-IQ" altLang="ar-IQ" b="1" dirty="0" smtClean="0">
                <a:solidFill>
                  <a:srgbClr val="FF00FF"/>
                </a:solidFill>
                <a:latin typeface="Simplified Arabic" pitchFamily="18" charset="-78"/>
                <a:cs typeface="Simplified Arabic" pitchFamily="18" charset="-78"/>
              </a:rPr>
              <a:t>أشد</a:t>
            </a:r>
            <a:r>
              <a:rPr lang="ar-IQ" altLang="ar-IQ" dirty="0" smtClean="0">
                <a:latin typeface="Simplified Arabic" pitchFamily="18" charset="-78"/>
                <a:cs typeface="Simplified Arabic" pitchFamily="18" charset="-78"/>
              </a:rPr>
              <a:t> من الإصابات الذاتية ، </a:t>
            </a:r>
            <a:r>
              <a:rPr lang="ar-IQ" altLang="ar-IQ" b="1" u="sng" dirty="0" smtClean="0">
                <a:solidFill>
                  <a:srgbClr val="FF00FF"/>
                </a:solidFill>
                <a:latin typeface="Simplified Arabic" pitchFamily="18" charset="-78"/>
                <a:cs typeface="Simplified Arabic" pitchFamily="18" charset="-78"/>
              </a:rPr>
              <a:t>لأن</a:t>
            </a:r>
            <a:r>
              <a:rPr lang="ar-IQ" altLang="ar-IQ" dirty="0" smtClean="0">
                <a:latin typeface="Simplified Arabic" pitchFamily="18" charset="-78"/>
                <a:cs typeface="Simplified Arabic" pitchFamily="18" charset="-78"/>
              </a:rPr>
              <a:t> السبب هو قوة خارجية كبيرة وتحدث </a:t>
            </a:r>
            <a:r>
              <a:rPr lang="ar-IQ" altLang="ar-IQ" b="1" u="sng" dirty="0" smtClean="0">
                <a:solidFill>
                  <a:srgbClr val="FF00FF"/>
                </a:solidFill>
                <a:latin typeface="Simplified Arabic" pitchFamily="18" charset="-78"/>
                <a:cs typeface="Simplified Arabic" pitchFamily="18" charset="-78"/>
              </a:rPr>
              <a:t>بسرعة</a:t>
            </a:r>
            <a:r>
              <a:rPr lang="ar-IQ" altLang="ar-IQ" dirty="0" smtClean="0">
                <a:latin typeface="Simplified Arabic" pitchFamily="18" charset="-78"/>
                <a:cs typeface="Simplified Arabic" pitchFamily="18" charset="-78"/>
              </a:rPr>
              <a:t> عالية.</a:t>
            </a:r>
          </a:p>
          <a:p>
            <a:pPr algn="just" eaLnBrk="1" hangingPunct="1">
              <a:lnSpc>
                <a:spcPct val="90000"/>
              </a:lnSpc>
              <a:buFont typeface="Wingdings" pitchFamily="2" charset="2"/>
              <a:buNone/>
            </a:pPr>
            <a:r>
              <a:rPr lang="ar-IQ" altLang="ar-IQ" b="1" dirty="0" smtClean="0">
                <a:solidFill>
                  <a:srgbClr val="00CC00"/>
                </a:solidFill>
                <a:latin typeface="Simplified Arabic" pitchFamily="18" charset="-78"/>
                <a:cs typeface="Simplified Arabic" pitchFamily="18" charset="-78"/>
              </a:rPr>
              <a:t>ومن أمثلتها </a:t>
            </a:r>
            <a:r>
              <a:rPr lang="ar-IQ" altLang="ar-IQ" dirty="0" smtClean="0">
                <a:latin typeface="Simplified Arabic" pitchFamily="18" charset="-78"/>
                <a:cs typeface="Simplified Arabic" pitchFamily="18" charset="-78"/>
              </a:rPr>
              <a:t>(الكسر، الخلع، قطع الأربطة، إصابات الرأس...) </a:t>
            </a:r>
            <a:endParaRPr lang="en-US" altLang="ar-IQ"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39638882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lstStyle/>
          <a:p>
            <a:r>
              <a:rPr lang="ar-IQ" sz="3200" b="1" dirty="0" smtClean="0">
                <a:solidFill>
                  <a:srgbClr val="FF0000"/>
                </a:solidFill>
                <a:latin typeface="Simplified Arabic" pitchFamily="18" charset="-78"/>
                <a:cs typeface="Simplified Arabic" pitchFamily="18" charset="-78"/>
              </a:rPr>
              <a:t>العوامل الخارجية المسببة للإصابة الرياضية</a:t>
            </a:r>
            <a:endParaRPr lang="ar-IQ" sz="32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838200"/>
            <a:ext cx="8229600" cy="5638800"/>
          </a:xfrm>
        </p:spPr>
        <p:txBody>
          <a:bodyPr/>
          <a:lstStyle/>
          <a:p>
            <a:pPr marL="609600" lvl="0" indent="-609600" algn="just" eaLnBrk="1" hangingPunct="1">
              <a:buFontTx/>
              <a:buAutoNum type="arabicPeriod"/>
            </a:pPr>
            <a:r>
              <a:rPr lang="ar-IQ" altLang="ar-IQ" b="1" dirty="0">
                <a:solidFill>
                  <a:srgbClr val="7030A0"/>
                </a:solidFill>
                <a:latin typeface="Simplified Arabic" pitchFamily="18" charset="-78"/>
                <a:cs typeface="Simplified Arabic" pitchFamily="18" charset="-78"/>
              </a:rPr>
              <a:t>أخطاء التدريب وسوء </a:t>
            </a:r>
            <a:r>
              <a:rPr lang="ar-IQ" altLang="ar-IQ" b="1" dirty="0" smtClean="0">
                <a:solidFill>
                  <a:srgbClr val="7030A0"/>
                </a:solidFill>
                <a:latin typeface="Simplified Arabic" pitchFamily="18" charset="-78"/>
                <a:cs typeface="Simplified Arabic" pitchFamily="18" charset="-78"/>
              </a:rPr>
              <a:t>التنظيم</a:t>
            </a:r>
          </a:p>
          <a:p>
            <a:pPr marL="609600" lvl="0" indent="-609600" algn="just" eaLnBrk="1" hangingPunct="1">
              <a:buFontTx/>
              <a:buAutoNum type="arabicPeriod"/>
            </a:pPr>
            <a:r>
              <a:rPr lang="ar-IQ" altLang="ar-IQ" b="1" dirty="0" smtClean="0">
                <a:solidFill>
                  <a:srgbClr val="00B0F0"/>
                </a:solidFill>
                <a:ea typeface="+mj-ea"/>
                <a:cs typeface="Times New Roman"/>
              </a:rPr>
              <a:t>العيوب </a:t>
            </a:r>
            <a:r>
              <a:rPr lang="ar-IQ" altLang="ar-IQ" b="1" dirty="0">
                <a:solidFill>
                  <a:srgbClr val="00B0F0"/>
                </a:solidFill>
                <a:ea typeface="+mj-ea"/>
                <a:cs typeface="Times New Roman"/>
              </a:rPr>
              <a:t>في تنظيم التدريبات والمسابقات</a:t>
            </a:r>
            <a:r>
              <a:rPr lang="en-US" altLang="ar-IQ" b="1" dirty="0">
                <a:solidFill>
                  <a:srgbClr val="00B0F0"/>
                </a:solidFill>
                <a:ea typeface="+mj-ea"/>
                <a:cs typeface="Times New Roman"/>
              </a:rPr>
              <a:t> </a:t>
            </a:r>
            <a:endParaRPr lang="ar-IQ" altLang="ar-IQ" b="1" dirty="0" smtClean="0">
              <a:solidFill>
                <a:srgbClr val="00B0F0"/>
              </a:solidFill>
              <a:ea typeface="+mj-ea"/>
              <a:cs typeface="Times New Roman"/>
            </a:endParaRPr>
          </a:p>
          <a:p>
            <a:pPr marL="609600" lvl="0" indent="-609600" algn="just" eaLnBrk="1" hangingPunct="1">
              <a:buFontTx/>
              <a:buAutoNum type="arabicPeriod"/>
            </a:pPr>
            <a:r>
              <a:rPr lang="ar-IQ" altLang="ar-IQ" b="1" dirty="0" smtClean="0">
                <a:solidFill>
                  <a:srgbClr val="00B050"/>
                </a:solidFill>
                <a:ea typeface="+mj-ea"/>
                <a:cs typeface="Times New Roman"/>
              </a:rPr>
              <a:t>سوء </a:t>
            </a:r>
            <a:r>
              <a:rPr lang="ar-IQ" altLang="ar-IQ" b="1" dirty="0">
                <a:solidFill>
                  <a:srgbClr val="00B050"/>
                </a:solidFill>
                <a:ea typeface="+mj-ea"/>
                <a:cs typeface="Times New Roman"/>
              </a:rPr>
              <a:t>المستلزمات الرياضية ومخالفتها شروط الأمن </a:t>
            </a:r>
            <a:endParaRPr lang="ar-IQ" altLang="ar-IQ" b="1" dirty="0" smtClean="0">
              <a:solidFill>
                <a:srgbClr val="00B050"/>
              </a:solidFill>
              <a:ea typeface="+mj-ea"/>
              <a:cs typeface="Times New Roman"/>
            </a:endParaRPr>
          </a:p>
          <a:p>
            <a:pPr marL="609600" lvl="0" indent="-609600" algn="just" eaLnBrk="1" hangingPunct="1">
              <a:buFontTx/>
              <a:buAutoNum type="arabicPeriod"/>
            </a:pPr>
            <a:r>
              <a:rPr lang="ar-IQ" altLang="ar-IQ" b="1" dirty="0" smtClean="0">
                <a:solidFill>
                  <a:srgbClr val="C00000"/>
                </a:solidFill>
                <a:ea typeface="+mj-ea"/>
                <a:cs typeface="Times New Roman"/>
              </a:rPr>
              <a:t>السلوك </a:t>
            </a:r>
            <a:r>
              <a:rPr lang="ar-IQ" altLang="ar-IQ" b="1" dirty="0">
                <a:solidFill>
                  <a:srgbClr val="C00000"/>
                </a:solidFill>
                <a:ea typeface="+mj-ea"/>
                <a:cs typeface="Times New Roman"/>
              </a:rPr>
              <a:t>غير السليم ومخالفة القوانين </a:t>
            </a:r>
            <a:r>
              <a:rPr lang="ar-IQ" altLang="ar-IQ" b="1" dirty="0" smtClean="0">
                <a:solidFill>
                  <a:srgbClr val="C00000"/>
                </a:solidFill>
                <a:latin typeface="Simplified Arabic" pitchFamily="18" charset="-78"/>
                <a:cs typeface="Simplified Arabic" pitchFamily="18" charset="-78"/>
              </a:rPr>
              <a:t> </a:t>
            </a:r>
          </a:p>
          <a:p>
            <a:pPr marL="609600" lvl="0" indent="-609600" algn="just" eaLnBrk="1" hangingPunct="1">
              <a:buFontTx/>
              <a:buAutoNum type="arabicPeriod"/>
            </a:pPr>
            <a:r>
              <a:rPr lang="ar-IQ" altLang="ar-IQ" b="1" dirty="0" smtClean="0">
                <a:solidFill>
                  <a:srgbClr val="7030A0"/>
                </a:solidFill>
                <a:ea typeface="+mj-ea"/>
                <a:cs typeface="Times New Roman"/>
              </a:rPr>
              <a:t>عدم </a:t>
            </a:r>
            <a:r>
              <a:rPr lang="ar-IQ" altLang="ar-IQ" b="1" dirty="0">
                <a:solidFill>
                  <a:srgbClr val="7030A0"/>
                </a:solidFill>
                <a:ea typeface="+mj-ea"/>
                <a:cs typeface="Times New Roman"/>
              </a:rPr>
              <a:t>مراعاة العوامل والظروف الجوية البيئية </a:t>
            </a:r>
            <a:endParaRPr lang="ar-IQ" altLang="ar-IQ" b="1" dirty="0" smtClean="0">
              <a:solidFill>
                <a:srgbClr val="7030A0"/>
              </a:solidFill>
              <a:ea typeface="+mj-ea"/>
              <a:cs typeface="Times New Roman"/>
            </a:endParaRPr>
          </a:p>
          <a:p>
            <a:pPr marL="609600" lvl="0" indent="-609600" algn="just" eaLnBrk="1" hangingPunct="1">
              <a:buFontTx/>
              <a:buAutoNum type="arabicPeriod"/>
            </a:pPr>
            <a:r>
              <a:rPr lang="ar-IQ" altLang="ar-IQ" b="1" dirty="0" smtClean="0">
                <a:solidFill>
                  <a:srgbClr val="FF0000"/>
                </a:solidFill>
                <a:ea typeface="+mj-ea"/>
                <a:cs typeface="Times New Roman"/>
              </a:rPr>
              <a:t>إهمال </a:t>
            </a:r>
            <a:r>
              <a:rPr lang="ar-IQ" altLang="ar-IQ" b="1" dirty="0">
                <a:solidFill>
                  <a:srgbClr val="FF0000"/>
                </a:solidFill>
                <a:ea typeface="+mj-ea"/>
                <a:cs typeface="Times New Roman"/>
              </a:rPr>
              <a:t>الجانب الصحي وعدم الالتزام بالتوجيهات الطبية </a:t>
            </a:r>
          </a:p>
          <a:p>
            <a:pPr marL="609600" lvl="0" indent="-609600" algn="just" eaLnBrk="1" hangingPunct="1">
              <a:buFontTx/>
              <a:buAutoNum type="arabicPeriod"/>
            </a:pPr>
            <a:r>
              <a:rPr lang="ar-IQ" altLang="ar-IQ" b="1" dirty="0" smtClean="0">
                <a:solidFill>
                  <a:srgbClr val="FF0000"/>
                </a:solidFill>
                <a:ea typeface="+mj-ea"/>
                <a:cs typeface="Times New Roman"/>
              </a:rPr>
              <a:t>سوء </a:t>
            </a:r>
            <a:r>
              <a:rPr lang="ar-IQ" altLang="ar-IQ" b="1" dirty="0">
                <a:solidFill>
                  <a:srgbClr val="FF0000"/>
                </a:solidFill>
                <a:ea typeface="+mj-ea"/>
                <a:cs typeface="Times New Roman"/>
              </a:rPr>
              <a:t>الحالة النفسية </a:t>
            </a:r>
            <a:r>
              <a:rPr lang="en-US" altLang="ar-IQ" b="1" dirty="0">
                <a:solidFill>
                  <a:srgbClr val="FF0000"/>
                </a:solidFill>
                <a:ea typeface="+mj-ea"/>
                <a:cs typeface="Times New Roman"/>
              </a:rPr>
              <a:t>(psychology</a:t>
            </a:r>
            <a:r>
              <a:rPr lang="en-US" altLang="ar-IQ" b="1" dirty="0" smtClean="0">
                <a:solidFill>
                  <a:srgbClr val="FF0000"/>
                </a:solidFill>
                <a:ea typeface="+mj-ea"/>
                <a:cs typeface="Times New Roman"/>
              </a:rPr>
              <a:t>)</a:t>
            </a:r>
            <a:r>
              <a:rPr lang="ar-IQ" altLang="ar-IQ" b="1" dirty="0">
                <a:solidFill>
                  <a:srgbClr val="FF0000"/>
                </a:solidFill>
                <a:ea typeface="+mj-ea"/>
                <a:cs typeface="Times New Roman"/>
              </a:rPr>
              <a:t> </a:t>
            </a:r>
            <a:endParaRPr lang="ar-IQ" altLang="ar-IQ" b="1" dirty="0" smtClean="0">
              <a:solidFill>
                <a:srgbClr val="FF0000"/>
              </a:solidFill>
              <a:ea typeface="+mj-ea"/>
              <a:cs typeface="Times New Roman"/>
            </a:endParaRPr>
          </a:p>
          <a:p>
            <a:pPr marL="609600" lvl="0" indent="-609600" algn="just" eaLnBrk="1" hangingPunct="1">
              <a:buFontTx/>
              <a:buAutoNum type="arabicPeriod"/>
            </a:pPr>
            <a:r>
              <a:rPr lang="ar-IQ" altLang="ar-IQ" b="1" dirty="0" smtClean="0">
                <a:solidFill>
                  <a:srgbClr val="FF0000"/>
                </a:solidFill>
                <a:ea typeface="+mj-ea"/>
                <a:cs typeface="Times New Roman"/>
              </a:rPr>
              <a:t>عدم </a:t>
            </a:r>
            <a:r>
              <a:rPr lang="ar-IQ" altLang="ar-IQ" b="1" dirty="0">
                <a:solidFill>
                  <a:srgbClr val="FF0000"/>
                </a:solidFill>
                <a:ea typeface="+mj-ea"/>
                <a:cs typeface="Times New Roman"/>
              </a:rPr>
              <a:t>ملائمة النمط الجسمي لنوع النشاط </a:t>
            </a:r>
            <a:r>
              <a:rPr lang="ar-IQ" altLang="ar-IQ" b="1" dirty="0" smtClean="0">
                <a:solidFill>
                  <a:srgbClr val="FF0000"/>
                </a:solidFill>
                <a:ea typeface="+mj-ea"/>
                <a:cs typeface="Times New Roman"/>
              </a:rPr>
              <a:t>الممارس</a:t>
            </a:r>
          </a:p>
          <a:p>
            <a:pPr marL="609600" lvl="0" indent="-609600" algn="just" eaLnBrk="1" hangingPunct="1">
              <a:buFontTx/>
              <a:buAutoNum type="arabicPeriod"/>
            </a:pPr>
            <a:r>
              <a:rPr lang="ar-IQ" altLang="ar-IQ" b="1" dirty="0" smtClean="0">
                <a:solidFill>
                  <a:srgbClr val="FF0000"/>
                </a:solidFill>
                <a:ea typeface="+mj-ea"/>
                <a:cs typeface="Times New Roman"/>
              </a:rPr>
              <a:t>العاهات </a:t>
            </a:r>
            <a:r>
              <a:rPr lang="ar-IQ" altLang="ar-IQ" b="1" dirty="0">
                <a:solidFill>
                  <a:srgbClr val="FF0000"/>
                </a:solidFill>
                <a:ea typeface="+mj-ea"/>
                <a:cs typeface="Times New Roman"/>
              </a:rPr>
              <a:t>والعيوب الجسمية</a:t>
            </a:r>
            <a:r>
              <a:rPr lang="ar-IQ" altLang="ar-IQ" b="1" dirty="0" smtClean="0">
                <a:solidFill>
                  <a:srgbClr val="FF0000"/>
                </a:solidFill>
                <a:ea typeface="+mj-ea"/>
                <a:cs typeface="Times New Roman"/>
              </a:rPr>
              <a:t> </a:t>
            </a:r>
          </a:p>
          <a:p>
            <a:pPr marL="0" lvl="0" indent="0" algn="l" eaLnBrk="1" hangingPunct="1">
              <a:buNone/>
            </a:pPr>
            <a:r>
              <a:rPr lang="ar-IQ" altLang="ar-IQ" sz="2800" b="1" dirty="0" smtClean="0">
                <a:solidFill>
                  <a:srgbClr val="FF0000"/>
                </a:solidFill>
                <a:latin typeface="Simplified Arabic" pitchFamily="18" charset="-78"/>
                <a:ea typeface="+mj-ea"/>
                <a:cs typeface="Times New Roman"/>
              </a:rPr>
              <a:t>وفيما يلي شرح عن كل عامل من العوامل الواردة في النقاط أعلاه</a:t>
            </a:r>
            <a:endParaRPr lang="ar-IQ" altLang="ar-IQ" sz="2800" b="1" dirty="0">
              <a:solidFill>
                <a:srgbClr val="FF0000"/>
              </a:solidFill>
              <a:latin typeface="Simplified Arabic" pitchFamily="18" charset="-78"/>
              <a:cs typeface="Simplified Arabic" pitchFamily="18" charset="-78"/>
            </a:endParaRPr>
          </a:p>
          <a:p>
            <a:endParaRPr lang="ar-IQ" dirty="0"/>
          </a:p>
        </p:txBody>
      </p:sp>
    </p:spTree>
    <p:extLst>
      <p:ext uri="{BB962C8B-B14F-4D97-AF65-F5344CB8AC3E}">
        <p14:creationId xmlns:p14="http://schemas.microsoft.com/office/powerpoint/2010/main" val="2238063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28600"/>
            <a:ext cx="8229600" cy="685800"/>
          </a:xfrm>
        </p:spPr>
        <p:txBody>
          <a:bodyPr/>
          <a:lstStyle/>
          <a:p>
            <a:pPr eaLnBrk="1" hangingPunct="1"/>
            <a:r>
              <a:rPr lang="ar-IQ" altLang="ar-IQ" sz="3600" b="1" dirty="0" smtClean="0">
                <a:solidFill>
                  <a:srgbClr val="FF0000"/>
                </a:solidFill>
              </a:rPr>
              <a:t>وتتمثل العوامل الخارجية لحدوث الإصابات بما يأتي :</a:t>
            </a:r>
            <a:r>
              <a:rPr lang="en-US" altLang="ar-IQ" sz="4000" dirty="0" smtClean="0">
                <a:solidFill>
                  <a:srgbClr val="FF0000"/>
                </a:solidFill>
              </a:rPr>
              <a:t> </a:t>
            </a:r>
          </a:p>
        </p:txBody>
      </p:sp>
      <p:sp>
        <p:nvSpPr>
          <p:cNvPr id="17411" name="Rectangle 3"/>
          <p:cNvSpPr>
            <a:spLocks noGrp="1" noChangeArrowheads="1"/>
          </p:cNvSpPr>
          <p:nvPr>
            <p:ph idx="1"/>
          </p:nvPr>
        </p:nvSpPr>
        <p:spPr>
          <a:xfrm>
            <a:off x="179388" y="1066799"/>
            <a:ext cx="8713787" cy="5675313"/>
          </a:xfrm>
        </p:spPr>
        <p:txBody>
          <a:bodyPr/>
          <a:lstStyle/>
          <a:p>
            <a:pPr marL="609600" indent="-609600" algn="just" eaLnBrk="1" hangingPunct="1">
              <a:buFontTx/>
              <a:buAutoNum type="arabicPeriod"/>
            </a:pPr>
            <a:r>
              <a:rPr lang="ar-IQ" altLang="ar-IQ" sz="3600" b="1" dirty="0" smtClean="0">
                <a:solidFill>
                  <a:srgbClr val="FF0000"/>
                </a:solidFill>
                <a:latin typeface="Simplified Arabic" pitchFamily="18" charset="-78"/>
                <a:cs typeface="Simplified Arabic" pitchFamily="18" charset="-78"/>
              </a:rPr>
              <a:t>أخطاء التدريب وسوء التنظيم </a:t>
            </a:r>
          </a:p>
          <a:p>
            <a:pPr marL="609600" indent="-609600" algn="just" eaLnBrk="1" hangingPunct="1">
              <a:buClr>
                <a:schemeClr val="tx1"/>
              </a:buClr>
            </a:pPr>
            <a:r>
              <a:rPr lang="ar-IQ" altLang="ar-IQ" sz="3600" dirty="0" smtClean="0">
                <a:latin typeface="Simplified Arabic" pitchFamily="18" charset="-78"/>
                <a:cs typeface="Simplified Arabic" pitchFamily="18" charset="-78"/>
              </a:rPr>
              <a:t>تبلغ نسبتها أكثر من (</a:t>
            </a:r>
            <a:r>
              <a:rPr lang="ar-IQ" altLang="ar-IQ" sz="3600" u="sng" dirty="0" smtClean="0">
                <a:solidFill>
                  <a:srgbClr val="FF00FF"/>
                </a:solidFill>
                <a:latin typeface="Simplified Arabic" pitchFamily="18" charset="-78"/>
                <a:cs typeface="Simplified Arabic" pitchFamily="18" charset="-78"/>
              </a:rPr>
              <a:t>50%</a:t>
            </a:r>
            <a:r>
              <a:rPr lang="ar-IQ" altLang="ar-IQ" sz="3600" dirty="0" smtClean="0">
                <a:solidFill>
                  <a:srgbClr val="FF00FF"/>
                </a:solidFill>
                <a:latin typeface="Simplified Arabic" pitchFamily="18" charset="-78"/>
                <a:cs typeface="Simplified Arabic" pitchFamily="18" charset="-78"/>
              </a:rPr>
              <a:t>) </a:t>
            </a:r>
            <a:r>
              <a:rPr lang="ar-IQ" altLang="ar-IQ" sz="3600" dirty="0" smtClean="0">
                <a:latin typeface="Simplified Arabic" pitchFamily="18" charset="-78"/>
                <a:cs typeface="Simplified Arabic" pitchFamily="18" charset="-78"/>
              </a:rPr>
              <a:t>من حالات الإصابات الرياضية </a:t>
            </a:r>
          </a:p>
          <a:p>
            <a:pPr marL="609600" indent="-609600" algn="just" eaLnBrk="1" hangingPunct="1">
              <a:buClr>
                <a:schemeClr val="tx1"/>
              </a:buClr>
            </a:pPr>
            <a:r>
              <a:rPr lang="ar-IQ" altLang="ar-IQ" sz="3600" dirty="0" smtClean="0">
                <a:latin typeface="Simplified Arabic" pitchFamily="18" charset="-78"/>
                <a:cs typeface="Simplified Arabic" pitchFamily="18" charset="-78"/>
              </a:rPr>
              <a:t>وأخطاء التدريب مرتبط بعدم مراعاة التعليمات الأساسية العلمية للتدريب </a:t>
            </a:r>
            <a:r>
              <a:rPr lang="ar-IQ" altLang="ar-IQ" sz="3600" b="1" dirty="0" smtClean="0">
                <a:solidFill>
                  <a:srgbClr val="FF0000"/>
                </a:solidFill>
                <a:latin typeface="Simplified Arabic" pitchFamily="18" charset="-78"/>
                <a:cs typeface="Simplified Arabic" pitchFamily="18" charset="-78"/>
              </a:rPr>
              <a:t>(قواعد التدريب الرياضي) </a:t>
            </a:r>
            <a:r>
              <a:rPr lang="ar-IQ" altLang="ar-IQ" sz="3600" dirty="0" smtClean="0">
                <a:latin typeface="Simplified Arabic" pitchFamily="18" charset="-78"/>
                <a:cs typeface="Simplified Arabic" pitchFamily="18" charset="-78"/>
              </a:rPr>
              <a:t>والتي تشمل قواعد التدريب الرياضي:-</a:t>
            </a:r>
          </a:p>
          <a:p>
            <a:pPr marL="609600" indent="-609600" algn="just" eaLnBrk="1" hangingPunct="1">
              <a:buClr>
                <a:schemeClr val="tx1"/>
              </a:buClr>
            </a:pPr>
            <a:r>
              <a:rPr lang="ar-IQ" altLang="ar-IQ" sz="3600" b="1" dirty="0" smtClean="0">
                <a:solidFill>
                  <a:srgbClr val="00B0F0"/>
                </a:solidFill>
                <a:latin typeface="Simplified Arabic" pitchFamily="18" charset="-78"/>
                <a:cs typeface="Simplified Arabic" pitchFamily="18" charset="-78"/>
              </a:rPr>
              <a:t> ( انتظام التدريب ، التدرج في زيادة الجهد البدني وفي تعليم المهارات ، إتقان التكنيك وتتابع الأداء الحركي ، مراعاة الفروق الفردية للاعبين ).</a:t>
            </a:r>
            <a:r>
              <a:rPr lang="en-US" altLang="ar-IQ" b="1" dirty="0" smtClean="0">
                <a:solidFill>
                  <a:srgbClr val="00B0F0"/>
                </a:solidFill>
                <a:latin typeface="Simplified Arabic" pitchFamily="18" charset="-78"/>
                <a:cs typeface="Simplified Arabic" pitchFamily="18" charset="-78"/>
              </a:rPr>
              <a:t> </a:t>
            </a:r>
          </a:p>
        </p:txBody>
      </p:sp>
    </p:spTree>
    <p:extLst>
      <p:ext uri="{BB962C8B-B14F-4D97-AF65-F5344CB8AC3E}">
        <p14:creationId xmlns:p14="http://schemas.microsoft.com/office/powerpoint/2010/main" val="218925612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28600"/>
            <a:ext cx="8229600" cy="685799"/>
          </a:xfrm>
        </p:spPr>
        <p:txBody>
          <a:bodyPr/>
          <a:lstStyle/>
          <a:p>
            <a:pPr eaLnBrk="1" hangingPunct="1"/>
            <a:r>
              <a:rPr lang="ar-IQ" altLang="ar-IQ" sz="2800" b="1" dirty="0" smtClean="0">
                <a:solidFill>
                  <a:srgbClr val="FF0000"/>
                </a:solidFill>
              </a:rPr>
              <a:t>من مظاهر الإخلال بقواعد التدريب وسوء التنظيم المسبب لحدوث الإصابات ما يلي:ـ</a:t>
            </a:r>
            <a:endParaRPr lang="en-US" altLang="ar-IQ" sz="2800" b="1" dirty="0" smtClean="0">
              <a:solidFill>
                <a:srgbClr val="FF0000"/>
              </a:solidFill>
            </a:endParaRPr>
          </a:p>
        </p:txBody>
      </p:sp>
      <p:sp>
        <p:nvSpPr>
          <p:cNvPr id="18435" name="Rectangle 3"/>
          <p:cNvSpPr>
            <a:spLocks noGrp="1" noChangeArrowheads="1"/>
          </p:cNvSpPr>
          <p:nvPr>
            <p:ph idx="1"/>
          </p:nvPr>
        </p:nvSpPr>
        <p:spPr>
          <a:xfrm>
            <a:off x="179388" y="1143000"/>
            <a:ext cx="8785225" cy="5526088"/>
          </a:xfrm>
        </p:spPr>
        <p:txBody>
          <a:bodyPr/>
          <a:lstStyle/>
          <a:p>
            <a:pPr marL="609600" indent="-609600" eaLnBrk="1" hangingPunct="1">
              <a:lnSpc>
                <a:spcPct val="90000"/>
              </a:lnSpc>
              <a:buClr>
                <a:schemeClr val="tx1"/>
              </a:buClr>
            </a:pPr>
            <a:r>
              <a:rPr lang="ar-IQ" altLang="ar-IQ" b="1" dirty="0" smtClean="0">
                <a:solidFill>
                  <a:srgbClr val="7030A0"/>
                </a:solidFill>
                <a:latin typeface="Simplified Arabic" pitchFamily="18" charset="-78"/>
                <a:cs typeface="Simplified Arabic" pitchFamily="18" charset="-78"/>
              </a:rPr>
              <a:t>عدم كفاية الإحماء.</a:t>
            </a:r>
          </a:p>
          <a:p>
            <a:pPr marL="609600" indent="-609600" eaLnBrk="1" hangingPunct="1">
              <a:lnSpc>
                <a:spcPct val="90000"/>
              </a:lnSpc>
              <a:buClr>
                <a:schemeClr val="tx1"/>
              </a:buClr>
            </a:pPr>
            <a:r>
              <a:rPr lang="ar-IQ" altLang="ar-IQ" b="1" dirty="0" smtClean="0">
                <a:solidFill>
                  <a:srgbClr val="0070C0"/>
                </a:solidFill>
                <a:latin typeface="Simplified Arabic" pitchFamily="18" charset="-78"/>
                <a:cs typeface="Simplified Arabic" pitchFamily="18" charset="-78"/>
              </a:rPr>
              <a:t>الأحمال التدريبية الشديدة المستمرة.</a:t>
            </a:r>
          </a:p>
          <a:p>
            <a:pPr marL="609600" indent="-609600" eaLnBrk="1" hangingPunct="1">
              <a:lnSpc>
                <a:spcPct val="90000"/>
              </a:lnSpc>
              <a:buClr>
                <a:schemeClr val="tx1"/>
              </a:buClr>
            </a:pPr>
            <a:r>
              <a:rPr lang="ar-IQ" altLang="ar-IQ" b="1" dirty="0" smtClean="0">
                <a:solidFill>
                  <a:srgbClr val="00B050"/>
                </a:solidFill>
                <a:latin typeface="Simplified Arabic" pitchFamily="18" charset="-78"/>
                <a:cs typeface="Simplified Arabic" pitchFamily="18" charset="-78"/>
              </a:rPr>
              <a:t>التسرع </a:t>
            </a:r>
            <a:r>
              <a:rPr lang="en-US" altLang="ar-IQ" b="1" dirty="0" smtClean="0">
                <a:solidFill>
                  <a:srgbClr val="00B050"/>
                </a:solidFill>
                <a:latin typeface="Simplified Arabic" pitchFamily="18" charset="-78"/>
                <a:cs typeface="Simplified Arabic" pitchFamily="18" charset="-78"/>
              </a:rPr>
              <a:t>(Hastiness) </a:t>
            </a:r>
            <a:r>
              <a:rPr lang="ar-IQ" altLang="ar-IQ" b="1" dirty="0" smtClean="0">
                <a:solidFill>
                  <a:srgbClr val="00B050"/>
                </a:solidFill>
                <a:latin typeface="Simplified Arabic" pitchFamily="18" charset="-78"/>
                <a:cs typeface="Simplified Arabic" pitchFamily="18" charset="-78"/>
              </a:rPr>
              <a:t> في التدريب.</a:t>
            </a:r>
          </a:p>
          <a:p>
            <a:pPr marL="609600" indent="-609600" eaLnBrk="1" hangingPunct="1">
              <a:lnSpc>
                <a:spcPct val="90000"/>
              </a:lnSpc>
              <a:buClr>
                <a:schemeClr val="tx1"/>
              </a:buClr>
            </a:pPr>
            <a:r>
              <a:rPr lang="ar-IQ" altLang="ar-IQ" b="1" dirty="0" smtClean="0">
                <a:solidFill>
                  <a:srgbClr val="FF0000"/>
                </a:solidFill>
                <a:latin typeface="Simplified Arabic" pitchFamily="18" charset="-78"/>
                <a:cs typeface="Simplified Arabic" pitchFamily="18" charset="-78"/>
              </a:rPr>
              <a:t>سوء تنظيم التدريبات في توزيع الجهد والراحة.</a:t>
            </a:r>
          </a:p>
          <a:p>
            <a:pPr marL="609600" indent="-609600" eaLnBrk="1" hangingPunct="1">
              <a:lnSpc>
                <a:spcPct val="90000"/>
              </a:lnSpc>
              <a:buClr>
                <a:schemeClr val="tx1"/>
              </a:buClr>
            </a:pPr>
            <a:r>
              <a:rPr lang="ar-IQ" altLang="ar-IQ" b="1" dirty="0" smtClean="0">
                <a:solidFill>
                  <a:srgbClr val="00B0F0"/>
                </a:solidFill>
                <a:latin typeface="Simplified Arabic" pitchFamily="18" charset="-78"/>
                <a:cs typeface="Simplified Arabic" pitchFamily="18" charset="-78"/>
              </a:rPr>
              <a:t>عدم تنسيق </a:t>
            </a:r>
            <a:r>
              <a:rPr lang="en-US" altLang="ar-IQ" b="1" dirty="0" smtClean="0">
                <a:solidFill>
                  <a:srgbClr val="00B0F0"/>
                </a:solidFill>
                <a:latin typeface="Simplified Arabic" pitchFamily="18" charset="-78"/>
                <a:cs typeface="Simplified Arabic" pitchFamily="18" charset="-78"/>
              </a:rPr>
              <a:t>(Coordination)</a:t>
            </a:r>
            <a:r>
              <a:rPr lang="ar-IQ" altLang="ar-IQ" b="1" dirty="0" smtClean="0">
                <a:solidFill>
                  <a:srgbClr val="00B0F0"/>
                </a:solidFill>
                <a:latin typeface="Simplified Arabic" pitchFamily="18" charset="-78"/>
                <a:cs typeface="Simplified Arabic" pitchFamily="18" charset="-78"/>
              </a:rPr>
              <a:t> العمل العضلي.</a:t>
            </a:r>
          </a:p>
          <a:p>
            <a:pPr marL="609600" indent="-609600" eaLnBrk="1" hangingPunct="1">
              <a:lnSpc>
                <a:spcPct val="90000"/>
              </a:lnSpc>
              <a:buClr>
                <a:schemeClr val="tx1"/>
              </a:buClr>
            </a:pPr>
            <a:r>
              <a:rPr lang="ar-IQ" altLang="ar-IQ" b="1" dirty="0" smtClean="0">
                <a:solidFill>
                  <a:srgbClr val="7030A0"/>
                </a:solidFill>
                <a:latin typeface="Simplified Arabic" pitchFamily="18" charset="-78"/>
                <a:cs typeface="Simplified Arabic" pitchFamily="18" charset="-78"/>
              </a:rPr>
              <a:t>عدم التدرج </a:t>
            </a:r>
            <a:r>
              <a:rPr lang="en-US" altLang="ar-IQ" b="1" dirty="0" smtClean="0">
                <a:solidFill>
                  <a:srgbClr val="7030A0"/>
                </a:solidFill>
                <a:latin typeface="Simplified Arabic" pitchFamily="18" charset="-78"/>
                <a:cs typeface="Simplified Arabic" pitchFamily="18" charset="-78"/>
              </a:rPr>
              <a:t> (gradually) </a:t>
            </a:r>
            <a:r>
              <a:rPr lang="ar-IQ" altLang="ar-IQ" b="1" dirty="0" smtClean="0">
                <a:solidFill>
                  <a:srgbClr val="7030A0"/>
                </a:solidFill>
                <a:latin typeface="Simplified Arabic" pitchFamily="18" charset="-78"/>
                <a:cs typeface="Simplified Arabic" pitchFamily="18" charset="-78"/>
              </a:rPr>
              <a:t>في المهارات.</a:t>
            </a:r>
          </a:p>
          <a:p>
            <a:pPr marL="609600" indent="-609600" eaLnBrk="1" hangingPunct="1">
              <a:lnSpc>
                <a:spcPct val="90000"/>
              </a:lnSpc>
              <a:buClr>
                <a:schemeClr val="tx1"/>
              </a:buClr>
            </a:pPr>
            <a:r>
              <a:rPr lang="ar-IQ" altLang="ar-IQ" b="1" dirty="0" smtClean="0">
                <a:solidFill>
                  <a:srgbClr val="C00000"/>
                </a:solidFill>
                <a:latin typeface="Simplified Arabic" pitchFamily="18" charset="-78"/>
                <a:cs typeface="Simplified Arabic" pitchFamily="18" charset="-78"/>
              </a:rPr>
              <a:t>عدم تكامل </a:t>
            </a:r>
            <a:r>
              <a:rPr lang="en-US" altLang="ar-IQ" b="1" dirty="0" smtClean="0">
                <a:solidFill>
                  <a:srgbClr val="C00000"/>
                </a:solidFill>
                <a:latin typeface="Simplified Arabic" pitchFamily="18" charset="-78"/>
                <a:cs typeface="Simplified Arabic" pitchFamily="18" charset="-78"/>
              </a:rPr>
              <a:t>(Integration)</a:t>
            </a:r>
            <a:r>
              <a:rPr lang="ar-IQ" altLang="ar-IQ" b="1" dirty="0" smtClean="0">
                <a:solidFill>
                  <a:srgbClr val="C00000"/>
                </a:solidFill>
                <a:latin typeface="Simplified Arabic" pitchFamily="18" charset="-78"/>
                <a:cs typeface="Simplified Arabic" pitchFamily="18" charset="-78"/>
              </a:rPr>
              <a:t>عناصر اللياقة البدنية.</a:t>
            </a:r>
          </a:p>
          <a:p>
            <a:pPr marL="609600" indent="-609600" eaLnBrk="1" hangingPunct="1">
              <a:lnSpc>
                <a:spcPct val="90000"/>
              </a:lnSpc>
              <a:buClr>
                <a:schemeClr val="tx1"/>
              </a:buClr>
            </a:pPr>
            <a:r>
              <a:rPr lang="ar-IQ" altLang="ar-IQ" b="1" dirty="0" smtClean="0">
                <a:solidFill>
                  <a:srgbClr val="002060"/>
                </a:solidFill>
                <a:latin typeface="Simplified Arabic" pitchFamily="18" charset="-78"/>
                <a:cs typeface="Simplified Arabic" pitchFamily="18" charset="-78"/>
              </a:rPr>
              <a:t>عدم توافر الوسائل الأستشفائية </a:t>
            </a:r>
            <a:r>
              <a:rPr lang="en-US" altLang="ar-IQ" b="1" dirty="0" smtClean="0">
                <a:solidFill>
                  <a:srgbClr val="002060"/>
                </a:solidFill>
                <a:latin typeface="Simplified Arabic" pitchFamily="18" charset="-78"/>
                <a:cs typeface="Simplified Arabic" pitchFamily="18" charset="-78"/>
              </a:rPr>
              <a:t>(Means Recovery) </a:t>
            </a:r>
            <a:r>
              <a:rPr lang="ar-IQ" altLang="ar-IQ" b="1" dirty="0" smtClean="0">
                <a:solidFill>
                  <a:srgbClr val="002060"/>
                </a:solidFill>
                <a:latin typeface="Simplified Arabic" pitchFamily="18" charset="-78"/>
                <a:cs typeface="Simplified Arabic" pitchFamily="18" charset="-78"/>
              </a:rPr>
              <a:t> مثل :-</a:t>
            </a:r>
          </a:p>
          <a:p>
            <a:pPr marL="609600" indent="-609600" eaLnBrk="1" hangingPunct="1">
              <a:lnSpc>
                <a:spcPct val="90000"/>
              </a:lnSpc>
              <a:buClr>
                <a:schemeClr val="tx1"/>
              </a:buClr>
            </a:pPr>
            <a:r>
              <a:rPr lang="ar-IQ" altLang="ar-IQ" b="1" dirty="0" smtClean="0">
                <a:latin typeface="Simplified Arabic" pitchFamily="18" charset="-78"/>
                <a:cs typeface="Simplified Arabic" pitchFamily="18" charset="-78"/>
              </a:rPr>
              <a:t> (التدليك ، الراحة الايجابية ، الوسائل المائية ..). </a:t>
            </a:r>
            <a:endParaRPr lang="en-US" altLang="ar-IQ"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4070229431"/>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28600"/>
            <a:ext cx="8229600" cy="1295400"/>
          </a:xfrm>
        </p:spPr>
        <p:txBody>
          <a:bodyPr/>
          <a:lstStyle/>
          <a:p>
            <a:pPr algn="r" eaLnBrk="1" hangingPunct="1"/>
            <a:r>
              <a:rPr lang="ar-IQ" altLang="ar-IQ" sz="3600" b="1" dirty="0" smtClean="0"/>
              <a:t>ومن العوامل الخارجية لحدوث الإصابات</a:t>
            </a:r>
            <a:r>
              <a:rPr lang="ar-IQ" altLang="ar-IQ" sz="4000" dirty="0" smtClean="0"/>
              <a:t> أيضاً</a:t>
            </a:r>
            <a:br>
              <a:rPr lang="ar-IQ" altLang="ar-IQ" sz="4000" dirty="0" smtClean="0"/>
            </a:br>
            <a:r>
              <a:rPr lang="ar-IQ" altLang="ar-IQ" sz="3200" b="1" dirty="0" smtClean="0">
                <a:solidFill>
                  <a:srgbClr val="FF0000"/>
                </a:solidFill>
              </a:rPr>
              <a:t>2.العيوب في تنظيم التدريبات والمسابقات</a:t>
            </a:r>
            <a:r>
              <a:rPr lang="en-US" altLang="ar-IQ" sz="4000" b="1" dirty="0" smtClean="0">
                <a:solidFill>
                  <a:srgbClr val="FF0000"/>
                </a:solidFill>
              </a:rPr>
              <a:t> </a:t>
            </a:r>
          </a:p>
        </p:txBody>
      </p:sp>
      <p:sp>
        <p:nvSpPr>
          <p:cNvPr id="19459" name="Rectangle 3"/>
          <p:cNvSpPr>
            <a:spLocks noGrp="1" noChangeArrowheads="1"/>
          </p:cNvSpPr>
          <p:nvPr>
            <p:ph idx="1"/>
          </p:nvPr>
        </p:nvSpPr>
        <p:spPr>
          <a:xfrm>
            <a:off x="179388" y="1676400"/>
            <a:ext cx="8713787" cy="5065713"/>
          </a:xfrm>
        </p:spPr>
        <p:txBody>
          <a:bodyPr/>
          <a:lstStyle/>
          <a:p>
            <a:pPr marL="609600" indent="-609600" algn="just" eaLnBrk="1" hangingPunct="1"/>
            <a:r>
              <a:rPr lang="en-US" altLang="ar-IQ" sz="3600" b="1" dirty="0" smtClean="0">
                <a:latin typeface="Simplified Arabic" pitchFamily="18" charset="-78"/>
                <a:cs typeface="Simplified Arabic" pitchFamily="18" charset="-78"/>
              </a:rPr>
              <a:t> </a:t>
            </a:r>
            <a:r>
              <a:rPr lang="ar-IQ" altLang="ar-IQ" sz="3600" b="1" dirty="0" smtClean="0">
                <a:latin typeface="Simplified Arabic" pitchFamily="18" charset="-78"/>
                <a:cs typeface="Simplified Arabic" pitchFamily="18" charset="-78"/>
              </a:rPr>
              <a:t>التخطيط الخاطئ لبرامج التدريب والمنافسات.</a:t>
            </a:r>
          </a:p>
          <a:p>
            <a:pPr marL="609600" indent="-609600" algn="just" eaLnBrk="1" hangingPunct="1"/>
            <a:r>
              <a:rPr lang="ar-IQ" altLang="ar-IQ" sz="3600" b="1" dirty="0" smtClean="0">
                <a:latin typeface="Simplified Arabic" pitchFamily="18" charset="-78"/>
                <a:cs typeface="Simplified Arabic" pitchFamily="18" charset="-78"/>
              </a:rPr>
              <a:t>عدم تجانس </a:t>
            </a:r>
            <a:r>
              <a:rPr lang="en-US" altLang="ar-IQ" sz="3600" b="1" dirty="0" smtClean="0">
                <a:latin typeface="Simplified Arabic" pitchFamily="18" charset="-78"/>
                <a:cs typeface="Simplified Arabic" pitchFamily="18" charset="-78"/>
              </a:rPr>
              <a:t>(Homogeneity)</a:t>
            </a:r>
            <a:r>
              <a:rPr lang="ar-IQ" altLang="ar-IQ" sz="3600" b="1" dirty="0" smtClean="0">
                <a:latin typeface="Simplified Arabic" pitchFamily="18" charset="-78"/>
                <a:cs typeface="Simplified Arabic" pitchFamily="18" charset="-78"/>
              </a:rPr>
              <a:t> اللاعبين والفروق الفردية.</a:t>
            </a:r>
          </a:p>
          <a:p>
            <a:pPr marL="609600" indent="-609600" algn="just" eaLnBrk="1" hangingPunct="1"/>
            <a:r>
              <a:rPr lang="ar-IQ" altLang="ar-IQ" sz="3600" b="1" dirty="0" smtClean="0">
                <a:latin typeface="Simplified Arabic" pitchFamily="18" charset="-78"/>
                <a:cs typeface="Simplified Arabic" pitchFamily="18" charset="-78"/>
              </a:rPr>
              <a:t>إتباع الإرشادات الخاطئة للتدريبات مثل (سوء توزيع الرياضيين وكثرة عددهم ، أو عدد المشاهدين في أماكن التدريبات).</a:t>
            </a:r>
          </a:p>
          <a:p>
            <a:pPr marL="609600" indent="-609600" algn="just" eaLnBrk="1" hangingPunct="1"/>
            <a:r>
              <a:rPr lang="ar-IQ" altLang="ar-IQ" sz="3600" b="1" dirty="0" smtClean="0">
                <a:latin typeface="Simplified Arabic" pitchFamily="18" charset="-78"/>
                <a:cs typeface="Simplified Arabic" pitchFamily="18" charset="-78"/>
              </a:rPr>
              <a:t>سوء أو قلة احتياطات الأمن والسلامة.</a:t>
            </a:r>
            <a:endParaRPr lang="en-US" altLang="ar-IQ" sz="36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12984326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28600"/>
            <a:ext cx="8229600" cy="1295400"/>
          </a:xfrm>
        </p:spPr>
        <p:txBody>
          <a:bodyPr/>
          <a:lstStyle/>
          <a:p>
            <a:pPr algn="r" eaLnBrk="1" hangingPunct="1"/>
            <a:r>
              <a:rPr lang="ar-IQ" altLang="ar-IQ" sz="2800" b="1" dirty="0" smtClean="0"/>
              <a:t>ومن العوامل الخارجية لحدوث الإصابات أيضاً</a:t>
            </a:r>
            <a:br>
              <a:rPr lang="ar-IQ" altLang="ar-IQ" sz="2800" b="1" dirty="0" smtClean="0"/>
            </a:br>
            <a:r>
              <a:rPr lang="ar-IQ" altLang="ar-IQ" sz="2800" b="1" dirty="0" smtClean="0">
                <a:solidFill>
                  <a:srgbClr val="FF0000"/>
                </a:solidFill>
              </a:rPr>
              <a:t>3.سوء المستلزمات الرياضية ومخالفتها شروط الأمن</a:t>
            </a:r>
            <a:r>
              <a:rPr lang="ar-IQ" altLang="ar-IQ" sz="4000" b="1" dirty="0" smtClean="0">
                <a:solidFill>
                  <a:srgbClr val="FF0000"/>
                </a:solidFill>
              </a:rPr>
              <a:t> </a:t>
            </a:r>
            <a:endParaRPr lang="en-US" altLang="ar-IQ" sz="4000" b="1" dirty="0" smtClean="0">
              <a:solidFill>
                <a:srgbClr val="FF0000"/>
              </a:solidFill>
            </a:endParaRPr>
          </a:p>
        </p:txBody>
      </p:sp>
      <p:sp>
        <p:nvSpPr>
          <p:cNvPr id="20483" name="Rectangle 3"/>
          <p:cNvSpPr>
            <a:spLocks noGrp="1" noChangeArrowheads="1"/>
          </p:cNvSpPr>
          <p:nvPr>
            <p:ph idx="1"/>
          </p:nvPr>
        </p:nvSpPr>
        <p:spPr>
          <a:xfrm>
            <a:off x="107950" y="1676400"/>
            <a:ext cx="8928100" cy="5065713"/>
          </a:xfrm>
        </p:spPr>
        <p:txBody>
          <a:bodyPr/>
          <a:lstStyle/>
          <a:p>
            <a:pPr eaLnBrk="1" hangingPunct="1"/>
            <a:r>
              <a:rPr lang="ar-IQ" altLang="ar-IQ" sz="2800" dirty="0" smtClean="0"/>
              <a:t>ويقصد بها حالة الملاعب </a:t>
            </a:r>
            <a:r>
              <a:rPr lang="ar-IQ" altLang="ar-IQ" sz="2800" b="1" dirty="0" smtClean="0">
                <a:solidFill>
                  <a:srgbClr val="C00000"/>
                </a:solidFill>
              </a:rPr>
              <a:t>والأماكن</a:t>
            </a:r>
            <a:r>
              <a:rPr lang="ar-IQ" altLang="ar-IQ" sz="2800" dirty="0" smtClean="0"/>
              <a:t> التي تُمارس فيها الرياضة، كذلك مواصفات </a:t>
            </a:r>
            <a:r>
              <a:rPr lang="ar-IQ" altLang="ar-IQ" sz="2800" dirty="0" smtClean="0">
                <a:solidFill>
                  <a:srgbClr val="FF00FF"/>
                </a:solidFill>
              </a:rPr>
              <a:t>الملابس</a:t>
            </a:r>
            <a:r>
              <a:rPr lang="ar-IQ" altLang="ar-IQ" sz="2800" dirty="0" smtClean="0"/>
              <a:t> والأحذية الملائمة لنوع الرياضة الممارسة.</a:t>
            </a:r>
          </a:p>
          <a:p>
            <a:pPr eaLnBrk="1" hangingPunct="1">
              <a:buFont typeface="Wingdings" pitchFamily="2" charset="2"/>
              <a:buNone/>
            </a:pPr>
            <a:r>
              <a:rPr lang="ar-IQ" altLang="ar-IQ" sz="2800" b="1" dirty="0" smtClean="0">
                <a:solidFill>
                  <a:srgbClr val="FF0000"/>
                </a:solidFill>
              </a:rPr>
              <a:t>أهم مظاهر الإخلال بقوانين وشروط الأمن :ـ </a:t>
            </a:r>
          </a:p>
          <a:p>
            <a:pPr eaLnBrk="1" hangingPunct="1"/>
            <a:r>
              <a:rPr lang="ar-IQ" altLang="ar-IQ" sz="2800" dirty="0" smtClean="0"/>
              <a:t> رداءة نوعية </a:t>
            </a:r>
            <a:r>
              <a:rPr lang="ar-IQ" altLang="ar-IQ" sz="2800" b="1" u="sng" dirty="0" smtClean="0">
                <a:solidFill>
                  <a:srgbClr val="FF00FF"/>
                </a:solidFill>
              </a:rPr>
              <a:t>الأجهزة</a:t>
            </a:r>
            <a:r>
              <a:rPr lang="ar-IQ" altLang="ar-IQ" sz="2800" dirty="0" smtClean="0"/>
              <a:t> والمعدات الرياضية</a:t>
            </a:r>
          </a:p>
          <a:p>
            <a:pPr eaLnBrk="1" hangingPunct="1"/>
            <a:r>
              <a:rPr lang="ar-IQ" altLang="ar-IQ" sz="2800" dirty="0" smtClean="0"/>
              <a:t>سوء </a:t>
            </a:r>
            <a:r>
              <a:rPr lang="ar-IQ" altLang="ar-IQ" sz="2800" b="1" u="sng" dirty="0" smtClean="0">
                <a:solidFill>
                  <a:srgbClr val="FF00FF"/>
                </a:solidFill>
              </a:rPr>
              <a:t>إعداد</a:t>
            </a:r>
            <a:r>
              <a:rPr lang="ar-IQ" altLang="ar-IQ" sz="2800" dirty="0" smtClean="0"/>
              <a:t> الأجهزة والمعدات وميادين اللعب وغيرها للتدريبات والمسابقات .</a:t>
            </a:r>
          </a:p>
          <a:p>
            <a:pPr eaLnBrk="1" hangingPunct="1"/>
            <a:r>
              <a:rPr lang="ar-IQ" altLang="ar-IQ" sz="2800" dirty="0" smtClean="0"/>
              <a:t>عدم تطابق </a:t>
            </a:r>
            <a:r>
              <a:rPr lang="ar-IQ" altLang="ar-IQ" sz="2800" b="1" u="sng" dirty="0" smtClean="0">
                <a:solidFill>
                  <a:srgbClr val="FF00FF"/>
                </a:solidFill>
              </a:rPr>
              <a:t>الملابس</a:t>
            </a:r>
            <a:r>
              <a:rPr lang="ar-IQ" altLang="ar-IQ" sz="2800" dirty="0" smtClean="0"/>
              <a:t> الرياضية مع خصائص اللعبة التي يُمارسها الرياضي أو عدم  ملائمتها للظروف المناخية المحيطة .</a:t>
            </a:r>
            <a:endParaRPr lang="en-US" altLang="ar-IQ" sz="2800" dirty="0" smtClean="0"/>
          </a:p>
          <a:p>
            <a:pPr eaLnBrk="1" hangingPunct="1"/>
            <a:r>
              <a:rPr lang="en-US" altLang="ar-IQ" sz="2800" dirty="0" smtClean="0"/>
              <a:t> </a:t>
            </a:r>
            <a:r>
              <a:rPr lang="ar-IQ" altLang="ar-IQ" sz="2800" dirty="0" smtClean="0"/>
              <a:t>عدم استخدام الأجهزة </a:t>
            </a:r>
            <a:r>
              <a:rPr lang="ar-IQ" altLang="ar-IQ" sz="2800" b="1" u="sng" dirty="0" smtClean="0">
                <a:solidFill>
                  <a:srgbClr val="FF00FF"/>
                </a:solidFill>
              </a:rPr>
              <a:t>الدفاعية</a:t>
            </a:r>
            <a:r>
              <a:rPr lang="ar-IQ" altLang="ar-IQ" sz="2800" dirty="0" smtClean="0"/>
              <a:t> اللازمة في أنواع الرياضات. </a:t>
            </a:r>
            <a:endParaRPr lang="en-US" altLang="ar-IQ" sz="2800" dirty="0" smtClean="0"/>
          </a:p>
        </p:txBody>
      </p:sp>
    </p:spTree>
    <p:extLst>
      <p:ext uri="{BB962C8B-B14F-4D97-AF65-F5344CB8AC3E}">
        <p14:creationId xmlns:p14="http://schemas.microsoft.com/office/powerpoint/2010/main" val="4170461893"/>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79388" y="277813"/>
            <a:ext cx="8785225" cy="1139825"/>
          </a:xfrm>
        </p:spPr>
        <p:txBody>
          <a:bodyPr/>
          <a:lstStyle/>
          <a:p>
            <a:pPr algn="r" eaLnBrk="1" hangingPunct="1"/>
            <a:r>
              <a:rPr lang="ar-IQ" altLang="ar-IQ" sz="2800" b="1" dirty="0" smtClean="0"/>
              <a:t>ومن العوامل الخارجية لحدوث الإصابات أيضاً</a:t>
            </a:r>
            <a:br>
              <a:rPr lang="ar-IQ" altLang="ar-IQ" sz="2800" b="1" dirty="0" smtClean="0"/>
            </a:br>
            <a:r>
              <a:rPr lang="ar-IQ" altLang="ar-IQ" sz="2800" b="1" dirty="0" smtClean="0">
                <a:solidFill>
                  <a:srgbClr val="FF0000"/>
                </a:solidFill>
              </a:rPr>
              <a:t>4. السلوك غير السليم ومخالفة القوانين</a:t>
            </a:r>
            <a:r>
              <a:rPr lang="ar-IQ" altLang="ar-IQ" sz="4000" b="1" dirty="0" smtClean="0">
                <a:solidFill>
                  <a:srgbClr val="FF0000"/>
                </a:solidFill>
              </a:rPr>
              <a:t> </a:t>
            </a:r>
            <a:endParaRPr lang="en-US" altLang="ar-IQ" sz="4000" b="1" dirty="0" smtClean="0">
              <a:solidFill>
                <a:srgbClr val="FF0000"/>
              </a:solidFill>
            </a:endParaRPr>
          </a:p>
        </p:txBody>
      </p:sp>
      <p:sp>
        <p:nvSpPr>
          <p:cNvPr id="21507" name="Rectangle 3"/>
          <p:cNvSpPr>
            <a:spLocks noGrp="1" noChangeArrowheads="1"/>
          </p:cNvSpPr>
          <p:nvPr>
            <p:ph idx="1"/>
          </p:nvPr>
        </p:nvSpPr>
        <p:spPr>
          <a:xfrm>
            <a:off x="179388" y="1600200"/>
            <a:ext cx="8856662" cy="5068888"/>
          </a:xfrm>
        </p:spPr>
        <p:txBody>
          <a:bodyPr/>
          <a:lstStyle/>
          <a:p>
            <a:pPr algn="just" eaLnBrk="1" hangingPunct="1"/>
            <a:r>
              <a:rPr lang="ar-IQ" altLang="ar-IQ" sz="4000" dirty="0" smtClean="0">
                <a:latin typeface="Simplified Arabic" pitchFamily="18" charset="-78"/>
                <a:cs typeface="Simplified Arabic" pitchFamily="18" charset="-78"/>
              </a:rPr>
              <a:t>ويشمل :-</a:t>
            </a:r>
          </a:p>
          <a:p>
            <a:pPr algn="just" eaLnBrk="1" hangingPunct="1"/>
            <a:r>
              <a:rPr lang="ar-IQ" altLang="ar-IQ" sz="4000" dirty="0" smtClean="0">
                <a:latin typeface="Simplified Arabic" pitchFamily="18" charset="-78"/>
                <a:cs typeface="Simplified Arabic" pitchFamily="18" charset="-78"/>
              </a:rPr>
              <a:t> </a:t>
            </a:r>
            <a:r>
              <a:rPr lang="ar-IQ" altLang="ar-IQ" sz="4000" b="1" u="sng" dirty="0" smtClean="0">
                <a:latin typeface="Simplified Arabic" pitchFamily="18" charset="-78"/>
                <a:cs typeface="Simplified Arabic" pitchFamily="18" charset="-78"/>
              </a:rPr>
              <a:t>الخشونة</a:t>
            </a:r>
            <a:r>
              <a:rPr lang="ar-IQ" altLang="ar-IQ" sz="4000" dirty="0" smtClean="0">
                <a:latin typeface="Simplified Arabic" pitchFamily="18" charset="-78"/>
                <a:cs typeface="Simplified Arabic" pitchFamily="18" charset="-78"/>
              </a:rPr>
              <a:t> المتعمدة في اللعب.</a:t>
            </a:r>
          </a:p>
          <a:p>
            <a:pPr algn="just" eaLnBrk="1" hangingPunct="1"/>
            <a:r>
              <a:rPr lang="ar-IQ" altLang="ar-IQ" sz="4000" dirty="0" smtClean="0">
                <a:latin typeface="Simplified Arabic" pitchFamily="18" charset="-78"/>
                <a:cs typeface="Simplified Arabic" pitchFamily="18" charset="-78"/>
              </a:rPr>
              <a:t>مخالفة </a:t>
            </a:r>
            <a:r>
              <a:rPr lang="ar-IQ" altLang="ar-IQ" sz="4000" b="1" u="sng" dirty="0" smtClean="0">
                <a:solidFill>
                  <a:srgbClr val="FF00FF"/>
                </a:solidFill>
                <a:latin typeface="Simplified Arabic" pitchFamily="18" charset="-78"/>
                <a:cs typeface="Simplified Arabic" pitchFamily="18" charset="-78"/>
              </a:rPr>
              <a:t>قوانين</a:t>
            </a:r>
            <a:r>
              <a:rPr lang="ar-IQ" altLang="ar-IQ" sz="4000" dirty="0" smtClean="0">
                <a:latin typeface="Simplified Arabic" pitchFamily="18" charset="-78"/>
                <a:cs typeface="Simplified Arabic" pitchFamily="18" charset="-78"/>
              </a:rPr>
              <a:t> اللعب التي وجدت لحماية اللاعب.</a:t>
            </a:r>
          </a:p>
          <a:p>
            <a:pPr algn="just" eaLnBrk="1" hangingPunct="1"/>
            <a:r>
              <a:rPr lang="ar-IQ" altLang="ar-IQ" sz="4000" dirty="0" smtClean="0">
                <a:latin typeface="Simplified Arabic" pitchFamily="18" charset="-78"/>
                <a:cs typeface="Simplified Arabic" pitchFamily="18" charset="-78"/>
              </a:rPr>
              <a:t>وكذلك فقدان </a:t>
            </a:r>
            <a:r>
              <a:rPr lang="ar-IQ" altLang="ar-IQ" sz="4000" b="1" u="sng" dirty="0" smtClean="0">
                <a:solidFill>
                  <a:srgbClr val="FF00FF"/>
                </a:solidFill>
                <a:latin typeface="Simplified Arabic" pitchFamily="18" charset="-78"/>
                <a:cs typeface="Simplified Arabic" pitchFamily="18" charset="-78"/>
              </a:rPr>
              <a:t>الروح الرياضية</a:t>
            </a:r>
            <a:r>
              <a:rPr lang="ar-IQ" altLang="ar-IQ" sz="4000" dirty="0" smtClean="0">
                <a:latin typeface="Simplified Arabic" pitchFamily="18" charset="-78"/>
                <a:cs typeface="Simplified Arabic" pitchFamily="18" charset="-78"/>
              </a:rPr>
              <a:t> خاصة في الألعاب التي تتصف بالاحتكاك كما في الملاكمة والمصارعة والألعاب الجماعية.</a:t>
            </a:r>
            <a:endParaRPr lang="en-US" altLang="ar-IQ" sz="40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08051380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78726" y="259338"/>
            <a:ext cx="8342194" cy="750627"/>
          </a:xfrm>
        </p:spPr>
        <p:txBody>
          <a:bodyPr>
            <a:normAutofit fontScale="90000"/>
          </a:bodyPr>
          <a:lstStyle/>
          <a:p>
            <a:r>
              <a:rPr lang="ar-IQ" b="1" dirty="0" smtClean="0">
                <a:solidFill>
                  <a:srgbClr val="00B0F0"/>
                </a:solidFill>
                <a:latin typeface="Simplified Arabic" panose="02020603050405020304" pitchFamily="18" charset="-78"/>
                <a:cs typeface="Simplified Arabic" panose="02020603050405020304" pitchFamily="18" charset="-78"/>
              </a:rPr>
              <a:t>بسم الله الرحمن الرحيم</a:t>
            </a:r>
            <a:endParaRPr lang="ar-IQ" b="1" dirty="0">
              <a:solidFill>
                <a:srgbClr val="00B0F0"/>
              </a:solidFill>
              <a:latin typeface="Simplified Arabic" panose="02020603050405020304" pitchFamily="18" charset="-78"/>
              <a:cs typeface="Simplified Arabic" panose="02020603050405020304" pitchFamily="18" charset="-78"/>
            </a:endParaRPr>
          </a:p>
        </p:txBody>
      </p:sp>
      <p:sp>
        <p:nvSpPr>
          <p:cNvPr id="3" name="عنوان فرعي 2"/>
          <p:cNvSpPr>
            <a:spLocks noGrp="1"/>
          </p:cNvSpPr>
          <p:nvPr>
            <p:ph type="subTitle" idx="1"/>
          </p:nvPr>
        </p:nvSpPr>
        <p:spPr>
          <a:xfrm>
            <a:off x="378726" y="1296538"/>
            <a:ext cx="8342194" cy="5084790"/>
          </a:xfrm>
        </p:spPr>
        <p:txBody>
          <a:bodyPr>
            <a:normAutofit lnSpcReduction="10000"/>
          </a:bodyPr>
          <a:lstStyle/>
          <a:p>
            <a:pPr algn="r">
              <a:lnSpc>
                <a:spcPct val="115000"/>
              </a:lnSpc>
              <a:spcBef>
                <a:spcPts val="0"/>
              </a:spcBef>
            </a:pPr>
            <a:r>
              <a:rPr lang="ar-IQ" sz="1800" b="1" dirty="0">
                <a:ea typeface="Calibri"/>
                <a:cs typeface="Simplified Arabic"/>
              </a:rPr>
              <a:t>وزارة التعليم العالي والبحث العلمي  </a:t>
            </a:r>
            <a:r>
              <a:rPr lang="en-US" sz="1800" b="1" dirty="0">
                <a:latin typeface="Simplified Arabic"/>
                <a:ea typeface="Calibri"/>
                <a:cs typeface="Arial"/>
              </a:rPr>
              <a:t>Ministry of Higher Education &amp; Scientific Research        </a:t>
            </a:r>
            <a:r>
              <a:rPr lang="ar-IQ" sz="1800" b="1" dirty="0">
                <a:ea typeface="Calibri"/>
                <a:cs typeface="Simplified Arabic"/>
              </a:rPr>
              <a:t>   الجامعة المستنصرية                                 </a:t>
            </a:r>
            <a:r>
              <a:rPr lang="en-US" sz="1800" b="1" dirty="0">
                <a:latin typeface="Simplified Arabic"/>
                <a:ea typeface="Calibri"/>
                <a:cs typeface="Arial"/>
              </a:rPr>
              <a:t>The University of </a:t>
            </a:r>
            <a:r>
              <a:rPr lang="en-US" sz="1800" b="1" dirty="0" err="1">
                <a:latin typeface="Simplified Arabic"/>
                <a:ea typeface="Calibri"/>
                <a:cs typeface="Arial"/>
              </a:rPr>
              <a:t>Mustansiriya</a:t>
            </a:r>
            <a:r>
              <a:rPr lang="en-US" sz="1800" b="1" dirty="0">
                <a:latin typeface="Simplified Arabic"/>
                <a:ea typeface="Calibri"/>
                <a:cs typeface="Arial"/>
              </a:rPr>
              <a:t> </a:t>
            </a:r>
            <a:endParaRPr lang="en-US" sz="1400" dirty="0">
              <a:ea typeface="Calibri"/>
              <a:cs typeface="Arial"/>
            </a:endParaRPr>
          </a:p>
          <a:p>
            <a:r>
              <a:rPr lang="ar-IQ" sz="1800" b="1" dirty="0">
                <a:ea typeface="Calibri"/>
                <a:cs typeface="Simplified Arabic"/>
              </a:rPr>
              <a:t>كليــة التربيـــة البدنية وعلوم الرياضيـة    </a:t>
            </a:r>
            <a:r>
              <a:rPr lang="en-US" sz="1800" b="1" dirty="0">
                <a:latin typeface="Simplified Arabic"/>
                <a:ea typeface="Calibri"/>
              </a:rPr>
              <a:t>Collage of physical Education and Sport Science </a:t>
            </a:r>
            <a:r>
              <a:rPr lang="ar-IQ" altLang="ar-IQ" sz="1800" b="1" dirty="0">
                <a:solidFill>
                  <a:prstClr val="black"/>
                </a:solidFill>
                <a:ea typeface="+mj-ea"/>
                <a:cs typeface="Times New Roman"/>
              </a:rPr>
              <a:t/>
            </a:r>
            <a:br>
              <a:rPr lang="ar-IQ" altLang="ar-IQ" sz="1800" b="1" dirty="0">
                <a:solidFill>
                  <a:prstClr val="black"/>
                </a:solidFill>
                <a:ea typeface="+mj-ea"/>
                <a:cs typeface="Times New Roman"/>
              </a:rPr>
            </a:br>
            <a:r>
              <a:rPr lang="ar-IQ" altLang="ar-IQ" sz="2900" b="1" dirty="0">
                <a:solidFill>
                  <a:prstClr val="black"/>
                </a:solidFill>
                <a:ea typeface="+mj-ea"/>
                <a:cs typeface="Times New Roman"/>
              </a:rPr>
              <a:t>	</a:t>
            </a:r>
            <a:endParaRPr lang="ar-IQ" altLang="ar-IQ" sz="2900" b="1" dirty="0" smtClean="0">
              <a:solidFill>
                <a:prstClr val="black"/>
              </a:solidFill>
              <a:ea typeface="+mj-ea"/>
              <a:cs typeface="Times New Roman"/>
            </a:endParaRPr>
          </a:p>
          <a:p>
            <a:r>
              <a:rPr lang="ar-IQ" sz="4000" b="1" dirty="0" smtClean="0">
                <a:solidFill>
                  <a:srgbClr val="FF0000"/>
                </a:solidFill>
                <a:latin typeface="Simplified Arabic" panose="02020603050405020304" pitchFamily="18" charset="-78"/>
                <a:cs typeface="Simplified Arabic" panose="02020603050405020304" pitchFamily="18" charset="-78"/>
              </a:rPr>
              <a:t>مادة  </a:t>
            </a:r>
            <a:r>
              <a:rPr lang="ar-IQ" sz="4000" b="1" dirty="0">
                <a:solidFill>
                  <a:srgbClr val="FF0000"/>
                </a:solidFill>
                <a:latin typeface="Simplified Arabic" panose="02020603050405020304" pitchFamily="18" charset="-78"/>
                <a:cs typeface="Simplified Arabic" panose="02020603050405020304" pitchFamily="18" charset="-78"/>
              </a:rPr>
              <a:t/>
            </a:r>
            <a:br>
              <a:rPr lang="ar-IQ" sz="4000" b="1" dirty="0">
                <a:solidFill>
                  <a:srgbClr val="FF0000"/>
                </a:solidFill>
                <a:latin typeface="Simplified Arabic" panose="02020603050405020304" pitchFamily="18" charset="-78"/>
                <a:cs typeface="Simplified Arabic" panose="02020603050405020304" pitchFamily="18" charset="-78"/>
              </a:rPr>
            </a:br>
            <a:r>
              <a:rPr lang="ar-IQ" sz="4000" b="1" dirty="0" smtClean="0">
                <a:solidFill>
                  <a:srgbClr val="FF0000"/>
                </a:solidFill>
                <a:latin typeface="Simplified Arabic" panose="02020603050405020304" pitchFamily="18" charset="-78"/>
                <a:cs typeface="Simplified Arabic" panose="02020603050405020304" pitchFamily="18" charset="-78"/>
              </a:rPr>
              <a:t>الطب </a:t>
            </a:r>
            <a:r>
              <a:rPr lang="ar-IQ" sz="4000" b="1" dirty="0">
                <a:solidFill>
                  <a:srgbClr val="FF0000"/>
                </a:solidFill>
                <a:latin typeface="Simplified Arabic" panose="02020603050405020304" pitchFamily="18" charset="-78"/>
                <a:cs typeface="Simplified Arabic" panose="02020603050405020304" pitchFamily="18" charset="-78"/>
              </a:rPr>
              <a:t>الرياضي ( تأهيل الإصابات الرياضية )</a:t>
            </a:r>
            <a:br>
              <a:rPr lang="ar-IQ" sz="4000" b="1" dirty="0">
                <a:solidFill>
                  <a:srgbClr val="FF0000"/>
                </a:solidFill>
                <a:latin typeface="Simplified Arabic" panose="02020603050405020304" pitchFamily="18" charset="-78"/>
                <a:cs typeface="Simplified Arabic" panose="02020603050405020304" pitchFamily="18" charset="-78"/>
              </a:rPr>
            </a:br>
            <a:r>
              <a:rPr lang="ar-IQ" sz="4000" b="1" dirty="0" smtClean="0">
                <a:solidFill>
                  <a:srgbClr val="FF0000"/>
                </a:solidFill>
                <a:latin typeface="Simplified Arabic" panose="02020603050405020304" pitchFamily="18" charset="-78"/>
                <a:cs typeface="Simplified Arabic" panose="02020603050405020304" pitchFamily="18" charset="-78"/>
              </a:rPr>
              <a:t> </a:t>
            </a:r>
            <a:r>
              <a:rPr lang="ar-IQ" sz="4000" b="1" dirty="0">
                <a:solidFill>
                  <a:srgbClr val="FF0000"/>
                </a:solidFill>
                <a:latin typeface="Simplified Arabic" panose="02020603050405020304" pitchFamily="18" charset="-78"/>
                <a:cs typeface="Simplified Arabic" panose="02020603050405020304" pitchFamily="18" charset="-78"/>
              </a:rPr>
              <a:t/>
            </a:r>
            <a:br>
              <a:rPr lang="ar-IQ" sz="4000" b="1" dirty="0">
                <a:solidFill>
                  <a:srgbClr val="FF0000"/>
                </a:solidFill>
                <a:latin typeface="Simplified Arabic" panose="02020603050405020304" pitchFamily="18" charset="-78"/>
                <a:cs typeface="Simplified Arabic" panose="02020603050405020304" pitchFamily="18" charset="-78"/>
              </a:rPr>
            </a:br>
            <a:r>
              <a:rPr lang="ar-IQ" sz="4000" b="1" dirty="0">
                <a:solidFill>
                  <a:srgbClr val="FF0000"/>
                </a:solidFill>
                <a:latin typeface="Simplified Arabic" panose="02020603050405020304" pitchFamily="18" charset="-78"/>
                <a:cs typeface="Simplified Arabic" panose="02020603050405020304" pitchFamily="18" charset="-78"/>
              </a:rPr>
              <a:t>إعداد </a:t>
            </a:r>
            <a:br>
              <a:rPr lang="ar-IQ" sz="4000" b="1" dirty="0">
                <a:solidFill>
                  <a:srgbClr val="FF0000"/>
                </a:solidFill>
                <a:latin typeface="Simplified Arabic" panose="02020603050405020304" pitchFamily="18" charset="-78"/>
                <a:cs typeface="Simplified Arabic" panose="02020603050405020304" pitchFamily="18" charset="-78"/>
              </a:rPr>
            </a:br>
            <a:r>
              <a:rPr lang="ar-IQ" sz="4000" b="1" dirty="0">
                <a:solidFill>
                  <a:srgbClr val="FF0000"/>
                </a:solidFill>
                <a:latin typeface="Simplified Arabic" panose="02020603050405020304" pitchFamily="18" charset="-78"/>
                <a:cs typeface="Simplified Arabic" panose="02020603050405020304" pitchFamily="18" charset="-78"/>
              </a:rPr>
              <a:t>أ.د حسن هادي الهلالي</a:t>
            </a:r>
          </a:p>
          <a:p>
            <a:r>
              <a:rPr lang="ar-IQ" sz="4000" b="1" dirty="0">
                <a:solidFill>
                  <a:srgbClr val="FF0000"/>
                </a:solidFill>
                <a:latin typeface="Simplified Arabic" panose="02020603050405020304" pitchFamily="18" charset="-78"/>
                <a:cs typeface="Simplified Arabic" panose="02020603050405020304" pitchFamily="18" charset="-78"/>
              </a:rPr>
              <a:t> </a:t>
            </a:r>
            <a:br>
              <a:rPr lang="ar-IQ" sz="4000" b="1" dirty="0">
                <a:solidFill>
                  <a:srgbClr val="FF0000"/>
                </a:solidFill>
                <a:latin typeface="Simplified Arabic" panose="02020603050405020304" pitchFamily="18" charset="-78"/>
                <a:cs typeface="Simplified Arabic" panose="02020603050405020304" pitchFamily="18" charset="-78"/>
              </a:rPr>
            </a:br>
            <a:r>
              <a:rPr lang="ar-IQ" sz="4000" b="1" dirty="0" smtClean="0">
                <a:solidFill>
                  <a:srgbClr val="FF0000"/>
                </a:solidFill>
                <a:latin typeface="Simplified Arabic" panose="02020603050405020304" pitchFamily="18" charset="-78"/>
                <a:cs typeface="Simplified Arabic" panose="02020603050405020304" pitchFamily="18" charset="-78"/>
              </a:rPr>
              <a:t>1446 </a:t>
            </a:r>
            <a:r>
              <a:rPr lang="ar-IQ" sz="4000" b="1" dirty="0">
                <a:solidFill>
                  <a:srgbClr val="FF0000"/>
                </a:solidFill>
                <a:latin typeface="Simplified Arabic" panose="02020603050405020304" pitchFamily="18" charset="-78"/>
                <a:cs typeface="Simplified Arabic" panose="02020603050405020304" pitchFamily="18" charset="-78"/>
              </a:rPr>
              <a:t>هـ                   </a:t>
            </a:r>
            <a:r>
              <a:rPr lang="ar-IQ" sz="4000" b="1" dirty="0" smtClean="0">
                <a:solidFill>
                  <a:srgbClr val="FF0000"/>
                </a:solidFill>
                <a:latin typeface="Simplified Arabic" panose="02020603050405020304" pitchFamily="18" charset="-78"/>
                <a:cs typeface="Simplified Arabic" panose="02020603050405020304" pitchFamily="18" charset="-78"/>
              </a:rPr>
              <a:t>2024 – 2025م</a:t>
            </a:r>
            <a:endParaRPr lang="ar-IQ" sz="4000" b="1"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5955012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79388" y="228600"/>
            <a:ext cx="8785225" cy="914400"/>
          </a:xfrm>
        </p:spPr>
        <p:txBody>
          <a:bodyPr/>
          <a:lstStyle/>
          <a:p>
            <a:pPr algn="just" eaLnBrk="1" hangingPunct="1"/>
            <a:r>
              <a:rPr lang="ar-IQ" altLang="ar-IQ" sz="2800" b="1" dirty="0" smtClean="0"/>
              <a:t>ومن العوامل الخارجية لحدوث الإصابات أيضاً</a:t>
            </a:r>
            <a:br>
              <a:rPr lang="ar-IQ" altLang="ar-IQ" sz="2800" b="1" dirty="0" smtClean="0"/>
            </a:br>
            <a:r>
              <a:rPr lang="ar-IQ" altLang="ar-IQ" sz="3200" b="1" dirty="0" smtClean="0">
                <a:solidFill>
                  <a:srgbClr val="FF0000"/>
                </a:solidFill>
              </a:rPr>
              <a:t>5.عدم مراعاة العوامل والظروف الجوية البيئية :</a:t>
            </a:r>
            <a:endParaRPr lang="en-US" altLang="ar-IQ" sz="3200" b="1" dirty="0" smtClean="0">
              <a:solidFill>
                <a:srgbClr val="FF0000"/>
              </a:solidFill>
            </a:endParaRPr>
          </a:p>
        </p:txBody>
      </p:sp>
      <p:sp>
        <p:nvSpPr>
          <p:cNvPr id="22531" name="Rectangle 3"/>
          <p:cNvSpPr>
            <a:spLocks noGrp="1" noChangeArrowheads="1"/>
          </p:cNvSpPr>
          <p:nvPr>
            <p:ph idx="1"/>
          </p:nvPr>
        </p:nvSpPr>
        <p:spPr>
          <a:xfrm>
            <a:off x="323850" y="1295400"/>
            <a:ext cx="8569325" cy="5446713"/>
          </a:xfrm>
        </p:spPr>
        <p:txBody>
          <a:bodyPr/>
          <a:lstStyle/>
          <a:p>
            <a:pPr algn="just" eaLnBrk="1" hangingPunct="1"/>
            <a:r>
              <a:rPr lang="ar-IQ" altLang="ar-IQ" sz="3600" dirty="0" smtClean="0"/>
              <a:t>وتتمثل من خلال ممارسة الألعاب الرياضية والتدريب في ظروف مناخية قاسية وفي البيئات المختلفة (شديدة البرودة،شديدة الحرارة، لرطوبة ، الأمطار والثلوج ، الرياح ...) </a:t>
            </a:r>
          </a:p>
          <a:p>
            <a:pPr algn="just" eaLnBrk="1" hangingPunct="1"/>
            <a:r>
              <a:rPr lang="ar-IQ" altLang="ar-IQ" sz="3600" dirty="0" smtClean="0"/>
              <a:t>وكذلك عدم </a:t>
            </a:r>
            <a:r>
              <a:rPr lang="ar-IQ" altLang="ar-IQ" sz="3600" b="1" u="sng" dirty="0" smtClean="0">
                <a:solidFill>
                  <a:srgbClr val="FF00FF"/>
                </a:solidFill>
              </a:rPr>
              <a:t>التأقلم</a:t>
            </a:r>
            <a:r>
              <a:rPr lang="ar-IQ" altLang="ar-IQ" sz="3600" dirty="0" smtClean="0"/>
              <a:t> </a:t>
            </a:r>
            <a:r>
              <a:rPr lang="en-US" altLang="ar-IQ" sz="3600" dirty="0" smtClean="0"/>
              <a:t>(Acclimatize)</a:t>
            </a:r>
            <a:r>
              <a:rPr lang="ar-IQ" altLang="ar-IQ" sz="3600" dirty="0" smtClean="0"/>
              <a:t> الكافي للأماكن المرتفعة والمنخفضة عن مستوى سطح البحر</a:t>
            </a:r>
            <a:r>
              <a:rPr lang="en-US" altLang="ar-IQ" sz="3600" dirty="0" smtClean="0"/>
              <a:t>(Sea level)</a:t>
            </a:r>
            <a:r>
              <a:rPr lang="ar-IQ" altLang="ar-IQ" sz="3600" dirty="0" smtClean="0"/>
              <a:t>، هذا كله يشكل </a:t>
            </a:r>
            <a:r>
              <a:rPr lang="ar-IQ" altLang="ar-IQ" sz="3600" b="1" u="sng" dirty="0" smtClean="0">
                <a:solidFill>
                  <a:srgbClr val="FF00FF"/>
                </a:solidFill>
              </a:rPr>
              <a:t>عبئاً</a:t>
            </a:r>
            <a:r>
              <a:rPr lang="ar-IQ" altLang="ar-IQ" sz="3600" dirty="0" smtClean="0"/>
              <a:t> إضافيا على أجهزة جسم اللاعب.</a:t>
            </a:r>
            <a:endParaRPr lang="en-US" altLang="ar-IQ" sz="3600" dirty="0" smtClean="0"/>
          </a:p>
        </p:txBody>
      </p:sp>
    </p:spTree>
    <p:extLst>
      <p:ext uri="{BB962C8B-B14F-4D97-AF65-F5344CB8AC3E}">
        <p14:creationId xmlns:p14="http://schemas.microsoft.com/office/powerpoint/2010/main" val="118045908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381000"/>
            <a:ext cx="8229600" cy="914400"/>
          </a:xfrm>
        </p:spPr>
        <p:txBody>
          <a:bodyPr/>
          <a:lstStyle/>
          <a:p>
            <a:pPr algn="r" eaLnBrk="1" hangingPunct="1"/>
            <a:r>
              <a:rPr lang="ar-IQ" altLang="ar-IQ" sz="2800" b="1" dirty="0" smtClean="0">
                <a:latin typeface="Simplified Arabic" pitchFamily="18" charset="-78"/>
                <a:cs typeface="Simplified Arabic" pitchFamily="18" charset="-78"/>
              </a:rPr>
              <a:t>ومن العوامل الخارجية لحدوث الإصابات أيضاً</a:t>
            </a:r>
            <a:r>
              <a:rPr lang="ar-IQ" altLang="ar-IQ" sz="2400" b="1" dirty="0" smtClean="0">
                <a:latin typeface="Simplified Arabic" pitchFamily="18" charset="-78"/>
                <a:cs typeface="Simplified Arabic" pitchFamily="18" charset="-78"/>
              </a:rPr>
              <a:t/>
            </a:r>
            <a:br>
              <a:rPr lang="ar-IQ" altLang="ar-IQ" sz="2400" b="1" dirty="0" smtClean="0">
                <a:latin typeface="Simplified Arabic" pitchFamily="18" charset="-78"/>
                <a:cs typeface="Simplified Arabic" pitchFamily="18" charset="-78"/>
              </a:rPr>
            </a:br>
            <a:r>
              <a:rPr lang="ar-IQ" altLang="ar-IQ" sz="2400" b="1" dirty="0" smtClean="0">
                <a:solidFill>
                  <a:srgbClr val="FF0000"/>
                </a:solidFill>
                <a:latin typeface="Simplified Arabic" pitchFamily="18" charset="-78"/>
                <a:cs typeface="Simplified Arabic" pitchFamily="18" charset="-78"/>
              </a:rPr>
              <a:t>6ـ إهمال الجانب الصحي وعدم الالتزام بالتوجيهات الطبية :</a:t>
            </a:r>
            <a:r>
              <a:rPr lang="ar-IQ" altLang="ar-IQ" sz="4000" dirty="0" smtClean="0">
                <a:solidFill>
                  <a:srgbClr val="FF0000"/>
                </a:solidFill>
                <a:latin typeface="Simplified Arabic" pitchFamily="18" charset="-78"/>
                <a:cs typeface="Simplified Arabic" pitchFamily="18" charset="-78"/>
              </a:rPr>
              <a:t> </a:t>
            </a:r>
            <a:endParaRPr lang="en-US" altLang="ar-IQ" sz="4000" dirty="0" smtClean="0">
              <a:solidFill>
                <a:srgbClr val="FF0000"/>
              </a:solidFill>
              <a:latin typeface="Simplified Arabic" pitchFamily="18" charset="-78"/>
              <a:cs typeface="Simplified Arabic" pitchFamily="18" charset="-78"/>
            </a:endParaRPr>
          </a:p>
        </p:txBody>
      </p:sp>
      <p:sp>
        <p:nvSpPr>
          <p:cNvPr id="23555" name="Rectangle 3"/>
          <p:cNvSpPr>
            <a:spLocks noGrp="1" noChangeArrowheads="1"/>
          </p:cNvSpPr>
          <p:nvPr>
            <p:ph idx="1"/>
          </p:nvPr>
        </p:nvSpPr>
        <p:spPr>
          <a:xfrm>
            <a:off x="250825" y="1524000"/>
            <a:ext cx="8642350" cy="5218113"/>
          </a:xfrm>
        </p:spPr>
        <p:txBody>
          <a:bodyPr/>
          <a:lstStyle/>
          <a:p>
            <a:pPr algn="just" eaLnBrk="1" hangingPunct="1">
              <a:buFont typeface="Wingdings" pitchFamily="2" charset="2"/>
              <a:buNone/>
            </a:pPr>
            <a:r>
              <a:rPr lang="ar-IQ" altLang="ar-IQ" b="1" dirty="0" smtClean="0"/>
              <a:t>تتمثل بما يلي :ـ </a:t>
            </a:r>
          </a:p>
          <a:p>
            <a:pPr algn="just" eaLnBrk="1" hangingPunct="1"/>
            <a:r>
              <a:rPr lang="ar-IQ" altLang="ar-IQ" sz="2800" dirty="0" smtClean="0"/>
              <a:t> السماح للاعب بمزاولة التدريب واللعب </a:t>
            </a:r>
            <a:r>
              <a:rPr lang="ar-IQ" altLang="ar-IQ" sz="2800" b="1" dirty="0" smtClean="0">
                <a:solidFill>
                  <a:srgbClr val="FF0000"/>
                </a:solidFill>
              </a:rPr>
              <a:t>دون إجراء الفحوصات </a:t>
            </a:r>
            <a:r>
              <a:rPr lang="ar-IQ" altLang="ar-IQ" sz="2800" dirty="0" smtClean="0"/>
              <a:t>الطبية اللازمة ، وعدم إخضاع اللاعبين لفحوصات دورية مبرمجة . </a:t>
            </a:r>
            <a:endParaRPr lang="en-US" altLang="ar-IQ" sz="2800" dirty="0" smtClean="0"/>
          </a:p>
          <a:p>
            <a:pPr algn="just" eaLnBrk="1" hangingPunct="1"/>
            <a:r>
              <a:rPr lang="en-US" altLang="ar-IQ" sz="2800" dirty="0" smtClean="0"/>
              <a:t> </a:t>
            </a:r>
            <a:r>
              <a:rPr lang="ar-IQ" altLang="ar-IQ" sz="2800" dirty="0" smtClean="0"/>
              <a:t>عدم الالتزام الإرشادات الطبية الخاصة </a:t>
            </a:r>
            <a:r>
              <a:rPr lang="ar-IQ" altLang="ar-IQ" sz="2800" b="1" dirty="0" smtClean="0">
                <a:solidFill>
                  <a:srgbClr val="FF0000"/>
                </a:solidFill>
              </a:rPr>
              <a:t>بالنظم الحياتية اليومية </a:t>
            </a:r>
            <a:r>
              <a:rPr lang="ar-IQ" altLang="ar-IQ" sz="2800" dirty="0" smtClean="0"/>
              <a:t>(نظام التغذية، الراحة، النوم...).</a:t>
            </a:r>
            <a:endParaRPr lang="en-US" altLang="ar-IQ" sz="2800" dirty="0" smtClean="0"/>
          </a:p>
          <a:p>
            <a:pPr algn="just" eaLnBrk="1" hangingPunct="1"/>
            <a:r>
              <a:rPr lang="en-US" altLang="ar-IQ" sz="2800" dirty="0" smtClean="0"/>
              <a:t> </a:t>
            </a:r>
            <a:r>
              <a:rPr lang="ar-IQ" altLang="ar-IQ" sz="2800" dirty="0" smtClean="0"/>
              <a:t>عدم الالتزام بتوجيهات الطبيب في </a:t>
            </a:r>
            <a:r>
              <a:rPr lang="ar-IQ" altLang="ar-IQ" sz="2800" b="1" dirty="0" smtClean="0">
                <a:solidFill>
                  <a:srgbClr val="FF0000"/>
                </a:solidFill>
              </a:rPr>
              <a:t>مواعيد العودة </a:t>
            </a:r>
            <a:r>
              <a:rPr lang="ar-IQ" altLang="ar-IQ" sz="2800" dirty="0" smtClean="0"/>
              <a:t>لممارسة النشاط الرياضي بعد الإصابة .</a:t>
            </a:r>
            <a:endParaRPr lang="en-US" altLang="ar-IQ" sz="2800" dirty="0" smtClean="0"/>
          </a:p>
          <a:p>
            <a:pPr algn="just" eaLnBrk="1" hangingPunct="1"/>
            <a:r>
              <a:rPr lang="en-US" altLang="ar-IQ" sz="2800" dirty="0" smtClean="0"/>
              <a:t> </a:t>
            </a:r>
            <a:r>
              <a:rPr lang="ar-IQ" altLang="ar-IQ" sz="2800" dirty="0" smtClean="0"/>
              <a:t>تعاطي </a:t>
            </a:r>
            <a:r>
              <a:rPr lang="ar-IQ" altLang="ar-IQ" sz="2800" b="1" dirty="0" smtClean="0">
                <a:solidFill>
                  <a:srgbClr val="FF0000"/>
                </a:solidFill>
              </a:rPr>
              <a:t>المنشطات والكحول والتدخين والسهر</a:t>
            </a:r>
            <a:r>
              <a:rPr lang="ar-IQ" altLang="ar-IQ" sz="2800" dirty="0" smtClean="0"/>
              <a:t>.</a:t>
            </a:r>
            <a:endParaRPr lang="en-US" altLang="ar-IQ" sz="2800" dirty="0" smtClean="0"/>
          </a:p>
          <a:p>
            <a:pPr algn="just" eaLnBrk="1" hangingPunct="1"/>
            <a:r>
              <a:rPr lang="en-US" altLang="ar-IQ" sz="2800" dirty="0" smtClean="0"/>
              <a:t> </a:t>
            </a:r>
            <a:r>
              <a:rPr lang="ar-IQ" altLang="ar-IQ" sz="2800" dirty="0" smtClean="0"/>
              <a:t>استخدام </a:t>
            </a:r>
            <a:r>
              <a:rPr lang="ar-IQ" altLang="ar-IQ" sz="2800" b="1" dirty="0" smtClean="0">
                <a:solidFill>
                  <a:srgbClr val="FF0000"/>
                </a:solidFill>
              </a:rPr>
              <a:t>عقاقير طبية </a:t>
            </a:r>
            <a:r>
              <a:rPr lang="ar-IQ" altLang="ar-IQ" sz="2800" dirty="0" smtClean="0"/>
              <a:t>دون استشارة الطبيب.</a:t>
            </a:r>
            <a:endParaRPr lang="en-US" altLang="ar-IQ" sz="2800" dirty="0" smtClean="0"/>
          </a:p>
        </p:txBody>
      </p:sp>
    </p:spTree>
    <p:extLst>
      <p:ext uri="{BB962C8B-B14F-4D97-AF65-F5344CB8AC3E}">
        <p14:creationId xmlns:p14="http://schemas.microsoft.com/office/powerpoint/2010/main" val="4070532258"/>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81000"/>
            <a:ext cx="8229600" cy="1036638"/>
          </a:xfrm>
        </p:spPr>
        <p:txBody>
          <a:bodyPr/>
          <a:lstStyle/>
          <a:p>
            <a:pPr algn="r" eaLnBrk="1" hangingPunct="1"/>
            <a:r>
              <a:rPr lang="ar-IQ" altLang="ar-IQ" sz="3200" b="1" dirty="0" smtClean="0"/>
              <a:t>ومن العوامل الخارجية لحدوث الإصابات أيضاً</a:t>
            </a:r>
            <a:r>
              <a:rPr lang="ar-IQ" altLang="ar-IQ" sz="2800" b="1" dirty="0" smtClean="0"/>
              <a:t/>
            </a:r>
            <a:br>
              <a:rPr lang="ar-IQ" altLang="ar-IQ" sz="2800" b="1" dirty="0" smtClean="0"/>
            </a:br>
            <a:r>
              <a:rPr lang="ar-IQ" altLang="ar-IQ" sz="3200" b="1" dirty="0" smtClean="0">
                <a:solidFill>
                  <a:srgbClr val="FF0000"/>
                </a:solidFill>
              </a:rPr>
              <a:t>7ـ سوء الحالة النفسية </a:t>
            </a:r>
            <a:r>
              <a:rPr lang="en-US" altLang="ar-IQ" sz="3200" b="1" dirty="0" smtClean="0">
                <a:solidFill>
                  <a:srgbClr val="FF0000"/>
                </a:solidFill>
              </a:rPr>
              <a:t>(psychology)</a:t>
            </a:r>
            <a:r>
              <a:rPr lang="ar-IQ" altLang="ar-IQ" sz="3200" b="1" dirty="0" smtClean="0">
                <a:solidFill>
                  <a:srgbClr val="FF0000"/>
                </a:solidFill>
              </a:rPr>
              <a:t>:</a:t>
            </a:r>
            <a:endParaRPr lang="en-US" altLang="ar-IQ" sz="3200" b="1" dirty="0" smtClean="0">
              <a:solidFill>
                <a:srgbClr val="FF0000"/>
              </a:solidFill>
            </a:endParaRPr>
          </a:p>
        </p:txBody>
      </p:sp>
      <p:sp>
        <p:nvSpPr>
          <p:cNvPr id="24579" name="Rectangle 3"/>
          <p:cNvSpPr>
            <a:spLocks noGrp="1" noChangeArrowheads="1"/>
          </p:cNvSpPr>
          <p:nvPr>
            <p:ph idx="1"/>
          </p:nvPr>
        </p:nvSpPr>
        <p:spPr>
          <a:xfrm>
            <a:off x="179388" y="1600200"/>
            <a:ext cx="8785225" cy="5068888"/>
          </a:xfrm>
        </p:spPr>
        <p:txBody>
          <a:bodyPr/>
          <a:lstStyle/>
          <a:p>
            <a:pPr algn="just" eaLnBrk="1" hangingPunct="1"/>
            <a:r>
              <a:rPr lang="ar-IQ" altLang="ar-IQ" sz="4800" dirty="0" smtClean="0"/>
              <a:t>إن الحالة النفسية المتوازنة والمستقرة للاعب تمكنه من استنفاذ أعلى طاقاته المهارية في الأداء السليم لأن الإثارة الزائدة أو الخمول واللامبالاة تتسبب بانخفاض الانجاز وقد تتسبب في حدوث الإصابة.</a:t>
            </a:r>
            <a:endParaRPr lang="en-US" altLang="ar-IQ" sz="4800" dirty="0" smtClean="0"/>
          </a:p>
        </p:txBody>
      </p:sp>
    </p:spTree>
    <p:extLst>
      <p:ext uri="{BB962C8B-B14F-4D97-AF65-F5344CB8AC3E}">
        <p14:creationId xmlns:p14="http://schemas.microsoft.com/office/powerpoint/2010/main" val="297276932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381000"/>
            <a:ext cx="8229600" cy="1036638"/>
          </a:xfrm>
        </p:spPr>
        <p:txBody>
          <a:bodyPr/>
          <a:lstStyle/>
          <a:p>
            <a:pPr algn="r" eaLnBrk="1" hangingPunct="1"/>
            <a:r>
              <a:rPr lang="ar-IQ" altLang="ar-IQ" sz="3200" b="1" dirty="0" smtClean="0"/>
              <a:t>ومن العوامل الخارجية لحدوث الإصابات أيضاً</a:t>
            </a:r>
            <a:r>
              <a:rPr lang="ar-IQ" altLang="ar-IQ" sz="2800" b="1" dirty="0" smtClean="0"/>
              <a:t/>
            </a:r>
            <a:br>
              <a:rPr lang="ar-IQ" altLang="ar-IQ" sz="2800" b="1" dirty="0" smtClean="0"/>
            </a:br>
            <a:r>
              <a:rPr lang="ar-IQ" altLang="ar-IQ" sz="3600" b="1" dirty="0" smtClean="0">
                <a:solidFill>
                  <a:srgbClr val="FF0000"/>
                </a:solidFill>
              </a:rPr>
              <a:t>8ـ عدم ملائمة النمط الجسمي لنوع النشاط الممارس :</a:t>
            </a:r>
            <a:endParaRPr lang="en-US" altLang="ar-IQ" sz="3600" b="1" dirty="0" smtClean="0">
              <a:solidFill>
                <a:srgbClr val="FF0000"/>
              </a:solidFill>
            </a:endParaRPr>
          </a:p>
        </p:txBody>
      </p:sp>
      <p:sp>
        <p:nvSpPr>
          <p:cNvPr id="25603" name="Rectangle 3"/>
          <p:cNvSpPr>
            <a:spLocks noGrp="1" noChangeArrowheads="1"/>
          </p:cNvSpPr>
          <p:nvPr>
            <p:ph idx="1"/>
          </p:nvPr>
        </p:nvSpPr>
        <p:spPr>
          <a:xfrm>
            <a:off x="250825" y="1600200"/>
            <a:ext cx="8713788" cy="5068888"/>
          </a:xfrm>
        </p:spPr>
        <p:txBody>
          <a:bodyPr/>
          <a:lstStyle/>
          <a:p>
            <a:pPr algn="just" eaLnBrk="1" hangingPunct="1"/>
            <a:r>
              <a:rPr lang="ar-IQ" altLang="ar-IQ" sz="4000" dirty="0" smtClean="0"/>
              <a:t>لكل نشاط رياضي مواصفات جسمية (مورفولوجية) تتفق ونوع المهارات والحركات المطلوبة وان عدم ملائمة النمط الجسمي لنوع الرياضة الممارسة قد تسبب الإصابة بسبب الاجتهادات التي يتعرض لها اللاعب جراء عدم الموافقة بين مواصفات الجسم والمتطلبات المهارية لذلك النشاط.</a:t>
            </a:r>
            <a:endParaRPr lang="en-US" altLang="ar-IQ" sz="4000" dirty="0" smtClean="0"/>
          </a:p>
        </p:txBody>
      </p:sp>
    </p:spTree>
    <p:extLst>
      <p:ext uri="{BB962C8B-B14F-4D97-AF65-F5344CB8AC3E}">
        <p14:creationId xmlns:p14="http://schemas.microsoft.com/office/powerpoint/2010/main" val="2743210650"/>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457200"/>
            <a:ext cx="8229600" cy="1066800"/>
          </a:xfrm>
        </p:spPr>
        <p:txBody>
          <a:bodyPr/>
          <a:lstStyle/>
          <a:p>
            <a:pPr algn="r" eaLnBrk="1" hangingPunct="1"/>
            <a:r>
              <a:rPr lang="ar-IQ" altLang="ar-IQ" sz="3200" b="1" dirty="0" smtClean="0"/>
              <a:t>ومن العوامل الخارجية لحدوث الإصابات أيضاً</a:t>
            </a:r>
            <a:r>
              <a:rPr lang="ar-IQ" altLang="ar-IQ" sz="2800" b="1" dirty="0" smtClean="0"/>
              <a:t/>
            </a:r>
            <a:br>
              <a:rPr lang="ar-IQ" altLang="ar-IQ" sz="2800" b="1" dirty="0" smtClean="0"/>
            </a:br>
            <a:r>
              <a:rPr lang="ar-IQ" altLang="ar-IQ" sz="3600" b="1" dirty="0" smtClean="0">
                <a:solidFill>
                  <a:srgbClr val="FF0000"/>
                </a:solidFill>
              </a:rPr>
              <a:t>9ـ العاهات والعيوب الجسمية:</a:t>
            </a:r>
            <a:endParaRPr lang="en-US" altLang="ar-IQ" sz="3600" b="1" dirty="0" smtClean="0">
              <a:solidFill>
                <a:srgbClr val="FF0000"/>
              </a:solidFill>
            </a:endParaRPr>
          </a:p>
        </p:txBody>
      </p:sp>
      <p:sp>
        <p:nvSpPr>
          <p:cNvPr id="26627" name="Rectangle 3"/>
          <p:cNvSpPr>
            <a:spLocks noGrp="1" noChangeArrowheads="1"/>
          </p:cNvSpPr>
          <p:nvPr>
            <p:ph idx="1"/>
          </p:nvPr>
        </p:nvSpPr>
        <p:spPr>
          <a:xfrm>
            <a:off x="457200" y="1676400"/>
            <a:ext cx="8229600" cy="4449763"/>
          </a:xfrm>
        </p:spPr>
        <p:txBody>
          <a:bodyPr/>
          <a:lstStyle/>
          <a:p>
            <a:pPr algn="just" eaLnBrk="1" hangingPunct="1"/>
            <a:r>
              <a:rPr lang="ar-IQ" altLang="ar-IQ" sz="4000" dirty="0" smtClean="0"/>
              <a:t>إن وجود أي خلل أو تشوه في الجسم يتسبب في حدوث الإصابة ، بسبب الاجتهادات الوظيفية الناتجة عن ذلك الخلل الذي يسبب سوء توزيع الجهد المسلط على الجسم ، وان إهمال الفحوصات الأولية عند اختيار اللاعبين وتجاوز العيوب والتشوهات حتى البسيطة منها تؤدي إلى إصابات قد تكون خطيرة .</a:t>
            </a:r>
            <a:endParaRPr lang="en-US" altLang="ar-IQ" sz="4000" dirty="0" smtClean="0"/>
          </a:p>
        </p:txBody>
      </p:sp>
    </p:spTree>
    <p:extLst>
      <p:ext uri="{BB962C8B-B14F-4D97-AF65-F5344CB8AC3E}">
        <p14:creationId xmlns:p14="http://schemas.microsoft.com/office/powerpoint/2010/main" val="2820110088"/>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79388" y="188913"/>
            <a:ext cx="8785225" cy="649287"/>
          </a:xfrm>
        </p:spPr>
        <p:txBody>
          <a:bodyPr/>
          <a:lstStyle/>
          <a:p>
            <a:pPr eaLnBrk="1" hangingPunct="1"/>
            <a:r>
              <a:rPr lang="ar-IQ" altLang="ar-IQ" sz="2800" b="1" dirty="0" smtClean="0">
                <a:solidFill>
                  <a:srgbClr val="FF0000"/>
                </a:solidFill>
              </a:rPr>
              <a:t>الى هنا تنتهي محاضرتنا لهذا اليوم </a:t>
            </a:r>
            <a:endParaRPr lang="en-US" altLang="ar-IQ" sz="2800" b="1" dirty="0" smtClean="0">
              <a:solidFill>
                <a:srgbClr val="FF0000"/>
              </a:solidFill>
            </a:endParaRPr>
          </a:p>
        </p:txBody>
      </p:sp>
      <p:sp>
        <p:nvSpPr>
          <p:cNvPr id="27651" name="Rectangle 3"/>
          <p:cNvSpPr>
            <a:spLocks noGrp="1" noChangeArrowheads="1"/>
          </p:cNvSpPr>
          <p:nvPr>
            <p:ph idx="1"/>
          </p:nvPr>
        </p:nvSpPr>
        <p:spPr>
          <a:xfrm>
            <a:off x="179388" y="990601"/>
            <a:ext cx="8713787" cy="5562599"/>
          </a:xfrm>
        </p:spPr>
        <p:txBody>
          <a:bodyPr/>
          <a:lstStyle/>
          <a:p>
            <a:pPr algn="ctr" eaLnBrk="1" hangingPunct="1">
              <a:lnSpc>
                <a:spcPct val="90000"/>
              </a:lnSpc>
            </a:pPr>
            <a:r>
              <a:rPr lang="ar-IQ" altLang="ar-IQ" sz="2800" b="1" dirty="0" smtClean="0">
                <a:solidFill>
                  <a:srgbClr val="FF0000"/>
                </a:solidFill>
                <a:latin typeface="Simplified Arabic" pitchFamily="18" charset="-78"/>
                <a:cs typeface="Simplified Arabic" pitchFamily="18" charset="-78"/>
              </a:rPr>
              <a:t>انتهت المحاضرة الأولى (1)</a:t>
            </a:r>
          </a:p>
          <a:p>
            <a:pPr algn="just" eaLnBrk="1" hangingPunct="1">
              <a:lnSpc>
                <a:spcPct val="90000"/>
              </a:lnSpc>
            </a:pPr>
            <a:r>
              <a:rPr lang="ar-IQ" altLang="ar-IQ" sz="2800" b="1" dirty="0" smtClean="0">
                <a:solidFill>
                  <a:srgbClr val="6666FF"/>
                </a:solidFill>
                <a:latin typeface="Simplified Arabic" pitchFamily="18" charset="-78"/>
                <a:cs typeface="Simplified Arabic" pitchFamily="18" charset="-78"/>
              </a:rPr>
              <a:t>عنوانها : من المقدمة عن الإصابات الرياضية إلى مظاهر الإخلال </a:t>
            </a:r>
            <a:r>
              <a:rPr lang="ar-IQ" altLang="ar-IQ" sz="2800" b="1" dirty="0">
                <a:solidFill>
                  <a:srgbClr val="6666FF"/>
                </a:solidFill>
                <a:latin typeface="Simplified Arabic" pitchFamily="18" charset="-78"/>
                <a:ea typeface="+mj-ea"/>
                <a:cs typeface="Simplified Arabic" pitchFamily="18" charset="-78"/>
              </a:rPr>
              <a:t>بقواعد التدريب وسوء التنظيم </a:t>
            </a:r>
            <a:endParaRPr lang="ar-IQ" altLang="ar-IQ" sz="2800" b="1" dirty="0" smtClean="0">
              <a:solidFill>
                <a:srgbClr val="6666FF"/>
              </a:solidFill>
              <a:latin typeface="Simplified Arabic" pitchFamily="18" charset="-78"/>
              <a:ea typeface="+mj-ea"/>
              <a:cs typeface="Simplified Arabic" pitchFamily="18" charset="-78"/>
            </a:endParaRPr>
          </a:p>
          <a:p>
            <a:pPr algn="ctr" eaLnBrk="1" hangingPunct="1">
              <a:lnSpc>
                <a:spcPct val="90000"/>
              </a:lnSpc>
            </a:pPr>
            <a:r>
              <a:rPr lang="ar-IQ" altLang="ar-IQ" sz="2800" b="1" dirty="0" smtClean="0">
                <a:solidFill>
                  <a:srgbClr val="FF0000"/>
                </a:solidFill>
                <a:latin typeface="Simplified Arabic" pitchFamily="18" charset="-78"/>
                <a:ea typeface="+mj-ea"/>
                <a:cs typeface="Simplified Arabic" pitchFamily="18" charset="-78"/>
              </a:rPr>
              <a:t>المحاضرة الثانية (القادمة) (2) ستكون </a:t>
            </a:r>
            <a:endParaRPr lang="ar-IQ" altLang="ar-IQ" sz="2800" b="1" dirty="0" smtClean="0">
              <a:latin typeface="Simplified Arabic" pitchFamily="18" charset="-78"/>
              <a:cs typeface="Simplified Arabic" pitchFamily="18" charset="-78"/>
            </a:endParaRPr>
          </a:p>
          <a:p>
            <a:pPr algn="ctr" eaLnBrk="1" hangingPunct="1">
              <a:lnSpc>
                <a:spcPct val="90000"/>
              </a:lnSpc>
            </a:pPr>
            <a:r>
              <a:rPr lang="ar-IQ" altLang="ar-IQ" sz="2800" b="1" dirty="0" smtClean="0">
                <a:solidFill>
                  <a:srgbClr val="6666FF"/>
                </a:solidFill>
                <a:latin typeface="Simplified Arabic" pitchFamily="18" charset="-78"/>
                <a:cs typeface="Simplified Arabic" pitchFamily="18" charset="-78"/>
              </a:rPr>
              <a:t>موضوعها</a:t>
            </a:r>
          </a:p>
          <a:p>
            <a:pPr algn="just" eaLnBrk="1" hangingPunct="1">
              <a:lnSpc>
                <a:spcPct val="90000"/>
              </a:lnSpc>
            </a:pPr>
            <a:r>
              <a:rPr lang="ar-IQ" altLang="ar-IQ" sz="2800" b="1" dirty="0" smtClean="0">
                <a:solidFill>
                  <a:srgbClr val="6666FF"/>
                </a:solidFill>
                <a:latin typeface="Simplified Arabic" pitchFamily="18" charset="-78"/>
                <a:cs typeface="Simplified Arabic" pitchFamily="18" charset="-78"/>
              </a:rPr>
              <a:t>من أقسام أسباب الإصابات الرياضية إضافة للعوامل الذاتية والعوامل الداخلية أيضاً : </a:t>
            </a:r>
            <a:r>
              <a:rPr lang="ar-IQ" altLang="ar-IQ" sz="2800" b="1" dirty="0" smtClean="0">
                <a:solidFill>
                  <a:srgbClr val="FF0000"/>
                </a:solidFill>
                <a:latin typeface="Simplified Arabic" pitchFamily="18" charset="-78"/>
                <a:cs typeface="Simplified Arabic" pitchFamily="18" charset="-78"/>
              </a:rPr>
              <a:t>ثالثاً:ـ العوامل الداخلية </a:t>
            </a:r>
            <a:r>
              <a:rPr lang="en-US" altLang="ar-IQ" sz="2800" b="1" dirty="0" smtClean="0">
                <a:solidFill>
                  <a:srgbClr val="FF0000"/>
                </a:solidFill>
                <a:latin typeface="Simplified Arabic" pitchFamily="18" charset="-78"/>
                <a:cs typeface="Simplified Arabic" pitchFamily="18" charset="-78"/>
              </a:rPr>
              <a:t>(Effective Of Internal)</a:t>
            </a:r>
            <a:r>
              <a:rPr lang="ar-IQ" altLang="ar-IQ" sz="2800" b="1" dirty="0" smtClean="0">
                <a:solidFill>
                  <a:srgbClr val="FF0000"/>
                </a:solidFill>
                <a:latin typeface="Simplified Arabic" pitchFamily="18" charset="-78"/>
                <a:cs typeface="Simplified Arabic" pitchFamily="18" charset="-78"/>
              </a:rPr>
              <a:t>:</a:t>
            </a:r>
          </a:p>
          <a:p>
            <a:pPr algn="just" eaLnBrk="1" hangingPunct="1">
              <a:lnSpc>
                <a:spcPct val="90000"/>
              </a:lnSpc>
            </a:pPr>
            <a:endParaRPr lang="ar-IQ" altLang="ar-IQ" sz="2800" b="1" dirty="0" smtClean="0">
              <a:solidFill>
                <a:srgbClr val="FF0000"/>
              </a:solidFill>
              <a:latin typeface="Simplified Arabic" pitchFamily="18" charset="-78"/>
              <a:cs typeface="Simplified Arabic" pitchFamily="18" charset="-78"/>
            </a:endParaRPr>
          </a:p>
          <a:p>
            <a:pPr algn="l" eaLnBrk="1" hangingPunct="1">
              <a:lnSpc>
                <a:spcPct val="90000"/>
              </a:lnSpc>
            </a:pPr>
            <a:r>
              <a:rPr lang="ar-IQ" altLang="ar-IQ" sz="2800" b="1" dirty="0" smtClean="0">
                <a:solidFill>
                  <a:srgbClr val="FF0000"/>
                </a:solidFill>
                <a:latin typeface="Simplified Arabic" pitchFamily="18" charset="-78"/>
                <a:cs typeface="Simplified Arabic" pitchFamily="18" charset="-78"/>
              </a:rPr>
              <a:t>سنكمل في المحاضرة القادمة (الثاني) إن شاء الله تعالى</a:t>
            </a:r>
          </a:p>
          <a:p>
            <a:pPr algn="l" eaLnBrk="1" hangingPunct="1">
              <a:lnSpc>
                <a:spcPct val="90000"/>
              </a:lnSpc>
            </a:pPr>
            <a:r>
              <a:rPr lang="ar-IQ" altLang="ar-IQ" sz="2800" b="1" dirty="0" smtClean="0">
                <a:solidFill>
                  <a:srgbClr val="FF0000"/>
                </a:solidFill>
                <a:latin typeface="Simplified Arabic" pitchFamily="18" charset="-78"/>
                <a:cs typeface="Simplified Arabic" pitchFamily="18" charset="-78"/>
              </a:rPr>
              <a:t>مع دعائي لكم بالتوفيق</a:t>
            </a:r>
          </a:p>
          <a:p>
            <a:pPr lvl="0" algn="ctr" eaLnBrk="1" hangingPunct="1">
              <a:buFontTx/>
              <a:buChar char="•"/>
            </a:pPr>
            <a:r>
              <a:rPr lang="ar-IQ" altLang="ar-IQ" sz="2800" b="1" kern="0" dirty="0" err="1">
                <a:solidFill>
                  <a:srgbClr val="00B050"/>
                </a:solidFill>
                <a:latin typeface="Simplified Arabic" pitchFamily="18" charset="-78"/>
                <a:cs typeface="Simplified Arabic" pitchFamily="18" charset="-78"/>
              </a:rPr>
              <a:t>أ.د</a:t>
            </a:r>
            <a:r>
              <a:rPr lang="ar-IQ" altLang="ar-IQ" sz="2800" b="1" kern="0" dirty="0">
                <a:solidFill>
                  <a:srgbClr val="00B050"/>
                </a:solidFill>
                <a:latin typeface="Simplified Arabic" pitchFamily="18" charset="-78"/>
                <a:cs typeface="Simplified Arabic" pitchFamily="18" charset="-78"/>
              </a:rPr>
              <a:t>. حسن هادي الهلالي</a:t>
            </a:r>
          </a:p>
          <a:p>
            <a:pPr lvl="0" algn="ctr" eaLnBrk="1" hangingPunct="1">
              <a:buFontTx/>
              <a:buChar char="•"/>
            </a:pPr>
            <a:r>
              <a:rPr lang="ar-IQ" altLang="ar-IQ" sz="2800" b="1" kern="0" dirty="0">
                <a:solidFill>
                  <a:srgbClr val="00B050"/>
                </a:solidFill>
                <a:latin typeface="Simplified Arabic" pitchFamily="18" charset="-78"/>
                <a:cs typeface="Simplified Arabic" pitchFamily="18" charset="-78"/>
              </a:rPr>
              <a:t>الجامعة المستنصرية – كلية التربية البدنية وعلوم </a:t>
            </a:r>
            <a:r>
              <a:rPr lang="ar-IQ" altLang="ar-IQ" sz="2800" b="1" kern="0" dirty="0" smtClean="0">
                <a:solidFill>
                  <a:srgbClr val="00B050"/>
                </a:solidFill>
                <a:latin typeface="Simplified Arabic" pitchFamily="18" charset="-78"/>
                <a:cs typeface="Simplified Arabic" pitchFamily="18" charset="-78"/>
              </a:rPr>
              <a:t>الرياضة</a:t>
            </a:r>
            <a:endParaRPr lang="en-US" altLang="ar-IQ" sz="2800" b="1" kern="0" dirty="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81775019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17311" y="272981"/>
            <a:ext cx="8536676" cy="777923"/>
          </a:xfrm>
        </p:spPr>
        <p:txBody>
          <a:bodyPr>
            <a:normAutofit/>
          </a:bodyPr>
          <a:lstStyle/>
          <a:p>
            <a:pPr algn="ctr"/>
            <a:r>
              <a:rPr lang="ar-IQ" b="1" dirty="0" smtClean="0">
                <a:solidFill>
                  <a:srgbClr val="FF0000"/>
                </a:solidFill>
              </a:rPr>
              <a:t>تنويه</a:t>
            </a:r>
            <a:endParaRPr lang="ar-IQ" b="1" dirty="0">
              <a:solidFill>
                <a:srgbClr val="FF0000"/>
              </a:solidFill>
            </a:endParaRPr>
          </a:p>
        </p:txBody>
      </p:sp>
      <p:sp>
        <p:nvSpPr>
          <p:cNvPr id="3" name="عنصر نائب للمحتوى 2"/>
          <p:cNvSpPr>
            <a:spLocks noGrp="1"/>
          </p:cNvSpPr>
          <p:nvPr>
            <p:ph idx="1"/>
          </p:nvPr>
        </p:nvSpPr>
        <p:spPr>
          <a:xfrm>
            <a:off x="460625" y="1282888"/>
            <a:ext cx="8270543" cy="5041711"/>
          </a:xfrm>
        </p:spPr>
        <p:txBody>
          <a:bodyPr>
            <a:normAutofit fontScale="55000" lnSpcReduction="20000"/>
          </a:bodyPr>
          <a:lstStyle/>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هذه المحاضرة خاصة بطلبة </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المرحلة </a:t>
            </a:r>
            <a:r>
              <a:rPr lang="ar-IQ" sz="7200" b="1" dirty="0" smtClean="0">
                <a:solidFill>
                  <a:schemeClr val="accent4">
                    <a:lumMod val="75000"/>
                  </a:schemeClr>
                </a:solidFill>
                <a:latin typeface="Simplified Arabic" panose="02020603050405020304" pitchFamily="18" charset="-78"/>
                <a:cs typeface="Simplified Arabic" panose="02020603050405020304" pitchFamily="18" charset="-78"/>
              </a:rPr>
              <a:t>الثالثة - الدراسة الصباحية – </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الصباحية والمسائية</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2024-2025</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الرجاء لا نسمح بقطع أو استنساخ المحاضرة أو جزء منها أو تدريسها أو إلقائها ونعتبر هذه المحاضرة حقوق شخصية ( ملكية فكرية ) إلى </a:t>
            </a:r>
            <a:r>
              <a:rPr lang="ar-IQ" sz="7200" b="1" dirty="0" err="1" smtClean="0">
                <a:solidFill>
                  <a:srgbClr val="FF0000"/>
                </a:solidFill>
                <a:latin typeface="Simplified Arabic" panose="02020603050405020304" pitchFamily="18" charset="-78"/>
                <a:cs typeface="Simplified Arabic" panose="02020603050405020304" pitchFamily="18" charset="-78"/>
              </a:rPr>
              <a:t>أ.د</a:t>
            </a:r>
            <a:r>
              <a:rPr lang="ar-IQ" sz="7200" b="1" dirty="0" smtClean="0">
                <a:solidFill>
                  <a:srgbClr val="FF0000"/>
                </a:solidFill>
                <a:latin typeface="Simplified Arabic" panose="02020603050405020304" pitchFamily="18" charset="-78"/>
                <a:cs typeface="Simplified Arabic" panose="02020603050405020304" pitchFamily="18" charset="-78"/>
              </a:rPr>
              <a:t>. حسن هادي الهلالي</a:t>
            </a:r>
            <a:endParaRPr lang="ar-IQ" sz="7200" b="1"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125458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260648"/>
            <a:ext cx="8064896" cy="1152129"/>
          </a:xfrm>
        </p:spPr>
        <p:txBody>
          <a:bodyPr>
            <a:normAutofit/>
          </a:bodyPr>
          <a:lstStyle/>
          <a:p>
            <a:r>
              <a:rPr lang="ar-IQ" sz="7200" b="1" dirty="0">
                <a:solidFill>
                  <a:srgbClr val="FF0000"/>
                </a:solidFill>
                <a:latin typeface="Book Antiqua" panose="02040602050305030304" pitchFamily="18" charset="0"/>
              </a:rPr>
              <a:t>بسم الله الرحمن الرحيم</a:t>
            </a:r>
          </a:p>
        </p:txBody>
      </p:sp>
      <p:sp>
        <p:nvSpPr>
          <p:cNvPr id="3" name="عنوان فرعي 2"/>
          <p:cNvSpPr>
            <a:spLocks noGrp="1"/>
          </p:cNvSpPr>
          <p:nvPr>
            <p:ph type="subTitle" idx="1"/>
          </p:nvPr>
        </p:nvSpPr>
        <p:spPr>
          <a:xfrm>
            <a:off x="395536" y="1628800"/>
            <a:ext cx="8280920" cy="4772000"/>
          </a:xfrm>
        </p:spPr>
        <p:txBody>
          <a:bodyPr>
            <a:normAutofit/>
          </a:bodyPr>
          <a:lstStyle/>
          <a:p>
            <a:r>
              <a:rPr lang="ar-IQ" sz="6600" b="1" dirty="0">
                <a:solidFill>
                  <a:srgbClr val="C00000"/>
                </a:solidFill>
              </a:rPr>
              <a:t>محاضرة الفصل الأول </a:t>
            </a:r>
            <a:r>
              <a:rPr lang="en-US" sz="6600" b="1" dirty="0" smtClean="0">
                <a:solidFill>
                  <a:srgbClr val="C00000"/>
                </a:solidFill>
              </a:rPr>
              <a:t>Chapter </a:t>
            </a:r>
            <a:r>
              <a:rPr lang="en-US" sz="6600" b="1" dirty="0">
                <a:solidFill>
                  <a:srgbClr val="C00000"/>
                </a:solidFill>
              </a:rPr>
              <a:t>one</a:t>
            </a:r>
            <a:r>
              <a:rPr lang="en-US" sz="6600" b="1" dirty="0" smtClean="0">
                <a:solidFill>
                  <a:srgbClr val="C00000"/>
                </a:solidFill>
              </a:rPr>
              <a:t>)</a:t>
            </a:r>
            <a:r>
              <a:rPr lang="ar-IQ" sz="6600" b="1" dirty="0" smtClean="0">
                <a:solidFill>
                  <a:srgbClr val="C00000"/>
                </a:solidFill>
              </a:rPr>
              <a:t>)</a:t>
            </a:r>
            <a:endParaRPr lang="en-US" sz="6600" b="1" dirty="0">
              <a:solidFill>
                <a:srgbClr val="C00000"/>
              </a:solidFill>
            </a:endParaRPr>
          </a:p>
          <a:p>
            <a:r>
              <a:rPr lang="ar-IQ" sz="6600" b="1" dirty="0">
                <a:solidFill>
                  <a:srgbClr val="C00000"/>
                </a:solidFill>
              </a:rPr>
              <a:t>المقدمة</a:t>
            </a:r>
          </a:p>
          <a:p>
            <a:r>
              <a:rPr lang="en-US" sz="6600" b="1" dirty="0">
                <a:solidFill>
                  <a:srgbClr val="C00000"/>
                </a:solidFill>
              </a:rPr>
              <a:t>Introduction</a:t>
            </a:r>
          </a:p>
          <a:p>
            <a:endParaRPr lang="en-US" sz="6600" b="1" dirty="0">
              <a:solidFill>
                <a:srgbClr val="C00000"/>
              </a:solidFill>
            </a:endParaRPr>
          </a:p>
        </p:txBody>
      </p:sp>
    </p:spTree>
    <p:extLst>
      <p:ext uri="{BB962C8B-B14F-4D97-AF65-F5344CB8AC3E}">
        <p14:creationId xmlns:p14="http://schemas.microsoft.com/office/powerpoint/2010/main" val="1993005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7813"/>
            <a:ext cx="8229600" cy="774700"/>
          </a:xfrm>
        </p:spPr>
        <p:txBody>
          <a:bodyPr/>
          <a:lstStyle/>
          <a:p>
            <a:pPr eaLnBrk="1" hangingPunct="1"/>
            <a:r>
              <a:rPr lang="ar-IQ" altLang="ar-IQ" b="1" dirty="0" smtClean="0">
                <a:solidFill>
                  <a:schemeClr val="accent5"/>
                </a:solidFill>
              </a:rPr>
              <a:t>بسم الله الرحمن الرحيم</a:t>
            </a:r>
            <a:endParaRPr lang="en-US" altLang="ar-IQ" b="1" dirty="0" smtClean="0">
              <a:solidFill>
                <a:schemeClr val="accent5"/>
              </a:solidFill>
            </a:endParaRPr>
          </a:p>
        </p:txBody>
      </p:sp>
      <p:sp>
        <p:nvSpPr>
          <p:cNvPr id="3075" name="Rectangle 3"/>
          <p:cNvSpPr>
            <a:spLocks noGrp="1" noChangeArrowheads="1"/>
          </p:cNvSpPr>
          <p:nvPr>
            <p:ph idx="1"/>
          </p:nvPr>
        </p:nvSpPr>
        <p:spPr>
          <a:xfrm>
            <a:off x="179388" y="1196975"/>
            <a:ext cx="8785225" cy="5400675"/>
          </a:xfrm>
        </p:spPr>
        <p:txBody>
          <a:bodyPr/>
          <a:lstStyle/>
          <a:p>
            <a:pPr algn="just" eaLnBrk="1" hangingPunct="1"/>
            <a:r>
              <a:rPr lang="ar-IQ" altLang="ar-IQ" sz="5400" b="1" dirty="0" smtClean="0">
                <a:latin typeface="Simplified Arabic" pitchFamily="18" charset="-78"/>
                <a:cs typeface="Simplified Arabic" pitchFamily="18" charset="-78"/>
              </a:rPr>
              <a:t>الملزمة تتألف من </a:t>
            </a:r>
            <a:r>
              <a:rPr lang="ar-IQ" altLang="ar-IQ" sz="5400" b="1" dirty="0" smtClean="0">
                <a:solidFill>
                  <a:srgbClr val="FF00FF"/>
                </a:solidFill>
                <a:latin typeface="Simplified Arabic" pitchFamily="18" charset="-78"/>
                <a:cs typeface="Simplified Arabic" pitchFamily="18" charset="-78"/>
              </a:rPr>
              <a:t>أحد عشر</a:t>
            </a:r>
            <a:r>
              <a:rPr lang="ar-IQ" altLang="ar-IQ" sz="5400" b="1" dirty="0" smtClean="0">
                <a:latin typeface="Simplified Arabic" pitchFamily="18" charset="-78"/>
                <a:cs typeface="Simplified Arabic" pitchFamily="18" charset="-78"/>
              </a:rPr>
              <a:t> فصلاً </a:t>
            </a:r>
          </a:p>
          <a:p>
            <a:pPr algn="just" eaLnBrk="1" hangingPunct="1"/>
            <a:r>
              <a:rPr lang="ar-IQ" altLang="ar-IQ" sz="5400" b="1" dirty="0" smtClean="0">
                <a:latin typeface="Simplified Arabic" pitchFamily="18" charset="-78"/>
                <a:cs typeface="Simplified Arabic" pitchFamily="18" charset="-78"/>
              </a:rPr>
              <a:t>تناولنا الإصابات الرياضية التي تتعرض لها أجهزة الجسم المختلفة </a:t>
            </a:r>
          </a:p>
          <a:p>
            <a:pPr algn="just" eaLnBrk="1" hangingPunct="1"/>
            <a:r>
              <a:rPr lang="ar-IQ" altLang="ar-IQ" sz="5400" b="1" dirty="0" smtClean="0">
                <a:latin typeface="Simplified Arabic" pitchFamily="18" charset="-78"/>
                <a:cs typeface="Simplified Arabic" pitchFamily="18" charset="-78"/>
              </a:rPr>
              <a:t>مع مقدمة بسيطة لمكونات (تشريح) ذلك الجهاز ووظيفته وميكانيكية الإصابة.</a:t>
            </a:r>
          </a:p>
        </p:txBody>
      </p:sp>
    </p:spTree>
    <p:extLst>
      <p:ext uri="{BB962C8B-B14F-4D97-AF65-F5344CB8AC3E}">
        <p14:creationId xmlns:p14="http://schemas.microsoft.com/office/powerpoint/2010/main" val="3066080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txBody>
          <a:bodyPr/>
          <a:lstStyle/>
          <a:p>
            <a:r>
              <a:rPr lang="ar-IQ" sz="3200" b="1" dirty="0" smtClean="0">
                <a:solidFill>
                  <a:srgbClr val="FF0000"/>
                </a:solidFill>
                <a:latin typeface="Simplified Arabic" pitchFamily="18" charset="-78"/>
                <a:cs typeface="Simplified Arabic" pitchFamily="18" charset="-78"/>
              </a:rPr>
              <a:t>محاور المحاضرة (1)</a:t>
            </a:r>
            <a:endParaRPr lang="ar-IQ" sz="32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457200" y="838200"/>
            <a:ext cx="8229600" cy="5638800"/>
          </a:xfrm>
        </p:spPr>
        <p:txBody>
          <a:bodyPr/>
          <a:lstStyle/>
          <a:p>
            <a:pPr marL="0" algn="ctr">
              <a:lnSpc>
                <a:spcPct val="115000"/>
              </a:lnSpc>
              <a:spcBef>
                <a:spcPts val="0"/>
              </a:spcBef>
              <a:spcAft>
                <a:spcPts val="0"/>
              </a:spcAft>
            </a:pPr>
            <a:r>
              <a:rPr lang="ar-IQ" sz="2400" b="1" dirty="0">
                <a:solidFill>
                  <a:srgbClr val="D60093"/>
                </a:solidFill>
                <a:latin typeface="Simplified Arabic" pitchFamily="18" charset="-78"/>
                <a:ea typeface="Calibri"/>
                <a:cs typeface="Simplified Arabic" pitchFamily="18" charset="-78"/>
              </a:rPr>
              <a:t>المحاضرة الأولى</a:t>
            </a:r>
            <a:endParaRPr lang="en-US" sz="2400" b="1" dirty="0">
              <a:solidFill>
                <a:srgbClr val="D60093"/>
              </a:solidFill>
              <a:latin typeface="Simplified Arabic" pitchFamily="18" charset="-78"/>
              <a:ea typeface="Calibri"/>
              <a:cs typeface="Simplified Arabic" pitchFamily="18" charset="-78"/>
            </a:endParaRPr>
          </a:p>
          <a:p>
            <a:pPr marL="0" algn="ctr">
              <a:lnSpc>
                <a:spcPct val="115000"/>
              </a:lnSpc>
              <a:spcBef>
                <a:spcPts val="0"/>
              </a:spcBef>
              <a:spcAft>
                <a:spcPts val="0"/>
              </a:spcAft>
            </a:pPr>
            <a:r>
              <a:rPr lang="ar-IQ" sz="2400" b="1" dirty="0">
                <a:solidFill>
                  <a:srgbClr val="00CC00"/>
                </a:solidFill>
                <a:latin typeface="Simplified Arabic" pitchFamily="18" charset="-78"/>
                <a:ea typeface="Calibri"/>
                <a:cs typeface="Simplified Arabic" pitchFamily="18" charset="-78"/>
              </a:rPr>
              <a:t>مقدمة عن الإصابات الرياضية</a:t>
            </a:r>
            <a:endParaRPr lang="en-US" sz="2400" b="1" dirty="0">
              <a:solidFill>
                <a:srgbClr val="00CC00"/>
              </a:solidFill>
              <a:latin typeface="Simplified Arabic" pitchFamily="18" charset="-78"/>
              <a:ea typeface="Calibri"/>
              <a:cs typeface="Simplified Arabic" pitchFamily="18" charset="-78"/>
            </a:endParaRPr>
          </a:p>
          <a:p>
            <a:pPr marL="0" algn="ctr">
              <a:lnSpc>
                <a:spcPct val="115000"/>
              </a:lnSpc>
              <a:spcBef>
                <a:spcPts val="0"/>
              </a:spcBef>
              <a:spcAft>
                <a:spcPts val="0"/>
              </a:spcAft>
            </a:pPr>
            <a:r>
              <a:rPr lang="ar-IQ" sz="2400" b="1" dirty="0">
                <a:solidFill>
                  <a:srgbClr val="6666FF"/>
                </a:solidFill>
                <a:latin typeface="Simplified Arabic" pitchFamily="18" charset="-78"/>
                <a:ea typeface="Calibri"/>
                <a:cs typeface="Simplified Arabic" pitchFamily="18" charset="-78"/>
              </a:rPr>
              <a:t>المفهوم – الخصائص - </a:t>
            </a:r>
            <a:r>
              <a:rPr lang="ar-IQ" sz="2400" b="1" dirty="0" smtClean="0">
                <a:solidFill>
                  <a:srgbClr val="6666FF"/>
                </a:solidFill>
                <a:latin typeface="Simplified Arabic" pitchFamily="18" charset="-78"/>
                <a:ea typeface="Calibri"/>
                <a:cs typeface="Simplified Arabic" pitchFamily="18" charset="-78"/>
              </a:rPr>
              <a:t>الاسباب</a:t>
            </a:r>
            <a:endParaRPr lang="en-US" sz="2400" b="1" dirty="0">
              <a:solidFill>
                <a:srgbClr val="6666FF"/>
              </a:solidFill>
              <a:latin typeface="Simplified Arabic" pitchFamily="18" charset="-78"/>
              <a:ea typeface="Calibri"/>
              <a:cs typeface="Simplified Arabic" pitchFamily="18" charset="-78"/>
            </a:endParaRPr>
          </a:p>
          <a:p>
            <a:pPr marL="0" algn="just">
              <a:lnSpc>
                <a:spcPct val="115000"/>
              </a:lnSpc>
              <a:spcBef>
                <a:spcPts val="0"/>
              </a:spcBef>
              <a:spcAft>
                <a:spcPts val="0"/>
              </a:spcAft>
            </a:pPr>
            <a:r>
              <a:rPr lang="ar-IQ" sz="2400" b="1" dirty="0">
                <a:solidFill>
                  <a:srgbClr val="D60093"/>
                </a:solidFill>
                <a:latin typeface="Simplified Arabic" pitchFamily="18" charset="-78"/>
                <a:ea typeface="Calibri"/>
                <a:cs typeface="Simplified Arabic" pitchFamily="18" charset="-78"/>
              </a:rPr>
              <a:t>محاور المحاضرة</a:t>
            </a:r>
            <a:endParaRPr lang="en-US" sz="2400" b="1" dirty="0">
              <a:solidFill>
                <a:srgbClr val="D60093"/>
              </a:solidFill>
              <a:latin typeface="Simplified Arabic" pitchFamily="18" charset="-78"/>
              <a:ea typeface="Calibri"/>
              <a:cs typeface="Simplified Arabic" pitchFamily="18" charset="-78"/>
            </a:endParaRP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المقدمة</a:t>
            </a:r>
            <a:endParaRPr lang="en-US" sz="2400" b="1" dirty="0">
              <a:latin typeface="Simplified Arabic" pitchFamily="18" charset="-78"/>
              <a:ea typeface="Calibri"/>
              <a:cs typeface="Simplified Arabic" pitchFamily="18" charset="-78"/>
            </a:endParaRP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الخلية</a:t>
            </a:r>
            <a:endParaRPr lang="en-US" sz="2400" b="1" dirty="0">
              <a:latin typeface="Simplified Arabic" pitchFamily="18" charset="-78"/>
              <a:ea typeface="Calibri"/>
              <a:cs typeface="Simplified Arabic" pitchFamily="18" charset="-78"/>
            </a:endParaRP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الإصابات الرياضة </a:t>
            </a:r>
            <a:r>
              <a:rPr lang="en-US" sz="2400" b="1" dirty="0">
                <a:latin typeface="Simplified Arabic" pitchFamily="18" charset="-78"/>
                <a:ea typeface="Calibri"/>
                <a:cs typeface="Simplified Arabic" pitchFamily="18" charset="-78"/>
              </a:rPr>
              <a:t>Sport Injuries</a:t>
            </a: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1ـ1 مفهوم الإصابة الرياضية  </a:t>
            </a:r>
            <a:r>
              <a:rPr lang="en-US" sz="2400" b="1" dirty="0">
                <a:latin typeface="Simplified Arabic" pitchFamily="18" charset="-78"/>
                <a:ea typeface="Calibri"/>
                <a:cs typeface="Simplified Arabic" pitchFamily="18" charset="-78"/>
              </a:rPr>
              <a:t>Injuries</a:t>
            </a: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1ـ1ـ1 الإصابة: </a:t>
            </a:r>
            <a:r>
              <a:rPr lang="en-US" sz="2400" b="1" dirty="0">
                <a:latin typeface="Simplified Arabic" pitchFamily="18" charset="-78"/>
                <a:ea typeface="Calibri"/>
                <a:cs typeface="Simplified Arabic" pitchFamily="18" charset="-78"/>
              </a:rPr>
              <a:t>Injuries</a:t>
            </a: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1ـ1ـ2 خصائص الإصابات الرياضية </a:t>
            </a:r>
            <a:r>
              <a:rPr lang="en-US" sz="2400" b="1" dirty="0">
                <a:latin typeface="Simplified Arabic" pitchFamily="18" charset="-78"/>
                <a:ea typeface="Calibri"/>
                <a:cs typeface="Simplified Arabic" pitchFamily="18" charset="-78"/>
              </a:rPr>
              <a:t>Characteristic Of Sport Injuries</a:t>
            </a:r>
          </a:p>
          <a:p>
            <a:pPr lvl="0" algn="just">
              <a:lnSpc>
                <a:spcPct val="115000"/>
              </a:lnSpc>
              <a:spcBef>
                <a:spcPts val="0"/>
              </a:spcBef>
              <a:spcAft>
                <a:spcPts val="0"/>
              </a:spcAft>
              <a:buFont typeface="Wingdings"/>
              <a:buChar char=""/>
            </a:pPr>
            <a:r>
              <a:rPr lang="ar-IQ" sz="2400" b="1" dirty="0">
                <a:latin typeface="Simplified Arabic" pitchFamily="18" charset="-78"/>
                <a:ea typeface="Calibri"/>
                <a:cs typeface="Simplified Arabic" pitchFamily="18" charset="-78"/>
              </a:rPr>
              <a:t>1ـ1ـ3 أسباب الإصابات الرياضية  </a:t>
            </a:r>
            <a:r>
              <a:rPr lang="en-US" sz="2400" b="1" dirty="0">
                <a:latin typeface="Simplified Arabic" pitchFamily="18" charset="-78"/>
                <a:ea typeface="Calibri"/>
                <a:cs typeface="Simplified Arabic" pitchFamily="18" charset="-78"/>
              </a:rPr>
              <a:t> Reason (cause) Of Sport </a:t>
            </a:r>
            <a:r>
              <a:rPr lang="en-US" sz="2400" b="1" dirty="0" smtClean="0">
                <a:latin typeface="Simplified Arabic" pitchFamily="18" charset="-78"/>
                <a:ea typeface="Calibri"/>
                <a:cs typeface="Simplified Arabic" pitchFamily="18" charset="-78"/>
              </a:rPr>
              <a:t>Injuries</a:t>
            </a:r>
            <a:endParaRPr lang="en-US" sz="2400" b="1" dirty="0">
              <a:latin typeface="Simplified Arabic" pitchFamily="18" charset="-78"/>
              <a:ea typeface="Calibri"/>
              <a:cs typeface="Simplified Arabic" pitchFamily="18" charset="-78"/>
            </a:endParaRPr>
          </a:p>
        </p:txBody>
      </p:sp>
    </p:spTree>
    <p:extLst>
      <p:ext uri="{BB962C8B-B14F-4D97-AF65-F5344CB8AC3E}">
        <p14:creationId xmlns:p14="http://schemas.microsoft.com/office/powerpoint/2010/main" val="76096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ar-IQ" b="1" dirty="0" smtClean="0">
                <a:solidFill>
                  <a:schemeClr val="accent5"/>
                </a:solidFill>
              </a:rPr>
              <a:t>الخلية (</a:t>
            </a:r>
            <a:r>
              <a:rPr lang="en-US" b="1" dirty="0" smtClean="0">
                <a:solidFill>
                  <a:schemeClr val="accent5"/>
                </a:solidFill>
              </a:rPr>
              <a:t>The cell </a:t>
            </a:r>
            <a:r>
              <a:rPr lang="ar-IQ" b="1" dirty="0" smtClean="0">
                <a:solidFill>
                  <a:schemeClr val="accent5"/>
                </a:solidFill>
              </a:rPr>
              <a:t>)</a:t>
            </a:r>
            <a:endParaRPr lang="ar-IQ" b="1" dirty="0">
              <a:solidFill>
                <a:schemeClr val="accent5"/>
              </a:solidFill>
            </a:endParaRPr>
          </a:p>
        </p:txBody>
      </p:sp>
      <p:sp>
        <p:nvSpPr>
          <p:cNvPr id="3" name="Content Placeholder 2"/>
          <p:cNvSpPr>
            <a:spLocks noGrp="1"/>
          </p:cNvSpPr>
          <p:nvPr>
            <p:ph idx="1"/>
          </p:nvPr>
        </p:nvSpPr>
        <p:spPr>
          <a:xfrm>
            <a:off x="152400" y="990600"/>
            <a:ext cx="8763000" cy="5638800"/>
          </a:xfrm>
        </p:spPr>
        <p:txBody>
          <a:bodyPr/>
          <a:lstStyle/>
          <a:p>
            <a:pPr lvl="0" algn="just" eaLnBrk="1" hangingPunct="1"/>
            <a:r>
              <a:rPr lang="ar-IQ" altLang="ar-IQ" dirty="0">
                <a:solidFill>
                  <a:prstClr val="black"/>
                </a:solidFill>
                <a:latin typeface="Simplified Arabic" pitchFamily="18" charset="-78"/>
                <a:cs typeface="Simplified Arabic" pitchFamily="18" charset="-78"/>
              </a:rPr>
              <a:t> </a:t>
            </a:r>
            <a:r>
              <a:rPr lang="ar-IQ" altLang="ar-IQ" sz="4400" b="1" dirty="0" smtClean="0">
                <a:solidFill>
                  <a:srgbClr val="FF0000"/>
                </a:solidFill>
                <a:latin typeface="Simplified Arabic" pitchFamily="18" charset="-78"/>
                <a:cs typeface="Simplified Arabic" pitchFamily="18" charset="-78"/>
              </a:rPr>
              <a:t>تعريف الخلية : </a:t>
            </a:r>
          </a:p>
          <a:p>
            <a:pPr lvl="0" algn="just" eaLnBrk="1" hangingPunct="1"/>
            <a:r>
              <a:rPr lang="ar-IQ" altLang="ar-IQ" sz="6600" dirty="0" smtClean="0">
                <a:solidFill>
                  <a:prstClr val="black"/>
                </a:solidFill>
                <a:latin typeface="Simplified Arabic" pitchFamily="18" charset="-78"/>
                <a:cs typeface="Simplified Arabic" pitchFamily="18" charset="-78"/>
              </a:rPr>
              <a:t>هي </a:t>
            </a:r>
            <a:r>
              <a:rPr lang="ar-IQ" altLang="ar-IQ" sz="6600" dirty="0">
                <a:solidFill>
                  <a:prstClr val="black"/>
                </a:solidFill>
                <a:latin typeface="Simplified Arabic" pitchFamily="18" charset="-78"/>
                <a:cs typeface="Simplified Arabic" pitchFamily="18" charset="-78"/>
              </a:rPr>
              <a:t>وحدة </a:t>
            </a:r>
            <a:r>
              <a:rPr lang="ar-IQ" altLang="ar-IQ" sz="6600" dirty="0">
                <a:solidFill>
                  <a:srgbClr val="0070C0"/>
                </a:solidFill>
                <a:latin typeface="Simplified Arabic" pitchFamily="18" charset="-78"/>
                <a:cs typeface="Simplified Arabic" pitchFamily="18" charset="-78"/>
              </a:rPr>
              <a:t>البناء</a:t>
            </a:r>
            <a:r>
              <a:rPr lang="ar-IQ" altLang="ar-IQ" sz="6600" dirty="0">
                <a:solidFill>
                  <a:prstClr val="black"/>
                </a:solidFill>
                <a:latin typeface="Simplified Arabic" pitchFamily="18" charset="-78"/>
                <a:cs typeface="Simplified Arabic" pitchFamily="18" charset="-78"/>
              </a:rPr>
              <a:t> </a:t>
            </a:r>
            <a:r>
              <a:rPr lang="ar-IQ" altLang="ar-IQ" sz="6600" dirty="0" smtClean="0">
                <a:solidFill>
                  <a:prstClr val="black"/>
                </a:solidFill>
                <a:latin typeface="Simplified Arabic" pitchFamily="18" charset="-78"/>
                <a:cs typeface="Simplified Arabic" pitchFamily="18" charset="-78"/>
              </a:rPr>
              <a:t>و </a:t>
            </a:r>
            <a:r>
              <a:rPr lang="ar-IQ" altLang="ar-IQ" sz="6600" dirty="0" smtClean="0">
                <a:solidFill>
                  <a:srgbClr val="00B050"/>
                </a:solidFill>
                <a:latin typeface="Simplified Arabic" pitchFamily="18" charset="-78"/>
                <a:cs typeface="Simplified Arabic" pitchFamily="18" charset="-78"/>
              </a:rPr>
              <a:t>الوظيفة</a:t>
            </a:r>
            <a:r>
              <a:rPr lang="ar-IQ" altLang="ar-IQ" sz="6600" dirty="0" smtClean="0">
                <a:solidFill>
                  <a:prstClr val="black"/>
                </a:solidFill>
                <a:latin typeface="Simplified Arabic" pitchFamily="18" charset="-78"/>
                <a:cs typeface="Simplified Arabic" pitchFamily="18" charset="-78"/>
              </a:rPr>
              <a:t> </a:t>
            </a:r>
            <a:r>
              <a:rPr lang="ar-IQ" altLang="ar-IQ" sz="6600" dirty="0">
                <a:solidFill>
                  <a:prstClr val="black"/>
                </a:solidFill>
                <a:latin typeface="Simplified Arabic" pitchFamily="18" charset="-78"/>
                <a:cs typeface="Simplified Arabic" pitchFamily="18" charset="-78"/>
              </a:rPr>
              <a:t>للكائن </a:t>
            </a:r>
            <a:r>
              <a:rPr lang="ar-IQ" altLang="ar-IQ" sz="6600" dirty="0" smtClean="0">
                <a:solidFill>
                  <a:prstClr val="black"/>
                </a:solidFill>
                <a:latin typeface="Simplified Arabic" pitchFamily="18" charset="-78"/>
                <a:cs typeface="Simplified Arabic" pitchFamily="18" charset="-78"/>
              </a:rPr>
              <a:t>الحي.</a:t>
            </a:r>
          </a:p>
          <a:p>
            <a:pPr lvl="0" algn="just" eaLnBrk="1" hangingPunct="1"/>
            <a:r>
              <a:rPr lang="ar-IQ" altLang="ar-IQ" sz="5400" b="1" dirty="0" smtClean="0">
                <a:solidFill>
                  <a:srgbClr val="FF00FF"/>
                </a:solidFill>
                <a:latin typeface="Simplified Arabic" pitchFamily="18" charset="-78"/>
                <a:cs typeface="Simplified Arabic" pitchFamily="18" charset="-78"/>
              </a:rPr>
              <a:t>أي إن الخلية هي </a:t>
            </a:r>
            <a:r>
              <a:rPr lang="ar-IQ" altLang="ar-IQ" sz="5400" b="1" dirty="0">
                <a:solidFill>
                  <a:srgbClr val="FF00FF"/>
                </a:solidFill>
                <a:latin typeface="Simplified Arabic" pitchFamily="18" charset="-78"/>
                <a:cs typeface="Simplified Arabic" pitchFamily="18" charset="-78"/>
              </a:rPr>
              <a:t>الحجر الأساس الذي يبنى منه الجسم</a:t>
            </a:r>
            <a:r>
              <a:rPr lang="ar-IQ" altLang="ar-IQ" sz="5400" b="1" dirty="0" smtClean="0">
                <a:solidFill>
                  <a:srgbClr val="FF00FF"/>
                </a:solidFill>
                <a:latin typeface="Simplified Arabic" pitchFamily="18" charset="-78"/>
                <a:cs typeface="Simplified Arabic" pitchFamily="18" charset="-78"/>
              </a:rPr>
              <a:t>.</a:t>
            </a:r>
            <a:endParaRPr lang="ar-IQ" altLang="ar-IQ" sz="5400" b="1" dirty="0">
              <a:solidFill>
                <a:srgbClr val="FF00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33079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ar-IQ" b="1" dirty="0" smtClean="0">
                <a:solidFill>
                  <a:schemeClr val="accent5"/>
                </a:solidFill>
                <a:latin typeface="Simplified Arabic" pitchFamily="18" charset="-78"/>
                <a:cs typeface="Simplified Arabic" pitchFamily="18" charset="-78"/>
              </a:rPr>
              <a:t>مكونات الخلية</a:t>
            </a:r>
            <a:endParaRPr lang="ar-IQ" b="1" dirty="0">
              <a:solidFill>
                <a:schemeClr val="accent5"/>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304800" y="1066800"/>
            <a:ext cx="8610600" cy="5486400"/>
          </a:xfrm>
        </p:spPr>
        <p:txBody>
          <a:bodyPr/>
          <a:lstStyle/>
          <a:p>
            <a:pPr lvl="0" algn="just" eaLnBrk="1" hangingPunct="1"/>
            <a:r>
              <a:rPr lang="ar-IQ" altLang="ar-IQ" sz="4800" b="1" dirty="0">
                <a:solidFill>
                  <a:srgbClr val="FF0000"/>
                </a:solidFill>
                <a:latin typeface="Simplified Arabic" pitchFamily="18" charset="-78"/>
                <a:cs typeface="Simplified Arabic" pitchFamily="18" charset="-78"/>
              </a:rPr>
              <a:t>من مكونات الخلية :ـ</a:t>
            </a:r>
          </a:p>
          <a:p>
            <a:pPr lvl="0" algn="just" eaLnBrk="1" hangingPunct="1"/>
            <a:r>
              <a:rPr lang="ar-IQ" altLang="ar-IQ" sz="4800" b="1" dirty="0">
                <a:solidFill>
                  <a:srgbClr val="7030A0"/>
                </a:solidFill>
                <a:latin typeface="Simplified Arabic" pitchFamily="18" charset="-78"/>
                <a:cs typeface="Simplified Arabic" pitchFamily="18" charset="-78"/>
              </a:rPr>
              <a:t>1. الغشاء الخلوي </a:t>
            </a:r>
            <a:r>
              <a:rPr lang="ar-IQ" altLang="ar-IQ" sz="4800" b="1" dirty="0" smtClean="0">
                <a:solidFill>
                  <a:srgbClr val="7030A0"/>
                </a:solidFill>
                <a:latin typeface="Simplified Arabic" pitchFamily="18" charset="-78"/>
                <a:cs typeface="Simplified Arabic" pitchFamily="18" charset="-78"/>
              </a:rPr>
              <a:t>:</a:t>
            </a:r>
          </a:p>
          <a:p>
            <a:pPr lvl="0" algn="just" eaLnBrk="1" hangingPunct="1"/>
            <a:r>
              <a:rPr lang="ar-IQ" altLang="ar-IQ" sz="4800" dirty="0" smtClean="0">
                <a:solidFill>
                  <a:prstClr val="black"/>
                </a:solidFill>
                <a:latin typeface="Simplified Arabic" pitchFamily="18" charset="-78"/>
                <a:cs typeface="Simplified Arabic" pitchFamily="18" charset="-78"/>
              </a:rPr>
              <a:t>يحافظ </a:t>
            </a:r>
            <a:r>
              <a:rPr lang="ar-IQ" altLang="ar-IQ" sz="4800" dirty="0">
                <a:solidFill>
                  <a:prstClr val="black"/>
                </a:solidFill>
                <a:latin typeface="Simplified Arabic" pitchFamily="18" charset="-78"/>
                <a:cs typeface="Simplified Arabic" pitchFamily="18" charset="-78"/>
              </a:rPr>
              <a:t>على محتويات الخلية </a:t>
            </a:r>
            <a:endParaRPr lang="ar-IQ" altLang="ar-IQ" sz="4800" dirty="0" smtClean="0">
              <a:solidFill>
                <a:prstClr val="black"/>
              </a:solidFill>
              <a:latin typeface="Simplified Arabic" pitchFamily="18" charset="-78"/>
              <a:cs typeface="Simplified Arabic" pitchFamily="18" charset="-78"/>
            </a:endParaRPr>
          </a:p>
          <a:p>
            <a:pPr lvl="0" algn="just" eaLnBrk="1" hangingPunct="1"/>
            <a:r>
              <a:rPr lang="ar-IQ" altLang="ar-IQ" sz="4800" dirty="0" smtClean="0">
                <a:solidFill>
                  <a:prstClr val="black"/>
                </a:solidFill>
                <a:latin typeface="Simplified Arabic" pitchFamily="18" charset="-78"/>
                <a:cs typeface="Simplified Arabic" pitchFamily="18" charset="-78"/>
              </a:rPr>
              <a:t>و يحدد </a:t>
            </a:r>
            <a:r>
              <a:rPr lang="ar-IQ" altLang="ar-IQ" sz="4800" dirty="0">
                <a:solidFill>
                  <a:prstClr val="black"/>
                </a:solidFill>
                <a:latin typeface="Simplified Arabic" pitchFamily="18" charset="-78"/>
                <a:cs typeface="Simplified Arabic" pitchFamily="18" charset="-78"/>
              </a:rPr>
              <a:t>شكلها الخارجي </a:t>
            </a:r>
            <a:endParaRPr lang="ar-IQ" altLang="ar-IQ" sz="4800" dirty="0" smtClean="0">
              <a:solidFill>
                <a:prstClr val="black"/>
              </a:solidFill>
              <a:latin typeface="Simplified Arabic" pitchFamily="18" charset="-78"/>
              <a:cs typeface="Simplified Arabic" pitchFamily="18" charset="-78"/>
            </a:endParaRPr>
          </a:p>
          <a:p>
            <a:pPr lvl="0" algn="just" eaLnBrk="1" hangingPunct="1"/>
            <a:r>
              <a:rPr lang="ar-IQ" altLang="ar-IQ" sz="4800" dirty="0" smtClean="0">
                <a:solidFill>
                  <a:prstClr val="black"/>
                </a:solidFill>
                <a:latin typeface="Simplified Arabic" pitchFamily="18" charset="-78"/>
                <a:cs typeface="Simplified Arabic" pitchFamily="18" charset="-78"/>
              </a:rPr>
              <a:t>و يسمح </a:t>
            </a:r>
            <a:r>
              <a:rPr lang="ar-IQ" altLang="ar-IQ" sz="4800" dirty="0">
                <a:solidFill>
                  <a:prstClr val="black"/>
                </a:solidFill>
                <a:latin typeface="Simplified Arabic" pitchFamily="18" charset="-78"/>
                <a:cs typeface="Simplified Arabic" pitchFamily="18" charset="-78"/>
              </a:rPr>
              <a:t>بانتشار الماء والأملاح من الخلية وإليها. </a:t>
            </a:r>
            <a:endParaRPr lang="ar-IQ" sz="4800" dirty="0">
              <a:solidFill>
                <a:prstClr val="black"/>
              </a:solidFill>
            </a:endParaRPr>
          </a:p>
          <a:p>
            <a:endParaRPr lang="ar-IQ" dirty="0"/>
          </a:p>
        </p:txBody>
      </p:sp>
    </p:spTree>
    <p:extLst>
      <p:ext uri="{BB962C8B-B14F-4D97-AF65-F5344CB8AC3E}">
        <p14:creationId xmlns:p14="http://schemas.microsoft.com/office/powerpoint/2010/main" val="491245174"/>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10.xml><?xml version="1.0" encoding="utf-8"?>
<a:theme xmlns:a="http://schemas.openxmlformats.org/drawingml/2006/main" name="10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2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3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17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18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19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0.xml><?xml version="1.0" encoding="utf-8"?>
<a:theme xmlns:a="http://schemas.openxmlformats.org/drawingml/2006/main" name="20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2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22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23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2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2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6.xml><?xml version="1.0" encoding="utf-8"?>
<a:theme xmlns:a="http://schemas.openxmlformats.org/drawingml/2006/main" name="2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7.xml><?xml version="1.0" encoding="utf-8"?>
<a:theme xmlns:a="http://schemas.openxmlformats.org/drawingml/2006/main" name="27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8.xml><?xml version="1.0" encoding="utf-8"?>
<a:theme xmlns:a="http://schemas.openxmlformats.org/drawingml/2006/main" name="28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5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6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7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8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9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TotalTime>
  <Words>1925</Words>
  <Application>Microsoft Office PowerPoint</Application>
  <PresentationFormat>عرض على الشاشة (3:4)‏</PresentationFormat>
  <Paragraphs>218</Paragraphs>
  <Slides>35</Slides>
  <Notes>0</Notes>
  <HiddenSlides>0</HiddenSlides>
  <MMClips>0</MMClips>
  <ScaleCrop>false</ScaleCrop>
  <HeadingPairs>
    <vt:vector size="4" baseType="variant">
      <vt:variant>
        <vt:lpstr>نسق</vt:lpstr>
      </vt:variant>
      <vt:variant>
        <vt:i4>28</vt:i4>
      </vt:variant>
      <vt:variant>
        <vt:lpstr>عناوين الشرائح</vt:lpstr>
      </vt:variant>
      <vt:variant>
        <vt:i4>35</vt:i4>
      </vt:variant>
    </vt:vector>
  </HeadingPairs>
  <TitlesOfParts>
    <vt:vector size="63" baseType="lpstr">
      <vt:lpstr>نسق Office</vt:lpstr>
      <vt:lpstr>1_نسق Office</vt:lpstr>
      <vt:lpstr>3_نسق Office</vt:lpstr>
      <vt:lpstr>4_نسق Office</vt:lpstr>
      <vt:lpstr>5_نسق Office</vt:lpstr>
      <vt:lpstr>6_نسق Office</vt:lpstr>
      <vt:lpstr>7_نسق Office</vt:lpstr>
      <vt:lpstr>8_نسق Office</vt:lpstr>
      <vt:lpstr>9_نسق Office</vt:lpstr>
      <vt:lpstr>10_نسق Office</vt:lpstr>
      <vt:lpstr>11_نسق Office</vt:lpstr>
      <vt:lpstr>12_نسق Office</vt:lpstr>
      <vt:lpstr>13_نسق Office</vt:lpstr>
      <vt:lpstr>14_نسق Office</vt:lpstr>
      <vt:lpstr>15_نسق Office</vt:lpstr>
      <vt:lpstr>16_نسق Office</vt:lpstr>
      <vt:lpstr>17_نسق Office</vt:lpstr>
      <vt:lpstr>18_نسق Office</vt:lpstr>
      <vt:lpstr>19_نسق Office</vt:lpstr>
      <vt:lpstr>20_نسق Office</vt:lpstr>
      <vt:lpstr>21_نسق Office</vt:lpstr>
      <vt:lpstr>22_نسق Office</vt:lpstr>
      <vt:lpstr>23_نسق Office</vt:lpstr>
      <vt:lpstr>24_نسق Office</vt:lpstr>
      <vt:lpstr>25_نسق Office</vt:lpstr>
      <vt:lpstr>26_نسق Office</vt:lpstr>
      <vt:lpstr>27_نسق Office</vt:lpstr>
      <vt:lpstr>28_نسق Office</vt:lpstr>
      <vt:lpstr>1 العنوان الرئيس للمحاضرات</vt:lpstr>
      <vt:lpstr>1</vt:lpstr>
      <vt:lpstr>بسم الله الرحمن الرحيم</vt:lpstr>
      <vt:lpstr>تنويه</vt:lpstr>
      <vt:lpstr>بسم الله الرحمن الرحيم</vt:lpstr>
      <vt:lpstr>بسم الله الرحمن الرحيم</vt:lpstr>
      <vt:lpstr>محاور المحاضرة (1)</vt:lpstr>
      <vt:lpstr>الخلية (The cell )</vt:lpstr>
      <vt:lpstr>مكونات الخلية</vt:lpstr>
      <vt:lpstr>المكون الآخر للخلية</vt:lpstr>
      <vt:lpstr>تتجمع الخلايا لتكون النسيج</vt:lpstr>
      <vt:lpstr>1ـ الإصابات الرياضة Sport Injuries </vt:lpstr>
      <vt:lpstr>1ـ1 مفهوم الإصابة  Injuries </vt:lpstr>
      <vt:lpstr>1ـ1ـ1 تعريف الإصابة: Injuries</vt:lpstr>
      <vt:lpstr>التأثيرات الخارجية أو الداخلية للإصابة </vt:lpstr>
      <vt:lpstr>وغالباً يكون التأثير الخارجي </vt:lpstr>
      <vt:lpstr>الإصابة النفسية</vt:lpstr>
      <vt:lpstr>1ـ1ـ2 خصائص الإصابات الرياضية Characteristic Of Sport Injuries </vt:lpstr>
      <vt:lpstr>ومن خصائص الإصابات الرياضية أيضاً</vt:lpstr>
      <vt:lpstr>تكون الإصابة بحسب الأعمار وكالآتي</vt:lpstr>
      <vt:lpstr>1ـ1ـ3 أسباب الإصابات   Reason (cause) Of Sport Injuries </vt:lpstr>
      <vt:lpstr>وتقسم أسباب الإصابات الرياضية إلى ما يلي:ـ</vt:lpstr>
      <vt:lpstr>وفيما يلي أهم أسباب حدوث الإصابات الرياضية:ـ </vt:lpstr>
      <vt:lpstr>العوامل الخارجية المسببة للإصابة الرياضية</vt:lpstr>
      <vt:lpstr>وتتمثل العوامل الخارجية لحدوث الإصابات بما يأتي : </vt:lpstr>
      <vt:lpstr>من مظاهر الإخلال بقواعد التدريب وسوء التنظيم المسبب لحدوث الإصابات ما يلي:ـ</vt:lpstr>
      <vt:lpstr>ومن العوامل الخارجية لحدوث الإصابات أيضاً 2.العيوب في تنظيم التدريبات والمسابقات </vt:lpstr>
      <vt:lpstr>ومن العوامل الخارجية لحدوث الإصابات أيضاً 3.سوء المستلزمات الرياضية ومخالفتها شروط الأمن </vt:lpstr>
      <vt:lpstr>ومن العوامل الخارجية لحدوث الإصابات أيضاً 4. السلوك غير السليم ومخالفة القوانين </vt:lpstr>
      <vt:lpstr>ومن العوامل الخارجية لحدوث الإصابات أيضاً 5.عدم مراعاة العوامل والظروف الجوية البيئية :</vt:lpstr>
      <vt:lpstr>ومن العوامل الخارجية لحدوث الإصابات أيضاً 6ـ إهمال الجانب الصحي وعدم الالتزام بالتوجيهات الطبية : </vt:lpstr>
      <vt:lpstr>ومن العوامل الخارجية لحدوث الإصابات أيضاً 7ـ سوء الحالة النفسية (psychology):</vt:lpstr>
      <vt:lpstr>ومن العوامل الخارجية لحدوث الإصابات أيضاً 8ـ عدم ملائمة النمط الجسمي لنوع النشاط الممارس :</vt:lpstr>
      <vt:lpstr>ومن العوامل الخارجية لحدوث الإصابات أيضاً 9ـ العاهات والعيوب الجسمية:</vt:lpstr>
      <vt:lpstr>الى هنا تنتهي محاضرتنا لهذا اليوم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احمد الهلالي</dc:creator>
  <cp:lastModifiedBy>DR.Ahmed Saker 2O11</cp:lastModifiedBy>
  <cp:revision>71</cp:revision>
  <dcterms:created xsi:type="dcterms:W3CDTF">2006-08-16T00:00:00Z</dcterms:created>
  <dcterms:modified xsi:type="dcterms:W3CDTF">2024-09-21T11:29:40Z</dcterms:modified>
</cp:coreProperties>
</file>