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theme/theme20.xml" ContentType="application/vnd.openxmlformats-officedocument.theme+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theme/theme21.xml" ContentType="application/vnd.openxmlformats-officedocument.theme+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theme/theme22.xml" ContentType="application/vnd.openxmlformats-officedocument.theme+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theme/theme23.xml" ContentType="application/vnd.openxmlformats-officedocument.theme+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theme/theme24.xml" ContentType="application/vnd.openxmlformats-officedocument.theme+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slideLayouts/slideLayout271.xml" ContentType="application/vnd.openxmlformats-officedocument.presentationml.slideLayout+xml"/>
  <Override PartName="/ppt/slideLayouts/slideLayout272.xml" ContentType="application/vnd.openxmlformats-officedocument.presentationml.slideLayout+xml"/>
  <Override PartName="/ppt/slideLayouts/slideLayout273.xml" ContentType="application/vnd.openxmlformats-officedocument.presentationml.slideLayout+xml"/>
  <Override PartName="/ppt/slideLayouts/slideLayout274.xml" ContentType="application/vnd.openxmlformats-officedocument.presentationml.slideLayout+xml"/>
  <Override PartName="/ppt/slideLayouts/slideLayout275.xml" ContentType="application/vnd.openxmlformats-officedocument.presentationml.slideLayout+xml"/>
  <Override PartName="/ppt/theme/theme25.xml" ContentType="application/vnd.openxmlformats-officedocument.theme+xml"/>
  <Override PartName="/ppt/slideLayouts/slideLayout276.xml" ContentType="application/vnd.openxmlformats-officedocument.presentationml.slideLayout+xml"/>
  <Override PartName="/ppt/slideLayouts/slideLayout277.xml" ContentType="application/vnd.openxmlformats-officedocument.presentationml.slideLayout+xml"/>
  <Override PartName="/ppt/slideLayouts/slideLayout278.xml" ContentType="application/vnd.openxmlformats-officedocument.presentationml.slideLayout+xml"/>
  <Override PartName="/ppt/slideLayouts/slideLayout279.xml" ContentType="application/vnd.openxmlformats-officedocument.presentationml.slideLayout+xml"/>
  <Override PartName="/ppt/slideLayouts/slideLayout280.xml" ContentType="application/vnd.openxmlformats-officedocument.presentationml.slideLayout+xml"/>
  <Override PartName="/ppt/slideLayouts/slideLayout281.xml" ContentType="application/vnd.openxmlformats-officedocument.presentationml.slideLayout+xml"/>
  <Override PartName="/ppt/slideLayouts/slideLayout282.xml" ContentType="application/vnd.openxmlformats-officedocument.presentationml.slideLayout+xml"/>
  <Override PartName="/ppt/slideLayouts/slideLayout283.xml" ContentType="application/vnd.openxmlformats-officedocument.presentationml.slideLayout+xml"/>
  <Override PartName="/ppt/slideLayouts/slideLayout284.xml" ContentType="application/vnd.openxmlformats-officedocument.presentationml.slideLayout+xml"/>
  <Override PartName="/ppt/slideLayouts/slideLayout285.xml" ContentType="application/vnd.openxmlformats-officedocument.presentationml.slideLayout+xml"/>
  <Override PartName="/ppt/slideLayouts/slideLayout286.xml" ContentType="application/vnd.openxmlformats-officedocument.presentationml.slideLayout+xml"/>
  <Override PartName="/ppt/theme/theme2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96" r:id="rId3"/>
    <p:sldMasterId id="2147483708" r:id="rId4"/>
    <p:sldMasterId id="2147483720" r:id="rId5"/>
    <p:sldMasterId id="2147483732" r:id="rId6"/>
    <p:sldMasterId id="2147483744" r:id="rId7"/>
    <p:sldMasterId id="2147483756" r:id="rId8"/>
    <p:sldMasterId id="2147483768" r:id="rId9"/>
    <p:sldMasterId id="2147483780" r:id="rId10"/>
    <p:sldMasterId id="2147483792" r:id="rId11"/>
    <p:sldMasterId id="2147483804" r:id="rId12"/>
    <p:sldMasterId id="2147483816" r:id="rId13"/>
    <p:sldMasterId id="2147483828" r:id="rId14"/>
    <p:sldMasterId id="2147483840" r:id="rId15"/>
    <p:sldMasterId id="2147483852" r:id="rId16"/>
    <p:sldMasterId id="2147483864" r:id="rId17"/>
    <p:sldMasterId id="2147483876" r:id="rId18"/>
    <p:sldMasterId id="2147483888" r:id="rId19"/>
    <p:sldMasterId id="2147483900" r:id="rId20"/>
    <p:sldMasterId id="2147483912" r:id="rId21"/>
    <p:sldMasterId id="2147483924" r:id="rId22"/>
    <p:sldMasterId id="2147483936" r:id="rId23"/>
    <p:sldMasterId id="2147483948" r:id="rId24"/>
    <p:sldMasterId id="2147483960" r:id="rId25"/>
    <p:sldMasterId id="2147483972" r:id="rId26"/>
  </p:sldMasterIdLst>
  <p:sldIdLst>
    <p:sldId id="256" r:id="rId27"/>
    <p:sldId id="259" r:id="rId28"/>
    <p:sldId id="261" r:id="rId29"/>
    <p:sldId id="263" r:id="rId30"/>
    <p:sldId id="265" r:id="rId31"/>
    <p:sldId id="288" r:id="rId32"/>
    <p:sldId id="289" r:id="rId33"/>
    <p:sldId id="290" r:id="rId34"/>
    <p:sldId id="266" r:id="rId35"/>
    <p:sldId id="267" r:id="rId36"/>
    <p:sldId id="268" r:id="rId37"/>
    <p:sldId id="269" r:id="rId38"/>
    <p:sldId id="270" r:id="rId39"/>
    <p:sldId id="271" r:id="rId40"/>
    <p:sldId id="296" r:id="rId41"/>
    <p:sldId id="291" r:id="rId42"/>
    <p:sldId id="292" r:id="rId43"/>
    <p:sldId id="293" r:id="rId44"/>
    <p:sldId id="294" r:id="rId45"/>
    <p:sldId id="295" r:id="rId46"/>
    <p:sldId id="272" r:id="rId47"/>
    <p:sldId id="273" r:id="rId48"/>
    <p:sldId id="274" r:id="rId49"/>
    <p:sldId id="275" r:id="rId50"/>
    <p:sldId id="276" r:id="rId51"/>
    <p:sldId id="277" r:id="rId52"/>
    <p:sldId id="278" r:id="rId53"/>
    <p:sldId id="279" r:id="rId54"/>
    <p:sldId id="280" r:id="rId55"/>
    <p:sldId id="281" r:id="rId56"/>
    <p:sldId id="282" r:id="rId57"/>
    <p:sldId id="283" r:id="rId58"/>
    <p:sldId id="284" r:id="rId59"/>
    <p:sldId id="285" r:id="rId60"/>
    <p:sldId id="286" r:id="rId61"/>
    <p:sldId id="287"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3366FF"/>
    <a:srgbClr val="FF00FF"/>
    <a:srgbClr val="CC00CC"/>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 Target="slides/slide13.xml"/><Relationship Id="rId21" Type="http://schemas.openxmlformats.org/officeDocument/2006/relationships/slideMaster" Target="slideMasters/slideMaster21.xml"/><Relationship Id="rId34" Type="http://schemas.openxmlformats.org/officeDocument/2006/relationships/slide" Target="slides/slide8.xml"/><Relationship Id="rId42" Type="http://schemas.openxmlformats.org/officeDocument/2006/relationships/slide" Target="slides/slide16.xml"/><Relationship Id="rId47" Type="http://schemas.openxmlformats.org/officeDocument/2006/relationships/slide" Target="slides/slide21.xml"/><Relationship Id="rId50" Type="http://schemas.openxmlformats.org/officeDocument/2006/relationships/slide" Target="slides/slide24.xml"/><Relationship Id="rId55" Type="http://schemas.openxmlformats.org/officeDocument/2006/relationships/slide" Target="slides/slide29.xml"/><Relationship Id="rId63"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3.xml"/><Relationship Id="rId41" Type="http://schemas.openxmlformats.org/officeDocument/2006/relationships/slide" Target="slides/slide15.xml"/><Relationship Id="rId54" Type="http://schemas.openxmlformats.org/officeDocument/2006/relationships/slide" Target="slides/slide28.xml"/><Relationship Id="rId62"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6.xml"/><Relationship Id="rId37" Type="http://schemas.openxmlformats.org/officeDocument/2006/relationships/slide" Target="slides/slide11.xml"/><Relationship Id="rId40" Type="http://schemas.openxmlformats.org/officeDocument/2006/relationships/slide" Target="slides/slide14.xml"/><Relationship Id="rId45" Type="http://schemas.openxmlformats.org/officeDocument/2006/relationships/slide" Target="slides/slide19.xml"/><Relationship Id="rId53" Type="http://schemas.openxmlformats.org/officeDocument/2006/relationships/slide" Target="slides/slide27.xml"/><Relationship Id="rId58" Type="http://schemas.openxmlformats.org/officeDocument/2006/relationships/slide" Target="slides/slide32.xml"/><Relationship Id="rId66"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2.xml"/><Relationship Id="rId36" Type="http://schemas.openxmlformats.org/officeDocument/2006/relationships/slide" Target="slides/slide10.xml"/><Relationship Id="rId49" Type="http://schemas.openxmlformats.org/officeDocument/2006/relationships/slide" Target="slides/slide23.xml"/><Relationship Id="rId57" Type="http://schemas.openxmlformats.org/officeDocument/2006/relationships/slide" Target="slides/slide31.xml"/><Relationship Id="rId61" Type="http://schemas.openxmlformats.org/officeDocument/2006/relationships/slide" Target="slides/slide35.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5.xml"/><Relationship Id="rId44" Type="http://schemas.openxmlformats.org/officeDocument/2006/relationships/slide" Target="slides/slide18.xml"/><Relationship Id="rId52" Type="http://schemas.openxmlformats.org/officeDocument/2006/relationships/slide" Target="slides/slide26.xml"/><Relationship Id="rId60" Type="http://schemas.openxmlformats.org/officeDocument/2006/relationships/slide" Target="slides/slide34.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1.xml"/><Relationship Id="rId30" Type="http://schemas.openxmlformats.org/officeDocument/2006/relationships/slide" Target="slides/slide4.xml"/><Relationship Id="rId35" Type="http://schemas.openxmlformats.org/officeDocument/2006/relationships/slide" Target="slides/slide9.xml"/><Relationship Id="rId43" Type="http://schemas.openxmlformats.org/officeDocument/2006/relationships/slide" Target="slides/slide17.xml"/><Relationship Id="rId48" Type="http://schemas.openxmlformats.org/officeDocument/2006/relationships/slide" Target="slides/slide22.xml"/><Relationship Id="rId56" Type="http://schemas.openxmlformats.org/officeDocument/2006/relationships/slide" Target="slides/slide30.xml"/><Relationship Id="rId64"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25.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 Target="slides/slide7.xml"/><Relationship Id="rId38" Type="http://schemas.openxmlformats.org/officeDocument/2006/relationships/slide" Target="slides/slide12.xml"/><Relationship Id="rId46" Type="http://schemas.openxmlformats.org/officeDocument/2006/relationships/slide" Target="slides/slide20.xml"/><Relationship Id="rId59"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1.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2.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3.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4.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7.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8.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9.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0.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1.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2.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3.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4.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5.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9345794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2860321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4912364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5510891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7765841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68707159"/>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31154914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9283665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5562725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68111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59023645"/>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0330006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3500929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4442123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6185193"/>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7295366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2676525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0200310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7309277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94119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81329973"/>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6070024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9847107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721538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6863592"/>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1306985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33146544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29535173"/>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830938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2934722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389513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55863457"/>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85666192"/>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648109"/>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3212096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2082204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4341476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1260104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43426679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94687418"/>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403290392"/>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64605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63"/>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8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228959706"/>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37156527"/>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39901897"/>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1021391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85511825"/>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56457723"/>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94063840"/>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2062102"/>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00028393"/>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91561934"/>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91386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408074367"/>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45419440"/>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31203268"/>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05072340"/>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0996643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83618433"/>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1654187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34030337"/>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23899594"/>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64943952"/>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27015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094039713"/>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2471952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3487397"/>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71337825"/>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6361294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04641830"/>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73875796"/>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22751210"/>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38501030"/>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85430766"/>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0571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146689126"/>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3136468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91292702"/>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75210044"/>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72161620"/>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85019938"/>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2938657"/>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96492053"/>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24223711"/>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35934376"/>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39287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56029834"/>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75471984"/>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42623304"/>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369582497"/>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90269669"/>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54010438"/>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36514477"/>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15521827"/>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57426560"/>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40404374"/>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761644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5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507032794"/>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80813829"/>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37419801"/>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48829315"/>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38508008"/>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80367362"/>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53706174"/>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26073514"/>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56121276"/>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52053899"/>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79360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5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775606944"/>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69913749"/>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65911709"/>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70477772"/>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74915126"/>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80445841"/>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71912184"/>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46998955"/>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39641771"/>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369160858"/>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50413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520222989"/>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9612649"/>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92547327"/>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79611432"/>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93664961"/>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64357833"/>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56139323"/>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98143978"/>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04896811"/>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24769923"/>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27008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827135712"/>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385586657"/>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69223520"/>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50101470"/>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38348006"/>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96015304"/>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72511013"/>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96468470"/>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76789730"/>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88809866"/>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119052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289783824"/>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99993420"/>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08997685"/>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96349186"/>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13593645"/>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80637667"/>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7817208"/>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50624804"/>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72324549"/>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44004127"/>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160220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169273432"/>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62217259"/>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29425233"/>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65295904"/>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05100558"/>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04338985"/>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55084117"/>
      </p:ext>
    </p:extLst>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38426066"/>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09083471"/>
      </p:ext>
    </p:extLst>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05076770"/>
      </p:ext>
    </p:extLst>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313351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49"/>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7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163217152"/>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96168330"/>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2151473"/>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63851886"/>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00377801"/>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77104462"/>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06252617"/>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65080389"/>
      </p:ext>
    </p:extLst>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18812136"/>
      </p:ext>
    </p:extLst>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42871144"/>
      </p:ext>
    </p:extLst>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464615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612111207"/>
      </p:ext>
    </p:extLst>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04659909"/>
      </p:ext>
    </p:extLst>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11121908"/>
      </p:ext>
    </p:extLst>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43128395"/>
      </p:ext>
    </p:extLst>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30612988"/>
      </p:ext>
    </p:extLst>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19215353"/>
      </p:ext>
    </p:extLst>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39084879"/>
      </p:ext>
    </p:extLst>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52031888"/>
      </p:ext>
    </p:extLst>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4549595"/>
      </p:ext>
    </p:extLst>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32136403"/>
      </p:ext>
    </p:extLst>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90351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043066978"/>
      </p:ext>
    </p:extLst>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74539594"/>
      </p:ext>
    </p:extLst>
  </p:cSld>
  <p:clrMapOvr>
    <a:masterClrMapping/>
  </p:clrMapOvr>
</p:sldLayout>
</file>

<file path=ppt/slideLayouts/slideLayout27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6779355"/>
      </p:ext>
    </p:extLst>
  </p:cSld>
  <p:clrMapOvr>
    <a:masterClrMapping/>
  </p:clrMapOvr>
</p:sldLayout>
</file>

<file path=ppt/slideLayouts/slideLayout27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4544634"/>
      </p:ext>
    </p:extLst>
  </p:cSld>
  <p:clrMapOvr>
    <a:masterClrMapping/>
  </p:clrMapOvr>
</p:sldLayout>
</file>

<file path=ppt/slideLayouts/slideLayout27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84327924"/>
      </p:ext>
    </p:extLst>
  </p:cSld>
  <p:clrMapOvr>
    <a:masterClrMapping/>
  </p:clrMapOvr>
</p:sldLayout>
</file>

<file path=ppt/slideLayouts/slideLayout27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73590091"/>
      </p:ext>
    </p:extLst>
  </p:cSld>
  <p:clrMapOvr>
    <a:masterClrMapping/>
  </p:clrMapOvr>
</p:sldLayout>
</file>

<file path=ppt/slideLayouts/slideLayout27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71345769"/>
      </p:ext>
    </p:extLst>
  </p:cSld>
  <p:clrMapOvr>
    <a:masterClrMapping/>
  </p:clrMapOvr>
</p:sldLayout>
</file>

<file path=ppt/slideLayouts/slideLayout27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28063935"/>
      </p:ext>
    </p:extLst>
  </p:cSld>
  <p:clrMapOvr>
    <a:masterClrMapping/>
  </p:clrMapOvr>
</p:sldLayout>
</file>

<file path=ppt/slideLayouts/slideLayout27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6708767"/>
      </p:ext>
    </p:extLst>
  </p:cSld>
  <p:clrMapOvr>
    <a:masterClrMapping/>
  </p:clrMapOvr>
</p:sldLayout>
</file>

<file path=ppt/slideLayouts/slideLayout27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53393170"/>
      </p:ext>
    </p:extLst>
  </p:cSld>
  <p:clrMapOvr>
    <a:masterClrMapping/>
  </p:clrMapOvr>
</p:sldLayout>
</file>

<file path=ppt/slideLayouts/slideLayout27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568555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403377282"/>
      </p:ext>
    </p:extLst>
  </p:cSld>
  <p:clrMapOvr>
    <a:masterClrMapping/>
  </p:clrMapOvr>
</p:sldLayout>
</file>

<file path=ppt/slideLayouts/slideLayout28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31448615"/>
      </p:ext>
    </p:extLst>
  </p:cSld>
  <p:clrMapOvr>
    <a:masterClrMapping/>
  </p:clrMapOvr>
</p:sldLayout>
</file>

<file path=ppt/slideLayouts/slideLayout28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33069962"/>
      </p:ext>
    </p:extLst>
  </p:cSld>
  <p:clrMapOvr>
    <a:masterClrMapping/>
  </p:clrMapOvr>
</p:sldLayout>
</file>

<file path=ppt/slideLayouts/slideLayout28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50123033"/>
      </p:ext>
    </p:extLst>
  </p:cSld>
  <p:clrMapOvr>
    <a:masterClrMapping/>
  </p:clrMapOvr>
</p:sldLayout>
</file>

<file path=ppt/slideLayouts/slideLayout28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30455833"/>
      </p:ext>
    </p:extLst>
  </p:cSld>
  <p:clrMapOvr>
    <a:masterClrMapping/>
  </p:clrMapOvr>
</p:sldLayout>
</file>

<file path=ppt/slideLayouts/slideLayout28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93893836"/>
      </p:ext>
    </p:extLst>
  </p:cSld>
  <p:clrMapOvr>
    <a:masterClrMapping/>
  </p:clrMapOvr>
</p:sldLayout>
</file>

<file path=ppt/slideLayouts/slideLayout28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13778093"/>
      </p:ext>
    </p:extLst>
  </p:cSld>
  <p:clrMapOvr>
    <a:masterClrMapping/>
  </p:clrMapOvr>
</p:sldLayout>
</file>

<file path=ppt/slideLayouts/slideLayout28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572722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28769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3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5683116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3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269344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0237911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0593606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083103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681070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215666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491410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09183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01696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238810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219061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449631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02444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390825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72886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000916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5166263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364258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9827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900219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99553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857883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9387853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275841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1679521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2394363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9271167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443608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6127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0203765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3331544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8395036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6686028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6163139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6534904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1622424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6800761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2763171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96151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9996386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78079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7001486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42117438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6005007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7154074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723592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1450675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2238056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33036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2634758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3405244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7128035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6988295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4123975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347125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9166968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5887848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5446867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87353F6-9085-4FE5-BC92-3C8F6C476F9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82274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8094072-C03E-42A1-BD7F-86D107F8DF5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11870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77D5122-B828-4DB4-8045-4BF80C3E6D5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9794729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6601AFA-7836-4BB0-B45C-0F124F3A5F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1218248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468C9BF3-C5AA-4302-B1E1-AF75120948F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6226808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2E5C562-8666-4E70-9813-636B41F7FFB7}"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6252473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3EAFBFEE-ADB6-40D7-8037-6DDFE6A1EFA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2367206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D6D3681-CDD4-4D75-A8B3-D8DA314753C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0112741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DD1F19B3-A9D0-4F6E-BAA6-53E183186B2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5806358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FC690386-9614-44EE-A422-D07B1E920CD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7098577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26311E-6F35-4293-8DD6-EABB979877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79134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28.xml"/><Relationship Id="rId3" Type="http://schemas.openxmlformats.org/officeDocument/2006/relationships/slideLayout" Target="../slideLayouts/slideLayout223.xml"/><Relationship Id="rId7" Type="http://schemas.openxmlformats.org/officeDocument/2006/relationships/slideLayout" Target="../slideLayouts/slideLayout227.xml"/><Relationship Id="rId12" Type="http://schemas.openxmlformats.org/officeDocument/2006/relationships/theme" Target="../theme/theme21.xml"/><Relationship Id="rId2" Type="http://schemas.openxmlformats.org/officeDocument/2006/relationships/slideLayout" Target="../slideLayouts/slideLayout222.xml"/><Relationship Id="rId1" Type="http://schemas.openxmlformats.org/officeDocument/2006/relationships/slideLayout" Target="../slideLayouts/slideLayout221.xml"/><Relationship Id="rId6" Type="http://schemas.openxmlformats.org/officeDocument/2006/relationships/slideLayout" Target="../slideLayouts/slideLayout226.xml"/><Relationship Id="rId11" Type="http://schemas.openxmlformats.org/officeDocument/2006/relationships/slideLayout" Target="../slideLayouts/slideLayout231.xml"/><Relationship Id="rId5" Type="http://schemas.openxmlformats.org/officeDocument/2006/relationships/slideLayout" Target="../slideLayouts/slideLayout225.xml"/><Relationship Id="rId10" Type="http://schemas.openxmlformats.org/officeDocument/2006/relationships/slideLayout" Target="../slideLayouts/slideLayout230.xml"/><Relationship Id="rId4" Type="http://schemas.openxmlformats.org/officeDocument/2006/relationships/slideLayout" Target="../slideLayouts/slideLayout224.xml"/><Relationship Id="rId9" Type="http://schemas.openxmlformats.org/officeDocument/2006/relationships/slideLayout" Target="../slideLayouts/slideLayout229.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39.xml"/><Relationship Id="rId3" Type="http://schemas.openxmlformats.org/officeDocument/2006/relationships/slideLayout" Target="../slideLayouts/slideLayout234.xml"/><Relationship Id="rId7" Type="http://schemas.openxmlformats.org/officeDocument/2006/relationships/slideLayout" Target="../slideLayouts/slideLayout238.xml"/><Relationship Id="rId12" Type="http://schemas.openxmlformats.org/officeDocument/2006/relationships/theme" Target="../theme/theme22.xml"/><Relationship Id="rId2" Type="http://schemas.openxmlformats.org/officeDocument/2006/relationships/slideLayout" Target="../slideLayouts/slideLayout233.xml"/><Relationship Id="rId1" Type="http://schemas.openxmlformats.org/officeDocument/2006/relationships/slideLayout" Target="../slideLayouts/slideLayout232.xml"/><Relationship Id="rId6" Type="http://schemas.openxmlformats.org/officeDocument/2006/relationships/slideLayout" Target="../slideLayouts/slideLayout237.xml"/><Relationship Id="rId11" Type="http://schemas.openxmlformats.org/officeDocument/2006/relationships/slideLayout" Target="../slideLayouts/slideLayout242.xml"/><Relationship Id="rId5" Type="http://schemas.openxmlformats.org/officeDocument/2006/relationships/slideLayout" Target="../slideLayouts/slideLayout236.xml"/><Relationship Id="rId10" Type="http://schemas.openxmlformats.org/officeDocument/2006/relationships/slideLayout" Target="../slideLayouts/slideLayout241.xml"/><Relationship Id="rId4" Type="http://schemas.openxmlformats.org/officeDocument/2006/relationships/slideLayout" Target="../slideLayouts/slideLayout235.xml"/><Relationship Id="rId9" Type="http://schemas.openxmlformats.org/officeDocument/2006/relationships/slideLayout" Target="../slideLayouts/slideLayout240.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0.xml"/><Relationship Id="rId3" Type="http://schemas.openxmlformats.org/officeDocument/2006/relationships/slideLayout" Target="../slideLayouts/slideLayout245.xml"/><Relationship Id="rId7" Type="http://schemas.openxmlformats.org/officeDocument/2006/relationships/slideLayout" Target="../slideLayouts/slideLayout249.xml"/><Relationship Id="rId12" Type="http://schemas.openxmlformats.org/officeDocument/2006/relationships/theme" Target="../theme/theme23.xml"/><Relationship Id="rId2" Type="http://schemas.openxmlformats.org/officeDocument/2006/relationships/slideLayout" Target="../slideLayouts/slideLayout244.xml"/><Relationship Id="rId1" Type="http://schemas.openxmlformats.org/officeDocument/2006/relationships/slideLayout" Target="../slideLayouts/slideLayout243.xml"/><Relationship Id="rId6" Type="http://schemas.openxmlformats.org/officeDocument/2006/relationships/slideLayout" Target="../slideLayouts/slideLayout248.xml"/><Relationship Id="rId11" Type="http://schemas.openxmlformats.org/officeDocument/2006/relationships/slideLayout" Target="../slideLayouts/slideLayout253.xml"/><Relationship Id="rId5" Type="http://schemas.openxmlformats.org/officeDocument/2006/relationships/slideLayout" Target="../slideLayouts/slideLayout247.xml"/><Relationship Id="rId10" Type="http://schemas.openxmlformats.org/officeDocument/2006/relationships/slideLayout" Target="../slideLayouts/slideLayout252.xml"/><Relationship Id="rId4" Type="http://schemas.openxmlformats.org/officeDocument/2006/relationships/slideLayout" Target="../slideLayouts/slideLayout246.xml"/><Relationship Id="rId9" Type="http://schemas.openxmlformats.org/officeDocument/2006/relationships/slideLayout" Target="../slideLayouts/slideLayout251.xml"/></Relationships>
</file>

<file path=ppt/slideMasters/_rels/slideMaster24.xml.rels><?xml version="1.0" encoding="UTF-8" standalone="yes"?>
<Relationships xmlns="http://schemas.openxmlformats.org/package/2006/relationships"><Relationship Id="rId8" Type="http://schemas.openxmlformats.org/officeDocument/2006/relationships/slideLayout" Target="../slideLayouts/slideLayout261.xml"/><Relationship Id="rId3" Type="http://schemas.openxmlformats.org/officeDocument/2006/relationships/slideLayout" Target="../slideLayouts/slideLayout256.xml"/><Relationship Id="rId7" Type="http://schemas.openxmlformats.org/officeDocument/2006/relationships/slideLayout" Target="../slideLayouts/slideLayout260.xml"/><Relationship Id="rId12" Type="http://schemas.openxmlformats.org/officeDocument/2006/relationships/theme" Target="../theme/theme24.xml"/><Relationship Id="rId2" Type="http://schemas.openxmlformats.org/officeDocument/2006/relationships/slideLayout" Target="../slideLayouts/slideLayout255.xml"/><Relationship Id="rId1" Type="http://schemas.openxmlformats.org/officeDocument/2006/relationships/slideLayout" Target="../slideLayouts/slideLayout254.xml"/><Relationship Id="rId6" Type="http://schemas.openxmlformats.org/officeDocument/2006/relationships/slideLayout" Target="../slideLayouts/slideLayout259.xml"/><Relationship Id="rId11" Type="http://schemas.openxmlformats.org/officeDocument/2006/relationships/slideLayout" Target="../slideLayouts/slideLayout264.xml"/><Relationship Id="rId5" Type="http://schemas.openxmlformats.org/officeDocument/2006/relationships/slideLayout" Target="../slideLayouts/slideLayout258.xml"/><Relationship Id="rId10" Type="http://schemas.openxmlformats.org/officeDocument/2006/relationships/slideLayout" Target="../slideLayouts/slideLayout263.xml"/><Relationship Id="rId4" Type="http://schemas.openxmlformats.org/officeDocument/2006/relationships/slideLayout" Target="../slideLayouts/slideLayout257.xml"/><Relationship Id="rId9" Type="http://schemas.openxmlformats.org/officeDocument/2006/relationships/slideLayout" Target="../slideLayouts/slideLayout262.xml"/></Relationships>
</file>

<file path=ppt/slideMasters/_rels/slideMaster25.xml.rels><?xml version="1.0" encoding="UTF-8" standalone="yes"?>
<Relationships xmlns="http://schemas.openxmlformats.org/package/2006/relationships"><Relationship Id="rId8" Type="http://schemas.openxmlformats.org/officeDocument/2006/relationships/slideLayout" Target="../slideLayouts/slideLayout272.xml"/><Relationship Id="rId3" Type="http://schemas.openxmlformats.org/officeDocument/2006/relationships/slideLayout" Target="../slideLayouts/slideLayout267.xml"/><Relationship Id="rId7" Type="http://schemas.openxmlformats.org/officeDocument/2006/relationships/slideLayout" Target="../slideLayouts/slideLayout271.xml"/><Relationship Id="rId12" Type="http://schemas.openxmlformats.org/officeDocument/2006/relationships/theme" Target="../theme/theme25.xml"/><Relationship Id="rId2" Type="http://schemas.openxmlformats.org/officeDocument/2006/relationships/slideLayout" Target="../slideLayouts/slideLayout266.xml"/><Relationship Id="rId1" Type="http://schemas.openxmlformats.org/officeDocument/2006/relationships/slideLayout" Target="../slideLayouts/slideLayout265.xml"/><Relationship Id="rId6" Type="http://schemas.openxmlformats.org/officeDocument/2006/relationships/slideLayout" Target="../slideLayouts/slideLayout270.xml"/><Relationship Id="rId11" Type="http://schemas.openxmlformats.org/officeDocument/2006/relationships/slideLayout" Target="../slideLayouts/slideLayout275.xml"/><Relationship Id="rId5" Type="http://schemas.openxmlformats.org/officeDocument/2006/relationships/slideLayout" Target="../slideLayouts/slideLayout269.xml"/><Relationship Id="rId10" Type="http://schemas.openxmlformats.org/officeDocument/2006/relationships/slideLayout" Target="../slideLayouts/slideLayout274.xml"/><Relationship Id="rId4" Type="http://schemas.openxmlformats.org/officeDocument/2006/relationships/slideLayout" Target="../slideLayouts/slideLayout268.xml"/><Relationship Id="rId9" Type="http://schemas.openxmlformats.org/officeDocument/2006/relationships/slideLayout" Target="../slideLayouts/slideLayout273.xml"/></Relationships>
</file>

<file path=ppt/slideMasters/_rels/slideMaster26.xml.rels><?xml version="1.0" encoding="UTF-8" standalone="yes"?>
<Relationships xmlns="http://schemas.openxmlformats.org/package/2006/relationships"><Relationship Id="rId8" Type="http://schemas.openxmlformats.org/officeDocument/2006/relationships/slideLayout" Target="../slideLayouts/slideLayout283.xml"/><Relationship Id="rId3" Type="http://schemas.openxmlformats.org/officeDocument/2006/relationships/slideLayout" Target="../slideLayouts/slideLayout278.xml"/><Relationship Id="rId7" Type="http://schemas.openxmlformats.org/officeDocument/2006/relationships/slideLayout" Target="../slideLayouts/slideLayout282.xml"/><Relationship Id="rId12" Type="http://schemas.openxmlformats.org/officeDocument/2006/relationships/theme" Target="../theme/theme26.xml"/><Relationship Id="rId2" Type="http://schemas.openxmlformats.org/officeDocument/2006/relationships/slideLayout" Target="../slideLayouts/slideLayout277.xml"/><Relationship Id="rId1" Type="http://schemas.openxmlformats.org/officeDocument/2006/relationships/slideLayout" Target="../slideLayouts/slideLayout276.xml"/><Relationship Id="rId6" Type="http://schemas.openxmlformats.org/officeDocument/2006/relationships/slideLayout" Target="../slideLayouts/slideLayout281.xml"/><Relationship Id="rId11" Type="http://schemas.openxmlformats.org/officeDocument/2006/relationships/slideLayout" Target="../slideLayouts/slideLayout286.xml"/><Relationship Id="rId5" Type="http://schemas.openxmlformats.org/officeDocument/2006/relationships/slideLayout" Target="../slideLayouts/slideLayout280.xml"/><Relationship Id="rId10" Type="http://schemas.openxmlformats.org/officeDocument/2006/relationships/slideLayout" Target="../slideLayouts/slideLayout285.xml"/><Relationship Id="rId4" Type="http://schemas.openxmlformats.org/officeDocument/2006/relationships/slideLayout" Target="../slideLayouts/slideLayout279.xml"/><Relationship Id="rId9" Type="http://schemas.openxmlformats.org/officeDocument/2006/relationships/slideLayout" Target="../slideLayouts/slideLayout28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99642354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26392317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776581113"/>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309607718"/>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280350541"/>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71458817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07820507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775260139"/>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055828400"/>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561350157"/>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75"/>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5DC81FA2-524E-487E-84B4-9E4C464ADB8A}" type="datetimeFigureOut">
              <a:rPr lang="ar-IQ" smtClean="0">
                <a:solidFill>
                  <a:prstClr val="black">
                    <a:tint val="75000"/>
                  </a:prstClr>
                </a:solidFill>
              </a:rPr>
              <a:pPr rtl="1"/>
              <a:t>18/03/1446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75"/>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75"/>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10D8DA0-4AB5-44C0-B14F-6C1067FBECCE}" type="slidenum">
              <a:rPr lang="ar-IQ" smtClean="0">
                <a:solidFill>
                  <a:prstClr val="black">
                    <a:tint val="75000"/>
                  </a:prstClr>
                </a:solidFill>
              </a:rPr>
              <a:pPr rtl="1"/>
              <a:t>‹#›</a:t>
            </a:fld>
            <a:endParaRPr lang="ar-IQ">
              <a:solidFill>
                <a:prstClr val="black">
                  <a:tint val="75000"/>
                </a:prstClr>
              </a:solidFill>
            </a:endParaRPr>
          </a:p>
        </p:txBody>
      </p:sp>
    </p:spTree>
    <p:extLst>
      <p:ext uri="{BB962C8B-B14F-4D97-AF65-F5344CB8AC3E}">
        <p14:creationId xmlns:p14="http://schemas.microsoft.com/office/powerpoint/2010/main" val="37493474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843968347"/>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551338286"/>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910986346"/>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81287202"/>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74621138"/>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01583189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817917558"/>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61"/>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5DC81FA2-524E-487E-84B4-9E4C464ADB8A}" type="datetimeFigureOut">
              <a:rPr lang="ar-IQ" smtClean="0">
                <a:solidFill>
                  <a:prstClr val="black">
                    <a:tint val="75000"/>
                  </a:prstClr>
                </a:solidFill>
              </a:rPr>
              <a:pPr rtl="1"/>
              <a:t>18/03/1446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61"/>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61"/>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10D8DA0-4AB5-44C0-B14F-6C1067FBECCE}" type="slidenum">
              <a:rPr lang="ar-IQ" smtClean="0">
                <a:solidFill>
                  <a:prstClr val="black">
                    <a:tint val="75000"/>
                  </a:prstClr>
                </a:solidFill>
              </a:rPr>
              <a:pPr rtl="1"/>
              <a:t>‹#›</a:t>
            </a:fld>
            <a:endParaRPr lang="ar-IQ">
              <a:solidFill>
                <a:prstClr val="black">
                  <a:tint val="75000"/>
                </a:prstClr>
              </a:solidFill>
            </a:endParaRPr>
          </a:p>
        </p:txBody>
      </p:sp>
    </p:spTree>
    <p:extLst>
      <p:ext uri="{BB962C8B-B14F-4D97-AF65-F5344CB8AC3E}">
        <p14:creationId xmlns:p14="http://schemas.microsoft.com/office/powerpoint/2010/main" val="5601116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53271293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97144891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76441265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53198406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33398116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14E0C0B0-1807-4C06-84D5-8753B4165343}"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924089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4.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55.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66.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7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7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371599"/>
          </a:xfrm>
        </p:spPr>
        <p:txBody>
          <a:bodyPr>
            <a:noAutofit/>
          </a:bodyPr>
          <a:lstStyle/>
          <a:p>
            <a:r>
              <a:rPr lang="ar-IQ" sz="9600" b="1" dirty="0" smtClean="0">
                <a:solidFill>
                  <a:srgbClr val="FF0000"/>
                </a:solidFill>
              </a:rPr>
              <a:t>2</a:t>
            </a:r>
            <a:endParaRPr lang="ar-IQ" sz="9600" b="1" dirty="0">
              <a:solidFill>
                <a:srgbClr val="FF0000"/>
              </a:solidFill>
            </a:endParaRPr>
          </a:p>
        </p:txBody>
      </p:sp>
      <p:sp>
        <p:nvSpPr>
          <p:cNvPr id="3" name="Subtitle 2"/>
          <p:cNvSpPr>
            <a:spLocks noGrp="1"/>
          </p:cNvSpPr>
          <p:nvPr>
            <p:ph type="subTitle" idx="1"/>
          </p:nvPr>
        </p:nvSpPr>
        <p:spPr>
          <a:xfrm>
            <a:off x="762000" y="1905000"/>
            <a:ext cx="7772400" cy="4648200"/>
          </a:xfrm>
        </p:spPr>
        <p:txBody>
          <a:bodyPr>
            <a:normAutofit fontScale="92500"/>
          </a:bodyPr>
          <a:lstStyle/>
          <a:p>
            <a:r>
              <a:rPr lang="ar-IQ" sz="3600" b="1" dirty="0" smtClean="0">
                <a:solidFill>
                  <a:srgbClr val="002060"/>
                </a:solidFill>
              </a:rPr>
              <a:t>المحاضرة </a:t>
            </a:r>
            <a:r>
              <a:rPr lang="ar-IQ" sz="3600" b="1" dirty="0" smtClean="0">
                <a:solidFill>
                  <a:srgbClr val="C00000"/>
                </a:solidFill>
              </a:rPr>
              <a:t>2</a:t>
            </a:r>
          </a:p>
          <a:p>
            <a:r>
              <a:rPr lang="ar-IQ" sz="3600" b="1" dirty="0" smtClean="0">
                <a:solidFill>
                  <a:srgbClr val="00B050"/>
                </a:solidFill>
              </a:rPr>
              <a:t>العام الدراسي</a:t>
            </a:r>
          </a:p>
          <a:p>
            <a:r>
              <a:rPr lang="ar-IQ" sz="3600" b="1" dirty="0" smtClean="0">
                <a:solidFill>
                  <a:srgbClr val="00B050"/>
                </a:solidFill>
              </a:rPr>
              <a:t>2024 – 2025</a:t>
            </a:r>
          </a:p>
          <a:p>
            <a:pPr lvl="0" rtl="1"/>
            <a:r>
              <a:rPr lang="ar-IQ" sz="3600" b="1" dirty="0" smtClean="0">
                <a:solidFill>
                  <a:srgbClr val="C00000"/>
                </a:solidFill>
              </a:rPr>
              <a:t>المرحلة الثالثة الدراسة (الصباحية والمسائية)</a:t>
            </a:r>
            <a:endParaRPr lang="ar-IQ" sz="4800" b="1" dirty="0" smtClean="0">
              <a:solidFill>
                <a:srgbClr val="7030A0"/>
              </a:solidFill>
            </a:endParaRPr>
          </a:p>
          <a:p>
            <a:r>
              <a:rPr lang="ar-IQ" sz="4800" b="1" dirty="0" smtClean="0">
                <a:solidFill>
                  <a:srgbClr val="7030A0"/>
                </a:solidFill>
              </a:rPr>
              <a:t>مادة تأهيل الإصابات الرياضية</a:t>
            </a:r>
          </a:p>
          <a:p>
            <a:pPr marL="342900" lvl="0" indent="-342900" rtl="1" fontAlgn="base">
              <a:spcAft>
                <a:spcPct val="0"/>
              </a:spcAft>
              <a:buFontTx/>
              <a:buChar char="•"/>
            </a:pPr>
            <a:r>
              <a:rPr lang="ar-IQ" altLang="ar-IQ" b="1" kern="0" dirty="0" err="1">
                <a:solidFill>
                  <a:srgbClr val="00B050"/>
                </a:solidFill>
                <a:latin typeface="Simplified Arabic" pitchFamily="18" charset="-78"/>
                <a:cs typeface="Simplified Arabic" pitchFamily="18" charset="-78"/>
              </a:rPr>
              <a:t>أ.د</a:t>
            </a:r>
            <a:r>
              <a:rPr lang="ar-IQ" altLang="ar-IQ" b="1" kern="0" dirty="0">
                <a:solidFill>
                  <a:srgbClr val="00B050"/>
                </a:solidFill>
                <a:latin typeface="Simplified Arabic" pitchFamily="18" charset="-78"/>
                <a:cs typeface="Simplified Arabic" pitchFamily="18" charset="-78"/>
              </a:rPr>
              <a:t>. حسن هادي الهلالي</a:t>
            </a:r>
          </a:p>
          <a:p>
            <a:pPr marL="342900" lvl="0" indent="-342900" rtl="1" fontAlgn="base">
              <a:spcAft>
                <a:spcPct val="0"/>
              </a:spcAft>
              <a:buFontTx/>
              <a:buChar char="•"/>
            </a:pPr>
            <a:r>
              <a:rPr lang="ar-IQ" altLang="ar-IQ" b="1" kern="0" dirty="0">
                <a:solidFill>
                  <a:srgbClr val="00B050"/>
                </a:solidFill>
                <a:latin typeface="Simplified Arabic" pitchFamily="18" charset="-78"/>
                <a:cs typeface="Simplified Arabic" pitchFamily="18" charset="-78"/>
              </a:rPr>
              <a:t>الجامعة المستنصرية – كلية التربية البدنية وعلوم </a:t>
            </a:r>
            <a:r>
              <a:rPr lang="ar-IQ" altLang="ar-IQ" b="1" kern="0" dirty="0" smtClean="0">
                <a:solidFill>
                  <a:srgbClr val="00B050"/>
                </a:solidFill>
                <a:latin typeface="Simplified Arabic" pitchFamily="18" charset="-78"/>
                <a:cs typeface="Simplified Arabic" pitchFamily="18" charset="-78"/>
              </a:rPr>
              <a:t>الرياضة </a:t>
            </a:r>
            <a:endParaRPr lang="en-US" altLang="ar-IQ" b="1" kern="0" dirty="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782508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15888"/>
            <a:ext cx="8229600" cy="720725"/>
          </a:xfrm>
        </p:spPr>
        <p:txBody>
          <a:bodyPr/>
          <a:lstStyle/>
          <a:p>
            <a:pPr eaLnBrk="1" hangingPunct="1"/>
            <a:r>
              <a:rPr lang="ar-IQ" altLang="ar-IQ" sz="3200" b="1" dirty="0" smtClean="0">
                <a:solidFill>
                  <a:srgbClr val="FF0000"/>
                </a:solidFill>
                <a:latin typeface="Simplified Arabic" pitchFamily="18" charset="-78"/>
                <a:cs typeface="Simplified Arabic" pitchFamily="18" charset="-78"/>
              </a:rPr>
              <a:t>1ـ1ـ4 تشخيص </a:t>
            </a:r>
            <a:r>
              <a:rPr lang="en-US" altLang="ar-IQ" sz="3200" b="1" dirty="0" smtClean="0">
                <a:solidFill>
                  <a:srgbClr val="FF0000"/>
                </a:solidFill>
                <a:latin typeface="Simplified Arabic" pitchFamily="18" charset="-78"/>
                <a:cs typeface="Simplified Arabic" pitchFamily="18" charset="-78"/>
              </a:rPr>
              <a:t>(Diagnosis)</a:t>
            </a:r>
            <a:r>
              <a:rPr lang="ar-IQ" altLang="ar-IQ" sz="3200" b="1" dirty="0" smtClean="0">
                <a:solidFill>
                  <a:srgbClr val="FF0000"/>
                </a:solidFill>
                <a:latin typeface="Simplified Arabic" pitchFamily="18" charset="-78"/>
                <a:cs typeface="Simplified Arabic" pitchFamily="18" charset="-78"/>
              </a:rPr>
              <a:t> الإصابات الرياضية :</a:t>
            </a:r>
            <a:endParaRPr lang="en-US" altLang="ar-IQ" sz="3200" b="1" dirty="0" smtClean="0">
              <a:solidFill>
                <a:srgbClr val="FF0000"/>
              </a:solidFill>
              <a:latin typeface="Simplified Arabic" pitchFamily="18" charset="-78"/>
              <a:cs typeface="Simplified Arabic" pitchFamily="18" charset="-78"/>
            </a:endParaRPr>
          </a:p>
        </p:txBody>
      </p:sp>
      <p:sp>
        <p:nvSpPr>
          <p:cNvPr id="29699" name="Rectangle 3"/>
          <p:cNvSpPr>
            <a:spLocks noGrp="1" noChangeArrowheads="1"/>
          </p:cNvSpPr>
          <p:nvPr>
            <p:ph idx="1"/>
          </p:nvPr>
        </p:nvSpPr>
        <p:spPr>
          <a:xfrm>
            <a:off x="179388" y="908050"/>
            <a:ext cx="8785225" cy="5761038"/>
          </a:xfrm>
        </p:spPr>
        <p:txBody>
          <a:bodyPr/>
          <a:lstStyle/>
          <a:p>
            <a:pPr eaLnBrk="1" hangingPunct="1"/>
            <a:r>
              <a:rPr lang="ar-IQ" altLang="ar-IQ" sz="4400" b="1" dirty="0" smtClean="0">
                <a:solidFill>
                  <a:srgbClr val="CC00CC"/>
                </a:solidFill>
              </a:rPr>
              <a:t>أولاً ـ    الفحوصات السريرية</a:t>
            </a:r>
            <a:r>
              <a:rPr lang="ar-IQ" altLang="ar-IQ" sz="4400" dirty="0" smtClean="0"/>
              <a:t> </a:t>
            </a:r>
            <a:r>
              <a:rPr lang="en-US" altLang="ar-IQ" sz="2400" b="1" dirty="0" smtClean="0"/>
              <a:t>(Physical examination)</a:t>
            </a:r>
            <a:r>
              <a:rPr lang="en-US" altLang="ar-IQ" sz="2400" dirty="0" smtClean="0"/>
              <a:t>        </a:t>
            </a:r>
            <a:endParaRPr lang="ar-IQ" altLang="ar-IQ" sz="2400" dirty="0" smtClean="0"/>
          </a:p>
          <a:p>
            <a:pPr eaLnBrk="1" hangingPunct="1"/>
            <a:r>
              <a:rPr lang="ar-IQ" altLang="ar-IQ" sz="4400" b="1" dirty="0" smtClean="0">
                <a:solidFill>
                  <a:srgbClr val="FF00FF"/>
                </a:solidFill>
              </a:rPr>
              <a:t>ثانياً ـ   العلامات الفسيولوجية </a:t>
            </a:r>
            <a:r>
              <a:rPr lang="en-US" altLang="ar-IQ" sz="2800" b="1" dirty="0" smtClean="0">
                <a:solidFill>
                  <a:srgbClr val="FF00FF"/>
                </a:solidFill>
              </a:rPr>
              <a:t>(Physiologic mark)                    </a:t>
            </a:r>
          </a:p>
        </p:txBody>
      </p:sp>
    </p:spTree>
    <p:extLst>
      <p:ext uri="{BB962C8B-B14F-4D97-AF65-F5344CB8AC3E}">
        <p14:creationId xmlns:p14="http://schemas.microsoft.com/office/powerpoint/2010/main" val="86143812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15888"/>
            <a:ext cx="8229600" cy="720725"/>
          </a:xfrm>
        </p:spPr>
        <p:txBody>
          <a:bodyPr/>
          <a:lstStyle/>
          <a:p>
            <a:pPr algn="r" eaLnBrk="1" hangingPunct="1"/>
            <a:r>
              <a:rPr lang="ar-IQ" altLang="ar-IQ" b="1" dirty="0" smtClean="0">
                <a:solidFill>
                  <a:srgbClr val="FF0000"/>
                </a:solidFill>
                <a:latin typeface="Simplified Arabic" pitchFamily="18" charset="-78"/>
                <a:cs typeface="Simplified Arabic" pitchFamily="18" charset="-78"/>
              </a:rPr>
              <a:t>أولاً :ـ الفحوصات السريرية.   وتشمل</a:t>
            </a:r>
            <a:r>
              <a:rPr lang="ar-IQ" altLang="ar-IQ" dirty="0" smtClean="0">
                <a:solidFill>
                  <a:srgbClr val="FF0000"/>
                </a:solidFill>
                <a:latin typeface="Simplified Arabic" pitchFamily="18" charset="-78"/>
                <a:cs typeface="Simplified Arabic" pitchFamily="18" charset="-78"/>
              </a:rPr>
              <a:t> :ـ</a:t>
            </a:r>
            <a:endParaRPr lang="en-US" altLang="ar-IQ" dirty="0" smtClean="0">
              <a:solidFill>
                <a:srgbClr val="FF0000"/>
              </a:solidFill>
              <a:latin typeface="Simplified Arabic" pitchFamily="18" charset="-78"/>
              <a:cs typeface="Simplified Arabic" pitchFamily="18" charset="-78"/>
            </a:endParaRPr>
          </a:p>
        </p:txBody>
      </p:sp>
      <p:sp>
        <p:nvSpPr>
          <p:cNvPr id="30723" name="Rectangle 3"/>
          <p:cNvSpPr>
            <a:spLocks noGrp="1" noChangeArrowheads="1"/>
          </p:cNvSpPr>
          <p:nvPr>
            <p:ph idx="1"/>
          </p:nvPr>
        </p:nvSpPr>
        <p:spPr>
          <a:xfrm>
            <a:off x="179388" y="908050"/>
            <a:ext cx="8785225" cy="5834063"/>
          </a:xfrm>
        </p:spPr>
        <p:txBody>
          <a:bodyPr/>
          <a:lstStyle/>
          <a:p>
            <a:pPr lvl="1" algn="just" eaLnBrk="1" hangingPunct="1"/>
            <a:r>
              <a:rPr lang="ar-IQ" altLang="ar-IQ" sz="3200" dirty="0" smtClean="0">
                <a:solidFill>
                  <a:srgbClr val="FF0000"/>
                </a:solidFill>
                <a:latin typeface="Simplified Arabic" pitchFamily="18" charset="-78"/>
                <a:cs typeface="Simplified Arabic" pitchFamily="18" charset="-78"/>
              </a:rPr>
              <a:t> تفاصيل</a:t>
            </a:r>
            <a:r>
              <a:rPr lang="ar-IQ" altLang="ar-IQ" sz="3200" dirty="0" smtClean="0">
                <a:latin typeface="Simplified Arabic" pitchFamily="18" charset="-78"/>
                <a:cs typeface="Simplified Arabic" pitchFamily="18" charset="-78"/>
              </a:rPr>
              <a:t> وقوع الإصابة.</a:t>
            </a:r>
          </a:p>
          <a:p>
            <a:pPr lvl="1" algn="just" eaLnBrk="1" hangingPunct="1"/>
            <a:r>
              <a:rPr lang="ar-IQ" altLang="ar-IQ" sz="3200" dirty="0" smtClean="0">
                <a:solidFill>
                  <a:srgbClr val="FF0000"/>
                </a:solidFill>
                <a:latin typeface="Simplified Arabic" pitchFamily="18" charset="-78"/>
                <a:cs typeface="Simplified Arabic" pitchFamily="18" charset="-78"/>
              </a:rPr>
              <a:t> معاينة الإصابة </a:t>
            </a:r>
            <a:r>
              <a:rPr lang="ar-IQ" altLang="ar-IQ" sz="3200" dirty="0" smtClean="0">
                <a:latin typeface="Simplified Arabic" pitchFamily="18" charset="-78"/>
                <a:cs typeface="Simplified Arabic" pitchFamily="18" charset="-78"/>
              </a:rPr>
              <a:t>(مقارنة الجزء المصاب بما يُناظره في الجزء السليم) وملاحظة التغيرات.</a:t>
            </a:r>
          </a:p>
          <a:p>
            <a:pPr lvl="1" algn="just" eaLnBrk="1" hangingPunct="1"/>
            <a:r>
              <a:rPr lang="ar-IQ" altLang="ar-IQ" sz="3200" dirty="0" smtClean="0">
                <a:solidFill>
                  <a:srgbClr val="FF0000"/>
                </a:solidFill>
                <a:latin typeface="Simplified Arabic" pitchFamily="18" charset="-78"/>
                <a:cs typeface="Simplified Arabic" pitchFamily="18" charset="-78"/>
              </a:rPr>
              <a:t> لمس وجس الإصابة </a:t>
            </a:r>
            <a:r>
              <a:rPr lang="ar-IQ" altLang="ar-IQ" sz="3200" dirty="0" smtClean="0">
                <a:latin typeface="Simplified Arabic" pitchFamily="18" charset="-78"/>
                <a:cs typeface="Simplified Arabic" pitchFamily="18" charset="-78"/>
              </a:rPr>
              <a:t>لملاحظة وجود تورم أو تصلب بالنسيج.</a:t>
            </a:r>
          </a:p>
          <a:p>
            <a:pPr lvl="1" algn="just" eaLnBrk="1" hangingPunct="1"/>
            <a:r>
              <a:rPr lang="ar-IQ" altLang="ar-IQ" sz="3200" dirty="0" smtClean="0">
                <a:solidFill>
                  <a:srgbClr val="FF0000"/>
                </a:solidFill>
                <a:latin typeface="Simplified Arabic" pitchFamily="18" charset="-78"/>
                <a:cs typeface="Simplified Arabic" pitchFamily="18" charset="-78"/>
              </a:rPr>
              <a:t> الفحوصات المختبرية </a:t>
            </a:r>
            <a:r>
              <a:rPr lang="ar-IQ" altLang="ar-IQ" sz="3200" dirty="0" smtClean="0">
                <a:latin typeface="Simplified Arabic" pitchFamily="18" charset="-78"/>
                <a:cs typeface="Simplified Arabic" pitchFamily="18" charset="-78"/>
              </a:rPr>
              <a:t>(الدورة الدموية والقلب ، تخطيط القلب، ضغط الدم ، جهاز التنفس ، الإدرار، الأشعة السينية ، أو أية فحوصات أخرى تتطلبها نوع الإصابة ).</a:t>
            </a:r>
            <a:endParaRPr lang="en-US" altLang="ar-IQ" sz="32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68443013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15888"/>
            <a:ext cx="8229600" cy="792162"/>
          </a:xfrm>
        </p:spPr>
        <p:txBody>
          <a:bodyPr/>
          <a:lstStyle/>
          <a:p>
            <a:pPr algn="r" eaLnBrk="1" hangingPunct="1"/>
            <a:r>
              <a:rPr lang="ar-IQ" altLang="ar-IQ" sz="2000" b="1" dirty="0" smtClean="0">
                <a:solidFill>
                  <a:srgbClr val="FF0000"/>
                </a:solidFill>
              </a:rPr>
              <a:t>ويمكن تشخيص </a:t>
            </a:r>
            <a:r>
              <a:rPr lang="en-US" altLang="ar-IQ" sz="2000" b="1" dirty="0" smtClean="0">
                <a:solidFill>
                  <a:srgbClr val="FF0000"/>
                </a:solidFill>
              </a:rPr>
              <a:t>(Diagnosis)</a:t>
            </a:r>
            <a:r>
              <a:rPr lang="ar-IQ" altLang="ar-IQ" sz="2000" b="1" dirty="0" smtClean="0">
                <a:solidFill>
                  <a:srgbClr val="FF0000"/>
                </a:solidFill>
              </a:rPr>
              <a:t> الإصابات الرياضية أيضاً من خلال</a:t>
            </a:r>
            <a:r>
              <a:rPr lang="ar-IQ" altLang="ar-IQ" sz="3200" b="1" dirty="0" smtClean="0">
                <a:solidFill>
                  <a:srgbClr val="FF0000"/>
                </a:solidFill>
              </a:rPr>
              <a:t> :ـ</a:t>
            </a:r>
            <a:br>
              <a:rPr lang="ar-IQ" altLang="ar-IQ" sz="3200" b="1" dirty="0" smtClean="0">
                <a:solidFill>
                  <a:srgbClr val="FF0000"/>
                </a:solidFill>
              </a:rPr>
            </a:br>
            <a:r>
              <a:rPr lang="ar-IQ" altLang="ar-IQ" sz="3200" b="1" dirty="0" smtClean="0">
                <a:solidFill>
                  <a:srgbClr val="FF0000"/>
                </a:solidFill>
              </a:rPr>
              <a:t>ثانياً :ـ العلامات الفسيولوجية: وتشمل :</a:t>
            </a:r>
            <a:endParaRPr lang="en-US" altLang="ar-IQ" sz="3200" b="1" dirty="0" smtClean="0">
              <a:solidFill>
                <a:srgbClr val="FF0000"/>
              </a:solidFill>
            </a:endParaRPr>
          </a:p>
        </p:txBody>
      </p:sp>
      <p:sp>
        <p:nvSpPr>
          <p:cNvPr id="31747" name="Rectangle 3"/>
          <p:cNvSpPr>
            <a:spLocks noGrp="1" noChangeArrowheads="1"/>
          </p:cNvSpPr>
          <p:nvPr>
            <p:ph idx="1"/>
          </p:nvPr>
        </p:nvSpPr>
        <p:spPr>
          <a:xfrm>
            <a:off x="107950" y="1196975"/>
            <a:ext cx="8856663" cy="5545138"/>
          </a:xfrm>
        </p:spPr>
        <p:txBody>
          <a:bodyPr/>
          <a:lstStyle/>
          <a:p>
            <a:pPr algn="just" eaLnBrk="1" hangingPunct="1"/>
            <a:r>
              <a:rPr lang="ar-IQ" altLang="ar-IQ" sz="3600" dirty="0" smtClean="0"/>
              <a:t>قياس </a:t>
            </a:r>
            <a:r>
              <a:rPr lang="ar-IQ" altLang="ar-IQ" sz="3600" b="1" dirty="0" smtClean="0"/>
              <a:t>النبض </a:t>
            </a:r>
            <a:r>
              <a:rPr lang="en-US" altLang="ar-IQ" sz="3600" b="1" dirty="0" smtClean="0"/>
              <a:t>(Pulse)</a:t>
            </a:r>
            <a:r>
              <a:rPr lang="ar-IQ" altLang="ar-IQ" sz="3600" dirty="0" smtClean="0"/>
              <a:t> (</a:t>
            </a:r>
            <a:r>
              <a:rPr lang="ar-IQ" altLang="ar-IQ" sz="3600" b="1" dirty="0" smtClean="0">
                <a:solidFill>
                  <a:srgbClr val="FF0000"/>
                </a:solidFill>
              </a:rPr>
              <a:t>المعدل الطبيعي 80ـ90ض/د</a:t>
            </a:r>
            <a:r>
              <a:rPr lang="ar-IQ" altLang="ar-IQ" sz="3600" dirty="0" smtClean="0"/>
              <a:t>) </a:t>
            </a:r>
          </a:p>
          <a:p>
            <a:pPr algn="just" eaLnBrk="1" hangingPunct="1"/>
            <a:r>
              <a:rPr lang="en-US" altLang="ar-IQ" sz="3600" dirty="0" smtClean="0"/>
              <a:t> </a:t>
            </a:r>
            <a:r>
              <a:rPr lang="ar-IQ" altLang="ar-IQ" sz="3600" b="1" dirty="0" smtClean="0">
                <a:solidFill>
                  <a:srgbClr val="7030A0"/>
                </a:solidFill>
              </a:rPr>
              <a:t>قياس عدد مرات التنفس </a:t>
            </a:r>
            <a:r>
              <a:rPr lang="en-US" altLang="ar-IQ" sz="3600" dirty="0" smtClean="0"/>
              <a:t>(</a:t>
            </a:r>
            <a:r>
              <a:rPr lang="en-US" altLang="ar-IQ" sz="3600" b="1" dirty="0" smtClean="0"/>
              <a:t>Respiration</a:t>
            </a:r>
            <a:r>
              <a:rPr lang="en-US" altLang="ar-IQ" sz="3600" dirty="0" smtClean="0"/>
              <a:t>)</a:t>
            </a:r>
            <a:r>
              <a:rPr lang="ar-IQ" altLang="ar-IQ" sz="3600" dirty="0" smtClean="0"/>
              <a:t> </a:t>
            </a:r>
            <a:r>
              <a:rPr lang="ar-IQ" altLang="ar-IQ" sz="3600" dirty="0" smtClean="0">
                <a:solidFill>
                  <a:srgbClr val="FF0000"/>
                </a:solidFill>
              </a:rPr>
              <a:t>(</a:t>
            </a:r>
            <a:r>
              <a:rPr lang="ar-IQ" altLang="ar-IQ" sz="3600" b="1" dirty="0" smtClean="0">
                <a:solidFill>
                  <a:srgbClr val="FF0000"/>
                </a:solidFill>
              </a:rPr>
              <a:t>المعدل الطبيعي 12مرة/د</a:t>
            </a:r>
            <a:r>
              <a:rPr lang="ar-IQ" altLang="ar-IQ" sz="3600" dirty="0" smtClean="0">
                <a:solidFill>
                  <a:srgbClr val="FF0000"/>
                </a:solidFill>
              </a:rPr>
              <a:t>) </a:t>
            </a:r>
            <a:r>
              <a:rPr lang="ar-IQ" altLang="ar-IQ" sz="3600" dirty="0" smtClean="0"/>
              <a:t>للبالغين والأطفال </a:t>
            </a:r>
            <a:r>
              <a:rPr lang="ar-IQ" altLang="ar-IQ" sz="3600" b="1" dirty="0" smtClean="0">
                <a:solidFill>
                  <a:srgbClr val="FF0000"/>
                </a:solidFill>
              </a:rPr>
              <a:t>(20ـ25مرة/د).</a:t>
            </a:r>
            <a:endParaRPr lang="en-US" altLang="ar-IQ" sz="3600" b="1" dirty="0" smtClean="0">
              <a:solidFill>
                <a:srgbClr val="FF0000"/>
              </a:solidFill>
            </a:endParaRPr>
          </a:p>
          <a:p>
            <a:pPr algn="just" eaLnBrk="1" hangingPunct="1"/>
            <a:r>
              <a:rPr lang="en-US" altLang="ar-IQ" sz="3600" dirty="0" smtClean="0"/>
              <a:t> </a:t>
            </a:r>
            <a:r>
              <a:rPr lang="ar-IQ" altLang="ar-IQ" sz="3600" b="1" dirty="0" smtClean="0">
                <a:solidFill>
                  <a:srgbClr val="0070C0"/>
                </a:solidFill>
              </a:rPr>
              <a:t>قياس معدل الضغط الطبيعي </a:t>
            </a:r>
            <a:r>
              <a:rPr lang="ar-IQ" altLang="ar-IQ" sz="3600" dirty="0" smtClean="0"/>
              <a:t>(</a:t>
            </a:r>
            <a:r>
              <a:rPr lang="ar-IQ" altLang="ar-IQ" sz="3600" dirty="0" smtClean="0">
                <a:solidFill>
                  <a:srgbClr val="FF0000"/>
                </a:solidFill>
              </a:rPr>
              <a:t>120ـ140ملم/زئبق</a:t>
            </a:r>
            <a:r>
              <a:rPr lang="ar-IQ" altLang="ar-IQ" sz="3600" dirty="0" smtClean="0"/>
              <a:t>) والانبساطي (</a:t>
            </a:r>
            <a:r>
              <a:rPr lang="ar-IQ" altLang="ar-IQ" sz="3600" dirty="0" smtClean="0">
                <a:solidFill>
                  <a:srgbClr val="FF0000"/>
                </a:solidFill>
              </a:rPr>
              <a:t>60ـ90ملم/زئبق</a:t>
            </a:r>
            <a:r>
              <a:rPr lang="ar-IQ" altLang="ar-IQ" sz="3600" dirty="0" smtClean="0"/>
              <a:t>).</a:t>
            </a:r>
            <a:endParaRPr lang="en-US" altLang="ar-IQ" sz="3600" dirty="0" smtClean="0"/>
          </a:p>
          <a:p>
            <a:pPr algn="just" eaLnBrk="1" hangingPunct="1"/>
            <a:r>
              <a:rPr lang="en-US" altLang="ar-IQ" sz="3600" dirty="0" smtClean="0"/>
              <a:t> </a:t>
            </a:r>
            <a:r>
              <a:rPr lang="ar-IQ" altLang="ar-IQ" sz="3600" dirty="0" smtClean="0">
                <a:solidFill>
                  <a:srgbClr val="00B050"/>
                </a:solidFill>
              </a:rPr>
              <a:t>قياس </a:t>
            </a:r>
            <a:r>
              <a:rPr lang="ar-IQ" altLang="ar-IQ" sz="3600" b="1" dirty="0" smtClean="0">
                <a:solidFill>
                  <a:srgbClr val="00B050"/>
                </a:solidFill>
              </a:rPr>
              <a:t>درجة الحرارة</a:t>
            </a:r>
            <a:r>
              <a:rPr lang="ar-IQ" altLang="ar-IQ" sz="3600" dirty="0" smtClean="0">
                <a:solidFill>
                  <a:srgbClr val="00B050"/>
                </a:solidFill>
              </a:rPr>
              <a:t> </a:t>
            </a:r>
            <a:r>
              <a:rPr lang="en-US" altLang="ar-IQ" sz="3600" dirty="0" smtClean="0"/>
              <a:t>(Temperature)</a:t>
            </a:r>
            <a:r>
              <a:rPr lang="ar-IQ" altLang="ar-IQ" sz="3600" dirty="0" smtClean="0"/>
              <a:t>الطبيعية (</a:t>
            </a:r>
            <a:r>
              <a:rPr lang="en-US" altLang="ar-IQ" sz="3600" dirty="0" smtClean="0">
                <a:solidFill>
                  <a:srgbClr val="FF0000"/>
                </a:solidFill>
              </a:rPr>
              <a:t>37ْ</a:t>
            </a:r>
            <a:r>
              <a:rPr lang="ar-IQ" altLang="ar-IQ" sz="3600" dirty="0" smtClean="0"/>
              <a:t>).</a:t>
            </a:r>
            <a:endParaRPr lang="en-US" altLang="ar-IQ" sz="3600" dirty="0" smtClean="0"/>
          </a:p>
        </p:txBody>
      </p:sp>
    </p:spTree>
    <p:extLst>
      <p:ext uri="{BB962C8B-B14F-4D97-AF65-F5344CB8AC3E}">
        <p14:creationId xmlns:p14="http://schemas.microsoft.com/office/powerpoint/2010/main" val="404366720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115888"/>
            <a:ext cx="8229600" cy="576262"/>
          </a:xfrm>
        </p:spPr>
        <p:txBody>
          <a:bodyPr/>
          <a:lstStyle/>
          <a:p>
            <a:pPr eaLnBrk="1" hangingPunct="1"/>
            <a:r>
              <a:rPr lang="ar-IQ" altLang="ar-IQ" sz="3600" b="1" dirty="0" smtClean="0">
                <a:solidFill>
                  <a:srgbClr val="FF0000"/>
                </a:solidFill>
              </a:rPr>
              <a:t>وتشمل العلامات الفسيولوجية أيضاً</a:t>
            </a:r>
            <a:endParaRPr lang="en-US" altLang="ar-IQ" sz="3600" b="1" dirty="0" smtClean="0">
              <a:solidFill>
                <a:srgbClr val="FF0000"/>
              </a:solidFill>
            </a:endParaRPr>
          </a:p>
        </p:txBody>
      </p:sp>
      <p:sp>
        <p:nvSpPr>
          <p:cNvPr id="32771" name="Rectangle 3"/>
          <p:cNvSpPr>
            <a:spLocks noGrp="1" noChangeArrowheads="1"/>
          </p:cNvSpPr>
          <p:nvPr>
            <p:ph idx="1"/>
          </p:nvPr>
        </p:nvSpPr>
        <p:spPr>
          <a:xfrm>
            <a:off x="107950" y="836613"/>
            <a:ext cx="8856663" cy="5832475"/>
          </a:xfrm>
        </p:spPr>
        <p:txBody>
          <a:bodyPr/>
          <a:lstStyle/>
          <a:p>
            <a:pPr algn="just" eaLnBrk="1" hangingPunct="1">
              <a:lnSpc>
                <a:spcPct val="90000"/>
              </a:lnSpc>
            </a:pPr>
            <a:r>
              <a:rPr lang="en-US" altLang="ar-IQ" sz="3600" smtClean="0"/>
              <a:t> </a:t>
            </a:r>
            <a:r>
              <a:rPr lang="ar-IQ" altLang="ar-IQ" sz="3600" b="1" smtClean="0">
                <a:solidFill>
                  <a:srgbClr val="FF0000"/>
                </a:solidFill>
              </a:rPr>
              <a:t>لون الجلد الأحمر</a:t>
            </a:r>
            <a:r>
              <a:rPr lang="ar-IQ" altLang="ar-IQ" sz="3600" smtClean="0"/>
              <a:t> يدل على قلة الأوكسجين أو الضغط العالي أو الضربة الحرارية، </a:t>
            </a:r>
            <a:r>
              <a:rPr lang="ar-IQ" altLang="ar-IQ" sz="3600" b="1" smtClean="0"/>
              <a:t>و</a:t>
            </a:r>
            <a:r>
              <a:rPr lang="ar-IQ" altLang="ar-IQ" sz="3600" b="1" smtClean="0">
                <a:solidFill>
                  <a:srgbClr val="FF0000"/>
                </a:solidFill>
              </a:rPr>
              <a:t>الأبيض</a:t>
            </a:r>
            <a:r>
              <a:rPr lang="ar-IQ" altLang="ar-IQ" sz="3600" b="1" smtClean="0"/>
              <a:t> الشاحب</a:t>
            </a:r>
            <a:r>
              <a:rPr lang="ar-IQ" altLang="ar-IQ" sz="3600" smtClean="0"/>
              <a:t> يدل على وجود صدمة وأمراض القلب وجهاز الدوران و</a:t>
            </a:r>
            <a:r>
              <a:rPr lang="ar-IQ" altLang="ar-IQ" sz="3600" b="1" smtClean="0">
                <a:solidFill>
                  <a:srgbClr val="FF0000"/>
                </a:solidFill>
              </a:rPr>
              <a:t>الأزرق</a:t>
            </a:r>
            <a:r>
              <a:rPr lang="ar-IQ" altLang="ar-IQ" sz="3600" smtClean="0"/>
              <a:t> يدل على وجود نسبة (</a:t>
            </a:r>
            <a:r>
              <a:rPr lang="en-US" altLang="ar-IQ" sz="3600" smtClean="0"/>
              <a:t>CO2 </a:t>
            </a:r>
            <a:r>
              <a:rPr lang="ar-IQ" altLang="ar-IQ" sz="3600" smtClean="0"/>
              <a:t>)عالية في الدم.</a:t>
            </a:r>
            <a:endParaRPr lang="en-US" altLang="ar-IQ" sz="3600" smtClean="0"/>
          </a:p>
          <a:p>
            <a:pPr algn="just" eaLnBrk="1" hangingPunct="1">
              <a:lnSpc>
                <a:spcPct val="90000"/>
              </a:lnSpc>
            </a:pPr>
            <a:r>
              <a:rPr lang="en-US" altLang="ar-IQ" sz="3600" smtClean="0"/>
              <a:t> </a:t>
            </a:r>
            <a:r>
              <a:rPr lang="ar-IQ" altLang="ar-IQ" sz="3600" smtClean="0">
                <a:solidFill>
                  <a:srgbClr val="FF0000"/>
                </a:solidFill>
              </a:rPr>
              <a:t>حجم </a:t>
            </a:r>
            <a:r>
              <a:rPr lang="ar-IQ" altLang="ar-IQ" sz="3600" b="1" smtClean="0">
                <a:solidFill>
                  <a:srgbClr val="FF0000"/>
                </a:solidFill>
              </a:rPr>
              <a:t>حدقة العين </a:t>
            </a:r>
            <a:r>
              <a:rPr lang="en-US" altLang="ar-IQ" sz="3600" smtClean="0"/>
              <a:t>(Pupil of the eye)</a:t>
            </a:r>
            <a:r>
              <a:rPr lang="ar-IQ" altLang="ar-IQ" sz="3600" smtClean="0"/>
              <a:t> (تكون حساسة جداً للإصابات حيث تتأثر عند إصابة الجهاز العصبي والجمجمة وبعض إصابات القلب ).</a:t>
            </a:r>
            <a:endParaRPr lang="en-US" altLang="ar-IQ" sz="3600" smtClean="0"/>
          </a:p>
          <a:p>
            <a:pPr algn="just" eaLnBrk="1" hangingPunct="1">
              <a:lnSpc>
                <a:spcPct val="90000"/>
              </a:lnSpc>
            </a:pPr>
            <a:r>
              <a:rPr lang="en-US" altLang="ar-IQ" sz="3600" smtClean="0"/>
              <a:t> </a:t>
            </a:r>
            <a:r>
              <a:rPr lang="ar-IQ" altLang="ar-IQ" sz="3600" b="1" smtClean="0">
                <a:solidFill>
                  <a:srgbClr val="FF0000"/>
                </a:solidFill>
              </a:rPr>
              <a:t>محدودية الحركة</a:t>
            </a:r>
            <a:r>
              <a:rPr lang="en-US" altLang="ar-IQ" sz="3600" smtClean="0"/>
              <a:t>(</a:t>
            </a:r>
            <a:r>
              <a:rPr lang="en-US" altLang="ar-IQ" sz="3600" b="1" smtClean="0"/>
              <a:t>Movement limited</a:t>
            </a:r>
            <a:r>
              <a:rPr lang="en-US" altLang="ar-IQ" sz="3600" smtClean="0"/>
              <a:t>) </a:t>
            </a:r>
            <a:r>
              <a:rPr lang="ar-IQ" altLang="ar-IQ" sz="3600" smtClean="0"/>
              <a:t> للجزء المصاب ، وأن عدم الإحساس به يدل على إصابة عصبية.</a:t>
            </a:r>
            <a:endParaRPr lang="en-US" altLang="ar-IQ" sz="3600" smtClean="0"/>
          </a:p>
          <a:p>
            <a:pPr algn="just" eaLnBrk="1" hangingPunct="1">
              <a:lnSpc>
                <a:spcPct val="90000"/>
              </a:lnSpc>
            </a:pPr>
            <a:r>
              <a:rPr lang="en-US" altLang="ar-IQ" sz="3600" smtClean="0"/>
              <a:t> </a:t>
            </a:r>
            <a:r>
              <a:rPr lang="ar-IQ" altLang="ar-IQ" sz="3600" smtClean="0"/>
              <a:t>وجود </a:t>
            </a:r>
            <a:r>
              <a:rPr lang="ar-IQ" altLang="ar-IQ" sz="3600" b="1" smtClean="0">
                <a:solidFill>
                  <a:srgbClr val="FF0000"/>
                </a:solidFill>
              </a:rPr>
              <a:t>الألم</a:t>
            </a:r>
            <a:r>
              <a:rPr lang="ar-IQ" altLang="ar-IQ" sz="3600" smtClean="0"/>
              <a:t> </a:t>
            </a:r>
            <a:r>
              <a:rPr lang="en-US" altLang="ar-IQ" sz="3600" smtClean="0"/>
              <a:t>(Pain)</a:t>
            </a:r>
            <a:r>
              <a:rPr lang="ar-IQ" altLang="ar-IQ" sz="3600" smtClean="0"/>
              <a:t> ومكانه يقرر وجود الإصابة .</a:t>
            </a:r>
            <a:endParaRPr lang="en-US" altLang="ar-IQ" sz="3600" smtClean="0"/>
          </a:p>
        </p:txBody>
      </p:sp>
    </p:spTree>
    <p:extLst>
      <p:ext uri="{BB962C8B-B14F-4D97-AF65-F5344CB8AC3E}">
        <p14:creationId xmlns:p14="http://schemas.microsoft.com/office/powerpoint/2010/main" val="253486430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115888"/>
            <a:ext cx="8229600" cy="649287"/>
          </a:xfrm>
        </p:spPr>
        <p:txBody>
          <a:bodyPr/>
          <a:lstStyle/>
          <a:p>
            <a:pPr algn="r" eaLnBrk="1" hangingPunct="1"/>
            <a:r>
              <a:rPr lang="ar-IQ" altLang="ar-IQ" sz="4000" b="1" dirty="0" smtClean="0">
                <a:solidFill>
                  <a:srgbClr val="FF0000"/>
                </a:solidFill>
                <a:latin typeface="Simplified Arabic" pitchFamily="18" charset="-78"/>
                <a:cs typeface="Simplified Arabic" pitchFamily="18" charset="-78"/>
              </a:rPr>
              <a:t>1ـ1ـ5 التعرف على أنواع الإصابة</a:t>
            </a:r>
            <a:r>
              <a:rPr lang="ar-IQ" altLang="ar-IQ" dirty="0" smtClean="0">
                <a:solidFill>
                  <a:srgbClr val="FF0000"/>
                </a:solidFill>
                <a:latin typeface="Simplified Arabic" pitchFamily="18" charset="-78"/>
                <a:cs typeface="Simplified Arabic" pitchFamily="18" charset="-78"/>
              </a:rPr>
              <a:t> </a:t>
            </a:r>
            <a:endParaRPr lang="en-US" altLang="ar-IQ" dirty="0" smtClean="0">
              <a:solidFill>
                <a:srgbClr val="FF0000"/>
              </a:solidFill>
              <a:latin typeface="Simplified Arabic" pitchFamily="18" charset="-78"/>
              <a:cs typeface="Simplified Arabic" pitchFamily="18" charset="-78"/>
            </a:endParaRPr>
          </a:p>
        </p:txBody>
      </p:sp>
      <p:sp>
        <p:nvSpPr>
          <p:cNvPr id="33795" name="Rectangle 3"/>
          <p:cNvSpPr>
            <a:spLocks noGrp="1" noChangeArrowheads="1"/>
          </p:cNvSpPr>
          <p:nvPr>
            <p:ph idx="1"/>
          </p:nvPr>
        </p:nvSpPr>
        <p:spPr>
          <a:xfrm>
            <a:off x="107950" y="908050"/>
            <a:ext cx="8785225" cy="5761038"/>
          </a:xfrm>
        </p:spPr>
        <p:txBody>
          <a:bodyPr/>
          <a:lstStyle/>
          <a:p>
            <a:pPr algn="just" eaLnBrk="1" hangingPunct="1"/>
            <a:r>
              <a:rPr lang="ar-IQ" altLang="ar-IQ" sz="4800" b="1" dirty="0" smtClean="0">
                <a:solidFill>
                  <a:srgbClr val="FF00FF"/>
                </a:solidFill>
                <a:latin typeface="Simplified Arabic" pitchFamily="18" charset="-78"/>
                <a:cs typeface="Simplified Arabic" pitchFamily="18" charset="-78"/>
              </a:rPr>
              <a:t>س: لماذا على العاملين في ميادين التربية الرياضية معرفة أنواع الإصابات المختلفة؟</a:t>
            </a:r>
          </a:p>
          <a:p>
            <a:pPr marL="0" indent="0" algn="ctr" eaLnBrk="1" hangingPunct="1">
              <a:buNone/>
            </a:pPr>
            <a:r>
              <a:rPr lang="ar-IQ" altLang="ar-IQ" sz="4800" b="1" dirty="0" smtClean="0">
                <a:solidFill>
                  <a:srgbClr val="99CC00"/>
                </a:solidFill>
                <a:latin typeface="Simplified Arabic" pitchFamily="18" charset="-78"/>
                <a:cs typeface="Simplified Arabic" pitchFamily="18" charset="-78"/>
              </a:rPr>
              <a:t>( الجواب) :</a:t>
            </a:r>
          </a:p>
          <a:p>
            <a:pPr marL="0" indent="0" algn="just" eaLnBrk="1" hangingPunct="1">
              <a:buNone/>
            </a:pPr>
            <a:r>
              <a:rPr lang="ar-IQ" altLang="ar-IQ" sz="4800" b="1" dirty="0" smtClean="0">
                <a:latin typeface="Simplified Arabic" pitchFamily="18" charset="-78"/>
                <a:cs typeface="Simplified Arabic" pitchFamily="18" charset="-78"/>
              </a:rPr>
              <a:t> لاتخاذ الإجراءات الفورية لتأدية الإسعافات المطلوبة اللازمة للمصاب للحيلولة دون تعرضه لمضاعفات الإصابة.</a:t>
            </a:r>
            <a:endParaRPr lang="en-US" altLang="ar-IQ" sz="48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21915087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altLang="ar-IQ" sz="2400" b="1" dirty="0">
                <a:solidFill>
                  <a:srgbClr val="FF0000"/>
                </a:solidFill>
                <a:latin typeface="Simplified Arabic" pitchFamily="18" charset="-78"/>
                <a:cs typeface="Simplified Arabic" pitchFamily="18" charset="-78"/>
              </a:rPr>
              <a:t>1ـ1ـ6 ماهي الإجراءات الأولية التي يتوجب القيام بها حال وقوع الإصابة </a:t>
            </a:r>
            <a:endParaRPr lang="ar-IQ" dirty="0"/>
          </a:p>
        </p:txBody>
      </p:sp>
      <p:sp>
        <p:nvSpPr>
          <p:cNvPr id="3" name="عنصر نائب للمحتوى 2"/>
          <p:cNvSpPr>
            <a:spLocks noGrp="1"/>
          </p:cNvSpPr>
          <p:nvPr>
            <p:ph idx="1"/>
          </p:nvPr>
        </p:nvSpPr>
        <p:spPr/>
        <p:txBody>
          <a:bodyPr/>
          <a:lstStyle/>
          <a:p>
            <a:pPr algn="ctr"/>
            <a:r>
              <a:rPr lang="ar-IQ" sz="8800" b="1" dirty="0" smtClean="0">
                <a:solidFill>
                  <a:srgbClr val="FF00FF"/>
                </a:solidFill>
                <a:latin typeface="Simplified Arabic" pitchFamily="18" charset="-78"/>
                <a:cs typeface="Simplified Arabic" pitchFamily="18" charset="-78"/>
              </a:rPr>
              <a:t>معلومات حديثة عن الراحة والثلج</a:t>
            </a:r>
            <a:endParaRPr lang="ar-IQ" sz="8800" b="1" dirty="0">
              <a:solidFill>
                <a:srgbClr val="FF00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3606480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txBody>
          <a:bodyPr/>
          <a:lstStyle/>
          <a:p>
            <a:r>
              <a:rPr lang="ar-IQ" altLang="ar-IQ" sz="2400" b="1" dirty="0">
                <a:solidFill>
                  <a:srgbClr val="FF0000"/>
                </a:solidFill>
                <a:latin typeface="Simplified Arabic" pitchFamily="18" charset="-78"/>
                <a:cs typeface="Simplified Arabic" pitchFamily="18" charset="-78"/>
              </a:rPr>
              <a:t>1ـ1ـ6 ماهي الإجراءات الأولية التي يتوجب القيام بها حال وقوع الإصابة  :</a:t>
            </a:r>
            <a:endParaRPr lang="ar-IQ" sz="2400" dirty="0"/>
          </a:p>
        </p:txBody>
      </p:sp>
      <p:sp>
        <p:nvSpPr>
          <p:cNvPr id="3" name="عنصر نائب للمحتوى 2"/>
          <p:cNvSpPr>
            <a:spLocks noGrp="1"/>
          </p:cNvSpPr>
          <p:nvPr>
            <p:ph idx="1"/>
          </p:nvPr>
        </p:nvSpPr>
        <p:spPr>
          <a:xfrm>
            <a:off x="457200" y="838200"/>
            <a:ext cx="8229600" cy="5715000"/>
          </a:xfrm>
        </p:spPr>
        <p:txBody>
          <a:bodyPr/>
          <a:lstStyle/>
          <a:p>
            <a:pPr marL="0" algn="just">
              <a:lnSpc>
                <a:spcPct val="115000"/>
              </a:lnSpc>
              <a:spcBef>
                <a:spcPts val="0"/>
              </a:spcBef>
              <a:spcAft>
                <a:spcPts val="1000"/>
              </a:spcAft>
            </a:pPr>
            <a:r>
              <a:rPr lang="ar-SA" dirty="0">
                <a:ea typeface="Calibri"/>
                <a:cs typeface="Simplified Arabic"/>
              </a:rPr>
              <a:t>أقدم توثيق للثلج كجزء من بروتوكول إدارة الإصابات يعود إلى </a:t>
            </a:r>
            <a:r>
              <a:rPr lang="ar-SA" dirty="0" smtClean="0">
                <a:ea typeface="Calibri"/>
                <a:cs typeface="Simplified Arabic"/>
              </a:rPr>
              <a:t>عام</a:t>
            </a:r>
            <a:r>
              <a:rPr lang="ar-IQ" dirty="0" smtClean="0">
                <a:ea typeface="Calibri"/>
                <a:cs typeface="Simplified Arabic"/>
              </a:rPr>
              <a:t> (</a:t>
            </a:r>
            <a:r>
              <a:rPr lang="ar-SA" dirty="0" smtClean="0">
                <a:ea typeface="Calibri"/>
                <a:cs typeface="Simplified Arabic"/>
              </a:rPr>
              <a:t> </a:t>
            </a:r>
            <a:r>
              <a:rPr lang="ar-SA" b="1" dirty="0" smtClean="0">
                <a:solidFill>
                  <a:srgbClr val="FF00FF"/>
                </a:solidFill>
                <a:ea typeface="Calibri"/>
                <a:cs typeface="Simplified Arabic"/>
              </a:rPr>
              <a:t>1978</a:t>
            </a:r>
            <a:r>
              <a:rPr lang="ar-IQ" dirty="0" smtClean="0">
                <a:ea typeface="Calibri"/>
                <a:cs typeface="Simplified Arabic"/>
              </a:rPr>
              <a:t>) </a:t>
            </a:r>
            <a:r>
              <a:rPr lang="ar-SA" dirty="0" smtClean="0">
                <a:ea typeface="Calibri"/>
                <a:cs typeface="Simplified Arabic"/>
              </a:rPr>
              <a:t>عندما </a:t>
            </a:r>
            <a:r>
              <a:rPr lang="ar-SA" dirty="0">
                <a:ea typeface="Calibri"/>
                <a:cs typeface="Simplified Arabic"/>
              </a:rPr>
              <a:t>صاغ الدكتور غابي </a:t>
            </a:r>
            <a:r>
              <a:rPr lang="ar-SA" dirty="0" err="1">
                <a:ea typeface="Calibri"/>
                <a:cs typeface="Simplified Arabic"/>
              </a:rPr>
              <a:t>ميركين</a:t>
            </a:r>
            <a:r>
              <a:rPr lang="ar-SA" dirty="0">
                <a:ea typeface="Calibri"/>
                <a:cs typeface="Simplified Arabic"/>
              </a:rPr>
              <a:t> مصطلح</a:t>
            </a:r>
            <a:r>
              <a:rPr lang="ar-IQ" dirty="0">
                <a:ea typeface="Calibri"/>
                <a:cs typeface="Simplified Arabic"/>
              </a:rPr>
              <a:t> (</a:t>
            </a:r>
            <a:r>
              <a:rPr lang="en-US" b="1" u="sng" dirty="0">
                <a:solidFill>
                  <a:srgbClr val="FF0000"/>
                </a:solidFill>
                <a:latin typeface="Simplified Arabic"/>
                <a:ea typeface="Calibri"/>
                <a:cs typeface="Arial"/>
              </a:rPr>
              <a:t>R</a:t>
            </a:r>
            <a:r>
              <a:rPr lang="en-US" dirty="0">
                <a:latin typeface="Simplified Arabic"/>
                <a:ea typeface="Calibri"/>
                <a:cs typeface="Arial"/>
              </a:rPr>
              <a:t>est, </a:t>
            </a:r>
            <a:r>
              <a:rPr lang="en-US" u="sng" dirty="0">
                <a:solidFill>
                  <a:srgbClr val="FF0000"/>
                </a:solidFill>
                <a:latin typeface="Simplified Arabic"/>
                <a:ea typeface="Calibri"/>
                <a:cs typeface="Arial"/>
              </a:rPr>
              <a:t>I</a:t>
            </a:r>
            <a:r>
              <a:rPr lang="en-US" dirty="0">
                <a:latin typeface="Simplified Arabic"/>
                <a:ea typeface="Calibri"/>
                <a:cs typeface="Arial"/>
              </a:rPr>
              <a:t>ce, </a:t>
            </a:r>
            <a:r>
              <a:rPr lang="en-US" b="1" u="sng" dirty="0">
                <a:solidFill>
                  <a:srgbClr val="FF0000"/>
                </a:solidFill>
                <a:latin typeface="Simplified Arabic"/>
                <a:ea typeface="Calibri"/>
                <a:cs typeface="Arial"/>
              </a:rPr>
              <a:t>C</a:t>
            </a:r>
            <a:r>
              <a:rPr lang="en-US" dirty="0">
                <a:latin typeface="Simplified Arabic"/>
                <a:ea typeface="Calibri"/>
                <a:cs typeface="Arial"/>
              </a:rPr>
              <a:t>ompression, </a:t>
            </a:r>
            <a:r>
              <a:rPr lang="en-US" b="1" u="sng" dirty="0">
                <a:solidFill>
                  <a:srgbClr val="FF00FF"/>
                </a:solidFill>
                <a:latin typeface="Simplified Arabic"/>
                <a:ea typeface="Calibri"/>
                <a:cs typeface="Arial"/>
              </a:rPr>
              <a:t>E</a:t>
            </a:r>
            <a:r>
              <a:rPr lang="en-US" dirty="0">
                <a:latin typeface="Simplified Arabic"/>
                <a:ea typeface="Calibri"/>
                <a:cs typeface="Arial"/>
              </a:rPr>
              <a:t>levation</a:t>
            </a:r>
            <a:r>
              <a:rPr lang="ar-IQ" dirty="0">
                <a:ea typeface="Calibri"/>
                <a:cs typeface="Simplified Arabic"/>
              </a:rPr>
              <a:t>)   (</a:t>
            </a:r>
            <a:r>
              <a:rPr lang="en-US" b="1" dirty="0">
                <a:solidFill>
                  <a:srgbClr val="C00000"/>
                </a:solidFill>
                <a:latin typeface="Simplified Arabic"/>
                <a:ea typeface="Calibri"/>
                <a:cs typeface="Arial"/>
              </a:rPr>
              <a:t>RICE</a:t>
            </a:r>
            <a:r>
              <a:rPr lang="ar-SA" dirty="0">
                <a:ea typeface="Calibri"/>
                <a:cs typeface="Simplified Arabic"/>
              </a:rPr>
              <a:t>)  </a:t>
            </a:r>
            <a:endParaRPr lang="en-US" sz="2400" dirty="0">
              <a:ea typeface="Calibri"/>
              <a:cs typeface="Arial"/>
            </a:endParaRPr>
          </a:p>
          <a:p>
            <a:pPr marL="0" algn="just">
              <a:lnSpc>
                <a:spcPct val="115000"/>
              </a:lnSpc>
              <a:spcBef>
                <a:spcPts val="0"/>
              </a:spcBef>
              <a:spcAft>
                <a:spcPts val="1000"/>
              </a:spcAft>
            </a:pPr>
            <a:r>
              <a:rPr lang="ar-IQ" dirty="0">
                <a:ea typeface="Calibri"/>
                <a:cs typeface="Simplified Arabic"/>
              </a:rPr>
              <a:t> </a:t>
            </a:r>
            <a:r>
              <a:rPr lang="ar-SA" dirty="0">
                <a:ea typeface="Calibri"/>
                <a:cs typeface="Simplified Arabic"/>
              </a:rPr>
              <a:t>(الراحة، الثلج، الضغط، الرفع)</a:t>
            </a:r>
            <a:endParaRPr lang="en-US" sz="2400" dirty="0">
              <a:ea typeface="Calibri"/>
              <a:cs typeface="Arial"/>
            </a:endParaRPr>
          </a:p>
          <a:p>
            <a:pPr marL="0" algn="just">
              <a:lnSpc>
                <a:spcPct val="115000"/>
              </a:lnSpc>
              <a:spcBef>
                <a:spcPts val="0"/>
              </a:spcBef>
              <a:spcAft>
                <a:spcPts val="1000"/>
              </a:spcAft>
            </a:pPr>
            <a:r>
              <a:rPr lang="ar-SA" dirty="0">
                <a:ea typeface="Calibri"/>
                <a:cs typeface="Simplified Arabic"/>
              </a:rPr>
              <a:t>كانت نيته لاستخدام الثلج لتقليل الاستجابة الالتهابية في محاولة لتسريع الشفاء </a:t>
            </a:r>
            <a:endParaRPr lang="en-US" dirty="0" smtClean="0">
              <a:ea typeface="Calibri"/>
              <a:cs typeface="Simplified Arabic"/>
            </a:endParaRPr>
          </a:p>
          <a:p>
            <a:pPr marL="0" algn="just">
              <a:lnSpc>
                <a:spcPct val="115000"/>
              </a:lnSpc>
              <a:spcBef>
                <a:spcPts val="0"/>
              </a:spcBef>
              <a:spcAft>
                <a:spcPts val="1000"/>
              </a:spcAft>
            </a:pPr>
            <a:r>
              <a:rPr lang="ar-SA" dirty="0" smtClean="0">
                <a:ea typeface="Calibri"/>
                <a:cs typeface="Simplified Arabic"/>
              </a:rPr>
              <a:t>أصبح </a:t>
            </a:r>
            <a:r>
              <a:rPr lang="ar-SA" dirty="0">
                <a:ea typeface="Calibri"/>
                <a:cs typeface="Simplified Arabic"/>
              </a:rPr>
              <a:t>هذا البروتوكول الأولي متجذرا بعمق في ثقافتنا ولمدة 20 </a:t>
            </a:r>
            <a:r>
              <a:rPr lang="ar-SA" dirty="0" smtClean="0">
                <a:ea typeface="Calibri"/>
                <a:cs typeface="Simplified Arabic"/>
              </a:rPr>
              <a:t>عاما</a:t>
            </a:r>
            <a:r>
              <a:rPr lang="en-US" dirty="0" smtClean="0">
                <a:ea typeface="Calibri"/>
                <a:cs typeface="Simplified Arabic"/>
              </a:rPr>
              <a:t> </a:t>
            </a:r>
            <a:r>
              <a:rPr lang="en-US" dirty="0" smtClean="0">
                <a:latin typeface="Simplified Arabic"/>
                <a:ea typeface="Calibri"/>
                <a:cs typeface="Arial"/>
              </a:rPr>
              <a:t>!</a:t>
            </a:r>
            <a:endParaRPr lang="en-US" sz="2400" dirty="0">
              <a:ea typeface="Calibri"/>
              <a:cs typeface="Arial"/>
            </a:endParaRPr>
          </a:p>
        </p:txBody>
      </p:sp>
    </p:spTree>
    <p:extLst>
      <p:ext uri="{BB962C8B-B14F-4D97-AF65-F5344CB8AC3E}">
        <p14:creationId xmlns:p14="http://schemas.microsoft.com/office/powerpoint/2010/main" val="31582464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txBody>
          <a:bodyPr/>
          <a:lstStyle/>
          <a:p>
            <a:r>
              <a:rPr lang="ar-IQ" sz="3200" b="1" dirty="0" smtClean="0">
                <a:solidFill>
                  <a:srgbClr val="FF0000"/>
                </a:solidFill>
                <a:latin typeface="Simplified Arabic" pitchFamily="18" charset="-78"/>
                <a:cs typeface="Simplified Arabic" pitchFamily="18" charset="-78"/>
              </a:rPr>
              <a:t>إضافة الحماية (</a:t>
            </a:r>
            <a:r>
              <a:rPr lang="en-US" sz="3200" b="1" dirty="0">
                <a:solidFill>
                  <a:prstClr val="black"/>
                </a:solidFill>
                <a:latin typeface="Simplified Arabic" pitchFamily="18" charset="-78"/>
                <a:ea typeface="Calibri"/>
                <a:cs typeface="Simplified Arabic" pitchFamily="18" charset="-78"/>
              </a:rPr>
              <a:t>Protection</a:t>
            </a:r>
            <a:r>
              <a:rPr lang="ar-IQ" sz="3200" b="1" dirty="0" smtClean="0">
                <a:solidFill>
                  <a:srgbClr val="FF0000"/>
                </a:solidFill>
                <a:latin typeface="Simplified Arabic" pitchFamily="18" charset="-78"/>
                <a:cs typeface="Simplified Arabic" pitchFamily="18" charset="-78"/>
              </a:rPr>
              <a:t>)</a:t>
            </a:r>
            <a:endParaRPr lang="ar-IQ" sz="32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457200" y="914400"/>
            <a:ext cx="8229600" cy="5638800"/>
          </a:xfrm>
        </p:spPr>
        <p:txBody>
          <a:bodyPr/>
          <a:lstStyle/>
          <a:p>
            <a:pPr marL="0" algn="just">
              <a:lnSpc>
                <a:spcPct val="115000"/>
              </a:lnSpc>
              <a:spcBef>
                <a:spcPts val="0"/>
              </a:spcBef>
              <a:spcAft>
                <a:spcPts val="1000"/>
              </a:spcAft>
            </a:pPr>
            <a:r>
              <a:rPr lang="ar-SA" dirty="0">
                <a:ea typeface="Calibri"/>
                <a:cs typeface="Simplified Arabic"/>
              </a:rPr>
              <a:t>ثم غيرنا قليلا الى</a:t>
            </a:r>
            <a:r>
              <a:rPr lang="en-US" dirty="0">
                <a:latin typeface="Simplified Arabic"/>
                <a:ea typeface="Calibri"/>
                <a:cs typeface="Arial"/>
              </a:rPr>
              <a:t> (PRICE) </a:t>
            </a:r>
            <a:r>
              <a:rPr lang="ar-SA" dirty="0">
                <a:ea typeface="Calibri"/>
                <a:cs typeface="Simplified Arabic"/>
              </a:rPr>
              <a:t>بعد 14 عاما، </a:t>
            </a:r>
            <a:endParaRPr lang="en-US" dirty="0" smtClean="0">
              <a:ea typeface="Calibri"/>
              <a:cs typeface="Simplified Arabic"/>
            </a:endParaRPr>
          </a:p>
          <a:p>
            <a:pPr marL="0" algn="just">
              <a:lnSpc>
                <a:spcPct val="115000"/>
              </a:lnSpc>
              <a:spcBef>
                <a:spcPts val="0"/>
              </a:spcBef>
              <a:spcAft>
                <a:spcPts val="1000"/>
              </a:spcAft>
            </a:pPr>
            <a:r>
              <a:rPr lang="ar-SA" dirty="0" smtClean="0">
                <a:ea typeface="Calibri"/>
                <a:cs typeface="Simplified Arabic"/>
              </a:rPr>
              <a:t>ثم </a:t>
            </a:r>
            <a:r>
              <a:rPr lang="ar-SA" dirty="0">
                <a:ea typeface="Calibri"/>
                <a:cs typeface="Simplified Arabic"/>
              </a:rPr>
              <a:t>الى</a:t>
            </a:r>
            <a:endParaRPr lang="en-US" sz="2400" dirty="0">
              <a:ea typeface="Calibri"/>
              <a:cs typeface="Arial"/>
            </a:endParaRPr>
          </a:p>
          <a:p>
            <a:pPr marL="0" algn="just">
              <a:lnSpc>
                <a:spcPct val="115000"/>
              </a:lnSpc>
              <a:spcBef>
                <a:spcPts val="0"/>
              </a:spcBef>
              <a:spcAft>
                <a:spcPts val="1000"/>
              </a:spcAft>
            </a:pPr>
            <a:r>
              <a:rPr lang="en-US" dirty="0">
                <a:latin typeface="Simplified Arabic"/>
                <a:ea typeface="Calibri"/>
                <a:cs typeface="Arial"/>
              </a:rPr>
              <a:t>POLICE (Protection, Optimal Loading, Ice, Compression, Elevation) </a:t>
            </a:r>
            <a:endParaRPr lang="en-US" sz="2400" dirty="0">
              <a:ea typeface="Calibri"/>
              <a:cs typeface="Arial"/>
            </a:endParaRPr>
          </a:p>
          <a:p>
            <a:pPr marL="0" algn="just">
              <a:lnSpc>
                <a:spcPct val="115000"/>
              </a:lnSpc>
              <a:spcBef>
                <a:spcPts val="0"/>
              </a:spcBef>
              <a:spcAft>
                <a:spcPts val="1000"/>
              </a:spcAft>
            </a:pPr>
            <a:r>
              <a:rPr lang="ar-SA" dirty="0">
                <a:ea typeface="Calibri"/>
                <a:cs typeface="Simplified Arabic"/>
              </a:rPr>
              <a:t>(الحماية، التحميل </a:t>
            </a:r>
            <a:r>
              <a:rPr lang="ar-SA" dirty="0" smtClean="0">
                <a:ea typeface="Calibri"/>
                <a:cs typeface="Simplified Arabic"/>
              </a:rPr>
              <a:t>المناسب</a:t>
            </a:r>
            <a:r>
              <a:rPr lang="ar-IQ" dirty="0" smtClean="0">
                <a:ea typeface="Calibri"/>
                <a:cs typeface="Simplified Arabic"/>
              </a:rPr>
              <a:t> (بدل الراحة) </a:t>
            </a:r>
            <a:r>
              <a:rPr lang="ar-SA" dirty="0" smtClean="0">
                <a:ea typeface="Calibri"/>
                <a:cs typeface="Simplified Arabic"/>
              </a:rPr>
              <a:t>،  </a:t>
            </a:r>
            <a:r>
              <a:rPr lang="ar-SA" dirty="0">
                <a:ea typeface="Calibri"/>
                <a:cs typeface="Simplified Arabic"/>
              </a:rPr>
              <a:t>الثلج، الضغط، الرفع</a:t>
            </a:r>
            <a:r>
              <a:rPr lang="ar-IQ" dirty="0">
                <a:ea typeface="Calibri"/>
                <a:cs typeface="Simplified Arabic"/>
              </a:rPr>
              <a:t>)</a:t>
            </a:r>
            <a:endParaRPr lang="en-US" sz="2400" dirty="0">
              <a:ea typeface="Calibri"/>
              <a:cs typeface="Arial"/>
            </a:endParaRPr>
          </a:p>
          <a:p>
            <a:pPr marL="0" indent="0">
              <a:buNone/>
            </a:pPr>
            <a:endParaRPr lang="ar-IQ" dirty="0"/>
          </a:p>
        </p:txBody>
      </p:sp>
    </p:spTree>
    <p:extLst>
      <p:ext uri="{BB962C8B-B14F-4D97-AF65-F5344CB8AC3E}">
        <p14:creationId xmlns:p14="http://schemas.microsoft.com/office/powerpoint/2010/main" val="39406445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txBody>
          <a:bodyPr/>
          <a:lstStyle/>
          <a:p>
            <a:r>
              <a:rPr lang="ar-IQ" sz="3600" b="1" dirty="0" smtClean="0">
                <a:solidFill>
                  <a:srgbClr val="FF0000"/>
                </a:solidFill>
                <a:latin typeface="Simplified Arabic" pitchFamily="18" charset="-78"/>
                <a:cs typeface="Simplified Arabic" pitchFamily="18" charset="-78"/>
              </a:rPr>
              <a:t>بالنسبة للراحة</a:t>
            </a:r>
            <a:endParaRPr lang="ar-IQ" sz="36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457200" y="914400"/>
            <a:ext cx="8229600" cy="5638800"/>
          </a:xfrm>
        </p:spPr>
        <p:txBody>
          <a:bodyPr/>
          <a:lstStyle/>
          <a:p>
            <a:pPr marL="0" indent="0" algn="just">
              <a:lnSpc>
                <a:spcPct val="115000"/>
              </a:lnSpc>
              <a:spcBef>
                <a:spcPts val="0"/>
              </a:spcBef>
              <a:spcAft>
                <a:spcPts val="1000"/>
              </a:spcAft>
              <a:buNone/>
            </a:pPr>
            <a:r>
              <a:rPr lang="ar-IQ" sz="3600" b="1" dirty="0" smtClean="0">
                <a:latin typeface="Simplified Arabic" pitchFamily="18" charset="-78"/>
                <a:ea typeface="Calibri"/>
                <a:cs typeface="Simplified Arabic" pitchFamily="18" charset="-78"/>
              </a:rPr>
              <a:t>بعض البحوث الحالية تشير إلى رفع الراحة بسبب:-</a:t>
            </a:r>
          </a:p>
          <a:p>
            <a:pPr marL="0" indent="0" algn="just">
              <a:lnSpc>
                <a:spcPct val="115000"/>
              </a:lnSpc>
              <a:spcBef>
                <a:spcPts val="0"/>
              </a:spcBef>
              <a:spcAft>
                <a:spcPts val="1000"/>
              </a:spcAft>
              <a:buNone/>
            </a:pPr>
            <a:r>
              <a:rPr lang="ar-SA" sz="3600" b="1" dirty="0" smtClean="0">
                <a:latin typeface="Simplified Arabic" pitchFamily="18" charset="-78"/>
                <a:ea typeface="Calibri"/>
                <a:cs typeface="Simplified Arabic" pitchFamily="18" charset="-78"/>
              </a:rPr>
              <a:t>الأبحاث </a:t>
            </a:r>
            <a:r>
              <a:rPr lang="ar-SA" sz="3600" b="1" dirty="0">
                <a:latin typeface="Simplified Arabic" pitchFamily="18" charset="-78"/>
                <a:ea typeface="Calibri"/>
                <a:cs typeface="Simplified Arabic" pitchFamily="18" charset="-78"/>
              </a:rPr>
              <a:t>تقول أن التحميل الأمثل</a:t>
            </a:r>
            <a:r>
              <a:rPr lang="en-US" sz="3600" b="1" dirty="0">
                <a:latin typeface="Simplified Arabic" pitchFamily="18" charset="-78"/>
                <a:ea typeface="Calibri"/>
                <a:cs typeface="Simplified Arabic" pitchFamily="18" charset="-78"/>
              </a:rPr>
              <a:t>OL  </a:t>
            </a:r>
            <a:r>
              <a:rPr lang="ar-IQ" sz="3600" b="1" dirty="0" smtClean="0">
                <a:latin typeface="Simplified Arabic" pitchFamily="18" charset="-78"/>
                <a:ea typeface="Calibri"/>
                <a:cs typeface="Simplified Arabic" pitchFamily="18" charset="-78"/>
              </a:rPr>
              <a:t> (التحميل المناسب) </a:t>
            </a:r>
            <a:r>
              <a:rPr lang="ar-SA" sz="3600" b="1" dirty="0" smtClean="0">
                <a:latin typeface="Simplified Arabic" pitchFamily="18" charset="-78"/>
                <a:ea typeface="Calibri"/>
                <a:cs typeface="Simplified Arabic" pitchFamily="18" charset="-78"/>
              </a:rPr>
              <a:t>يساعد </a:t>
            </a:r>
            <a:r>
              <a:rPr lang="ar-SA" sz="3600" b="1" dirty="0">
                <a:latin typeface="Simplified Arabic" pitchFamily="18" charset="-78"/>
                <a:ea typeface="Calibri"/>
                <a:cs typeface="Simplified Arabic" pitchFamily="18" charset="-78"/>
              </a:rPr>
              <a:t>على الانتعاش من خلال تجديد الخلايا من التحميل الميكانيكي الخفيف في المراحل المبكرة. </a:t>
            </a:r>
            <a:endParaRPr lang="ar-IQ" sz="3600" b="1" dirty="0" smtClean="0">
              <a:latin typeface="Simplified Arabic" pitchFamily="18" charset="-78"/>
              <a:ea typeface="Calibri"/>
              <a:cs typeface="Simplified Arabic" pitchFamily="18" charset="-78"/>
            </a:endParaRPr>
          </a:p>
          <a:p>
            <a:pPr marL="0" indent="0" algn="just">
              <a:lnSpc>
                <a:spcPct val="115000"/>
              </a:lnSpc>
              <a:spcBef>
                <a:spcPts val="0"/>
              </a:spcBef>
              <a:spcAft>
                <a:spcPts val="1000"/>
              </a:spcAft>
              <a:buNone/>
            </a:pPr>
            <a:r>
              <a:rPr lang="ar-SA" sz="3600" b="1" dirty="0" smtClean="0">
                <a:latin typeface="Simplified Arabic" pitchFamily="18" charset="-78"/>
                <a:ea typeface="Calibri"/>
                <a:cs typeface="Simplified Arabic" pitchFamily="18" charset="-78"/>
              </a:rPr>
              <a:t>والراحة</a:t>
            </a:r>
            <a:r>
              <a:rPr lang="en-US" sz="3600" b="1" dirty="0">
                <a:latin typeface="Simplified Arabic" pitchFamily="18" charset="-78"/>
                <a:ea typeface="Calibri"/>
                <a:cs typeface="Simplified Arabic" pitchFamily="18" charset="-78"/>
              </a:rPr>
              <a:t>(R)  </a:t>
            </a:r>
            <a:r>
              <a:rPr lang="ar-SA" sz="3600" b="1" dirty="0">
                <a:latin typeface="Simplified Arabic" pitchFamily="18" charset="-78"/>
                <a:ea typeface="Calibri"/>
                <a:cs typeface="Simplified Arabic" pitchFamily="18" charset="-78"/>
              </a:rPr>
              <a:t>أو عدم الحركة يضر بها</a:t>
            </a:r>
            <a:r>
              <a:rPr lang="en-US" sz="3600" b="1" dirty="0">
                <a:latin typeface="Simplified Arabic" pitchFamily="18" charset="-78"/>
                <a:ea typeface="Calibri"/>
                <a:cs typeface="Simplified Arabic" pitchFamily="18" charset="-78"/>
              </a:rPr>
              <a:t>!</a:t>
            </a:r>
          </a:p>
          <a:p>
            <a:endParaRPr lang="ar-IQ" dirty="0"/>
          </a:p>
        </p:txBody>
      </p:sp>
    </p:spTree>
    <p:extLst>
      <p:ext uri="{BB962C8B-B14F-4D97-AF65-F5344CB8AC3E}">
        <p14:creationId xmlns:p14="http://schemas.microsoft.com/office/powerpoint/2010/main" val="28684296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3562"/>
          </a:xfrm>
        </p:spPr>
        <p:txBody>
          <a:bodyPr/>
          <a:lstStyle/>
          <a:p>
            <a:r>
              <a:rPr lang="ar-IQ" sz="3600" b="1" dirty="0" smtClean="0">
                <a:solidFill>
                  <a:srgbClr val="FF0000"/>
                </a:solidFill>
                <a:latin typeface="Simplified Arabic" pitchFamily="18" charset="-78"/>
                <a:cs typeface="Simplified Arabic" pitchFamily="18" charset="-78"/>
              </a:rPr>
              <a:t>بالنسبة للثلج</a:t>
            </a:r>
            <a:endParaRPr lang="ar-IQ" sz="36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457200" y="990600"/>
            <a:ext cx="8229600" cy="5638800"/>
          </a:xfrm>
        </p:spPr>
        <p:txBody>
          <a:bodyPr/>
          <a:lstStyle/>
          <a:p>
            <a:pPr marL="0" algn="just">
              <a:lnSpc>
                <a:spcPct val="115000"/>
              </a:lnSpc>
              <a:spcBef>
                <a:spcPts val="0"/>
              </a:spcBef>
              <a:spcAft>
                <a:spcPts val="1000"/>
              </a:spcAft>
            </a:pPr>
            <a:r>
              <a:rPr lang="ar-SA" dirty="0">
                <a:ea typeface="Calibri"/>
                <a:cs typeface="Simplified Arabic"/>
              </a:rPr>
              <a:t>جميع الأدبيات تقول أن الثلج يعمل كمسكن(عامل مخدر للألم) عن طريق تبريد حرارة الجلد.</a:t>
            </a:r>
            <a:endParaRPr lang="en-US" sz="2400" dirty="0">
              <a:ea typeface="Calibri"/>
              <a:cs typeface="Arial"/>
            </a:endParaRPr>
          </a:p>
          <a:p>
            <a:pPr marL="0" algn="just">
              <a:lnSpc>
                <a:spcPct val="115000"/>
              </a:lnSpc>
              <a:spcBef>
                <a:spcPts val="0"/>
              </a:spcBef>
              <a:spcAft>
                <a:spcPts val="1000"/>
              </a:spcAft>
            </a:pPr>
            <a:r>
              <a:rPr lang="ar-SA" dirty="0" smtClean="0">
                <a:ea typeface="Calibri"/>
                <a:cs typeface="Simplified Arabic"/>
              </a:rPr>
              <a:t>وتأثير</a:t>
            </a:r>
            <a:r>
              <a:rPr lang="ar-IQ" dirty="0" smtClean="0">
                <a:ea typeface="Calibri"/>
                <a:cs typeface="Simplified Arabic"/>
              </a:rPr>
              <a:t> الثلج</a:t>
            </a:r>
            <a:r>
              <a:rPr lang="ar-SA" dirty="0" smtClean="0">
                <a:ea typeface="Calibri"/>
                <a:cs typeface="Simplified Arabic"/>
              </a:rPr>
              <a:t> </a:t>
            </a:r>
            <a:r>
              <a:rPr lang="ar-SA" dirty="0">
                <a:ea typeface="Calibri"/>
                <a:cs typeface="Simplified Arabic"/>
              </a:rPr>
              <a:t>على العضلات الأساسية غير موجود </a:t>
            </a:r>
            <a:endParaRPr lang="ar-IQ" dirty="0" smtClean="0">
              <a:ea typeface="Calibri"/>
              <a:cs typeface="Simplified Arabic"/>
            </a:endParaRPr>
          </a:p>
          <a:p>
            <a:pPr marL="0" algn="just">
              <a:lnSpc>
                <a:spcPct val="115000"/>
              </a:lnSpc>
              <a:spcBef>
                <a:spcPts val="0"/>
              </a:spcBef>
              <a:spcAft>
                <a:spcPts val="1000"/>
              </a:spcAft>
            </a:pPr>
            <a:r>
              <a:rPr lang="ar-SA" dirty="0" smtClean="0">
                <a:ea typeface="Calibri"/>
                <a:cs typeface="Simplified Arabic"/>
              </a:rPr>
              <a:t>حيث </a:t>
            </a:r>
            <a:r>
              <a:rPr lang="ar-SA" dirty="0">
                <a:ea typeface="Calibri"/>
                <a:cs typeface="Simplified Arabic"/>
              </a:rPr>
              <a:t>تظل درجة حرارة العضلات دون تغيير من تطبيق الثلج الموضعي</a:t>
            </a:r>
            <a:endParaRPr lang="en-US" sz="2400" dirty="0">
              <a:ea typeface="Calibri"/>
              <a:cs typeface="Arial"/>
            </a:endParaRPr>
          </a:p>
          <a:p>
            <a:pPr marL="0" algn="just">
              <a:lnSpc>
                <a:spcPct val="115000"/>
              </a:lnSpc>
              <a:spcBef>
                <a:spcPts val="0"/>
              </a:spcBef>
              <a:spcAft>
                <a:spcPts val="1000"/>
              </a:spcAft>
            </a:pPr>
            <a:r>
              <a:rPr lang="ar-SA" dirty="0">
                <a:ea typeface="Calibri"/>
                <a:cs typeface="Simplified Arabic"/>
              </a:rPr>
              <a:t>( وربما بسبب </a:t>
            </a:r>
            <a:r>
              <a:rPr lang="ar-SA" dirty="0" smtClean="0">
                <a:ea typeface="Calibri"/>
                <a:cs typeface="Simplified Arabic"/>
              </a:rPr>
              <a:t>تأثير</a:t>
            </a:r>
            <a:r>
              <a:rPr lang="ar-IQ" dirty="0" smtClean="0">
                <a:ea typeface="Calibri"/>
                <a:cs typeface="Simplified Arabic"/>
              </a:rPr>
              <a:t> الثلج</a:t>
            </a:r>
            <a:r>
              <a:rPr lang="ar-SA" dirty="0" smtClean="0">
                <a:ea typeface="Calibri"/>
                <a:cs typeface="Simplified Arabic"/>
              </a:rPr>
              <a:t> </a:t>
            </a:r>
            <a:r>
              <a:rPr lang="ar-SA" dirty="0">
                <a:ea typeface="Calibri"/>
                <a:cs typeface="Simplified Arabic"/>
              </a:rPr>
              <a:t>المسكن) معظم الناس تشعر بتحسن على المدى القصير </a:t>
            </a:r>
            <a:endParaRPr lang="ar-IQ" dirty="0" smtClean="0">
              <a:ea typeface="Calibri"/>
              <a:cs typeface="Simplified Arabic"/>
            </a:endParaRPr>
          </a:p>
          <a:p>
            <a:pPr marL="0" algn="just">
              <a:lnSpc>
                <a:spcPct val="115000"/>
              </a:lnSpc>
              <a:spcBef>
                <a:spcPts val="0"/>
              </a:spcBef>
              <a:spcAft>
                <a:spcPts val="1000"/>
              </a:spcAft>
            </a:pPr>
            <a:r>
              <a:rPr lang="ar-SA" dirty="0" smtClean="0">
                <a:ea typeface="Calibri"/>
                <a:cs typeface="Simplified Arabic"/>
              </a:rPr>
              <a:t>ولكن </a:t>
            </a:r>
            <a:r>
              <a:rPr lang="ar-SA" dirty="0">
                <a:ea typeface="Calibri"/>
                <a:cs typeface="Simplified Arabic"/>
              </a:rPr>
              <a:t>على المدى المتوسط إلى الطويل</a:t>
            </a:r>
            <a:r>
              <a:rPr lang="ar-SA" dirty="0" smtClean="0">
                <a:ea typeface="Calibri"/>
                <a:cs typeface="Simplified Arabic"/>
              </a:rPr>
              <a:t>؟</a:t>
            </a:r>
            <a:endParaRPr lang="en-US" sz="2400" dirty="0">
              <a:ea typeface="Calibri"/>
              <a:cs typeface="Arial"/>
            </a:endParaRPr>
          </a:p>
        </p:txBody>
      </p:sp>
    </p:spTree>
    <p:extLst>
      <p:ext uri="{BB962C8B-B14F-4D97-AF65-F5344CB8AC3E}">
        <p14:creationId xmlns:p14="http://schemas.microsoft.com/office/powerpoint/2010/main" val="27989554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17311" y="272981"/>
            <a:ext cx="8536676" cy="777923"/>
          </a:xfrm>
        </p:spPr>
        <p:txBody>
          <a:bodyPr>
            <a:normAutofit/>
          </a:bodyPr>
          <a:lstStyle/>
          <a:p>
            <a:pPr algn="ctr"/>
            <a:r>
              <a:rPr lang="ar-IQ" b="1" dirty="0" smtClean="0">
                <a:solidFill>
                  <a:srgbClr val="FF0000"/>
                </a:solidFill>
              </a:rPr>
              <a:t>تنويه</a:t>
            </a:r>
            <a:endParaRPr lang="ar-IQ" b="1" dirty="0">
              <a:solidFill>
                <a:srgbClr val="FF0000"/>
              </a:solidFill>
            </a:endParaRPr>
          </a:p>
        </p:txBody>
      </p:sp>
      <p:sp>
        <p:nvSpPr>
          <p:cNvPr id="3" name="عنصر نائب للمحتوى 2"/>
          <p:cNvSpPr>
            <a:spLocks noGrp="1"/>
          </p:cNvSpPr>
          <p:nvPr>
            <p:ph idx="1"/>
          </p:nvPr>
        </p:nvSpPr>
        <p:spPr>
          <a:xfrm>
            <a:off x="460625" y="1282888"/>
            <a:ext cx="8270543" cy="5041711"/>
          </a:xfrm>
        </p:spPr>
        <p:txBody>
          <a:bodyPr>
            <a:normAutofit fontScale="55000" lnSpcReduction="20000"/>
          </a:bodyPr>
          <a:lstStyle/>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هذه المحاضرة خاصة بطلبة </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المرحلة </a:t>
            </a:r>
            <a:r>
              <a:rPr lang="ar-IQ" sz="7200" b="1" dirty="0" smtClean="0">
                <a:solidFill>
                  <a:schemeClr val="accent4">
                    <a:lumMod val="75000"/>
                  </a:schemeClr>
                </a:solidFill>
                <a:latin typeface="Simplified Arabic" panose="02020603050405020304" pitchFamily="18" charset="-78"/>
                <a:cs typeface="Simplified Arabic" panose="02020603050405020304" pitchFamily="18" charset="-78"/>
              </a:rPr>
              <a:t>الثالثة - الدراسة الصباحية والمسائية – </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الرجاء لا نسمح بقطع أو استنساخ المحاضرة أو جزء منها أو تدريسها أو إلقائها ونعتبر هذه المحاضرة حقوق شخصية ( ملكية فكرية ) إلى </a:t>
            </a:r>
            <a:r>
              <a:rPr lang="ar-IQ" sz="7200" b="1" dirty="0" err="1" smtClean="0">
                <a:solidFill>
                  <a:srgbClr val="FF0000"/>
                </a:solidFill>
                <a:latin typeface="Simplified Arabic" panose="02020603050405020304" pitchFamily="18" charset="-78"/>
                <a:cs typeface="Simplified Arabic" panose="02020603050405020304" pitchFamily="18" charset="-78"/>
              </a:rPr>
              <a:t>أ.د</a:t>
            </a:r>
            <a:r>
              <a:rPr lang="ar-IQ" sz="7200" b="1" dirty="0" smtClean="0">
                <a:solidFill>
                  <a:srgbClr val="FF0000"/>
                </a:solidFill>
                <a:latin typeface="Simplified Arabic" panose="02020603050405020304" pitchFamily="18" charset="-78"/>
                <a:cs typeface="Simplified Arabic" panose="02020603050405020304" pitchFamily="18" charset="-78"/>
              </a:rPr>
              <a:t>. حسن هادي الهلالي</a:t>
            </a:r>
            <a:endParaRPr lang="ar-IQ" sz="7200" b="1"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8170194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txBody>
          <a:bodyPr/>
          <a:lstStyle/>
          <a:p>
            <a:r>
              <a:rPr lang="ar-IQ" sz="3600" b="1" dirty="0" smtClean="0">
                <a:solidFill>
                  <a:srgbClr val="FF0000"/>
                </a:solidFill>
                <a:latin typeface="Simplified Arabic" pitchFamily="18" charset="-78"/>
                <a:cs typeface="Simplified Arabic" pitchFamily="18" charset="-78"/>
              </a:rPr>
              <a:t>الدليل على الغاء الراحة والثلج</a:t>
            </a:r>
            <a:endParaRPr lang="ar-IQ" sz="36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457200" y="1066800"/>
            <a:ext cx="8229600" cy="5562600"/>
          </a:xfrm>
        </p:spPr>
        <p:txBody>
          <a:bodyPr/>
          <a:lstStyle/>
          <a:p>
            <a:pPr marL="0" indent="0" algn="ctr">
              <a:lnSpc>
                <a:spcPct val="115000"/>
              </a:lnSpc>
              <a:spcBef>
                <a:spcPts val="0"/>
              </a:spcBef>
              <a:spcAft>
                <a:spcPts val="1000"/>
              </a:spcAft>
              <a:buNone/>
            </a:pPr>
            <a:r>
              <a:rPr lang="ar-IQ" sz="2400" b="1" dirty="0" smtClean="0">
                <a:solidFill>
                  <a:srgbClr val="FF0000"/>
                </a:solidFill>
                <a:latin typeface="Simplified Arabic" pitchFamily="18" charset="-78"/>
                <a:ea typeface="Calibri"/>
                <a:cs typeface="Simplified Arabic" pitchFamily="18" charset="-78"/>
              </a:rPr>
              <a:t>(تعليل)</a:t>
            </a:r>
          </a:p>
          <a:p>
            <a:pPr marL="0" indent="0" algn="just">
              <a:lnSpc>
                <a:spcPct val="115000"/>
              </a:lnSpc>
              <a:spcBef>
                <a:spcPts val="0"/>
              </a:spcBef>
              <a:spcAft>
                <a:spcPts val="1000"/>
              </a:spcAft>
              <a:buNone/>
            </a:pPr>
            <a:r>
              <a:rPr lang="ar-SA" sz="2400" b="1" dirty="0" smtClean="0">
                <a:solidFill>
                  <a:srgbClr val="3366FF"/>
                </a:solidFill>
                <a:latin typeface="Simplified Arabic" pitchFamily="18" charset="-78"/>
                <a:ea typeface="Calibri"/>
                <a:cs typeface="Simplified Arabic" pitchFamily="18" charset="-78"/>
              </a:rPr>
              <a:t>استخدم المبدأ</a:t>
            </a:r>
            <a:r>
              <a:rPr lang="en-US" sz="2400" b="1" dirty="0" smtClean="0">
                <a:solidFill>
                  <a:srgbClr val="3366FF"/>
                </a:solidFill>
                <a:latin typeface="Simplified Arabic" pitchFamily="18" charset="-78"/>
                <a:ea typeface="Calibri"/>
                <a:cs typeface="Simplified Arabic" pitchFamily="18" charset="-78"/>
              </a:rPr>
              <a:t> "</a:t>
            </a:r>
            <a:r>
              <a:rPr lang="en-US" sz="2400" b="1" dirty="0">
                <a:solidFill>
                  <a:srgbClr val="3366FF"/>
                </a:solidFill>
                <a:latin typeface="Simplified Arabic" pitchFamily="18" charset="-78"/>
                <a:ea typeface="Calibri"/>
                <a:cs typeface="Simplified Arabic" pitchFamily="18" charset="-78"/>
              </a:rPr>
              <a:t>RICE" </a:t>
            </a:r>
            <a:r>
              <a:rPr lang="ar-SA" sz="2400" b="1" dirty="0">
                <a:solidFill>
                  <a:srgbClr val="3366FF"/>
                </a:solidFill>
                <a:latin typeface="Simplified Arabic" pitchFamily="18" charset="-78"/>
                <a:ea typeface="Calibri"/>
                <a:cs typeface="Simplified Arabic" pitchFamily="18" charset="-78"/>
              </a:rPr>
              <a:t>لعقود ولكن الآن كل من الثلج والراحة الكاملة قد يؤخر في الشفاء، وليس المساعدة</a:t>
            </a:r>
            <a:r>
              <a:rPr lang="en-US" sz="2400" b="1" dirty="0">
                <a:solidFill>
                  <a:srgbClr val="3366FF"/>
                </a:solidFill>
                <a:latin typeface="Simplified Arabic" pitchFamily="18" charset="-78"/>
                <a:ea typeface="Calibri"/>
                <a:cs typeface="Simplified Arabic" pitchFamily="18" charset="-78"/>
              </a:rPr>
              <a:t>!</a:t>
            </a:r>
          </a:p>
          <a:p>
            <a:pPr marL="0" indent="0" algn="ctr">
              <a:lnSpc>
                <a:spcPct val="115000"/>
              </a:lnSpc>
              <a:spcBef>
                <a:spcPts val="0"/>
              </a:spcBef>
              <a:spcAft>
                <a:spcPts val="1000"/>
              </a:spcAft>
              <a:buNone/>
            </a:pPr>
            <a:r>
              <a:rPr lang="ar-IQ" sz="2400" b="1" dirty="0" smtClean="0">
                <a:solidFill>
                  <a:srgbClr val="FF0000"/>
                </a:solidFill>
                <a:latin typeface="Simplified Arabic" pitchFamily="18" charset="-78"/>
                <a:ea typeface="Calibri"/>
                <a:cs typeface="Simplified Arabic" pitchFamily="18" charset="-78"/>
              </a:rPr>
              <a:t>(الجواب)</a:t>
            </a:r>
          </a:p>
          <a:p>
            <a:pPr marL="0" algn="just">
              <a:lnSpc>
                <a:spcPct val="115000"/>
              </a:lnSpc>
              <a:spcBef>
                <a:spcPts val="0"/>
              </a:spcBef>
              <a:spcAft>
                <a:spcPts val="1000"/>
              </a:spcAft>
            </a:pPr>
            <a:r>
              <a:rPr lang="ar-IQ" sz="2400" b="1" dirty="0" smtClean="0">
                <a:solidFill>
                  <a:srgbClr val="CC00CC"/>
                </a:solidFill>
                <a:latin typeface="Simplified Arabic" pitchFamily="18" charset="-78"/>
                <a:ea typeface="Calibri"/>
                <a:cs typeface="Simplified Arabic" pitchFamily="18" charset="-78"/>
              </a:rPr>
              <a:t>عند التعرض للإصابة </a:t>
            </a:r>
            <a:r>
              <a:rPr lang="ar-SA" sz="2400" b="1" dirty="0" smtClean="0">
                <a:solidFill>
                  <a:srgbClr val="CC00CC"/>
                </a:solidFill>
                <a:latin typeface="Simplified Arabic" pitchFamily="18" charset="-78"/>
                <a:ea typeface="Calibri"/>
                <a:cs typeface="Simplified Arabic" pitchFamily="18" charset="-78"/>
              </a:rPr>
              <a:t>فأن </a:t>
            </a:r>
            <a:r>
              <a:rPr lang="ar-SA" sz="2400" b="1" dirty="0">
                <a:solidFill>
                  <a:srgbClr val="CC00CC"/>
                </a:solidFill>
                <a:latin typeface="Simplified Arabic" pitchFamily="18" charset="-78"/>
                <a:ea typeface="Calibri"/>
                <a:cs typeface="Simplified Arabic" pitchFamily="18" charset="-78"/>
              </a:rPr>
              <a:t>عملية </a:t>
            </a:r>
            <a:r>
              <a:rPr lang="ar-SA" sz="2400" b="1" u="sng" dirty="0">
                <a:solidFill>
                  <a:srgbClr val="CC00CC"/>
                </a:solidFill>
                <a:latin typeface="Simplified Arabic" pitchFamily="18" charset="-78"/>
                <a:ea typeface="Calibri"/>
                <a:cs typeface="Simplified Arabic" pitchFamily="18" charset="-78"/>
              </a:rPr>
              <a:t>الالتهاب</a:t>
            </a:r>
            <a:r>
              <a:rPr lang="ar-SA" sz="2400" b="1" dirty="0">
                <a:solidFill>
                  <a:srgbClr val="CC00CC"/>
                </a:solidFill>
                <a:latin typeface="Simplified Arabic" pitchFamily="18" charset="-78"/>
                <a:ea typeface="Calibri"/>
                <a:cs typeface="Simplified Arabic" pitchFamily="18" charset="-78"/>
              </a:rPr>
              <a:t> </a:t>
            </a:r>
            <a:r>
              <a:rPr lang="ar-SA" sz="2400" b="1" dirty="0" smtClean="0">
                <a:solidFill>
                  <a:srgbClr val="CC00CC"/>
                </a:solidFill>
                <a:latin typeface="Simplified Arabic" pitchFamily="18" charset="-78"/>
                <a:ea typeface="Calibri"/>
                <a:cs typeface="Simplified Arabic" pitchFamily="18" charset="-78"/>
              </a:rPr>
              <a:t>تبد</a:t>
            </a:r>
            <a:r>
              <a:rPr lang="ar-IQ" sz="2400" b="1" dirty="0" smtClean="0">
                <a:solidFill>
                  <a:srgbClr val="CC00CC"/>
                </a:solidFill>
                <a:latin typeface="Simplified Arabic" pitchFamily="18" charset="-78"/>
                <a:ea typeface="Calibri"/>
                <a:cs typeface="Simplified Arabic" pitchFamily="18" charset="-78"/>
              </a:rPr>
              <a:t>أ</a:t>
            </a:r>
            <a:r>
              <a:rPr lang="ar-SA" sz="2400" b="1" dirty="0" smtClean="0">
                <a:solidFill>
                  <a:srgbClr val="CC00CC"/>
                </a:solidFill>
                <a:latin typeface="Simplified Arabic" pitchFamily="18" charset="-78"/>
                <a:ea typeface="Calibri"/>
                <a:cs typeface="Simplified Arabic" pitchFamily="18" charset="-78"/>
              </a:rPr>
              <a:t> </a:t>
            </a:r>
            <a:r>
              <a:rPr lang="ar-SA" sz="2400" b="1" dirty="0">
                <a:solidFill>
                  <a:srgbClr val="CC00CC"/>
                </a:solidFill>
                <a:latin typeface="Simplified Arabic" pitchFamily="18" charset="-78"/>
                <a:ea typeface="Calibri"/>
                <a:cs typeface="Simplified Arabic" pitchFamily="18" charset="-78"/>
              </a:rPr>
              <a:t>عندما يقوم الجسم بإرسال إشارات للخلايا الالتهابية وتبدأ الشفاء </a:t>
            </a:r>
            <a:r>
              <a:rPr lang="ar-SA" sz="2400" b="1" dirty="0" smtClean="0">
                <a:solidFill>
                  <a:srgbClr val="CC00CC"/>
                </a:solidFill>
                <a:latin typeface="Simplified Arabic" pitchFamily="18" charset="-78"/>
                <a:ea typeface="Calibri"/>
                <a:cs typeface="Simplified Arabic" pitchFamily="18" charset="-78"/>
              </a:rPr>
              <a:t>ب</a:t>
            </a:r>
            <a:r>
              <a:rPr lang="ar-IQ" sz="2400" b="1" dirty="0" smtClean="0">
                <a:solidFill>
                  <a:srgbClr val="CC00CC"/>
                </a:solidFill>
                <a:latin typeface="Simplified Arabic" pitchFamily="18" charset="-78"/>
                <a:ea typeface="Calibri"/>
                <a:cs typeface="Simplified Arabic" pitchFamily="18" charset="-78"/>
              </a:rPr>
              <a:t>التخلص من</a:t>
            </a:r>
            <a:r>
              <a:rPr lang="ar-SA" sz="2400" b="1" dirty="0" smtClean="0">
                <a:solidFill>
                  <a:srgbClr val="CC00CC"/>
                </a:solidFill>
                <a:latin typeface="Simplified Arabic" pitchFamily="18" charset="-78"/>
                <a:ea typeface="Calibri"/>
                <a:cs typeface="Simplified Arabic" pitchFamily="18" charset="-78"/>
              </a:rPr>
              <a:t> </a:t>
            </a:r>
            <a:r>
              <a:rPr lang="ar-SA" sz="2400" b="1" dirty="0">
                <a:solidFill>
                  <a:srgbClr val="CC00CC"/>
                </a:solidFill>
                <a:latin typeface="Simplified Arabic" pitchFamily="18" charset="-78"/>
                <a:ea typeface="Calibri"/>
                <a:cs typeface="Simplified Arabic" pitchFamily="18" charset="-78"/>
              </a:rPr>
              <a:t>الأنسجة التالفة </a:t>
            </a:r>
            <a:endParaRPr lang="ar-IQ" sz="2400" b="1" dirty="0" smtClean="0">
              <a:solidFill>
                <a:srgbClr val="CC00CC"/>
              </a:solidFill>
              <a:latin typeface="Simplified Arabic" pitchFamily="18" charset="-78"/>
              <a:ea typeface="Calibri"/>
              <a:cs typeface="Simplified Arabic" pitchFamily="18" charset="-78"/>
            </a:endParaRPr>
          </a:p>
          <a:p>
            <a:pPr marL="0" algn="just">
              <a:lnSpc>
                <a:spcPct val="115000"/>
              </a:lnSpc>
              <a:spcBef>
                <a:spcPts val="0"/>
              </a:spcBef>
              <a:spcAft>
                <a:spcPts val="1000"/>
              </a:spcAft>
            </a:pPr>
            <a:r>
              <a:rPr lang="ar-SA" sz="2400" b="1" dirty="0" smtClean="0">
                <a:solidFill>
                  <a:srgbClr val="99CC00"/>
                </a:solidFill>
                <a:latin typeface="Simplified Arabic" pitchFamily="18" charset="-78"/>
                <a:ea typeface="Calibri"/>
                <a:cs typeface="Simplified Arabic" pitchFamily="18" charset="-78"/>
              </a:rPr>
              <a:t>وعند </a:t>
            </a:r>
            <a:r>
              <a:rPr lang="ar-SA" sz="2400" b="1" dirty="0">
                <a:solidFill>
                  <a:srgbClr val="99CC00"/>
                </a:solidFill>
                <a:latin typeface="Simplified Arabic" pitchFamily="18" charset="-78"/>
                <a:ea typeface="Calibri"/>
                <a:cs typeface="Simplified Arabic" pitchFamily="18" charset="-78"/>
              </a:rPr>
              <a:t>وضع الثلج: فقد نمنع إطلاق الجسم لها وتأخير عملية الشفاء</a:t>
            </a:r>
            <a:r>
              <a:rPr lang="en-US" sz="2400" b="1" dirty="0">
                <a:solidFill>
                  <a:srgbClr val="99CC00"/>
                </a:solidFill>
                <a:latin typeface="Simplified Arabic" pitchFamily="18" charset="-78"/>
                <a:ea typeface="Calibri"/>
                <a:cs typeface="Simplified Arabic" pitchFamily="18" charset="-78"/>
              </a:rPr>
              <a:t>.</a:t>
            </a:r>
          </a:p>
          <a:p>
            <a:pPr marL="0" indent="0" algn="ctr">
              <a:lnSpc>
                <a:spcPct val="115000"/>
              </a:lnSpc>
              <a:spcBef>
                <a:spcPts val="0"/>
              </a:spcBef>
              <a:spcAft>
                <a:spcPts val="1000"/>
              </a:spcAft>
              <a:buNone/>
            </a:pPr>
            <a:r>
              <a:rPr lang="ar-IQ" sz="2400" b="1" dirty="0" smtClean="0">
                <a:solidFill>
                  <a:srgbClr val="FF0000"/>
                </a:solidFill>
                <a:latin typeface="Simplified Arabic" pitchFamily="18" charset="-78"/>
                <a:ea typeface="Calibri"/>
                <a:cs typeface="Simplified Arabic" pitchFamily="18" charset="-78"/>
              </a:rPr>
              <a:t>لذلك</a:t>
            </a:r>
            <a:endParaRPr lang="en-US" sz="2400" b="1" dirty="0">
              <a:solidFill>
                <a:srgbClr val="FF0000"/>
              </a:solidFill>
              <a:latin typeface="Simplified Arabic" pitchFamily="18" charset="-78"/>
              <a:ea typeface="Calibri"/>
              <a:cs typeface="Simplified Arabic" pitchFamily="18" charset="-78"/>
            </a:endParaRPr>
          </a:p>
          <a:p>
            <a:pPr marL="0" indent="0" algn="ctr">
              <a:lnSpc>
                <a:spcPct val="115000"/>
              </a:lnSpc>
              <a:spcBef>
                <a:spcPts val="0"/>
              </a:spcBef>
              <a:spcAft>
                <a:spcPts val="1000"/>
              </a:spcAft>
              <a:buNone/>
            </a:pPr>
            <a:r>
              <a:rPr lang="ar-SA" sz="2400" b="1" dirty="0" smtClean="0">
                <a:solidFill>
                  <a:srgbClr val="FF00FF"/>
                </a:solidFill>
                <a:latin typeface="Simplified Arabic" pitchFamily="18" charset="-78"/>
                <a:ea typeface="Calibri"/>
                <a:cs typeface="Simplified Arabic" pitchFamily="18" charset="-78"/>
              </a:rPr>
              <a:t>تم </a:t>
            </a:r>
            <a:r>
              <a:rPr lang="ar-SA" sz="2400" b="1" dirty="0">
                <a:solidFill>
                  <a:srgbClr val="FF00FF"/>
                </a:solidFill>
                <a:latin typeface="Simplified Arabic" pitchFamily="18" charset="-78"/>
                <a:ea typeface="Calibri"/>
                <a:cs typeface="Simplified Arabic" pitchFamily="18" charset="-78"/>
              </a:rPr>
              <a:t>إلغاء الثلج في عام ( 2019 </a:t>
            </a:r>
            <a:r>
              <a:rPr lang="ar-SA" sz="2400" b="1" dirty="0" smtClean="0">
                <a:solidFill>
                  <a:srgbClr val="FF00FF"/>
                </a:solidFill>
                <a:latin typeface="Simplified Arabic" pitchFamily="18" charset="-78"/>
                <a:ea typeface="Calibri"/>
                <a:cs typeface="Simplified Arabic" pitchFamily="18" charset="-78"/>
              </a:rPr>
              <a:t>)</a:t>
            </a:r>
            <a:endParaRPr lang="en-US" sz="2400" b="1" dirty="0">
              <a:solidFill>
                <a:srgbClr val="FF00FF"/>
              </a:solidFill>
              <a:latin typeface="Simplified Arabic" pitchFamily="18" charset="-78"/>
              <a:ea typeface="Calibri"/>
              <a:cs typeface="Simplified Arabic" pitchFamily="18" charset="-78"/>
            </a:endParaRPr>
          </a:p>
        </p:txBody>
      </p:sp>
    </p:spTree>
    <p:extLst>
      <p:ext uri="{BB962C8B-B14F-4D97-AF65-F5344CB8AC3E}">
        <p14:creationId xmlns:p14="http://schemas.microsoft.com/office/powerpoint/2010/main" val="7476303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07950" y="115888"/>
            <a:ext cx="8856663" cy="576262"/>
          </a:xfrm>
        </p:spPr>
        <p:txBody>
          <a:bodyPr/>
          <a:lstStyle/>
          <a:p>
            <a:pPr algn="just" eaLnBrk="1" hangingPunct="1"/>
            <a:r>
              <a:rPr lang="ar-IQ" altLang="ar-IQ" sz="2800" b="1" dirty="0" smtClean="0">
                <a:solidFill>
                  <a:srgbClr val="FF0000"/>
                </a:solidFill>
                <a:latin typeface="Simplified Arabic" pitchFamily="18" charset="-78"/>
                <a:cs typeface="Simplified Arabic" pitchFamily="18" charset="-78"/>
              </a:rPr>
              <a:t>1ـ1ـ6 ماهي الإجراءات الأولية التي يتوجب القيام بها حال وقوع الإصابة  :</a:t>
            </a:r>
            <a:endParaRPr lang="en-US" altLang="ar-IQ" sz="2800" b="1" dirty="0" smtClean="0">
              <a:solidFill>
                <a:srgbClr val="FF0000"/>
              </a:solidFill>
              <a:latin typeface="Simplified Arabic" pitchFamily="18" charset="-78"/>
              <a:cs typeface="Simplified Arabic" pitchFamily="18" charset="-78"/>
            </a:endParaRPr>
          </a:p>
        </p:txBody>
      </p:sp>
      <p:sp>
        <p:nvSpPr>
          <p:cNvPr id="34819" name="Rectangle 3"/>
          <p:cNvSpPr>
            <a:spLocks noGrp="1" noChangeArrowheads="1"/>
          </p:cNvSpPr>
          <p:nvPr>
            <p:ph idx="1"/>
          </p:nvPr>
        </p:nvSpPr>
        <p:spPr>
          <a:xfrm>
            <a:off x="179388" y="836613"/>
            <a:ext cx="8785225" cy="5905500"/>
          </a:xfrm>
        </p:spPr>
        <p:txBody>
          <a:bodyPr/>
          <a:lstStyle/>
          <a:p>
            <a:pPr marL="609600" indent="-609600" eaLnBrk="1" hangingPunct="1">
              <a:buFont typeface="Wingdings" pitchFamily="2" charset="2"/>
              <a:buNone/>
            </a:pPr>
            <a:r>
              <a:rPr lang="ar-IQ" altLang="ar-IQ" sz="2400" smtClean="0">
                <a:latin typeface="Simplified Arabic" pitchFamily="18" charset="-78"/>
                <a:cs typeface="Simplified Arabic" pitchFamily="18" charset="-78"/>
              </a:rPr>
              <a:t>يجب إتباع الخطوات الخمسة التالية حتى وأن كانت الحالة تستدعي مقابلة الطبيب ، يرمز إلى هذه الخطوات بـ </a:t>
            </a:r>
            <a:r>
              <a:rPr lang="ar-IQ" altLang="ar-IQ" sz="2400" b="1" smtClean="0">
                <a:latin typeface="Simplified Arabic" pitchFamily="18" charset="-78"/>
                <a:cs typeface="Simplified Arabic" pitchFamily="18" charset="-78"/>
              </a:rPr>
              <a:t>(</a:t>
            </a:r>
            <a:r>
              <a:rPr lang="en-US" altLang="ar-IQ" sz="2400" b="1" smtClean="0">
                <a:latin typeface="Simplified Arabic" pitchFamily="18" charset="-78"/>
                <a:cs typeface="Simplified Arabic" pitchFamily="18" charset="-78"/>
              </a:rPr>
              <a:t>PRICE</a:t>
            </a:r>
            <a:r>
              <a:rPr lang="ar-IQ" altLang="ar-IQ" sz="2400" b="1" smtClean="0">
                <a:latin typeface="Simplified Arabic" pitchFamily="18" charset="-78"/>
                <a:cs typeface="Simplified Arabic" pitchFamily="18" charset="-78"/>
              </a:rPr>
              <a:t>)</a:t>
            </a:r>
            <a:r>
              <a:rPr lang="ar-IQ" altLang="ar-IQ" sz="2400" smtClean="0">
                <a:latin typeface="Simplified Arabic" pitchFamily="18" charset="-78"/>
                <a:cs typeface="Simplified Arabic" pitchFamily="18" charset="-78"/>
              </a:rPr>
              <a:t> مختصر للمصطلحات التالية :-</a:t>
            </a:r>
          </a:p>
          <a:p>
            <a:pPr marL="609600" indent="-609600" eaLnBrk="1" hangingPunct="1">
              <a:buFont typeface="Wingdings" pitchFamily="2" charset="2"/>
              <a:buNone/>
            </a:pPr>
            <a:r>
              <a:rPr lang="ar-IQ" altLang="ar-IQ" sz="2800" smtClean="0">
                <a:latin typeface="Simplified Arabic" pitchFamily="18" charset="-78"/>
                <a:cs typeface="Simplified Arabic" pitchFamily="18" charset="-78"/>
              </a:rPr>
              <a:t> (</a:t>
            </a:r>
            <a:r>
              <a:rPr lang="en-US" altLang="ar-IQ" sz="2800" b="1" u="sng" smtClean="0">
                <a:solidFill>
                  <a:srgbClr val="FF0000"/>
                </a:solidFill>
                <a:latin typeface="Simplified Arabic" pitchFamily="18" charset="-78"/>
                <a:cs typeface="Simplified Arabic" pitchFamily="18" charset="-78"/>
              </a:rPr>
              <a:t>P</a:t>
            </a:r>
            <a:r>
              <a:rPr lang="en-US" altLang="ar-IQ" sz="2800" b="1" smtClean="0">
                <a:latin typeface="Simplified Arabic" pitchFamily="18" charset="-78"/>
                <a:cs typeface="Simplified Arabic" pitchFamily="18" charset="-78"/>
              </a:rPr>
              <a:t>rotection </a:t>
            </a:r>
            <a:r>
              <a:rPr lang="ar-IQ" altLang="ar-IQ" sz="2800" b="1" smtClean="0">
                <a:latin typeface="Simplified Arabic" pitchFamily="18" charset="-78"/>
                <a:cs typeface="Simplified Arabic" pitchFamily="18" charset="-78"/>
              </a:rPr>
              <a:t> </a:t>
            </a:r>
            <a:r>
              <a:rPr lang="en-US" altLang="ar-IQ" sz="2800" b="1" u="sng" smtClean="0">
                <a:solidFill>
                  <a:srgbClr val="FF0000"/>
                </a:solidFill>
                <a:latin typeface="Simplified Arabic" pitchFamily="18" charset="-78"/>
                <a:cs typeface="Simplified Arabic" pitchFamily="18" charset="-78"/>
              </a:rPr>
              <a:t>R</a:t>
            </a:r>
            <a:r>
              <a:rPr lang="en-US" altLang="ar-IQ" sz="2800" smtClean="0">
                <a:latin typeface="Simplified Arabic" pitchFamily="18" charset="-78"/>
                <a:cs typeface="Simplified Arabic" pitchFamily="18" charset="-78"/>
              </a:rPr>
              <a:t>est   </a:t>
            </a:r>
            <a:r>
              <a:rPr lang="ar-IQ" altLang="ar-IQ" sz="2800" smtClean="0">
                <a:latin typeface="Simplified Arabic" pitchFamily="18" charset="-78"/>
                <a:cs typeface="Simplified Arabic" pitchFamily="18" charset="-78"/>
              </a:rPr>
              <a:t>   </a:t>
            </a:r>
            <a:r>
              <a:rPr lang="en-US" altLang="ar-IQ" sz="2800" b="1" u="sng" smtClean="0">
                <a:solidFill>
                  <a:srgbClr val="FF0000"/>
                </a:solidFill>
                <a:latin typeface="Simplified Arabic" pitchFamily="18" charset="-78"/>
                <a:cs typeface="Simplified Arabic" pitchFamily="18" charset="-78"/>
              </a:rPr>
              <a:t>I</a:t>
            </a:r>
            <a:r>
              <a:rPr lang="en-US" altLang="ar-IQ" sz="2800" smtClean="0">
                <a:latin typeface="Simplified Arabic" pitchFamily="18" charset="-78"/>
                <a:cs typeface="Simplified Arabic" pitchFamily="18" charset="-78"/>
              </a:rPr>
              <a:t>ce</a:t>
            </a:r>
            <a:r>
              <a:rPr lang="ar-IQ" altLang="ar-IQ" sz="2800" smtClean="0">
                <a:latin typeface="Simplified Arabic" pitchFamily="18" charset="-78"/>
                <a:cs typeface="Simplified Arabic" pitchFamily="18" charset="-78"/>
              </a:rPr>
              <a:t> </a:t>
            </a:r>
            <a:r>
              <a:rPr lang="en-US" altLang="ar-IQ" sz="2800" b="1" u="sng" smtClean="0">
                <a:solidFill>
                  <a:srgbClr val="FF0000"/>
                </a:solidFill>
                <a:latin typeface="Simplified Arabic" pitchFamily="18" charset="-78"/>
                <a:cs typeface="Simplified Arabic" pitchFamily="18" charset="-78"/>
              </a:rPr>
              <a:t>C</a:t>
            </a:r>
            <a:r>
              <a:rPr lang="en-US" altLang="ar-IQ" sz="2800" smtClean="0">
                <a:latin typeface="Simplified Arabic" pitchFamily="18" charset="-78"/>
                <a:cs typeface="Simplified Arabic" pitchFamily="18" charset="-78"/>
              </a:rPr>
              <a:t>ompression  </a:t>
            </a:r>
            <a:r>
              <a:rPr lang="ar-IQ" altLang="ar-IQ" sz="2800" smtClean="0">
                <a:latin typeface="Simplified Arabic" pitchFamily="18" charset="-78"/>
                <a:cs typeface="Simplified Arabic" pitchFamily="18" charset="-78"/>
              </a:rPr>
              <a:t>   </a:t>
            </a:r>
            <a:r>
              <a:rPr lang="en-US" altLang="ar-IQ" sz="2800" b="1" u="sng" smtClean="0">
                <a:solidFill>
                  <a:srgbClr val="FF0000"/>
                </a:solidFill>
                <a:latin typeface="Simplified Arabic" pitchFamily="18" charset="-78"/>
                <a:cs typeface="Simplified Arabic" pitchFamily="18" charset="-78"/>
              </a:rPr>
              <a:t>E</a:t>
            </a:r>
            <a:r>
              <a:rPr lang="en-US" altLang="ar-IQ" sz="2800" smtClean="0">
                <a:latin typeface="Simplified Arabic" pitchFamily="18" charset="-78"/>
                <a:cs typeface="Simplified Arabic" pitchFamily="18" charset="-78"/>
              </a:rPr>
              <a:t>levation</a:t>
            </a:r>
            <a:r>
              <a:rPr lang="ar-IQ" altLang="ar-IQ" sz="2800" smtClean="0">
                <a:latin typeface="Simplified Arabic" pitchFamily="18" charset="-78"/>
                <a:cs typeface="Simplified Arabic" pitchFamily="18" charset="-78"/>
              </a:rPr>
              <a:t> )</a:t>
            </a:r>
          </a:p>
          <a:p>
            <a:pPr marL="609600" indent="-609600" algn="just" eaLnBrk="1" hangingPunct="1">
              <a:buFontTx/>
              <a:buNone/>
            </a:pPr>
            <a:r>
              <a:rPr lang="ar-IQ" altLang="ar-IQ" sz="2800" b="1" smtClean="0">
                <a:latin typeface="Simplified Arabic" pitchFamily="18" charset="-78"/>
                <a:cs typeface="Simplified Arabic" pitchFamily="18" charset="-78"/>
              </a:rPr>
              <a:t>1.</a:t>
            </a:r>
            <a:r>
              <a:rPr lang="ar-IQ" altLang="ar-IQ" sz="2800" b="1" smtClean="0">
                <a:solidFill>
                  <a:srgbClr val="FF0000"/>
                </a:solidFill>
                <a:latin typeface="Simplified Arabic" pitchFamily="18" charset="-78"/>
                <a:cs typeface="Simplified Arabic" pitchFamily="18" charset="-78"/>
              </a:rPr>
              <a:t>الحماية</a:t>
            </a:r>
            <a:r>
              <a:rPr lang="ar-IQ" altLang="ar-IQ" sz="2800" smtClean="0">
                <a:latin typeface="Simplified Arabic" pitchFamily="18" charset="-78"/>
                <a:cs typeface="Simplified Arabic" pitchFamily="18" charset="-78"/>
              </a:rPr>
              <a:t> </a:t>
            </a:r>
            <a:r>
              <a:rPr lang="en-US" altLang="ar-IQ" sz="2800" b="1" smtClean="0">
                <a:latin typeface="Simplified Arabic" pitchFamily="18" charset="-78"/>
                <a:cs typeface="Simplified Arabic" pitchFamily="18" charset="-78"/>
              </a:rPr>
              <a:t>Protection</a:t>
            </a:r>
            <a:r>
              <a:rPr lang="en-US" altLang="ar-IQ" sz="2800" smtClean="0">
                <a:latin typeface="Simplified Arabic" pitchFamily="18" charset="-78"/>
                <a:cs typeface="Simplified Arabic" pitchFamily="18" charset="-78"/>
              </a:rPr>
              <a:t> </a:t>
            </a:r>
            <a:r>
              <a:rPr lang="ar-IQ" altLang="ar-IQ" sz="2800" smtClean="0">
                <a:latin typeface="Simplified Arabic" pitchFamily="18" charset="-78"/>
                <a:cs typeface="Simplified Arabic" pitchFamily="18" charset="-78"/>
              </a:rPr>
              <a:t>/ حماية اللاعب من أية إصابة أو أي ضرر</a:t>
            </a:r>
          </a:p>
          <a:p>
            <a:pPr marL="609600" indent="-609600" algn="just" eaLnBrk="1" hangingPunct="1">
              <a:buFontTx/>
              <a:buNone/>
            </a:pPr>
            <a:r>
              <a:rPr lang="ar-IQ" altLang="ar-IQ" sz="2800" smtClean="0">
                <a:latin typeface="Simplified Arabic" pitchFamily="18" charset="-78"/>
                <a:cs typeface="Simplified Arabic" pitchFamily="18" charset="-78"/>
              </a:rPr>
              <a:t>2</a:t>
            </a:r>
            <a:r>
              <a:rPr lang="ar-IQ" altLang="ar-IQ" b="1" smtClean="0">
                <a:latin typeface="Simplified Arabic" pitchFamily="18" charset="-78"/>
                <a:cs typeface="Simplified Arabic" pitchFamily="18" charset="-78"/>
              </a:rPr>
              <a:t>.</a:t>
            </a:r>
            <a:r>
              <a:rPr lang="ar-IQ" altLang="ar-IQ" b="1" smtClean="0">
                <a:solidFill>
                  <a:srgbClr val="FF0000"/>
                </a:solidFill>
                <a:latin typeface="Simplified Arabic" pitchFamily="18" charset="-78"/>
                <a:cs typeface="Simplified Arabic" pitchFamily="18" charset="-78"/>
              </a:rPr>
              <a:t>الراحة</a:t>
            </a:r>
            <a:r>
              <a:rPr lang="ar-IQ" altLang="ar-IQ" b="1" smtClean="0">
                <a:latin typeface="Simplified Arabic" pitchFamily="18" charset="-78"/>
                <a:cs typeface="Simplified Arabic" pitchFamily="18" charset="-78"/>
              </a:rPr>
              <a:t> (</a:t>
            </a:r>
            <a:r>
              <a:rPr lang="en-US" altLang="ar-IQ" b="1" smtClean="0">
                <a:latin typeface="Simplified Arabic" pitchFamily="18" charset="-78"/>
                <a:cs typeface="Simplified Arabic" pitchFamily="18" charset="-78"/>
              </a:rPr>
              <a:t>Rest</a:t>
            </a:r>
            <a:r>
              <a:rPr lang="ar-IQ" altLang="ar-IQ" b="1" smtClean="0">
                <a:latin typeface="Simplified Arabic" pitchFamily="18" charset="-78"/>
                <a:cs typeface="Simplified Arabic" pitchFamily="18" charset="-78"/>
              </a:rPr>
              <a:t>)</a:t>
            </a:r>
            <a:r>
              <a:rPr lang="ar-IQ" altLang="ar-IQ" smtClean="0">
                <a:latin typeface="Simplified Arabic" pitchFamily="18" charset="-78"/>
                <a:cs typeface="Simplified Arabic" pitchFamily="18" charset="-78"/>
              </a:rPr>
              <a:t> .</a:t>
            </a:r>
          </a:p>
          <a:p>
            <a:pPr marL="609600" indent="-609600" algn="just" eaLnBrk="1" hangingPunct="1">
              <a:buFontTx/>
              <a:buNone/>
            </a:pPr>
            <a:r>
              <a:rPr lang="ar-IQ" altLang="ar-IQ" b="1" smtClean="0">
                <a:latin typeface="Simplified Arabic" pitchFamily="18" charset="-78"/>
                <a:cs typeface="Simplified Arabic" pitchFamily="18" charset="-78"/>
              </a:rPr>
              <a:t>3. </a:t>
            </a:r>
            <a:r>
              <a:rPr lang="ar-IQ" altLang="ar-IQ" b="1" smtClean="0">
                <a:solidFill>
                  <a:srgbClr val="FF0000"/>
                </a:solidFill>
                <a:latin typeface="Simplified Arabic" pitchFamily="18" charset="-78"/>
                <a:cs typeface="Simplified Arabic" pitchFamily="18" charset="-78"/>
              </a:rPr>
              <a:t>الثلج </a:t>
            </a:r>
            <a:r>
              <a:rPr lang="ar-IQ" altLang="ar-IQ" b="1" smtClean="0">
                <a:latin typeface="Simplified Arabic" pitchFamily="18" charset="-78"/>
                <a:cs typeface="Simplified Arabic" pitchFamily="18" charset="-78"/>
              </a:rPr>
              <a:t>(</a:t>
            </a:r>
            <a:r>
              <a:rPr lang="en-US" altLang="ar-IQ" b="1" smtClean="0">
                <a:latin typeface="Simplified Arabic" pitchFamily="18" charset="-78"/>
                <a:cs typeface="Simplified Arabic" pitchFamily="18" charset="-78"/>
              </a:rPr>
              <a:t>Ice</a:t>
            </a:r>
            <a:r>
              <a:rPr lang="ar-IQ" altLang="ar-IQ" b="1" smtClean="0">
                <a:latin typeface="Simplified Arabic" pitchFamily="18" charset="-78"/>
                <a:cs typeface="Simplified Arabic" pitchFamily="18" charset="-78"/>
              </a:rPr>
              <a:t>)</a:t>
            </a:r>
            <a:r>
              <a:rPr lang="ar-IQ" altLang="ar-IQ" smtClean="0">
                <a:latin typeface="Simplified Arabic" pitchFamily="18" charset="-78"/>
                <a:cs typeface="Simplified Arabic" pitchFamily="18" charset="-78"/>
              </a:rPr>
              <a:t> / </a:t>
            </a:r>
            <a:r>
              <a:rPr lang="ar-IQ" altLang="ar-IQ" sz="2400" smtClean="0">
                <a:latin typeface="Simplified Arabic" pitchFamily="18" charset="-78"/>
                <a:cs typeface="Simplified Arabic" pitchFamily="18" charset="-78"/>
              </a:rPr>
              <a:t>إن الثلج يُقلل النزيف من أوعية العضو المصاب .</a:t>
            </a:r>
          </a:p>
          <a:p>
            <a:pPr marL="609600" indent="-609600" algn="just" eaLnBrk="1" hangingPunct="1">
              <a:buFontTx/>
              <a:buNone/>
            </a:pPr>
            <a:r>
              <a:rPr lang="ar-IQ" altLang="ar-IQ" b="1" smtClean="0">
                <a:latin typeface="Simplified Arabic" pitchFamily="18" charset="-78"/>
                <a:cs typeface="Simplified Arabic" pitchFamily="18" charset="-78"/>
              </a:rPr>
              <a:t>4.</a:t>
            </a:r>
            <a:r>
              <a:rPr lang="ar-IQ" altLang="ar-IQ" smtClean="0">
                <a:latin typeface="Simplified Arabic" pitchFamily="18" charset="-78"/>
                <a:cs typeface="Simplified Arabic" pitchFamily="18" charset="-78"/>
              </a:rPr>
              <a:t> </a:t>
            </a:r>
            <a:r>
              <a:rPr lang="ar-IQ" altLang="ar-IQ" b="1" smtClean="0">
                <a:solidFill>
                  <a:srgbClr val="FF0000"/>
                </a:solidFill>
                <a:latin typeface="Simplified Arabic" pitchFamily="18" charset="-78"/>
                <a:cs typeface="Simplified Arabic" pitchFamily="18" charset="-78"/>
              </a:rPr>
              <a:t>الضغط </a:t>
            </a:r>
            <a:r>
              <a:rPr lang="ar-IQ" altLang="ar-IQ" b="1" smtClean="0">
                <a:latin typeface="Simplified Arabic" pitchFamily="18" charset="-78"/>
                <a:cs typeface="Simplified Arabic" pitchFamily="18" charset="-78"/>
              </a:rPr>
              <a:t>(</a:t>
            </a:r>
            <a:r>
              <a:rPr lang="en-US" altLang="ar-IQ" b="1" smtClean="0">
                <a:latin typeface="Simplified Arabic" pitchFamily="18" charset="-78"/>
                <a:cs typeface="Simplified Arabic" pitchFamily="18" charset="-78"/>
              </a:rPr>
              <a:t>Compression</a:t>
            </a:r>
            <a:r>
              <a:rPr lang="ar-IQ" altLang="ar-IQ" b="1" smtClean="0">
                <a:latin typeface="Simplified Arabic" pitchFamily="18" charset="-78"/>
                <a:cs typeface="Simplified Arabic" pitchFamily="18" charset="-78"/>
              </a:rPr>
              <a:t>)</a:t>
            </a:r>
            <a:r>
              <a:rPr lang="ar-IQ" altLang="ar-IQ" smtClean="0">
                <a:latin typeface="Simplified Arabic" pitchFamily="18" charset="-78"/>
                <a:cs typeface="Simplified Arabic" pitchFamily="18" charset="-78"/>
              </a:rPr>
              <a:t> / </a:t>
            </a:r>
            <a:r>
              <a:rPr lang="ar-IQ" altLang="ar-IQ" sz="2400" smtClean="0">
                <a:latin typeface="Simplified Arabic" pitchFamily="18" charset="-78"/>
                <a:cs typeface="Simplified Arabic" pitchFamily="18" charset="-78"/>
              </a:rPr>
              <a:t>عملية الضغط تحد من عملية التورم</a:t>
            </a:r>
          </a:p>
          <a:p>
            <a:pPr marL="609600" indent="-609600" algn="just" eaLnBrk="1" hangingPunct="1">
              <a:buFontTx/>
              <a:buNone/>
            </a:pPr>
            <a:r>
              <a:rPr lang="ar-IQ" altLang="ar-IQ" b="1" smtClean="0">
                <a:latin typeface="Simplified Arabic" pitchFamily="18" charset="-78"/>
                <a:cs typeface="Simplified Arabic" pitchFamily="18" charset="-78"/>
              </a:rPr>
              <a:t>5. </a:t>
            </a:r>
            <a:r>
              <a:rPr lang="ar-IQ" altLang="ar-IQ" b="1" smtClean="0">
                <a:solidFill>
                  <a:srgbClr val="FF0000"/>
                </a:solidFill>
                <a:latin typeface="Simplified Arabic" pitchFamily="18" charset="-78"/>
                <a:cs typeface="Simplified Arabic" pitchFamily="18" charset="-78"/>
              </a:rPr>
              <a:t>رفع</a:t>
            </a:r>
            <a:r>
              <a:rPr lang="ar-IQ" altLang="ar-IQ" b="1" smtClean="0">
                <a:latin typeface="Simplified Arabic" pitchFamily="18" charset="-78"/>
                <a:cs typeface="Simplified Arabic" pitchFamily="18" charset="-78"/>
              </a:rPr>
              <a:t> الجزء المصاب فوق مستوى القلب (</a:t>
            </a:r>
            <a:r>
              <a:rPr lang="en-US" altLang="ar-IQ" b="1" smtClean="0">
                <a:latin typeface="Simplified Arabic" pitchFamily="18" charset="-78"/>
                <a:cs typeface="Simplified Arabic" pitchFamily="18" charset="-78"/>
              </a:rPr>
              <a:t>Elevation</a:t>
            </a:r>
            <a:r>
              <a:rPr lang="ar-IQ" altLang="ar-IQ" b="1" smtClean="0">
                <a:latin typeface="Simplified Arabic" pitchFamily="18" charset="-78"/>
                <a:cs typeface="Simplified Arabic" pitchFamily="18" charset="-78"/>
              </a:rPr>
              <a:t>)</a:t>
            </a:r>
            <a:r>
              <a:rPr lang="ar-IQ" altLang="ar-IQ" smtClean="0">
                <a:latin typeface="Simplified Arabic" pitchFamily="18" charset="-78"/>
                <a:cs typeface="Simplified Arabic" pitchFamily="18" charset="-78"/>
              </a:rPr>
              <a:t> / </a:t>
            </a:r>
            <a:r>
              <a:rPr lang="ar-IQ" altLang="ar-IQ" sz="2400" smtClean="0">
                <a:latin typeface="Simplified Arabic" pitchFamily="18" charset="-78"/>
                <a:cs typeface="Simplified Arabic" pitchFamily="18" charset="-78"/>
              </a:rPr>
              <a:t>وذلك يُساعد في استخدام الجاذبية لتصريف السوائل الزائدة.</a:t>
            </a:r>
            <a:endParaRPr lang="en-US" altLang="ar-IQ" sz="240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53923774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152400"/>
            <a:ext cx="8229600" cy="609600"/>
          </a:xfrm>
        </p:spPr>
        <p:txBody>
          <a:bodyPr/>
          <a:lstStyle/>
          <a:p>
            <a:pPr eaLnBrk="1" hangingPunct="1"/>
            <a:r>
              <a:rPr lang="ar-IQ" altLang="ar-IQ" sz="3600" b="1" dirty="0" smtClean="0">
                <a:solidFill>
                  <a:srgbClr val="FF0000"/>
                </a:solidFill>
              </a:rPr>
              <a:t>1ـ1ـ7 كيف نعرف موضع الإصابة</a:t>
            </a:r>
            <a:r>
              <a:rPr lang="ar-IQ" altLang="ar-IQ" dirty="0" smtClean="0">
                <a:solidFill>
                  <a:srgbClr val="FF0000"/>
                </a:solidFill>
              </a:rPr>
              <a:t> </a:t>
            </a:r>
            <a:endParaRPr lang="en-US" altLang="ar-IQ" dirty="0" smtClean="0">
              <a:solidFill>
                <a:srgbClr val="FF0000"/>
              </a:solidFill>
            </a:endParaRPr>
          </a:p>
        </p:txBody>
      </p:sp>
      <p:sp>
        <p:nvSpPr>
          <p:cNvPr id="35843" name="Rectangle 3"/>
          <p:cNvSpPr>
            <a:spLocks noGrp="1" noChangeArrowheads="1"/>
          </p:cNvSpPr>
          <p:nvPr>
            <p:ph idx="1"/>
          </p:nvPr>
        </p:nvSpPr>
        <p:spPr>
          <a:xfrm>
            <a:off x="179388" y="914400"/>
            <a:ext cx="8785225" cy="5683250"/>
          </a:xfrm>
        </p:spPr>
        <p:txBody>
          <a:bodyPr/>
          <a:lstStyle/>
          <a:p>
            <a:pPr marL="533400" indent="-533400" algn="just" eaLnBrk="1" hangingPunct="1"/>
            <a:r>
              <a:rPr lang="ar-IQ" altLang="ar-IQ" sz="2800" dirty="0" smtClean="0"/>
              <a:t>هناك ستة أنواع في تركيبة الأنسجة الداخلية للجسم التي </a:t>
            </a:r>
            <a:r>
              <a:rPr lang="ar-IQ" altLang="ar-IQ" sz="2800" b="1" dirty="0" smtClean="0">
                <a:solidFill>
                  <a:srgbClr val="FF0000"/>
                </a:solidFill>
              </a:rPr>
              <a:t>غالباً ما تتعرض للإصابة</a:t>
            </a:r>
            <a:r>
              <a:rPr lang="ar-IQ" altLang="ar-IQ" sz="2800" dirty="0" smtClean="0"/>
              <a:t> ولكل نوع تطبق نفس المبادئ في العلاج وهذه التركيبات هي :ـ </a:t>
            </a:r>
          </a:p>
          <a:p>
            <a:pPr marL="533400" indent="-533400" algn="just" eaLnBrk="1" hangingPunct="1">
              <a:buFontTx/>
              <a:buAutoNum type="arabicPeriod"/>
            </a:pPr>
            <a:r>
              <a:rPr lang="ar-IQ" altLang="ar-IQ" sz="2800" b="1" u="sng" dirty="0" smtClean="0">
                <a:solidFill>
                  <a:srgbClr val="FF0000"/>
                </a:solidFill>
              </a:rPr>
              <a:t>العضلات</a:t>
            </a:r>
            <a:r>
              <a:rPr lang="ar-IQ" altLang="ar-IQ" sz="2800" b="1" dirty="0" smtClean="0"/>
              <a:t> .</a:t>
            </a:r>
          </a:p>
          <a:p>
            <a:pPr marL="533400" indent="-533400" algn="just" eaLnBrk="1" hangingPunct="1">
              <a:buFontTx/>
              <a:buAutoNum type="arabicPeriod"/>
            </a:pPr>
            <a:r>
              <a:rPr lang="ar-IQ" altLang="ar-IQ" sz="2800" b="1" dirty="0" smtClean="0"/>
              <a:t> </a:t>
            </a:r>
            <a:r>
              <a:rPr lang="ar-IQ" altLang="ar-IQ" sz="2800" b="1" u="sng" dirty="0" smtClean="0">
                <a:solidFill>
                  <a:srgbClr val="FF0000"/>
                </a:solidFill>
              </a:rPr>
              <a:t>الأوتار</a:t>
            </a:r>
            <a:r>
              <a:rPr lang="ar-IQ" altLang="ar-IQ" sz="2800" b="1" dirty="0" smtClean="0"/>
              <a:t>   </a:t>
            </a:r>
            <a:r>
              <a:rPr lang="ar-IQ" altLang="ar-IQ" sz="2800" dirty="0" smtClean="0"/>
              <a:t>(وهي نسج رفيع خشن وطويل ويكون امتداد للعضلة).</a:t>
            </a:r>
          </a:p>
          <a:p>
            <a:pPr marL="533400" indent="-533400" algn="just" eaLnBrk="1" hangingPunct="1">
              <a:buFontTx/>
              <a:buAutoNum type="arabicPeriod"/>
            </a:pPr>
            <a:r>
              <a:rPr lang="ar-IQ" altLang="ar-IQ" sz="2800" b="1" u="sng" dirty="0" smtClean="0">
                <a:solidFill>
                  <a:srgbClr val="FF0000"/>
                </a:solidFill>
              </a:rPr>
              <a:t>العظام</a:t>
            </a:r>
            <a:r>
              <a:rPr lang="ar-IQ" altLang="ar-IQ" sz="2800" b="1" dirty="0" smtClean="0">
                <a:solidFill>
                  <a:srgbClr val="FF0000"/>
                </a:solidFill>
              </a:rPr>
              <a:t> </a:t>
            </a:r>
            <a:r>
              <a:rPr lang="ar-IQ" altLang="ar-IQ" sz="2800" b="1" dirty="0" smtClean="0"/>
              <a:t>    </a:t>
            </a:r>
            <a:r>
              <a:rPr lang="ar-IQ" altLang="ar-IQ" sz="2800" dirty="0" smtClean="0"/>
              <a:t>(إن أكثر الإصابات ألماً هي إصابات العظام خاصة عند لمسها أو تحريكها).</a:t>
            </a:r>
          </a:p>
          <a:p>
            <a:pPr marL="533400" indent="-533400" algn="just" eaLnBrk="1" hangingPunct="1">
              <a:buFontTx/>
              <a:buAutoNum type="arabicPeriod"/>
            </a:pPr>
            <a:r>
              <a:rPr lang="ar-IQ" altLang="ar-IQ" sz="2800" b="1" dirty="0" smtClean="0"/>
              <a:t> </a:t>
            </a:r>
            <a:r>
              <a:rPr lang="ar-IQ" altLang="ar-IQ" sz="2800" b="1" u="sng" dirty="0" smtClean="0">
                <a:solidFill>
                  <a:srgbClr val="FF0000"/>
                </a:solidFill>
              </a:rPr>
              <a:t>المفاصل</a:t>
            </a:r>
            <a:r>
              <a:rPr lang="ar-IQ" altLang="ar-IQ" sz="2800" dirty="0" smtClean="0"/>
              <a:t> (بما فيها الغضروف).</a:t>
            </a:r>
          </a:p>
          <a:p>
            <a:pPr marL="533400" indent="-533400" algn="just" eaLnBrk="1" hangingPunct="1">
              <a:buFontTx/>
              <a:buAutoNum type="arabicPeriod"/>
            </a:pPr>
            <a:r>
              <a:rPr lang="ar-IQ" altLang="ar-IQ" sz="2800" b="1" u="sng" dirty="0" smtClean="0">
                <a:solidFill>
                  <a:srgbClr val="FF0000"/>
                </a:solidFill>
              </a:rPr>
              <a:t>الأربطة</a:t>
            </a:r>
            <a:r>
              <a:rPr lang="ar-IQ" altLang="ar-IQ" sz="2800" b="1" dirty="0" smtClean="0"/>
              <a:t> .</a:t>
            </a:r>
          </a:p>
          <a:p>
            <a:pPr marL="533400" indent="-533400" algn="just" eaLnBrk="1" hangingPunct="1">
              <a:buFontTx/>
              <a:buAutoNum type="arabicPeriod"/>
            </a:pPr>
            <a:r>
              <a:rPr lang="ar-IQ" altLang="ar-IQ" sz="2800" b="1" dirty="0" smtClean="0"/>
              <a:t> </a:t>
            </a:r>
            <a:r>
              <a:rPr lang="ar-IQ" altLang="ar-IQ" sz="2800" b="1" u="sng" dirty="0" smtClean="0">
                <a:solidFill>
                  <a:srgbClr val="FF0000"/>
                </a:solidFill>
              </a:rPr>
              <a:t>اللفافة</a:t>
            </a:r>
            <a:r>
              <a:rPr lang="ar-IQ" altLang="ar-IQ" sz="2800" dirty="0" smtClean="0">
                <a:solidFill>
                  <a:srgbClr val="FF0000"/>
                </a:solidFill>
              </a:rPr>
              <a:t> </a:t>
            </a:r>
            <a:r>
              <a:rPr lang="ar-IQ" altLang="ar-IQ" sz="2800" dirty="0" smtClean="0"/>
              <a:t> (</a:t>
            </a:r>
            <a:r>
              <a:rPr lang="ar-IQ" altLang="ar-IQ" sz="2800" b="1" dirty="0" smtClean="0"/>
              <a:t>الجلد)</a:t>
            </a:r>
            <a:r>
              <a:rPr lang="ar-IQ" altLang="ar-IQ" sz="2800" dirty="0" smtClean="0"/>
              <a:t> </a:t>
            </a:r>
          </a:p>
          <a:p>
            <a:pPr marL="533400" indent="-533400" algn="just" eaLnBrk="1" hangingPunct="1">
              <a:buFontTx/>
              <a:buNone/>
            </a:pPr>
            <a:r>
              <a:rPr lang="ar-IQ" altLang="ar-IQ" sz="2000" b="1" dirty="0" smtClean="0"/>
              <a:t>إن اللفافة (الجلد)(غالباً ما يتعرض للإصابة الخارجية وتكون </a:t>
            </a:r>
            <a:r>
              <a:rPr lang="ar-IQ" altLang="ar-IQ" sz="2000" b="1" dirty="0" smtClean="0">
                <a:solidFill>
                  <a:srgbClr val="FF0000"/>
                </a:solidFill>
              </a:rPr>
              <a:t>الإصابة مرئية</a:t>
            </a:r>
            <a:r>
              <a:rPr lang="ar-IQ" altLang="ar-IQ" sz="2000" b="1" dirty="0" smtClean="0"/>
              <a:t>).</a:t>
            </a:r>
          </a:p>
          <a:p>
            <a:pPr marL="533400" indent="-533400" algn="just" eaLnBrk="1" hangingPunct="1">
              <a:buFont typeface="Wingdings" pitchFamily="2" charset="2"/>
              <a:buNone/>
            </a:pPr>
            <a:r>
              <a:rPr lang="ar-IQ" altLang="ar-IQ" sz="2000" b="1" dirty="0" smtClean="0"/>
              <a:t>أما بقية إصابات التراكيب الستة فإنه بدون معرفة التشريح من الصعب التعرف على المنطقة المصابة بالتحديد ، وعليه فان إصاباتها تحدد من قبل الطبيب.</a:t>
            </a:r>
            <a:endParaRPr lang="en-US" altLang="ar-IQ" sz="2000" b="1" dirty="0" smtClean="0"/>
          </a:p>
        </p:txBody>
      </p:sp>
    </p:spTree>
    <p:extLst>
      <p:ext uri="{BB962C8B-B14F-4D97-AF65-F5344CB8AC3E}">
        <p14:creationId xmlns:p14="http://schemas.microsoft.com/office/powerpoint/2010/main" val="1642308836"/>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15888"/>
            <a:ext cx="8229600" cy="649287"/>
          </a:xfrm>
        </p:spPr>
        <p:txBody>
          <a:bodyPr/>
          <a:lstStyle/>
          <a:p>
            <a:pPr algn="r" eaLnBrk="1" hangingPunct="1"/>
            <a:r>
              <a:rPr lang="ar-IQ" altLang="ar-IQ" sz="3600" b="1" dirty="0" smtClean="0">
                <a:solidFill>
                  <a:srgbClr val="FF0000"/>
                </a:solidFill>
                <a:latin typeface="Simplified Arabic" pitchFamily="18" charset="-78"/>
                <a:cs typeface="Simplified Arabic" pitchFamily="18" charset="-78"/>
              </a:rPr>
              <a:t>1ـ1ـ8 مدة الشفاء </a:t>
            </a:r>
            <a:r>
              <a:rPr lang="en-US" altLang="ar-IQ" sz="3600" b="1" dirty="0" smtClean="0">
                <a:solidFill>
                  <a:srgbClr val="FF0000"/>
                </a:solidFill>
                <a:latin typeface="Simplified Arabic" pitchFamily="18" charset="-78"/>
                <a:cs typeface="Simplified Arabic" pitchFamily="18" charset="-78"/>
              </a:rPr>
              <a:t>During of Recovery</a:t>
            </a:r>
            <a:r>
              <a:rPr lang="en-US" altLang="ar-IQ" b="1" dirty="0" smtClean="0">
                <a:solidFill>
                  <a:srgbClr val="FF0000"/>
                </a:solidFill>
                <a:latin typeface="Simplified Arabic" pitchFamily="18" charset="-78"/>
                <a:cs typeface="Simplified Arabic" pitchFamily="18" charset="-78"/>
              </a:rPr>
              <a:t> </a:t>
            </a:r>
          </a:p>
        </p:txBody>
      </p:sp>
      <p:sp>
        <p:nvSpPr>
          <p:cNvPr id="36867" name="Rectangle 3"/>
          <p:cNvSpPr>
            <a:spLocks noGrp="1" noChangeArrowheads="1"/>
          </p:cNvSpPr>
          <p:nvPr>
            <p:ph idx="1"/>
          </p:nvPr>
        </p:nvSpPr>
        <p:spPr>
          <a:xfrm>
            <a:off x="107950" y="836613"/>
            <a:ext cx="8856663" cy="5905500"/>
          </a:xfrm>
        </p:spPr>
        <p:txBody>
          <a:bodyPr/>
          <a:lstStyle/>
          <a:p>
            <a:pPr algn="just" eaLnBrk="1" hangingPunct="1"/>
            <a:r>
              <a:rPr lang="ar-IQ" altLang="ar-IQ" sz="4000" b="1" dirty="0" smtClean="0"/>
              <a:t>الوقت الذي يأخذه العضو المصاب للشفاء يعتمد على عدة عوام أهمها:ـ</a:t>
            </a:r>
            <a:endParaRPr lang="ar-IQ" altLang="ar-IQ" sz="4000" dirty="0" smtClean="0"/>
          </a:p>
          <a:p>
            <a:pPr algn="just" eaLnBrk="1" hangingPunct="1"/>
            <a:r>
              <a:rPr lang="ar-IQ" altLang="ar-IQ" sz="4000" dirty="0" smtClean="0"/>
              <a:t> مدى تلقي </a:t>
            </a:r>
            <a:r>
              <a:rPr lang="ar-IQ" altLang="ar-IQ" sz="4000" b="1" dirty="0" smtClean="0">
                <a:solidFill>
                  <a:srgbClr val="FF0000"/>
                </a:solidFill>
              </a:rPr>
              <a:t>الإسعافات الأولية </a:t>
            </a:r>
            <a:r>
              <a:rPr lang="ar-IQ" altLang="ar-IQ" sz="4000" dirty="0" smtClean="0"/>
              <a:t>في المراحل الأولى من الإصابات.</a:t>
            </a:r>
            <a:endParaRPr lang="en-US" altLang="ar-IQ" sz="4000" dirty="0" smtClean="0"/>
          </a:p>
          <a:p>
            <a:pPr algn="just" eaLnBrk="1" hangingPunct="1"/>
            <a:r>
              <a:rPr lang="en-US" altLang="ar-IQ" sz="4000" dirty="0" smtClean="0"/>
              <a:t> </a:t>
            </a:r>
            <a:r>
              <a:rPr lang="ar-IQ" altLang="ar-IQ" sz="4000" dirty="0" smtClean="0"/>
              <a:t>مستوى </a:t>
            </a:r>
            <a:r>
              <a:rPr lang="ar-IQ" altLang="ar-IQ" sz="4000" b="1" dirty="0" smtClean="0">
                <a:solidFill>
                  <a:srgbClr val="FF0000"/>
                </a:solidFill>
              </a:rPr>
              <a:t>اللياقة البدنية </a:t>
            </a:r>
            <a:r>
              <a:rPr lang="ar-IQ" altLang="ar-IQ" sz="4000" dirty="0" smtClean="0"/>
              <a:t>العامة للجسم عند الإصابة.</a:t>
            </a:r>
            <a:endParaRPr lang="en-US" altLang="ar-IQ" sz="4000" dirty="0" smtClean="0"/>
          </a:p>
          <a:p>
            <a:pPr algn="just" eaLnBrk="1" hangingPunct="1"/>
            <a:r>
              <a:rPr lang="en-US" altLang="ar-IQ" sz="4000" dirty="0" smtClean="0"/>
              <a:t> </a:t>
            </a:r>
            <a:r>
              <a:rPr lang="ar-IQ" altLang="ar-IQ" sz="4000" dirty="0" smtClean="0"/>
              <a:t>مدى </a:t>
            </a:r>
            <a:r>
              <a:rPr lang="ar-IQ" altLang="ar-IQ" sz="4000" b="1" dirty="0" smtClean="0">
                <a:solidFill>
                  <a:srgbClr val="FF0000"/>
                </a:solidFill>
              </a:rPr>
              <a:t>درجة الإصابة </a:t>
            </a:r>
            <a:r>
              <a:rPr lang="ar-IQ" altLang="ar-IQ" sz="4000" dirty="0" smtClean="0"/>
              <a:t>( كلما كانت شديدة تأخذ وقتاً طويلاً للشفاء).</a:t>
            </a:r>
            <a:endParaRPr lang="en-US" altLang="ar-IQ" sz="4000" dirty="0" smtClean="0"/>
          </a:p>
          <a:p>
            <a:pPr algn="just" eaLnBrk="1" hangingPunct="1"/>
            <a:r>
              <a:rPr lang="en-US" altLang="ar-IQ" sz="4000" dirty="0" smtClean="0"/>
              <a:t> </a:t>
            </a:r>
            <a:r>
              <a:rPr lang="ar-IQ" altLang="ar-IQ" sz="4000" dirty="0" smtClean="0"/>
              <a:t>مقدار </a:t>
            </a:r>
            <a:r>
              <a:rPr lang="ar-IQ" altLang="ar-IQ" sz="4000" b="1" dirty="0" smtClean="0">
                <a:solidFill>
                  <a:srgbClr val="FF0000"/>
                </a:solidFill>
              </a:rPr>
              <a:t>الراحة </a:t>
            </a:r>
            <a:r>
              <a:rPr lang="ar-IQ" altLang="ar-IQ" sz="4000" dirty="0" smtClean="0"/>
              <a:t>التي أعطيت للجزء المصاب.</a:t>
            </a:r>
            <a:endParaRPr lang="en-US" altLang="ar-IQ" sz="4000" dirty="0" smtClean="0"/>
          </a:p>
        </p:txBody>
      </p:sp>
    </p:spTree>
    <p:extLst>
      <p:ext uri="{BB962C8B-B14F-4D97-AF65-F5344CB8AC3E}">
        <p14:creationId xmlns:p14="http://schemas.microsoft.com/office/powerpoint/2010/main" val="171598801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115888"/>
            <a:ext cx="8229600" cy="576262"/>
          </a:xfrm>
        </p:spPr>
        <p:txBody>
          <a:bodyPr/>
          <a:lstStyle/>
          <a:p>
            <a:pPr algn="r" eaLnBrk="1" hangingPunct="1"/>
            <a:r>
              <a:rPr lang="ar-IQ" altLang="ar-IQ" sz="2400" b="1" dirty="0" smtClean="0">
                <a:solidFill>
                  <a:srgbClr val="FF0000"/>
                </a:solidFill>
                <a:latin typeface="Simplified Arabic" pitchFamily="18" charset="-78"/>
                <a:cs typeface="Simplified Arabic" pitchFamily="18" charset="-78"/>
              </a:rPr>
              <a:t>1ـ1ـ9 الالتهابات وعمليات الشفاء  </a:t>
            </a:r>
            <a:r>
              <a:rPr lang="en-US" altLang="ar-IQ" sz="2400" b="1" dirty="0" smtClean="0">
                <a:solidFill>
                  <a:srgbClr val="FF0000"/>
                </a:solidFill>
                <a:latin typeface="Simplified Arabic" pitchFamily="18" charset="-78"/>
                <a:cs typeface="Simplified Arabic" pitchFamily="18" charset="-78"/>
              </a:rPr>
              <a:t>Inflammation and recovery</a:t>
            </a:r>
          </a:p>
        </p:txBody>
      </p:sp>
      <p:sp>
        <p:nvSpPr>
          <p:cNvPr id="37891" name="Rectangle 3"/>
          <p:cNvSpPr>
            <a:spLocks noGrp="1" noChangeArrowheads="1"/>
          </p:cNvSpPr>
          <p:nvPr>
            <p:ph idx="1"/>
          </p:nvPr>
        </p:nvSpPr>
        <p:spPr>
          <a:xfrm>
            <a:off x="179388" y="765175"/>
            <a:ext cx="8785225" cy="5976938"/>
          </a:xfrm>
        </p:spPr>
        <p:txBody>
          <a:bodyPr/>
          <a:lstStyle/>
          <a:p>
            <a:pPr algn="just" eaLnBrk="1" hangingPunct="1"/>
            <a:r>
              <a:rPr lang="ar-IQ" altLang="ar-IQ" sz="2800" b="1" dirty="0" smtClean="0">
                <a:latin typeface="Simplified Arabic" pitchFamily="18" charset="-78"/>
                <a:cs typeface="Simplified Arabic" pitchFamily="18" charset="-78"/>
              </a:rPr>
              <a:t>تؤدي الإصابة إلى :-</a:t>
            </a:r>
          </a:p>
          <a:p>
            <a:pPr algn="just" eaLnBrk="1" hangingPunct="1">
              <a:buFontTx/>
              <a:buChar char="-"/>
            </a:pPr>
            <a:r>
              <a:rPr lang="ar-IQ" altLang="ar-IQ" sz="2800" b="1" dirty="0" smtClean="0">
                <a:solidFill>
                  <a:srgbClr val="FF0000"/>
                </a:solidFill>
                <a:latin typeface="Simplified Arabic" pitchFamily="18" charset="-78"/>
                <a:cs typeface="Simplified Arabic" pitchFamily="18" charset="-78"/>
              </a:rPr>
              <a:t>زيادة </a:t>
            </a:r>
            <a:r>
              <a:rPr lang="ar-IQ" altLang="ar-IQ" sz="2800" b="1" u="sng" dirty="0" smtClean="0">
                <a:solidFill>
                  <a:srgbClr val="FF0000"/>
                </a:solidFill>
                <a:latin typeface="Simplified Arabic" pitchFamily="18" charset="-78"/>
                <a:cs typeface="Simplified Arabic" pitchFamily="18" charset="-78"/>
              </a:rPr>
              <a:t>الاحتكاك</a:t>
            </a:r>
            <a:r>
              <a:rPr lang="ar-IQ" altLang="ar-IQ" sz="2800" b="1" dirty="0" smtClean="0">
                <a:solidFill>
                  <a:srgbClr val="FF0000"/>
                </a:solidFill>
                <a:latin typeface="Simplified Arabic" pitchFamily="18" charset="-78"/>
                <a:cs typeface="Simplified Arabic" pitchFamily="18" charset="-78"/>
              </a:rPr>
              <a:t> </a:t>
            </a:r>
            <a:r>
              <a:rPr lang="ar-IQ" altLang="ar-IQ" sz="2800" b="1" dirty="0" smtClean="0">
                <a:latin typeface="Simplified Arabic" pitchFamily="18" charset="-78"/>
                <a:cs typeface="Simplified Arabic" pitchFamily="18" charset="-78"/>
              </a:rPr>
              <a:t>الذي يحدث بين الأنسجة المتحركة.</a:t>
            </a:r>
            <a:endParaRPr lang="ar-IQ" altLang="ar-IQ" sz="2800" b="1" dirty="0">
              <a:latin typeface="Simplified Arabic" pitchFamily="18" charset="-78"/>
              <a:cs typeface="Simplified Arabic" pitchFamily="18" charset="-78"/>
            </a:endParaRPr>
          </a:p>
          <a:p>
            <a:pPr algn="just" eaLnBrk="1" hangingPunct="1">
              <a:buFontTx/>
              <a:buChar char="-"/>
            </a:pPr>
            <a:r>
              <a:rPr lang="ar-IQ" altLang="ar-IQ" sz="2800" b="1" dirty="0" smtClean="0">
                <a:latin typeface="Simplified Arabic" pitchFamily="18" charset="-78"/>
                <a:cs typeface="Simplified Arabic" pitchFamily="18" charset="-78"/>
              </a:rPr>
              <a:t>بالإضافة إلى انطلاق </a:t>
            </a:r>
            <a:r>
              <a:rPr lang="ar-IQ" altLang="ar-IQ" sz="2800" b="1" u="sng" dirty="0" smtClean="0">
                <a:solidFill>
                  <a:srgbClr val="FF0000"/>
                </a:solidFill>
                <a:latin typeface="Simplified Arabic" pitchFamily="18" charset="-78"/>
                <a:cs typeface="Simplified Arabic" pitchFamily="18" charset="-78"/>
              </a:rPr>
              <a:t>وسط كيميائي </a:t>
            </a:r>
          </a:p>
          <a:p>
            <a:pPr algn="just" eaLnBrk="1" hangingPunct="1"/>
            <a:r>
              <a:rPr lang="ar-IQ" altLang="ar-IQ" sz="2800" b="1" dirty="0" smtClean="0">
                <a:latin typeface="Simplified Arabic" pitchFamily="18" charset="-78"/>
                <a:cs typeface="Simplified Arabic" pitchFamily="18" charset="-78"/>
              </a:rPr>
              <a:t>كلاهما أي (الاحتكاك و الوسط الكيميائي) من الممكن أن يُسبب عملية </a:t>
            </a:r>
            <a:r>
              <a:rPr lang="ar-IQ" altLang="ar-IQ" sz="2800" b="1" u="sng" dirty="0" smtClean="0">
                <a:solidFill>
                  <a:srgbClr val="3366FF"/>
                </a:solidFill>
                <a:latin typeface="Simplified Arabic" pitchFamily="18" charset="-78"/>
                <a:cs typeface="Simplified Arabic" pitchFamily="18" charset="-78"/>
              </a:rPr>
              <a:t>الالتهاب</a:t>
            </a:r>
            <a:r>
              <a:rPr lang="ar-IQ" altLang="ar-IQ" sz="2800" b="1" dirty="0" smtClean="0">
                <a:latin typeface="Simplified Arabic" pitchFamily="18" charset="-78"/>
                <a:cs typeface="Simplified Arabic" pitchFamily="18" charset="-78"/>
              </a:rPr>
              <a:t>. </a:t>
            </a:r>
          </a:p>
          <a:p>
            <a:pPr algn="just" eaLnBrk="1" hangingPunct="1"/>
            <a:r>
              <a:rPr lang="ar-IQ" altLang="ar-IQ" sz="2800" b="1" dirty="0" smtClean="0">
                <a:solidFill>
                  <a:srgbClr val="FF00FF"/>
                </a:solidFill>
                <a:latin typeface="Simplified Arabic" pitchFamily="18" charset="-78"/>
                <a:cs typeface="Simplified Arabic" pitchFamily="18" charset="-78"/>
              </a:rPr>
              <a:t>هذه العملية (الالتهاب) من الممكن أن تُرى بالعين المجردة ببعض العلامات ( الألم ، الورم ، الاحمرار والدفء ) </a:t>
            </a:r>
          </a:p>
          <a:p>
            <a:pPr algn="just" eaLnBrk="1" hangingPunct="1"/>
            <a:r>
              <a:rPr lang="ar-IQ" altLang="ar-IQ" sz="2800" b="1" dirty="0" smtClean="0">
                <a:latin typeface="Simplified Arabic" pitchFamily="18" charset="-78"/>
                <a:cs typeface="Simplified Arabic" pitchFamily="18" charset="-78"/>
              </a:rPr>
              <a:t>وعلى أي حال </a:t>
            </a:r>
            <a:r>
              <a:rPr lang="ar-IQ" altLang="ar-IQ" sz="2800" b="1" u="sng" dirty="0" smtClean="0">
                <a:solidFill>
                  <a:srgbClr val="3366FF"/>
                </a:solidFill>
                <a:latin typeface="Simplified Arabic" pitchFamily="18" charset="-78"/>
                <a:cs typeface="Simplified Arabic" pitchFamily="18" charset="-78"/>
              </a:rPr>
              <a:t>فالإصابة الخفيفة</a:t>
            </a:r>
            <a:r>
              <a:rPr lang="ar-IQ" altLang="ar-IQ" sz="2800" b="1" dirty="0" smtClean="0">
                <a:solidFill>
                  <a:srgbClr val="3366FF"/>
                </a:solidFill>
                <a:latin typeface="Simplified Arabic" pitchFamily="18" charset="-78"/>
                <a:cs typeface="Simplified Arabic" pitchFamily="18" charset="-78"/>
              </a:rPr>
              <a:t> </a:t>
            </a:r>
            <a:r>
              <a:rPr lang="ar-IQ" altLang="ar-IQ" sz="2800" b="1" dirty="0" smtClean="0">
                <a:latin typeface="Simplified Arabic" pitchFamily="18" charset="-78"/>
                <a:cs typeface="Simplified Arabic" pitchFamily="18" charset="-78"/>
              </a:rPr>
              <a:t>من الممكن أنها لا تظهر أي من هذه العلامات خاصة في المراحل الأولى </a:t>
            </a:r>
          </a:p>
          <a:p>
            <a:pPr algn="just" eaLnBrk="1" hangingPunct="1"/>
            <a:r>
              <a:rPr lang="ar-IQ" altLang="ar-IQ" sz="2800" b="1" dirty="0" smtClean="0">
                <a:solidFill>
                  <a:srgbClr val="3366FF"/>
                </a:solidFill>
                <a:latin typeface="Simplified Arabic" pitchFamily="18" charset="-78"/>
                <a:cs typeface="Simplified Arabic" pitchFamily="18" charset="-78"/>
              </a:rPr>
              <a:t>من المعروف أن الجسم يقوم تلقائياً بأحداث تغيرات تتعاقب في الأنسجة الحية عقب الإصابة وهي عمليات طبيعية لازمة لإصلاح الأنسجة.</a:t>
            </a:r>
            <a:endParaRPr lang="en-US" altLang="ar-IQ" sz="2800" b="1" dirty="0" smtClean="0">
              <a:solidFill>
                <a:srgbClr val="3366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236583989"/>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15888"/>
            <a:ext cx="8229600" cy="649287"/>
          </a:xfrm>
        </p:spPr>
        <p:txBody>
          <a:bodyPr/>
          <a:lstStyle/>
          <a:p>
            <a:pPr algn="r" eaLnBrk="1" hangingPunct="1"/>
            <a:r>
              <a:rPr lang="ar-IQ" altLang="ar-IQ" sz="3200" b="1" dirty="0" smtClean="0">
                <a:solidFill>
                  <a:srgbClr val="FF0000"/>
                </a:solidFill>
                <a:latin typeface="Simplified Arabic" pitchFamily="18" charset="-78"/>
                <a:cs typeface="Simplified Arabic" pitchFamily="18" charset="-78"/>
              </a:rPr>
              <a:t>سير وتدرج الالتهاب الذي يلازم الإصابة الحادة والمزمنة</a:t>
            </a:r>
            <a:endParaRPr lang="en-US" altLang="ar-IQ" sz="3200" b="1" dirty="0" smtClean="0">
              <a:solidFill>
                <a:srgbClr val="FF0000"/>
              </a:solidFill>
              <a:latin typeface="Simplified Arabic" pitchFamily="18" charset="-78"/>
              <a:cs typeface="Simplified Arabic" pitchFamily="18" charset="-78"/>
            </a:endParaRPr>
          </a:p>
        </p:txBody>
      </p:sp>
      <p:sp>
        <p:nvSpPr>
          <p:cNvPr id="38915" name="Rectangle 3"/>
          <p:cNvSpPr>
            <a:spLocks noGrp="1" noChangeArrowheads="1"/>
          </p:cNvSpPr>
          <p:nvPr>
            <p:ph idx="1"/>
          </p:nvPr>
        </p:nvSpPr>
        <p:spPr>
          <a:xfrm>
            <a:off x="179388" y="981075"/>
            <a:ext cx="8785225" cy="5688013"/>
          </a:xfrm>
        </p:spPr>
        <p:txBody>
          <a:bodyPr/>
          <a:lstStyle/>
          <a:p>
            <a:pPr algn="just" eaLnBrk="1" hangingPunct="1">
              <a:buFont typeface="Wingdings" pitchFamily="2" charset="2"/>
              <a:buNone/>
            </a:pPr>
            <a:r>
              <a:rPr lang="ar-IQ" altLang="ar-IQ" b="1" dirty="0" smtClean="0">
                <a:solidFill>
                  <a:srgbClr val="FF0000"/>
                </a:solidFill>
                <a:latin typeface="Simplified Arabic" pitchFamily="18" charset="-78"/>
                <a:cs typeface="Simplified Arabic" pitchFamily="18" charset="-78"/>
              </a:rPr>
              <a:t>1ـ الألم:ـ </a:t>
            </a:r>
            <a:r>
              <a:rPr lang="en-US" altLang="ar-IQ" b="1" dirty="0" smtClean="0">
                <a:solidFill>
                  <a:srgbClr val="FF0000"/>
                </a:solidFill>
                <a:latin typeface="Simplified Arabic" pitchFamily="18" charset="-78"/>
                <a:cs typeface="Simplified Arabic" pitchFamily="18" charset="-78"/>
              </a:rPr>
              <a:t>Pain </a:t>
            </a:r>
            <a:endParaRPr lang="ar-IQ" altLang="ar-IQ" b="1" dirty="0" smtClean="0">
              <a:solidFill>
                <a:srgbClr val="FF0000"/>
              </a:solidFill>
              <a:latin typeface="Simplified Arabic" pitchFamily="18" charset="-78"/>
              <a:cs typeface="Simplified Arabic" pitchFamily="18" charset="-78"/>
            </a:endParaRPr>
          </a:p>
          <a:p>
            <a:pPr algn="just" eaLnBrk="1" hangingPunct="1"/>
            <a:r>
              <a:rPr lang="ar-IQ" altLang="ar-IQ" b="1" dirty="0" smtClean="0">
                <a:latin typeface="Simplified Arabic" pitchFamily="18" charset="-78"/>
                <a:cs typeface="Simplified Arabic" pitchFamily="18" charset="-78"/>
              </a:rPr>
              <a:t>وهو تحذير طبيعي للتلف بالجزء المصاب .</a:t>
            </a:r>
          </a:p>
          <a:p>
            <a:pPr algn="just" eaLnBrk="1" hangingPunct="1"/>
            <a:r>
              <a:rPr lang="ar-IQ" altLang="ar-IQ" b="1" dirty="0" smtClean="0">
                <a:solidFill>
                  <a:srgbClr val="FF0000"/>
                </a:solidFill>
                <a:latin typeface="Simplified Arabic" pitchFamily="18" charset="-78"/>
                <a:cs typeface="Simplified Arabic" pitchFamily="18" charset="-78"/>
              </a:rPr>
              <a:t> أسباب الألم </a:t>
            </a:r>
          </a:p>
          <a:p>
            <a:pPr algn="just" eaLnBrk="1" hangingPunct="1">
              <a:buFont typeface="Wingdings" pitchFamily="2" charset="2"/>
              <a:buNone/>
            </a:pPr>
            <a:r>
              <a:rPr lang="ar-IQ" altLang="ar-IQ" b="1" dirty="0" smtClean="0">
                <a:latin typeface="Simplified Arabic" pitchFamily="18" charset="-78"/>
                <a:cs typeface="Simplified Arabic" pitchFamily="18" charset="-78"/>
              </a:rPr>
              <a:t>أ ـ يمكن أن يكون نتيجة لأثارت الإصابة نفسها </a:t>
            </a:r>
            <a:r>
              <a:rPr lang="ar-IQ" altLang="ar-IQ" b="1" dirty="0" smtClean="0">
                <a:solidFill>
                  <a:srgbClr val="FF0000"/>
                </a:solidFill>
                <a:latin typeface="Simplified Arabic" pitchFamily="18" charset="-78"/>
                <a:cs typeface="Simplified Arabic" pitchFamily="18" charset="-78"/>
              </a:rPr>
              <a:t>مستقبلات الألم </a:t>
            </a:r>
            <a:r>
              <a:rPr lang="ar-IQ" altLang="ar-IQ" b="1" dirty="0" smtClean="0">
                <a:latin typeface="Simplified Arabic" pitchFamily="18" charset="-78"/>
                <a:cs typeface="Simplified Arabic" pitchFamily="18" charset="-78"/>
              </a:rPr>
              <a:t>.</a:t>
            </a:r>
          </a:p>
          <a:p>
            <a:pPr algn="just" eaLnBrk="1" hangingPunct="1">
              <a:buFont typeface="Wingdings" pitchFamily="2" charset="2"/>
              <a:buNone/>
            </a:pPr>
            <a:r>
              <a:rPr lang="ar-IQ" altLang="ar-IQ" b="1" dirty="0" smtClean="0">
                <a:latin typeface="Simplified Arabic" pitchFamily="18" charset="-78"/>
                <a:cs typeface="Simplified Arabic" pitchFamily="18" charset="-78"/>
              </a:rPr>
              <a:t>ب ـ أو بسبب </a:t>
            </a:r>
            <a:r>
              <a:rPr lang="ar-IQ" altLang="ar-IQ" b="1" dirty="0" smtClean="0">
                <a:solidFill>
                  <a:srgbClr val="FF0000"/>
                </a:solidFill>
                <a:latin typeface="Simplified Arabic" pitchFamily="18" charset="-78"/>
                <a:cs typeface="Simplified Arabic" pitchFamily="18" charset="-78"/>
              </a:rPr>
              <a:t>تلف الشعيرات الدموية </a:t>
            </a:r>
            <a:r>
              <a:rPr lang="ar-IQ" altLang="ar-IQ" b="1" dirty="0" smtClean="0">
                <a:latin typeface="Simplified Arabic" pitchFamily="18" charset="-78"/>
                <a:cs typeface="Simplified Arabic" pitchFamily="18" charset="-78"/>
              </a:rPr>
              <a:t>نتيجة الإصابة مما يسبب قلة الإمداد بالدم والأوكسجين الواصل للخلية المصابة.</a:t>
            </a:r>
          </a:p>
          <a:p>
            <a:pPr algn="just" eaLnBrk="1" hangingPunct="1"/>
            <a:r>
              <a:rPr lang="ar-IQ" altLang="ar-IQ" b="1" dirty="0" smtClean="0">
                <a:latin typeface="Simplified Arabic" pitchFamily="18" charset="-78"/>
                <a:cs typeface="Simplified Arabic" pitchFamily="18" charset="-78"/>
              </a:rPr>
              <a:t>إن الغذاء والأوكسجين ضروريان لحياة الخلية ونقصهما يؤدي إلى انطلاق مواد كيميائية مثل </a:t>
            </a:r>
            <a:r>
              <a:rPr lang="ar-IQ" altLang="ar-IQ" b="1" dirty="0" err="1" smtClean="0">
                <a:latin typeface="Simplified Arabic" pitchFamily="18" charset="-78"/>
                <a:cs typeface="Simplified Arabic" pitchFamily="18" charset="-78"/>
              </a:rPr>
              <a:t>برايكينين</a:t>
            </a:r>
            <a:r>
              <a:rPr lang="ar-IQ" altLang="ar-IQ" b="1" dirty="0" smtClean="0">
                <a:latin typeface="Simplified Arabic" pitchFamily="18" charset="-78"/>
                <a:cs typeface="Simplified Arabic" pitchFamily="18" charset="-78"/>
              </a:rPr>
              <a:t> </a:t>
            </a:r>
            <a:r>
              <a:rPr lang="en-US" altLang="ar-IQ" b="1" dirty="0" err="1" smtClean="0">
                <a:latin typeface="Simplified Arabic" pitchFamily="18" charset="-78"/>
                <a:cs typeface="Simplified Arabic" pitchFamily="18" charset="-78"/>
              </a:rPr>
              <a:t>Bradykinin</a:t>
            </a:r>
            <a:r>
              <a:rPr lang="ar-IQ" altLang="ar-IQ" b="1" dirty="0" smtClean="0">
                <a:latin typeface="Simplified Arabic" pitchFamily="18" charset="-78"/>
                <a:cs typeface="Simplified Arabic" pitchFamily="18" charset="-78"/>
              </a:rPr>
              <a:t> </a:t>
            </a:r>
            <a:r>
              <a:rPr lang="ar-IQ" altLang="ar-IQ" b="1" dirty="0" err="1" smtClean="0">
                <a:latin typeface="Simplified Arabic" pitchFamily="18" charset="-78"/>
                <a:cs typeface="Simplified Arabic" pitchFamily="18" charset="-78"/>
              </a:rPr>
              <a:t>وبروستاجلاندين</a:t>
            </a:r>
            <a:r>
              <a:rPr lang="ar-IQ" altLang="ar-IQ" b="1" dirty="0" smtClean="0">
                <a:latin typeface="Simplified Arabic" pitchFamily="18" charset="-78"/>
                <a:cs typeface="Simplified Arabic" pitchFamily="18" charset="-78"/>
              </a:rPr>
              <a:t> </a:t>
            </a:r>
            <a:r>
              <a:rPr lang="en-US" altLang="ar-IQ" b="1" dirty="0" smtClean="0">
                <a:latin typeface="Simplified Arabic" pitchFamily="18" charset="-78"/>
                <a:cs typeface="Simplified Arabic" pitchFamily="18" charset="-78"/>
              </a:rPr>
              <a:t>Prostaglandin</a:t>
            </a:r>
            <a:r>
              <a:rPr lang="ar-IQ" altLang="ar-IQ" b="1" dirty="0" smtClean="0">
                <a:latin typeface="Simplified Arabic" pitchFamily="18" charset="-78"/>
                <a:cs typeface="Simplified Arabic" pitchFamily="18" charset="-78"/>
              </a:rPr>
              <a:t> وهذا يُضاعف الألم . </a:t>
            </a:r>
            <a:endParaRPr lang="en-US" altLang="ar-IQ"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296968783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188913"/>
            <a:ext cx="8229600" cy="647700"/>
          </a:xfrm>
        </p:spPr>
        <p:txBody>
          <a:bodyPr/>
          <a:lstStyle/>
          <a:p>
            <a:pPr eaLnBrk="1" hangingPunct="1"/>
            <a:r>
              <a:rPr lang="ar-IQ" altLang="ar-IQ" sz="3200" b="1" dirty="0" smtClean="0">
                <a:solidFill>
                  <a:srgbClr val="FF0000"/>
                </a:solidFill>
              </a:rPr>
              <a:t>سير وتدرج الالتهاب الذي يلازم الإصابة الحادة والمزمنة</a:t>
            </a:r>
            <a:endParaRPr lang="en-US" altLang="ar-IQ" sz="3200" b="1" dirty="0" smtClean="0">
              <a:solidFill>
                <a:srgbClr val="FF0000"/>
              </a:solidFill>
            </a:endParaRPr>
          </a:p>
        </p:txBody>
      </p:sp>
      <p:sp>
        <p:nvSpPr>
          <p:cNvPr id="39939" name="Rectangle 3"/>
          <p:cNvSpPr>
            <a:spLocks noGrp="1" noChangeArrowheads="1"/>
          </p:cNvSpPr>
          <p:nvPr>
            <p:ph idx="1"/>
          </p:nvPr>
        </p:nvSpPr>
        <p:spPr>
          <a:xfrm>
            <a:off x="179388" y="1125538"/>
            <a:ext cx="8856662" cy="5616575"/>
          </a:xfrm>
        </p:spPr>
        <p:txBody>
          <a:bodyPr/>
          <a:lstStyle/>
          <a:p>
            <a:pPr eaLnBrk="1" hangingPunct="1"/>
            <a:r>
              <a:rPr lang="ar-IQ" altLang="ar-IQ" sz="2800" b="1" dirty="0" smtClean="0">
                <a:solidFill>
                  <a:srgbClr val="FF0000"/>
                </a:solidFill>
                <a:latin typeface="Simplified Arabic" pitchFamily="18" charset="-78"/>
                <a:cs typeface="Simplified Arabic" pitchFamily="18" charset="-78"/>
              </a:rPr>
              <a:t>2ـ الورم:ـ </a:t>
            </a:r>
            <a:r>
              <a:rPr lang="en-US" altLang="ar-IQ" sz="2800" b="1" dirty="0" smtClean="0">
                <a:solidFill>
                  <a:srgbClr val="FF0000"/>
                </a:solidFill>
                <a:latin typeface="Simplified Arabic" pitchFamily="18" charset="-78"/>
                <a:cs typeface="Simplified Arabic" pitchFamily="18" charset="-78"/>
              </a:rPr>
              <a:t>Tumor  </a:t>
            </a:r>
            <a:endParaRPr lang="ar-IQ" altLang="ar-IQ" sz="2800" b="1" dirty="0" smtClean="0">
              <a:solidFill>
                <a:srgbClr val="FF0000"/>
              </a:solidFill>
              <a:latin typeface="Simplified Arabic" pitchFamily="18" charset="-78"/>
              <a:cs typeface="Simplified Arabic" pitchFamily="18" charset="-78"/>
            </a:endParaRPr>
          </a:p>
          <a:p>
            <a:pPr algn="ctr" eaLnBrk="1" hangingPunct="1"/>
            <a:r>
              <a:rPr lang="ar-IQ" altLang="ar-IQ" sz="2800" b="1" dirty="0" smtClean="0">
                <a:solidFill>
                  <a:srgbClr val="FF00FF"/>
                </a:solidFill>
                <a:latin typeface="Simplified Arabic" pitchFamily="18" charset="-78"/>
                <a:cs typeface="Simplified Arabic" pitchFamily="18" charset="-78"/>
              </a:rPr>
              <a:t>يَحدث الورم بسبب :ـ </a:t>
            </a:r>
          </a:p>
          <a:p>
            <a:pPr eaLnBrk="1" hangingPunct="1"/>
            <a:r>
              <a:rPr lang="ar-IQ" altLang="ar-IQ" sz="2800" b="1" dirty="0" smtClean="0">
                <a:latin typeface="Simplified Arabic" pitchFamily="18" charset="-78"/>
                <a:cs typeface="Simplified Arabic" pitchFamily="18" charset="-78"/>
              </a:rPr>
              <a:t>نزيف من الشرايين أو الأوردة أو الشعيرات المتمزقة.</a:t>
            </a:r>
          </a:p>
          <a:p>
            <a:pPr algn="ctr" eaLnBrk="1" hangingPunct="1"/>
            <a:r>
              <a:rPr lang="ar-IQ" altLang="ar-IQ" sz="2800" b="1" dirty="0" smtClean="0">
                <a:solidFill>
                  <a:srgbClr val="FF00FF"/>
                </a:solidFill>
                <a:latin typeface="Simplified Arabic" pitchFamily="18" charset="-78"/>
                <a:cs typeface="Simplified Arabic" pitchFamily="18" charset="-78"/>
              </a:rPr>
              <a:t>ماذا يُحدث الورم</a:t>
            </a:r>
          </a:p>
          <a:p>
            <a:pPr eaLnBrk="1" hangingPunct="1"/>
            <a:r>
              <a:rPr lang="ar-IQ" altLang="ar-IQ" sz="2800" b="1" dirty="0" smtClean="0">
                <a:latin typeface="Simplified Arabic" pitchFamily="18" charset="-78"/>
                <a:cs typeface="Simplified Arabic" pitchFamily="18" charset="-78"/>
              </a:rPr>
              <a:t>كما يحدث رشح سوائل </a:t>
            </a:r>
            <a:r>
              <a:rPr lang="en-US" altLang="ar-IQ" sz="2800" b="1" dirty="0" smtClean="0">
                <a:latin typeface="Simplified Arabic" pitchFamily="18" charset="-78"/>
                <a:cs typeface="Simplified Arabic" pitchFamily="18" charset="-78"/>
              </a:rPr>
              <a:t>(oozing)</a:t>
            </a:r>
            <a:r>
              <a:rPr lang="ar-IQ" altLang="ar-IQ" sz="2800" b="1" dirty="0" smtClean="0">
                <a:latin typeface="Simplified Arabic" pitchFamily="18" charset="-78"/>
                <a:cs typeface="Simplified Arabic" pitchFamily="18" charset="-78"/>
              </a:rPr>
              <a:t>خارج الخلايا التالفة ، وعندما تخضع خلايا عديدة لنقص الأوكسجين يتسرب وينضح سائل أكثر للخارج .</a:t>
            </a:r>
          </a:p>
          <a:p>
            <a:pPr algn="ctr" eaLnBrk="1" hangingPunct="1"/>
            <a:r>
              <a:rPr lang="ar-IQ" altLang="ar-IQ" sz="2800" b="1" dirty="0" smtClean="0">
                <a:solidFill>
                  <a:srgbClr val="FF00FF"/>
                </a:solidFill>
                <a:latin typeface="Simplified Arabic" pitchFamily="18" charset="-78"/>
                <a:cs typeface="Simplified Arabic" pitchFamily="18" charset="-78"/>
              </a:rPr>
              <a:t>يُعالَج الورم</a:t>
            </a:r>
          </a:p>
          <a:p>
            <a:pPr eaLnBrk="1" hangingPunct="1"/>
            <a:r>
              <a:rPr lang="ar-IQ" altLang="ar-IQ" sz="2800" b="1" dirty="0" smtClean="0">
                <a:latin typeface="Simplified Arabic" pitchFamily="18" charset="-78"/>
                <a:cs typeface="Simplified Arabic" pitchFamily="18" charset="-78"/>
              </a:rPr>
              <a:t>بالتبريد والرفع ثم الراحة </a:t>
            </a:r>
            <a:endParaRPr lang="ar-IQ" altLang="ar-IQ" sz="2800" b="1" dirty="0">
              <a:latin typeface="Simplified Arabic" pitchFamily="18" charset="-78"/>
              <a:cs typeface="Simplified Arabic" pitchFamily="18" charset="-78"/>
            </a:endParaRPr>
          </a:p>
          <a:p>
            <a:pPr eaLnBrk="1" hangingPunct="1"/>
            <a:r>
              <a:rPr lang="ar-IQ" altLang="ar-IQ" sz="2800" b="1" dirty="0" smtClean="0">
                <a:latin typeface="Simplified Arabic" pitchFamily="18" charset="-78"/>
                <a:cs typeface="Simplified Arabic" pitchFamily="18" charset="-78"/>
              </a:rPr>
              <a:t>يراعى عدم استعمال الحرارة </a:t>
            </a:r>
            <a:r>
              <a:rPr lang="ar-IQ" altLang="ar-IQ" sz="2800" b="1" u="sng" dirty="0" smtClean="0">
                <a:solidFill>
                  <a:srgbClr val="FF0000"/>
                </a:solidFill>
                <a:latin typeface="Simplified Arabic" pitchFamily="18" charset="-78"/>
                <a:cs typeface="Simplified Arabic" pitchFamily="18" charset="-78"/>
              </a:rPr>
              <a:t>إلا بعد 48 ساعة</a:t>
            </a:r>
            <a:r>
              <a:rPr lang="ar-IQ" altLang="ar-IQ" sz="2800" b="1" dirty="0" smtClean="0">
                <a:latin typeface="Simplified Arabic" pitchFamily="18" charset="-78"/>
                <a:cs typeface="Simplified Arabic" pitchFamily="18" charset="-78"/>
              </a:rPr>
              <a:t> منعاً من النزيف </a:t>
            </a:r>
            <a:r>
              <a:rPr lang="en-US" altLang="ar-IQ" sz="2800" b="1" dirty="0" smtClean="0">
                <a:latin typeface="Simplified Arabic" pitchFamily="18" charset="-78"/>
                <a:cs typeface="Simplified Arabic" pitchFamily="18" charset="-78"/>
              </a:rPr>
              <a:t>(Hemorrhage)</a:t>
            </a:r>
            <a:endParaRPr lang="en-US" altLang="ar-IQ" sz="2800" b="1" dirty="0">
              <a:latin typeface="Simplified Arabic" pitchFamily="18" charset="-78"/>
              <a:cs typeface="Simplified Arabic" pitchFamily="18" charset="-78"/>
            </a:endParaRPr>
          </a:p>
          <a:p>
            <a:pPr eaLnBrk="1" hangingPunct="1"/>
            <a:r>
              <a:rPr lang="ar-IQ" altLang="ar-IQ" sz="2800" b="1" dirty="0" smtClean="0">
                <a:latin typeface="Simplified Arabic" pitchFamily="18" charset="-78"/>
                <a:cs typeface="Simplified Arabic" pitchFamily="18" charset="-78"/>
              </a:rPr>
              <a:t>وثم استخدام التدليك </a:t>
            </a:r>
            <a:r>
              <a:rPr lang="en-US" altLang="ar-IQ" sz="2800" b="1" dirty="0" smtClean="0">
                <a:latin typeface="Simplified Arabic" pitchFamily="18" charset="-78"/>
                <a:cs typeface="Simplified Arabic" pitchFamily="18" charset="-78"/>
              </a:rPr>
              <a:t> (Massage)</a:t>
            </a:r>
            <a:r>
              <a:rPr lang="ar-IQ" altLang="ar-IQ" sz="2800" b="1" dirty="0" smtClean="0">
                <a:latin typeface="Simplified Arabic" pitchFamily="18" charset="-78"/>
                <a:cs typeface="Simplified Arabic" pitchFamily="18" charset="-78"/>
              </a:rPr>
              <a:t>والوسائل الحرارية.</a:t>
            </a:r>
            <a:endParaRPr lang="en-US" altLang="ar-IQ" sz="28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417732513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ar-IQ" altLang="ar-IQ" sz="3200" b="1" dirty="0" smtClean="0">
                <a:solidFill>
                  <a:srgbClr val="FF0000"/>
                </a:solidFill>
                <a:latin typeface="Simplified Arabic" pitchFamily="18" charset="-78"/>
                <a:cs typeface="Simplified Arabic" pitchFamily="18" charset="-78"/>
              </a:rPr>
              <a:t>سير وتدرج الالتهاب الذي يلازم الإصابة الحادة والمزمنة</a:t>
            </a:r>
            <a:endParaRPr lang="en-US" altLang="ar-IQ" sz="3200" b="1" dirty="0" smtClean="0">
              <a:solidFill>
                <a:srgbClr val="FF0000"/>
              </a:solidFill>
              <a:latin typeface="Simplified Arabic" pitchFamily="18" charset="-78"/>
              <a:cs typeface="Simplified Arabic" pitchFamily="18" charset="-78"/>
            </a:endParaRPr>
          </a:p>
        </p:txBody>
      </p:sp>
      <p:sp>
        <p:nvSpPr>
          <p:cNvPr id="40963" name="Rectangle 3"/>
          <p:cNvSpPr>
            <a:spLocks noGrp="1" noChangeArrowheads="1"/>
          </p:cNvSpPr>
          <p:nvPr>
            <p:ph idx="1"/>
          </p:nvPr>
        </p:nvSpPr>
        <p:spPr/>
        <p:txBody>
          <a:bodyPr/>
          <a:lstStyle/>
          <a:p>
            <a:pPr algn="just" eaLnBrk="1" hangingPunct="1"/>
            <a:r>
              <a:rPr lang="ar-IQ" altLang="ar-IQ" sz="3600" b="1" dirty="0" smtClean="0">
                <a:solidFill>
                  <a:srgbClr val="FF0000"/>
                </a:solidFill>
              </a:rPr>
              <a:t>3ـ الاحمرار والدفء:ـ </a:t>
            </a:r>
            <a:r>
              <a:rPr lang="en-US" altLang="ar-IQ" sz="2400" b="1" dirty="0" smtClean="0">
                <a:solidFill>
                  <a:srgbClr val="FF0000"/>
                </a:solidFill>
              </a:rPr>
              <a:t>The Redness and Fever</a:t>
            </a:r>
            <a:endParaRPr lang="ar-IQ" altLang="ar-IQ" sz="2400" dirty="0" smtClean="0">
              <a:solidFill>
                <a:srgbClr val="FF0000"/>
              </a:solidFill>
            </a:endParaRPr>
          </a:p>
          <a:p>
            <a:pPr algn="just" eaLnBrk="1" hangingPunct="1"/>
            <a:r>
              <a:rPr lang="ar-IQ" altLang="ar-IQ" sz="4800" b="1" dirty="0" smtClean="0">
                <a:solidFill>
                  <a:srgbClr val="7030A0"/>
                </a:solidFill>
              </a:rPr>
              <a:t>وهما مؤشَرَيْن لزيادة إمداد الدم للجزء المصاب والذي يحدث عندما يكون عملية الشفاء قد بدأت.</a:t>
            </a:r>
            <a:endParaRPr lang="en-US" altLang="ar-IQ" sz="4800" b="1" dirty="0" smtClean="0">
              <a:solidFill>
                <a:srgbClr val="7030A0"/>
              </a:solidFill>
            </a:endParaRPr>
          </a:p>
        </p:txBody>
      </p:sp>
    </p:spTree>
    <p:extLst>
      <p:ext uri="{BB962C8B-B14F-4D97-AF65-F5344CB8AC3E}">
        <p14:creationId xmlns:p14="http://schemas.microsoft.com/office/powerpoint/2010/main" val="357210626"/>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792162"/>
          </a:xfrm>
        </p:spPr>
        <p:txBody>
          <a:bodyPr/>
          <a:lstStyle/>
          <a:p>
            <a:pPr algn="just" eaLnBrk="1" hangingPunct="1"/>
            <a:r>
              <a:rPr lang="ar-IQ" altLang="ar-IQ" b="1" dirty="0" smtClean="0">
                <a:solidFill>
                  <a:srgbClr val="FF0000"/>
                </a:solidFill>
              </a:rPr>
              <a:t>1ـ2 المهام الصحية للمدرب / المدرس</a:t>
            </a:r>
            <a:r>
              <a:rPr lang="ar-IQ" altLang="ar-IQ" dirty="0" smtClean="0">
                <a:solidFill>
                  <a:srgbClr val="FF0000"/>
                </a:solidFill>
              </a:rPr>
              <a:t> </a:t>
            </a:r>
            <a:endParaRPr lang="en-US" altLang="ar-IQ" dirty="0" smtClean="0">
              <a:solidFill>
                <a:srgbClr val="FF0000"/>
              </a:solidFill>
            </a:endParaRPr>
          </a:p>
        </p:txBody>
      </p:sp>
      <p:sp>
        <p:nvSpPr>
          <p:cNvPr id="41987" name="Rectangle 3"/>
          <p:cNvSpPr>
            <a:spLocks noGrp="1" noChangeArrowheads="1"/>
          </p:cNvSpPr>
          <p:nvPr>
            <p:ph idx="1"/>
          </p:nvPr>
        </p:nvSpPr>
        <p:spPr>
          <a:xfrm>
            <a:off x="457200" y="1143000"/>
            <a:ext cx="8229600" cy="5486400"/>
          </a:xfrm>
        </p:spPr>
        <p:txBody>
          <a:bodyPr/>
          <a:lstStyle/>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الكشف الطبي</a:t>
            </a:r>
            <a:r>
              <a:rPr lang="en-US" altLang="ar-IQ" sz="2400" dirty="0" smtClean="0">
                <a:latin typeface="Simplified Arabic" pitchFamily="18" charset="-78"/>
                <a:cs typeface="Simplified Arabic" pitchFamily="18" charset="-78"/>
              </a:rPr>
              <a:t>(Checkup) </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أن يكون ملماً بأنواع الإصابات الرياضية وطرائق الوقاية.</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تخطيط وتنفيذ البرامج التدريبية على وفق أسس علمية سليمة</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الإلمام بالأخطاء الفنية.</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نصائح ومتابعة تغذية اللاعب </a:t>
            </a:r>
            <a:r>
              <a:rPr lang="en-US" altLang="ar-IQ" sz="2400" dirty="0" smtClean="0">
                <a:latin typeface="Simplified Arabic" pitchFamily="18" charset="-78"/>
                <a:cs typeface="Simplified Arabic" pitchFamily="18" charset="-78"/>
              </a:rPr>
              <a:t>Nutrition </a:t>
            </a:r>
            <a:r>
              <a:rPr lang="ar-IQ" altLang="ar-IQ" sz="2400" dirty="0" smtClean="0">
                <a:latin typeface="Simplified Arabic" pitchFamily="18" charset="-78"/>
                <a:cs typeface="Simplified Arabic" pitchFamily="18" charset="-78"/>
              </a:rPr>
              <a:t>.</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متابعة الحالة النفسية والاقتصادية والاجتماعية للاعبين .</a:t>
            </a:r>
            <a:r>
              <a:rPr lang="en-US" altLang="ar-IQ" sz="2400" dirty="0" smtClean="0">
                <a:latin typeface="Simplified Arabic" pitchFamily="18" charset="-78"/>
                <a:cs typeface="Simplified Arabic" pitchFamily="18" charset="-78"/>
              </a:rPr>
              <a:t> </a:t>
            </a:r>
            <a:endParaRPr lang="ar-IQ" altLang="ar-IQ" sz="2400" dirty="0" smtClean="0">
              <a:latin typeface="Simplified Arabic" pitchFamily="18" charset="-78"/>
              <a:cs typeface="Simplified Arabic" pitchFamily="18" charset="-78"/>
            </a:endParaRP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استخدام تجهيزات السلامة</a:t>
            </a:r>
            <a:endParaRPr lang="en-US" altLang="ar-IQ" sz="2400" dirty="0" smtClean="0">
              <a:latin typeface="Simplified Arabic" pitchFamily="18" charset="-78"/>
              <a:cs typeface="Simplified Arabic" pitchFamily="18" charset="-78"/>
            </a:endParaRPr>
          </a:p>
          <a:p>
            <a:pPr marL="457200" indent="-457200" eaLnBrk="1" hangingPunct="1">
              <a:lnSpc>
                <a:spcPct val="90000"/>
              </a:lnSpc>
              <a:buClr>
                <a:schemeClr val="tx1"/>
              </a:buClr>
            </a:pPr>
            <a:r>
              <a:rPr lang="en-US" altLang="ar-IQ" sz="2400" dirty="0" smtClean="0">
                <a:latin typeface="Simplified Arabic" pitchFamily="18" charset="-78"/>
                <a:cs typeface="Simplified Arabic" pitchFamily="18" charset="-78"/>
              </a:rPr>
              <a:t> </a:t>
            </a:r>
            <a:r>
              <a:rPr lang="ar-IQ" altLang="ar-IQ" sz="2400" dirty="0" smtClean="0">
                <a:latin typeface="Simplified Arabic" pitchFamily="18" charset="-78"/>
                <a:cs typeface="Simplified Arabic" pitchFamily="18" charset="-78"/>
              </a:rPr>
              <a:t>أن حدثت إصابة للاعب فعليه التقييم والتشخيص للإصابة ـ الإسعاف الأولي ـ </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المدرب يساعد الطبيب في وضع البرامج التأهيلية للاعبين للمصابين .</a:t>
            </a:r>
          </a:p>
          <a:p>
            <a:pPr marL="457200" indent="-457200" eaLnBrk="1" hangingPunct="1">
              <a:lnSpc>
                <a:spcPct val="90000"/>
              </a:lnSpc>
              <a:buClr>
                <a:schemeClr val="tx1"/>
              </a:buClr>
            </a:pPr>
            <a:r>
              <a:rPr lang="ar-IQ" altLang="ar-IQ" sz="2400" dirty="0" smtClean="0">
                <a:latin typeface="Simplified Arabic" pitchFamily="18" charset="-78"/>
                <a:cs typeface="Simplified Arabic" pitchFamily="18" charset="-78"/>
              </a:rPr>
              <a:t>تجنب الشحن النفسي الزائد للاعبين وحثهم على احترام القانون واللعب السليم. </a:t>
            </a:r>
            <a:endParaRPr lang="en-US" altLang="ar-IQ" sz="24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80929204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8229600" cy="715962"/>
          </a:xfrm>
        </p:spPr>
        <p:txBody>
          <a:bodyPr/>
          <a:lstStyle/>
          <a:p>
            <a:pPr algn="r" eaLnBrk="1" hangingPunct="1"/>
            <a:r>
              <a:rPr lang="ar-IQ" altLang="ar-IQ" sz="3200" b="1" dirty="0" smtClean="0">
                <a:solidFill>
                  <a:srgbClr val="FF0000"/>
                </a:solidFill>
                <a:latin typeface="Simplified Arabic" pitchFamily="18" charset="-78"/>
                <a:cs typeface="Simplified Arabic" pitchFamily="18" charset="-78"/>
              </a:rPr>
              <a:t>أولاً ـ إصابات أول الموسم </a:t>
            </a:r>
            <a:r>
              <a:rPr lang="en-US" altLang="ar-IQ" sz="3200" b="1" dirty="0" smtClean="0">
                <a:solidFill>
                  <a:srgbClr val="FF0000"/>
                </a:solidFill>
                <a:latin typeface="Simplified Arabic" pitchFamily="18" charset="-78"/>
                <a:cs typeface="Simplified Arabic" pitchFamily="18" charset="-78"/>
              </a:rPr>
              <a:t>First series Injury   </a:t>
            </a:r>
            <a:r>
              <a:rPr lang="ar-IQ" altLang="ar-IQ" sz="3200" b="1" dirty="0" smtClean="0">
                <a:solidFill>
                  <a:srgbClr val="FF0000"/>
                </a:solidFill>
                <a:latin typeface="Simplified Arabic" pitchFamily="18" charset="-78"/>
                <a:cs typeface="Simplified Arabic" pitchFamily="18" charset="-78"/>
              </a:rPr>
              <a:t>:</a:t>
            </a:r>
            <a:endParaRPr lang="en-US" altLang="ar-IQ" sz="3200" b="1" dirty="0" smtClean="0">
              <a:solidFill>
                <a:srgbClr val="FF0000"/>
              </a:solidFill>
              <a:latin typeface="Simplified Arabic" pitchFamily="18" charset="-78"/>
              <a:cs typeface="Simplified Arabic" pitchFamily="18" charset="-78"/>
            </a:endParaRPr>
          </a:p>
        </p:txBody>
      </p:sp>
      <p:sp>
        <p:nvSpPr>
          <p:cNvPr id="43011" name="Rectangle 3"/>
          <p:cNvSpPr>
            <a:spLocks noGrp="1" noChangeArrowheads="1"/>
          </p:cNvSpPr>
          <p:nvPr>
            <p:ph idx="1"/>
          </p:nvPr>
        </p:nvSpPr>
        <p:spPr>
          <a:xfrm>
            <a:off x="457200" y="1219200"/>
            <a:ext cx="8229600" cy="5334000"/>
          </a:xfrm>
        </p:spPr>
        <p:txBody>
          <a:bodyPr/>
          <a:lstStyle/>
          <a:p>
            <a:pPr algn="ctr" eaLnBrk="1" hangingPunct="1">
              <a:lnSpc>
                <a:spcPct val="80000"/>
              </a:lnSpc>
            </a:pPr>
            <a:r>
              <a:rPr lang="ar-IQ" altLang="ar-IQ" sz="2800" b="1" dirty="0" smtClean="0">
                <a:solidFill>
                  <a:srgbClr val="FF0000"/>
                </a:solidFill>
                <a:latin typeface="Simplified Arabic" pitchFamily="18" charset="-78"/>
                <a:cs typeface="Simplified Arabic" pitchFamily="18" charset="-78"/>
              </a:rPr>
              <a:t>أنواعها </a:t>
            </a:r>
          </a:p>
          <a:p>
            <a:pPr algn="just" eaLnBrk="1" hangingPunct="1">
              <a:lnSpc>
                <a:spcPct val="80000"/>
              </a:lnSpc>
            </a:pPr>
            <a:r>
              <a:rPr lang="ar-IQ" altLang="ar-IQ" sz="2800" b="1" dirty="0" smtClean="0">
                <a:latin typeface="Simplified Arabic" pitchFamily="18" charset="-78"/>
                <a:cs typeface="Simplified Arabic" pitchFamily="18" charset="-78"/>
              </a:rPr>
              <a:t>غالباً ما يحدث شد وتمزق في الأربطة أو العضلات تتركز في عدم كفاية </a:t>
            </a:r>
            <a:r>
              <a:rPr lang="ar-IQ" altLang="ar-IQ" sz="2800" b="1" u="sng" dirty="0" smtClean="0">
                <a:solidFill>
                  <a:srgbClr val="FF00FF"/>
                </a:solidFill>
                <a:latin typeface="Simplified Arabic" pitchFamily="18" charset="-78"/>
                <a:cs typeface="Simplified Arabic" pitchFamily="18" charset="-78"/>
              </a:rPr>
              <a:t>إعداد</a:t>
            </a:r>
            <a:r>
              <a:rPr lang="ar-IQ" altLang="ar-IQ" sz="2800" b="1" dirty="0" smtClean="0">
                <a:latin typeface="Simplified Arabic" pitchFamily="18" charset="-78"/>
                <a:cs typeface="Simplified Arabic" pitchFamily="18" charset="-78"/>
              </a:rPr>
              <a:t> اللاعبين وعدم </a:t>
            </a:r>
            <a:r>
              <a:rPr lang="ar-IQ" altLang="ar-IQ" sz="2800" b="1" u="sng" dirty="0" smtClean="0">
                <a:solidFill>
                  <a:srgbClr val="FF00FF"/>
                </a:solidFill>
                <a:latin typeface="Simplified Arabic" pitchFamily="18" charset="-78"/>
                <a:cs typeface="Simplified Arabic" pitchFamily="18" charset="-78"/>
              </a:rPr>
              <a:t>تهيئة</a:t>
            </a:r>
            <a:r>
              <a:rPr lang="ar-IQ" altLang="ar-IQ" sz="2800" b="1" dirty="0" smtClean="0">
                <a:latin typeface="Simplified Arabic" pitchFamily="18" charset="-78"/>
                <a:cs typeface="Simplified Arabic" pitchFamily="18" charset="-78"/>
              </a:rPr>
              <a:t> العضلات للمجهود.</a:t>
            </a:r>
          </a:p>
          <a:p>
            <a:pPr algn="ctr" eaLnBrk="1" hangingPunct="1">
              <a:lnSpc>
                <a:spcPct val="80000"/>
              </a:lnSpc>
            </a:pPr>
            <a:r>
              <a:rPr lang="ar-IQ" altLang="ar-IQ" sz="2800" b="1" dirty="0" smtClean="0">
                <a:solidFill>
                  <a:srgbClr val="FF0000"/>
                </a:solidFill>
                <a:latin typeface="Simplified Arabic" pitchFamily="18" charset="-78"/>
                <a:cs typeface="Simplified Arabic" pitchFamily="18" charset="-78"/>
              </a:rPr>
              <a:t>أسبابها </a:t>
            </a:r>
          </a:p>
          <a:p>
            <a:pPr algn="just" eaLnBrk="1" hangingPunct="1">
              <a:lnSpc>
                <a:spcPct val="80000"/>
              </a:lnSpc>
              <a:buFont typeface="Wingdings" pitchFamily="2" charset="2"/>
              <a:buNone/>
            </a:pPr>
            <a:r>
              <a:rPr lang="ar-IQ" altLang="ar-IQ" sz="2800" b="1" dirty="0" smtClean="0">
                <a:latin typeface="Simplified Arabic" pitchFamily="18" charset="-78"/>
                <a:cs typeface="Simplified Arabic" pitchFamily="18" charset="-78"/>
              </a:rPr>
              <a:t>1. عدم الاهتمام </a:t>
            </a:r>
            <a:r>
              <a:rPr lang="ar-IQ" altLang="ar-IQ" sz="2800" b="1" u="sng" dirty="0" smtClean="0">
                <a:solidFill>
                  <a:srgbClr val="FF00FF"/>
                </a:solidFill>
                <a:latin typeface="Simplified Arabic" pitchFamily="18" charset="-78"/>
                <a:cs typeface="Simplified Arabic" pitchFamily="18" charset="-78"/>
              </a:rPr>
              <a:t>بالكشف الطبي</a:t>
            </a:r>
            <a:r>
              <a:rPr lang="ar-IQ" altLang="ar-IQ" sz="2800" b="1" dirty="0" smtClean="0">
                <a:latin typeface="Simplified Arabic" pitchFamily="18" charset="-78"/>
                <a:cs typeface="Simplified Arabic" pitchFamily="18" charset="-78"/>
              </a:rPr>
              <a:t> على اللاعبين في بداية الموسم وأثناء الموسم وقبل المباراة .</a:t>
            </a:r>
          </a:p>
          <a:p>
            <a:pPr algn="just" eaLnBrk="1" hangingPunct="1">
              <a:lnSpc>
                <a:spcPct val="80000"/>
              </a:lnSpc>
              <a:buFont typeface="Wingdings" pitchFamily="2" charset="2"/>
              <a:buNone/>
            </a:pPr>
            <a:r>
              <a:rPr lang="ar-IQ" altLang="ar-IQ" sz="2800" b="1" dirty="0" smtClean="0">
                <a:latin typeface="Simplified Arabic" pitchFamily="18" charset="-78"/>
                <a:cs typeface="Simplified Arabic" pitchFamily="18" charset="-78"/>
              </a:rPr>
              <a:t>2.عدم الاهتمام </a:t>
            </a:r>
            <a:r>
              <a:rPr lang="ar-IQ" altLang="ar-IQ" sz="2800" b="1" u="sng" dirty="0" smtClean="0">
                <a:solidFill>
                  <a:srgbClr val="FF00FF"/>
                </a:solidFill>
                <a:latin typeface="Simplified Arabic" pitchFamily="18" charset="-78"/>
                <a:cs typeface="Simplified Arabic" pitchFamily="18" charset="-78"/>
              </a:rPr>
              <a:t>بالراحة الايجابية</a:t>
            </a:r>
            <a:r>
              <a:rPr lang="ar-IQ" altLang="ar-IQ" sz="2800" b="1" dirty="0" smtClean="0">
                <a:latin typeface="Simplified Arabic" pitchFamily="18" charset="-78"/>
                <a:cs typeface="Simplified Arabic" pitchFamily="18" charset="-78"/>
              </a:rPr>
              <a:t> في نهاية الموسم السابق ، إن توقف اللاعب عن مزاولة النشاط الرياضي يسبب ضعفاً في العضلات وفقدان مرونة المفاصل .</a:t>
            </a:r>
          </a:p>
          <a:p>
            <a:pPr algn="just" eaLnBrk="1" hangingPunct="1">
              <a:lnSpc>
                <a:spcPct val="80000"/>
              </a:lnSpc>
              <a:buFont typeface="Wingdings" pitchFamily="2" charset="2"/>
              <a:buNone/>
            </a:pPr>
            <a:r>
              <a:rPr lang="ar-IQ" altLang="ar-IQ" sz="2800" b="1" dirty="0" smtClean="0">
                <a:latin typeface="Simplified Arabic" pitchFamily="18" charset="-78"/>
                <a:cs typeface="Simplified Arabic" pitchFamily="18" charset="-78"/>
              </a:rPr>
              <a:t>3. زيادة </a:t>
            </a:r>
            <a:r>
              <a:rPr lang="ar-IQ" altLang="ar-IQ" sz="2800" b="1" u="sng" dirty="0" smtClean="0">
                <a:solidFill>
                  <a:srgbClr val="FF00FF"/>
                </a:solidFill>
                <a:latin typeface="Simplified Arabic" pitchFamily="18" charset="-78"/>
                <a:cs typeface="Simplified Arabic" pitchFamily="18" charset="-78"/>
              </a:rPr>
              <a:t>وزن</a:t>
            </a:r>
            <a:r>
              <a:rPr lang="ar-IQ" altLang="ar-IQ" sz="2800" b="1" dirty="0" smtClean="0">
                <a:latin typeface="Simplified Arabic" pitchFamily="18" charset="-78"/>
                <a:cs typeface="Simplified Arabic" pitchFamily="18" charset="-78"/>
              </a:rPr>
              <a:t> اللاعب لتناول نفس كميات الغذاء أثناء التدريب بوجود راحة سلبية.</a:t>
            </a:r>
          </a:p>
          <a:p>
            <a:pPr algn="just" eaLnBrk="1" hangingPunct="1">
              <a:lnSpc>
                <a:spcPct val="80000"/>
              </a:lnSpc>
              <a:buFont typeface="Wingdings" pitchFamily="2" charset="2"/>
              <a:buNone/>
            </a:pPr>
            <a:r>
              <a:rPr lang="ar-IQ" altLang="ar-IQ" sz="2800" b="1" dirty="0" smtClean="0">
                <a:latin typeface="Simplified Arabic" pitchFamily="18" charset="-78"/>
                <a:cs typeface="Simplified Arabic" pitchFamily="18" charset="-78"/>
              </a:rPr>
              <a:t>4. عدم </a:t>
            </a:r>
            <a:r>
              <a:rPr lang="ar-IQ" altLang="ar-IQ" sz="2800" b="1" u="sng" dirty="0" smtClean="0">
                <a:solidFill>
                  <a:srgbClr val="FF00FF"/>
                </a:solidFill>
                <a:latin typeface="Simplified Arabic" pitchFamily="18" charset="-78"/>
                <a:cs typeface="Simplified Arabic" pitchFamily="18" charset="-78"/>
              </a:rPr>
              <a:t>التدرج</a:t>
            </a:r>
            <a:r>
              <a:rPr lang="ar-IQ" altLang="ar-IQ" sz="2800" b="1" dirty="0" smtClean="0">
                <a:latin typeface="Simplified Arabic" pitchFamily="18" charset="-78"/>
                <a:cs typeface="Simplified Arabic" pitchFamily="18" charset="-78"/>
              </a:rPr>
              <a:t> في بذل الجهد .</a:t>
            </a:r>
            <a:endParaRPr lang="en-US" altLang="ar-IQ" sz="28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85294766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260648"/>
            <a:ext cx="8064896" cy="1152129"/>
          </a:xfrm>
        </p:spPr>
        <p:txBody>
          <a:bodyPr>
            <a:normAutofit/>
          </a:bodyPr>
          <a:lstStyle/>
          <a:p>
            <a:r>
              <a:rPr lang="ar-IQ" sz="7200" b="1" dirty="0">
                <a:solidFill>
                  <a:srgbClr val="FF0000"/>
                </a:solidFill>
                <a:latin typeface="Book Antiqua" panose="02040602050305030304" pitchFamily="18" charset="0"/>
              </a:rPr>
              <a:t>بسم الله الرحمن الرحيم</a:t>
            </a:r>
          </a:p>
        </p:txBody>
      </p:sp>
      <p:sp>
        <p:nvSpPr>
          <p:cNvPr id="3" name="عنوان فرعي 2"/>
          <p:cNvSpPr>
            <a:spLocks noGrp="1"/>
          </p:cNvSpPr>
          <p:nvPr>
            <p:ph type="subTitle" idx="1"/>
          </p:nvPr>
        </p:nvSpPr>
        <p:spPr>
          <a:xfrm>
            <a:off x="395536" y="1628800"/>
            <a:ext cx="8280920" cy="4772000"/>
          </a:xfrm>
        </p:spPr>
        <p:txBody>
          <a:bodyPr>
            <a:normAutofit/>
          </a:bodyPr>
          <a:lstStyle/>
          <a:p>
            <a:r>
              <a:rPr lang="ar-IQ" sz="6600" b="1" dirty="0" smtClean="0">
                <a:solidFill>
                  <a:srgbClr val="C00000"/>
                </a:solidFill>
              </a:rPr>
              <a:t>المحاضرة الثانية</a:t>
            </a:r>
          </a:p>
          <a:p>
            <a:r>
              <a:rPr lang="ar-IQ" sz="6600" b="1" dirty="0" smtClean="0">
                <a:solidFill>
                  <a:srgbClr val="C00000"/>
                </a:solidFill>
              </a:rPr>
              <a:t>(العوامل الداخلية المسببة للإصابات)</a:t>
            </a:r>
          </a:p>
          <a:p>
            <a:endParaRPr lang="en-US" sz="6600" b="1" dirty="0">
              <a:solidFill>
                <a:srgbClr val="C00000"/>
              </a:solidFill>
            </a:endParaRPr>
          </a:p>
        </p:txBody>
      </p:sp>
    </p:spTree>
    <p:extLst>
      <p:ext uri="{BB962C8B-B14F-4D97-AF65-F5344CB8AC3E}">
        <p14:creationId xmlns:p14="http://schemas.microsoft.com/office/powerpoint/2010/main" val="32088342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4638"/>
            <a:ext cx="8229600" cy="487362"/>
          </a:xfrm>
        </p:spPr>
        <p:txBody>
          <a:bodyPr/>
          <a:lstStyle/>
          <a:p>
            <a:pPr algn="r" eaLnBrk="1" hangingPunct="1"/>
            <a:r>
              <a:rPr lang="ar-IQ" altLang="ar-IQ" sz="3200" b="1" dirty="0" smtClean="0">
                <a:solidFill>
                  <a:srgbClr val="FF0000"/>
                </a:solidFill>
              </a:rPr>
              <a:t>ثانياً ـ إصابات أثناء الموسم </a:t>
            </a:r>
            <a:r>
              <a:rPr lang="en-US" altLang="ar-IQ" sz="3200" b="1" dirty="0" smtClean="0">
                <a:solidFill>
                  <a:srgbClr val="FF0000"/>
                </a:solidFill>
              </a:rPr>
              <a:t>During series Injury</a:t>
            </a:r>
            <a:r>
              <a:rPr lang="en-US" altLang="ar-IQ" sz="4000" dirty="0" smtClean="0">
                <a:solidFill>
                  <a:srgbClr val="FF0000"/>
                </a:solidFill>
              </a:rPr>
              <a:t> </a:t>
            </a:r>
          </a:p>
        </p:txBody>
      </p:sp>
      <p:sp>
        <p:nvSpPr>
          <p:cNvPr id="44035" name="Rectangle 3"/>
          <p:cNvSpPr>
            <a:spLocks noGrp="1" noChangeArrowheads="1"/>
          </p:cNvSpPr>
          <p:nvPr>
            <p:ph idx="1"/>
          </p:nvPr>
        </p:nvSpPr>
        <p:spPr>
          <a:xfrm>
            <a:off x="457200" y="1143000"/>
            <a:ext cx="8229600" cy="5410200"/>
          </a:xfrm>
        </p:spPr>
        <p:txBody>
          <a:bodyPr/>
          <a:lstStyle/>
          <a:p>
            <a:pPr algn="ctr" eaLnBrk="1" hangingPunct="1"/>
            <a:r>
              <a:rPr lang="ar-IQ" altLang="ar-IQ" b="1" dirty="0" smtClean="0">
                <a:solidFill>
                  <a:srgbClr val="FF0000"/>
                </a:solidFill>
                <a:latin typeface="Simplified Arabic" pitchFamily="18" charset="-78"/>
                <a:cs typeface="Simplified Arabic" pitchFamily="18" charset="-78"/>
              </a:rPr>
              <a:t>أنواعها </a:t>
            </a:r>
          </a:p>
          <a:p>
            <a:pPr algn="just" eaLnBrk="1" hangingPunct="1"/>
            <a:r>
              <a:rPr lang="ar-IQ" altLang="ar-IQ" b="1" dirty="0" smtClean="0">
                <a:latin typeface="Simplified Arabic" pitchFamily="18" charset="-78"/>
                <a:cs typeface="Simplified Arabic" pitchFamily="18" charset="-78"/>
              </a:rPr>
              <a:t>إصابات بسيطة حدثت في </a:t>
            </a:r>
            <a:r>
              <a:rPr lang="ar-IQ" altLang="ar-IQ" b="1" u="sng" dirty="0" smtClean="0">
                <a:solidFill>
                  <a:srgbClr val="3366FF"/>
                </a:solidFill>
                <a:latin typeface="Simplified Arabic" pitchFamily="18" charset="-78"/>
                <a:cs typeface="Simplified Arabic" pitchFamily="18" charset="-78"/>
              </a:rPr>
              <a:t>أول</a:t>
            </a:r>
            <a:r>
              <a:rPr lang="ar-IQ" altLang="ar-IQ" b="1" dirty="0" smtClean="0">
                <a:latin typeface="Simplified Arabic" pitchFamily="18" charset="-78"/>
                <a:cs typeface="Simplified Arabic" pitchFamily="18" charset="-78"/>
              </a:rPr>
              <a:t> الموسم وأهمل علاجها فتضاعفت .</a:t>
            </a:r>
          </a:p>
          <a:p>
            <a:pPr algn="ctr" eaLnBrk="1" hangingPunct="1"/>
            <a:r>
              <a:rPr lang="ar-IQ" altLang="ar-IQ" b="1" dirty="0" smtClean="0">
                <a:solidFill>
                  <a:srgbClr val="FF0000"/>
                </a:solidFill>
                <a:latin typeface="Simplified Arabic" pitchFamily="18" charset="-78"/>
                <a:cs typeface="Simplified Arabic" pitchFamily="18" charset="-78"/>
              </a:rPr>
              <a:t>أسبابها</a:t>
            </a:r>
          </a:p>
          <a:p>
            <a:pPr algn="just" eaLnBrk="1" hangingPunct="1">
              <a:buFont typeface="Wingdings" pitchFamily="2" charset="2"/>
              <a:buNone/>
            </a:pPr>
            <a:r>
              <a:rPr lang="ar-IQ" altLang="ar-IQ" b="1" dirty="0" smtClean="0">
                <a:latin typeface="Simplified Arabic" pitchFamily="18" charset="-78"/>
                <a:cs typeface="Simplified Arabic" pitchFamily="18" charset="-78"/>
              </a:rPr>
              <a:t>1. عدم الاهتمام </a:t>
            </a:r>
            <a:r>
              <a:rPr lang="ar-IQ" altLang="ar-IQ" b="1" u="sng" dirty="0" smtClean="0">
                <a:solidFill>
                  <a:srgbClr val="3366FF"/>
                </a:solidFill>
                <a:latin typeface="Simplified Arabic" pitchFamily="18" charset="-78"/>
                <a:cs typeface="Simplified Arabic" pitchFamily="18" charset="-78"/>
              </a:rPr>
              <a:t>بالإحماء</a:t>
            </a:r>
            <a:r>
              <a:rPr lang="ar-IQ" altLang="ar-IQ" b="1" dirty="0" smtClean="0">
                <a:latin typeface="Simplified Arabic" pitchFamily="18" charset="-78"/>
                <a:cs typeface="Simplified Arabic" pitchFamily="18" charset="-78"/>
              </a:rPr>
              <a:t> المناسب .</a:t>
            </a:r>
          </a:p>
          <a:p>
            <a:pPr algn="just" eaLnBrk="1" hangingPunct="1">
              <a:buFont typeface="Wingdings" pitchFamily="2" charset="2"/>
              <a:buNone/>
            </a:pPr>
            <a:r>
              <a:rPr lang="ar-IQ" altLang="ar-IQ" b="1" dirty="0" smtClean="0">
                <a:latin typeface="Simplified Arabic" pitchFamily="18" charset="-78"/>
                <a:cs typeface="Simplified Arabic" pitchFamily="18" charset="-78"/>
              </a:rPr>
              <a:t>2. عدم </a:t>
            </a:r>
            <a:r>
              <a:rPr lang="ar-IQ" altLang="ar-IQ" b="1" u="sng" dirty="0" smtClean="0">
                <a:solidFill>
                  <a:srgbClr val="3366FF"/>
                </a:solidFill>
                <a:latin typeface="Simplified Arabic" pitchFamily="18" charset="-78"/>
                <a:cs typeface="Simplified Arabic" pitchFamily="18" charset="-78"/>
              </a:rPr>
              <a:t>التوازن</a:t>
            </a:r>
            <a:r>
              <a:rPr lang="ar-IQ" altLang="ar-IQ" b="1" dirty="0" smtClean="0">
                <a:latin typeface="Simplified Arabic" pitchFamily="18" charset="-78"/>
                <a:cs typeface="Simplified Arabic" pitchFamily="18" charset="-78"/>
              </a:rPr>
              <a:t> بين الغذاء والراحة .</a:t>
            </a:r>
          </a:p>
          <a:p>
            <a:pPr algn="just" eaLnBrk="1" hangingPunct="1">
              <a:buFont typeface="Wingdings" pitchFamily="2" charset="2"/>
              <a:buNone/>
            </a:pPr>
            <a:r>
              <a:rPr lang="ar-IQ" altLang="ar-IQ" b="1" dirty="0" smtClean="0">
                <a:latin typeface="Simplified Arabic" pitchFamily="18" charset="-78"/>
                <a:cs typeface="Simplified Arabic" pitchFamily="18" charset="-78"/>
              </a:rPr>
              <a:t>3. عدم </a:t>
            </a:r>
            <a:r>
              <a:rPr lang="ar-IQ" altLang="ar-IQ" b="1" u="sng" dirty="0" smtClean="0">
                <a:solidFill>
                  <a:srgbClr val="3366FF"/>
                </a:solidFill>
                <a:latin typeface="Simplified Arabic" pitchFamily="18" charset="-78"/>
                <a:cs typeface="Simplified Arabic" pitchFamily="18" charset="-78"/>
              </a:rPr>
              <a:t>الانتظام</a:t>
            </a:r>
            <a:r>
              <a:rPr lang="ar-IQ" altLang="ar-IQ" b="1" dirty="0" smtClean="0">
                <a:latin typeface="Simplified Arabic" pitchFamily="18" charset="-78"/>
                <a:cs typeface="Simplified Arabic" pitchFamily="18" charset="-78"/>
              </a:rPr>
              <a:t> في التدريب (أو التراخي) تبعاً للخطة الموضوعة.</a:t>
            </a:r>
          </a:p>
          <a:p>
            <a:pPr algn="just" eaLnBrk="1" hangingPunct="1">
              <a:buFont typeface="Wingdings" pitchFamily="2" charset="2"/>
              <a:buNone/>
            </a:pPr>
            <a:r>
              <a:rPr lang="ar-IQ" altLang="ar-IQ" b="1" dirty="0" smtClean="0">
                <a:latin typeface="Simplified Arabic" pitchFamily="18" charset="-78"/>
                <a:cs typeface="Simplified Arabic" pitchFamily="18" charset="-78"/>
              </a:rPr>
              <a:t>4. زيادة </a:t>
            </a:r>
            <a:r>
              <a:rPr lang="ar-IQ" altLang="ar-IQ" b="1" u="sng" dirty="0" smtClean="0">
                <a:solidFill>
                  <a:srgbClr val="3366FF"/>
                </a:solidFill>
                <a:latin typeface="Simplified Arabic" pitchFamily="18" charset="-78"/>
                <a:cs typeface="Simplified Arabic" pitchFamily="18" charset="-78"/>
              </a:rPr>
              <a:t>حمل</a:t>
            </a:r>
            <a:r>
              <a:rPr lang="ar-IQ" altLang="ar-IQ" b="1" dirty="0" smtClean="0">
                <a:latin typeface="Simplified Arabic" pitchFamily="18" charset="-78"/>
                <a:cs typeface="Simplified Arabic" pitchFamily="18" charset="-78"/>
              </a:rPr>
              <a:t> التدريب الذي يؤدي إلى الإجهاد .</a:t>
            </a:r>
            <a:endParaRPr lang="en-US" altLang="ar-IQ"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2338273765"/>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229600" cy="487362"/>
          </a:xfrm>
        </p:spPr>
        <p:txBody>
          <a:bodyPr/>
          <a:lstStyle/>
          <a:p>
            <a:pPr algn="r" eaLnBrk="1" hangingPunct="1"/>
            <a:r>
              <a:rPr lang="ar-IQ" altLang="ar-IQ" sz="3200" b="1" dirty="0" smtClean="0">
                <a:solidFill>
                  <a:srgbClr val="FF0000"/>
                </a:solidFill>
                <a:latin typeface="Simplified Arabic" pitchFamily="18" charset="-78"/>
                <a:cs typeface="Simplified Arabic" pitchFamily="18" charset="-78"/>
              </a:rPr>
              <a:t>ثالثاً ـ إصابات آخر الموسم  </a:t>
            </a:r>
            <a:r>
              <a:rPr lang="en-US" altLang="ar-IQ" sz="3200" b="1" dirty="0" smtClean="0">
                <a:solidFill>
                  <a:srgbClr val="FF0000"/>
                </a:solidFill>
                <a:latin typeface="Simplified Arabic" pitchFamily="18" charset="-78"/>
                <a:cs typeface="Simplified Arabic" pitchFamily="18" charset="-78"/>
              </a:rPr>
              <a:t>Finally series Injury</a:t>
            </a:r>
            <a:r>
              <a:rPr lang="en-US" altLang="ar-IQ" sz="4000" dirty="0" smtClean="0">
                <a:solidFill>
                  <a:srgbClr val="FF0000"/>
                </a:solidFill>
                <a:latin typeface="Simplified Arabic" pitchFamily="18" charset="-78"/>
                <a:cs typeface="Simplified Arabic" pitchFamily="18" charset="-78"/>
              </a:rPr>
              <a:t> </a:t>
            </a:r>
          </a:p>
        </p:txBody>
      </p:sp>
      <p:sp>
        <p:nvSpPr>
          <p:cNvPr id="45059" name="Rectangle 3"/>
          <p:cNvSpPr>
            <a:spLocks noGrp="1" noChangeArrowheads="1"/>
          </p:cNvSpPr>
          <p:nvPr>
            <p:ph idx="1"/>
          </p:nvPr>
        </p:nvSpPr>
        <p:spPr>
          <a:xfrm>
            <a:off x="457200" y="1066800"/>
            <a:ext cx="8229600" cy="5562600"/>
          </a:xfrm>
        </p:spPr>
        <p:txBody>
          <a:bodyPr/>
          <a:lstStyle/>
          <a:p>
            <a:pPr algn="just" eaLnBrk="1" hangingPunct="1"/>
            <a:r>
              <a:rPr lang="ar-IQ" altLang="ar-IQ" sz="2800" b="1" dirty="0" smtClean="0">
                <a:solidFill>
                  <a:srgbClr val="FF0000"/>
                </a:solidFill>
                <a:latin typeface="Simplified Arabic" pitchFamily="18" charset="-78"/>
                <a:cs typeface="Simplified Arabic" pitchFamily="18" charset="-78"/>
              </a:rPr>
              <a:t>بالإضافة لما سبق يرجع أسباب الإصابات آخر الموسم إلى ما يلي:ـ</a:t>
            </a:r>
          </a:p>
          <a:p>
            <a:pPr algn="just" eaLnBrk="1" hangingPunct="1">
              <a:buFont typeface="Wingdings" pitchFamily="2" charset="2"/>
              <a:buNone/>
            </a:pPr>
            <a:r>
              <a:rPr lang="ar-IQ" altLang="ar-IQ" sz="2800" b="1" dirty="0" smtClean="0">
                <a:latin typeface="Simplified Arabic" pitchFamily="18" charset="-78"/>
                <a:cs typeface="Simplified Arabic" pitchFamily="18" charset="-78"/>
              </a:rPr>
              <a:t>1. عدم الاهتمام </a:t>
            </a:r>
            <a:r>
              <a:rPr lang="ar-IQ" altLang="ar-IQ" sz="2800" b="1" u="sng" dirty="0" smtClean="0">
                <a:solidFill>
                  <a:srgbClr val="3366FF"/>
                </a:solidFill>
                <a:latin typeface="Simplified Arabic" pitchFamily="18" charset="-78"/>
                <a:cs typeface="Simplified Arabic" pitchFamily="18" charset="-78"/>
              </a:rPr>
              <a:t>بالكشف الطبي</a:t>
            </a:r>
            <a:r>
              <a:rPr lang="ar-IQ" altLang="ar-IQ" sz="2800" b="1" dirty="0" smtClean="0">
                <a:solidFill>
                  <a:srgbClr val="3366FF"/>
                </a:solidFill>
                <a:latin typeface="Simplified Arabic" pitchFamily="18" charset="-78"/>
                <a:cs typeface="Simplified Arabic" pitchFamily="18" charset="-78"/>
              </a:rPr>
              <a:t> </a:t>
            </a:r>
            <a:r>
              <a:rPr lang="ar-IQ" altLang="ar-IQ" sz="2800" b="1" dirty="0" smtClean="0">
                <a:latin typeface="Simplified Arabic" pitchFamily="18" charset="-78"/>
                <a:cs typeface="Simplified Arabic" pitchFamily="18" charset="-78"/>
              </a:rPr>
              <a:t>على اللاعبين خلال الموسم بطريقة دورية .</a:t>
            </a:r>
          </a:p>
          <a:p>
            <a:pPr algn="just" eaLnBrk="1" hangingPunct="1">
              <a:buFont typeface="Wingdings" pitchFamily="2" charset="2"/>
              <a:buNone/>
            </a:pPr>
            <a:r>
              <a:rPr lang="ar-IQ" altLang="ar-IQ" sz="2800" b="1" dirty="0" smtClean="0">
                <a:latin typeface="Simplified Arabic" pitchFamily="18" charset="-78"/>
                <a:cs typeface="Simplified Arabic" pitchFamily="18" charset="-78"/>
              </a:rPr>
              <a:t>2. الحالة </a:t>
            </a:r>
            <a:r>
              <a:rPr lang="ar-IQ" altLang="ar-IQ" sz="2800" b="1" u="sng" dirty="0" smtClean="0">
                <a:solidFill>
                  <a:srgbClr val="3366FF"/>
                </a:solidFill>
                <a:latin typeface="Simplified Arabic" pitchFamily="18" charset="-78"/>
                <a:cs typeface="Simplified Arabic" pitchFamily="18" charset="-78"/>
              </a:rPr>
              <a:t>النفسية</a:t>
            </a:r>
            <a:r>
              <a:rPr lang="ar-IQ" altLang="ar-IQ" sz="2800" b="1" dirty="0" smtClean="0">
                <a:latin typeface="Simplified Arabic" pitchFamily="18" charset="-78"/>
                <a:cs typeface="Simplified Arabic" pitchFamily="18" charset="-78"/>
              </a:rPr>
              <a:t> والتوتر العصبي وكذا شدة الحساسية بالنسبة للمباريات النهائية في نهاية الموسم، كما انه أحيانا ترجع إصابات اللاعبين من </a:t>
            </a:r>
            <a:r>
              <a:rPr lang="ar-IQ" altLang="ar-IQ" sz="2800" b="1" u="sng" dirty="0" smtClean="0">
                <a:solidFill>
                  <a:srgbClr val="3366FF"/>
                </a:solidFill>
                <a:latin typeface="Simplified Arabic" pitchFamily="18" charset="-78"/>
                <a:cs typeface="Simplified Arabic" pitchFamily="18" charset="-78"/>
              </a:rPr>
              <a:t>الطلاب</a:t>
            </a:r>
            <a:r>
              <a:rPr lang="ar-IQ" altLang="ar-IQ" sz="2800" b="1" dirty="0" smtClean="0">
                <a:latin typeface="Simplified Arabic" pitchFamily="18" charset="-78"/>
                <a:cs typeface="Simplified Arabic" pitchFamily="18" charset="-78"/>
              </a:rPr>
              <a:t> إلى الإجهاد العام وذلك عن طريق السهر استعداداً للامتحانات.</a:t>
            </a:r>
          </a:p>
          <a:p>
            <a:pPr algn="just" eaLnBrk="1" hangingPunct="1">
              <a:buFont typeface="Wingdings" pitchFamily="2" charset="2"/>
              <a:buNone/>
            </a:pPr>
            <a:r>
              <a:rPr lang="ar-IQ" altLang="ar-IQ" sz="2800" b="1" dirty="0" smtClean="0">
                <a:latin typeface="Simplified Arabic" pitchFamily="18" charset="-78"/>
                <a:cs typeface="Simplified Arabic" pitchFamily="18" charset="-78"/>
              </a:rPr>
              <a:t>3. عدم وصول اللاعب إلى مستوى الكفاءة المرجوة ويرجع ذلك إلى الخطة الموضوعة أو اللاعب نفسه وعدم لياقته. </a:t>
            </a:r>
            <a:endParaRPr lang="en-US" altLang="ar-IQ" sz="28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330421688"/>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229600" cy="563562"/>
          </a:xfrm>
        </p:spPr>
        <p:txBody>
          <a:bodyPr/>
          <a:lstStyle/>
          <a:p>
            <a:pPr algn="r" eaLnBrk="1" hangingPunct="1"/>
            <a:r>
              <a:rPr lang="ar-IQ" altLang="ar-IQ" sz="2400" b="1" dirty="0" smtClean="0">
                <a:solidFill>
                  <a:srgbClr val="FF0000"/>
                </a:solidFill>
                <a:latin typeface="Simplified Arabic" pitchFamily="18" charset="-78"/>
                <a:cs typeface="Simplified Arabic" pitchFamily="18" charset="-78"/>
              </a:rPr>
              <a:t>1ـ4 متى يواصل الشخص المصاب تدريباته  </a:t>
            </a:r>
            <a:r>
              <a:rPr lang="en-US" altLang="ar-IQ" sz="2400" b="1" dirty="0" smtClean="0">
                <a:solidFill>
                  <a:srgbClr val="FF0000"/>
                </a:solidFill>
                <a:latin typeface="Simplified Arabic" pitchFamily="18" charset="-78"/>
                <a:cs typeface="Simplified Arabic" pitchFamily="18" charset="-78"/>
              </a:rPr>
              <a:t>Recurrence to Training </a:t>
            </a:r>
            <a:r>
              <a:rPr lang="ar-IQ" altLang="ar-IQ" sz="2400" b="1" dirty="0" smtClean="0">
                <a:solidFill>
                  <a:srgbClr val="FF0000"/>
                </a:solidFill>
                <a:latin typeface="Simplified Arabic" pitchFamily="18" charset="-78"/>
                <a:cs typeface="Simplified Arabic" pitchFamily="18" charset="-78"/>
              </a:rPr>
              <a:t> :</a:t>
            </a:r>
            <a:r>
              <a:rPr lang="ar-IQ" altLang="ar-IQ" sz="4000" dirty="0" smtClean="0">
                <a:solidFill>
                  <a:srgbClr val="FF0000"/>
                </a:solidFill>
                <a:latin typeface="Simplified Arabic" pitchFamily="18" charset="-78"/>
                <a:cs typeface="Simplified Arabic" pitchFamily="18" charset="-78"/>
              </a:rPr>
              <a:t> </a:t>
            </a:r>
            <a:endParaRPr lang="en-US" altLang="ar-IQ" sz="4000" dirty="0" smtClean="0">
              <a:solidFill>
                <a:srgbClr val="FF0000"/>
              </a:solidFill>
              <a:latin typeface="Simplified Arabic" pitchFamily="18" charset="-78"/>
              <a:cs typeface="Simplified Arabic" pitchFamily="18" charset="-78"/>
            </a:endParaRPr>
          </a:p>
        </p:txBody>
      </p:sp>
      <p:sp>
        <p:nvSpPr>
          <p:cNvPr id="46083" name="Rectangle 3"/>
          <p:cNvSpPr>
            <a:spLocks noGrp="1" noChangeArrowheads="1"/>
          </p:cNvSpPr>
          <p:nvPr>
            <p:ph idx="1"/>
          </p:nvPr>
        </p:nvSpPr>
        <p:spPr>
          <a:xfrm>
            <a:off x="457200" y="1066800"/>
            <a:ext cx="8229600" cy="5486400"/>
          </a:xfrm>
        </p:spPr>
        <p:txBody>
          <a:bodyPr/>
          <a:lstStyle/>
          <a:p>
            <a:pPr algn="just" eaLnBrk="1" hangingPunct="1"/>
            <a:r>
              <a:rPr lang="ar-IQ" altLang="ar-IQ" sz="2800" b="1" dirty="0" smtClean="0">
                <a:latin typeface="Simplified Arabic" pitchFamily="18" charset="-78"/>
                <a:cs typeface="Simplified Arabic" pitchFamily="18" charset="-78"/>
              </a:rPr>
              <a:t>من العلامات للشفاء إذا كان العضو المصاب </a:t>
            </a:r>
            <a:r>
              <a:rPr lang="ar-IQ" altLang="ar-IQ" sz="2800" b="1" u="sng" dirty="0" smtClean="0">
                <a:solidFill>
                  <a:srgbClr val="FF00FF"/>
                </a:solidFill>
                <a:latin typeface="Simplified Arabic" pitchFamily="18" charset="-78"/>
                <a:cs typeface="Simplified Arabic" pitchFamily="18" charset="-78"/>
              </a:rPr>
              <a:t>يؤلم أثناء الراحة</a:t>
            </a:r>
            <a:r>
              <a:rPr lang="ar-IQ" altLang="ar-IQ" sz="2800" b="1" dirty="0" smtClean="0">
                <a:latin typeface="Simplified Arabic" pitchFamily="18" charset="-78"/>
                <a:cs typeface="Simplified Arabic" pitchFamily="18" charset="-78"/>
              </a:rPr>
              <a:t> فلابد من التوقف عن أداء التمارين.</a:t>
            </a:r>
          </a:p>
          <a:p>
            <a:pPr algn="just" eaLnBrk="1" hangingPunct="1"/>
            <a:r>
              <a:rPr lang="ar-IQ" altLang="ar-IQ" sz="2800" b="1" dirty="0" smtClean="0">
                <a:latin typeface="Simplified Arabic" pitchFamily="18" charset="-78"/>
                <a:cs typeface="Simplified Arabic" pitchFamily="18" charset="-78"/>
              </a:rPr>
              <a:t>وبمجرد أن يقف الألم من الجزء المصاب أثناء الراحة يمكن مواصلة التمرين بأقل معدل وعند اختفاء الألم يمكن زيادة الأداء وإذا شعر المصاب بعودة الألم فيجب إبطاء التمرين .</a:t>
            </a:r>
          </a:p>
          <a:p>
            <a:pPr algn="just" eaLnBrk="1" hangingPunct="1"/>
            <a:r>
              <a:rPr lang="ar-IQ" altLang="ar-IQ" sz="2800" b="1" dirty="0" smtClean="0">
                <a:latin typeface="Simplified Arabic" pitchFamily="18" charset="-78"/>
                <a:cs typeface="Simplified Arabic" pitchFamily="18" charset="-78"/>
              </a:rPr>
              <a:t>وفي نفس الوقت ولغرض المحافظة على اللياقة البدنية (</a:t>
            </a:r>
            <a:r>
              <a:rPr lang="en-US" altLang="ar-IQ" sz="2800" b="1" dirty="0" smtClean="0">
                <a:latin typeface="Simplified Arabic" pitchFamily="18" charset="-78"/>
                <a:cs typeface="Simplified Arabic" pitchFamily="18" charset="-78"/>
              </a:rPr>
              <a:t>CF</a:t>
            </a:r>
            <a:r>
              <a:rPr lang="ar-IQ" altLang="ar-IQ" sz="2800" b="1" dirty="0" smtClean="0">
                <a:latin typeface="Simplified Arabic" pitchFamily="18" charset="-78"/>
                <a:cs typeface="Simplified Arabic" pitchFamily="18" charset="-78"/>
              </a:rPr>
              <a:t>) (</a:t>
            </a:r>
            <a:r>
              <a:rPr lang="en-US" altLang="ar-IQ" sz="2800" b="1" dirty="0" smtClean="0">
                <a:latin typeface="Simplified Arabic" pitchFamily="18" charset="-78"/>
                <a:cs typeface="Simplified Arabic" pitchFamily="18" charset="-78"/>
              </a:rPr>
              <a:t>Cardiovascular Fitness</a:t>
            </a:r>
            <a:r>
              <a:rPr lang="ar-IQ" altLang="ar-IQ" sz="2800" b="1" dirty="0" smtClean="0">
                <a:latin typeface="Simplified Arabic" pitchFamily="18" charset="-78"/>
                <a:cs typeface="Simplified Arabic" pitchFamily="18" charset="-78"/>
              </a:rPr>
              <a:t>) يجب أن يُمارس المصاب بعض النشاطات بالتمارين التي لا يدخل فيها العضو المصاب لأن من الأشياء التي يجب أن لا تغيب عن الذهن هو إن اللياقة البدنية يمكن فقدها بسرعة إذا أهمل التدريب.</a:t>
            </a:r>
            <a:endParaRPr lang="en-US" altLang="ar-IQ" sz="28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401545262"/>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endParaRPr lang="en-US" altLang="ar-IQ" smtClean="0"/>
          </a:p>
        </p:txBody>
      </p:sp>
      <p:sp>
        <p:nvSpPr>
          <p:cNvPr id="47107" name="Rectangle 3"/>
          <p:cNvSpPr>
            <a:spLocks noGrp="1" noChangeArrowheads="1"/>
          </p:cNvSpPr>
          <p:nvPr>
            <p:ph idx="1"/>
          </p:nvPr>
        </p:nvSpPr>
        <p:spPr/>
        <p:txBody>
          <a:bodyPr/>
          <a:lstStyle/>
          <a:p>
            <a:pPr eaLnBrk="1" hangingPunct="1"/>
            <a:endParaRPr lang="en-US" altLang="ar-IQ" smtClean="0"/>
          </a:p>
        </p:txBody>
      </p:sp>
      <p:pic>
        <p:nvPicPr>
          <p:cNvPr id="47108" name="Picture 4" descr="nj7gu1jsqp234th6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1700213"/>
            <a:ext cx="4248150" cy="434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08415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endParaRPr lang="en-US" altLang="ar-IQ" smtClean="0"/>
          </a:p>
        </p:txBody>
      </p:sp>
      <p:sp>
        <p:nvSpPr>
          <p:cNvPr id="48131" name="Rectangle 3"/>
          <p:cNvSpPr>
            <a:spLocks noGrp="1" noChangeArrowheads="1"/>
          </p:cNvSpPr>
          <p:nvPr>
            <p:ph idx="1"/>
          </p:nvPr>
        </p:nvSpPr>
        <p:spPr>
          <a:xfrm>
            <a:off x="457200" y="1600200"/>
            <a:ext cx="8229600" cy="5029200"/>
          </a:xfrm>
        </p:spPr>
        <p:txBody>
          <a:bodyPr/>
          <a:lstStyle/>
          <a:p>
            <a:pPr eaLnBrk="1" hangingPunct="1"/>
            <a:endParaRPr lang="en-US" altLang="ar-IQ" dirty="0" smtClean="0"/>
          </a:p>
        </p:txBody>
      </p:sp>
      <p:pic>
        <p:nvPicPr>
          <p:cNvPr id="48132" name="Picture 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916112"/>
            <a:ext cx="5638800" cy="448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02658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endParaRPr lang="en-US" altLang="ar-IQ" smtClean="0"/>
          </a:p>
        </p:txBody>
      </p:sp>
      <p:sp>
        <p:nvSpPr>
          <p:cNvPr id="49155" name="Rectangle 3"/>
          <p:cNvSpPr>
            <a:spLocks noGrp="1" noChangeArrowheads="1"/>
          </p:cNvSpPr>
          <p:nvPr>
            <p:ph idx="1"/>
          </p:nvPr>
        </p:nvSpPr>
        <p:spPr>
          <a:xfrm>
            <a:off x="457200" y="1484313"/>
            <a:ext cx="8229600" cy="4641850"/>
          </a:xfrm>
        </p:spPr>
        <p:txBody>
          <a:bodyPr/>
          <a:lstStyle/>
          <a:p>
            <a:pPr eaLnBrk="1" hangingPunct="1"/>
            <a:endParaRPr lang="en-US" altLang="ar-IQ" smtClean="0"/>
          </a:p>
        </p:txBody>
      </p:sp>
      <p:pic>
        <p:nvPicPr>
          <p:cNvPr id="49156" name="Picture 4" descr="ef287cdc2bfq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676400"/>
            <a:ext cx="647699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28176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ar-IQ" sz="3200" b="1" dirty="0" smtClean="0">
                <a:solidFill>
                  <a:srgbClr val="FF0000"/>
                </a:solidFill>
                <a:latin typeface="Simplified Arabic" pitchFamily="18" charset="-78"/>
                <a:cs typeface="Simplified Arabic" pitchFamily="18" charset="-78"/>
              </a:rPr>
              <a:t>انتهت المحاضرة رقم – 2 -</a:t>
            </a:r>
            <a:endParaRPr lang="ar-IQ" sz="32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066800"/>
            <a:ext cx="8229600" cy="5029200"/>
          </a:xfrm>
        </p:spPr>
        <p:txBody>
          <a:bodyPr/>
          <a:lstStyle/>
          <a:p>
            <a:pPr algn="ctr"/>
            <a:r>
              <a:rPr lang="ar-IQ" dirty="0" smtClean="0">
                <a:latin typeface="Simplified Arabic" pitchFamily="18" charset="-78"/>
                <a:cs typeface="Simplified Arabic" pitchFamily="18" charset="-78"/>
              </a:rPr>
              <a:t> </a:t>
            </a:r>
            <a:r>
              <a:rPr lang="ar-IQ" b="1" dirty="0" smtClean="0">
                <a:solidFill>
                  <a:srgbClr val="FF0000"/>
                </a:solidFill>
                <a:latin typeface="Simplified Arabic" pitchFamily="18" charset="-78"/>
                <a:cs typeface="Simplified Arabic" pitchFamily="18" charset="-78"/>
              </a:rPr>
              <a:t>انتهت محاضرة العوامل الداخلية المسببة للإصابة</a:t>
            </a:r>
          </a:p>
          <a:p>
            <a:pPr algn="ctr"/>
            <a:r>
              <a:rPr lang="ar-IQ" sz="4000" b="1" dirty="0" smtClean="0">
                <a:solidFill>
                  <a:srgbClr val="99CC00"/>
                </a:solidFill>
                <a:latin typeface="Simplified Arabic" pitchFamily="18" charset="-78"/>
                <a:cs typeface="Simplified Arabic" pitchFamily="18" charset="-78"/>
              </a:rPr>
              <a:t>نلتقي بالمحاضرة القادمة رقم – 3 – </a:t>
            </a:r>
          </a:p>
          <a:p>
            <a:pPr marL="0" lvl="0" indent="0" algn="ctr" eaLnBrk="1" fontAlgn="auto" hangingPunct="1">
              <a:lnSpc>
                <a:spcPct val="90000"/>
              </a:lnSpc>
              <a:spcBef>
                <a:spcPts val="1000"/>
              </a:spcBef>
              <a:spcAft>
                <a:spcPts val="0"/>
              </a:spcAft>
              <a:buNone/>
            </a:pPr>
            <a:r>
              <a:rPr lang="ar-IQ" sz="6600" b="1" dirty="0">
                <a:solidFill>
                  <a:srgbClr val="C00000"/>
                </a:solidFill>
                <a:latin typeface="Simplified Arabic" pitchFamily="18" charset="-78"/>
                <a:cs typeface="Simplified Arabic" pitchFamily="18" charset="-78"/>
              </a:rPr>
              <a:t>المحاضرة الثالثة</a:t>
            </a:r>
            <a:r>
              <a:rPr lang="ar-IQ" altLang="ar-IQ" sz="5400" b="1" dirty="0">
                <a:solidFill>
                  <a:srgbClr val="FF0000"/>
                </a:solidFill>
                <a:latin typeface="Simplified Arabic" pitchFamily="18" charset="-78"/>
                <a:cs typeface="Simplified Arabic" pitchFamily="18" charset="-78"/>
              </a:rPr>
              <a:t/>
            </a:r>
            <a:br>
              <a:rPr lang="ar-IQ" altLang="ar-IQ" sz="5400" b="1" dirty="0">
                <a:solidFill>
                  <a:srgbClr val="FF0000"/>
                </a:solidFill>
                <a:latin typeface="Simplified Arabic" pitchFamily="18" charset="-78"/>
                <a:cs typeface="Simplified Arabic" pitchFamily="18" charset="-78"/>
              </a:rPr>
            </a:br>
            <a:r>
              <a:rPr lang="ar-IQ" altLang="ar-IQ" sz="5400" b="1" dirty="0">
                <a:solidFill>
                  <a:srgbClr val="FF0000"/>
                </a:solidFill>
                <a:latin typeface="Simplified Arabic" pitchFamily="18" charset="-78"/>
                <a:cs typeface="Simplified Arabic" pitchFamily="18" charset="-78"/>
              </a:rPr>
              <a:t>2. الجهاز الهيكلي</a:t>
            </a:r>
            <a:br>
              <a:rPr lang="ar-IQ" altLang="ar-IQ" sz="5400" b="1" dirty="0">
                <a:solidFill>
                  <a:srgbClr val="FF0000"/>
                </a:solidFill>
                <a:latin typeface="Simplified Arabic" pitchFamily="18" charset="-78"/>
                <a:cs typeface="Simplified Arabic" pitchFamily="18" charset="-78"/>
              </a:rPr>
            </a:br>
            <a:r>
              <a:rPr lang="ar-IQ" altLang="ar-IQ" sz="5400" b="1" dirty="0">
                <a:solidFill>
                  <a:srgbClr val="FF0000"/>
                </a:solidFill>
                <a:latin typeface="Simplified Arabic" pitchFamily="18" charset="-78"/>
                <a:cs typeface="Simplified Arabic" pitchFamily="18" charset="-78"/>
              </a:rPr>
              <a:t> </a:t>
            </a:r>
            <a:r>
              <a:rPr lang="en-US" altLang="ar-IQ" sz="5400" b="1" dirty="0">
                <a:solidFill>
                  <a:srgbClr val="FF0000"/>
                </a:solidFill>
                <a:latin typeface="Simplified Arabic" pitchFamily="18" charset="-78"/>
                <a:cs typeface="Simplified Arabic" pitchFamily="18" charset="-78"/>
              </a:rPr>
              <a:t>structural system</a:t>
            </a:r>
            <a:endParaRPr lang="en-US" sz="6600" b="1" dirty="0">
              <a:solidFill>
                <a:srgbClr val="C00000"/>
              </a:solidFill>
              <a:latin typeface="Simplified Arabic" pitchFamily="18" charset="-78"/>
              <a:cs typeface="Simplified Arabic" pitchFamily="18" charset="-78"/>
            </a:endParaRPr>
          </a:p>
          <a:p>
            <a:pPr lvl="0" algn="ctr" eaLnBrk="1" hangingPunct="1">
              <a:buFontTx/>
              <a:buChar char="•"/>
            </a:pPr>
            <a:r>
              <a:rPr lang="ar-IQ" altLang="ar-IQ" b="1" kern="0" dirty="0" err="1">
                <a:solidFill>
                  <a:srgbClr val="00B050"/>
                </a:solidFill>
                <a:latin typeface="Simplified Arabic" pitchFamily="18" charset="-78"/>
                <a:cs typeface="Simplified Arabic" pitchFamily="18" charset="-78"/>
              </a:rPr>
              <a:t>أ.د</a:t>
            </a:r>
            <a:r>
              <a:rPr lang="ar-IQ" altLang="ar-IQ" b="1" kern="0" dirty="0">
                <a:solidFill>
                  <a:srgbClr val="00B050"/>
                </a:solidFill>
                <a:latin typeface="Simplified Arabic" pitchFamily="18" charset="-78"/>
                <a:cs typeface="Simplified Arabic" pitchFamily="18" charset="-78"/>
              </a:rPr>
              <a:t>. حسن هادي الهلالي</a:t>
            </a:r>
          </a:p>
          <a:p>
            <a:pPr lvl="0" algn="ctr" eaLnBrk="1" hangingPunct="1">
              <a:buFontTx/>
              <a:buChar char="•"/>
            </a:pPr>
            <a:r>
              <a:rPr lang="ar-IQ" altLang="ar-IQ" b="1" kern="0" dirty="0">
                <a:solidFill>
                  <a:srgbClr val="00B050"/>
                </a:solidFill>
                <a:latin typeface="Simplified Arabic" pitchFamily="18" charset="-78"/>
                <a:cs typeface="Simplified Arabic" pitchFamily="18" charset="-78"/>
              </a:rPr>
              <a:t>الجامعة المستنصرية – كلية التربية البدنية </a:t>
            </a:r>
            <a:r>
              <a:rPr lang="ar-IQ" altLang="ar-IQ" b="1" kern="0">
                <a:solidFill>
                  <a:srgbClr val="00B050"/>
                </a:solidFill>
                <a:latin typeface="Simplified Arabic" pitchFamily="18" charset="-78"/>
                <a:cs typeface="Simplified Arabic" pitchFamily="18" charset="-78"/>
              </a:rPr>
              <a:t>وعلوم </a:t>
            </a:r>
            <a:r>
              <a:rPr lang="ar-IQ" altLang="ar-IQ" b="1" kern="0" smtClean="0">
                <a:solidFill>
                  <a:srgbClr val="00B050"/>
                </a:solidFill>
                <a:latin typeface="Simplified Arabic" pitchFamily="18" charset="-78"/>
                <a:cs typeface="Simplified Arabic" pitchFamily="18" charset="-78"/>
              </a:rPr>
              <a:t>الرياضة</a:t>
            </a:r>
            <a:endParaRPr lang="en-US" altLang="ar-IQ" b="1" kern="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218743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79388" y="188913"/>
            <a:ext cx="8785225" cy="725487"/>
          </a:xfrm>
        </p:spPr>
        <p:txBody>
          <a:bodyPr/>
          <a:lstStyle/>
          <a:p>
            <a:pPr eaLnBrk="1" hangingPunct="1"/>
            <a:r>
              <a:rPr lang="ar-IQ" altLang="ar-IQ" sz="2800" b="1" dirty="0" smtClean="0">
                <a:solidFill>
                  <a:srgbClr val="FF0000"/>
                </a:solidFill>
              </a:rPr>
              <a:t>محاضرتنا لهذا اليوم </a:t>
            </a:r>
            <a:endParaRPr lang="en-US" altLang="ar-IQ" sz="2800" b="1" dirty="0" smtClean="0">
              <a:solidFill>
                <a:srgbClr val="FF0000"/>
              </a:solidFill>
            </a:endParaRPr>
          </a:p>
        </p:txBody>
      </p:sp>
      <p:sp>
        <p:nvSpPr>
          <p:cNvPr id="27651" name="Rectangle 3"/>
          <p:cNvSpPr>
            <a:spLocks noGrp="1" noChangeArrowheads="1"/>
          </p:cNvSpPr>
          <p:nvPr>
            <p:ph idx="1"/>
          </p:nvPr>
        </p:nvSpPr>
        <p:spPr>
          <a:xfrm>
            <a:off x="457201" y="1066801"/>
            <a:ext cx="8229600" cy="5486400"/>
          </a:xfrm>
        </p:spPr>
        <p:txBody>
          <a:bodyPr/>
          <a:lstStyle/>
          <a:p>
            <a:pPr algn="just" eaLnBrk="1" hangingPunct="1">
              <a:lnSpc>
                <a:spcPct val="90000"/>
              </a:lnSpc>
            </a:pPr>
            <a:r>
              <a:rPr lang="ar-IQ" altLang="ar-IQ" sz="2800" b="1" dirty="0" smtClean="0"/>
              <a:t>وصلنا الى في المحاضرة السابقة (الأولى) إلى موضوع</a:t>
            </a:r>
          </a:p>
          <a:p>
            <a:pPr algn="just" eaLnBrk="1" hangingPunct="1">
              <a:lnSpc>
                <a:spcPct val="90000"/>
              </a:lnSpc>
            </a:pPr>
            <a:r>
              <a:rPr lang="ar-IQ" altLang="ar-IQ" sz="2800" b="1" dirty="0" smtClean="0"/>
              <a:t>ومن أقسام أسباب الإصابات الرياضية إضافة للعوامل الذاتية والعوامل الداخلية أيضاً.</a:t>
            </a:r>
          </a:p>
          <a:p>
            <a:pPr algn="just" eaLnBrk="1" hangingPunct="1">
              <a:lnSpc>
                <a:spcPct val="90000"/>
              </a:lnSpc>
            </a:pPr>
            <a:r>
              <a:rPr lang="ar-IQ" altLang="ar-IQ" sz="2800" b="1" dirty="0" smtClean="0"/>
              <a:t> </a:t>
            </a:r>
            <a:r>
              <a:rPr lang="ar-IQ" altLang="ar-IQ" sz="2800" b="1" dirty="0" smtClean="0">
                <a:solidFill>
                  <a:srgbClr val="FF0000"/>
                </a:solidFill>
              </a:rPr>
              <a:t>ثالثاً:ـ العوامل الداخلية </a:t>
            </a:r>
            <a:r>
              <a:rPr lang="en-US" altLang="ar-IQ" sz="2800" b="1" dirty="0" smtClean="0">
                <a:solidFill>
                  <a:srgbClr val="FF0000"/>
                </a:solidFill>
              </a:rPr>
              <a:t>(Effective Of Internal)</a:t>
            </a:r>
            <a:r>
              <a:rPr lang="ar-IQ" altLang="ar-IQ" sz="2800" b="1" dirty="0" smtClean="0">
                <a:solidFill>
                  <a:srgbClr val="FF0000"/>
                </a:solidFill>
              </a:rPr>
              <a:t>:</a:t>
            </a:r>
          </a:p>
          <a:p>
            <a:pPr algn="just" eaLnBrk="1" hangingPunct="1">
              <a:lnSpc>
                <a:spcPct val="90000"/>
              </a:lnSpc>
            </a:pPr>
            <a:endParaRPr lang="ar-IQ" altLang="ar-IQ" sz="2800" b="1" dirty="0" smtClean="0">
              <a:solidFill>
                <a:srgbClr val="FF0000"/>
              </a:solidFill>
            </a:endParaRPr>
          </a:p>
          <a:p>
            <a:pPr algn="l" eaLnBrk="1" hangingPunct="1">
              <a:lnSpc>
                <a:spcPct val="90000"/>
              </a:lnSpc>
            </a:pPr>
            <a:r>
              <a:rPr lang="ar-IQ" altLang="ar-IQ" sz="2800" b="1" dirty="0" smtClean="0">
                <a:solidFill>
                  <a:srgbClr val="FF0000"/>
                </a:solidFill>
              </a:rPr>
              <a:t>مع دعائي لكم بالتوفيق</a:t>
            </a:r>
          </a:p>
          <a:p>
            <a:pPr algn="l" eaLnBrk="1" hangingPunct="1">
              <a:lnSpc>
                <a:spcPct val="90000"/>
              </a:lnSpc>
            </a:pPr>
            <a:r>
              <a:rPr lang="ar-IQ" altLang="ar-IQ" sz="2800" b="1" dirty="0" smtClean="0">
                <a:solidFill>
                  <a:srgbClr val="FF0000"/>
                </a:solidFill>
              </a:rPr>
              <a:t>أ.د. حسن هادي الهلالي</a:t>
            </a:r>
            <a:endParaRPr lang="en-US" altLang="ar-IQ" sz="2800" b="1" dirty="0" smtClean="0">
              <a:solidFill>
                <a:srgbClr val="FF0000"/>
              </a:solidFill>
            </a:endParaRPr>
          </a:p>
          <a:p>
            <a:pPr algn="just" eaLnBrk="1" hangingPunct="1">
              <a:lnSpc>
                <a:spcPct val="90000"/>
              </a:lnSpc>
            </a:pPr>
            <a:endParaRPr lang="en-US" altLang="ar-IQ" sz="2800" b="1" dirty="0" smtClean="0">
              <a:solidFill>
                <a:srgbClr val="FF0000"/>
              </a:solidFill>
            </a:endParaRPr>
          </a:p>
        </p:txBody>
      </p:sp>
    </p:spTree>
    <p:extLst>
      <p:ext uri="{BB962C8B-B14F-4D97-AF65-F5344CB8AC3E}">
        <p14:creationId xmlns:p14="http://schemas.microsoft.com/office/powerpoint/2010/main" val="375688677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79388" y="188913"/>
            <a:ext cx="8785225" cy="1258887"/>
          </a:xfrm>
        </p:spPr>
        <p:txBody>
          <a:bodyPr/>
          <a:lstStyle/>
          <a:p>
            <a:pPr eaLnBrk="1" hangingPunct="1"/>
            <a:r>
              <a:rPr lang="ar-IQ" altLang="ar-IQ" sz="2800" b="1" dirty="0" smtClean="0"/>
              <a:t>ومن أقسام أسباب الإصابات الرياضية إضافة للعوامل الذاتية والعوامل الداخلية أيضاً</a:t>
            </a:r>
            <a:br>
              <a:rPr lang="ar-IQ" altLang="ar-IQ" sz="2800" b="1" dirty="0" smtClean="0"/>
            </a:br>
            <a:r>
              <a:rPr lang="ar-IQ" altLang="ar-IQ" sz="2800" b="1" dirty="0" smtClean="0">
                <a:solidFill>
                  <a:srgbClr val="FF0000"/>
                </a:solidFill>
              </a:rPr>
              <a:t>ثالثاً:ـ العوامل الداخلية </a:t>
            </a:r>
            <a:r>
              <a:rPr lang="en-US" altLang="ar-IQ" sz="2800" b="1" dirty="0" smtClean="0">
                <a:solidFill>
                  <a:srgbClr val="FF0000"/>
                </a:solidFill>
              </a:rPr>
              <a:t>(Effective Of Internal)</a:t>
            </a:r>
            <a:r>
              <a:rPr lang="ar-IQ" altLang="ar-IQ" sz="2800" b="1" dirty="0" smtClean="0">
                <a:solidFill>
                  <a:srgbClr val="FF0000"/>
                </a:solidFill>
              </a:rPr>
              <a:t>:</a:t>
            </a:r>
            <a:endParaRPr lang="en-US" altLang="ar-IQ" sz="2800" b="1" dirty="0" smtClean="0">
              <a:solidFill>
                <a:srgbClr val="FF0000"/>
              </a:solidFill>
            </a:endParaRPr>
          </a:p>
        </p:txBody>
      </p:sp>
      <p:sp>
        <p:nvSpPr>
          <p:cNvPr id="27651" name="Rectangle 3"/>
          <p:cNvSpPr>
            <a:spLocks noGrp="1" noChangeArrowheads="1"/>
          </p:cNvSpPr>
          <p:nvPr>
            <p:ph idx="1"/>
          </p:nvPr>
        </p:nvSpPr>
        <p:spPr>
          <a:xfrm>
            <a:off x="179388" y="1676400"/>
            <a:ext cx="8713787" cy="5065713"/>
          </a:xfrm>
        </p:spPr>
        <p:txBody>
          <a:bodyPr/>
          <a:lstStyle/>
          <a:p>
            <a:pPr algn="just" eaLnBrk="1" hangingPunct="1">
              <a:lnSpc>
                <a:spcPct val="90000"/>
              </a:lnSpc>
            </a:pPr>
            <a:r>
              <a:rPr lang="ar-IQ" altLang="ar-IQ" sz="3600" b="1" dirty="0" smtClean="0">
                <a:latin typeface="Simplified Arabic" pitchFamily="18" charset="-78"/>
                <a:cs typeface="Simplified Arabic" pitchFamily="18" charset="-78"/>
              </a:rPr>
              <a:t>قد تَحدث الإصابة نتيجة </a:t>
            </a:r>
            <a:r>
              <a:rPr lang="ar-IQ" altLang="ar-IQ" sz="3600" b="1" dirty="0" smtClean="0">
                <a:solidFill>
                  <a:srgbClr val="FF0000"/>
                </a:solidFill>
                <a:latin typeface="Simplified Arabic" pitchFamily="18" charset="-78"/>
                <a:cs typeface="Simplified Arabic" pitchFamily="18" charset="-78"/>
              </a:rPr>
              <a:t>تغيرات في أنسجة الجسم </a:t>
            </a:r>
            <a:r>
              <a:rPr lang="ar-IQ" altLang="ar-IQ" sz="3600" b="1" dirty="0" smtClean="0">
                <a:latin typeface="Simplified Arabic" pitchFamily="18" charset="-78"/>
                <a:cs typeface="Simplified Arabic" pitchFamily="18" charset="-78"/>
              </a:rPr>
              <a:t>جراء:-</a:t>
            </a:r>
          </a:p>
          <a:p>
            <a:pPr algn="just" eaLnBrk="1" hangingPunct="1">
              <a:lnSpc>
                <a:spcPct val="90000"/>
              </a:lnSpc>
              <a:buFontTx/>
              <a:buChar char="-"/>
            </a:pPr>
            <a:r>
              <a:rPr lang="ar-IQ" altLang="ar-IQ" sz="3600" b="1" dirty="0" smtClean="0">
                <a:latin typeface="Simplified Arabic" pitchFamily="18" charset="-78"/>
                <a:cs typeface="Simplified Arabic" pitchFamily="18" charset="-78"/>
              </a:rPr>
              <a:t>استمرار التدريب (</a:t>
            </a:r>
            <a:r>
              <a:rPr lang="ar-IQ" altLang="ar-IQ" sz="3600" b="1" dirty="0" smtClean="0">
                <a:solidFill>
                  <a:srgbClr val="3366FF"/>
                </a:solidFill>
                <a:latin typeface="Simplified Arabic" pitchFamily="18" charset="-78"/>
                <a:cs typeface="Simplified Arabic" pitchFamily="18" charset="-78"/>
              </a:rPr>
              <a:t>هناك سؤال</a:t>
            </a:r>
            <a:r>
              <a:rPr lang="ar-IQ" altLang="ar-IQ" sz="3600" b="1" dirty="0" smtClean="0">
                <a:latin typeface="Simplified Arabic" pitchFamily="18" charset="-78"/>
                <a:cs typeface="Simplified Arabic" pitchFamily="18" charset="-78"/>
              </a:rPr>
              <a:t>) </a:t>
            </a:r>
          </a:p>
          <a:p>
            <a:pPr algn="just" eaLnBrk="1" hangingPunct="1">
              <a:lnSpc>
                <a:spcPct val="90000"/>
              </a:lnSpc>
              <a:buFontTx/>
              <a:buChar char="-"/>
            </a:pPr>
            <a:r>
              <a:rPr lang="ar-IQ" altLang="ar-IQ" sz="3600" b="1" dirty="0" smtClean="0">
                <a:latin typeface="Simplified Arabic" pitchFamily="18" charset="-78"/>
                <a:cs typeface="Simplified Arabic" pitchFamily="18" charset="-78"/>
              </a:rPr>
              <a:t>وتكرار الجهد   ( </a:t>
            </a:r>
            <a:r>
              <a:rPr lang="ar-IQ" altLang="ar-IQ" sz="3600" b="1" dirty="0" smtClean="0">
                <a:solidFill>
                  <a:srgbClr val="3366FF"/>
                </a:solidFill>
                <a:latin typeface="Simplified Arabic" pitchFamily="18" charset="-78"/>
                <a:cs typeface="Simplified Arabic" pitchFamily="18" charset="-78"/>
              </a:rPr>
              <a:t>هناك سؤال</a:t>
            </a:r>
            <a:r>
              <a:rPr lang="ar-IQ" altLang="ar-IQ" sz="3600" b="1" dirty="0" smtClean="0">
                <a:latin typeface="Simplified Arabic" pitchFamily="18" charset="-78"/>
                <a:cs typeface="Simplified Arabic" pitchFamily="18" charset="-78"/>
              </a:rPr>
              <a:t>)</a:t>
            </a:r>
          </a:p>
          <a:p>
            <a:pPr algn="just" eaLnBrk="1" hangingPunct="1">
              <a:lnSpc>
                <a:spcPct val="90000"/>
              </a:lnSpc>
              <a:buFontTx/>
              <a:buChar char="-"/>
            </a:pPr>
            <a:r>
              <a:rPr lang="ar-IQ" altLang="ar-IQ" sz="3600" b="1" dirty="0" smtClean="0">
                <a:latin typeface="Simplified Arabic" pitchFamily="18" charset="-78"/>
                <a:cs typeface="Simplified Arabic" pitchFamily="18" charset="-78"/>
              </a:rPr>
              <a:t>مما </a:t>
            </a:r>
            <a:r>
              <a:rPr lang="ar-IQ" altLang="ar-IQ" sz="3600" b="1" u="sng" dirty="0" smtClean="0">
                <a:solidFill>
                  <a:srgbClr val="CC00CC"/>
                </a:solidFill>
                <a:latin typeface="Simplified Arabic" pitchFamily="18" charset="-78"/>
                <a:cs typeface="Simplified Arabic" pitchFamily="18" charset="-78"/>
              </a:rPr>
              <a:t>يُسبب</a:t>
            </a:r>
            <a:r>
              <a:rPr lang="ar-IQ" altLang="ar-IQ" sz="3600" b="1" dirty="0" smtClean="0">
                <a:latin typeface="Simplified Arabic" pitchFamily="18" charset="-78"/>
                <a:cs typeface="Simplified Arabic" pitchFamily="18" charset="-78"/>
              </a:rPr>
              <a:t> تجمع الفضلات (خاصةً الحوامض).</a:t>
            </a:r>
          </a:p>
          <a:p>
            <a:pPr marL="0" indent="0" algn="ctr" eaLnBrk="1" hangingPunct="1">
              <a:lnSpc>
                <a:spcPct val="90000"/>
              </a:lnSpc>
              <a:buNone/>
            </a:pPr>
            <a:r>
              <a:rPr lang="ar-IQ" altLang="ar-IQ" sz="3600" b="1" dirty="0" smtClean="0">
                <a:solidFill>
                  <a:srgbClr val="CC00CC"/>
                </a:solidFill>
                <a:latin typeface="Simplified Arabic" pitchFamily="18" charset="-78"/>
                <a:cs typeface="Simplified Arabic" pitchFamily="18" charset="-78"/>
              </a:rPr>
              <a:t>وهذا يدعونا للسؤال التالي</a:t>
            </a:r>
          </a:p>
          <a:p>
            <a:pPr algn="just" eaLnBrk="1" hangingPunct="1">
              <a:lnSpc>
                <a:spcPct val="90000"/>
              </a:lnSpc>
            </a:pPr>
            <a:r>
              <a:rPr lang="ar-IQ" altLang="ar-IQ" sz="3600" b="1" dirty="0" smtClean="0">
                <a:solidFill>
                  <a:srgbClr val="FF0000"/>
                </a:solidFill>
                <a:latin typeface="Simplified Arabic" pitchFamily="18" charset="-78"/>
                <a:cs typeface="Simplified Arabic" pitchFamily="18" charset="-78"/>
              </a:rPr>
              <a:t>س: ماذا يحصل للجسم عند استمرار المجهود البدني؟</a:t>
            </a:r>
          </a:p>
          <a:p>
            <a:pPr marL="0" indent="0" algn="l" eaLnBrk="1" hangingPunct="1">
              <a:lnSpc>
                <a:spcPct val="90000"/>
              </a:lnSpc>
              <a:buNone/>
            </a:pPr>
            <a:r>
              <a:rPr lang="ar-IQ" altLang="ar-IQ" sz="3600" b="1" dirty="0" smtClean="0">
                <a:solidFill>
                  <a:srgbClr val="FF0000"/>
                </a:solidFill>
                <a:latin typeface="Simplified Arabic" pitchFamily="18" charset="-78"/>
                <a:cs typeface="Simplified Arabic" pitchFamily="18" charset="-78"/>
              </a:rPr>
              <a:t>... جواب ...</a:t>
            </a:r>
          </a:p>
        </p:txBody>
      </p:sp>
    </p:spTree>
    <p:extLst>
      <p:ext uri="{BB962C8B-B14F-4D97-AF65-F5344CB8AC3E}">
        <p14:creationId xmlns:p14="http://schemas.microsoft.com/office/powerpoint/2010/main" val="102545583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txBody>
          <a:bodyPr/>
          <a:lstStyle/>
          <a:p>
            <a:pPr lvl="0"/>
            <a:r>
              <a:rPr lang="ar-IQ" altLang="ar-IQ" sz="3600" b="1" dirty="0">
                <a:solidFill>
                  <a:srgbClr val="FF0000"/>
                </a:solidFill>
                <a:latin typeface="Simplified Arabic" pitchFamily="18" charset="-78"/>
                <a:cs typeface="Simplified Arabic" pitchFamily="18" charset="-78"/>
              </a:rPr>
              <a:t>س: ماذا يحصل للجسم عند استمرار المجهود البدني</a:t>
            </a:r>
            <a:r>
              <a:rPr lang="ar-IQ" altLang="ar-IQ" sz="3600" b="1" dirty="0" smtClean="0">
                <a:solidFill>
                  <a:srgbClr val="FF0000"/>
                </a:solidFill>
                <a:latin typeface="Simplified Arabic" pitchFamily="18" charset="-78"/>
                <a:cs typeface="Simplified Arabic" pitchFamily="18" charset="-78"/>
              </a:rPr>
              <a:t>؟</a:t>
            </a:r>
            <a:endParaRPr lang="ar-IQ" sz="3600" dirty="0">
              <a:solidFill>
                <a:srgbClr val="FF0000"/>
              </a:solidFill>
            </a:endParaRPr>
          </a:p>
        </p:txBody>
      </p:sp>
      <p:sp>
        <p:nvSpPr>
          <p:cNvPr id="3" name="عنصر نائب للمحتوى 2"/>
          <p:cNvSpPr>
            <a:spLocks noGrp="1"/>
          </p:cNvSpPr>
          <p:nvPr>
            <p:ph idx="1"/>
          </p:nvPr>
        </p:nvSpPr>
        <p:spPr>
          <a:xfrm>
            <a:off x="457200" y="914400"/>
            <a:ext cx="8229600" cy="5715000"/>
          </a:xfrm>
        </p:spPr>
        <p:txBody>
          <a:bodyPr/>
          <a:lstStyle/>
          <a:p>
            <a:pPr marL="0" lvl="0" indent="0" algn="ctr" eaLnBrk="1" hangingPunct="1">
              <a:lnSpc>
                <a:spcPct val="90000"/>
              </a:lnSpc>
              <a:buNone/>
            </a:pPr>
            <a:r>
              <a:rPr lang="ar-IQ" altLang="ar-IQ" sz="4000" b="1" dirty="0" smtClean="0">
                <a:solidFill>
                  <a:srgbClr val="CC00CC"/>
                </a:solidFill>
                <a:latin typeface="Simplified Arabic" pitchFamily="18" charset="-78"/>
                <a:cs typeface="Simplified Arabic" pitchFamily="18" charset="-78"/>
              </a:rPr>
              <a:t>(جواب</a:t>
            </a:r>
            <a:r>
              <a:rPr lang="ar-IQ" altLang="ar-IQ" sz="4000" b="1" dirty="0">
                <a:solidFill>
                  <a:srgbClr val="CC00CC"/>
                </a:solidFill>
                <a:latin typeface="Simplified Arabic" pitchFamily="18" charset="-78"/>
                <a:cs typeface="Simplified Arabic" pitchFamily="18" charset="-78"/>
              </a:rPr>
              <a:t>)</a:t>
            </a:r>
            <a:r>
              <a:rPr lang="ar-IQ" altLang="ar-IQ" sz="4000" b="1" dirty="0" smtClean="0">
                <a:solidFill>
                  <a:srgbClr val="CC00CC"/>
                </a:solidFill>
                <a:latin typeface="Simplified Arabic" pitchFamily="18" charset="-78"/>
                <a:cs typeface="Simplified Arabic" pitchFamily="18" charset="-78"/>
              </a:rPr>
              <a:t> </a:t>
            </a:r>
          </a:p>
          <a:p>
            <a:pPr marL="0" lvl="0" indent="0" algn="just" eaLnBrk="1" hangingPunct="1">
              <a:lnSpc>
                <a:spcPct val="90000"/>
              </a:lnSpc>
              <a:buNone/>
            </a:pPr>
            <a:r>
              <a:rPr lang="ar-IQ" altLang="ar-IQ" sz="4000" b="1" dirty="0" smtClean="0">
                <a:solidFill>
                  <a:srgbClr val="CC00CC"/>
                </a:solidFill>
                <a:latin typeface="Simplified Arabic" pitchFamily="18" charset="-78"/>
                <a:cs typeface="Simplified Arabic" pitchFamily="18" charset="-78"/>
              </a:rPr>
              <a:t>من </a:t>
            </a:r>
            <a:r>
              <a:rPr lang="ar-IQ" altLang="ar-IQ" sz="4000" b="1" dirty="0">
                <a:solidFill>
                  <a:srgbClr val="CC00CC"/>
                </a:solidFill>
                <a:latin typeface="Simplified Arabic" pitchFamily="18" charset="-78"/>
                <a:cs typeface="Simplified Arabic" pitchFamily="18" charset="-78"/>
              </a:rPr>
              <a:t>المعلوم عند استمرار المجهود الرياضي:-</a:t>
            </a:r>
          </a:p>
          <a:p>
            <a:pPr lvl="0" algn="just" eaLnBrk="1" hangingPunct="1">
              <a:lnSpc>
                <a:spcPct val="90000"/>
              </a:lnSpc>
              <a:buFontTx/>
              <a:buChar char="-"/>
            </a:pPr>
            <a:r>
              <a:rPr lang="ar-IQ" altLang="ar-IQ" sz="4000" b="1" dirty="0">
                <a:solidFill>
                  <a:prstClr val="black"/>
                </a:solidFill>
                <a:latin typeface="Simplified Arabic" pitchFamily="18" charset="-78"/>
                <a:cs typeface="Simplified Arabic" pitchFamily="18" charset="-78"/>
              </a:rPr>
              <a:t>تزداد </a:t>
            </a:r>
            <a:r>
              <a:rPr lang="ar-IQ" altLang="ar-IQ" sz="4000" b="1" u="sng" dirty="0">
                <a:solidFill>
                  <a:srgbClr val="FF0000"/>
                </a:solidFill>
                <a:latin typeface="Simplified Arabic" pitchFamily="18" charset="-78"/>
                <a:cs typeface="Simplified Arabic" pitchFamily="18" charset="-78"/>
              </a:rPr>
              <a:t>سرعة</a:t>
            </a:r>
            <a:r>
              <a:rPr lang="ar-IQ" altLang="ar-IQ" sz="4000" b="1" dirty="0">
                <a:solidFill>
                  <a:srgbClr val="FF0000"/>
                </a:solidFill>
                <a:latin typeface="Simplified Arabic" pitchFamily="18" charset="-78"/>
                <a:cs typeface="Simplified Arabic" pitchFamily="18" charset="-78"/>
              </a:rPr>
              <a:t> جريان الدم </a:t>
            </a:r>
          </a:p>
          <a:p>
            <a:pPr lvl="0" algn="just" eaLnBrk="1" hangingPunct="1">
              <a:lnSpc>
                <a:spcPct val="90000"/>
              </a:lnSpc>
              <a:buFontTx/>
              <a:buChar char="-"/>
            </a:pPr>
            <a:r>
              <a:rPr lang="ar-IQ" altLang="ar-IQ" sz="4000" b="1" dirty="0">
                <a:solidFill>
                  <a:prstClr val="black"/>
                </a:solidFill>
                <a:latin typeface="Simplified Arabic" pitchFamily="18" charset="-78"/>
                <a:cs typeface="Simplified Arabic" pitchFamily="18" charset="-78"/>
              </a:rPr>
              <a:t>وتحصل زيادة في </a:t>
            </a:r>
            <a:r>
              <a:rPr lang="ar-IQ" altLang="ar-IQ" sz="4000" b="1" u="sng" dirty="0">
                <a:solidFill>
                  <a:srgbClr val="3366FF"/>
                </a:solidFill>
                <a:latin typeface="Simplified Arabic" pitchFamily="18" charset="-78"/>
                <a:cs typeface="Simplified Arabic" pitchFamily="18" charset="-78"/>
              </a:rPr>
              <a:t>حجم</a:t>
            </a:r>
            <a:r>
              <a:rPr lang="ar-IQ" altLang="ar-IQ" sz="4000" b="1" dirty="0">
                <a:solidFill>
                  <a:srgbClr val="3366FF"/>
                </a:solidFill>
                <a:latin typeface="Simplified Arabic" pitchFamily="18" charset="-78"/>
                <a:cs typeface="Simplified Arabic" pitchFamily="18" charset="-78"/>
              </a:rPr>
              <a:t> سوائل</a:t>
            </a:r>
            <a:r>
              <a:rPr lang="ar-IQ" altLang="ar-IQ" sz="4000" b="1" dirty="0">
                <a:solidFill>
                  <a:prstClr val="black"/>
                </a:solidFill>
                <a:latin typeface="Simplified Arabic" pitchFamily="18" charset="-78"/>
                <a:cs typeface="Simplified Arabic" pitchFamily="18" charset="-78"/>
              </a:rPr>
              <a:t> الأنسجة </a:t>
            </a:r>
          </a:p>
          <a:p>
            <a:pPr marL="0" lvl="0" indent="0" algn="just" eaLnBrk="1" hangingPunct="1">
              <a:lnSpc>
                <a:spcPct val="90000"/>
              </a:lnSpc>
              <a:buNone/>
            </a:pPr>
            <a:r>
              <a:rPr lang="ar-IQ" altLang="ar-IQ" sz="4000" b="1" dirty="0">
                <a:solidFill>
                  <a:prstClr val="black"/>
                </a:solidFill>
                <a:latin typeface="Simplified Arabic" pitchFamily="18" charset="-78"/>
                <a:cs typeface="Simplified Arabic" pitchFamily="18" charset="-78"/>
              </a:rPr>
              <a:t>مما يُسبب </a:t>
            </a:r>
            <a:r>
              <a:rPr lang="ar-IQ" altLang="ar-IQ" sz="4000" b="1" u="sng" dirty="0">
                <a:solidFill>
                  <a:srgbClr val="FF00FF"/>
                </a:solidFill>
                <a:latin typeface="Simplified Arabic" pitchFamily="18" charset="-78"/>
                <a:cs typeface="Simplified Arabic" pitchFamily="18" charset="-78"/>
              </a:rPr>
              <a:t>انتفاخ</a:t>
            </a:r>
            <a:r>
              <a:rPr lang="ar-IQ" altLang="ar-IQ" sz="4000" b="1" dirty="0">
                <a:solidFill>
                  <a:prstClr val="black"/>
                </a:solidFill>
                <a:latin typeface="Simplified Arabic" pitchFamily="18" charset="-78"/>
                <a:cs typeface="Simplified Arabic" pitchFamily="18" charset="-78"/>
              </a:rPr>
              <a:t> العضلة إذا لم تتوفر </a:t>
            </a:r>
            <a:r>
              <a:rPr lang="ar-IQ" altLang="ar-IQ" sz="4000" b="1" u="sng" dirty="0">
                <a:solidFill>
                  <a:srgbClr val="FF00FF"/>
                </a:solidFill>
                <a:latin typeface="Simplified Arabic" pitchFamily="18" charset="-78"/>
                <a:cs typeface="Simplified Arabic" pitchFamily="18" charset="-78"/>
              </a:rPr>
              <a:t>الراحة</a:t>
            </a:r>
            <a:r>
              <a:rPr lang="ar-IQ" altLang="ar-IQ" sz="4000" b="1" dirty="0">
                <a:solidFill>
                  <a:prstClr val="black"/>
                </a:solidFill>
                <a:latin typeface="Simplified Arabic" pitchFamily="18" charset="-78"/>
                <a:cs typeface="Simplified Arabic" pitchFamily="18" charset="-78"/>
              </a:rPr>
              <a:t> الكافية لتصريف </a:t>
            </a:r>
            <a:r>
              <a:rPr lang="ar-IQ" altLang="ar-IQ" sz="4000" b="1" dirty="0" smtClean="0">
                <a:solidFill>
                  <a:prstClr val="black"/>
                </a:solidFill>
                <a:latin typeface="Simplified Arabic" pitchFamily="18" charset="-78"/>
                <a:cs typeface="Simplified Arabic" pitchFamily="18" charset="-78"/>
              </a:rPr>
              <a:t>المخلفات.</a:t>
            </a:r>
          </a:p>
          <a:p>
            <a:pPr marL="0" lvl="0" indent="0" algn="just" eaLnBrk="1" hangingPunct="1">
              <a:lnSpc>
                <a:spcPct val="90000"/>
              </a:lnSpc>
              <a:buNone/>
            </a:pPr>
            <a:endParaRPr lang="ar-IQ" altLang="ar-IQ" sz="2800" b="1" dirty="0" smtClean="0">
              <a:solidFill>
                <a:prstClr val="black"/>
              </a:solidFill>
              <a:latin typeface="Simplified Arabic" pitchFamily="18" charset="-78"/>
              <a:cs typeface="Simplified Arabic" pitchFamily="18" charset="-78"/>
            </a:endParaRPr>
          </a:p>
          <a:p>
            <a:pPr marL="0" lvl="0" indent="0" algn="just" eaLnBrk="1" hangingPunct="1">
              <a:lnSpc>
                <a:spcPct val="90000"/>
              </a:lnSpc>
              <a:buNone/>
            </a:pPr>
            <a:r>
              <a:rPr lang="ar-IQ" altLang="ar-IQ" sz="2800" b="1" dirty="0" smtClean="0">
                <a:solidFill>
                  <a:srgbClr val="FF0000"/>
                </a:solidFill>
                <a:latin typeface="Simplified Arabic" pitchFamily="18" charset="-78"/>
                <a:cs typeface="Simplified Arabic" pitchFamily="18" charset="-78"/>
              </a:rPr>
              <a:t>س: عند تكرار المجهود البدني ماذا يحدث للجسم؟</a:t>
            </a:r>
          </a:p>
          <a:p>
            <a:pPr marL="0" lvl="0" indent="0" algn="l" eaLnBrk="1" hangingPunct="1">
              <a:lnSpc>
                <a:spcPct val="90000"/>
              </a:lnSpc>
              <a:buNone/>
            </a:pPr>
            <a:r>
              <a:rPr lang="ar-IQ" altLang="ar-IQ" sz="2800" b="1" dirty="0" smtClean="0">
                <a:solidFill>
                  <a:srgbClr val="FF0000"/>
                </a:solidFill>
                <a:latin typeface="Simplified Arabic" pitchFamily="18" charset="-78"/>
                <a:cs typeface="Simplified Arabic" pitchFamily="18" charset="-78"/>
              </a:rPr>
              <a:t>... الجواب...</a:t>
            </a:r>
          </a:p>
          <a:p>
            <a:pPr marL="0" lvl="0" indent="0" algn="just" eaLnBrk="1" hangingPunct="1">
              <a:lnSpc>
                <a:spcPct val="90000"/>
              </a:lnSpc>
              <a:buNone/>
            </a:pPr>
            <a:endParaRPr lang="ar-IQ" altLang="ar-IQ" sz="2800" b="1"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799683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3562"/>
          </a:xfrm>
        </p:spPr>
        <p:txBody>
          <a:bodyPr/>
          <a:lstStyle/>
          <a:p>
            <a:pPr lvl="0"/>
            <a:r>
              <a:rPr lang="ar-IQ" altLang="ar-IQ" sz="3600" b="1" dirty="0">
                <a:solidFill>
                  <a:srgbClr val="FF0000"/>
                </a:solidFill>
                <a:latin typeface="Simplified Arabic" pitchFamily="18" charset="-78"/>
                <a:cs typeface="Simplified Arabic" pitchFamily="18" charset="-78"/>
              </a:rPr>
              <a:t>س: عند تكرار المجهود البدني ماذا يحدث للجسم</a:t>
            </a:r>
            <a:r>
              <a:rPr lang="ar-IQ" altLang="ar-IQ" sz="3600" b="1" dirty="0" smtClean="0">
                <a:solidFill>
                  <a:srgbClr val="FF0000"/>
                </a:solidFill>
                <a:latin typeface="Simplified Arabic" pitchFamily="18" charset="-78"/>
                <a:cs typeface="Simplified Arabic" pitchFamily="18" charset="-78"/>
              </a:rPr>
              <a:t>؟</a:t>
            </a:r>
            <a:endParaRPr lang="ar-IQ" sz="3600" dirty="0"/>
          </a:p>
        </p:txBody>
      </p:sp>
      <p:sp>
        <p:nvSpPr>
          <p:cNvPr id="3" name="عنصر نائب للمحتوى 2"/>
          <p:cNvSpPr>
            <a:spLocks noGrp="1"/>
          </p:cNvSpPr>
          <p:nvPr>
            <p:ph idx="1"/>
          </p:nvPr>
        </p:nvSpPr>
        <p:spPr>
          <a:xfrm>
            <a:off x="457200" y="990600"/>
            <a:ext cx="8229600" cy="5486400"/>
          </a:xfrm>
        </p:spPr>
        <p:txBody>
          <a:bodyPr/>
          <a:lstStyle/>
          <a:p>
            <a:pPr marL="0" lvl="0" indent="0" algn="ctr" eaLnBrk="1" hangingPunct="1">
              <a:lnSpc>
                <a:spcPct val="90000"/>
              </a:lnSpc>
              <a:buNone/>
            </a:pPr>
            <a:r>
              <a:rPr lang="ar-IQ" altLang="ar-IQ" sz="5400" b="1" dirty="0" smtClean="0">
                <a:solidFill>
                  <a:srgbClr val="FF0000"/>
                </a:solidFill>
                <a:latin typeface="Simplified Arabic" pitchFamily="18" charset="-78"/>
                <a:cs typeface="Simplified Arabic" pitchFamily="18" charset="-78"/>
              </a:rPr>
              <a:t>(الجواب) </a:t>
            </a:r>
          </a:p>
          <a:p>
            <a:pPr lvl="0" algn="just" eaLnBrk="1" hangingPunct="1">
              <a:lnSpc>
                <a:spcPct val="90000"/>
              </a:lnSpc>
              <a:buFontTx/>
              <a:buChar char="-"/>
            </a:pPr>
            <a:r>
              <a:rPr lang="ar-IQ" altLang="ar-IQ" sz="5400" b="1" dirty="0" smtClean="0">
                <a:solidFill>
                  <a:prstClr val="black"/>
                </a:solidFill>
                <a:latin typeface="Simplified Arabic" pitchFamily="18" charset="-78"/>
                <a:cs typeface="Simplified Arabic" pitchFamily="18" charset="-78"/>
              </a:rPr>
              <a:t>إذا </a:t>
            </a:r>
            <a:r>
              <a:rPr lang="ar-IQ" altLang="ar-IQ" sz="5400" b="1" dirty="0">
                <a:solidFill>
                  <a:prstClr val="black"/>
                </a:solidFill>
                <a:latin typeface="Simplified Arabic" pitchFamily="18" charset="-78"/>
                <a:cs typeface="Simplified Arabic" pitchFamily="18" charset="-78"/>
              </a:rPr>
              <a:t>تكرر </a:t>
            </a:r>
            <a:r>
              <a:rPr lang="ar-IQ" altLang="ar-IQ" sz="5400" b="1" u="sng" dirty="0">
                <a:solidFill>
                  <a:srgbClr val="FF00FF"/>
                </a:solidFill>
                <a:latin typeface="Simplified Arabic" pitchFamily="18" charset="-78"/>
                <a:cs typeface="Simplified Arabic" pitchFamily="18" charset="-78"/>
              </a:rPr>
              <a:t>الإجهاد</a:t>
            </a:r>
            <a:r>
              <a:rPr lang="ar-IQ" altLang="ar-IQ" sz="5400" b="1" dirty="0">
                <a:solidFill>
                  <a:prstClr val="black"/>
                </a:solidFill>
                <a:latin typeface="Simplified Arabic" pitchFamily="18" charset="-78"/>
                <a:cs typeface="Simplified Arabic" pitchFamily="18" charset="-78"/>
              </a:rPr>
              <a:t> فقد يؤدي ذلك إلى </a:t>
            </a:r>
            <a:r>
              <a:rPr lang="ar-IQ" altLang="ar-IQ" sz="5400" b="1" u="sng" dirty="0">
                <a:solidFill>
                  <a:srgbClr val="FF00FF"/>
                </a:solidFill>
                <a:latin typeface="Simplified Arabic" pitchFamily="18" charset="-78"/>
                <a:cs typeface="Simplified Arabic" pitchFamily="18" charset="-78"/>
              </a:rPr>
              <a:t>التليف العضلي</a:t>
            </a:r>
            <a:r>
              <a:rPr lang="ar-IQ" altLang="ar-IQ" sz="5400" b="1" dirty="0">
                <a:solidFill>
                  <a:prstClr val="black"/>
                </a:solidFill>
                <a:latin typeface="Simplified Arabic" pitchFamily="18" charset="-78"/>
                <a:cs typeface="Simplified Arabic" pitchFamily="18" charset="-78"/>
              </a:rPr>
              <a:t> نتيجة الإرهاق </a:t>
            </a:r>
            <a:r>
              <a:rPr lang="ar-IQ" altLang="ar-IQ" sz="5400" b="1" dirty="0" smtClean="0">
                <a:solidFill>
                  <a:prstClr val="black"/>
                </a:solidFill>
                <a:latin typeface="Simplified Arabic" pitchFamily="18" charset="-78"/>
                <a:cs typeface="Simplified Arabic" pitchFamily="18" charset="-78"/>
              </a:rPr>
              <a:t>.</a:t>
            </a:r>
          </a:p>
          <a:p>
            <a:pPr lvl="0" algn="just" eaLnBrk="1" hangingPunct="1">
              <a:lnSpc>
                <a:spcPct val="90000"/>
              </a:lnSpc>
              <a:buFontTx/>
              <a:buChar char="-"/>
            </a:pPr>
            <a:r>
              <a:rPr lang="ar-IQ" altLang="ar-IQ" sz="5400" b="1" dirty="0" smtClean="0">
                <a:solidFill>
                  <a:prstClr val="black"/>
                </a:solidFill>
                <a:latin typeface="Simplified Arabic" pitchFamily="18" charset="-78"/>
                <a:cs typeface="Simplified Arabic" pitchFamily="18" charset="-78"/>
              </a:rPr>
              <a:t>وبالتالي </a:t>
            </a:r>
            <a:r>
              <a:rPr lang="ar-IQ" altLang="ar-IQ" sz="5400" b="1" dirty="0">
                <a:solidFill>
                  <a:prstClr val="black"/>
                </a:solidFill>
                <a:latin typeface="Simplified Arabic" pitchFamily="18" charset="-78"/>
                <a:cs typeface="Simplified Arabic" pitchFamily="18" charset="-78"/>
              </a:rPr>
              <a:t>فقدان العضلة </a:t>
            </a:r>
            <a:r>
              <a:rPr lang="ar-IQ" altLang="ar-IQ" sz="5400" b="1" u="sng" dirty="0" smtClean="0">
                <a:solidFill>
                  <a:srgbClr val="FF00FF"/>
                </a:solidFill>
                <a:latin typeface="Simplified Arabic" pitchFamily="18" charset="-78"/>
                <a:cs typeface="Simplified Arabic" pitchFamily="18" charset="-78"/>
              </a:rPr>
              <a:t>لوظيفتها</a:t>
            </a:r>
            <a:r>
              <a:rPr lang="ar-IQ" altLang="ar-IQ" sz="5400" b="1" dirty="0">
                <a:solidFill>
                  <a:prstClr val="black"/>
                </a:solidFill>
                <a:latin typeface="Simplified Arabic" pitchFamily="18" charset="-78"/>
                <a:cs typeface="Simplified Arabic" pitchFamily="18" charset="-78"/>
              </a:rPr>
              <a:t> </a:t>
            </a:r>
            <a:r>
              <a:rPr lang="ar-IQ" altLang="ar-IQ" sz="5400" b="1" dirty="0" smtClean="0">
                <a:solidFill>
                  <a:prstClr val="black"/>
                </a:solidFill>
                <a:latin typeface="Simplified Arabic" pitchFamily="18" charset="-78"/>
                <a:cs typeface="Simplified Arabic" pitchFamily="18" charset="-78"/>
              </a:rPr>
              <a:t>(أي التقلص والانبساط)</a:t>
            </a:r>
            <a:endParaRPr lang="ar-IQ" altLang="ar-IQ" sz="5400" b="1" dirty="0">
              <a:solidFill>
                <a:prstClr val="black"/>
              </a:solidFill>
              <a:latin typeface="Simplified Arabic" pitchFamily="18" charset="-78"/>
              <a:cs typeface="Simplified Arabic" pitchFamily="18" charset="-78"/>
            </a:endParaRPr>
          </a:p>
          <a:p>
            <a:pPr marL="0" lvl="0" indent="0" algn="just" eaLnBrk="1" hangingPunct="1">
              <a:lnSpc>
                <a:spcPct val="90000"/>
              </a:lnSpc>
              <a:buNone/>
            </a:pPr>
            <a:endParaRPr lang="ar-IQ" dirty="0">
              <a:solidFill>
                <a:prstClr val="black"/>
              </a:solidFill>
            </a:endParaRPr>
          </a:p>
        </p:txBody>
      </p:sp>
    </p:spTree>
    <p:extLst>
      <p:ext uri="{BB962C8B-B14F-4D97-AF65-F5344CB8AC3E}">
        <p14:creationId xmlns:p14="http://schemas.microsoft.com/office/powerpoint/2010/main" val="1081351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3562"/>
          </a:xfrm>
        </p:spPr>
        <p:txBody>
          <a:bodyPr/>
          <a:lstStyle/>
          <a:p>
            <a:r>
              <a:rPr lang="ar-IQ" sz="3600" b="1" dirty="0" smtClean="0">
                <a:solidFill>
                  <a:srgbClr val="FF0000"/>
                </a:solidFill>
                <a:latin typeface="Simplified Arabic" pitchFamily="18" charset="-78"/>
                <a:cs typeface="Simplified Arabic" pitchFamily="18" charset="-78"/>
              </a:rPr>
              <a:t>مضاعفات العلاج الخاطئ</a:t>
            </a:r>
            <a:endParaRPr lang="ar-IQ" sz="36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457200" y="990600"/>
            <a:ext cx="8229600" cy="5562600"/>
          </a:xfrm>
        </p:spPr>
        <p:txBody>
          <a:bodyPr/>
          <a:lstStyle/>
          <a:p>
            <a:pPr lvl="0" algn="just" eaLnBrk="1" hangingPunct="1">
              <a:lnSpc>
                <a:spcPct val="90000"/>
              </a:lnSpc>
            </a:pPr>
            <a:r>
              <a:rPr lang="ar-IQ" altLang="ar-IQ" sz="4400" b="1" dirty="0">
                <a:solidFill>
                  <a:prstClr val="black"/>
                </a:solidFill>
                <a:latin typeface="Simplified Arabic" pitchFamily="18" charset="-78"/>
                <a:cs typeface="Simplified Arabic" pitchFamily="18" charset="-78"/>
              </a:rPr>
              <a:t>وتحدث الإصابات أيضاً بسبب بعض المضاعفات لعلاج خاطئ للإصابات الأولية وخاصة عند العلاج </a:t>
            </a:r>
            <a:r>
              <a:rPr lang="ar-IQ" altLang="ar-IQ" sz="4400" b="1" u="sng" dirty="0">
                <a:solidFill>
                  <a:srgbClr val="FF00FF"/>
                </a:solidFill>
                <a:latin typeface="Simplified Arabic" pitchFamily="18" charset="-78"/>
                <a:cs typeface="Simplified Arabic" pitchFamily="18" charset="-78"/>
              </a:rPr>
              <a:t>بالحقن الموضعي</a:t>
            </a:r>
            <a:r>
              <a:rPr lang="ar-IQ" altLang="ar-IQ" sz="4400" b="1" dirty="0">
                <a:solidFill>
                  <a:prstClr val="black"/>
                </a:solidFill>
                <a:latin typeface="Simplified Arabic" pitchFamily="18" charset="-78"/>
                <a:cs typeface="Simplified Arabic" pitchFamily="18" charset="-78"/>
              </a:rPr>
              <a:t> في حالة (الإصابة بالتهاب الأوتار والأربطة في المفاصل</a:t>
            </a:r>
            <a:r>
              <a:rPr lang="ar-IQ" altLang="ar-IQ" sz="4400" b="1" dirty="0" smtClean="0">
                <a:solidFill>
                  <a:prstClr val="black"/>
                </a:solidFill>
                <a:latin typeface="Simplified Arabic" pitchFamily="18" charset="-78"/>
                <a:cs typeface="Simplified Arabic" pitchFamily="18" charset="-78"/>
              </a:rPr>
              <a:t>).</a:t>
            </a:r>
          </a:p>
          <a:p>
            <a:pPr marL="0" lvl="0" indent="0" algn="just" eaLnBrk="1" hangingPunct="1">
              <a:lnSpc>
                <a:spcPct val="90000"/>
              </a:lnSpc>
              <a:buNone/>
            </a:pPr>
            <a:endParaRPr lang="ar-IQ" altLang="ar-IQ" sz="4400" b="1" dirty="0">
              <a:solidFill>
                <a:prstClr val="black"/>
              </a:solidFill>
              <a:latin typeface="Simplified Arabic" pitchFamily="18" charset="-78"/>
              <a:cs typeface="Simplified Arabic" pitchFamily="18" charset="-78"/>
            </a:endParaRPr>
          </a:p>
          <a:p>
            <a:pPr lvl="0" algn="just" eaLnBrk="1" hangingPunct="1">
              <a:lnSpc>
                <a:spcPct val="90000"/>
              </a:lnSpc>
              <a:buNone/>
            </a:pPr>
            <a:r>
              <a:rPr lang="ar-IQ" altLang="ar-IQ" sz="4400" b="1" dirty="0">
                <a:solidFill>
                  <a:srgbClr val="FF0000"/>
                </a:solidFill>
                <a:latin typeface="Simplified Arabic" pitchFamily="18" charset="-78"/>
                <a:cs typeface="Simplified Arabic" pitchFamily="18" charset="-78"/>
              </a:rPr>
              <a:t> وعلى ذلك يمكن تحديد العوامل الداخلية بما يلي :</a:t>
            </a:r>
            <a:r>
              <a:rPr lang="ar-IQ" altLang="ar-IQ" sz="4400" b="1" dirty="0" smtClean="0">
                <a:solidFill>
                  <a:srgbClr val="FF0000"/>
                </a:solidFill>
                <a:latin typeface="Simplified Arabic" pitchFamily="18" charset="-78"/>
                <a:cs typeface="Simplified Arabic" pitchFamily="18" charset="-78"/>
              </a:rPr>
              <a:t>ـ</a:t>
            </a:r>
            <a:endParaRPr lang="ar-IQ" sz="4400" dirty="0">
              <a:solidFill>
                <a:prstClr val="black"/>
              </a:solidFill>
            </a:endParaRPr>
          </a:p>
        </p:txBody>
      </p:sp>
    </p:spTree>
    <p:extLst>
      <p:ext uri="{BB962C8B-B14F-4D97-AF65-F5344CB8AC3E}">
        <p14:creationId xmlns:p14="http://schemas.microsoft.com/office/powerpoint/2010/main" val="3505386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15888"/>
            <a:ext cx="8229600" cy="649287"/>
          </a:xfrm>
        </p:spPr>
        <p:txBody>
          <a:bodyPr/>
          <a:lstStyle/>
          <a:p>
            <a:pPr algn="r" eaLnBrk="1" hangingPunct="1"/>
            <a:r>
              <a:rPr lang="ar-IQ" altLang="ar-IQ" sz="3600" b="1" smtClean="0">
                <a:solidFill>
                  <a:srgbClr val="FF0000"/>
                </a:solidFill>
                <a:latin typeface="Simplified Arabic" pitchFamily="18" charset="-78"/>
                <a:cs typeface="Simplified Arabic" pitchFamily="18" charset="-78"/>
              </a:rPr>
              <a:t>إذاً ـ يمكن تحديد العوامل الداخلية بما يلي</a:t>
            </a:r>
            <a:r>
              <a:rPr lang="ar-IQ" altLang="ar-IQ" b="1" smtClean="0">
                <a:solidFill>
                  <a:srgbClr val="FF0000"/>
                </a:solidFill>
                <a:latin typeface="Simplified Arabic" pitchFamily="18" charset="-78"/>
                <a:cs typeface="Simplified Arabic" pitchFamily="18" charset="-78"/>
              </a:rPr>
              <a:t> </a:t>
            </a:r>
            <a:endParaRPr lang="en-US" altLang="ar-IQ" b="1" smtClean="0">
              <a:solidFill>
                <a:srgbClr val="FF0000"/>
              </a:solidFill>
              <a:latin typeface="Simplified Arabic" pitchFamily="18" charset="-78"/>
              <a:cs typeface="Simplified Arabic" pitchFamily="18" charset="-78"/>
            </a:endParaRPr>
          </a:p>
        </p:txBody>
      </p:sp>
      <p:sp>
        <p:nvSpPr>
          <p:cNvPr id="28675" name="Rectangle 3"/>
          <p:cNvSpPr>
            <a:spLocks noGrp="1" noChangeArrowheads="1"/>
          </p:cNvSpPr>
          <p:nvPr>
            <p:ph idx="1"/>
          </p:nvPr>
        </p:nvSpPr>
        <p:spPr>
          <a:xfrm>
            <a:off x="107950" y="908050"/>
            <a:ext cx="8785225" cy="5761038"/>
          </a:xfrm>
        </p:spPr>
        <p:txBody>
          <a:bodyPr/>
          <a:lstStyle/>
          <a:p>
            <a:pPr marL="609600" indent="-609600" eaLnBrk="1" hangingPunct="1">
              <a:buFontTx/>
              <a:buAutoNum type="arabicPeriod"/>
            </a:pPr>
            <a:r>
              <a:rPr lang="ar-IQ" altLang="ar-IQ" sz="4000" b="1" dirty="0" smtClean="0">
                <a:solidFill>
                  <a:srgbClr val="CC00CC"/>
                </a:solidFill>
                <a:latin typeface="Simplified Arabic" pitchFamily="18" charset="-78"/>
                <a:cs typeface="Simplified Arabic" pitchFamily="18" charset="-78"/>
              </a:rPr>
              <a:t>التعب والإرهاق الشديد </a:t>
            </a:r>
            <a:r>
              <a:rPr lang="en-US" altLang="ar-IQ" b="1" dirty="0" smtClean="0">
                <a:solidFill>
                  <a:srgbClr val="CC00CC"/>
                </a:solidFill>
                <a:latin typeface="Simplified Arabic" pitchFamily="18" charset="-78"/>
                <a:cs typeface="Simplified Arabic" pitchFamily="18" charset="-78"/>
              </a:rPr>
              <a:t>Exhaustion and fatigue</a:t>
            </a:r>
            <a:r>
              <a:rPr lang="ar-IQ" altLang="ar-IQ" b="1" dirty="0" smtClean="0">
                <a:solidFill>
                  <a:srgbClr val="CC00CC"/>
                </a:solidFill>
                <a:latin typeface="Simplified Arabic" pitchFamily="18" charset="-78"/>
                <a:cs typeface="Simplified Arabic" pitchFamily="18" charset="-78"/>
              </a:rPr>
              <a:t>:</a:t>
            </a:r>
          </a:p>
          <a:p>
            <a:pPr marL="609600" indent="-609600" eaLnBrk="1" hangingPunct="1">
              <a:buFontTx/>
              <a:buNone/>
            </a:pPr>
            <a:r>
              <a:rPr lang="ar-IQ" altLang="ar-IQ" sz="4000" b="1" dirty="0" smtClean="0">
                <a:solidFill>
                  <a:srgbClr val="FF00FF"/>
                </a:solidFill>
                <a:latin typeface="Simplified Arabic" pitchFamily="18" charset="-78"/>
                <a:cs typeface="Simplified Arabic" pitchFamily="18" charset="-78"/>
              </a:rPr>
              <a:t>2. انخفاض القابلية الوظيفية لبعض أجهزة الجسم</a:t>
            </a:r>
          </a:p>
          <a:p>
            <a:pPr marL="609600" indent="-609600" eaLnBrk="1" hangingPunct="1">
              <a:buFontTx/>
              <a:buNone/>
            </a:pPr>
            <a:r>
              <a:rPr lang="ar-IQ" altLang="ar-IQ" sz="4000" b="1" dirty="0" smtClean="0">
                <a:solidFill>
                  <a:srgbClr val="99CC00"/>
                </a:solidFill>
                <a:latin typeface="Simplified Arabic" pitchFamily="18" charset="-78"/>
                <a:cs typeface="Simplified Arabic" pitchFamily="18" charset="-78"/>
              </a:rPr>
              <a:t>3. الخصائص الميكانيكية البيولوجية (عدم مراعاة البناء الميكانيكي للحركة</a:t>
            </a:r>
            <a:r>
              <a:rPr lang="ar-IQ" altLang="ar-IQ" sz="4000" dirty="0" smtClean="0">
                <a:solidFill>
                  <a:srgbClr val="99CC00"/>
                </a:solidFill>
                <a:latin typeface="Simplified Arabic" pitchFamily="18" charset="-78"/>
                <a:cs typeface="Simplified Arabic" pitchFamily="18" charset="-78"/>
              </a:rPr>
              <a:t> </a:t>
            </a:r>
            <a:r>
              <a:rPr lang="ar-IQ" altLang="ar-IQ" sz="4000" b="1" dirty="0" smtClean="0">
                <a:solidFill>
                  <a:srgbClr val="99CC00"/>
                </a:solidFill>
                <a:latin typeface="Simplified Arabic" pitchFamily="18" charset="-78"/>
                <a:cs typeface="Simplified Arabic" pitchFamily="18" charset="-78"/>
              </a:rPr>
              <a:t>)</a:t>
            </a:r>
          </a:p>
          <a:p>
            <a:pPr marL="609600" indent="-609600" eaLnBrk="1" hangingPunct="1">
              <a:buFontTx/>
              <a:buNone/>
            </a:pPr>
            <a:r>
              <a:rPr lang="ar-IQ" altLang="ar-IQ" sz="4000" b="1" dirty="0" smtClean="0">
                <a:solidFill>
                  <a:srgbClr val="CC0099"/>
                </a:solidFill>
                <a:latin typeface="Simplified Arabic" pitchFamily="18" charset="-78"/>
                <a:cs typeface="Simplified Arabic" pitchFamily="18" charset="-78"/>
              </a:rPr>
              <a:t>4ـ عدم الاستعداد البدني    </a:t>
            </a:r>
            <a:r>
              <a:rPr lang="en-US" altLang="ar-IQ" sz="4000" b="1" dirty="0" smtClean="0">
                <a:solidFill>
                  <a:srgbClr val="CC0099"/>
                </a:solidFill>
                <a:latin typeface="Simplified Arabic" pitchFamily="18" charset="-78"/>
                <a:cs typeface="Simplified Arabic" pitchFamily="18" charset="-78"/>
              </a:rPr>
              <a:t>Fitness Readiness</a:t>
            </a:r>
            <a:endParaRPr lang="ar-IQ" altLang="ar-IQ" sz="4000" b="1" dirty="0" smtClean="0">
              <a:solidFill>
                <a:srgbClr val="CC0099"/>
              </a:solidFill>
              <a:latin typeface="Simplified Arabic" pitchFamily="18" charset="-78"/>
              <a:cs typeface="Simplified Arabic" pitchFamily="18" charset="-78"/>
            </a:endParaRPr>
          </a:p>
          <a:p>
            <a:pPr marL="609600" indent="-609600" eaLnBrk="1" hangingPunct="1">
              <a:buFontTx/>
              <a:buNone/>
            </a:pPr>
            <a:endParaRPr lang="en-US" altLang="ar-IQ" sz="3600" b="1" dirty="0" smtClean="0"/>
          </a:p>
        </p:txBody>
      </p:sp>
    </p:spTree>
    <p:extLst>
      <p:ext uri="{BB962C8B-B14F-4D97-AF65-F5344CB8AC3E}">
        <p14:creationId xmlns:p14="http://schemas.microsoft.com/office/powerpoint/2010/main" val="104871423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10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2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3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17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18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19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0.xml><?xml version="1.0" encoding="utf-8"?>
<a:theme xmlns:a="http://schemas.openxmlformats.org/drawingml/2006/main" name="20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2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22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23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2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2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6.xml><?xml version="1.0" encoding="utf-8"?>
<a:theme xmlns:a="http://schemas.openxmlformats.org/drawingml/2006/main" name="2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7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8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9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TotalTime>
  <Words>1976</Words>
  <Application>Microsoft Office PowerPoint</Application>
  <PresentationFormat>عرض على الشاشة (3:4)‏</PresentationFormat>
  <Paragraphs>198</Paragraphs>
  <Slides>36</Slides>
  <Notes>0</Notes>
  <HiddenSlides>0</HiddenSlides>
  <MMClips>0</MMClips>
  <ScaleCrop>false</ScaleCrop>
  <HeadingPairs>
    <vt:vector size="4" baseType="variant">
      <vt:variant>
        <vt:lpstr>نسق</vt:lpstr>
      </vt:variant>
      <vt:variant>
        <vt:i4>26</vt:i4>
      </vt:variant>
      <vt:variant>
        <vt:lpstr>عناوين الشرائح</vt:lpstr>
      </vt:variant>
      <vt:variant>
        <vt:i4>36</vt:i4>
      </vt:variant>
    </vt:vector>
  </HeadingPairs>
  <TitlesOfParts>
    <vt:vector size="62" baseType="lpstr">
      <vt:lpstr>Office Theme</vt:lpstr>
      <vt:lpstr>1_نسق Office</vt:lpstr>
      <vt:lpstr>3_نسق Office</vt:lpstr>
      <vt:lpstr>4_نسق Office</vt:lpstr>
      <vt:lpstr>5_نسق Office</vt:lpstr>
      <vt:lpstr>6_نسق Office</vt:lpstr>
      <vt:lpstr>7_نسق Office</vt:lpstr>
      <vt:lpstr>8_نسق Office</vt:lpstr>
      <vt:lpstr>9_نسق Office</vt:lpstr>
      <vt:lpstr>10_نسق Office</vt:lpstr>
      <vt:lpstr>11_نسق Office</vt:lpstr>
      <vt:lpstr>12_نسق Office</vt:lpstr>
      <vt:lpstr>13_نسق Office</vt:lpstr>
      <vt:lpstr>14_نسق Office</vt:lpstr>
      <vt:lpstr>15_نسق Office</vt:lpstr>
      <vt:lpstr>16_نسق Office</vt:lpstr>
      <vt:lpstr>17_نسق Office</vt:lpstr>
      <vt:lpstr>18_نسق Office</vt:lpstr>
      <vt:lpstr>19_نسق Office</vt:lpstr>
      <vt:lpstr>20_نسق Office</vt:lpstr>
      <vt:lpstr>21_نسق Office</vt:lpstr>
      <vt:lpstr>22_نسق Office</vt:lpstr>
      <vt:lpstr>23_نسق Office</vt:lpstr>
      <vt:lpstr>24_نسق Office</vt:lpstr>
      <vt:lpstr>25_نسق Office</vt:lpstr>
      <vt:lpstr>26_نسق Office</vt:lpstr>
      <vt:lpstr>2</vt:lpstr>
      <vt:lpstr>تنويه</vt:lpstr>
      <vt:lpstr>بسم الله الرحمن الرحيم</vt:lpstr>
      <vt:lpstr>محاضرتنا لهذا اليوم </vt:lpstr>
      <vt:lpstr>ومن أقسام أسباب الإصابات الرياضية إضافة للعوامل الذاتية والعوامل الداخلية أيضاً ثالثاً:ـ العوامل الداخلية (Effective Of Internal):</vt:lpstr>
      <vt:lpstr>س: ماذا يحصل للجسم عند استمرار المجهود البدني؟</vt:lpstr>
      <vt:lpstr>س: عند تكرار المجهود البدني ماذا يحدث للجسم؟</vt:lpstr>
      <vt:lpstr>مضاعفات العلاج الخاطئ</vt:lpstr>
      <vt:lpstr>إذاً ـ يمكن تحديد العوامل الداخلية بما يلي </vt:lpstr>
      <vt:lpstr>1ـ1ـ4 تشخيص (Diagnosis) الإصابات الرياضية :</vt:lpstr>
      <vt:lpstr>أولاً :ـ الفحوصات السريرية.   وتشمل :ـ</vt:lpstr>
      <vt:lpstr>ويمكن تشخيص (Diagnosis) الإصابات الرياضية أيضاً من خلال :ـ ثانياً :ـ العلامات الفسيولوجية: وتشمل :</vt:lpstr>
      <vt:lpstr>وتشمل العلامات الفسيولوجية أيضاً</vt:lpstr>
      <vt:lpstr>1ـ1ـ5 التعرف على أنواع الإصابة </vt:lpstr>
      <vt:lpstr>1ـ1ـ6 ماهي الإجراءات الأولية التي يتوجب القيام بها حال وقوع الإصابة </vt:lpstr>
      <vt:lpstr>1ـ1ـ6 ماهي الإجراءات الأولية التي يتوجب القيام بها حال وقوع الإصابة  :</vt:lpstr>
      <vt:lpstr>إضافة الحماية (Protection)</vt:lpstr>
      <vt:lpstr>بالنسبة للراحة</vt:lpstr>
      <vt:lpstr>بالنسبة للثلج</vt:lpstr>
      <vt:lpstr>الدليل على الغاء الراحة والثلج</vt:lpstr>
      <vt:lpstr>1ـ1ـ6 ماهي الإجراءات الأولية التي يتوجب القيام بها حال وقوع الإصابة  :</vt:lpstr>
      <vt:lpstr>1ـ1ـ7 كيف نعرف موضع الإصابة </vt:lpstr>
      <vt:lpstr>1ـ1ـ8 مدة الشفاء During of Recovery </vt:lpstr>
      <vt:lpstr>1ـ1ـ9 الالتهابات وعمليات الشفاء  Inflammation and recovery</vt:lpstr>
      <vt:lpstr>سير وتدرج الالتهاب الذي يلازم الإصابة الحادة والمزمنة</vt:lpstr>
      <vt:lpstr>سير وتدرج الالتهاب الذي يلازم الإصابة الحادة والمزمنة</vt:lpstr>
      <vt:lpstr>سير وتدرج الالتهاب الذي يلازم الإصابة الحادة والمزمنة</vt:lpstr>
      <vt:lpstr>1ـ2 المهام الصحية للمدرب / المدرس </vt:lpstr>
      <vt:lpstr>أولاً ـ إصابات أول الموسم First series Injury   :</vt:lpstr>
      <vt:lpstr>ثانياً ـ إصابات أثناء الموسم During series Injury </vt:lpstr>
      <vt:lpstr>ثالثاً ـ إصابات آخر الموسم  Finally series Injury </vt:lpstr>
      <vt:lpstr>1ـ4 متى يواصل الشخص المصاب تدريباته  Recurrence to Training  : </vt:lpstr>
      <vt:lpstr>عرض تقديمي في PowerPoint</vt:lpstr>
      <vt:lpstr>عرض تقديمي في PowerPoint</vt:lpstr>
      <vt:lpstr>عرض تقديمي في PowerPoint</vt:lpstr>
      <vt:lpstr>انتهت المحاضرة رقم – 2 -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dc:title>
  <dc:creator>احمد الهلالي</dc:creator>
  <cp:lastModifiedBy>DR.Ahmed Saker 2O11</cp:lastModifiedBy>
  <cp:revision>55</cp:revision>
  <dcterms:created xsi:type="dcterms:W3CDTF">2006-08-16T00:00:00Z</dcterms:created>
  <dcterms:modified xsi:type="dcterms:W3CDTF">2024-09-21T11:30:17Z</dcterms:modified>
</cp:coreProperties>
</file>