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72" r:id="rId2"/>
    <p:sldMasterId id="2147483684" r:id="rId3"/>
    <p:sldMasterId id="2147483696" r:id="rId4"/>
    <p:sldMasterId id="2147483708" r:id="rId5"/>
  </p:sldMasterIdLst>
  <p:sldIdLst>
    <p:sldId id="294" r:id="rId6"/>
    <p:sldId id="295" r:id="rId7"/>
    <p:sldId id="258" r:id="rId8"/>
    <p:sldId id="291"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90" r:id="rId4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حسن هادي" initials="حسن"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2-10-16T20:08:31.359" idx="1">
    <p:pos x="691" y="3855"/>
    <p:text>ت</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143000" y="1122363"/>
            <a:ext cx="6858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471323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104982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43676" y="365125"/>
            <a:ext cx="1971675"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28652" y="365125"/>
            <a:ext cx="5800725"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934139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ar-SA" smtClean="0"/>
              <a:t>انقر لتحرير نمط العنوان الثانوي الرئيسي</a:t>
            </a:r>
            <a:endParaRPr lang="ar-IQ"/>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ar-IQ">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ar-IQ">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607DD4D-424B-408D-91D2-C06C42FC99F6}" type="slidenum">
              <a:rPr lang="ar-SA" altLang="ar-IQ">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16596556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ar-IQ">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ar-IQ">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7BFFA77-3EBD-482D-9CA1-A168B10A14C2}" type="slidenum">
              <a:rPr lang="ar-SA" altLang="ar-IQ">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1965184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ar-IQ">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ar-IQ">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1CCB991-57F3-4645-8F8F-21F621232641}" type="slidenum">
              <a:rPr lang="ar-SA" altLang="ar-IQ">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10580171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ar-IQ">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ar-IQ">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C8B443B-E14F-4F95-A06F-D8E8A6D2EA0B}" type="slidenum">
              <a:rPr lang="ar-SA" altLang="ar-IQ">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23119361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ar-IQ">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ar-IQ">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2289380-DF23-4C36-ABB9-76F631BF49CD}" type="slidenum">
              <a:rPr lang="ar-SA" altLang="ar-IQ">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1420430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ar-IQ">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ar-IQ">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391722B-F45B-4940-867B-294981D0050D}" type="slidenum">
              <a:rPr lang="ar-SA" altLang="ar-IQ">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27832243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ar-IQ">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ar-IQ">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A5D36A7-DFC4-43A9-801E-932EED3816D8}" type="slidenum">
              <a:rPr lang="ar-SA" altLang="ar-IQ">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28334032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ar-IQ">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ar-IQ">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0342EA8-B0C5-49F5-B6FC-43DAEE9B4468}" type="slidenum">
              <a:rPr lang="ar-SA" altLang="ar-IQ">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1456095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0167969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IQ"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ar-IQ">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ar-IQ">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8BCCFE4-6AA3-47F2-8E86-4AF77AED5D92}" type="slidenum">
              <a:rPr lang="ar-SA" altLang="ar-IQ">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21540397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ar-IQ">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ar-IQ">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852084E-C0A5-4B0F-B3DE-2B96A3148127}" type="slidenum">
              <a:rPr lang="ar-SA" altLang="ar-IQ">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24580853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ar-IQ">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ar-IQ">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5AE9675-FD5C-4E80-9CBC-7C4D57221D94}" type="slidenum">
              <a:rPr lang="ar-SA" altLang="ar-IQ">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39898624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pPr>
              <a:defRPr/>
            </a:pPr>
            <a:endParaRPr lang="en-US" altLang="ar-IQ">
              <a:solidFill>
                <a:srgbClr val="000000"/>
              </a:solidFill>
            </a:endParaRPr>
          </a:p>
        </p:txBody>
      </p:sp>
      <p:sp>
        <p:nvSpPr>
          <p:cNvPr id="5" name="عنصر نائب للتذييل 4"/>
          <p:cNvSpPr>
            <a:spLocks noGrp="1"/>
          </p:cNvSpPr>
          <p:nvPr>
            <p:ph type="ftr" sz="quarter" idx="11"/>
          </p:nvPr>
        </p:nvSpPr>
        <p:spPr/>
        <p:txBody>
          <a:bodyPr/>
          <a:lstStyle/>
          <a:p>
            <a:pPr>
              <a:defRPr/>
            </a:pPr>
            <a:endParaRPr lang="en-US" altLang="ar-IQ">
              <a:solidFill>
                <a:srgbClr val="000000"/>
              </a:solidFill>
            </a:endParaRPr>
          </a:p>
        </p:txBody>
      </p:sp>
      <p:sp>
        <p:nvSpPr>
          <p:cNvPr id="6" name="عنصر نائب لرقم الشريحة 5"/>
          <p:cNvSpPr>
            <a:spLocks noGrp="1"/>
          </p:cNvSpPr>
          <p:nvPr>
            <p:ph type="sldNum" sz="quarter" idx="12"/>
          </p:nvPr>
        </p:nvSpPr>
        <p:spPr/>
        <p:txBody>
          <a:bodyPr/>
          <a:lstStyle/>
          <a:p>
            <a:pPr>
              <a:defRPr/>
            </a:pPr>
            <a:fld id="{8607DD4D-424B-408D-91D2-C06C42FC99F6}" type="slidenum">
              <a:rPr lang="ar-SA" altLang="ar-IQ" smtClean="0">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497933867"/>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pPr>
              <a:defRPr/>
            </a:pPr>
            <a:endParaRPr lang="en-US" altLang="ar-IQ">
              <a:solidFill>
                <a:srgbClr val="000000"/>
              </a:solidFill>
            </a:endParaRPr>
          </a:p>
        </p:txBody>
      </p:sp>
      <p:sp>
        <p:nvSpPr>
          <p:cNvPr id="5" name="عنصر نائب للتذييل 4"/>
          <p:cNvSpPr>
            <a:spLocks noGrp="1"/>
          </p:cNvSpPr>
          <p:nvPr>
            <p:ph type="ftr" sz="quarter" idx="11"/>
          </p:nvPr>
        </p:nvSpPr>
        <p:spPr/>
        <p:txBody>
          <a:bodyPr/>
          <a:lstStyle/>
          <a:p>
            <a:pPr>
              <a:defRPr/>
            </a:pPr>
            <a:endParaRPr lang="en-US" altLang="ar-IQ">
              <a:solidFill>
                <a:srgbClr val="000000"/>
              </a:solidFill>
            </a:endParaRPr>
          </a:p>
        </p:txBody>
      </p:sp>
      <p:sp>
        <p:nvSpPr>
          <p:cNvPr id="6" name="عنصر نائب لرقم الشريحة 5"/>
          <p:cNvSpPr>
            <a:spLocks noGrp="1"/>
          </p:cNvSpPr>
          <p:nvPr>
            <p:ph type="sldNum" sz="quarter" idx="12"/>
          </p:nvPr>
        </p:nvSpPr>
        <p:spPr/>
        <p:txBody>
          <a:bodyPr/>
          <a:lstStyle/>
          <a:p>
            <a:pPr>
              <a:defRPr/>
            </a:pPr>
            <a:fld id="{D7BFFA77-3EBD-482D-9CA1-A168B10A14C2}" type="slidenum">
              <a:rPr lang="ar-SA" altLang="ar-IQ" smtClean="0">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102455769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pPr>
              <a:defRPr/>
            </a:pPr>
            <a:endParaRPr lang="en-US" altLang="ar-IQ">
              <a:solidFill>
                <a:srgbClr val="000000"/>
              </a:solidFill>
            </a:endParaRPr>
          </a:p>
        </p:txBody>
      </p:sp>
      <p:sp>
        <p:nvSpPr>
          <p:cNvPr id="5" name="عنصر نائب للتذييل 4"/>
          <p:cNvSpPr>
            <a:spLocks noGrp="1"/>
          </p:cNvSpPr>
          <p:nvPr>
            <p:ph type="ftr" sz="quarter" idx="11"/>
          </p:nvPr>
        </p:nvSpPr>
        <p:spPr/>
        <p:txBody>
          <a:bodyPr/>
          <a:lstStyle/>
          <a:p>
            <a:pPr>
              <a:defRPr/>
            </a:pPr>
            <a:endParaRPr lang="en-US" altLang="ar-IQ">
              <a:solidFill>
                <a:srgbClr val="000000"/>
              </a:solidFill>
            </a:endParaRPr>
          </a:p>
        </p:txBody>
      </p:sp>
      <p:sp>
        <p:nvSpPr>
          <p:cNvPr id="6" name="عنصر نائب لرقم الشريحة 5"/>
          <p:cNvSpPr>
            <a:spLocks noGrp="1"/>
          </p:cNvSpPr>
          <p:nvPr>
            <p:ph type="sldNum" sz="quarter" idx="12"/>
          </p:nvPr>
        </p:nvSpPr>
        <p:spPr/>
        <p:txBody>
          <a:bodyPr/>
          <a:lstStyle/>
          <a:p>
            <a:pPr>
              <a:defRPr/>
            </a:pPr>
            <a:fld id="{A1CCB991-57F3-4645-8F8F-21F621232641}" type="slidenum">
              <a:rPr lang="ar-SA" altLang="ar-IQ" smtClean="0">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94074472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pPr>
              <a:defRPr/>
            </a:pPr>
            <a:endParaRPr lang="en-US" altLang="ar-IQ">
              <a:solidFill>
                <a:srgbClr val="000000"/>
              </a:solidFill>
            </a:endParaRPr>
          </a:p>
        </p:txBody>
      </p:sp>
      <p:sp>
        <p:nvSpPr>
          <p:cNvPr id="6" name="عنصر نائب للتذييل 5"/>
          <p:cNvSpPr>
            <a:spLocks noGrp="1"/>
          </p:cNvSpPr>
          <p:nvPr>
            <p:ph type="ftr" sz="quarter" idx="11"/>
          </p:nvPr>
        </p:nvSpPr>
        <p:spPr/>
        <p:txBody>
          <a:bodyPr/>
          <a:lstStyle/>
          <a:p>
            <a:pPr>
              <a:defRPr/>
            </a:pPr>
            <a:endParaRPr lang="en-US" altLang="ar-IQ">
              <a:solidFill>
                <a:srgbClr val="000000"/>
              </a:solidFill>
            </a:endParaRPr>
          </a:p>
        </p:txBody>
      </p:sp>
      <p:sp>
        <p:nvSpPr>
          <p:cNvPr id="7" name="عنصر نائب لرقم الشريحة 6"/>
          <p:cNvSpPr>
            <a:spLocks noGrp="1"/>
          </p:cNvSpPr>
          <p:nvPr>
            <p:ph type="sldNum" sz="quarter" idx="12"/>
          </p:nvPr>
        </p:nvSpPr>
        <p:spPr/>
        <p:txBody>
          <a:bodyPr/>
          <a:lstStyle/>
          <a:p>
            <a:pPr>
              <a:defRPr/>
            </a:pPr>
            <a:fld id="{CC8B443B-E14F-4F95-A06F-D8E8A6D2EA0B}" type="slidenum">
              <a:rPr lang="ar-SA" altLang="ar-IQ" smtClean="0">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629183854"/>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pPr>
              <a:defRPr/>
            </a:pPr>
            <a:endParaRPr lang="en-US" altLang="ar-IQ">
              <a:solidFill>
                <a:srgbClr val="000000"/>
              </a:solidFill>
            </a:endParaRPr>
          </a:p>
        </p:txBody>
      </p:sp>
      <p:sp>
        <p:nvSpPr>
          <p:cNvPr id="8" name="عنصر نائب للتذييل 7"/>
          <p:cNvSpPr>
            <a:spLocks noGrp="1"/>
          </p:cNvSpPr>
          <p:nvPr>
            <p:ph type="ftr" sz="quarter" idx="11"/>
          </p:nvPr>
        </p:nvSpPr>
        <p:spPr/>
        <p:txBody>
          <a:bodyPr/>
          <a:lstStyle/>
          <a:p>
            <a:pPr>
              <a:defRPr/>
            </a:pPr>
            <a:endParaRPr lang="en-US" altLang="ar-IQ">
              <a:solidFill>
                <a:srgbClr val="000000"/>
              </a:solidFill>
            </a:endParaRPr>
          </a:p>
        </p:txBody>
      </p:sp>
      <p:sp>
        <p:nvSpPr>
          <p:cNvPr id="9" name="عنصر نائب لرقم الشريحة 8"/>
          <p:cNvSpPr>
            <a:spLocks noGrp="1"/>
          </p:cNvSpPr>
          <p:nvPr>
            <p:ph type="sldNum" sz="quarter" idx="12"/>
          </p:nvPr>
        </p:nvSpPr>
        <p:spPr/>
        <p:txBody>
          <a:bodyPr/>
          <a:lstStyle/>
          <a:p>
            <a:pPr>
              <a:defRPr/>
            </a:pPr>
            <a:fld id="{C2289380-DF23-4C36-ABB9-76F631BF49CD}" type="slidenum">
              <a:rPr lang="ar-SA" altLang="ar-IQ" smtClean="0">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2978172633"/>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pPr>
              <a:defRPr/>
            </a:pPr>
            <a:endParaRPr lang="en-US" altLang="ar-IQ">
              <a:solidFill>
                <a:srgbClr val="000000"/>
              </a:solidFill>
            </a:endParaRPr>
          </a:p>
        </p:txBody>
      </p:sp>
      <p:sp>
        <p:nvSpPr>
          <p:cNvPr id="4" name="عنصر نائب للتذييل 3"/>
          <p:cNvSpPr>
            <a:spLocks noGrp="1"/>
          </p:cNvSpPr>
          <p:nvPr>
            <p:ph type="ftr" sz="quarter" idx="11"/>
          </p:nvPr>
        </p:nvSpPr>
        <p:spPr/>
        <p:txBody>
          <a:bodyPr/>
          <a:lstStyle/>
          <a:p>
            <a:pPr>
              <a:defRPr/>
            </a:pPr>
            <a:endParaRPr lang="en-US" altLang="ar-IQ">
              <a:solidFill>
                <a:srgbClr val="000000"/>
              </a:solidFill>
            </a:endParaRPr>
          </a:p>
        </p:txBody>
      </p:sp>
      <p:sp>
        <p:nvSpPr>
          <p:cNvPr id="5" name="عنصر نائب لرقم الشريحة 4"/>
          <p:cNvSpPr>
            <a:spLocks noGrp="1"/>
          </p:cNvSpPr>
          <p:nvPr>
            <p:ph type="sldNum" sz="quarter" idx="12"/>
          </p:nvPr>
        </p:nvSpPr>
        <p:spPr/>
        <p:txBody>
          <a:bodyPr/>
          <a:lstStyle/>
          <a:p>
            <a:pPr>
              <a:defRPr/>
            </a:pPr>
            <a:fld id="{5391722B-F45B-4940-867B-294981D0050D}" type="slidenum">
              <a:rPr lang="ar-SA" altLang="ar-IQ" smtClean="0">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2870755818"/>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pPr>
              <a:defRPr/>
            </a:pPr>
            <a:endParaRPr lang="en-US" altLang="ar-IQ">
              <a:solidFill>
                <a:srgbClr val="000000"/>
              </a:solidFill>
            </a:endParaRPr>
          </a:p>
        </p:txBody>
      </p:sp>
      <p:sp>
        <p:nvSpPr>
          <p:cNvPr id="3" name="عنصر نائب للتذييل 2"/>
          <p:cNvSpPr>
            <a:spLocks noGrp="1"/>
          </p:cNvSpPr>
          <p:nvPr>
            <p:ph type="ftr" sz="quarter" idx="11"/>
          </p:nvPr>
        </p:nvSpPr>
        <p:spPr/>
        <p:txBody>
          <a:bodyPr/>
          <a:lstStyle/>
          <a:p>
            <a:pPr>
              <a:defRPr/>
            </a:pPr>
            <a:endParaRPr lang="en-US" altLang="ar-IQ">
              <a:solidFill>
                <a:srgbClr val="000000"/>
              </a:solidFill>
            </a:endParaRPr>
          </a:p>
        </p:txBody>
      </p:sp>
      <p:sp>
        <p:nvSpPr>
          <p:cNvPr id="4" name="عنصر نائب لرقم الشريحة 3"/>
          <p:cNvSpPr>
            <a:spLocks noGrp="1"/>
          </p:cNvSpPr>
          <p:nvPr>
            <p:ph type="sldNum" sz="quarter" idx="12"/>
          </p:nvPr>
        </p:nvSpPr>
        <p:spPr/>
        <p:txBody>
          <a:bodyPr/>
          <a:lstStyle/>
          <a:p>
            <a:pPr>
              <a:defRPr/>
            </a:pPr>
            <a:fld id="{FA5D36A7-DFC4-43A9-801E-932EED3816D8}" type="slidenum">
              <a:rPr lang="ar-SA" altLang="ar-IQ" smtClean="0">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3055430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623888" y="1709767"/>
            <a:ext cx="78867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3888" y="4589492"/>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9913072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pPr>
              <a:defRPr/>
            </a:pPr>
            <a:endParaRPr lang="en-US" altLang="ar-IQ">
              <a:solidFill>
                <a:srgbClr val="000000"/>
              </a:solidFill>
            </a:endParaRPr>
          </a:p>
        </p:txBody>
      </p:sp>
      <p:sp>
        <p:nvSpPr>
          <p:cNvPr id="6" name="عنصر نائب للتذييل 5"/>
          <p:cNvSpPr>
            <a:spLocks noGrp="1"/>
          </p:cNvSpPr>
          <p:nvPr>
            <p:ph type="ftr" sz="quarter" idx="11"/>
          </p:nvPr>
        </p:nvSpPr>
        <p:spPr/>
        <p:txBody>
          <a:bodyPr/>
          <a:lstStyle/>
          <a:p>
            <a:pPr>
              <a:defRPr/>
            </a:pPr>
            <a:endParaRPr lang="en-US" altLang="ar-IQ">
              <a:solidFill>
                <a:srgbClr val="000000"/>
              </a:solidFill>
            </a:endParaRPr>
          </a:p>
        </p:txBody>
      </p:sp>
      <p:sp>
        <p:nvSpPr>
          <p:cNvPr id="7" name="عنصر نائب لرقم الشريحة 6"/>
          <p:cNvSpPr>
            <a:spLocks noGrp="1"/>
          </p:cNvSpPr>
          <p:nvPr>
            <p:ph type="sldNum" sz="quarter" idx="12"/>
          </p:nvPr>
        </p:nvSpPr>
        <p:spPr/>
        <p:txBody>
          <a:bodyPr/>
          <a:lstStyle/>
          <a:p>
            <a:pPr>
              <a:defRPr/>
            </a:pPr>
            <a:fld id="{70342EA8-B0C5-49F5-B6FC-43DAEE9B4468}" type="slidenum">
              <a:rPr lang="ar-SA" altLang="ar-IQ" smtClean="0">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4154905627"/>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pPr>
              <a:defRPr/>
            </a:pPr>
            <a:endParaRPr lang="en-US" altLang="ar-IQ">
              <a:solidFill>
                <a:srgbClr val="000000"/>
              </a:solidFill>
            </a:endParaRPr>
          </a:p>
        </p:txBody>
      </p:sp>
      <p:sp>
        <p:nvSpPr>
          <p:cNvPr id="6" name="عنصر نائب للتذييل 5"/>
          <p:cNvSpPr>
            <a:spLocks noGrp="1"/>
          </p:cNvSpPr>
          <p:nvPr>
            <p:ph type="ftr" sz="quarter" idx="11"/>
          </p:nvPr>
        </p:nvSpPr>
        <p:spPr/>
        <p:txBody>
          <a:bodyPr/>
          <a:lstStyle/>
          <a:p>
            <a:pPr>
              <a:defRPr/>
            </a:pPr>
            <a:endParaRPr lang="en-US" altLang="ar-IQ">
              <a:solidFill>
                <a:srgbClr val="000000"/>
              </a:solidFill>
            </a:endParaRPr>
          </a:p>
        </p:txBody>
      </p:sp>
      <p:sp>
        <p:nvSpPr>
          <p:cNvPr id="7" name="عنصر نائب لرقم الشريحة 6"/>
          <p:cNvSpPr>
            <a:spLocks noGrp="1"/>
          </p:cNvSpPr>
          <p:nvPr>
            <p:ph type="sldNum" sz="quarter" idx="12"/>
          </p:nvPr>
        </p:nvSpPr>
        <p:spPr/>
        <p:txBody>
          <a:bodyPr/>
          <a:lstStyle/>
          <a:p>
            <a:pPr>
              <a:defRPr/>
            </a:pPr>
            <a:fld id="{08BCCFE4-6AA3-47F2-8E86-4AF77AED5D92}" type="slidenum">
              <a:rPr lang="ar-SA" altLang="ar-IQ" smtClean="0">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3120984748"/>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pPr>
              <a:defRPr/>
            </a:pPr>
            <a:endParaRPr lang="en-US" altLang="ar-IQ">
              <a:solidFill>
                <a:srgbClr val="000000"/>
              </a:solidFill>
            </a:endParaRPr>
          </a:p>
        </p:txBody>
      </p:sp>
      <p:sp>
        <p:nvSpPr>
          <p:cNvPr id="5" name="عنصر نائب للتذييل 4"/>
          <p:cNvSpPr>
            <a:spLocks noGrp="1"/>
          </p:cNvSpPr>
          <p:nvPr>
            <p:ph type="ftr" sz="quarter" idx="11"/>
          </p:nvPr>
        </p:nvSpPr>
        <p:spPr/>
        <p:txBody>
          <a:bodyPr/>
          <a:lstStyle/>
          <a:p>
            <a:pPr>
              <a:defRPr/>
            </a:pPr>
            <a:endParaRPr lang="en-US" altLang="ar-IQ">
              <a:solidFill>
                <a:srgbClr val="000000"/>
              </a:solidFill>
            </a:endParaRPr>
          </a:p>
        </p:txBody>
      </p:sp>
      <p:sp>
        <p:nvSpPr>
          <p:cNvPr id="6" name="عنصر نائب لرقم الشريحة 5"/>
          <p:cNvSpPr>
            <a:spLocks noGrp="1"/>
          </p:cNvSpPr>
          <p:nvPr>
            <p:ph type="sldNum" sz="quarter" idx="12"/>
          </p:nvPr>
        </p:nvSpPr>
        <p:spPr/>
        <p:txBody>
          <a:bodyPr/>
          <a:lstStyle/>
          <a:p>
            <a:pPr>
              <a:defRPr/>
            </a:pPr>
            <a:fld id="{D852084E-C0A5-4B0F-B3DE-2B96A3148127}" type="slidenum">
              <a:rPr lang="ar-SA" altLang="ar-IQ" smtClean="0">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2480652141"/>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pPr>
              <a:defRPr/>
            </a:pPr>
            <a:endParaRPr lang="en-US" altLang="ar-IQ">
              <a:solidFill>
                <a:srgbClr val="000000"/>
              </a:solidFill>
            </a:endParaRPr>
          </a:p>
        </p:txBody>
      </p:sp>
      <p:sp>
        <p:nvSpPr>
          <p:cNvPr id="5" name="عنصر نائب للتذييل 4"/>
          <p:cNvSpPr>
            <a:spLocks noGrp="1"/>
          </p:cNvSpPr>
          <p:nvPr>
            <p:ph type="ftr" sz="quarter" idx="11"/>
          </p:nvPr>
        </p:nvSpPr>
        <p:spPr/>
        <p:txBody>
          <a:bodyPr/>
          <a:lstStyle/>
          <a:p>
            <a:pPr>
              <a:defRPr/>
            </a:pPr>
            <a:endParaRPr lang="en-US" altLang="ar-IQ">
              <a:solidFill>
                <a:srgbClr val="000000"/>
              </a:solidFill>
            </a:endParaRPr>
          </a:p>
        </p:txBody>
      </p:sp>
      <p:sp>
        <p:nvSpPr>
          <p:cNvPr id="6" name="عنصر نائب لرقم الشريحة 5"/>
          <p:cNvSpPr>
            <a:spLocks noGrp="1"/>
          </p:cNvSpPr>
          <p:nvPr>
            <p:ph type="sldNum" sz="quarter" idx="12"/>
          </p:nvPr>
        </p:nvSpPr>
        <p:spPr/>
        <p:txBody>
          <a:bodyPr/>
          <a:lstStyle/>
          <a:p>
            <a:pPr>
              <a:defRPr/>
            </a:pPr>
            <a:fld id="{95AE9675-FD5C-4E80-9CBC-7C4D57221D94}" type="slidenum">
              <a:rPr lang="ar-SA" altLang="ar-IQ" smtClean="0">
                <a:solidFill>
                  <a:srgbClr val="000000"/>
                </a:solidFill>
              </a:rPr>
              <a:pPr>
                <a:defRPr/>
              </a:pPr>
              <a:t>‹#›</a:t>
            </a:fld>
            <a:endParaRPr lang="en-US" altLang="ar-IQ">
              <a:solidFill>
                <a:srgbClr val="000000"/>
              </a:solidFill>
            </a:endParaRPr>
          </a:p>
        </p:txBody>
      </p:sp>
    </p:spTree>
    <p:extLst>
      <p:ext uri="{BB962C8B-B14F-4D97-AF65-F5344CB8AC3E}">
        <p14:creationId xmlns:p14="http://schemas.microsoft.com/office/powerpoint/2010/main" val="3525557795"/>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143000" y="1122363"/>
            <a:ext cx="6858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1892874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4779960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623888" y="1709763"/>
            <a:ext cx="78867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3888" y="458948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6390444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286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291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46172980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365129"/>
            <a:ext cx="78867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629842" y="2505075"/>
            <a:ext cx="3868340"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4629152" y="2505075"/>
            <a:ext cx="3887391"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36754336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552315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6286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29150" y="1825625"/>
            <a:ext cx="38862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16797561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7418397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887391" y="98745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23979014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3887391" y="98745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08628378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28810254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43676" y="365125"/>
            <a:ext cx="1971675"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628652" y="365125"/>
            <a:ext cx="5800725"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IQ">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04226573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10/22/2024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7631044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10/22/2024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09550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10/22/2024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420145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10/22/2024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319990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10/22/2024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5916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365129"/>
            <a:ext cx="78867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629842" y="2505075"/>
            <a:ext cx="3868340"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4629152" y="2505075"/>
            <a:ext cx="3887391"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IQ">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402101839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10/22/2024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4734835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10/22/2024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8961521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10/22/2024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512881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10/22/2024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888233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10/22/2024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259167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10/22/2024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5033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IQ">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165962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IQ">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669407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887391" y="987454"/>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7739785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29841" y="457200"/>
            <a:ext cx="2949178"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3887391" y="987454"/>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IQ">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2272191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28650" y="365129"/>
            <a:ext cx="78867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457950" y="6356379"/>
            <a:ext cx="2057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3028950" y="6356379"/>
            <a:ext cx="30861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28650" y="6356379"/>
            <a:ext cx="2057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9635916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ar-SA" altLang="ar-IQ" smtClean="0"/>
              <a:t>انقر لتحرير نمط العنوان الرئيسي</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ar-IQ" smtClean="0"/>
              <a:t>انقر لتحرير أنماط النص الرئيسي</a:t>
            </a:r>
          </a:p>
          <a:p>
            <a:pPr lvl="1"/>
            <a:r>
              <a:rPr lang="ar-SA" altLang="ar-IQ" smtClean="0"/>
              <a:t>المستوى الثاني</a:t>
            </a:r>
          </a:p>
          <a:p>
            <a:pPr lvl="2"/>
            <a:r>
              <a:rPr lang="ar-SA" altLang="ar-IQ" smtClean="0"/>
              <a:t>المستوى الثالث</a:t>
            </a:r>
          </a:p>
          <a:p>
            <a:pPr lvl="3"/>
            <a:r>
              <a:rPr lang="ar-SA" altLang="ar-IQ" smtClean="0"/>
              <a:t>المستوى الرابع</a:t>
            </a:r>
          </a:p>
          <a:p>
            <a:pPr lvl="4"/>
            <a:r>
              <a:rPr lang="ar-SA" altLang="ar-IQ" smtClean="0"/>
              <a:t>المستوى الخامس</a:t>
            </a:r>
          </a:p>
        </p:txBody>
      </p:sp>
      <p:sp>
        <p:nvSpPr>
          <p:cNvPr id="1028" name="Rectangle 4"/>
          <p:cNvSpPr>
            <a:spLocks noGrp="1" noChangeArrowheads="1"/>
          </p:cNvSpPr>
          <p:nvPr>
            <p:ph type="dt" sz="half" idx="2"/>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a:cs typeface="+mn-cs"/>
              </a:defRPr>
            </a:lvl1pPr>
          </a:lstStyle>
          <a:p>
            <a:pPr fontAlgn="base">
              <a:spcBef>
                <a:spcPct val="0"/>
              </a:spcBef>
              <a:spcAft>
                <a:spcPct val="0"/>
              </a:spcAft>
              <a:defRPr/>
            </a:pPr>
            <a:endParaRPr lang="en-US" altLang="ar-IQ">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a:cs typeface="+mn-cs"/>
              </a:defRPr>
            </a:lvl1pPr>
          </a:lstStyle>
          <a:p>
            <a:pPr fontAlgn="base">
              <a:spcBef>
                <a:spcPct val="0"/>
              </a:spcBef>
              <a:spcAft>
                <a:spcPct val="0"/>
              </a:spcAft>
              <a:defRPr/>
            </a:pPr>
            <a:endParaRPr lang="en-US" altLang="ar-IQ">
              <a:solidFill>
                <a:srgbClr val="000000"/>
              </a:solidFill>
            </a:endParaRPr>
          </a:p>
        </p:txBody>
      </p:sp>
      <p:sp>
        <p:nvSpPr>
          <p:cNvPr id="1030" name="Rectangle 6"/>
          <p:cNvSpPr>
            <a:spLocks noGrp="1" noChangeArrowheads="1"/>
          </p:cNvSpPr>
          <p:nvPr>
            <p:ph type="sldNum" sz="quarter" idx="4"/>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b="0">
                <a:cs typeface="+mn-cs"/>
              </a:defRPr>
            </a:lvl1pPr>
          </a:lstStyle>
          <a:p>
            <a:pPr fontAlgn="base">
              <a:spcBef>
                <a:spcPct val="0"/>
              </a:spcBef>
              <a:spcAft>
                <a:spcPct val="0"/>
              </a:spcAft>
              <a:defRPr/>
            </a:pPr>
            <a:fld id="{DC904353-B211-4E95-A79A-DAB51F09815A}" type="slidenum">
              <a:rPr lang="ar-SA" altLang="ar-IQ">
                <a:solidFill>
                  <a:srgbClr val="000000"/>
                </a:solidFill>
              </a:rPr>
              <a:pPr fontAlgn="base">
                <a:spcBef>
                  <a:spcPct val="0"/>
                </a:spcBef>
                <a:spcAft>
                  <a:spcPct val="0"/>
                </a:spcAft>
                <a:defRPr/>
              </a:pPr>
              <a:t>‹#›</a:t>
            </a:fld>
            <a:endParaRPr lang="en-US" altLang="ar-IQ">
              <a:solidFill>
                <a:srgbClr val="000000"/>
              </a:solidFill>
            </a:endParaRPr>
          </a:p>
        </p:txBody>
      </p:sp>
    </p:spTree>
    <p:extLst>
      <p:ext uri="{BB962C8B-B14F-4D97-AF65-F5344CB8AC3E}">
        <p14:creationId xmlns:p14="http://schemas.microsoft.com/office/powerpoint/2010/main" val="15614308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ppt_w</p:attrName>
                                        </p:attrNameLst>
                                      </p:cBhvr>
                                      <p:tavLst>
                                        <p:tav tm="0">
                                          <p:val>
                                            <p:fltVal val="0"/>
                                          </p:val>
                                        </p:tav>
                                        <p:tav tm="100000">
                                          <p:val>
                                            <p:strVal val="#ppt_w"/>
                                          </p:val>
                                        </p:tav>
                                      </p:tavLst>
                                    </p:anim>
                                    <p:anim calcmode="lin" valueType="num">
                                      <p:cBhvr>
                                        <p:cTn id="8" dur="500" fill="hold"/>
                                        <p:tgtEl>
                                          <p:spTgt spid="1026"/>
                                        </p:tgtEl>
                                        <p:attrNameLst>
                                          <p:attrName>ppt_h</p:attrName>
                                        </p:attrNameLst>
                                      </p:cBhvr>
                                      <p:tavLst>
                                        <p:tav tm="0">
                                          <p:val>
                                            <p:fltVal val="0"/>
                                          </p:val>
                                        </p:tav>
                                        <p:tav tm="100000">
                                          <p:val>
                                            <p:strVal val="#ppt_h"/>
                                          </p:val>
                                        </p:tav>
                                      </p:tavLst>
                                    </p:anim>
                                    <p:anim calcmode="lin" valueType="num">
                                      <p:cBhvr>
                                        <p:cTn id="9" dur="500" fill="hold"/>
                                        <p:tgtEl>
                                          <p:spTgt spid="1026"/>
                                        </p:tgtEl>
                                        <p:attrNameLst>
                                          <p:attrName>style.rotation</p:attrName>
                                        </p:attrNameLst>
                                      </p:cBhvr>
                                      <p:tavLst>
                                        <p:tav tm="0">
                                          <p:val>
                                            <p:fltVal val="360"/>
                                          </p:val>
                                        </p:tav>
                                        <p:tav tm="100000">
                                          <p:val>
                                            <p:fltVal val="0"/>
                                          </p:val>
                                        </p:tav>
                                      </p:tavLst>
                                    </p:anim>
                                    <p:animEffect transition="in" filter="fade">
                                      <p:cBhvr>
                                        <p:cTn id="10" dur="500"/>
                                        <p:tgtEl>
                                          <p:spTgt spid="102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1027">
                                            <p:txEl>
                                              <p:pRg st="0" end="0"/>
                                            </p:txEl>
                                          </p:spTgt>
                                        </p:tgtEl>
                                        <p:attrNameLst>
                                          <p:attrName>style.visibility</p:attrName>
                                        </p:attrNameLst>
                                      </p:cBhvr>
                                      <p:to>
                                        <p:strVal val="visible"/>
                                      </p:to>
                                    </p:set>
                                    <p:anim calcmode="lin" valueType="num">
                                      <p:cBhvr>
                                        <p:cTn id="15" dur="500" fill="hold"/>
                                        <p:tgtEl>
                                          <p:spTgt spid="102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102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1027">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1027">
                                            <p:txEl>
                                              <p:pRg st="0" end="0"/>
                                            </p:txEl>
                                          </p:spTgt>
                                        </p:tgtEl>
                                      </p:cBhvr>
                                    </p:animEffect>
                                  </p:childTnLst>
                                </p:cTn>
                              </p:par>
                              <p:par>
                                <p:cTn id="19" presetID="49" presetClass="entr" presetSubtype="0" decel="100000" fill="hold" grpId="0" nodeType="withEffect">
                                  <p:stCondLst>
                                    <p:cond delay="0"/>
                                  </p:stCondLst>
                                  <p:iterate type="lt">
                                    <p:tmPct val="10000"/>
                                  </p:iterate>
                                  <p:childTnLst>
                                    <p:set>
                                      <p:cBhvr>
                                        <p:cTn id="20" dur="1" fill="hold">
                                          <p:stCondLst>
                                            <p:cond delay="0"/>
                                          </p:stCondLst>
                                        </p:cTn>
                                        <p:tgtEl>
                                          <p:spTgt spid="1027">
                                            <p:txEl>
                                              <p:pRg st="1" end="1"/>
                                            </p:txEl>
                                          </p:spTgt>
                                        </p:tgtEl>
                                        <p:attrNameLst>
                                          <p:attrName>style.visibility</p:attrName>
                                        </p:attrNameLst>
                                      </p:cBhvr>
                                      <p:to>
                                        <p:strVal val="visible"/>
                                      </p:to>
                                    </p:set>
                                    <p:anim calcmode="lin" valueType="num">
                                      <p:cBhvr>
                                        <p:cTn id="21" dur="500" fill="hold"/>
                                        <p:tgtEl>
                                          <p:spTgt spid="1027">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1027">
                                            <p:txEl>
                                              <p:pRg st="1" end="1"/>
                                            </p:txEl>
                                          </p:spTgt>
                                        </p:tgtEl>
                                        <p:attrNameLst>
                                          <p:attrName>ppt_h</p:attrName>
                                        </p:attrNameLst>
                                      </p:cBhvr>
                                      <p:tavLst>
                                        <p:tav tm="0">
                                          <p:val>
                                            <p:fltVal val="0"/>
                                          </p:val>
                                        </p:tav>
                                        <p:tav tm="100000">
                                          <p:val>
                                            <p:strVal val="#ppt_h"/>
                                          </p:val>
                                        </p:tav>
                                      </p:tavLst>
                                    </p:anim>
                                    <p:anim calcmode="lin" valueType="num">
                                      <p:cBhvr>
                                        <p:cTn id="23" dur="500" fill="hold"/>
                                        <p:tgtEl>
                                          <p:spTgt spid="1027">
                                            <p:txEl>
                                              <p:pRg st="1" end="1"/>
                                            </p:txEl>
                                          </p:spTgt>
                                        </p:tgtEl>
                                        <p:attrNameLst>
                                          <p:attrName>style.rotation</p:attrName>
                                        </p:attrNameLst>
                                      </p:cBhvr>
                                      <p:tavLst>
                                        <p:tav tm="0">
                                          <p:val>
                                            <p:fltVal val="360"/>
                                          </p:val>
                                        </p:tav>
                                        <p:tav tm="100000">
                                          <p:val>
                                            <p:fltVal val="0"/>
                                          </p:val>
                                        </p:tav>
                                      </p:tavLst>
                                    </p:anim>
                                    <p:animEffect transition="in" filter="fade">
                                      <p:cBhvr>
                                        <p:cTn id="24" dur="500"/>
                                        <p:tgtEl>
                                          <p:spTgt spid="1027">
                                            <p:txEl>
                                              <p:pRg st="1" end="1"/>
                                            </p:txEl>
                                          </p:spTgt>
                                        </p:tgtEl>
                                      </p:cBhvr>
                                    </p:animEffect>
                                  </p:childTnLst>
                                </p:cTn>
                              </p:par>
                              <p:par>
                                <p:cTn id="25" presetID="49" presetClass="entr" presetSubtype="0" decel="100000" fill="hold" grpId="0" nodeType="withEffect">
                                  <p:stCondLst>
                                    <p:cond delay="0"/>
                                  </p:stCondLst>
                                  <p:iterate type="lt">
                                    <p:tmPct val="10000"/>
                                  </p:iterate>
                                  <p:childTnLst>
                                    <p:set>
                                      <p:cBhvr>
                                        <p:cTn id="26" dur="1" fill="hold">
                                          <p:stCondLst>
                                            <p:cond delay="0"/>
                                          </p:stCondLst>
                                        </p:cTn>
                                        <p:tgtEl>
                                          <p:spTgt spid="1027">
                                            <p:txEl>
                                              <p:pRg st="2" end="2"/>
                                            </p:txEl>
                                          </p:spTgt>
                                        </p:tgtEl>
                                        <p:attrNameLst>
                                          <p:attrName>style.visibility</p:attrName>
                                        </p:attrNameLst>
                                      </p:cBhvr>
                                      <p:to>
                                        <p:strVal val="visible"/>
                                      </p:to>
                                    </p:set>
                                    <p:anim calcmode="lin" valueType="num">
                                      <p:cBhvr>
                                        <p:cTn id="27" dur="500" fill="hold"/>
                                        <p:tgtEl>
                                          <p:spTgt spid="1027">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1027">
                                            <p:txEl>
                                              <p:pRg st="2" end="2"/>
                                            </p:txEl>
                                          </p:spTgt>
                                        </p:tgtEl>
                                        <p:attrNameLst>
                                          <p:attrName>ppt_h</p:attrName>
                                        </p:attrNameLst>
                                      </p:cBhvr>
                                      <p:tavLst>
                                        <p:tav tm="0">
                                          <p:val>
                                            <p:fltVal val="0"/>
                                          </p:val>
                                        </p:tav>
                                        <p:tav tm="100000">
                                          <p:val>
                                            <p:strVal val="#ppt_h"/>
                                          </p:val>
                                        </p:tav>
                                      </p:tavLst>
                                    </p:anim>
                                    <p:anim calcmode="lin" valueType="num">
                                      <p:cBhvr>
                                        <p:cTn id="29" dur="500" fill="hold"/>
                                        <p:tgtEl>
                                          <p:spTgt spid="1027">
                                            <p:txEl>
                                              <p:pRg st="2" end="2"/>
                                            </p:txEl>
                                          </p:spTgt>
                                        </p:tgtEl>
                                        <p:attrNameLst>
                                          <p:attrName>style.rotation</p:attrName>
                                        </p:attrNameLst>
                                      </p:cBhvr>
                                      <p:tavLst>
                                        <p:tav tm="0">
                                          <p:val>
                                            <p:fltVal val="360"/>
                                          </p:val>
                                        </p:tav>
                                        <p:tav tm="100000">
                                          <p:val>
                                            <p:fltVal val="0"/>
                                          </p:val>
                                        </p:tav>
                                      </p:tavLst>
                                    </p:anim>
                                    <p:animEffect transition="in" filter="fade">
                                      <p:cBhvr>
                                        <p:cTn id="30" dur="500"/>
                                        <p:tgtEl>
                                          <p:spTgt spid="1027">
                                            <p:txEl>
                                              <p:pRg st="2" end="2"/>
                                            </p:txEl>
                                          </p:spTgt>
                                        </p:tgtEl>
                                      </p:cBhvr>
                                    </p:animEffect>
                                  </p:childTnLst>
                                </p:cTn>
                              </p:par>
                              <p:par>
                                <p:cTn id="31" presetID="49" presetClass="entr" presetSubtype="0" decel="100000" fill="hold" grpId="0" nodeType="withEffect">
                                  <p:stCondLst>
                                    <p:cond delay="0"/>
                                  </p:stCondLst>
                                  <p:iterate type="lt">
                                    <p:tmPct val="10000"/>
                                  </p:iterate>
                                  <p:childTnLst>
                                    <p:set>
                                      <p:cBhvr>
                                        <p:cTn id="32" dur="1" fill="hold">
                                          <p:stCondLst>
                                            <p:cond delay="0"/>
                                          </p:stCondLst>
                                        </p:cTn>
                                        <p:tgtEl>
                                          <p:spTgt spid="1027">
                                            <p:txEl>
                                              <p:pRg st="3" end="3"/>
                                            </p:txEl>
                                          </p:spTgt>
                                        </p:tgtEl>
                                        <p:attrNameLst>
                                          <p:attrName>style.visibility</p:attrName>
                                        </p:attrNameLst>
                                      </p:cBhvr>
                                      <p:to>
                                        <p:strVal val="visible"/>
                                      </p:to>
                                    </p:set>
                                    <p:anim calcmode="lin" valueType="num">
                                      <p:cBhvr>
                                        <p:cTn id="33" dur="500" fill="hold"/>
                                        <p:tgtEl>
                                          <p:spTgt spid="1027">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1027">
                                            <p:txEl>
                                              <p:pRg st="3" end="3"/>
                                            </p:txEl>
                                          </p:spTgt>
                                        </p:tgtEl>
                                        <p:attrNameLst>
                                          <p:attrName>ppt_h</p:attrName>
                                        </p:attrNameLst>
                                      </p:cBhvr>
                                      <p:tavLst>
                                        <p:tav tm="0">
                                          <p:val>
                                            <p:fltVal val="0"/>
                                          </p:val>
                                        </p:tav>
                                        <p:tav tm="100000">
                                          <p:val>
                                            <p:strVal val="#ppt_h"/>
                                          </p:val>
                                        </p:tav>
                                      </p:tavLst>
                                    </p:anim>
                                    <p:anim calcmode="lin" valueType="num">
                                      <p:cBhvr>
                                        <p:cTn id="35" dur="500" fill="hold"/>
                                        <p:tgtEl>
                                          <p:spTgt spid="1027">
                                            <p:txEl>
                                              <p:pRg st="3" end="3"/>
                                            </p:txEl>
                                          </p:spTgt>
                                        </p:tgtEl>
                                        <p:attrNameLst>
                                          <p:attrName>style.rotation</p:attrName>
                                        </p:attrNameLst>
                                      </p:cBhvr>
                                      <p:tavLst>
                                        <p:tav tm="0">
                                          <p:val>
                                            <p:fltVal val="360"/>
                                          </p:val>
                                        </p:tav>
                                        <p:tav tm="100000">
                                          <p:val>
                                            <p:fltVal val="0"/>
                                          </p:val>
                                        </p:tav>
                                      </p:tavLst>
                                    </p:anim>
                                    <p:animEffect transition="in" filter="fade">
                                      <p:cBhvr>
                                        <p:cTn id="36" dur="500"/>
                                        <p:tgtEl>
                                          <p:spTgt spid="1027">
                                            <p:txEl>
                                              <p:pRg st="3" end="3"/>
                                            </p:txEl>
                                          </p:spTgt>
                                        </p:tgtEl>
                                      </p:cBhvr>
                                    </p:animEffect>
                                  </p:childTnLst>
                                </p:cTn>
                              </p:par>
                              <p:par>
                                <p:cTn id="37" presetID="49" presetClass="entr" presetSubtype="0" decel="100000" fill="hold" grpId="0" nodeType="withEffect">
                                  <p:stCondLst>
                                    <p:cond delay="0"/>
                                  </p:stCondLst>
                                  <p:iterate type="lt">
                                    <p:tmPct val="10000"/>
                                  </p:iterate>
                                  <p:childTnLst>
                                    <p:set>
                                      <p:cBhvr>
                                        <p:cTn id="38" dur="1" fill="hold">
                                          <p:stCondLst>
                                            <p:cond delay="0"/>
                                          </p:stCondLst>
                                        </p:cTn>
                                        <p:tgtEl>
                                          <p:spTgt spid="1027">
                                            <p:txEl>
                                              <p:pRg st="4" end="4"/>
                                            </p:txEl>
                                          </p:spTgt>
                                        </p:tgtEl>
                                        <p:attrNameLst>
                                          <p:attrName>style.visibility</p:attrName>
                                        </p:attrNameLst>
                                      </p:cBhvr>
                                      <p:to>
                                        <p:strVal val="visible"/>
                                      </p:to>
                                    </p:set>
                                    <p:anim calcmode="lin" valueType="num">
                                      <p:cBhvr>
                                        <p:cTn id="39" dur="500" fill="hold"/>
                                        <p:tgtEl>
                                          <p:spTgt spid="1027">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1027">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1027">
                                            <p:txEl>
                                              <p:pRg st="4" end="4"/>
                                            </p:txEl>
                                          </p:spTgt>
                                        </p:tgtEl>
                                        <p:attrNameLst>
                                          <p:attrName>style.rotation</p:attrName>
                                        </p:attrNameLst>
                                      </p:cBhvr>
                                      <p:tavLst>
                                        <p:tav tm="0">
                                          <p:val>
                                            <p:fltVal val="360"/>
                                          </p:val>
                                        </p:tav>
                                        <p:tav tm="100000">
                                          <p:val>
                                            <p:fltVal val="0"/>
                                          </p:val>
                                        </p:tav>
                                      </p:tavLst>
                                    </p:anim>
                                    <p:animEffect transition="in" filter="fade">
                                      <p:cBhvr>
                                        <p:cTn id="42" dur="500"/>
                                        <p:tgtEl>
                                          <p:spTgt spid="10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7" grpId="0" build="p">
        <p:tmplLst>
          <p:tmpl lvl="1">
            <p:tnLst>
              <p:par>
                <p:cTn presetID="49" presetClass="entr" presetSubtype="0" decel="100000" fill="hold" nodeType="clickEffect">
                  <p:stCondLst>
                    <p:cond delay="0"/>
                  </p:stCondLst>
                  <p:iterate type="lt">
                    <p:tmPct val="10000"/>
                  </p:iterate>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fltVal val="0"/>
                          </p:val>
                        </p:tav>
                        <p:tav tm="100000">
                          <p:val>
                            <p:strVal val="#ppt_h"/>
                          </p:val>
                        </p:tav>
                      </p:tavLst>
                    </p:anim>
                    <p:anim calcmode="lin" valueType="num">
                      <p:cBhvr>
                        <p:cTn dur="500" fill="hold"/>
                        <p:tgtEl>
                          <p:spTgt spid="1027"/>
                        </p:tgtEl>
                        <p:attrNameLst>
                          <p:attrName>style.rotation</p:attrName>
                        </p:attrNameLst>
                      </p:cBhvr>
                      <p:tavLst>
                        <p:tav tm="0">
                          <p:val>
                            <p:fltVal val="360"/>
                          </p:val>
                        </p:tav>
                        <p:tav tm="100000">
                          <p:val>
                            <p:fltVal val="0"/>
                          </p:val>
                        </p:tav>
                      </p:tavLst>
                    </p:anim>
                    <p:animEffect transition="in" filter="fade">
                      <p:cBhvr>
                        <p:cTn dur="500"/>
                        <p:tgtEl>
                          <p:spTgt spid="1027"/>
                        </p:tgtEl>
                      </p:cBhvr>
                    </p:animEffect>
                  </p:childTnLst>
                </p:cTn>
              </p:par>
            </p:tnLst>
          </p:tmpl>
          <p:tmpl lvl="2">
            <p:tnLst>
              <p:par>
                <p:cTn presetID="49" presetClass="entr" presetSubtype="0" decel="100000" fill="hold" nodeType="withEffect">
                  <p:stCondLst>
                    <p:cond delay="0"/>
                  </p:stCondLst>
                  <p:iterate type="lt">
                    <p:tmPct val="10000"/>
                  </p:iterate>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fltVal val="0"/>
                          </p:val>
                        </p:tav>
                        <p:tav tm="100000">
                          <p:val>
                            <p:strVal val="#ppt_h"/>
                          </p:val>
                        </p:tav>
                      </p:tavLst>
                    </p:anim>
                    <p:anim calcmode="lin" valueType="num">
                      <p:cBhvr>
                        <p:cTn dur="500" fill="hold"/>
                        <p:tgtEl>
                          <p:spTgt spid="1027"/>
                        </p:tgtEl>
                        <p:attrNameLst>
                          <p:attrName>style.rotation</p:attrName>
                        </p:attrNameLst>
                      </p:cBhvr>
                      <p:tavLst>
                        <p:tav tm="0">
                          <p:val>
                            <p:fltVal val="360"/>
                          </p:val>
                        </p:tav>
                        <p:tav tm="100000">
                          <p:val>
                            <p:fltVal val="0"/>
                          </p:val>
                        </p:tav>
                      </p:tavLst>
                    </p:anim>
                    <p:animEffect transition="in" filter="fade">
                      <p:cBhvr>
                        <p:cTn dur="500"/>
                        <p:tgtEl>
                          <p:spTgt spid="1027"/>
                        </p:tgtEl>
                      </p:cBhvr>
                    </p:animEffect>
                  </p:childTnLst>
                </p:cTn>
              </p:par>
            </p:tnLst>
          </p:tmpl>
          <p:tmpl lvl="3">
            <p:tnLst>
              <p:par>
                <p:cTn presetID="49" presetClass="entr" presetSubtype="0" decel="100000" fill="hold" nodeType="withEffect">
                  <p:stCondLst>
                    <p:cond delay="0"/>
                  </p:stCondLst>
                  <p:iterate type="lt">
                    <p:tmPct val="10000"/>
                  </p:iterate>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fltVal val="0"/>
                          </p:val>
                        </p:tav>
                        <p:tav tm="100000">
                          <p:val>
                            <p:strVal val="#ppt_h"/>
                          </p:val>
                        </p:tav>
                      </p:tavLst>
                    </p:anim>
                    <p:anim calcmode="lin" valueType="num">
                      <p:cBhvr>
                        <p:cTn dur="500" fill="hold"/>
                        <p:tgtEl>
                          <p:spTgt spid="1027"/>
                        </p:tgtEl>
                        <p:attrNameLst>
                          <p:attrName>style.rotation</p:attrName>
                        </p:attrNameLst>
                      </p:cBhvr>
                      <p:tavLst>
                        <p:tav tm="0">
                          <p:val>
                            <p:fltVal val="360"/>
                          </p:val>
                        </p:tav>
                        <p:tav tm="100000">
                          <p:val>
                            <p:fltVal val="0"/>
                          </p:val>
                        </p:tav>
                      </p:tavLst>
                    </p:anim>
                    <p:animEffect transition="in" filter="fade">
                      <p:cBhvr>
                        <p:cTn dur="500"/>
                        <p:tgtEl>
                          <p:spTgt spid="1027"/>
                        </p:tgtEl>
                      </p:cBhvr>
                    </p:animEffect>
                  </p:childTnLst>
                </p:cTn>
              </p:par>
            </p:tnLst>
          </p:tmpl>
          <p:tmpl lvl="4">
            <p:tnLst>
              <p:par>
                <p:cTn presetID="49" presetClass="entr" presetSubtype="0" decel="100000" fill="hold" nodeType="withEffect">
                  <p:stCondLst>
                    <p:cond delay="0"/>
                  </p:stCondLst>
                  <p:iterate type="lt">
                    <p:tmPct val="10000"/>
                  </p:iterate>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fltVal val="0"/>
                          </p:val>
                        </p:tav>
                        <p:tav tm="100000">
                          <p:val>
                            <p:strVal val="#ppt_h"/>
                          </p:val>
                        </p:tav>
                      </p:tavLst>
                    </p:anim>
                    <p:anim calcmode="lin" valueType="num">
                      <p:cBhvr>
                        <p:cTn dur="500" fill="hold"/>
                        <p:tgtEl>
                          <p:spTgt spid="1027"/>
                        </p:tgtEl>
                        <p:attrNameLst>
                          <p:attrName>style.rotation</p:attrName>
                        </p:attrNameLst>
                      </p:cBhvr>
                      <p:tavLst>
                        <p:tav tm="0">
                          <p:val>
                            <p:fltVal val="360"/>
                          </p:val>
                        </p:tav>
                        <p:tav tm="100000">
                          <p:val>
                            <p:fltVal val="0"/>
                          </p:val>
                        </p:tav>
                      </p:tavLst>
                    </p:anim>
                    <p:animEffect transition="in" filter="fade">
                      <p:cBhvr>
                        <p:cTn dur="500"/>
                        <p:tgtEl>
                          <p:spTgt spid="1027"/>
                        </p:tgtEl>
                      </p:cBhvr>
                    </p:animEffect>
                  </p:childTnLst>
                </p:cTn>
              </p:par>
            </p:tnLst>
          </p:tmpl>
          <p:tmpl lvl="5">
            <p:tnLst>
              <p:par>
                <p:cTn presetID="49" presetClass="entr" presetSubtype="0" decel="100000" fill="hold" nodeType="withEffect">
                  <p:stCondLst>
                    <p:cond delay="0"/>
                  </p:stCondLst>
                  <p:iterate type="lt">
                    <p:tmPct val="10000"/>
                  </p:iterate>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ppt_w</p:attrName>
                        </p:attrNameLst>
                      </p:cBhvr>
                      <p:tavLst>
                        <p:tav tm="0">
                          <p:val>
                            <p:fltVal val="0"/>
                          </p:val>
                        </p:tav>
                        <p:tav tm="100000">
                          <p:val>
                            <p:strVal val="#ppt_w"/>
                          </p:val>
                        </p:tav>
                      </p:tavLst>
                    </p:anim>
                    <p:anim calcmode="lin" valueType="num">
                      <p:cBhvr>
                        <p:cTn dur="500" fill="hold"/>
                        <p:tgtEl>
                          <p:spTgt spid="1027"/>
                        </p:tgtEl>
                        <p:attrNameLst>
                          <p:attrName>ppt_h</p:attrName>
                        </p:attrNameLst>
                      </p:cBhvr>
                      <p:tavLst>
                        <p:tav tm="0">
                          <p:val>
                            <p:fltVal val="0"/>
                          </p:val>
                        </p:tav>
                        <p:tav tm="100000">
                          <p:val>
                            <p:strVal val="#ppt_h"/>
                          </p:val>
                        </p:tav>
                      </p:tavLst>
                    </p:anim>
                    <p:anim calcmode="lin" valueType="num">
                      <p:cBhvr>
                        <p:cTn dur="500" fill="hold"/>
                        <p:tgtEl>
                          <p:spTgt spid="1027"/>
                        </p:tgtEl>
                        <p:attrNameLst>
                          <p:attrName>style.rotation</p:attrName>
                        </p:attrNameLst>
                      </p:cBhvr>
                      <p:tavLst>
                        <p:tav tm="0">
                          <p:val>
                            <p:fltVal val="360"/>
                          </p:val>
                        </p:tav>
                        <p:tav tm="100000">
                          <p:val>
                            <p:fltVal val="0"/>
                          </p:val>
                        </p:tav>
                      </p:tavLst>
                    </p:anim>
                    <p:animEffect transition="in" filter="fade">
                      <p:cBhvr>
                        <p:cTn dur="500"/>
                        <p:tgtEl>
                          <p:spTgt spid="1027"/>
                        </p:tgtEl>
                      </p:cBhvr>
                    </p:animEffect>
                  </p:childTnLst>
                </p:cTn>
              </p:par>
            </p:tnLst>
          </p:tmpl>
        </p:tmplLst>
      </p:bldP>
    </p:bldLst>
  </p:timing>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pitchFamily="34" charset="0"/>
          <a:cs typeface="Arial" pitchFamily="34" charset="0"/>
        </a:defRPr>
      </a:lvl2pPr>
      <a:lvl3pPr algn="ctr" rtl="1" eaLnBrk="0" fontAlgn="base" hangingPunct="0">
        <a:spcBef>
          <a:spcPct val="0"/>
        </a:spcBef>
        <a:spcAft>
          <a:spcPct val="0"/>
        </a:spcAft>
        <a:defRPr sz="4400">
          <a:solidFill>
            <a:schemeClr val="tx2"/>
          </a:solidFill>
          <a:latin typeface="Arial" pitchFamily="34" charset="0"/>
          <a:cs typeface="Arial" pitchFamily="34" charset="0"/>
        </a:defRPr>
      </a:lvl3pPr>
      <a:lvl4pPr algn="ctr" rtl="1" eaLnBrk="0" fontAlgn="base" hangingPunct="0">
        <a:spcBef>
          <a:spcPct val="0"/>
        </a:spcBef>
        <a:spcAft>
          <a:spcPct val="0"/>
        </a:spcAft>
        <a:defRPr sz="4400">
          <a:solidFill>
            <a:schemeClr val="tx2"/>
          </a:solidFill>
          <a:latin typeface="Arial" pitchFamily="34" charset="0"/>
          <a:cs typeface="Arial" pitchFamily="34" charset="0"/>
        </a:defRPr>
      </a:lvl4pPr>
      <a:lvl5pPr algn="ctr" rtl="1"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1" fontAlgn="base">
        <a:spcBef>
          <a:spcPct val="0"/>
        </a:spcBef>
        <a:spcAft>
          <a:spcPct val="0"/>
        </a:spcAft>
        <a:defRPr sz="4400">
          <a:solidFill>
            <a:schemeClr val="tx2"/>
          </a:solidFill>
          <a:latin typeface="Arial" pitchFamily="34" charset="0"/>
          <a:cs typeface="Arial" pitchFamily="34" charset="0"/>
        </a:defRPr>
      </a:lvl6pPr>
      <a:lvl7pPr marL="914400" algn="ctr" rtl="1" fontAlgn="base">
        <a:spcBef>
          <a:spcPct val="0"/>
        </a:spcBef>
        <a:spcAft>
          <a:spcPct val="0"/>
        </a:spcAft>
        <a:defRPr sz="4400">
          <a:solidFill>
            <a:schemeClr val="tx2"/>
          </a:solidFill>
          <a:latin typeface="Arial" pitchFamily="34" charset="0"/>
          <a:cs typeface="Arial" pitchFamily="34" charset="0"/>
        </a:defRPr>
      </a:lvl7pPr>
      <a:lvl8pPr marL="1371600" algn="ctr" rtl="1" fontAlgn="base">
        <a:spcBef>
          <a:spcPct val="0"/>
        </a:spcBef>
        <a:spcAft>
          <a:spcPct val="0"/>
        </a:spcAft>
        <a:defRPr sz="4400">
          <a:solidFill>
            <a:schemeClr val="tx2"/>
          </a:solidFill>
          <a:latin typeface="Arial" pitchFamily="34" charset="0"/>
          <a:cs typeface="Arial" pitchFamily="34" charset="0"/>
        </a:defRPr>
      </a:lvl8pPr>
      <a:lvl9pPr marL="1828800" algn="ctr" rtl="1"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12422115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0" end="0"/>
                                            </p:txEl>
                                          </p:spTgt>
                                        </p:tgtEl>
                                      </p:cBhvr>
                                    </p:animEffect>
                                  </p:childTnLst>
                                </p:cTn>
                              </p:par>
                              <p:par>
                                <p:cTn id="19" presetID="49" presetClass="entr" presetSubtype="0" decel="100000" fill="hold" grpId="0" nodeType="withEffect">
                                  <p:stCondLst>
                                    <p:cond delay="0"/>
                                  </p:stCondLst>
                                  <p:iterate type="lt">
                                    <p:tmPct val="10000"/>
                                  </p:iterate>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4" dur="500"/>
                                        <p:tgtEl>
                                          <p:spTgt spid="3">
                                            <p:txEl>
                                              <p:pRg st="1" end="1"/>
                                            </p:txEl>
                                          </p:spTgt>
                                        </p:tgtEl>
                                      </p:cBhvr>
                                    </p:animEffect>
                                  </p:childTnLst>
                                </p:cTn>
                              </p:par>
                              <p:par>
                                <p:cTn id="25" presetID="49" presetClass="entr" presetSubtype="0" decel="100000" fill="hold" grpId="0" nodeType="withEffect">
                                  <p:stCondLst>
                                    <p:cond delay="0"/>
                                  </p:stCondLst>
                                  <p:iterate type="lt">
                                    <p:tmPct val="10000"/>
                                  </p:iterate>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30" dur="500"/>
                                        <p:tgtEl>
                                          <p:spTgt spid="3">
                                            <p:txEl>
                                              <p:pRg st="2" end="2"/>
                                            </p:txEl>
                                          </p:spTgt>
                                        </p:tgtEl>
                                      </p:cBhvr>
                                    </p:animEffect>
                                  </p:childTnLst>
                                </p:cTn>
                              </p:par>
                              <p:par>
                                <p:cTn id="31" presetID="49" presetClass="entr" presetSubtype="0" decel="100000" fill="hold" grpId="0" nodeType="withEffect">
                                  <p:stCondLst>
                                    <p:cond delay="0"/>
                                  </p:stCondLst>
                                  <p:iterate type="lt">
                                    <p:tmPct val="10000"/>
                                  </p:iterate>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5"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6" dur="500"/>
                                        <p:tgtEl>
                                          <p:spTgt spid="3">
                                            <p:txEl>
                                              <p:pRg st="3" end="3"/>
                                            </p:txEl>
                                          </p:spTgt>
                                        </p:tgtEl>
                                      </p:cBhvr>
                                    </p:animEffect>
                                  </p:childTnLst>
                                </p:cTn>
                              </p:par>
                              <p:par>
                                <p:cTn id="37" presetID="49" presetClass="entr" presetSubtype="0" decel="100000" fill="hold" grpId="0" nodeType="withEffect">
                                  <p:stCondLst>
                                    <p:cond delay="0"/>
                                  </p:stCondLst>
                                  <p:iterate type="lt">
                                    <p:tmPct val="10000"/>
                                  </p:iterate>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500" fill="hold"/>
                                        <p:tgtEl>
                                          <p:spTgt spid="3">
                                            <p:txEl>
                                              <p:pRg st="4" end="4"/>
                                            </p:txEl>
                                          </p:spTgt>
                                        </p:tgtEl>
                                        <p:attrNameLst>
                                          <p:attrName>style.rotation</p:attrName>
                                        </p:attrNameLst>
                                      </p:cBhvr>
                                      <p:tavLst>
                                        <p:tav tm="0">
                                          <p:val>
                                            <p:fltVal val="360"/>
                                          </p:val>
                                        </p:tav>
                                        <p:tav tm="100000">
                                          <p:val>
                                            <p:fltVal val="0"/>
                                          </p:val>
                                        </p:tav>
                                      </p:tavLst>
                                    </p:anim>
                                    <p:animEffect transition="in" filter="fade">
                                      <p:cBhvr>
                                        <p:cTn id="4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28650" y="365129"/>
            <a:ext cx="78867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457950" y="6356375"/>
            <a:ext cx="20574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DC81FA2-524E-487E-84B4-9E4C464ADB8A}" type="datetimeFigureOut">
              <a:rPr lang="ar-IQ" smtClean="0">
                <a:solidFill>
                  <a:prstClr val="black">
                    <a:tint val="75000"/>
                  </a:prstClr>
                </a:solidFill>
              </a:rPr>
              <a:pPr/>
              <a:t>19/04/1446</a:t>
            </a:fld>
            <a:endParaRPr lang="ar-IQ">
              <a:solidFill>
                <a:prstClr val="black">
                  <a:tint val="75000"/>
                </a:prstClr>
              </a:solidFill>
            </a:endParaRPr>
          </a:p>
        </p:txBody>
      </p:sp>
      <p:sp>
        <p:nvSpPr>
          <p:cNvPr id="5" name="عنصر نائب للتذييل 4"/>
          <p:cNvSpPr>
            <a:spLocks noGrp="1"/>
          </p:cNvSpPr>
          <p:nvPr>
            <p:ph type="ftr" sz="quarter" idx="3"/>
          </p:nvPr>
        </p:nvSpPr>
        <p:spPr>
          <a:xfrm>
            <a:off x="3028950" y="6356375"/>
            <a:ext cx="30861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solidFill>
                <a:prstClr val="black">
                  <a:tint val="75000"/>
                </a:prstClr>
              </a:solidFill>
            </a:endParaRPr>
          </a:p>
        </p:txBody>
      </p:sp>
      <p:sp>
        <p:nvSpPr>
          <p:cNvPr id="6" name="عنصر نائب لرقم الشريحة 5"/>
          <p:cNvSpPr>
            <a:spLocks noGrp="1"/>
          </p:cNvSpPr>
          <p:nvPr>
            <p:ph type="sldNum" sz="quarter" idx="4"/>
          </p:nvPr>
        </p:nvSpPr>
        <p:spPr>
          <a:xfrm>
            <a:off x="628650" y="6356375"/>
            <a:ext cx="20574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10D8DA0-4AB5-44C0-B14F-6C1067FBECCE}" type="slidenum">
              <a:rPr lang="ar-IQ" smtClean="0">
                <a:solidFill>
                  <a:prstClr val="black">
                    <a:tint val="75000"/>
                  </a:prstClr>
                </a:solidFill>
              </a:rPr>
              <a:pPr/>
              <a:t>‹#›</a:t>
            </a:fld>
            <a:endParaRPr lang="ar-IQ">
              <a:solidFill>
                <a:prstClr val="black">
                  <a:tint val="75000"/>
                </a:prstClr>
              </a:solidFill>
            </a:endParaRPr>
          </a:p>
        </p:txBody>
      </p:sp>
    </p:spTree>
    <p:extLst>
      <p:ext uri="{BB962C8B-B14F-4D97-AF65-F5344CB8AC3E}">
        <p14:creationId xmlns:p14="http://schemas.microsoft.com/office/powerpoint/2010/main" val="374316198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1D8BD707-D9CF-40AE-B4C6-C98DA3205C09}" type="datetimeFigureOut">
              <a:rPr lang="en-US" smtClean="0">
                <a:solidFill>
                  <a:prstClr val="black">
                    <a:tint val="75000"/>
                  </a:prstClr>
                </a:solidFill>
              </a:rPr>
              <a:pPr rtl="0"/>
              <a:t>10/22/2024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B6F15528-21DE-4FAA-801E-634DDDAF4B2B}" type="slidenum">
              <a:rPr lang="en-US" smtClean="0">
                <a:solidFill>
                  <a:prstClr val="black">
                    <a:tint val="75000"/>
                  </a:prstClr>
                </a:solidFill>
              </a:rPr>
              <a:pPr rtl="0"/>
              <a:t>‹#›</a:t>
            </a:fld>
            <a:endParaRPr lang="en-US">
              <a:solidFill>
                <a:prstClr val="black">
                  <a:tint val="75000"/>
                </a:prstClr>
              </a:solidFill>
            </a:endParaRPr>
          </a:p>
        </p:txBody>
      </p:sp>
    </p:spTree>
    <p:extLst>
      <p:ext uri="{BB962C8B-B14F-4D97-AF65-F5344CB8AC3E}">
        <p14:creationId xmlns:p14="http://schemas.microsoft.com/office/powerpoint/2010/main" val="3489080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371599"/>
          </a:xfrm>
        </p:spPr>
        <p:txBody>
          <a:bodyPr>
            <a:noAutofit/>
          </a:bodyPr>
          <a:lstStyle/>
          <a:p>
            <a:r>
              <a:rPr lang="ar-IQ" sz="9600" b="1" dirty="0" smtClean="0">
                <a:solidFill>
                  <a:srgbClr val="FF0000"/>
                </a:solidFill>
              </a:rPr>
              <a:t>4</a:t>
            </a:r>
            <a:endParaRPr lang="ar-IQ" sz="9600" b="1" dirty="0">
              <a:solidFill>
                <a:srgbClr val="FF0000"/>
              </a:solidFill>
            </a:endParaRPr>
          </a:p>
        </p:txBody>
      </p:sp>
      <p:sp>
        <p:nvSpPr>
          <p:cNvPr id="3" name="Subtitle 2"/>
          <p:cNvSpPr>
            <a:spLocks noGrp="1"/>
          </p:cNvSpPr>
          <p:nvPr>
            <p:ph type="subTitle" idx="1"/>
          </p:nvPr>
        </p:nvSpPr>
        <p:spPr>
          <a:xfrm>
            <a:off x="762000" y="1905000"/>
            <a:ext cx="7772400" cy="4648200"/>
          </a:xfrm>
        </p:spPr>
        <p:txBody>
          <a:bodyPr>
            <a:normAutofit fontScale="92500"/>
          </a:bodyPr>
          <a:lstStyle/>
          <a:p>
            <a:r>
              <a:rPr lang="ar-IQ" sz="3600" b="1" dirty="0" smtClean="0">
                <a:solidFill>
                  <a:srgbClr val="002060"/>
                </a:solidFill>
              </a:rPr>
              <a:t>المحاضرة </a:t>
            </a:r>
            <a:r>
              <a:rPr lang="ar-IQ" sz="3600" b="1" dirty="0" smtClean="0">
                <a:solidFill>
                  <a:srgbClr val="C00000"/>
                </a:solidFill>
              </a:rPr>
              <a:t>4</a:t>
            </a:r>
          </a:p>
          <a:p>
            <a:r>
              <a:rPr lang="ar-IQ" sz="3600" b="1" dirty="0" smtClean="0">
                <a:solidFill>
                  <a:srgbClr val="00B050"/>
                </a:solidFill>
              </a:rPr>
              <a:t>العام الدراسي</a:t>
            </a:r>
          </a:p>
          <a:p>
            <a:r>
              <a:rPr lang="ar-IQ" sz="3600" b="1" dirty="0" smtClean="0">
                <a:solidFill>
                  <a:srgbClr val="00B050"/>
                </a:solidFill>
              </a:rPr>
              <a:t>2024 – 2025</a:t>
            </a:r>
          </a:p>
          <a:p>
            <a:pPr lvl="0"/>
            <a:r>
              <a:rPr lang="ar-IQ" sz="3600" b="1" dirty="0" smtClean="0">
                <a:solidFill>
                  <a:srgbClr val="C00000"/>
                </a:solidFill>
              </a:rPr>
              <a:t>المرحلة الثالثة الدراسة الصباحية والمسائية</a:t>
            </a:r>
            <a:endParaRPr lang="ar-IQ" sz="4800" b="1" dirty="0" smtClean="0">
              <a:solidFill>
                <a:srgbClr val="7030A0"/>
              </a:solidFill>
            </a:endParaRPr>
          </a:p>
          <a:p>
            <a:r>
              <a:rPr lang="ar-IQ" sz="4800" b="1" dirty="0" smtClean="0">
                <a:solidFill>
                  <a:srgbClr val="7030A0"/>
                </a:solidFill>
              </a:rPr>
              <a:t>مادة تأهيل الإصابات الرياضية</a:t>
            </a:r>
          </a:p>
          <a:p>
            <a:pPr marL="342900" lvl="0" indent="-342900" rtl="1" fontAlgn="base">
              <a:spcAft>
                <a:spcPct val="0"/>
              </a:spcAft>
              <a:buFontTx/>
              <a:buChar char="•"/>
            </a:pPr>
            <a:r>
              <a:rPr lang="ar-IQ" altLang="ar-IQ" b="1" kern="0" dirty="0" err="1">
                <a:solidFill>
                  <a:srgbClr val="00B050"/>
                </a:solidFill>
                <a:latin typeface="Simplified Arabic" pitchFamily="18" charset="-78"/>
                <a:cs typeface="Simplified Arabic" pitchFamily="18" charset="-78"/>
              </a:rPr>
              <a:t>أ.د</a:t>
            </a:r>
            <a:r>
              <a:rPr lang="ar-IQ" altLang="ar-IQ" b="1" kern="0" dirty="0">
                <a:solidFill>
                  <a:srgbClr val="00B050"/>
                </a:solidFill>
                <a:latin typeface="Simplified Arabic" pitchFamily="18" charset="-78"/>
                <a:cs typeface="Simplified Arabic" pitchFamily="18" charset="-78"/>
              </a:rPr>
              <a:t>. حسن هادي الهلالي</a:t>
            </a:r>
          </a:p>
          <a:p>
            <a:pPr marL="342900" lvl="0" indent="-342900" rtl="1" fontAlgn="base">
              <a:spcAft>
                <a:spcPct val="0"/>
              </a:spcAft>
              <a:buFontTx/>
              <a:buChar char="•"/>
            </a:pPr>
            <a:r>
              <a:rPr lang="ar-IQ" altLang="ar-IQ" b="1" kern="0" dirty="0">
                <a:solidFill>
                  <a:srgbClr val="00B050"/>
                </a:solidFill>
                <a:latin typeface="Simplified Arabic" pitchFamily="18" charset="-78"/>
                <a:cs typeface="Simplified Arabic" pitchFamily="18" charset="-78"/>
              </a:rPr>
              <a:t>الجامعة المستنصرية – كلية التربية البدنية وعلوم الرياضة</a:t>
            </a:r>
            <a:endParaRPr lang="en-US" altLang="ar-IQ" b="1" kern="0" dirty="0">
              <a:solidFill>
                <a:srgbClr val="00B05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779382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115888"/>
            <a:ext cx="8229600" cy="792162"/>
          </a:xfrm>
        </p:spPr>
        <p:txBody>
          <a:bodyPr/>
          <a:lstStyle/>
          <a:p>
            <a:pPr eaLnBrk="1" hangingPunct="1"/>
            <a:r>
              <a:rPr lang="ar-IQ" altLang="ar-IQ" sz="3200" b="1" smtClean="0">
                <a:solidFill>
                  <a:srgbClr val="FF0000"/>
                </a:solidFill>
              </a:rPr>
              <a:t>أشكال الكسور </a:t>
            </a:r>
            <a:r>
              <a:rPr lang="en-US" altLang="ar-IQ" sz="3200" b="1" smtClean="0">
                <a:solidFill>
                  <a:srgbClr val="FF0000"/>
                </a:solidFill>
              </a:rPr>
              <a:t>Forms of the Fractures </a:t>
            </a:r>
          </a:p>
        </p:txBody>
      </p:sp>
      <p:sp>
        <p:nvSpPr>
          <p:cNvPr id="31747" name="Rectangle 3"/>
          <p:cNvSpPr>
            <a:spLocks noGrp="1" noChangeArrowheads="1"/>
          </p:cNvSpPr>
          <p:nvPr>
            <p:ph idx="1"/>
          </p:nvPr>
        </p:nvSpPr>
        <p:spPr>
          <a:xfrm>
            <a:off x="179388" y="1052513"/>
            <a:ext cx="8785225" cy="5616575"/>
          </a:xfrm>
        </p:spPr>
        <p:txBody>
          <a:bodyPr/>
          <a:lstStyle/>
          <a:p>
            <a:pPr algn="just" eaLnBrk="1" hangingPunct="1">
              <a:lnSpc>
                <a:spcPct val="90000"/>
              </a:lnSpc>
            </a:pPr>
            <a:r>
              <a:rPr lang="ar-IQ" altLang="ar-IQ" sz="3600" b="1" dirty="0" smtClean="0">
                <a:solidFill>
                  <a:srgbClr val="FF0000"/>
                </a:solidFill>
                <a:cs typeface="Simplified Arabic" pitchFamily="18" charset="-78"/>
              </a:rPr>
              <a:t>1. الكسر </a:t>
            </a:r>
            <a:r>
              <a:rPr lang="ar-IQ" altLang="ar-IQ" sz="3600" b="1" dirty="0" err="1" smtClean="0">
                <a:solidFill>
                  <a:srgbClr val="FF0000"/>
                </a:solidFill>
                <a:cs typeface="Simplified Arabic" pitchFamily="18" charset="-78"/>
              </a:rPr>
              <a:t>المفتت</a:t>
            </a:r>
            <a:r>
              <a:rPr lang="ar-IQ" altLang="ar-IQ" sz="3600" b="1" dirty="0" smtClean="0">
                <a:solidFill>
                  <a:srgbClr val="FF0000"/>
                </a:solidFill>
                <a:cs typeface="Simplified Arabic" pitchFamily="18" charset="-78"/>
              </a:rPr>
              <a:t> </a:t>
            </a:r>
            <a:r>
              <a:rPr lang="ar-IQ" altLang="ar-IQ" sz="3600" b="1" dirty="0" smtClean="0">
                <a:cs typeface="Simplified Arabic" pitchFamily="18" charset="-78"/>
              </a:rPr>
              <a:t>(</a:t>
            </a:r>
            <a:r>
              <a:rPr lang="en-US" altLang="ar-IQ" sz="3600" b="1" dirty="0" smtClean="0">
                <a:cs typeface="Simplified Arabic" pitchFamily="18" charset="-78"/>
              </a:rPr>
              <a:t>comminuted Fractures</a:t>
            </a:r>
            <a:r>
              <a:rPr lang="ar-IQ" altLang="ar-IQ" sz="3600" b="1" dirty="0" smtClean="0">
                <a:cs typeface="Simplified Arabic" pitchFamily="18" charset="-78"/>
              </a:rPr>
              <a:t>).</a:t>
            </a:r>
          </a:p>
          <a:p>
            <a:pPr algn="just" eaLnBrk="1" hangingPunct="1">
              <a:lnSpc>
                <a:spcPct val="90000"/>
              </a:lnSpc>
            </a:pPr>
            <a:r>
              <a:rPr lang="ar-IQ" altLang="ar-IQ" sz="3600" b="1" dirty="0" smtClean="0">
                <a:cs typeface="Simplified Arabic" pitchFamily="18" charset="-78"/>
              </a:rPr>
              <a:t>(كسر العظم إلى ثلاث قطع أو أكثر) يَحدث نتيجة شدة خارجية مباشرة ويصعب شفائها بسبب تباعد العظم المنكسر وانحشار قسم من الأنسجة ما بين هذه القطع.</a:t>
            </a:r>
          </a:p>
          <a:p>
            <a:pPr algn="just" eaLnBrk="1" hangingPunct="1">
              <a:lnSpc>
                <a:spcPct val="90000"/>
              </a:lnSpc>
            </a:pPr>
            <a:r>
              <a:rPr lang="ar-IQ" altLang="ar-IQ" sz="3600" b="1" dirty="0" smtClean="0">
                <a:solidFill>
                  <a:srgbClr val="FF0000"/>
                </a:solidFill>
                <a:cs typeface="Simplified Arabic" pitchFamily="18" charset="-78"/>
              </a:rPr>
              <a:t>2. الكسر </a:t>
            </a:r>
            <a:r>
              <a:rPr lang="ar-IQ" altLang="ar-IQ" sz="3600" b="1" dirty="0" err="1" smtClean="0">
                <a:solidFill>
                  <a:srgbClr val="FF0000"/>
                </a:solidFill>
                <a:cs typeface="Simplified Arabic" pitchFamily="18" charset="-78"/>
              </a:rPr>
              <a:t>المنضغط</a:t>
            </a:r>
            <a:r>
              <a:rPr lang="ar-IQ" altLang="ar-IQ" sz="3600" b="1" dirty="0" smtClean="0">
                <a:solidFill>
                  <a:srgbClr val="FF0000"/>
                </a:solidFill>
                <a:cs typeface="Simplified Arabic" pitchFamily="18" charset="-78"/>
              </a:rPr>
              <a:t> </a:t>
            </a:r>
            <a:r>
              <a:rPr lang="ar-IQ" altLang="ar-IQ" sz="3600" b="1" dirty="0" smtClean="0">
                <a:cs typeface="Simplified Arabic" pitchFamily="18" charset="-78"/>
              </a:rPr>
              <a:t>(</a:t>
            </a:r>
            <a:r>
              <a:rPr lang="en-US" altLang="ar-IQ" sz="3600" b="1" dirty="0" smtClean="0">
                <a:cs typeface="Simplified Arabic" pitchFamily="18" charset="-78"/>
              </a:rPr>
              <a:t>Compressible Fractures</a:t>
            </a:r>
            <a:r>
              <a:rPr lang="ar-IQ" altLang="ar-IQ" sz="3600" b="1" dirty="0" smtClean="0">
                <a:cs typeface="Simplified Arabic" pitchFamily="18" charset="-78"/>
              </a:rPr>
              <a:t>).</a:t>
            </a:r>
          </a:p>
          <a:p>
            <a:pPr algn="just" eaLnBrk="1" hangingPunct="1">
              <a:lnSpc>
                <a:spcPct val="90000"/>
              </a:lnSpc>
            </a:pPr>
            <a:r>
              <a:rPr lang="ar-IQ" altLang="ar-IQ" sz="3600" b="1" dirty="0" smtClean="0">
                <a:cs typeface="Simplified Arabic" pitchFamily="18" charset="-78"/>
              </a:rPr>
              <a:t>(يُصيب العظام المسطحة كالجمجمة أو الفقرات) يَحدث نتيجة شدة خارجية ويُلاحظ انخساف منطقة الكسر عند المركز.</a:t>
            </a:r>
            <a:endParaRPr lang="en-US" altLang="ar-IQ" sz="3600" dirty="0" smtClean="0"/>
          </a:p>
        </p:txBody>
      </p:sp>
    </p:spTree>
    <p:extLst>
      <p:ext uri="{BB962C8B-B14F-4D97-AF65-F5344CB8AC3E}">
        <p14:creationId xmlns:p14="http://schemas.microsoft.com/office/powerpoint/2010/main" val="37024630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115888"/>
            <a:ext cx="8229600" cy="649287"/>
          </a:xfrm>
        </p:spPr>
        <p:txBody>
          <a:bodyPr>
            <a:normAutofit fontScale="90000"/>
          </a:bodyPr>
          <a:lstStyle/>
          <a:p>
            <a:pPr eaLnBrk="1" hangingPunct="1"/>
            <a:r>
              <a:rPr lang="ar-IQ" altLang="ar-IQ" smtClean="0"/>
              <a:t> </a:t>
            </a:r>
            <a:r>
              <a:rPr lang="ar-IQ" altLang="ar-IQ" sz="3600" b="1" smtClean="0">
                <a:cs typeface="Simplified Arabic" pitchFamily="18" charset="-78"/>
              </a:rPr>
              <a:t>ومن أشكال الكسور أشكال الكسور</a:t>
            </a:r>
            <a:endParaRPr lang="en-US" altLang="ar-IQ" sz="3600" b="1" smtClean="0">
              <a:cs typeface="Simplified Arabic" pitchFamily="18" charset="-78"/>
            </a:endParaRPr>
          </a:p>
        </p:txBody>
      </p:sp>
      <p:sp>
        <p:nvSpPr>
          <p:cNvPr id="32771" name="Rectangle 3"/>
          <p:cNvSpPr>
            <a:spLocks noGrp="1" noChangeArrowheads="1"/>
          </p:cNvSpPr>
          <p:nvPr>
            <p:ph idx="1"/>
          </p:nvPr>
        </p:nvSpPr>
        <p:spPr>
          <a:xfrm>
            <a:off x="107950" y="908050"/>
            <a:ext cx="8856663" cy="5834063"/>
          </a:xfrm>
        </p:spPr>
        <p:txBody>
          <a:bodyPr/>
          <a:lstStyle/>
          <a:p>
            <a:pPr algn="just" eaLnBrk="1" hangingPunct="1">
              <a:lnSpc>
                <a:spcPct val="90000"/>
              </a:lnSpc>
            </a:pPr>
            <a:r>
              <a:rPr lang="ar-IQ" altLang="ar-IQ" b="1" dirty="0" smtClean="0">
                <a:solidFill>
                  <a:srgbClr val="FF0000"/>
                </a:solidFill>
                <a:latin typeface="Simplified Arabic" pitchFamily="18" charset="-78"/>
                <a:cs typeface="Simplified Arabic" pitchFamily="18" charset="-78"/>
              </a:rPr>
              <a:t>3. كسر العود الأخضر(</a:t>
            </a:r>
            <a:r>
              <a:rPr lang="en-US" altLang="ar-IQ" b="1" dirty="0" smtClean="0">
                <a:solidFill>
                  <a:srgbClr val="FF0000"/>
                </a:solidFill>
                <a:latin typeface="Simplified Arabic" pitchFamily="18" charset="-78"/>
                <a:cs typeface="Simplified Arabic" pitchFamily="18" charset="-78"/>
              </a:rPr>
              <a:t>Soft Fractures</a:t>
            </a:r>
            <a:r>
              <a:rPr lang="ar-IQ" altLang="ar-IQ" b="1" dirty="0" smtClean="0">
                <a:solidFill>
                  <a:srgbClr val="FF0000"/>
                </a:solidFill>
                <a:latin typeface="Simplified Arabic" pitchFamily="18" charset="-78"/>
                <a:cs typeface="Simplified Arabic" pitchFamily="18" charset="-78"/>
              </a:rPr>
              <a:t>)</a:t>
            </a:r>
            <a:endParaRPr lang="ar-IQ" altLang="ar-IQ" dirty="0" smtClean="0">
              <a:solidFill>
                <a:srgbClr val="FF0000"/>
              </a:solidFill>
              <a:latin typeface="Simplified Arabic" pitchFamily="18" charset="-78"/>
              <a:cs typeface="Simplified Arabic" pitchFamily="18" charset="-78"/>
            </a:endParaRPr>
          </a:p>
          <a:p>
            <a:pPr algn="just" eaLnBrk="1" hangingPunct="1">
              <a:lnSpc>
                <a:spcPct val="90000"/>
              </a:lnSpc>
            </a:pPr>
            <a:r>
              <a:rPr lang="ar-IQ" altLang="ar-IQ" dirty="0" smtClean="0">
                <a:latin typeface="Simplified Arabic" pitchFamily="18" charset="-78"/>
                <a:cs typeface="Simplified Arabic" pitchFamily="18" charset="-78"/>
              </a:rPr>
              <a:t>ويُسمى بذلك لأن الكسر لا يكون تاماً فقد ينكسر العظم من ناحية ويحدث انثناء من ناحية أخرى (يُصيب الناشئين)</a:t>
            </a:r>
            <a:r>
              <a:rPr lang="ar-IQ" altLang="ar-IQ" b="1" dirty="0" smtClean="0">
                <a:latin typeface="Simplified Arabic" pitchFamily="18" charset="-78"/>
                <a:cs typeface="Simplified Arabic" pitchFamily="18" charset="-78"/>
              </a:rPr>
              <a:t> </a:t>
            </a:r>
            <a:r>
              <a:rPr lang="ar-IQ" altLang="ar-IQ" dirty="0" smtClean="0">
                <a:latin typeface="Simplified Arabic" pitchFamily="18" charset="-78"/>
                <a:cs typeface="Simplified Arabic" pitchFamily="18" charset="-78"/>
              </a:rPr>
              <a:t>لمرونة عظامهم</a:t>
            </a:r>
            <a:r>
              <a:rPr lang="ar-IQ" altLang="ar-IQ" b="1" dirty="0" smtClean="0">
                <a:latin typeface="Simplified Arabic" pitchFamily="18" charset="-78"/>
                <a:cs typeface="Simplified Arabic" pitchFamily="18" charset="-78"/>
              </a:rPr>
              <a:t> </a:t>
            </a:r>
            <a:r>
              <a:rPr lang="ar-IQ" altLang="ar-IQ" dirty="0" smtClean="0">
                <a:latin typeface="Simplified Arabic" pitchFamily="18" charset="-78"/>
                <a:cs typeface="Simplified Arabic" pitchFamily="18" charset="-78"/>
              </a:rPr>
              <a:t>والتي لم تتكلس بعد بشكل كامل، وهو كثير الحدوث في عظمة الترقوة وعظمتي الكعبرة والزند. </a:t>
            </a:r>
          </a:p>
          <a:p>
            <a:pPr algn="just" eaLnBrk="1" hangingPunct="1">
              <a:lnSpc>
                <a:spcPct val="90000"/>
              </a:lnSpc>
            </a:pPr>
            <a:r>
              <a:rPr lang="ar-IQ" altLang="ar-IQ" b="1" dirty="0" smtClean="0">
                <a:solidFill>
                  <a:srgbClr val="FF0000"/>
                </a:solidFill>
                <a:latin typeface="Simplified Arabic" pitchFamily="18" charset="-78"/>
                <a:cs typeface="Simplified Arabic" pitchFamily="18" charset="-78"/>
              </a:rPr>
              <a:t>4. الكسر المندغم </a:t>
            </a:r>
            <a:r>
              <a:rPr lang="ar-IQ" altLang="ar-IQ" dirty="0" smtClean="0">
                <a:solidFill>
                  <a:srgbClr val="FF0000"/>
                </a:solidFill>
                <a:latin typeface="Simplified Arabic" pitchFamily="18" charset="-78"/>
                <a:cs typeface="Simplified Arabic" pitchFamily="18" charset="-78"/>
              </a:rPr>
              <a:t>(</a:t>
            </a:r>
            <a:r>
              <a:rPr lang="en-US" altLang="ar-IQ" b="1" dirty="0" smtClean="0">
                <a:solidFill>
                  <a:srgbClr val="FF0000"/>
                </a:solidFill>
                <a:latin typeface="Simplified Arabic" pitchFamily="18" charset="-78"/>
                <a:cs typeface="Simplified Arabic" pitchFamily="18" charset="-78"/>
              </a:rPr>
              <a:t>Merger Fractures</a:t>
            </a:r>
            <a:r>
              <a:rPr lang="ar-IQ" altLang="ar-IQ" dirty="0" smtClean="0">
                <a:solidFill>
                  <a:srgbClr val="FF0000"/>
                </a:solidFill>
                <a:latin typeface="Simplified Arabic" pitchFamily="18" charset="-78"/>
                <a:cs typeface="Simplified Arabic" pitchFamily="18" charset="-78"/>
              </a:rPr>
              <a:t>)  </a:t>
            </a:r>
          </a:p>
          <a:p>
            <a:pPr algn="just" eaLnBrk="1" hangingPunct="1">
              <a:lnSpc>
                <a:spcPct val="90000"/>
              </a:lnSpc>
            </a:pPr>
            <a:r>
              <a:rPr lang="ar-IQ" altLang="ar-IQ" dirty="0" smtClean="0">
                <a:latin typeface="Simplified Arabic" pitchFamily="18" charset="-78"/>
                <a:cs typeface="Simplified Arabic" pitchFamily="18" charset="-78"/>
              </a:rPr>
              <a:t>يَحدث بسبب السقوط من الأعلى</a:t>
            </a:r>
            <a:r>
              <a:rPr lang="ar-IQ" altLang="ar-IQ" b="1" dirty="0" smtClean="0">
                <a:latin typeface="Simplified Arabic" pitchFamily="18" charset="-78"/>
                <a:cs typeface="Simplified Arabic" pitchFamily="18" charset="-78"/>
              </a:rPr>
              <a:t> </a:t>
            </a:r>
            <a:r>
              <a:rPr lang="ar-IQ" altLang="ar-IQ" dirty="0" smtClean="0">
                <a:latin typeface="Simplified Arabic" pitchFamily="18" charset="-78"/>
                <a:cs typeface="Simplified Arabic" pitchFamily="18" charset="-78"/>
              </a:rPr>
              <a:t>ويكون الضغط مُسلطاً على المحور الطولي ويضغط</a:t>
            </a:r>
            <a:r>
              <a:rPr lang="ar-IQ" altLang="ar-IQ" b="1" dirty="0" smtClean="0">
                <a:latin typeface="Simplified Arabic" pitchFamily="18" charset="-78"/>
                <a:cs typeface="Simplified Arabic" pitchFamily="18" charset="-78"/>
              </a:rPr>
              <a:t> </a:t>
            </a:r>
            <a:r>
              <a:rPr lang="ar-IQ" altLang="ar-IQ" dirty="0" smtClean="0">
                <a:latin typeface="Simplified Arabic" pitchFamily="18" charset="-78"/>
                <a:cs typeface="Simplified Arabic" pitchFamily="18" charset="-78"/>
              </a:rPr>
              <a:t>الأنسجة العظمية أحداها الآخر.</a:t>
            </a:r>
            <a:endParaRPr lang="ar-IQ" altLang="ar-IQ" b="1" dirty="0" smtClean="0">
              <a:latin typeface="Simplified Arabic" pitchFamily="18" charset="-78"/>
              <a:cs typeface="Simplified Arabic" pitchFamily="18" charset="-78"/>
            </a:endParaRPr>
          </a:p>
          <a:p>
            <a:pPr algn="just" eaLnBrk="1" hangingPunct="1">
              <a:lnSpc>
                <a:spcPct val="90000"/>
              </a:lnSpc>
            </a:pPr>
            <a:r>
              <a:rPr lang="ar-IQ" altLang="ar-IQ" b="1" dirty="0" smtClean="0">
                <a:solidFill>
                  <a:srgbClr val="FF0000"/>
                </a:solidFill>
                <a:latin typeface="Simplified Arabic" pitchFamily="18" charset="-78"/>
                <a:cs typeface="Simplified Arabic" pitchFamily="18" charset="-78"/>
              </a:rPr>
              <a:t>5. الكسر الطولي </a:t>
            </a:r>
            <a:r>
              <a:rPr lang="en-US" altLang="ar-IQ" b="1" dirty="0" smtClean="0">
                <a:solidFill>
                  <a:srgbClr val="FF0000"/>
                </a:solidFill>
                <a:latin typeface="Simplified Arabic" pitchFamily="18" charset="-78"/>
                <a:cs typeface="Simplified Arabic" pitchFamily="18" charset="-78"/>
              </a:rPr>
              <a:t>(Linear Fractures )</a:t>
            </a:r>
            <a:endParaRPr lang="ar-IQ" altLang="ar-IQ" dirty="0" smtClean="0">
              <a:solidFill>
                <a:srgbClr val="FF0000"/>
              </a:solidFill>
              <a:latin typeface="Simplified Arabic" pitchFamily="18" charset="-78"/>
              <a:cs typeface="Simplified Arabic" pitchFamily="18" charset="-78"/>
            </a:endParaRPr>
          </a:p>
          <a:p>
            <a:pPr algn="just" eaLnBrk="1" hangingPunct="1">
              <a:lnSpc>
                <a:spcPct val="90000"/>
              </a:lnSpc>
            </a:pPr>
            <a:r>
              <a:rPr lang="ar-IQ" altLang="ar-IQ" dirty="0" smtClean="0">
                <a:latin typeface="Simplified Arabic" pitchFamily="18" charset="-78"/>
                <a:cs typeface="Simplified Arabic" pitchFamily="18" charset="-78"/>
              </a:rPr>
              <a:t>يُحدث شق طولي موازي للمحور الطولي للعظم.</a:t>
            </a:r>
            <a:endParaRPr lang="en-US" altLang="ar-IQ"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21894315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115888"/>
            <a:ext cx="8229600" cy="576262"/>
          </a:xfrm>
        </p:spPr>
        <p:txBody>
          <a:bodyPr/>
          <a:lstStyle/>
          <a:p>
            <a:pPr eaLnBrk="1" hangingPunct="1"/>
            <a:r>
              <a:rPr lang="ar-IQ" altLang="ar-IQ" sz="3200" b="1" smtClean="0">
                <a:cs typeface="Simplified Arabic" pitchFamily="18" charset="-78"/>
              </a:rPr>
              <a:t>ومن أشكال الكسور أيضاً</a:t>
            </a:r>
            <a:endParaRPr lang="en-US" altLang="ar-IQ" sz="3200" b="1" smtClean="0">
              <a:cs typeface="Simplified Arabic" pitchFamily="18" charset="-78"/>
            </a:endParaRPr>
          </a:p>
        </p:txBody>
      </p:sp>
      <p:sp>
        <p:nvSpPr>
          <p:cNvPr id="33795" name="Rectangle 3"/>
          <p:cNvSpPr>
            <a:spLocks noGrp="1" noChangeArrowheads="1"/>
          </p:cNvSpPr>
          <p:nvPr>
            <p:ph idx="1"/>
          </p:nvPr>
        </p:nvSpPr>
        <p:spPr>
          <a:xfrm>
            <a:off x="179388" y="765175"/>
            <a:ext cx="8713787" cy="5903913"/>
          </a:xfrm>
        </p:spPr>
        <p:txBody>
          <a:bodyPr/>
          <a:lstStyle/>
          <a:p>
            <a:pPr eaLnBrk="1" hangingPunct="1"/>
            <a:r>
              <a:rPr lang="ar-IQ" altLang="ar-IQ" b="1" dirty="0" smtClean="0">
                <a:solidFill>
                  <a:srgbClr val="FF0000"/>
                </a:solidFill>
              </a:rPr>
              <a:t>6. الكسر المائل </a:t>
            </a:r>
            <a:r>
              <a:rPr lang="en-US" altLang="ar-IQ" b="1" dirty="0" smtClean="0">
                <a:solidFill>
                  <a:srgbClr val="FF0000"/>
                </a:solidFill>
              </a:rPr>
              <a:t>(Oblique Fractures)</a:t>
            </a:r>
            <a:endParaRPr lang="ar-IQ" altLang="ar-IQ" b="1" dirty="0" smtClean="0">
              <a:solidFill>
                <a:srgbClr val="FF0000"/>
              </a:solidFill>
            </a:endParaRPr>
          </a:p>
          <a:p>
            <a:pPr eaLnBrk="1" hangingPunct="1"/>
            <a:r>
              <a:rPr lang="ar-IQ" altLang="ar-IQ" b="1" dirty="0" smtClean="0"/>
              <a:t>يَحدث نتيجة شدة خارجية مفاجئة تؤدي إلى لَيّ</a:t>
            </a:r>
            <a:r>
              <a:rPr lang="en-US" altLang="ar-IQ" b="1" dirty="0" smtClean="0"/>
              <a:t>(twist)</a:t>
            </a:r>
            <a:r>
              <a:rPr lang="ar-IQ" altLang="ar-IQ" b="1" dirty="0" smtClean="0"/>
              <a:t> العظم عند ثبات أحد طرفيه.</a:t>
            </a:r>
          </a:p>
          <a:p>
            <a:pPr eaLnBrk="1" hangingPunct="1"/>
            <a:r>
              <a:rPr lang="ar-IQ" altLang="ar-IQ" b="1" dirty="0" smtClean="0">
                <a:solidFill>
                  <a:srgbClr val="FF0000"/>
                </a:solidFill>
              </a:rPr>
              <a:t>7. الكسر الحلزوني </a:t>
            </a:r>
            <a:r>
              <a:rPr lang="en-US" altLang="ar-IQ" b="1" dirty="0" smtClean="0">
                <a:solidFill>
                  <a:srgbClr val="FF0000"/>
                </a:solidFill>
              </a:rPr>
              <a:t>(Spiral Fractures)</a:t>
            </a:r>
            <a:endParaRPr lang="ar-IQ" altLang="ar-IQ" b="1" dirty="0" smtClean="0">
              <a:solidFill>
                <a:srgbClr val="FF0000"/>
              </a:solidFill>
            </a:endParaRPr>
          </a:p>
          <a:p>
            <a:pPr eaLnBrk="1" hangingPunct="1"/>
            <a:r>
              <a:rPr lang="ar-IQ" altLang="ar-IQ" b="1" dirty="0" smtClean="0"/>
              <a:t>يكون على شكل حرف (</a:t>
            </a:r>
            <a:r>
              <a:rPr lang="en-US" altLang="ar-IQ" b="1" dirty="0" smtClean="0"/>
              <a:t>S</a:t>
            </a:r>
            <a:r>
              <a:rPr lang="ar-IQ" altLang="ar-IQ" b="1" dirty="0" smtClean="0"/>
              <a:t>) وهو شائع جداً في لعبة كرة القدم والتزلج عند ثبات القدم ودوران الجسم بقوة دوراناً مفاجئاً.</a:t>
            </a:r>
          </a:p>
          <a:p>
            <a:pPr eaLnBrk="1" hangingPunct="1"/>
            <a:r>
              <a:rPr lang="ar-IQ" altLang="ar-IQ" b="1" dirty="0" smtClean="0">
                <a:solidFill>
                  <a:srgbClr val="FF0000"/>
                </a:solidFill>
              </a:rPr>
              <a:t>8. الكسر المنشاري </a:t>
            </a:r>
            <a:r>
              <a:rPr lang="en-US" altLang="ar-IQ" b="1" dirty="0" smtClean="0">
                <a:solidFill>
                  <a:srgbClr val="FF0000"/>
                </a:solidFill>
              </a:rPr>
              <a:t>(Saw Fractures)</a:t>
            </a:r>
            <a:endParaRPr lang="ar-IQ" altLang="ar-IQ" b="1" dirty="0" smtClean="0">
              <a:solidFill>
                <a:srgbClr val="FF0000"/>
              </a:solidFill>
            </a:endParaRPr>
          </a:p>
          <a:p>
            <a:pPr eaLnBrk="1" hangingPunct="1"/>
            <a:r>
              <a:rPr lang="ar-IQ" altLang="ar-IQ" b="1" dirty="0" smtClean="0"/>
              <a:t>يكون بشكل أسنان المنشار ويُسبب تمزق الأنسجة المحيطة.</a:t>
            </a:r>
          </a:p>
          <a:p>
            <a:pPr eaLnBrk="1" hangingPunct="1"/>
            <a:r>
              <a:rPr lang="ar-IQ" altLang="ar-IQ" b="1" dirty="0" smtClean="0">
                <a:solidFill>
                  <a:srgbClr val="FF0000"/>
                </a:solidFill>
              </a:rPr>
              <a:t> 9. الكسر المستعرض </a:t>
            </a:r>
            <a:r>
              <a:rPr lang="en-US" altLang="ar-IQ" b="1" dirty="0" smtClean="0">
                <a:solidFill>
                  <a:srgbClr val="FF0000"/>
                </a:solidFill>
              </a:rPr>
              <a:t>(Transverse Fractures)</a:t>
            </a:r>
            <a:endParaRPr lang="ar-IQ" altLang="ar-IQ" b="1" dirty="0" smtClean="0">
              <a:solidFill>
                <a:srgbClr val="FF0000"/>
              </a:solidFill>
            </a:endParaRPr>
          </a:p>
          <a:p>
            <a:pPr eaLnBrk="1" hangingPunct="1"/>
            <a:r>
              <a:rPr lang="ar-IQ" altLang="ar-IQ" b="1" dirty="0" smtClean="0"/>
              <a:t> خط الكسر مستعرض وعمودي على المحور الطولي للعظم.</a:t>
            </a:r>
            <a:endParaRPr lang="en-US" altLang="ar-IQ" b="1" dirty="0" smtClean="0"/>
          </a:p>
        </p:txBody>
      </p:sp>
    </p:spTree>
    <p:extLst>
      <p:ext uri="{BB962C8B-B14F-4D97-AF65-F5344CB8AC3E}">
        <p14:creationId xmlns:p14="http://schemas.microsoft.com/office/powerpoint/2010/main" val="31071932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4638"/>
            <a:ext cx="8229600" cy="633412"/>
          </a:xfrm>
        </p:spPr>
        <p:txBody>
          <a:bodyPr/>
          <a:lstStyle/>
          <a:p>
            <a:pPr eaLnBrk="1" hangingPunct="1"/>
            <a:r>
              <a:rPr lang="ar-IQ" altLang="ar-IQ" sz="3200" b="1" smtClean="0">
                <a:cs typeface="Simplified Arabic" pitchFamily="18" charset="-78"/>
              </a:rPr>
              <a:t>شكل يوضح أشكال الكسور</a:t>
            </a:r>
            <a:endParaRPr lang="en-US" altLang="ar-IQ" sz="3200" b="1" smtClean="0">
              <a:cs typeface="Simplified Arabic" pitchFamily="18" charset="-78"/>
            </a:endParaRPr>
          </a:p>
        </p:txBody>
      </p:sp>
      <p:pic>
        <p:nvPicPr>
          <p:cNvPr id="34819" name="Picture 4" descr="common-types-of-fracture-lines"/>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323850" y="908050"/>
            <a:ext cx="8351838" cy="56165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6818464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274638"/>
            <a:ext cx="8229600" cy="417512"/>
          </a:xfrm>
        </p:spPr>
        <p:txBody>
          <a:bodyPr>
            <a:normAutofit fontScale="90000"/>
          </a:bodyPr>
          <a:lstStyle/>
          <a:p>
            <a:pPr eaLnBrk="1" hangingPunct="1"/>
            <a:r>
              <a:rPr lang="ar-IQ" altLang="ar-IQ" sz="3200" b="1" smtClean="0"/>
              <a:t>شكل يوضح أشكال الكسور</a:t>
            </a:r>
            <a:endParaRPr lang="en-US" altLang="ar-IQ" sz="3200" b="1" smtClean="0"/>
          </a:p>
        </p:txBody>
      </p:sp>
      <p:pic>
        <p:nvPicPr>
          <p:cNvPr id="35843" name="Picture 4" descr="أنواع الكسور"/>
          <p:cNvPicPr>
            <a:picLocks noGrp="1" noChangeAspect="1" noChangeArrowheads="1"/>
          </p:cNvPicPr>
          <p:nvPr>
            <p:ph idx="1"/>
          </p:nvPr>
        </p:nvPicPr>
        <p:blipFill>
          <a:blip r:embed="rId2">
            <a:lum bright="-24000" contrast="30000"/>
            <a:extLst>
              <a:ext uri="{28A0092B-C50C-407E-A947-70E740481C1C}">
                <a14:useLocalDpi xmlns:a14="http://schemas.microsoft.com/office/drawing/2010/main" val="0"/>
              </a:ext>
            </a:extLst>
          </a:blip>
          <a:srcRect/>
          <a:stretch>
            <a:fillRect/>
          </a:stretch>
        </p:blipFill>
        <p:spPr>
          <a:xfrm>
            <a:off x="395288" y="981075"/>
            <a:ext cx="8353425" cy="56880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284475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365129"/>
            <a:ext cx="7886700" cy="543591"/>
          </a:xfrm>
        </p:spPr>
        <p:txBody>
          <a:bodyPr>
            <a:normAutofit fontScale="90000"/>
          </a:bodyPr>
          <a:lstStyle/>
          <a:p>
            <a:endParaRPr lang="ar-IQ" dirty="0"/>
          </a:p>
        </p:txBody>
      </p:sp>
      <p:sp>
        <p:nvSpPr>
          <p:cNvPr id="3" name="عنصر نائب للمحتوى 2"/>
          <p:cNvSpPr>
            <a:spLocks noGrp="1"/>
          </p:cNvSpPr>
          <p:nvPr>
            <p:ph idx="1"/>
          </p:nvPr>
        </p:nvSpPr>
        <p:spPr>
          <a:xfrm>
            <a:off x="628650" y="1124744"/>
            <a:ext cx="7886700" cy="5472608"/>
          </a:xfrm>
        </p:spPr>
        <p:txBody>
          <a:bodyPr>
            <a:normAutofit/>
          </a:bodyPr>
          <a:lstStyle/>
          <a:p>
            <a:pPr marL="0" indent="0">
              <a:buNone/>
            </a:pPr>
            <a:r>
              <a:rPr lang="ar-IQ" altLang="ar-IQ" sz="6600" b="1" dirty="0" smtClean="0">
                <a:solidFill>
                  <a:srgbClr val="FF0000"/>
                </a:solidFill>
                <a:latin typeface="Simplified Arabic" pitchFamily="18" charset="-78"/>
                <a:ea typeface="+mj-ea"/>
                <a:cs typeface="Simplified Arabic" pitchFamily="18" charset="-78"/>
              </a:rPr>
              <a:t>س: عرف الكسور، وعدد ووضح علامات </a:t>
            </a:r>
            <a:r>
              <a:rPr lang="ar-IQ" altLang="ar-IQ" sz="6600" b="1" dirty="0">
                <a:solidFill>
                  <a:srgbClr val="FF0000"/>
                </a:solidFill>
                <a:latin typeface="Simplified Arabic" pitchFamily="18" charset="-78"/>
                <a:ea typeface="+mj-ea"/>
                <a:cs typeface="Simplified Arabic" pitchFamily="18" charset="-78"/>
              </a:rPr>
              <a:t>وأعراض </a:t>
            </a:r>
            <a:r>
              <a:rPr lang="ar-IQ" altLang="ar-IQ" sz="6600" b="1" dirty="0" smtClean="0">
                <a:solidFill>
                  <a:srgbClr val="FF0000"/>
                </a:solidFill>
                <a:latin typeface="Simplified Arabic" pitchFamily="18" charset="-78"/>
                <a:ea typeface="+mj-ea"/>
                <a:cs typeface="Simplified Arabic" pitchFamily="18" charset="-78"/>
              </a:rPr>
              <a:t>الكسور؟</a:t>
            </a:r>
            <a:endParaRPr lang="ar-IQ" sz="6600" dirty="0">
              <a:solidFill>
                <a:srgbClr val="FF000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9057768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365129"/>
            <a:ext cx="7886700" cy="543591"/>
          </a:xfrm>
        </p:spPr>
        <p:txBody>
          <a:bodyPr>
            <a:normAutofit/>
          </a:bodyPr>
          <a:lstStyle/>
          <a:p>
            <a:pPr algn="ctr"/>
            <a:r>
              <a:rPr lang="ar-IQ" sz="3200" b="1" dirty="0" smtClean="0">
                <a:solidFill>
                  <a:srgbClr val="FF0000"/>
                </a:solidFill>
                <a:latin typeface="Simplified Arabic" pitchFamily="18" charset="-78"/>
                <a:cs typeface="Simplified Arabic" pitchFamily="18" charset="-78"/>
              </a:rPr>
              <a:t>تعريف الكسور</a:t>
            </a:r>
            <a:endParaRPr lang="ar-IQ" sz="3200" b="1"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idx="1"/>
          </p:nvPr>
        </p:nvSpPr>
        <p:spPr>
          <a:xfrm>
            <a:off x="251520" y="1052736"/>
            <a:ext cx="8496944" cy="5472608"/>
          </a:xfrm>
        </p:spPr>
        <p:txBody>
          <a:bodyPr>
            <a:normAutofit/>
          </a:bodyPr>
          <a:lstStyle/>
          <a:p>
            <a:pPr lvl="0" algn="just"/>
            <a:r>
              <a:rPr lang="ar-IQ" altLang="ar-IQ" sz="4400" b="1" dirty="0" smtClean="0">
                <a:solidFill>
                  <a:srgbClr val="FF0000"/>
                </a:solidFill>
                <a:latin typeface="Simplified Arabic" pitchFamily="18" charset="-78"/>
                <a:cs typeface="Simplified Arabic" pitchFamily="18" charset="-78"/>
              </a:rPr>
              <a:t>الجواب : </a:t>
            </a:r>
            <a:r>
              <a:rPr lang="ar-IQ" altLang="ar-IQ" sz="4400" b="1" dirty="0">
                <a:solidFill>
                  <a:srgbClr val="FF0000"/>
                </a:solidFill>
                <a:latin typeface="Simplified Arabic" pitchFamily="18" charset="-78"/>
                <a:cs typeface="Simplified Arabic" pitchFamily="18" charset="-78"/>
              </a:rPr>
              <a:t>عرف الكسور ؟</a:t>
            </a:r>
          </a:p>
          <a:p>
            <a:pPr lvl="0" algn="just"/>
            <a:r>
              <a:rPr lang="ar-IQ" altLang="ar-IQ" sz="4400" b="1" dirty="0">
                <a:solidFill>
                  <a:srgbClr val="FF0000"/>
                </a:solidFill>
                <a:latin typeface="Simplified Arabic" pitchFamily="18" charset="-78"/>
                <a:cs typeface="Simplified Arabic" pitchFamily="18" charset="-78"/>
              </a:rPr>
              <a:t>تعرف</a:t>
            </a:r>
            <a:r>
              <a:rPr lang="ar-IQ" altLang="ar-IQ" sz="4400" b="1" dirty="0">
                <a:solidFill>
                  <a:prstClr val="black"/>
                </a:solidFill>
                <a:latin typeface="Simplified Arabic" pitchFamily="18" charset="-78"/>
                <a:cs typeface="Simplified Arabic" pitchFamily="18" charset="-78"/>
              </a:rPr>
              <a:t> الكسور </a:t>
            </a:r>
            <a:r>
              <a:rPr lang="ar-IQ" altLang="ar-IQ" sz="4400" b="1" dirty="0" smtClean="0">
                <a:solidFill>
                  <a:prstClr val="black"/>
                </a:solidFill>
                <a:latin typeface="Simplified Arabic" pitchFamily="18" charset="-78"/>
                <a:cs typeface="Simplified Arabic" pitchFamily="18" charset="-78"/>
              </a:rPr>
              <a:t>:</a:t>
            </a:r>
            <a:r>
              <a:rPr lang="ar-IQ" altLang="ar-IQ" sz="4400" b="1" dirty="0">
                <a:solidFill>
                  <a:prstClr val="black"/>
                </a:solidFill>
                <a:latin typeface="Simplified Arabic" pitchFamily="18" charset="-78"/>
                <a:cs typeface="Simplified Arabic" pitchFamily="18" charset="-78"/>
              </a:rPr>
              <a:t> </a:t>
            </a:r>
            <a:r>
              <a:rPr lang="ar-IQ" altLang="ar-IQ" sz="4400" b="1" dirty="0" smtClean="0">
                <a:solidFill>
                  <a:srgbClr val="FF66FF"/>
                </a:solidFill>
                <a:latin typeface="Simplified Arabic" pitchFamily="18" charset="-78"/>
                <a:cs typeface="Simplified Arabic" pitchFamily="18" charset="-78"/>
              </a:rPr>
              <a:t>بأنها </a:t>
            </a:r>
            <a:r>
              <a:rPr lang="ar-IQ" altLang="ar-IQ" sz="4400" b="1" dirty="0">
                <a:solidFill>
                  <a:srgbClr val="FF66FF"/>
                </a:solidFill>
                <a:latin typeface="Simplified Arabic" pitchFamily="18" charset="-78"/>
                <a:cs typeface="Simplified Arabic" pitchFamily="18" charset="-78"/>
              </a:rPr>
              <a:t>فقدان لاستمرارية </a:t>
            </a:r>
            <a:r>
              <a:rPr lang="ar-IQ" altLang="ar-IQ" sz="4400" b="1" dirty="0" smtClean="0">
                <a:solidFill>
                  <a:srgbClr val="FF66FF"/>
                </a:solidFill>
                <a:latin typeface="Simplified Arabic" pitchFamily="18" charset="-78"/>
                <a:cs typeface="Simplified Arabic" pitchFamily="18" charset="-78"/>
              </a:rPr>
              <a:t>العظم </a:t>
            </a:r>
            <a:r>
              <a:rPr lang="ar-IQ" altLang="ar-IQ" sz="4400" b="1" dirty="0">
                <a:solidFill>
                  <a:srgbClr val="FF66FF"/>
                </a:solidFill>
                <a:latin typeface="Simplified Arabic" pitchFamily="18" charset="-78"/>
                <a:cs typeface="Simplified Arabic" pitchFamily="18" charset="-78"/>
              </a:rPr>
              <a:t>الطبيعية </a:t>
            </a:r>
            <a:r>
              <a:rPr lang="ar-IQ" altLang="ar-IQ" sz="4400" b="1" dirty="0" smtClean="0">
                <a:solidFill>
                  <a:srgbClr val="0066FF"/>
                </a:solidFill>
                <a:latin typeface="Simplified Arabic" pitchFamily="18" charset="-78"/>
                <a:cs typeface="Simplified Arabic" pitchFamily="18" charset="-78"/>
              </a:rPr>
              <a:t>نتيجة </a:t>
            </a:r>
            <a:r>
              <a:rPr lang="ar-IQ" altLang="ar-IQ" sz="4400" b="1" dirty="0">
                <a:solidFill>
                  <a:srgbClr val="0066FF"/>
                </a:solidFill>
                <a:latin typeface="Simplified Arabic" pitchFamily="18" charset="-78"/>
                <a:cs typeface="Simplified Arabic" pitchFamily="18" charset="-78"/>
              </a:rPr>
              <a:t>شدة خارجية كـ :-</a:t>
            </a:r>
          </a:p>
          <a:p>
            <a:pPr lvl="0" algn="just"/>
            <a:r>
              <a:rPr lang="ar-IQ" altLang="ar-IQ" sz="4400" b="1" dirty="0">
                <a:solidFill>
                  <a:srgbClr val="FF66FF"/>
                </a:solidFill>
                <a:latin typeface="Simplified Arabic" pitchFamily="18" charset="-78"/>
                <a:cs typeface="Simplified Arabic" pitchFamily="18" charset="-78"/>
              </a:rPr>
              <a:t> الضغط (</a:t>
            </a:r>
            <a:r>
              <a:rPr lang="en-US" altLang="ar-IQ" sz="4400" b="1" dirty="0">
                <a:solidFill>
                  <a:srgbClr val="FF66FF"/>
                </a:solidFill>
                <a:latin typeface="Simplified Arabic" pitchFamily="18" charset="-78"/>
                <a:cs typeface="Simplified Arabic" pitchFamily="18" charset="-78"/>
              </a:rPr>
              <a:t>Pressure</a:t>
            </a:r>
            <a:r>
              <a:rPr lang="ar-IQ" altLang="ar-IQ" sz="4400" b="1" dirty="0">
                <a:solidFill>
                  <a:srgbClr val="FF66FF"/>
                </a:solidFill>
                <a:latin typeface="Simplified Arabic" pitchFamily="18" charset="-78"/>
                <a:cs typeface="Simplified Arabic" pitchFamily="18" charset="-78"/>
              </a:rPr>
              <a:t>) </a:t>
            </a:r>
          </a:p>
          <a:p>
            <a:pPr lvl="0" algn="just"/>
            <a:r>
              <a:rPr lang="ar-IQ" altLang="ar-IQ" sz="4400" b="1" dirty="0">
                <a:solidFill>
                  <a:srgbClr val="33CC33"/>
                </a:solidFill>
                <a:latin typeface="Simplified Arabic" pitchFamily="18" charset="-78"/>
                <a:cs typeface="Simplified Arabic" pitchFamily="18" charset="-78"/>
              </a:rPr>
              <a:t>أو السحق (</a:t>
            </a:r>
            <a:r>
              <a:rPr lang="en-US" altLang="ar-IQ" sz="4400" b="1" dirty="0">
                <a:solidFill>
                  <a:srgbClr val="33CC33"/>
                </a:solidFill>
                <a:latin typeface="Simplified Arabic" pitchFamily="18" charset="-78"/>
                <a:cs typeface="Simplified Arabic" pitchFamily="18" charset="-78"/>
              </a:rPr>
              <a:t>Crushing</a:t>
            </a:r>
            <a:r>
              <a:rPr lang="ar-IQ" altLang="ar-IQ" sz="4400" b="1" dirty="0">
                <a:solidFill>
                  <a:srgbClr val="33CC33"/>
                </a:solidFill>
                <a:latin typeface="Simplified Arabic" pitchFamily="18" charset="-78"/>
                <a:cs typeface="Simplified Arabic" pitchFamily="18" charset="-78"/>
              </a:rPr>
              <a:t>) </a:t>
            </a:r>
          </a:p>
          <a:p>
            <a:pPr lvl="0" algn="just"/>
            <a:r>
              <a:rPr lang="ar-IQ" altLang="ar-IQ" sz="4400" b="1" dirty="0">
                <a:solidFill>
                  <a:srgbClr val="CC66FF"/>
                </a:solidFill>
                <a:latin typeface="Simplified Arabic" pitchFamily="18" charset="-78"/>
                <a:cs typeface="Simplified Arabic" pitchFamily="18" charset="-78"/>
              </a:rPr>
              <a:t>أو السحب الشديد (</a:t>
            </a:r>
            <a:r>
              <a:rPr lang="en-US" altLang="ar-IQ" sz="4400" b="1" dirty="0">
                <a:solidFill>
                  <a:srgbClr val="CC66FF"/>
                </a:solidFill>
                <a:latin typeface="Simplified Arabic" pitchFamily="18" charset="-78"/>
                <a:cs typeface="Simplified Arabic" pitchFamily="18" charset="-78"/>
              </a:rPr>
              <a:t>Strong pull</a:t>
            </a:r>
            <a:r>
              <a:rPr lang="ar-IQ" altLang="ar-IQ" sz="4400" b="1" dirty="0">
                <a:solidFill>
                  <a:srgbClr val="CC66FF"/>
                </a:solidFill>
                <a:latin typeface="Simplified Arabic" pitchFamily="18" charset="-78"/>
                <a:cs typeface="Simplified Arabic" pitchFamily="18" charset="-78"/>
              </a:rPr>
              <a:t>) </a:t>
            </a:r>
          </a:p>
          <a:p>
            <a:pPr lvl="0" algn="just"/>
            <a:r>
              <a:rPr lang="ar-IQ" altLang="ar-IQ" sz="4400" b="1" dirty="0">
                <a:solidFill>
                  <a:srgbClr val="FF3300"/>
                </a:solidFill>
                <a:latin typeface="Simplified Arabic" pitchFamily="18" charset="-78"/>
                <a:cs typeface="Simplified Arabic" pitchFamily="18" charset="-78"/>
              </a:rPr>
              <a:t>أو نتيجة المرض.</a:t>
            </a:r>
            <a:endParaRPr lang="en-US" altLang="ar-IQ" sz="4400" b="1" dirty="0">
              <a:solidFill>
                <a:srgbClr val="FF3300"/>
              </a:solidFill>
              <a:latin typeface="Simplified Arabic" pitchFamily="18" charset="-78"/>
              <a:cs typeface="Simplified Arabic" pitchFamily="18" charset="-78"/>
            </a:endParaRPr>
          </a:p>
          <a:p>
            <a:endParaRPr lang="ar-IQ" dirty="0"/>
          </a:p>
        </p:txBody>
      </p:sp>
    </p:spTree>
    <p:extLst>
      <p:ext uri="{BB962C8B-B14F-4D97-AF65-F5344CB8AC3E}">
        <p14:creationId xmlns:p14="http://schemas.microsoft.com/office/powerpoint/2010/main" val="36403887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15888"/>
            <a:ext cx="8229600" cy="792162"/>
          </a:xfrm>
        </p:spPr>
        <p:txBody>
          <a:bodyPr>
            <a:noAutofit/>
          </a:bodyPr>
          <a:lstStyle/>
          <a:p>
            <a:pPr eaLnBrk="1" hangingPunct="1"/>
            <a:r>
              <a:rPr lang="ar-IQ" altLang="ar-IQ" sz="3200" b="1" dirty="0" smtClean="0">
                <a:solidFill>
                  <a:srgbClr val="FF0000"/>
                </a:solidFill>
                <a:latin typeface="Simplified Arabic" pitchFamily="18" charset="-78"/>
                <a:cs typeface="Simplified Arabic" pitchFamily="18" charset="-78"/>
              </a:rPr>
              <a:t>علامات وأعراض الكسور </a:t>
            </a:r>
            <a:r>
              <a:rPr lang="en-US" altLang="ar-IQ" sz="3200" b="1" dirty="0" smtClean="0">
                <a:solidFill>
                  <a:srgbClr val="FF0000"/>
                </a:solidFill>
                <a:latin typeface="Simplified Arabic" pitchFamily="18" charset="-78"/>
                <a:cs typeface="Simplified Arabic" pitchFamily="18" charset="-78"/>
              </a:rPr>
              <a:t>marks and symptoms of the fractures</a:t>
            </a:r>
          </a:p>
        </p:txBody>
      </p:sp>
      <p:sp>
        <p:nvSpPr>
          <p:cNvPr id="36867" name="Rectangle 3"/>
          <p:cNvSpPr>
            <a:spLocks noGrp="1" noChangeArrowheads="1"/>
          </p:cNvSpPr>
          <p:nvPr>
            <p:ph idx="1"/>
          </p:nvPr>
        </p:nvSpPr>
        <p:spPr>
          <a:xfrm>
            <a:off x="107950" y="1125538"/>
            <a:ext cx="8856663" cy="5472112"/>
          </a:xfrm>
        </p:spPr>
        <p:txBody>
          <a:bodyPr/>
          <a:lstStyle/>
          <a:p>
            <a:pPr algn="just" eaLnBrk="1" hangingPunct="1">
              <a:lnSpc>
                <a:spcPct val="90000"/>
              </a:lnSpc>
            </a:pPr>
            <a:r>
              <a:rPr lang="ar-IQ" altLang="ar-IQ" b="1" smtClean="0">
                <a:solidFill>
                  <a:srgbClr val="FF0000"/>
                </a:solidFill>
                <a:latin typeface="Simplified Arabic" pitchFamily="18" charset="-78"/>
                <a:cs typeface="Simplified Arabic" pitchFamily="18" charset="-78"/>
              </a:rPr>
              <a:t>1. ألم</a:t>
            </a:r>
            <a:r>
              <a:rPr lang="en-US" altLang="ar-IQ" b="1" smtClean="0">
                <a:solidFill>
                  <a:srgbClr val="FF0000"/>
                </a:solidFill>
                <a:latin typeface="Simplified Arabic" pitchFamily="18" charset="-78"/>
                <a:cs typeface="Simplified Arabic" pitchFamily="18" charset="-78"/>
              </a:rPr>
              <a:t>(pain) </a:t>
            </a:r>
            <a:r>
              <a:rPr lang="ar-IQ" altLang="ar-IQ" b="1" smtClean="0">
                <a:latin typeface="Simplified Arabic" pitchFamily="18" charset="-78"/>
                <a:cs typeface="Simplified Arabic" pitchFamily="18" charset="-78"/>
              </a:rPr>
              <a:t> :  شديد ومفاجئ يزداد عند الحركة.</a:t>
            </a:r>
          </a:p>
          <a:p>
            <a:pPr algn="just" eaLnBrk="1" hangingPunct="1">
              <a:lnSpc>
                <a:spcPct val="90000"/>
              </a:lnSpc>
            </a:pPr>
            <a:r>
              <a:rPr lang="ar-IQ" altLang="ar-IQ" b="1" smtClean="0">
                <a:solidFill>
                  <a:srgbClr val="FF0000"/>
                </a:solidFill>
                <a:latin typeface="Simplified Arabic" pitchFamily="18" charset="-78"/>
                <a:cs typeface="Simplified Arabic" pitchFamily="18" charset="-78"/>
              </a:rPr>
              <a:t>2. عدم القدرة  :  </a:t>
            </a:r>
            <a:r>
              <a:rPr lang="ar-IQ" altLang="ar-IQ" b="1" smtClean="0">
                <a:latin typeface="Simplified Arabic" pitchFamily="18" charset="-78"/>
                <a:cs typeface="Simplified Arabic" pitchFamily="18" charset="-78"/>
              </a:rPr>
              <a:t>على تحريك العضو المصاب.</a:t>
            </a:r>
          </a:p>
          <a:p>
            <a:pPr algn="just" eaLnBrk="1" hangingPunct="1">
              <a:lnSpc>
                <a:spcPct val="90000"/>
              </a:lnSpc>
            </a:pPr>
            <a:r>
              <a:rPr lang="ar-IQ" altLang="ar-IQ" b="1" smtClean="0">
                <a:latin typeface="Simplified Arabic" pitchFamily="18" charset="-78"/>
                <a:cs typeface="Simplified Arabic" pitchFamily="18" charset="-78"/>
              </a:rPr>
              <a:t>3. </a:t>
            </a:r>
            <a:r>
              <a:rPr lang="ar-IQ" altLang="ar-IQ" b="1" smtClean="0">
                <a:solidFill>
                  <a:srgbClr val="FF0000"/>
                </a:solidFill>
                <a:latin typeface="Simplified Arabic" pitchFamily="18" charset="-78"/>
                <a:cs typeface="Simplified Arabic" pitchFamily="18" charset="-78"/>
              </a:rPr>
              <a:t>ورم</a:t>
            </a:r>
            <a:r>
              <a:rPr lang="ar-IQ" altLang="ar-IQ" b="1" smtClean="0">
                <a:latin typeface="Simplified Arabic" pitchFamily="18" charset="-78"/>
                <a:cs typeface="Simplified Arabic" pitchFamily="18" charset="-78"/>
              </a:rPr>
              <a:t> </a:t>
            </a:r>
            <a:r>
              <a:rPr lang="en-US" altLang="ar-IQ" b="1" smtClean="0">
                <a:latin typeface="Simplified Arabic" pitchFamily="18" charset="-78"/>
                <a:cs typeface="Simplified Arabic" pitchFamily="18" charset="-78"/>
              </a:rPr>
              <a:t>(tumor)</a:t>
            </a:r>
            <a:r>
              <a:rPr lang="ar-IQ" altLang="ar-IQ" b="1" smtClean="0">
                <a:latin typeface="Simplified Arabic" pitchFamily="18" charset="-78"/>
                <a:cs typeface="Simplified Arabic" pitchFamily="18" charset="-78"/>
              </a:rPr>
              <a:t> : مع تغيير لون الجلد نتيجة لتمزق الأوعية الدموية المحيطة.</a:t>
            </a:r>
          </a:p>
          <a:p>
            <a:pPr algn="just" eaLnBrk="1" hangingPunct="1">
              <a:lnSpc>
                <a:spcPct val="90000"/>
              </a:lnSpc>
            </a:pPr>
            <a:r>
              <a:rPr lang="ar-IQ" altLang="ar-IQ" b="1" smtClean="0">
                <a:solidFill>
                  <a:srgbClr val="FF0000"/>
                </a:solidFill>
                <a:latin typeface="Simplified Arabic" pitchFamily="18" charset="-78"/>
                <a:cs typeface="Simplified Arabic" pitchFamily="18" charset="-78"/>
              </a:rPr>
              <a:t>4. سماع صوت :  </a:t>
            </a:r>
            <a:r>
              <a:rPr lang="ar-IQ" altLang="ar-IQ" b="1" smtClean="0">
                <a:latin typeface="Simplified Arabic" pitchFamily="18" charset="-78"/>
                <a:cs typeface="Simplified Arabic" pitchFamily="18" charset="-78"/>
              </a:rPr>
              <a:t>نتيجة احتكاك</a:t>
            </a:r>
            <a:r>
              <a:rPr lang="en-US" altLang="ar-IQ" b="1" smtClean="0">
                <a:latin typeface="Simplified Arabic" pitchFamily="18" charset="-78"/>
                <a:cs typeface="Simplified Arabic" pitchFamily="18" charset="-78"/>
              </a:rPr>
              <a:t>(friction)</a:t>
            </a:r>
            <a:r>
              <a:rPr lang="ar-IQ" altLang="ar-IQ" b="1" smtClean="0">
                <a:latin typeface="Simplified Arabic" pitchFamily="18" charset="-78"/>
                <a:cs typeface="Simplified Arabic" pitchFamily="18" charset="-78"/>
              </a:rPr>
              <a:t> العظام المكسورة.</a:t>
            </a:r>
          </a:p>
          <a:p>
            <a:pPr algn="just" eaLnBrk="1" hangingPunct="1">
              <a:lnSpc>
                <a:spcPct val="90000"/>
              </a:lnSpc>
            </a:pPr>
            <a:r>
              <a:rPr lang="ar-IQ" altLang="ar-IQ" b="1" smtClean="0">
                <a:solidFill>
                  <a:srgbClr val="FF0000"/>
                </a:solidFill>
                <a:latin typeface="Simplified Arabic" pitchFamily="18" charset="-78"/>
                <a:cs typeface="Simplified Arabic" pitchFamily="18" charset="-78"/>
              </a:rPr>
              <a:t>5. تشوه</a:t>
            </a:r>
            <a:r>
              <a:rPr lang="en-US" altLang="ar-IQ" b="1" smtClean="0">
                <a:solidFill>
                  <a:srgbClr val="FF0000"/>
                </a:solidFill>
                <a:latin typeface="Simplified Arabic" pitchFamily="18" charset="-78"/>
                <a:cs typeface="Simplified Arabic" pitchFamily="18" charset="-78"/>
              </a:rPr>
              <a:t>(deformity) </a:t>
            </a:r>
            <a:r>
              <a:rPr lang="ar-IQ" altLang="ar-IQ" b="1" smtClean="0">
                <a:solidFill>
                  <a:srgbClr val="FF0000"/>
                </a:solidFill>
                <a:latin typeface="Simplified Arabic" pitchFamily="18" charset="-78"/>
                <a:cs typeface="Simplified Arabic" pitchFamily="18" charset="-78"/>
              </a:rPr>
              <a:t> :  </a:t>
            </a:r>
            <a:r>
              <a:rPr lang="ar-IQ" altLang="ar-IQ" b="1" smtClean="0">
                <a:latin typeface="Simplified Arabic" pitchFamily="18" charset="-78"/>
                <a:cs typeface="Simplified Arabic" pitchFamily="18" charset="-78"/>
              </a:rPr>
              <a:t>المنطقة المصابة.</a:t>
            </a:r>
          </a:p>
          <a:p>
            <a:pPr algn="just" eaLnBrk="1" hangingPunct="1">
              <a:lnSpc>
                <a:spcPct val="90000"/>
              </a:lnSpc>
            </a:pPr>
            <a:r>
              <a:rPr lang="ar-IQ" altLang="ar-IQ" b="1" smtClean="0">
                <a:solidFill>
                  <a:srgbClr val="FF0000"/>
                </a:solidFill>
                <a:latin typeface="Simplified Arabic" pitchFamily="18" charset="-78"/>
                <a:cs typeface="Simplified Arabic" pitchFamily="18" charset="-78"/>
              </a:rPr>
              <a:t>6. وجود حركة غير طبيعية :  </a:t>
            </a:r>
            <a:r>
              <a:rPr lang="ar-IQ" altLang="ar-IQ" b="1" smtClean="0">
                <a:latin typeface="Simplified Arabic" pitchFamily="18" charset="-78"/>
                <a:cs typeface="Simplified Arabic" pitchFamily="18" charset="-78"/>
              </a:rPr>
              <a:t>في منطقة العظم المصاب.</a:t>
            </a:r>
          </a:p>
          <a:p>
            <a:pPr algn="just" eaLnBrk="1" hangingPunct="1">
              <a:lnSpc>
                <a:spcPct val="90000"/>
              </a:lnSpc>
            </a:pPr>
            <a:r>
              <a:rPr lang="ar-IQ" altLang="ar-IQ" b="1" smtClean="0">
                <a:solidFill>
                  <a:srgbClr val="FF0000"/>
                </a:solidFill>
                <a:latin typeface="Simplified Arabic" pitchFamily="18" charset="-78"/>
                <a:cs typeface="Simplified Arabic" pitchFamily="18" charset="-78"/>
              </a:rPr>
              <a:t>7. الصدمة العصبية : </a:t>
            </a:r>
            <a:r>
              <a:rPr lang="ar-IQ" altLang="ar-IQ" b="1" smtClean="0">
                <a:latin typeface="Simplified Arabic" pitchFamily="18" charset="-78"/>
                <a:cs typeface="Simplified Arabic" pitchFamily="18" charset="-78"/>
              </a:rPr>
              <a:t>(وهذه تُصاحب الكسور الشديدة) ، إن اللاعب المصاب بعد حدوث الكسر فأنه يُصاب بصدمة عصبية تجعله أصفر الوجه كثير التعرق ويشعر بدوار ورغبة في التقيؤ.</a:t>
            </a:r>
            <a:endParaRPr lang="en-US" altLang="ar-IQ" b="1" smtClean="0">
              <a:latin typeface="Simplified Arabic" pitchFamily="18" charset="-78"/>
              <a:cs typeface="Simplified Arabic" pitchFamily="18" charset="-78"/>
            </a:endParaRPr>
          </a:p>
        </p:txBody>
      </p:sp>
    </p:spTree>
    <p:extLst>
      <p:ext uri="{BB962C8B-B14F-4D97-AF65-F5344CB8AC3E}">
        <p14:creationId xmlns:p14="http://schemas.microsoft.com/office/powerpoint/2010/main" val="5514795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90066"/>
          </a:xfrm>
        </p:spPr>
        <p:txBody>
          <a:bodyPr>
            <a:normAutofit fontScale="90000"/>
          </a:bodyPr>
          <a:lstStyle/>
          <a:p>
            <a:endParaRPr lang="ar-IQ" dirty="0"/>
          </a:p>
        </p:txBody>
      </p:sp>
      <p:sp>
        <p:nvSpPr>
          <p:cNvPr id="3" name="عنصر نائب للمحتوى 2"/>
          <p:cNvSpPr>
            <a:spLocks noGrp="1"/>
          </p:cNvSpPr>
          <p:nvPr>
            <p:ph idx="1"/>
          </p:nvPr>
        </p:nvSpPr>
        <p:spPr>
          <a:xfrm>
            <a:off x="457200" y="908720"/>
            <a:ext cx="8229600" cy="5616624"/>
          </a:xfrm>
        </p:spPr>
        <p:txBody>
          <a:bodyPr>
            <a:normAutofit/>
          </a:bodyPr>
          <a:lstStyle/>
          <a:p>
            <a:r>
              <a:rPr lang="ar-IQ" sz="6600" b="1" dirty="0" smtClean="0">
                <a:solidFill>
                  <a:srgbClr val="FF0000"/>
                </a:solidFill>
                <a:latin typeface="Simplified Arabic" pitchFamily="18" charset="-78"/>
                <a:cs typeface="Simplified Arabic" pitchFamily="18" charset="-78"/>
              </a:rPr>
              <a:t>س : عرف الكسور ، ووضح كيفية </a:t>
            </a:r>
            <a:r>
              <a:rPr lang="ar-IQ" altLang="ar-IQ" sz="6600" b="1" dirty="0" smtClean="0">
                <a:solidFill>
                  <a:srgbClr val="FF0000"/>
                </a:solidFill>
                <a:latin typeface="Simplified Arabic" pitchFamily="18" charset="-78"/>
                <a:ea typeface="+mj-ea"/>
                <a:cs typeface="Simplified Arabic" pitchFamily="18" charset="-78"/>
              </a:rPr>
              <a:t>إسعافها ؟</a:t>
            </a:r>
            <a:endParaRPr lang="ar-IQ" sz="6600" b="1" dirty="0">
              <a:solidFill>
                <a:srgbClr val="FF000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1623299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365129"/>
            <a:ext cx="7886700" cy="543591"/>
          </a:xfrm>
        </p:spPr>
        <p:txBody>
          <a:bodyPr>
            <a:normAutofit/>
          </a:bodyPr>
          <a:lstStyle/>
          <a:p>
            <a:pPr algn="ctr"/>
            <a:r>
              <a:rPr lang="ar-IQ" sz="3200" b="1" dirty="0" smtClean="0">
                <a:solidFill>
                  <a:srgbClr val="FF0000"/>
                </a:solidFill>
                <a:latin typeface="Simplified Arabic" pitchFamily="18" charset="-78"/>
                <a:cs typeface="Simplified Arabic" pitchFamily="18" charset="-78"/>
              </a:rPr>
              <a:t>تعريف الكسور</a:t>
            </a:r>
            <a:endParaRPr lang="ar-IQ" sz="3200" b="1"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idx="1"/>
          </p:nvPr>
        </p:nvSpPr>
        <p:spPr>
          <a:xfrm>
            <a:off x="251520" y="1052736"/>
            <a:ext cx="8496944" cy="5472608"/>
          </a:xfrm>
        </p:spPr>
        <p:txBody>
          <a:bodyPr>
            <a:normAutofit/>
          </a:bodyPr>
          <a:lstStyle/>
          <a:p>
            <a:pPr lvl="0" algn="just"/>
            <a:r>
              <a:rPr lang="ar-IQ" altLang="ar-IQ" sz="4400" b="1" dirty="0" smtClean="0">
                <a:solidFill>
                  <a:srgbClr val="FF0000"/>
                </a:solidFill>
                <a:latin typeface="Simplified Arabic" pitchFamily="18" charset="-78"/>
                <a:cs typeface="Simplified Arabic" pitchFamily="18" charset="-78"/>
              </a:rPr>
              <a:t>الجواب : </a:t>
            </a:r>
            <a:r>
              <a:rPr lang="ar-IQ" altLang="ar-IQ" sz="4400" b="1" dirty="0">
                <a:solidFill>
                  <a:srgbClr val="FF0000"/>
                </a:solidFill>
                <a:latin typeface="Simplified Arabic" pitchFamily="18" charset="-78"/>
                <a:cs typeface="Simplified Arabic" pitchFamily="18" charset="-78"/>
              </a:rPr>
              <a:t>عرف الكسور ؟</a:t>
            </a:r>
          </a:p>
          <a:p>
            <a:pPr lvl="0" algn="just"/>
            <a:r>
              <a:rPr lang="ar-IQ" altLang="ar-IQ" sz="4400" b="1" dirty="0">
                <a:solidFill>
                  <a:srgbClr val="FF0000"/>
                </a:solidFill>
                <a:latin typeface="Simplified Arabic" pitchFamily="18" charset="-78"/>
                <a:cs typeface="Simplified Arabic" pitchFamily="18" charset="-78"/>
              </a:rPr>
              <a:t>تعرف</a:t>
            </a:r>
            <a:r>
              <a:rPr lang="ar-IQ" altLang="ar-IQ" sz="4400" b="1" dirty="0">
                <a:solidFill>
                  <a:prstClr val="black"/>
                </a:solidFill>
                <a:latin typeface="Simplified Arabic" pitchFamily="18" charset="-78"/>
                <a:cs typeface="Simplified Arabic" pitchFamily="18" charset="-78"/>
              </a:rPr>
              <a:t> الكسور </a:t>
            </a:r>
            <a:r>
              <a:rPr lang="ar-IQ" altLang="ar-IQ" sz="4400" b="1" dirty="0" smtClean="0">
                <a:solidFill>
                  <a:prstClr val="black"/>
                </a:solidFill>
                <a:latin typeface="Simplified Arabic" pitchFamily="18" charset="-78"/>
                <a:cs typeface="Simplified Arabic" pitchFamily="18" charset="-78"/>
              </a:rPr>
              <a:t>: </a:t>
            </a:r>
            <a:r>
              <a:rPr lang="ar-IQ" altLang="ar-IQ" sz="4400" b="1" dirty="0" smtClean="0">
                <a:solidFill>
                  <a:srgbClr val="FF66FF"/>
                </a:solidFill>
                <a:latin typeface="Simplified Arabic" pitchFamily="18" charset="-78"/>
                <a:cs typeface="Simplified Arabic" pitchFamily="18" charset="-78"/>
              </a:rPr>
              <a:t>بأنها </a:t>
            </a:r>
            <a:r>
              <a:rPr lang="ar-IQ" altLang="ar-IQ" sz="4400" b="1" dirty="0">
                <a:solidFill>
                  <a:srgbClr val="FF66FF"/>
                </a:solidFill>
                <a:latin typeface="Simplified Arabic" pitchFamily="18" charset="-78"/>
                <a:cs typeface="Simplified Arabic" pitchFamily="18" charset="-78"/>
              </a:rPr>
              <a:t>فقدان لاستمرارية </a:t>
            </a:r>
            <a:r>
              <a:rPr lang="ar-IQ" altLang="ar-IQ" sz="4400" b="1" dirty="0" smtClean="0">
                <a:solidFill>
                  <a:srgbClr val="FF66FF"/>
                </a:solidFill>
                <a:latin typeface="Simplified Arabic" pitchFamily="18" charset="-78"/>
                <a:cs typeface="Simplified Arabic" pitchFamily="18" charset="-78"/>
              </a:rPr>
              <a:t>العظم </a:t>
            </a:r>
            <a:r>
              <a:rPr lang="ar-IQ" altLang="ar-IQ" sz="4400" b="1" dirty="0">
                <a:solidFill>
                  <a:srgbClr val="FF66FF"/>
                </a:solidFill>
                <a:latin typeface="Simplified Arabic" pitchFamily="18" charset="-78"/>
                <a:cs typeface="Simplified Arabic" pitchFamily="18" charset="-78"/>
              </a:rPr>
              <a:t>الطبيعية </a:t>
            </a:r>
            <a:r>
              <a:rPr lang="ar-IQ" altLang="ar-IQ" sz="4400" b="1" dirty="0" smtClean="0">
                <a:solidFill>
                  <a:srgbClr val="0066FF"/>
                </a:solidFill>
                <a:latin typeface="Simplified Arabic" pitchFamily="18" charset="-78"/>
                <a:cs typeface="Simplified Arabic" pitchFamily="18" charset="-78"/>
              </a:rPr>
              <a:t>نتيجة </a:t>
            </a:r>
            <a:r>
              <a:rPr lang="ar-IQ" altLang="ar-IQ" sz="4400" b="1" dirty="0">
                <a:solidFill>
                  <a:srgbClr val="0066FF"/>
                </a:solidFill>
                <a:latin typeface="Simplified Arabic" pitchFamily="18" charset="-78"/>
                <a:cs typeface="Simplified Arabic" pitchFamily="18" charset="-78"/>
              </a:rPr>
              <a:t>شدة خارجية كـ :-</a:t>
            </a:r>
          </a:p>
          <a:p>
            <a:pPr lvl="0" algn="just"/>
            <a:r>
              <a:rPr lang="ar-IQ" altLang="ar-IQ" sz="4400" b="1" dirty="0">
                <a:solidFill>
                  <a:srgbClr val="FF66FF"/>
                </a:solidFill>
                <a:latin typeface="Simplified Arabic" pitchFamily="18" charset="-78"/>
                <a:cs typeface="Simplified Arabic" pitchFamily="18" charset="-78"/>
              </a:rPr>
              <a:t> الضغط (</a:t>
            </a:r>
            <a:r>
              <a:rPr lang="en-US" altLang="ar-IQ" sz="4400" b="1" dirty="0">
                <a:solidFill>
                  <a:srgbClr val="FF66FF"/>
                </a:solidFill>
                <a:latin typeface="Simplified Arabic" pitchFamily="18" charset="-78"/>
                <a:cs typeface="Simplified Arabic" pitchFamily="18" charset="-78"/>
              </a:rPr>
              <a:t>Pressure</a:t>
            </a:r>
            <a:r>
              <a:rPr lang="ar-IQ" altLang="ar-IQ" sz="4400" b="1" dirty="0">
                <a:solidFill>
                  <a:srgbClr val="FF66FF"/>
                </a:solidFill>
                <a:latin typeface="Simplified Arabic" pitchFamily="18" charset="-78"/>
                <a:cs typeface="Simplified Arabic" pitchFamily="18" charset="-78"/>
              </a:rPr>
              <a:t>) </a:t>
            </a:r>
          </a:p>
          <a:p>
            <a:pPr lvl="0" algn="just"/>
            <a:r>
              <a:rPr lang="ar-IQ" altLang="ar-IQ" sz="4400" b="1" dirty="0">
                <a:solidFill>
                  <a:srgbClr val="33CC33"/>
                </a:solidFill>
                <a:latin typeface="Simplified Arabic" pitchFamily="18" charset="-78"/>
                <a:cs typeface="Simplified Arabic" pitchFamily="18" charset="-78"/>
              </a:rPr>
              <a:t>أو السحق (</a:t>
            </a:r>
            <a:r>
              <a:rPr lang="en-US" altLang="ar-IQ" sz="4400" b="1" dirty="0">
                <a:solidFill>
                  <a:srgbClr val="33CC33"/>
                </a:solidFill>
                <a:latin typeface="Simplified Arabic" pitchFamily="18" charset="-78"/>
                <a:cs typeface="Simplified Arabic" pitchFamily="18" charset="-78"/>
              </a:rPr>
              <a:t>Crushing</a:t>
            </a:r>
            <a:r>
              <a:rPr lang="ar-IQ" altLang="ar-IQ" sz="4400" b="1" dirty="0">
                <a:solidFill>
                  <a:srgbClr val="33CC33"/>
                </a:solidFill>
                <a:latin typeface="Simplified Arabic" pitchFamily="18" charset="-78"/>
                <a:cs typeface="Simplified Arabic" pitchFamily="18" charset="-78"/>
              </a:rPr>
              <a:t>) </a:t>
            </a:r>
          </a:p>
          <a:p>
            <a:pPr lvl="0" algn="just"/>
            <a:r>
              <a:rPr lang="ar-IQ" altLang="ar-IQ" sz="4400" b="1" dirty="0">
                <a:solidFill>
                  <a:srgbClr val="CC66FF"/>
                </a:solidFill>
                <a:latin typeface="Simplified Arabic" pitchFamily="18" charset="-78"/>
                <a:cs typeface="Simplified Arabic" pitchFamily="18" charset="-78"/>
              </a:rPr>
              <a:t>أو السحب الشديد (</a:t>
            </a:r>
            <a:r>
              <a:rPr lang="en-US" altLang="ar-IQ" sz="4400" b="1" dirty="0">
                <a:solidFill>
                  <a:srgbClr val="CC66FF"/>
                </a:solidFill>
                <a:latin typeface="Simplified Arabic" pitchFamily="18" charset="-78"/>
                <a:cs typeface="Simplified Arabic" pitchFamily="18" charset="-78"/>
              </a:rPr>
              <a:t>Strong pull</a:t>
            </a:r>
            <a:r>
              <a:rPr lang="ar-IQ" altLang="ar-IQ" sz="4400" b="1" dirty="0">
                <a:solidFill>
                  <a:srgbClr val="CC66FF"/>
                </a:solidFill>
                <a:latin typeface="Simplified Arabic" pitchFamily="18" charset="-78"/>
                <a:cs typeface="Simplified Arabic" pitchFamily="18" charset="-78"/>
              </a:rPr>
              <a:t>) </a:t>
            </a:r>
          </a:p>
          <a:p>
            <a:pPr lvl="0" algn="just"/>
            <a:r>
              <a:rPr lang="ar-IQ" altLang="ar-IQ" sz="4400" b="1" dirty="0">
                <a:solidFill>
                  <a:srgbClr val="FF3300"/>
                </a:solidFill>
                <a:latin typeface="Simplified Arabic" pitchFamily="18" charset="-78"/>
                <a:cs typeface="Simplified Arabic" pitchFamily="18" charset="-78"/>
              </a:rPr>
              <a:t>أو نتيجة المرض.</a:t>
            </a:r>
            <a:endParaRPr lang="en-US" altLang="ar-IQ" sz="4400" b="1" dirty="0">
              <a:solidFill>
                <a:srgbClr val="FF3300"/>
              </a:solidFill>
              <a:latin typeface="Simplified Arabic" pitchFamily="18" charset="-78"/>
              <a:cs typeface="Simplified Arabic" pitchFamily="18" charset="-78"/>
            </a:endParaRPr>
          </a:p>
          <a:p>
            <a:endParaRPr lang="ar-IQ" dirty="0"/>
          </a:p>
        </p:txBody>
      </p:sp>
    </p:spTree>
    <p:extLst>
      <p:ext uri="{BB962C8B-B14F-4D97-AF65-F5344CB8AC3E}">
        <p14:creationId xmlns:p14="http://schemas.microsoft.com/office/powerpoint/2010/main" val="27164956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17311" y="272981"/>
            <a:ext cx="8536676" cy="777923"/>
          </a:xfrm>
        </p:spPr>
        <p:txBody>
          <a:bodyPr>
            <a:normAutofit/>
          </a:bodyPr>
          <a:lstStyle/>
          <a:p>
            <a:pPr algn="ctr"/>
            <a:r>
              <a:rPr lang="ar-IQ" b="1" dirty="0" smtClean="0">
                <a:solidFill>
                  <a:srgbClr val="FF0000"/>
                </a:solidFill>
              </a:rPr>
              <a:t>تنويه</a:t>
            </a:r>
            <a:endParaRPr lang="ar-IQ" b="1" dirty="0">
              <a:solidFill>
                <a:srgbClr val="FF0000"/>
              </a:solidFill>
            </a:endParaRPr>
          </a:p>
        </p:txBody>
      </p:sp>
      <p:sp>
        <p:nvSpPr>
          <p:cNvPr id="3" name="عنصر نائب للمحتوى 2"/>
          <p:cNvSpPr>
            <a:spLocks noGrp="1"/>
          </p:cNvSpPr>
          <p:nvPr>
            <p:ph idx="1"/>
          </p:nvPr>
        </p:nvSpPr>
        <p:spPr>
          <a:xfrm>
            <a:off x="460625" y="1282888"/>
            <a:ext cx="8270543" cy="5041711"/>
          </a:xfrm>
        </p:spPr>
        <p:txBody>
          <a:bodyPr>
            <a:normAutofit fontScale="55000" lnSpcReduction="20000"/>
          </a:bodyPr>
          <a:lstStyle/>
          <a:p>
            <a:pPr algn="ctr">
              <a:lnSpc>
                <a:spcPct val="120000"/>
              </a:lnSpc>
              <a:spcBef>
                <a:spcPts val="0"/>
              </a:spcBef>
            </a:pPr>
            <a:r>
              <a:rPr lang="ar-IQ" sz="7200" b="1" dirty="0" smtClean="0">
                <a:solidFill>
                  <a:srgbClr val="FF0000"/>
                </a:solidFill>
                <a:latin typeface="Simplified Arabic" panose="02020603050405020304" pitchFamily="18" charset="-78"/>
                <a:cs typeface="Simplified Arabic" panose="02020603050405020304" pitchFamily="18" charset="-78"/>
              </a:rPr>
              <a:t>هذه المحاضرة خاصة بطلبة </a:t>
            </a:r>
          </a:p>
          <a:p>
            <a:pPr algn="ctr">
              <a:lnSpc>
                <a:spcPct val="120000"/>
              </a:lnSpc>
              <a:spcBef>
                <a:spcPts val="0"/>
              </a:spcBef>
            </a:pPr>
            <a:r>
              <a:rPr lang="ar-IQ" sz="7200" b="1" dirty="0" smtClean="0">
                <a:solidFill>
                  <a:srgbClr val="FF0000"/>
                </a:solidFill>
                <a:latin typeface="Simplified Arabic" panose="02020603050405020304" pitchFamily="18" charset="-78"/>
                <a:cs typeface="Simplified Arabic" panose="02020603050405020304" pitchFamily="18" charset="-78"/>
              </a:rPr>
              <a:t>المرحلة </a:t>
            </a:r>
            <a:r>
              <a:rPr lang="ar-IQ" sz="7200" b="1" dirty="0" smtClean="0">
                <a:solidFill>
                  <a:schemeClr val="accent4">
                    <a:lumMod val="75000"/>
                  </a:schemeClr>
                </a:solidFill>
                <a:latin typeface="Simplified Arabic" panose="02020603050405020304" pitchFamily="18" charset="-78"/>
                <a:cs typeface="Simplified Arabic" panose="02020603050405020304" pitchFamily="18" charset="-78"/>
              </a:rPr>
              <a:t>الثالثة - الدراسة الصباحية والمسائية </a:t>
            </a:r>
          </a:p>
          <a:p>
            <a:pPr algn="ctr">
              <a:lnSpc>
                <a:spcPct val="120000"/>
              </a:lnSpc>
              <a:spcBef>
                <a:spcPts val="0"/>
              </a:spcBef>
            </a:pPr>
            <a:r>
              <a:rPr lang="ar-IQ" sz="7200" b="1" dirty="0" smtClean="0">
                <a:solidFill>
                  <a:srgbClr val="FF0000"/>
                </a:solidFill>
                <a:latin typeface="Simplified Arabic" panose="02020603050405020304" pitchFamily="18" charset="-78"/>
                <a:cs typeface="Simplified Arabic" panose="02020603050405020304" pitchFamily="18" charset="-78"/>
              </a:rPr>
              <a:t>الرجاء لا نسمح بقطع أو استنساخ المحاضرة أو جزء منها أو تدريسها أو إلقائها ونعتبر هذه المحاضرة حقوق شخصية ( ملكية فكرية ) إلى </a:t>
            </a:r>
            <a:r>
              <a:rPr lang="ar-IQ" sz="7200" b="1" dirty="0" err="1" smtClean="0">
                <a:solidFill>
                  <a:srgbClr val="FF0000"/>
                </a:solidFill>
                <a:latin typeface="Simplified Arabic" panose="02020603050405020304" pitchFamily="18" charset="-78"/>
                <a:cs typeface="Simplified Arabic" panose="02020603050405020304" pitchFamily="18" charset="-78"/>
              </a:rPr>
              <a:t>أ.د</a:t>
            </a:r>
            <a:r>
              <a:rPr lang="ar-IQ" sz="7200" b="1" dirty="0" smtClean="0">
                <a:solidFill>
                  <a:srgbClr val="FF0000"/>
                </a:solidFill>
                <a:latin typeface="Simplified Arabic" panose="02020603050405020304" pitchFamily="18" charset="-78"/>
                <a:cs typeface="Simplified Arabic" panose="02020603050405020304" pitchFamily="18" charset="-78"/>
              </a:rPr>
              <a:t>. حسن هادي الهلالي</a:t>
            </a:r>
          </a:p>
          <a:p>
            <a:pPr algn="ctr">
              <a:lnSpc>
                <a:spcPct val="120000"/>
              </a:lnSpc>
              <a:spcBef>
                <a:spcPts val="0"/>
              </a:spcBef>
            </a:pPr>
            <a:r>
              <a:rPr lang="ar-IQ" sz="7200" b="1" smtClean="0">
                <a:solidFill>
                  <a:srgbClr val="FF0000"/>
                </a:solidFill>
                <a:latin typeface="Simplified Arabic" panose="02020603050405020304" pitchFamily="18" charset="-78"/>
                <a:cs typeface="Simplified Arabic" panose="02020603050405020304" pitchFamily="18" charset="-78"/>
              </a:rPr>
              <a:t>الجامعة </a:t>
            </a:r>
            <a:r>
              <a:rPr lang="ar-IQ" sz="7200" b="1" dirty="0">
                <a:solidFill>
                  <a:srgbClr val="FF0000"/>
                </a:solidFill>
                <a:latin typeface="Simplified Arabic" panose="02020603050405020304" pitchFamily="18" charset="-78"/>
                <a:cs typeface="Simplified Arabic" panose="02020603050405020304" pitchFamily="18" charset="-78"/>
              </a:rPr>
              <a:t>المستنصرية – كلية التربية البدنية وعلوم </a:t>
            </a:r>
            <a:r>
              <a:rPr lang="ar-IQ" sz="7200" b="1" dirty="0" smtClean="0">
                <a:solidFill>
                  <a:srgbClr val="FF0000"/>
                </a:solidFill>
                <a:latin typeface="Simplified Arabic" panose="02020603050405020304" pitchFamily="18" charset="-78"/>
                <a:cs typeface="Simplified Arabic" panose="02020603050405020304" pitchFamily="18" charset="-78"/>
              </a:rPr>
              <a:t>الرياضة</a:t>
            </a:r>
            <a:endParaRPr lang="ar-IQ" sz="7200" b="1" dirty="0">
              <a:solidFill>
                <a:srgbClr val="FF0000"/>
              </a:solidFill>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744575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07950" y="115888"/>
            <a:ext cx="8928100" cy="504825"/>
          </a:xfrm>
        </p:spPr>
        <p:txBody>
          <a:bodyPr>
            <a:normAutofit fontScale="90000"/>
          </a:bodyPr>
          <a:lstStyle/>
          <a:p>
            <a:pPr eaLnBrk="1" hangingPunct="1"/>
            <a:r>
              <a:rPr lang="ar-IQ" altLang="ar-IQ" sz="3200" b="1" dirty="0" smtClean="0">
                <a:solidFill>
                  <a:srgbClr val="FF0000"/>
                </a:solidFill>
                <a:latin typeface="Simplified Arabic" pitchFamily="18" charset="-78"/>
                <a:cs typeface="Simplified Arabic" pitchFamily="18" charset="-78"/>
              </a:rPr>
              <a:t>إسعاف الكسور   </a:t>
            </a:r>
            <a:r>
              <a:rPr lang="ar-IQ" altLang="ar-IQ" sz="3200" dirty="0" smtClean="0">
                <a:solidFill>
                  <a:srgbClr val="FF0000"/>
                </a:solidFill>
                <a:latin typeface="Simplified Arabic" pitchFamily="18" charset="-78"/>
                <a:cs typeface="Simplified Arabic" pitchFamily="18" charset="-78"/>
              </a:rPr>
              <a:t> </a:t>
            </a:r>
            <a:r>
              <a:rPr lang="en-US" altLang="ar-IQ" sz="3200" b="1" dirty="0" smtClean="0">
                <a:solidFill>
                  <a:srgbClr val="FF0000"/>
                </a:solidFill>
                <a:latin typeface="Simplified Arabic" pitchFamily="18" charset="-78"/>
                <a:cs typeface="Simplified Arabic" pitchFamily="18" charset="-78"/>
              </a:rPr>
              <a:t>First-aid of fractures</a:t>
            </a:r>
          </a:p>
        </p:txBody>
      </p:sp>
      <p:sp>
        <p:nvSpPr>
          <p:cNvPr id="37891" name="Rectangle 3"/>
          <p:cNvSpPr>
            <a:spLocks noGrp="1" noChangeArrowheads="1"/>
          </p:cNvSpPr>
          <p:nvPr>
            <p:ph idx="1"/>
          </p:nvPr>
        </p:nvSpPr>
        <p:spPr>
          <a:xfrm>
            <a:off x="107950" y="765175"/>
            <a:ext cx="8856663" cy="5976938"/>
          </a:xfrm>
        </p:spPr>
        <p:txBody>
          <a:bodyPr/>
          <a:lstStyle/>
          <a:p>
            <a:pPr algn="just" eaLnBrk="1" hangingPunct="1">
              <a:lnSpc>
                <a:spcPct val="80000"/>
              </a:lnSpc>
            </a:pPr>
            <a:r>
              <a:rPr lang="ar-IQ" altLang="ar-IQ" b="1" dirty="0" smtClean="0">
                <a:latin typeface="Simplified Arabic" pitchFamily="18" charset="-78"/>
                <a:cs typeface="Simplified Arabic" pitchFamily="18" charset="-78"/>
              </a:rPr>
              <a:t>عند إصابة اللاعب بكسر فيجب على المعالج مراعاة نقاط أساسية عدة وهي :ـ </a:t>
            </a:r>
          </a:p>
          <a:p>
            <a:pPr algn="just" eaLnBrk="1" hangingPunct="1">
              <a:lnSpc>
                <a:spcPct val="80000"/>
              </a:lnSpc>
            </a:pPr>
            <a:r>
              <a:rPr lang="ar-IQ" altLang="ar-IQ" b="1" dirty="0" smtClean="0">
                <a:solidFill>
                  <a:srgbClr val="FF0000"/>
                </a:solidFill>
                <a:latin typeface="Simplified Arabic" pitchFamily="18" charset="-78"/>
                <a:cs typeface="Simplified Arabic" pitchFamily="18" charset="-78"/>
              </a:rPr>
              <a:t>1. عدم تحريك : </a:t>
            </a:r>
            <a:r>
              <a:rPr lang="en-US" altLang="ar-IQ" b="1" dirty="0" smtClean="0">
                <a:latin typeface="Simplified Arabic" pitchFamily="18" charset="-78"/>
                <a:cs typeface="Simplified Arabic" pitchFamily="18" charset="-78"/>
              </a:rPr>
              <a:t>(don’t moving)</a:t>
            </a:r>
            <a:r>
              <a:rPr lang="ar-IQ" altLang="ar-IQ" b="1" dirty="0" smtClean="0">
                <a:latin typeface="Simplified Arabic" pitchFamily="18" charset="-78"/>
                <a:cs typeface="Simplified Arabic" pitchFamily="18" charset="-78"/>
              </a:rPr>
              <a:t> المنطقة المصابة والمحافظة على الكسر في الحالة التي وجد عليها وعلى المسعف تجنب إصلاح الكسر ويترك ذلك للطبيب بعد نقل المصاب للمستشفى بأسرع ما يمكن وتحريك المصاب بعناية.</a:t>
            </a:r>
          </a:p>
          <a:p>
            <a:pPr algn="just" eaLnBrk="1" hangingPunct="1">
              <a:lnSpc>
                <a:spcPct val="80000"/>
              </a:lnSpc>
            </a:pPr>
            <a:r>
              <a:rPr lang="ar-IQ" altLang="ar-IQ" b="1" dirty="0" smtClean="0">
                <a:solidFill>
                  <a:srgbClr val="FF0000"/>
                </a:solidFill>
                <a:latin typeface="Simplified Arabic" pitchFamily="18" charset="-78"/>
                <a:cs typeface="Simplified Arabic" pitchFamily="18" charset="-78"/>
              </a:rPr>
              <a:t>2. ملاحظة النبض : </a:t>
            </a:r>
            <a:r>
              <a:rPr lang="en-US" altLang="ar-IQ" b="1" dirty="0" smtClean="0">
                <a:latin typeface="Simplified Arabic" pitchFamily="18" charset="-78"/>
                <a:cs typeface="Simplified Arabic" pitchFamily="18" charset="-78"/>
              </a:rPr>
              <a:t>(pulse)</a:t>
            </a:r>
            <a:r>
              <a:rPr lang="ar-IQ" altLang="ar-IQ" b="1" dirty="0" smtClean="0">
                <a:latin typeface="Simplified Arabic" pitchFamily="18" charset="-78"/>
                <a:cs typeface="Simplified Arabic" pitchFamily="18" charset="-78"/>
              </a:rPr>
              <a:t> وسرعة التنفس وإسعاف المصاب أولياً.</a:t>
            </a:r>
          </a:p>
          <a:p>
            <a:pPr algn="just" eaLnBrk="1" hangingPunct="1">
              <a:lnSpc>
                <a:spcPct val="80000"/>
              </a:lnSpc>
            </a:pPr>
            <a:r>
              <a:rPr lang="ar-IQ" altLang="ar-IQ" b="1" dirty="0" smtClean="0">
                <a:solidFill>
                  <a:srgbClr val="FF0000"/>
                </a:solidFill>
                <a:latin typeface="Simplified Arabic" pitchFamily="18" charset="-78"/>
                <a:cs typeface="Simplified Arabic" pitchFamily="18" charset="-78"/>
              </a:rPr>
              <a:t>3. إيقاف النزف : </a:t>
            </a:r>
            <a:r>
              <a:rPr lang="ar-IQ" altLang="ar-IQ" b="1" dirty="0" smtClean="0">
                <a:latin typeface="Simplified Arabic" pitchFamily="18" charset="-78"/>
                <a:cs typeface="Simplified Arabic" pitchFamily="18" charset="-78"/>
              </a:rPr>
              <a:t>(</a:t>
            </a:r>
            <a:r>
              <a:rPr lang="en-US" altLang="ar-IQ" b="1" dirty="0" smtClean="0">
                <a:latin typeface="Simplified Arabic" pitchFamily="18" charset="-78"/>
                <a:cs typeface="Simplified Arabic" pitchFamily="18" charset="-78"/>
              </a:rPr>
              <a:t>Stopping  the hemorrhage</a:t>
            </a:r>
            <a:r>
              <a:rPr lang="ar-IQ" altLang="ar-IQ" b="1" dirty="0" smtClean="0">
                <a:latin typeface="Simplified Arabic" pitchFamily="18" charset="-78"/>
                <a:cs typeface="Simplified Arabic" pitchFamily="18" charset="-78"/>
              </a:rPr>
              <a:t>) إن وجد قبل كل شيء (لتجنب حدوث الصدمة) والتي تُعرف من شحوب الوجه وبرودة الأطراف وضعف النبض وهنا يجب أن يستلقي المصاب ويُغطى للتدفئة</a:t>
            </a:r>
            <a:r>
              <a:rPr lang="ar-IQ" altLang="ar-IQ" b="1" dirty="0" smtClean="0">
                <a:latin typeface="Simplified Arabic" pitchFamily="18" charset="-78"/>
                <a:cs typeface="Simplified Arabic" pitchFamily="18" charset="-78"/>
              </a:rPr>
              <a:t>.</a:t>
            </a:r>
          </a:p>
          <a:p>
            <a:pPr algn="just" eaLnBrk="1" hangingPunct="1">
              <a:lnSpc>
                <a:spcPct val="80000"/>
              </a:lnSpc>
            </a:pPr>
            <a:endParaRPr lang="ar-IQ" altLang="ar-IQ" b="1" dirty="0">
              <a:latin typeface="Simplified Arabic" pitchFamily="18" charset="-78"/>
              <a:cs typeface="Simplified Arabic" pitchFamily="18" charset="-78"/>
            </a:endParaRPr>
          </a:p>
          <a:p>
            <a:pPr algn="l" eaLnBrk="1" hangingPunct="1">
              <a:lnSpc>
                <a:spcPct val="80000"/>
              </a:lnSpc>
            </a:pPr>
            <a:r>
              <a:rPr lang="ar-IQ" altLang="ar-IQ" b="1" dirty="0" smtClean="0">
                <a:solidFill>
                  <a:srgbClr val="FF0000"/>
                </a:solidFill>
                <a:latin typeface="Simplified Arabic" pitchFamily="18" charset="-78"/>
                <a:cs typeface="Simplified Arabic" pitchFamily="18" charset="-78"/>
              </a:rPr>
              <a:t>تكملة اسعاف الكسور...</a:t>
            </a:r>
            <a:endParaRPr lang="ar-IQ" altLang="ar-IQ" b="1" dirty="0" smtClean="0">
              <a:solidFill>
                <a:srgbClr val="FF000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7556245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115888"/>
            <a:ext cx="8229600" cy="576262"/>
          </a:xfrm>
        </p:spPr>
        <p:txBody>
          <a:bodyPr>
            <a:normAutofit fontScale="90000"/>
          </a:bodyPr>
          <a:lstStyle/>
          <a:p>
            <a:pPr eaLnBrk="1" hangingPunct="1"/>
            <a:r>
              <a:rPr lang="ar-IQ" altLang="ar-IQ" sz="3600" b="1" smtClean="0">
                <a:solidFill>
                  <a:srgbClr val="FF0000"/>
                </a:solidFill>
                <a:latin typeface="Simplified Arabic" pitchFamily="18" charset="-78"/>
                <a:cs typeface="Simplified Arabic" pitchFamily="18" charset="-78"/>
              </a:rPr>
              <a:t>ومن إسعاف الكسور أيضاً</a:t>
            </a:r>
            <a:endParaRPr lang="en-US" altLang="ar-IQ" sz="3600" b="1" smtClean="0">
              <a:solidFill>
                <a:srgbClr val="FF0000"/>
              </a:solidFill>
              <a:latin typeface="Simplified Arabic" pitchFamily="18" charset="-78"/>
              <a:cs typeface="Simplified Arabic" pitchFamily="18" charset="-78"/>
            </a:endParaRPr>
          </a:p>
        </p:txBody>
      </p:sp>
      <p:sp>
        <p:nvSpPr>
          <p:cNvPr id="38915" name="Rectangle 3"/>
          <p:cNvSpPr>
            <a:spLocks noGrp="1" noChangeArrowheads="1"/>
          </p:cNvSpPr>
          <p:nvPr>
            <p:ph idx="1"/>
          </p:nvPr>
        </p:nvSpPr>
        <p:spPr>
          <a:xfrm>
            <a:off x="179388" y="765175"/>
            <a:ext cx="8785225" cy="5903913"/>
          </a:xfrm>
        </p:spPr>
        <p:txBody>
          <a:bodyPr/>
          <a:lstStyle/>
          <a:p>
            <a:pPr algn="just" eaLnBrk="1" hangingPunct="1"/>
            <a:r>
              <a:rPr lang="ar-IQ" altLang="ar-IQ" b="1" smtClean="0">
                <a:solidFill>
                  <a:srgbClr val="FF0000"/>
                </a:solidFill>
                <a:latin typeface="Simplified Arabic" pitchFamily="18" charset="-78"/>
                <a:cs typeface="Simplified Arabic" pitchFamily="18" charset="-78"/>
              </a:rPr>
              <a:t>4. تثبيت العظم المكسور بواسطة جبائر خشبية : </a:t>
            </a:r>
            <a:r>
              <a:rPr lang="ar-IQ" altLang="ar-IQ" b="1" smtClean="0">
                <a:latin typeface="Simplified Arabic" pitchFamily="18" charset="-78"/>
                <a:cs typeface="Simplified Arabic" pitchFamily="18" charset="-78"/>
              </a:rPr>
              <a:t>( </a:t>
            </a:r>
            <a:r>
              <a:rPr lang="en-US" altLang="ar-IQ" b="1" smtClean="0">
                <a:latin typeface="Simplified Arabic" pitchFamily="18" charset="-78"/>
                <a:cs typeface="Simplified Arabic" pitchFamily="18" charset="-78"/>
              </a:rPr>
              <a:t>Fixing the bones by means of splint</a:t>
            </a:r>
            <a:r>
              <a:rPr lang="ar-IQ" altLang="ar-IQ" b="1" smtClean="0">
                <a:latin typeface="Simplified Arabic" pitchFamily="18" charset="-78"/>
                <a:cs typeface="Simplified Arabic" pitchFamily="18" charset="-78"/>
              </a:rPr>
              <a:t>) لإراحة المصاب وفي حالة عدم توفر جبيرة يمكن ربط الطرف المكسور مع جسم المصاب أو الطرف المقابل إذا كانت حالة الكسر تسمح بتلك الحركة.</a:t>
            </a:r>
          </a:p>
          <a:p>
            <a:pPr algn="just" eaLnBrk="1" hangingPunct="1"/>
            <a:r>
              <a:rPr lang="ar-IQ" altLang="ar-IQ" b="1" smtClean="0">
                <a:solidFill>
                  <a:srgbClr val="FF0000"/>
                </a:solidFill>
                <a:latin typeface="Simplified Arabic" pitchFamily="18" charset="-78"/>
                <a:cs typeface="Simplified Arabic" pitchFamily="18" charset="-78"/>
              </a:rPr>
              <a:t>5. تدفئة المصاب : </a:t>
            </a:r>
            <a:r>
              <a:rPr lang="ar-IQ" altLang="ar-IQ" b="1" smtClean="0">
                <a:latin typeface="Simplified Arabic" pitchFamily="18" charset="-78"/>
                <a:cs typeface="Simplified Arabic" pitchFamily="18" charset="-78"/>
              </a:rPr>
              <a:t>(</a:t>
            </a:r>
            <a:r>
              <a:rPr lang="en-US" altLang="ar-IQ" b="1" smtClean="0">
                <a:latin typeface="Simplified Arabic" pitchFamily="18" charset="-78"/>
                <a:cs typeface="Simplified Arabic" pitchFamily="18" charset="-78"/>
              </a:rPr>
              <a:t>Heating  the Casualty</a:t>
            </a:r>
            <a:r>
              <a:rPr lang="ar-IQ" altLang="ar-IQ" b="1" smtClean="0">
                <a:latin typeface="Simplified Arabic" pitchFamily="18" charset="-78"/>
                <a:cs typeface="Simplified Arabic" pitchFamily="18" charset="-78"/>
              </a:rPr>
              <a:t>) وإعطائه سوائل واستخدام المسكنات.</a:t>
            </a:r>
          </a:p>
          <a:p>
            <a:pPr algn="just" eaLnBrk="1" hangingPunct="1"/>
            <a:r>
              <a:rPr lang="ar-IQ" altLang="ar-IQ" b="1" smtClean="0">
                <a:latin typeface="Simplified Arabic" pitchFamily="18" charset="-78"/>
                <a:cs typeface="Simplified Arabic" pitchFamily="18" charset="-78"/>
              </a:rPr>
              <a:t>6. في حالة كسور العمود الفقري (الفقرات) أو الحوض يجب </a:t>
            </a:r>
            <a:r>
              <a:rPr lang="ar-IQ" altLang="ar-IQ" b="1" smtClean="0">
                <a:solidFill>
                  <a:srgbClr val="FF0000"/>
                </a:solidFill>
                <a:latin typeface="Simplified Arabic" pitchFamily="18" charset="-78"/>
                <a:cs typeface="Simplified Arabic" pitchFamily="18" charset="-78"/>
              </a:rPr>
              <a:t>نقل المصاب على نقالة</a:t>
            </a:r>
            <a:r>
              <a:rPr lang="en-US" altLang="ar-IQ" b="1" smtClean="0">
                <a:solidFill>
                  <a:srgbClr val="FF0000"/>
                </a:solidFill>
                <a:latin typeface="Simplified Arabic" pitchFamily="18" charset="-78"/>
                <a:cs typeface="Simplified Arabic" pitchFamily="18" charset="-78"/>
              </a:rPr>
              <a:t>(stretcher)</a:t>
            </a:r>
            <a:r>
              <a:rPr lang="ar-IQ" altLang="ar-IQ" b="1" smtClean="0">
                <a:solidFill>
                  <a:srgbClr val="FF0000"/>
                </a:solidFill>
                <a:latin typeface="Simplified Arabic" pitchFamily="18" charset="-78"/>
                <a:cs typeface="Simplified Arabic" pitchFamily="18" charset="-78"/>
              </a:rPr>
              <a:t> : </a:t>
            </a:r>
            <a:r>
              <a:rPr lang="ar-IQ" altLang="ar-IQ" b="1" smtClean="0">
                <a:latin typeface="Simplified Arabic" pitchFamily="18" charset="-78"/>
                <a:cs typeface="Simplified Arabic" pitchFamily="18" charset="-78"/>
              </a:rPr>
              <a:t>صلبة والمصاب يوضع عليها على ظهره أو بطنه أي في الوضع الذي حدثت فيه الإصابة.</a:t>
            </a:r>
            <a:endParaRPr lang="en-US" altLang="ar-IQ" b="1" smtClean="0">
              <a:latin typeface="Simplified Arabic" pitchFamily="18" charset="-78"/>
              <a:cs typeface="Simplified Arabic" pitchFamily="18" charset="-78"/>
            </a:endParaRPr>
          </a:p>
          <a:p>
            <a:pPr eaLnBrk="1" hangingPunct="1"/>
            <a:endParaRPr lang="en-US" altLang="ar-IQ" sz="2800" b="1" smtClean="0"/>
          </a:p>
        </p:txBody>
      </p:sp>
    </p:spTree>
    <p:extLst>
      <p:ext uri="{BB962C8B-B14F-4D97-AF65-F5344CB8AC3E}">
        <p14:creationId xmlns:p14="http://schemas.microsoft.com/office/powerpoint/2010/main" val="25630249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4638"/>
            <a:ext cx="8229600" cy="561975"/>
          </a:xfrm>
        </p:spPr>
        <p:txBody>
          <a:bodyPr/>
          <a:lstStyle/>
          <a:p>
            <a:pPr eaLnBrk="1" hangingPunct="1"/>
            <a:r>
              <a:rPr lang="ar-IQ" altLang="ar-IQ" sz="2800" b="1" smtClean="0"/>
              <a:t>صورة توضح إسعاف الكسور</a:t>
            </a:r>
            <a:endParaRPr lang="en-US" altLang="ar-IQ" sz="2800" b="1" smtClean="0"/>
          </a:p>
        </p:txBody>
      </p:sp>
      <p:sp>
        <p:nvSpPr>
          <p:cNvPr id="39939" name="Rectangle 3"/>
          <p:cNvSpPr>
            <a:spLocks noGrp="1" noChangeArrowheads="1"/>
          </p:cNvSpPr>
          <p:nvPr>
            <p:ph type="body" idx="1"/>
          </p:nvPr>
        </p:nvSpPr>
        <p:spPr>
          <a:xfrm>
            <a:off x="457200" y="908050"/>
            <a:ext cx="8229600" cy="5689600"/>
          </a:xfrm>
        </p:spPr>
        <p:txBody>
          <a:bodyPr/>
          <a:lstStyle/>
          <a:p>
            <a:pPr eaLnBrk="1" hangingPunct="1"/>
            <a:endParaRPr lang="en-US" altLang="ar-IQ" smtClean="0"/>
          </a:p>
        </p:txBody>
      </p:sp>
      <p:pic>
        <p:nvPicPr>
          <p:cNvPr id="39940" name="Picture 4" descr="health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1196975"/>
            <a:ext cx="5688012" cy="489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234488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74638"/>
            <a:ext cx="8229600" cy="490537"/>
          </a:xfrm>
        </p:spPr>
        <p:txBody>
          <a:bodyPr/>
          <a:lstStyle/>
          <a:p>
            <a:pPr eaLnBrk="1" hangingPunct="1"/>
            <a:r>
              <a:rPr lang="ar-IQ" altLang="ar-IQ" sz="2400" b="1" smtClean="0"/>
              <a:t>صورة توضح إسعاف الكسور</a:t>
            </a:r>
            <a:endParaRPr lang="en-US" altLang="ar-IQ" sz="2400" b="1" smtClean="0"/>
          </a:p>
        </p:txBody>
      </p:sp>
      <p:sp>
        <p:nvSpPr>
          <p:cNvPr id="40963" name="Rectangle 3"/>
          <p:cNvSpPr>
            <a:spLocks noGrp="1" noChangeArrowheads="1"/>
          </p:cNvSpPr>
          <p:nvPr>
            <p:ph type="body" idx="1"/>
          </p:nvPr>
        </p:nvSpPr>
        <p:spPr>
          <a:xfrm>
            <a:off x="457200" y="908050"/>
            <a:ext cx="8229600" cy="5616575"/>
          </a:xfrm>
        </p:spPr>
        <p:txBody>
          <a:bodyPr/>
          <a:lstStyle/>
          <a:p>
            <a:pPr eaLnBrk="1" hangingPunct="1"/>
            <a:endParaRPr lang="en-US" altLang="ar-IQ" smtClean="0"/>
          </a:p>
        </p:txBody>
      </p:sp>
      <p:pic>
        <p:nvPicPr>
          <p:cNvPr id="40964" name="Picture 4" descr="49-Knee%20Ankle%20Foot%20Orthos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675" y="1125538"/>
            <a:ext cx="3889375" cy="532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27688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4638"/>
            <a:ext cx="8229600" cy="633412"/>
          </a:xfrm>
        </p:spPr>
        <p:txBody>
          <a:bodyPr/>
          <a:lstStyle/>
          <a:p>
            <a:pPr eaLnBrk="1" hangingPunct="1"/>
            <a:r>
              <a:rPr lang="ar-IQ" altLang="ar-IQ" sz="2800" b="1" smtClean="0"/>
              <a:t>تثبيت العظام المصابة</a:t>
            </a:r>
            <a:endParaRPr lang="en-US" altLang="ar-IQ" sz="2800" b="1" smtClean="0"/>
          </a:p>
        </p:txBody>
      </p:sp>
      <p:sp>
        <p:nvSpPr>
          <p:cNvPr id="41987" name="Rectangle 3"/>
          <p:cNvSpPr>
            <a:spLocks noGrp="1" noChangeArrowheads="1"/>
          </p:cNvSpPr>
          <p:nvPr>
            <p:ph idx="1"/>
          </p:nvPr>
        </p:nvSpPr>
        <p:spPr>
          <a:xfrm>
            <a:off x="457200" y="908050"/>
            <a:ext cx="8229600" cy="5689600"/>
          </a:xfrm>
        </p:spPr>
        <p:txBody>
          <a:bodyPr/>
          <a:lstStyle/>
          <a:p>
            <a:pPr eaLnBrk="1" hangingPunct="1"/>
            <a:endParaRPr lang="en-US" altLang="ar-IQ" smtClean="0"/>
          </a:p>
        </p:txBody>
      </p:sp>
      <p:pic>
        <p:nvPicPr>
          <p:cNvPr id="41988" name="Picture 4" descr="تثبيت الركبة"/>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981075"/>
            <a:ext cx="7488237" cy="547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47004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365129"/>
            <a:ext cx="7886700" cy="543591"/>
          </a:xfrm>
        </p:spPr>
        <p:txBody>
          <a:bodyPr>
            <a:normAutofit fontScale="90000"/>
          </a:bodyPr>
          <a:lstStyle/>
          <a:p>
            <a:endParaRPr lang="ar-IQ" dirty="0"/>
          </a:p>
        </p:txBody>
      </p:sp>
      <p:sp>
        <p:nvSpPr>
          <p:cNvPr id="3" name="عنصر نائب للمحتوى 2"/>
          <p:cNvSpPr>
            <a:spLocks noGrp="1"/>
          </p:cNvSpPr>
          <p:nvPr>
            <p:ph idx="1"/>
          </p:nvPr>
        </p:nvSpPr>
        <p:spPr>
          <a:xfrm>
            <a:off x="628650" y="1052736"/>
            <a:ext cx="7886700" cy="5616624"/>
          </a:xfrm>
        </p:spPr>
        <p:txBody>
          <a:bodyPr>
            <a:normAutofit fontScale="92500" lnSpcReduction="20000"/>
          </a:bodyPr>
          <a:lstStyle/>
          <a:p>
            <a:pPr marL="0" indent="0">
              <a:buNone/>
            </a:pPr>
            <a:r>
              <a:rPr lang="ar-IQ" altLang="ar-IQ" sz="6000" b="1" dirty="0" smtClean="0">
                <a:solidFill>
                  <a:srgbClr val="FF0000"/>
                </a:solidFill>
                <a:latin typeface="Simplified Arabic" pitchFamily="18" charset="-78"/>
                <a:ea typeface="+mj-ea"/>
                <a:cs typeface="Simplified Arabic" pitchFamily="18" charset="-78"/>
              </a:rPr>
              <a:t>س: كيف يتم علاج الكسور ؟</a:t>
            </a:r>
          </a:p>
          <a:p>
            <a:pPr marL="1143000" indent="-1143000">
              <a:buAutoNum type="arabicPeriod"/>
            </a:pPr>
            <a:r>
              <a:rPr lang="ar-IQ" sz="6000" b="1" dirty="0" smtClean="0">
                <a:solidFill>
                  <a:srgbClr val="0066FF"/>
                </a:solidFill>
                <a:latin typeface="Simplified Arabic" pitchFamily="18" charset="-78"/>
                <a:ea typeface="+mj-ea"/>
                <a:cs typeface="Simplified Arabic" pitchFamily="18" charset="-78"/>
              </a:rPr>
              <a:t>رد الكسر : نوعين :-</a:t>
            </a:r>
          </a:p>
          <a:p>
            <a:pPr>
              <a:buFontTx/>
              <a:buChar char="-"/>
            </a:pPr>
            <a:r>
              <a:rPr lang="ar-IQ" sz="6000" b="1" dirty="0" smtClean="0">
                <a:solidFill>
                  <a:srgbClr val="FF0000"/>
                </a:solidFill>
                <a:latin typeface="Simplified Arabic" pitchFamily="18" charset="-78"/>
                <a:ea typeface="+mj-ea"/>
                <a:cs typeface="Simplified Arabic" pitchFamily="18" charset="-78"/>
              </a:rPr>
              <a:t>الرد المغلق</a:t>
            </a:r>
          </a:p>
          <a:p>
            <a:pPr>
              <a:buFontTx/>
              <a:buChar char="-"/>
            </a:pPr>
            <a:r>
              <a:rPr lang="ar-IQ" sz="6000" b="1" dirty="0" smtClean="0">
                <a:solidFill>
                  <a:srgbClr val="FF0000"/>
                </a:solidFill>
                <a:latin typeface="Simplified Arabic" pitchFamily="18" charset="-78"/>
                <a:ea typeface="+mj-ea"/>
                <a:cs typeface="Simplified Arabic" pitchFamily="18" charset="-78"/>
              </a:rPr>
              <a:t>الرد المفتوح</a:t>
            </a:r>
          </a:p>
          <a:p>
            <a:pPr marL="0" indent="0">
              <a:buNone/>
            </a:pPr>
            <a:r>
              <a:rPr lang="ar-IQ" sz="6000" b="1" dirty="0" smtClean="0">
                <a:solidFill>
                  <a:srgbClr val="0066FF"/>
                </a:solidFill>
                <a:latin typeface="Simplified Arabic" pitchFamily="18" charset="-78"/>
                <a:ea typeface="+mj-ea"/>
                <a:cs typeface="Simplified Arabic" pitchFamily="18" charset="-78"/>
              </a:rPr>
              <a:t>2. تثبيت الكسر : نوعين :-</a:t>
            </a:r>
          </a:p>
          <a:p>
            <a:pPr marL="0" indent="0">
              <a:buNone/>
            </a:pPr>
            <a:r>
              <a:rPr lang="ar-IQ" sz="6000" b="1" dirty="0" smtClean="0">
                <a:solidFill>
                  <a:srgbClr val="FF0000"/>
                </a:solidFill>
                <a:latin typeface="Simplified Arabic" pitchFamily="18" charset="-78"/>
                <a:ea typeface="+mj-ea"/>
                <a:cs typeface="Simplified Arabic" pitchFamily="18" charset="-78"/>
              </a:rPr>
              <a:t>-التثبيت </a:t>
            </a:r>
            <a:r>
              <a:rPr lang="ar-IQ" sz="6000" b="1" dirty="0" smtClean="0">
                <a:solidFill>
                  <a:srgbClr val="FF0000"/>
                </a:solidFill>
                <a:latin typeface="Simplified Arabic" pitchFamily="18" charset="-78"/>
                <a:ea typeface="+mj-ea"/>
                <a:cs typeface="Simplified Arabic" pitchFamily="18" charset="-78"/>
              </a:rPr>
              <a:t>الخارجي</a:t>
            </a:r>
            <a:endParaRPr lang="ar-IQ" sz="6000" b="1" dirty="0" smtClean="0">
              <a:solidFill>
                <a:srgbClr val="FF0000"/>
              </a:solidFill>
              <a:latin typeface="Simplified Arabic" pitchFamily="18" charset="-78"/>
              <a:ea typeface="+mj-ea"/>
              <a:cs typeface="Simplified Arabic" pitchFamily="18" charset="-78"/>
            </a:endParaRPr>
          </a:p>
          <a:p>
            <a:pPr marL="0" indent="0">
              <a:buNone/>
            </a:pPr>
            <a:r>
              <a:rPr lang="ar-IQ" sz="6000" b="1" dirty="0" smtClean="0">
                <a:solidFill>
                  <a:srgbClr val="FF0000"/>
                </a:solidFill>
                <a:latin typeface="Simplified Arabic" pitchFamily="18" charset="-78"/>
                <a:ea typeface="+mj-ea"/>
                <a:cs typeface="Simplified Arabic" pitchFamily="18" charset="-78"/>
              </a:rPr>
              <a:t>- التثبيت الداخلي</a:t>
            </a:r>
          </a:p>
          <a:p>
            <a:pPr marL="1143000" indent="-1143000">
              <a:buAutoNum type="arabicPeriod"/>
            </a:pPr>
            <a:endParaRPr lang="ar-IQ" sz="6000" dirty="0"/>
          </a:p>
        </p:txBody>
      </p:sp>
    </p:spTree>
    <p:extLst>
      <p:ext uri="{BB962C8B-B14F-4D97-AF65-F5344CB8AC3E}">
        <p14:creationId xmlns:p14="http://schemas.microsoft.com/office/powerpoint/2010/main" val="137686830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07950" y="115888"/>
            <a:ext cx="8928100" cy="433387"/>
          </a:xfrm>
        </p:spPr>
        <p:txBody>
          <a:bodyPr>
            <a:normAutofit fontScale="90000"/>
          </a:bodyPr>
          <a:lstStyle/>
          <a:p>
            <a:pPr eaLnBrk="1" hangingPunct="1"/>
            <a:r>
              <a:rPr lang="ar-IQ" altLang="ar-IQ" sz="3600" b="1" dirty="0" smtClean="0">
                <a:solidFill>
                  <a:srgbClr val="FF0000"/>
                </a:solidFill>
                <a:latin typeface="Simplified Arabic" pitchFamily="18" charset="-78"/>
                <a:cs typeface="Simplified Arabic" pitchFamily="18" charset="-78"/>
              </a:rPr>
              <a:t>علاج الكسور </a:t>
            </a:r>
            <a:r>
              <a:rPr lang="en-US" altLang="ar-IQ" sz="3600" b="1" dirty="0" smtClean="0">
                <a:solidFill>
                  <a:srgbClr val="FF0000"/>
                </a:solidFill>
                <a:latin typeface="Simplified Arabic" pitchFamily="18" charset="-78"/>
                <a:cs typeface="Simplified Arabic" pitchFamily="18" charset="-78"/>
              </a:rPr>
              <a:t>Therapeutic of fractures</a:t>
            </a:r>
          </a:p>
        </p:txBody>
      </p:sp>
      <p:sp>
        <p:nvSpPr>
          <p:cNvPr id="43011" name="Rectangle 3"/>
          <p:cNvSpPr>
            <a:spLocks noGrp="1" noChangeArrowheads="1"/>
          </p:cNvSpPr>
          <p:nvPr>
            <p:ph idx="1"/>
          </p:nvPr>
        </p:nvSpPr>
        <p:spPr>
          <a:xfrm>
            <a:off x="179388" y="692150"/>
            <a:ext cx="8713787" cy="5905500"/>
          </a:xfrm>
        </p:spPr>
        <p:txBody>
          <a:bodyPr/>
          <a:lstStyle/>
          <a:p>
            <a:pPr algn="just" eaLnBrk="1" hangingPunct="1">
              <a:lnSpc>
                <a:spcPct val="90000"/>
              </a:lnSpc>
            </a:pPr>
            <a:r>
              <a:rPr lang="ar-IQ" altLang="ar-IQ" sz="2800" b="1" dirty="0" smtClean="0">
                <a:cs typeface="Simplified Arabic" pitchFamily="18" charset="-78"/>
              </a:rPr>
              <a:t>يتم تشخيص الكسر بواسطة الأشعة </a:t>
            </a:r>
            <a:r>
              <a:rPr lang="en-US" altLang="ar-IQ" sz="2800" b="1" dirty="0" smtClean="0">
                <a:cs typeface="Simplified Arabic" pitchFamily="18" charset="-78"/>
              </a:rPr>
              <a:t>X-Rays</a:t>
            </a:r>
            <a:r>
              <a:rPr lang="ar-IQ" altLang="ar-IQ" sz="2800" b="1" dirty="0" smtClean="0">
                <a:cs typeface="Simplified Arabic" pitchFamily="18" charset="-78"/>
              </a:rPr>
              <a:t> لتحديد مكان ونوع الكسر بدقة ، </a:t>
            </a:r>
            <a:r>
              <a:rPr lang="ar-IQ" altLang="ar-IQ" sz="2800" b="1" u="sng" dirty="0" smtClean="0">
                <a:solidFill>
                  <a:srgbClr val="0066FF"/>
                </a:solidFill>
                <a:cs typeface="Simplified Arabic" pitchFamily="18" charset="-78"/>
              </a:rPr>
              <a:t>ويكون العلاج بحسب ما يلي :ـ </a:t>
            </a:r>
          </a:p>
          <a:p>
            <a:pPr algn="just" eaLnBrk="1" hangingPunct="1">
              <a:lnSpc>
                <a:spcPct val="90000"/>
              </a:lnSpc>
            </a:pPr>
            <a:r>
              <a:rPr lang="ar-IQ" altLang="ar-IQ" sz="2800" b="1" dirty="0" smtClean="0">
                <a:solidFill>
                  <a:srgbClr val="FF0000"/>
                </a:solidFill>
                <a:cs typeface="Simplified Arabic" pitchFamily="18" charset="-78"/>
              </a:rPr>
              <a:t>1. رد الكسر </a:t>
            </a:r>
            <a:r>
              <a:rPr lang="en-US" altLang="ar-IQ" sz="2800" b="1" dirty="0" smtClean="0">
                <a:solidFill>
                  <a:srgbClr val="FF0000"/>
                </a:solidFill>
                <a:cs typeface="Simplified Arabic" pitchFamily="18" charset="-78"/>
              </a:rPr>
              <a:t>(Returning of the fractures) </a:t>
            </a:r>
            <a:endParaRPr lang="ar-IQ" altLang="ar-IQ" sz="2800" b="1" dirty="0" smtClean="0">
              <a:solidFill>
                <a:srgbClr val="FF0000"/>
              </a:solidFill>
              <a:cs typeface="Simplified Arabic" pitchFamily="18" charset="-78"/>
            </a:endParaRPr>
          </a:p>
          <a:p>
            <a:pPr algn="just" eaLnBrk="1" hangingPunct="1">
              <a:lnSpc>
                <a:spcPct val="90000"/>
              </a:lnSpc>
            </a:pPr>
            <a:r>
              <a:rPr lang="ar-IQ" altLang="ar-IQ" sz="2800" b="1" dirty="0" smtClean="0">
                <a:cs typeface="Simplified Arabic" pitchFamily="18" charset="-78"/>
              </a:rPr>
              <a:t>إرجاعه إلى وضعه الطبيعي وأحسن وقت لرد الكسر هو الساعات الأولى من حدوث الإصابة قبل النوم وهي عملية مؤلمة تستلزم تخدير المصاب ويتم بطريقتين :ـ</a:t>
            </a:r>
          </a:p>
          <a:p>
            <a:pPr algn="just" eaLnBrk="1" hangingPunct="1">
              <a:lnSpc>
                <a:spcPct val="90000"/>
              </a:lnSpc>
            </a:pPr>
            <a:r>
              <a:rPr lang="ar-IQ" altLang="ar-IQ" sz="2800" b="1" dirty="0" smtClean="0">
                <a:solidFill>
                  <a:srgbClr val="FF0000"/>
                </a:solidFill>
                <a:cs typeface="Simplified Arabic" pitchFamily="18" charset="-78"/>
              </a:rPr>
              <a:t>أ. الرد المغلق : </a:t>
            </a:r>
            <a:r>
              <a:rPr lang="ar-IQ" altLang="ar-IQ" sz="2800" b="1" dirty="0" smtClean="0">
                <a:cs typeface="Simplified Arabic" pitchFamily="18" charset="-78"/>
              </a:rPr>
              <a:t>(يتم تحت التخدير الموضعي أو التام أو تحت جهاز الأشعة بواسطة السحب).</a:t>
            </a:r>
          </a:p>
          <a:p>
            <a:pPr algn="just" eaLnBrk="1" hangingPunct="1">
              <a:lnSpc>
                <a:spcPct val="90000"/>
              </a:lnSpc>
            </a:pPr>
            <a:r>
              <a:rPr lang="ar-IQ" altLang="ar-IQ" sz="2800" b="1" dirty="0" smtClean="0">
                <a:solidFill>
                  <a:srgbClr val="FF0000"/>
                </a:solidFill>
                <a:cs typeface="Simplified Arabic" pitchFamily="18" charset="-78"/>
              </a:rPr>
              <a:t>ب. الرد المفتوح : </a:t>
            </a:r>
            <a:r>
              <a:rPr lang="ar-IQ" altLang="ar-IQ" sz="2800" b="1" dirty="0" smtClean="0">
                <a:cs typeface="Simplified Arabic" pitchFamily="18" charset="-78"/>
              </a:rPr>
              <a:t>(يُستعمل عند فشل الطريقة السابقة وعندما توجد أجزاء محشورة بين منطقة الكسر والكسور المفتتة ويتم الإرجاع بواسطة العملية الجراحية).</a:t>
            </a:r>
            <a:endParaRPr lang="en-US" altLang="ar-IQ" sz="2800" b="1" dirty="0" smtClean="0">
              <a:cs typeface="Simplified Arabic" pitchFamily="18" charset="-78"/>
            </a:endParaRPr>
          </a:p>
        </p:txBody>
      </p:sp>
    </p:spTree>
    <p:extLst>
      <p:ext uri="{BB962C8B-B14F-4D97-AF65-F5344CB8AC3E}">
        <p14:creationId xmlns:p14="http://schemas.microsoft.com/office/powerpoint/2010/main" val="16065744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274638"/>
            <a:ext cx="8229600" cy="633412"/>
          </a:xfrm>
        </p:spPr>
        <p:txBody>
          <a:bodyPr/>
          <a:lstStyle/>
          <a:p>
            <a:pPr eaLnBrk="1" hangingPunct="1"/>
            <a:r>
              <a:rPr lang="ar-IQ" altLang="ar-IQ" sz="2800" b="1" smtClean="0"/>
              <a:t>صورة توضح كيفية رد الكسر قبل تثبيته</a:t>
            </a:r>
            <a:endParaRPr lang="en-US" altLang="ar-IQ" sz="2800" b="1" smtClean="0"/>
          </a:p>
        </p:txBody>
      </p:sp>
      <p:sp>
        <p:nvSpPr>
          <p:cNvPr id="44035" name="Rectangle 3"/>
          <p:cNvSpPr>
            <a:spLocks noGrp="1" noChangeArrowheads="1"/>
          </p:cNvSpPr>
          <p:nvPr>
            <p:ph type="body" idx="1"/>
          </p:nvPr>
        </p:nvSpPr>
        <p:spPr>
          <a:xfrm>
            <a:off x="457200" y="981075"/>
            <a:ext cx="8229600" cy="5616575"/>
          </a:xfrm>
        </p:spPr>
        <p:txBody>
          <a:bodyPr/>
          <a:lstStyle/>
          <a:p>
            <a:pPr eaLnBrk="1" hangingPunct="1"/>
            <a:endParaRPr lang="en-US" altLang="ar-IQ" smtClean="0"/>
          </a:p>
        </p:txBody>
      </p:sp>
      <p:pic>
        <p:nvPicPr>
          <p:cNvPr id="44036" name="Picture 4" descr="eIXE0-wu55_1700176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052513"/>
            <a:ext cx="80645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6342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274638"/>
            <a:ext cx="8229600" cy="633412"/>
          </a:xfrm>
        </p:spPr>
        <p:txBody>
          <a:bodyPr/>
          <a:lstStyle/>
          <a:p>
            <a:pPr eaLnBrk="1" hangingPunct="1"/>
            <a:r>
              <a:rPr lang="ar-IQ" altLang="ar-IQ" sz="3200" b="1" smtClean="0"/>
              <a:t>صورة توضح تجبيس الكسر</a:t>
            </a:r>
            <a:endParaRPr lang="en-US" altLang="ar-IQ" sz="3200" b="1" smtClean="0"/>
          </a:p>
        </p:txBody>
      </p:sp>
      <p:sp>
        <p:nvSpPr>
          <p:cNvPr id="45059" name="Rectangle 3"/>
          <p:cNvSpPr>
            <a:spLocks noGrp="1" noChangeArrowheads="1"/>
          </p:cNvSpPr>
          <p:nvPr>
            <p:ph type="body" idx="1"/>
          </p:nvPr>
        </p:nvSpPr>
        <p:spPr>
          <a:xfrm>
            <a:off x="457200" y="981075"/>
            <a:ext cx="8229600" cy="5543550"/>
          </a:xfrm>
        </p:spPr>
        <p:txBody>
          <a:bodyPr/>
          <a:lstStyle/>
          <a:p>
            <a:pPr eaLnBrk="1" hangingPunct="1"/>
            <a:endParaRPr lang="en-US" altLang="ar-IQ" smtClean="0"/>
          </a:p>
        </p:txBody>
      </p:sp>
      <p:pic>
        <p:nvPicPr>
          <p:cNvPr id="45060" name="Picture 4" descr="30f65bf90c0447228729c72303e159f8_510x3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1052513"/>
            <a:ext cx="7848600" cy="532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38795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229600" cy="633412"/>
          </a:xfrm>
        </p:spPr>
        <p:txBody>
          <a:bodyPr/>
          <a:lstStyle/>
          <a:p>
            <a:pPr eaLnBrk="1" hangingPunct="1"/>
            <a:r>
              <a:rPr lang="ar-IQ" altLang="ar-IQ" sz="2800" b="1" smtClean="0"/>
              <a:t>صورة توضح شدة خارجية (منافس) تؤدي إلى كسور</a:t>
            </a:r>
            <a:endParaRPr lang="en-US" altLang="ar-IQ" sz="2800" b="1" smtClean="0"/>
          </a:p>
        </p:txBody>
      </p:sp>
      <p:sp>
        <p:nvSpPr>
          <p:cNvPr id="46083" name="Rectangle 3"/>
          <p:cNvSpPr>
            <a:spLocks noGrp="1" noChangeArrowheads="1"/>
          </p:cNvSpPr>
          <p:nvPr>
            <p:ph type="body" idx="1"/>
          </p:nvPr>
        </p:nvSpPr>
        <p:spPr>
          <a:xfrm>
            <a:off x="457200" y="981075"/>
            <a:ext cx="8229600" cy="5616575"/>
          </a:xfrm>
        </p:spPr>
        <p:txBody>
          <a:bodyPr/>
          <a:lstStyle/>
          <a:p>
            <a:pPr eaLnBrk="1" hangingPunct="1"/>
            <a:endParaRPr lang="en-US" altLang="ar-IQ" smtClean="0"/>
          </a:p>
        </p:txBody>
      </p:sp>
      <p:pic>
        <p:nvPicPr>
          <p:cNvPr id="46084" name="Picture 4" descr="444000_12466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052513"/>
            <a:ext cx="7993063"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37833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365129"/>
            <a:ext cx="7886700" cy="1191663"/>
          </a:xfrm>
        </p:spPr>
        <p:txBody>
          <a:bodyPr>
            <a:normAutofit/>
          </a:bodyPr>
          <a:lstStyle/>
          <a:p>
            <a:pPr algn="ctr"/>
            <a:r>
              <a:rPr lang="ar-IQ" b="1" dirty="0">
                <a:solidFill>
                  <a:srgbClr val="FF0000"/>
                </a:solidFill>
                <a:latin typeface="Simplified Arabic" pitchFamily="18" charset="-78"/>
                <a:cs typeface="Simplified Arabic" pitchFamily="18" charset="-78"/>
              </a:rPr>
              <a:t>بداية المحاضرة الرابعة</a:t>
            </a:r>
            <a:endParaRPr lang="ar-IQ" dirty="0"/>
          </a:p>
        </p:txBody>
      </p:sp>
      <p:sp>
        <p:nvSpPr>
          <p:cNvPr id="3" name="عنصر نائب للمحتوى 2"/>
          <p:cNvSpPr>
            <a:spLocks noGrp="1"/>
          </p:cNvSpPr>
          <p:nvPr>
            <p:ph idx="1"/>
          </p:nvPr>
        </p:nvSpPr>
        <p:spPr>
          <a:xfrm>
            <a:off x="628650" y="1916832"/>
            <a:ext cx="7886700" cy="4680520"/>
          </a:xfrm>
        </p:spPr>
        <p:txBody>
          <a:bodyPr/>
          <a:lstStyle/>
          <a:p>
            <a:pPr algn="ctr"/>
            <a:r>
              <a:rPr lang="ar-SA" altLang="ar-IQ" sz="7200" b="1" dirty="0">
                <a:solidFill>
                  <a:srgbClr val="FF0000"/>
                </a:solidFill>
                <a:latin typeface="Simplified Arabic" pitchFamily="18" charset="-78"/>
                <a:ea typeface="+mj-ea"/>
                <a:cs typeface="Simplified Arabic" pitchFamily="18" charset="-78"/>
              </a:rPr>
              <a:t>2ـ1ـ2ـ2 </a:t>
            </a:r>
            <a:r>
              <a:rPr lang="ar-IQ" altLang="ar-IQ" sz="7200" b="1" dirty="0">
                <a:solidFill>
                  <a:srgbClr val="FF0000"/>
                </a:solidFill>
                <a:latin typeface="Simplified Arabic" pitchFamily="18" charset="-78"/>
                <a:ea typeface="+mj-ea"/>
                <a:cs typeface="Simplified Arabic" pitchFamily="18" charset="-78"/>
              </a:rPr>
              <a:t>الكسور </a:t>
            </a:r>
            <a:endParaRPr lang="ar-IQ" altLang="ar-IQ" sz="7200" b="1" dirty="0" smtClean="0">
              <a:solidFill>
                <a:srgbClr val="FF0000"/>
              </a:solidFill>
              <a:latin typeface="Simplified Arabic" pitchFamily="18" charset="-78"/>
              <a:ea typeface="+mj-ea"/>
              <a:cs typeface="Simplified Arabic" pitchFamily="18" charset="-78"/>
            </a:endParaRPr>
          </a:p>
          <a:p>
            <a:pPr algn="ctr"/>
            <a:r>
              <a:rPr lang="en-US" altLang="ar-IQ" sz="7200" b="1" dirty="0" smtClean="0">
                <a:solidFill>
                  <a:srgbClr val="FF0000"/>
                </a:solidFill>
                <a:latin typeface="Simplified Arabic" pitchFamily="18" charset="-78"/>
                <a:ea typeface="+mj-ea"/>
                <a:cs typeface="Simplified Arabic" pitchFamily="18" charset="-78"/>
              </a:rPr>
              <a:t>(</a:t>
            </a:r>
            <a:r>
              <a:rPr lang="en-US" altLang="ar-IQ" sz="7200" b="1" dirty="0">
                <a:solidFill>
                  <a:srgbClr val="FF0000"/>
                </a:solidFill>
                <a:latin typeface="Simplified Arabic" pitchFamily="18" charset="-78"/>
                <a:ea typeface="+mj-ea"/>
                <a:cs typeface="Simplified Arabic" pitchFamily="18" charset="-78"/>
              </a:rPr>
              <a:t>The Fractures</a:t>
            </a:r>
            <a:r>
              <a:rPr lang="en-US" altLang="ar-IQ" sz="7200" b="1" dirty="0" smtClean="0">
                <a:solidFill>
                  <a:srgbClr val="FF0000"/>
                </a:solidFill>
                <a:latin typeface="Simplified Arabic" pitchFamily="18" charset="-78"/>
                <a:ea typeface="+mj-ea"/>
                <a:cs typeface="Simplified Arabic" pitchFamily="18" charset="-78"/>
              </a:rPr>
              <a:t>)</a:t>
            </a:r>
            <a:endParaRPr lang="ar-IQ" altLang="ar-IQ" sz="7200" b="1" dirty="0" smtClean="0">
              <a:solidFill>
                <a:srgbClr val="FF0000"/>
              </a:solidFill>
              <a:latin typeface="Simplified Arabic" pitchFamily="18" charset="-78"/>
              <a:ea typeface="+mj-ea"/>
              <a:cs typeface="Simplified Arabic" pitchFamily="18" charset="-78"/>
            </a:endParaRPr>
          </a:p>
          <a:p>
            <a:endParaRPr lang="ar-IQ" dirty="0"/>
          </a:p>
        </p:txBody>
      </p:sp>
    </p:spTree>
    <p:extLst>
      <p:ext uri="{BB962C8B-B14F-4D97-AF65-F5344CB8AC3E}">
        <p14:creationId xmlns:p14="http://schemas.microsoft.com/office/powerpoint/2010/main" val="31150549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74638"/>
            <a:ext cx="8229600" cy="561975"/>
          </a:xfrm>
        </p:spPr>
        <p:txBody>
          <a:bodyPr/>
          <a:lstStyle/>
          <a:p>
            <a:pPr eaLnBrk="1" hangingPunct="1"/>
            <a:r>
              <a:rPr lang="ar-IQ" altLang="ar-IQ" sz="2800" b="1" smtClean="0"/>
              <a:t>يمكن أن تكون الإعاقة في الصورة السابقة أن تسببت بهذا الكسر</a:t>
            </a:r>
            <a:endParaRPr lang="en-US" altLang="ar-IQ" sz="2800" b="1" smtClean="0"/>
          </a:p>
        </p:txBody>
      </p:sp>
      <p:sp>
        <p:nvSpPr>
          <p:cNvPr id="47107" name="Rectangle 3"/>
          <p:cNvSpPr>
            <a:spLocks noGrp="1" noChangeArrowheads="1"/>
          </p:cNvSpPr>
          <p:nvPr>
            <p:ph type="body" idx="1"/>
          </p:nvPr>
        </p:nvSpPr>
        <p:spPr>
          <a:xfrm>
            <a:off x="457200" y="908050"/>
            <a:ext cx="8229600" cy="5689600"/>
          </a:xfrm>
        </p:spPr>
        <p:txBody>
          <a:bodyPr/>
          <a:lstStyle/>
          <a:p>
            <a:pPr eaLnBrk="1" hangingPunct="1"/>
            <a:endParaRPr lang="en-US" altLang="ar-IQ" smtClean="0"/>
          </a:p>
        </p:txBody>
      </p:sp>
      <p:pic>
        <p:nvPicPr>
          <p:cNvPr id="47108" name="Picture 4" descr="كسر اسق السا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981075"/>
            <a:ext cx="4679950" cy="547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02842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274638"/>
            <a:ext cx="8229600" cy="993775"/>
          </a:xfrm>
        </p:spPr>
        <p:txBody>
          <a:bodyPr>
            <a:normAutofit fontScale="90000"/>
          </a:bodyPr>
          <a:lstStyle/>
          <a:p>
            <a:pPr eaLnBrk="1" hangingPunct="1"/>
            <a:r>
              <a:rPr lang="ar-IQ" altLang="ar-IQ" sz="3200" b="1" smtClean="0">
                <a:solidFill>
                  <a:srgbClr val="FF0000"/>
                </a:solidFill>
              </a:rPr>
              <a:t>ويتم علاج الكسور أيضاً بـ</a:t>
            </a:r>
            <a:br>
              <a:rPr lang="ar-IQ" altLang="ar-IQ" sz="3200" b="1" smtClean="0">
                <a:solidFill>
                  <a:srgbClr val="FF0000"/>
                </a:solidFill>
              </a:rPr>
            </a:br>
            <a:r>
              <a:rPr lang="ar-IQ" altLang="ar-IQ" sz="3200" b="1" smtClean="0">
                <a:solidFill>
                  <a:srgbClr val="FF0000"/>
                </a:solidFill>
              </a:rPr>
              <a:t>2. تثبيت الكسر </a:t>
            </a:r>
            <a:r>
              <a:rPr lang="en-US" altLang="ar-IQ" sz="3200" b="1" smtClean="0">
                <a:solidFill>
                  <a:srgbClr val="FF0000"/>
                </a:solidFill>
              </a:rPr>
              <a:t>(fixing of  the fractures)</a:t>
            </a:r>
          </a:p>
        </p:txBody>
      </p:sp>
      <p:sp>
        <p:nvSpPr>
          <p:cNvPr id="48131" name="Rectangle 3"/>
          <p:cNvSpPr>
            <a:spLocks noGrp="1" noChangeArrowheads="1"/>
          </p:cNvSpPr>
          <p:nvPr>
            <p:ph idx="1"/>
          </p:nvPr>
        </p:nvSpPr>
        <p:spPr>
          <a:xfrm>
            <a:off x="107950" y="1484313"/>
            <a:ext cx="8856663" cy="5184775"/>
          </a:xfrm>
        </p:spPr>
        <p:txBody>
          <a:bodyPr/>
          <a:lstStyle/>
          <a:p>
            <a:pPr algn="just" eaLnBrk="1" hangingPunct="1"/>
            <a:r>
              <a:rPr lang="ar-IQ" altLang="ar-IQ" sz="2800" b="1" smtClean="0"/>
              <a:t>وذلك لمنع تحريك العظم المكسور ويُسرع في عملية الشفاء. وهناك طريقتين للتثبيت:ـ</a:t>
            </a:r>
          </a:p>
          <a:p>
            <a:pPr algn="just" eaLnBrk="1" hangingPunct="1"/>
            <a:r>
              <a:rPr lang="ar-IQ" altLang="ar-IQ" sz="2800" b="1" u="sng" smtClean="0">
                <a:solidFill>
                  <a:srgbClr val="FF0000"/>
                </a:solidFill>
              </a:rPr>
              <a:t>ا. التثبيت الخارجي</a:t>
            </a:r>
            <a:r>
              <a:rPr lang="ar-IQ" altLang="ar-IQ" sz="2800" b="1" smtClean="0">
                <a:solidFill>
                  <a:srgbClr val="FF0000"/>
                </a:solidFill>
              </a:rPr>
              <a:t> </a:t>
            </a:r>
            <a:r>
              <a:rPr lang="en-US" altLang="ar-IQ" sz="2800" b="1" smtClean="0">
                <a:solidFill>
                  <a:srgbClr val="FF0000"/>
                </a:solidFill>
              </a:rPr>
              <a:t>(</a:t>
            </a:r>
            <a:r>
              <a:rPr lang="en-US" altLang="ar-IQ" sz="2800" b="1" u="sng" smtClean="0">
                <a:solidFill>
                  <a:srgbClr val="FF0000"/>
                </a:solidFill>
              </a:rPr>
              <a:t>fixing External</a:t>
            </a:r>
            <a:r>
              <a:rPr lang="en-US" altLang="ar-IQ" sz="2800" b="1" smtClean="0">
                <a:solidFill>
                  <a:srgbClr val="FF0000"/>
                </a:solidFill>
              </a:rPr>
              <a:t>) </a:t>
            </a:r>
            <a:r>
              <a:rPr lang="ar-IQ" altLang="ar-IQ" sz="2800" b="1" smtClean="0">
                <a:solidFill>
                  <a:srgbClr val="FF0000"/>
                </a:solidFill>
              </a:rPr>
              <a:t> : </a:t>
            </a:r>
            <a:r>
              <a:rPr lang="ar-IQ" altLang="ar-IQ" sz="2800" b="1" smtClean="0"/>
              <a:t>يُثبت المفصلين فوق وتحت مكان الإصابة ويتم التثبيت بواسطة الجبس أو بواسطة الجبائر إذا كان الكسر بسيطاً.</a:t>
            </a:r>
          </a:p>
          <a:p>
            <a:pPr algn="just" eaLnBrk="1" hangingPunct="1"/>
            <a:r>
              <a:rPr lang="ar-IQ" altLang="ar-IQ" sz="2800" b="1" u="sng" smtClean="0">
                <a:solidFill>
                  <a:srgbClr val="FF0000"/>
                </a:solidFill>
              </a:rPr>
              <a:t>ب. التثبيت الداخلي</a:t>
            </a:r>
            <a:r>
              <a:rPr lang="ar-IQ" altLang="ar-IQ" sz="2800" b="1" smtClean="0">
                <a:solidFill>
                  <a:srgbClr val="FF0000"/>
                </a:solidFill>
              </a:rPr>
              <a:t> </a:t>
            </a:r>
            <a:r>
              <a:rPr lang="en-US" altLang="ar-IQ" sz="2800" b="1" smtClean="0">
                <a:solidFill>
                  <a:srgbClr val="FF0000"/>
                </a:solidFill>
              </a:rPr>
              <a:t>(</a:t>
            </a:r>
            <a:r>
              <a:rPr lang="en-US" altLang="ar-IQ" sz="2800" b="1" u="sng" smtClean="0">
                <a:solidFill>
                  <a:srgbClr val="FF0000"/>
                </a:solidFill>
              </a:rPr>
              <a:t>fixing Internal</a:t>
            </a:r>
            <a:r>
              <a:rPr lang="en-US" altLang="ar-IQ" sz="2800" b="1" smtClean="0">
                <a:solidFill>
                  <a:srgbClr val="FF0000"/>
                </a:solidFill>
              </a:rPr>
              <a:t>) </a:t>
            </a:r>
            <a:r>
              <a:rPr lang="ar-IQ" altLang="ar-IQ" sz="2800" b="1" smtClean="0"/>
              <a:t> : يُستخدم عندما يُرد العظم بالطريقة المفتوحة بواسطة العملية الجراحية </a:t>
            </a:r>
            <a:r>
              <a:rPr lang="en-US" altLang="ar-IQ" sz="2800" b="1" smtClean="0"/>
              <a:t>(operation)</a:t>
            </a:r>
            <a:r>
              <a:rPr lang="ar-IQ" altLang="ar-IQ" sz="2800" b="1" smtClean="0"/>
              <a:t> ويُستخدم لهذا الغرض (البراغي ، الصفائح والقضبان المصنوعة من البلاتين وسبائك الكروم والكوبالت والتي لا تتفاعل مع أنسجة الجسم.</a:t>
            </a:r>
            <a:endParaRPr lang="en-US" altLang="ar-IQ" sz="2800" b="1" smtClean="0"/>
          </a:p>
        </p:txBody>
      </p:sp>
    </p:spTree>
    <p:extLst>
      <p:ext uri="{BB962C8B-B14F-4D97-AF65-F5344CB8AC3E}">
        <p14:creationId xmlns:p14="http://schemas.microsoft.com/office/powerpoint/2010/main" val="40060765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7200" y="115888"/>
            <a:ext cx="8229600" cy="649287"/>
          </a:xfrm>
        </p:spPr>
        <p:txBody>
          <a:bodyPr>
            <a:normAutofit fontScale="90000"/>
          </a:bodyPr>
          <a:lstStyle/>
          <a:p>
            <a:pPr eaLnBrk="1" hangingPunct="1"/>
            <a:r>
              <a:rPr lang="ar-IQ" altLang="ar-IQ" sz="3600" b="1" smtClean="0">
                <a:solidFill>
                  <a:srgbClr val="FF0000"/>
                </a:solidFill>
              </a:rPr>
              <a:t>التأهيل والعلاج الطبيعي </a:t>
            </a:r>
            <a:r>
              <a:rPr lang="en-US" altLang="ar-IQ" sz="3600" b="1" smtClean="0">
                <a:solidFill>
                  <a:srgbClr val="FF0000"/>
                </a:solidFill>
              </a:rPr>
              <a:t>Rehabilitation</a:t>
            </a:r>
            <a:r>
              <a:rPr lang="en-US" altLang="ar-IQ" smtClean="0">
                <a:solidFill>
                  <a:srgbClr val="FF0000"/>
                </a:solidFill>
              </a:rPr>
              <a:t> </a:t>
            </a:r>
          </a:p>
        </p:txBody>
      </p:sp>
      <p:sp>
        <p:nvSpPr>
          <p:cNvPr id="49155" name="Rectangle 3"/>
          <p:cNvSpPr>
            <a:spLocks noGrp="1" noChangeArrowheads="1"/>
          </p:cNvSpPr>
          <p:nvPr>
            <p:ph idx="1"/>
          </p:nvPr>
        </p:nvSpPr>
        <p:spPr>
          <a:xfrm>
            <a:off x="179388" y="908050"/>
            <a:ext cx="8713787" cy="5761038"/>
          </a:xfrm>
        </p:spPr>
        <p:txBody>
          <a:bodyPr/>
          <a:lstStyle/>
          <a:p>
            <a:pPr marL="609600" indent="-609600" eaLnBrk="1" hangingPunct="1"/>
            <a:r>
              <a:rPr lang="ar-IQ" altLang="ar-IQ" sz="6600" b="1" smtClean="0">
                <a:latin typeface="Simplified Arabic" pitchFamily="18" charset="-78"/>
                <a:cs typeface="Simplified Arabic" pitchFamily="18" charset="-78"/>
              </a:rPr>
              <a:t>التأهيل والعلاج الطبيعي يكون في:ـ</a:t>
            </a:r>
          </a:p>
          <a:p>
            <a:pPr marL="609600" indent="-609600" eaLnBrk="1" hangingPunct="1"/>
            <a:r>
              <a:rPr lang="ar-IQ" altLang="ar-IQ" sz="6600" b="1" smtClean="0">
                <a:solidFill>
                  <a:srgbClr val="0000FF"/>
                </a:solidFill>
                <a:latin typeface="Simplified Arabic" pitchFamily="18" charset="-78"/>
                <a:cs typeface="Simplified Arabic" pitchFamily="18" charset="-78"/>
              </a:rPr>
              <a:t>1ـ في أثناء التجبيس </a:t>
            </a:r>
          </a:p>
          <a:p>
            <a:pPr marL="609600" indent="-609600" eaLnBrk="1" hangingPunct="1"/>
            <a:r>
              <a:rPr lang="ar-IQ" altLang="ar-IQ" sz="6600" b="1" smtClean="0">
                <a:solidFill>
                  <a:srgbClr val="0000FF"/>
                </a:solidFill>
                <a:latin typeface="Simplified Arabic" pitchFamily="18" charset="-78"/>
                <a:cs typeface="Simplified Arabic" pitchFamily="18" charset="-78"/>
              </a:rPr>
              <a:t>2. بعد إزالة التجبيس </a:t>
            </a:r>
            <a:endParaRPr lang="en-US" altLang="ar-IQ" sz="6600" b="1" smtClean="0">
              <a:solidFill>
                <a:srgbClr val="0000FF"/>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5172755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07950" y="188913"/>
            <a:ext cx="8928100" cy="647700"/>
          </a:xfrm>
        </p:spPr>
        <p:txBody>
          <a:bodyPr>
            <a:normAutofit fontScale="90000"/>
          </a:bodyPr>
          <a:lstStyle/>
          <a:p>
            <a:pPr marL="838200" indent="-838200" eaLnBrk="1" hangingPunct="1"/>
            <a:r>
              <a:rPr lang="ar-IQ" altLang="ar-IQ" sz="4000" b="1" smtClean="0">
                <a:solidFill>
                  <a:srgbClr val="C00000"/>
                </a:solidFill>
              </a:rPr>
              <a:t>1ـ التأهيل في أثناء التجبيس فيكون كما يلي :ـ</a:t>
            </a:r>
            <a:endParaRPr lang="en-US" altLang="ar-IQ" sz="4000" b="1" smtClean="0">
              <a:solidFill>
                <a:srgbClr val="C00000"/>
              </a:solidFill>
            </a:endParaRPr>
          </a:p>
        </p:txBody>
      </p:sp>
      <p:sp>
        <p:nvSpPr>
          <p:cNvPr id="50179" name="Rectangle 3"/>
          <p:cNvSpPr>
            <a:spLocks noGrp="1" noChangeArrowheads="1"/>
          </p:cNvSpPr>
          <p:nvPr>
            <p:ph idx="1"/>
          </p:nvPr>
        </p:nvSpPr>
        <p:spPr>
          <a:xfrm>
            <a:off x="179388" y="908050"/>
            <a:ext cx="8785225" cy="5689600"/>
          </a:xfrm>
        </p:spPr>
        <p:txBody>
          <a:bodyPr>
            <a:normAutofit lnSpcReduction="10000"/>
          </a:bodyPr>
          <a:lstStyle/>
          <a:p>
            <a:pPr algn="just" eaLnBrk="1" hangingPunct="1"/>
            <a:r>
              <a:rPr lang="ar-IQ" altLang="ar-IQ" b="1" dirty="0" smtClean="0">
                <a:cs typeface="Simplified Arabic" pitchFamily="18" charset="-78"/>
              </a:rPr>
              <a:t>أداء تمارين لتقوية المنطقة المصابة (انقباضات عضلية ثابتة ومتحركة) بهدف استعمال وتحريك المفاصل والعضلات والأطراف البعيدة عن مكان الكسر أعلى وأسفل مكان الإصابة منذ أول يوم في العلاج إذ إن لذلك </a:t>
            </a:r>
            <a:r>
              <a:rPr lang="ar-IQ" altLang="ar-IQ" b="1" dirty="0" smtClean="0">
                <a:solidFill>
                  <a:srgbClr val="FF0000"/>
                </a:solidFill>
                <a:cs typeface="Simplified Arabic" pitchFamily="18" charset="-78"/>
              </a:rPr>
              <a:t>فوائد كثيرة </a:t>
            </a:r>
            <a:r>
              <a:rPr lang="ar-IQ" altLang="ar-IQ" b="1" dirty="0" smtClean="0">
                <a:cs typeface="Simplified Arabic" pitchFamily="18" charset="-78"/>
              </a:rPr>
              <a:t>هي:ـ</a:t>
            </a:r>
          </a:p>
          <a:p>
            <a:pPr marL="0" indent="0" algn="just" eaLnBrk="1" hangingPunct="1">
              <a:buNone/>
            </a:pPr>
            <a:r>
              <a:rPr lang="ar-IQ" altLang="ar-IQ" b="1" dirty="0" smtClean="0">
                <a:solidFill>
                  <a:srgbClr val="FF0000"/>
                </a:solidFill>
                <a:cs typeface="Simplified Arabic" pitchFamily="18" charset="-78"/>
              </a:rPr>
              <a:t>س: ماهي فوائد التأهيل في أثناء تجبيس الكسر؟</a:t>
            </a:r>
          </a:p>
          <a:p>
            <a:pPr lvl="2" algn="just" eaLnBrk="1" hangingPunct="1"/>
            <a:r>
              <a:rPr lang="ar-IQ" altLang="ar-IQ" sz="3600" b="1" dirty="0" smtClean="0">
                <a:solidFill>
                  <a:srgbClr val="0000FF"/>
                </a:solidFill>
                <a:cs typeface="Simplified Arabic" pitchFamily="18" charset="-78"/>
              </a:rPr>
              <a:t>تنشيط وتحسين الدورة الدموية.</a:t>
            </a:r>
          </a:p>
          <a:p>
            <a:pPr lvl="2" algn="just" eaLnBrk="1" hangingPunct="1"/>
            <a:r>
              <a:rPr lang="ar-IQ" altLang="ar-IQ" sz="3600" b="1" dirty="0" smtClean="0">
                <a:solidFill>
                  <a:srgbClr val="0000FF"/>
                </a:solidFill>
                <a:cs typeface="Simplified Arabic" pitchFamily="18" charset="-78"/>
              </a:rPr>
              <a:t>تحسين تغذية العضلات.</a:t>
            </a:r>
          </a:p>
          <a:p>
            <a:pPr lvl="2" algn="just" eaLnBrk="1" hangingPunct="1"/>
            <a:r>
              <a:rPr lang="ar-IQ" altLang="ar-IQ" sz="3600" b="1" dirty="0" smtClean="0">
                <a:solidFill>
                  <a:srgbClr val="0000FF"/>
                </a:solidFill>
                <a:cs typeface="Simplified Arabic" pitchFamily="18" charset="-78"/>
              </a:rPr>
              <a:t>منع الضعف والضمور العضلي.</a:t>
            </a:r>
          </a:p>
          <a:p>
            <a:pPr lvl="2" algn="just" eaLnBrk="1" hangingPunct="1"/>
            <a:r>
              <a:rPr lang="ar-IQ" altLang="ar-IQ" sz="3600" b="1" dirty="0" smtClean="0">
                <a:solidFill>
                  <a:srgbClr val="0000FF"/>
                </a:solidFill>
                <a:cs typeface="Simplified Arabic" pitchFamily="18" charset="-78"/>
              </a:rPr>
              <a:t>يُساعد التأهيل على سرعة التئام الكسور.</a:t>
            </a:r>
          </a:p>
          <a:p>
            <a:pPr lvl="2" algn="just" eaLnBrk="1" hangingPunct="1"/>
            <a:r>
              <a:rPr lang="ar-IQ" altLang="ar-IQ" sz="3600" b="1" dirty="0" smtClean="0">
                <a:solidFill>
                  <a:srgbClr val="0000FF"/>
                </a:solidFill>
                <a:cs typeface="Simplified Arabic" pitchFamily="18" charset="-78"/>
              </a:rPr>
              <a:t>تحسين الحالة المعنوية للمصاب الرياضي.</a:t>
            </a:r>
            <a:endParaRPr lang="en-US" altLang="ar-IQ" sz="3600" b="1" dirty="0" smtClean="0">
              <a:solidFill>
                <a:srgbClr val="0000FF"/>
              </a:solidFill>
              <a:cs typeface="Simplified Arabic" pitchFamily="18" charset="-78"/>
            </a:endParaRPr>
          </a:p>
        </p:txBody>
      </p:sp>
    </p:spTree>
    <p:extLst>
      <p:ext uri="{BB962C8B-B14F-4D97-AF65-F5344CB8AC3E}">
        <p14:creationId xmlns:p14="http://schemas.microsoft.com/office/powerpoint/2010/main" val="15348614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عنوان 1"/>
          <p:cNvSpPr>
            <a:spLocks noGrp="1"/>
          </p:cNvSpPr>
          <p:nvPr>
            <p:ph type="title"/>
          </p:nvPr>
        </p:nvSpPr>
        <p:spPr>
          <a:xfrm>
            <a:off x="0" y="115888"/>
            <a:ext cx="9036050" cy="576262"/>
          </a:xfrm>
        </p:spPr>
        <p:txBody>
          <a:bodyPr>
            <a:normAutofit fontScale="90000"/>
          </a:bodyPr>
          <a:lstStyle/>
          <a:p>
            <a:r>
              <a:rPr lang="ar-IQ" sz="3200" b="1" dirty="0" smtClean="0">
                <a:solidFill>
                  <a:srgbClr val="FF0000"/>
                </a:solidFill>
                <a:latin typeface="Simplified Arabic" pitchFamily="18" charset="-78"/>
                <a:cs typeface="Simplified Arabic" pitchFamily="18" charset="-78"/>
              </a:rPr>
              <a:t>2. أما التأهيل والعلاج بعد </a:t>
            </a:r>
            <a:r>
              <a:rPr lang="ar-IQ" sz="3200" b="1" dirty="0" err="1" smtClean="0">
                <a:solidFill>
                  <a:srgbClr val="FF0000"/>
                </a:solidFill>
                <a:latin typeface="Simplified Arabic" pitchFamily="18" charset="-78"/>
                <a:cs typeface="Simplified Arabic" pitchFamily="18" charset="-78"/>
              </a:rPr>
              <a:t>التجبيس</a:t>
            </a:r>
            <a:r>
              <a:rPr lang="ar-IQ" sz="3200" b="1" dirty="0" smtClean="0">
                <a:solidFill>
                  <a:srgbClr val="FF0000"/>
                </a:solidFill>
                <a:latin typeface="Simplified Arabic" pitchFamily="18" charset="-78"/>
                <a:cs typeface="Simplified Arabic" pitchFamily="18" charset="-78"/>
              </a:rPr>
              <a:t> فيكون كما يلي:ـ</a:t>
            </a:r>
          </a:p>
        </p:txBody>
      </p:sp>
      <p:sp>
        <p:nvSpPr>
          <p:cNvPr id="51203" name="عنصر نائب للمحتوى 2"/>
          <p:cNvSpPr>
            <a:spLocks noGrp="1"/>
          </p:cNvSpPr>
          <p:nvPr>
            <p:ph idx="1"/>
          </p:nvPr>
        </p:nvSpPr>
        <p:spPr>
          <a:xfrm>
            <a:off x="107950" y="836613"/>
            <a:ext cx="8856663" cy="5905500"/>
          </a:xfrm>
        </p:spPr>
        <p:txBody>
          <a:bodyPr/>
          <a:lstStyle/>
          <a:p>
            <a:pPr algn="just"/>
            <a:r>
              <a:rPr lang="ar-IQ" sz="2800" b="1" smtClean="0">
                <a:solidFill>
                  <a:srgbClr val="FF0000"/>
                </a:solidFill>
                <a:latin typeface="Simplified Arabic" pitchFamily="18" charset="-78"/>
                <a:cs typeface="Simplified Arabic" pitchFamily="18" charset="-78"/>
              </a:rPr>
              <a:t>التدليك</a:t>
            </a:r>
            <a:r>
              <a:rPr lang="ar-IQ" sz="2800" b="1" smtClean="0">
                <a:latin typeface="Simplified Arabic" pitchFamily="18" charset="-78"/>
                <a:cs typeface="Simplified Arabic" pitchFamily="18" charset="-78"/>
              </a:rPr>
              <a:t> في حوض ماء دافئ في المناطق البعيدة عن الكسر .</a:t>
            </a:r>
          </a:p>
          <a:p>
            <a:pPr algn="just"/>
            <a:r>
              <a:rPr lang="ar-IQ" sz="2800" b="1" smtClean="0">
                <a:solidFill>
                  <a:srgbClr val="FF0000"/>
                </a:solidFill>
                <a:latin typeface="Simplified Arabic" pitchFamily="18" charset="-78"/>
                <a:cs typeface="Simplified Arabic" pitchFamily="18" charset="-78"/>
              </a:rPr>
              <a:t>تنشيط</a:t>
            </a:r>
            <a:r>
              <a:rPr lang="ar-IQ" sz="2800" b="1" smtClean="0">
                <a:latin typeface="Simplified Arabic" pitchFamily="18" charset="-78"/>
                <a:cs typeface="Simplified Arabic" pitchFamily="18" charset="-78"/>
              </a:rPr>
              <a:t> الدورة الدموية وتهيئة العضلات للعمل وتنبيه العضو للاستجابة للحركة والأداء.</a:t>
            </a:r>
          </a:p>
          <a:p>
            <a:pPr algn="just"/>
            <a:r>
              <a:rPr lang="ar-IQ" sz="2800" b="1" smtClean="0">
                <a:latin typeface="Simplified Arabic" pitchFamily="18" charset="-78"/>
                <a:cs typeface="Simplified Arabic" pitchFamily="18" charset="-78"/>
              </a:rPr>
              <a:t>تأدية بعض </a:t>
            </a:r>
            <a:r>
              <a:rPr lang="ar-IQ" sz="2800" b="1" smtClean="0">
                <a:solidFill>
                  <a:srgbClr val="FF0000"/>
                </a:solidFill>
                <a:latin typeface="Simplified Arabic" pitchFamily="18" charset="-78"/>
                <a:cs typeface="Simplified Arabic" pitchFamily="18" charset="-78"/>
              </a:rPr>
              <a:t>العضلات الإرادية</a:t>
            </a:r>
            <a:r>
              <a:rPr lang="ar-IQ" sz="2800" b="1" smtClean="0">
                <a:latin typeface="Simplified Arabic" pitchFamily="18" charset="-78"/>
                <a:cs typeface="Simplified Arabic" pitchFamily="18" charset="-78"/>
              </a:rPr>
              <a:t> إلى انقباض عضلي إرادي في ماء دافئ لمكان الإصابة تدريجياً كخطوة ايجابية للمجهود الذي سوف يؤديه العضو ويُساعد على مرونتها ومرونة المفاصل المشتركة في الحركة وعلاج حالة التصلب </a:t>
            </a:r>
            <a:r>
              <a:rPr lang="ar-IQ" sz="2800" b="1" smtClean="0">
                <a:solidFill>
                  <a:srgbClr val="FF0000"/>
                </a:solidFill>
                <a:latin typeface="Simplified Arabic" pitchFamily="18" charset="-78"/>
                <a:cs typeface="Simplified Arabic" pitchFamily="18" charset="-78"/>
              </a:rPr>
              <a:t>وفك الالتصاق</a:t>
            </a:r>
            <a:r>
              <a:rPr lang="ar-IQ" sz="2800" b="1" smtClean="0">
                <a:latin typeface="Simplified Arabic" pitchFamily="18" charset="-78"/>
                <a:cs typeface="Simplified Arabic" pitchFamily="18" charset="-78"/>
              </a:rPr>
              <a:t> التي تحدث غالباً بعد فك الجبس.</a:t>
            </a:r>
          </a:p>
          <a:p>
            <a:pPr algn="just"/>
            <a:r>
              <a:rPr lang="ar-IQ" sz="2800" b="1" smtClean="0">
                <a:latin typeface="Simplified Arabic" pitchFamily="18" charset="-78"/>
                <a:cs typeface="Simplified Arabic" pitchFamily="18" charset="-78"/>
              </a:rPr>
              <a:t>يُمكن استخدام </a:t>
            </a:r>
            <a:r>
              <a:rPr lang="ar-IQ" sz="2800" b="1" smtClean="0">
                <a:solidFill>
                  <a:srgbClr val="FF0000"/>
                </a:solidFill>
                <a:latin typeface="Simplified Arabic" pitchFamily="18" charset="-78"/>
                <a:cs typeface="Simplified Arabic" pitchFamily="18" charset="-78"/>
              </a:rPr>
              <a:t>العلاج الفيزياوي</a:t>
            </a:r>
            <a:r>
              <a:rPr lang="ar-IQ" sz="2800" b="1" smtClean="0">
                <a:latin typeface="Simplified Arabic" pitchFamily="18" charset="-78"/>
                <a:cs typeface="Simplified Arabic" pitchFamily="18" charset="-78"/>
              </a:rPr>
              <a:t> مثل الجلسات الكهربائية والتدليك تحت الماء أو اليدوي وبحسب ما يقرره الطبيب. </a:t>
            </a:r>
          </a:p>
          <a:p>
            <a:pPr algn="just"/>
            <a:r>
              <a:rPr lang="ar-IQ" sz="2800" b="1" smtClean="0">
                <a:latin typeface="Simplified Arabic" pitchFamily="18" charset="-78"/>
                <a:cs typeface="Simplified Arabic" pitchFamily="18" charset="-78"/>
              </a:rPr>
              <a:t>زيادة القدرة على التمرينات حتى يعود المصاب لحالته الطبيعية.</a:t>
            </a:r>
          </a:p>
          <a:p>
            <a:pPr algn="just"/>
            <a:r>
              <a:rPr lang="ar-IQ" sz="2800" b="1" smtClean="0">
                <a:latin typeface="Simplified Arabic" pitchFamily="18" charset="-78"/>
                <a:cs typeface="Simplified Arabic" pitchFamily="18" charset="-78"/>
              </a:rPr>
              <a:t>بعد اكتمال العلاج يجب التأكد من صحة التئام الكسر بأخذ صورة بالأشعة. </a:t>
            </a:r>
          </a:p>
        </p:txBody>
      </p:sp>
    </p:spTree>
    <p:extLst>
      <p:ext uri="{BB962C8B-B14F-4D97-AF65-F5344CB8AC3E}">
        <p14:creationId xmlns:p14="http://schemas.microsoft.com/office/powerpoint/2010/main" val="47258331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476672"/>
            <a:ext cx="8229600" cy="1224136"/>
          </a:xfrm>
        </p:spPr>
        <p:txBody>
          <a:bodyPr>
            <a:noAutofit/>
          </a:bodyPr>
          <a:lstStyle/>
          <a:p>
            <a:pPr lvl="0">
              <a:lnSpc>
                <a:spcPct val="90000"/>
              </a:lnSpc>
              <a:spcBef>
                <a:spcPts val="1000"/>
              </a:spcBef>
            </a:pPr>
            <a:r>
              <a:rPr lang="ar-IQ" sz="2800" b="1" dirty="0" smtClean="0">
                <a:solidFill>
                  <a:srgbClr val="C00000"/>
                </a:solidFill>
                <a:latin typeface="Simplified Arabic" pitchFamily="18" charset="-78"/>
                <a:ea typeface="+mn-ea"/>
                <a:cs typeface="Simplified Arabic" pitchFamily="18" charset="-78"/>
              </a:rPr>
              <a:t>انتهت المحاضرة الرابعة (4)</a:t>
            </a:r>
            <a:r>
              <a:rPr lang="ar-IQ" altLang="ar-IQ" sz="2800" b="1" dirty="0">
                <a:solidFill>
                  <a:srgbClr val="FF0000"/>
                </a:solidFill>
                <a:latin typeface="Simplified Arabic" pitchFamily="18" charset="-78"/>
                <a:ea typeface="+mn-ea"/>
                <a:cs typeface="Simplified Arabic" pitchFamily="18" charset="-78"/>
              </a:rPr>
              <a:t/>
            </a:r>
            <a:br>
              <a:rPr lang="ar-IQ" altLang="ar-IQ" sz="2800" b="1" dirty="0">
                <a:solidFill>
                  <a:srgbClr val="FF0000"/>
                </a:solidFill>
                <a:latin typeface="Simplified Arabic" pitchFamily="18" charset="-78"/>
                <a:ea typeface="+mn-ea"/>
                <a:cs typeface="Simplified Arabic" pitchFamily="18" charset="-78"/>
              </a:rPr>
            </a:br>
            <a:r>
              <a:rPr lang="ar-IQ" altLang="ar-IQ" sz="2800" b="1" dirty="0">
                <a:solidFill>
                  <a:srgbClr val="FF0000"/>
                </a:solidFill>
                <a:latin typeface="Simplified Arabic" pitchFamily="18" charset="-78"/>
                <a:ea typeface="+mn-ea"/>
                <a:cs typeface="Simplified Arabic" pitchFamily="18" charset="-78"/>
              </a:rPr>
              <a:t>2. الجهاز </a:t>
            </a:r>
            <a:r>
              <a:rPr lang="ar-IQ" altLang="ar-IQ" sz="2800" b="1" smtClean="0">
                <a:solidFill>
                  <a:srgbClr val="FF0000"/>
                </a:solidFill>
                <a:latin typeface="Simplified Arabic" pitchFamily="18" charset="-78"/>
                <a:ea typeface="+mn-ea"/>
                <a:cs typeface="Simplified Arabic" pitchFamily="18" charset="-78"/>
              </a:rPr>
              <a:t>الهيكلي وإصاباته </a:t>
            </a:r>
            <a:r>
              <a:rPr lang="ar-IQ" altLang="ar-IQ" sz="2800" b="1" dirty="0" smtClean="0">
                <a:solidFill>
                  <a:srgbClr val="FF0000"/>
                </a:solidFill>
                <a:latin typeface="Simplified Arabic" pitchFamily="18" charset="-78"/>
                <a:ea typeface="+mn-ea"/>
                <a:cs typeface="Simplified Arabic" pitchFamily="18" charset="-78"/>
              </a:rPr>
              <a:t>(الجزء الثاني)</a:t>
            </a:r>
            <a:r>
              <a:rPr lang="ar-IQ" altLang="ar-IQ" sz="2800" b="1" dirty="0">
                <a:solidFill>
                  <a:srgbClr val="FF0000"/>
                </a:solidFill>
                <a:latin typeface="Simplified Arabic" pitchFamily="18" charset="-78"/>
                <a:ea typeface="+mn-ea"/>
                <a:cs typeface="Simplified Arabic" pitchFamily="18" charset="-78"/>
              </a:rPr>
              <a:t/>
            </a:r>
            <a:br>
              <a:rPr lang="ar-IQ" altLang="ar-IQ" sz="2800" b="1" dirty="0">
                <a:solidFill>
                  <a:srgbClr val="FF0000"/>
                </a:solidFill>
                <a:latin typeface="Simplified Arabic" pitchFamily="18" charset="-78"/>
                <a:ea typeface="+mn-ea"/>
                <a:cs typeface="Simplified Arabic" pitchFamily="18" charset="-78"/>
              </a:rPr>
            </a:br>
            <a:r>
              <a:rPr lang="ar-IQ" altLang="ar-IQ" sz="2800" b="1" dirty="0">
                <a:solidFill>
                  <a:srgbClr val="FF0000"/>
                </a:solidFill>
                <a:latin typeface="Simplified Arabic" pitchFamily="18" charset="-78"/>
                <a:ea typeface="+mn-ea"/>
                <a:cs typeface="Simplified Arabic" pitchFamily="18" charset="-78"/>
              </a:rPr>
              <a:t> </a:t>
            </a:r>
            <a:r>
              <a:rPr lang="en-US" altLang="ar-IQ" sz="2800" b="1" dirty="0">
                <a:solidFill>
                  <a:srgbClr val="FF0000"/>
                </a:solidFill>
                <a:latin typeface="Simplified Arabic" pitchFamily="18" charset="-78"/>
                <a:ea typeface="+mn-ea"/>
                <a:cs typeface="Simplified Arabic" pitchFamily="18" charset="-78"/>
              </a:rPr>
              <a:t>structural system</a:t>
            </a:r>
            <a:endParaRPr lang="en-US" sz="2800" b="1" dirty="0">
              <a:solidFill>
                <a:srgbClr val="C00000"/>
              </a:solidFill>
              <a:latin typeface="Simplified Arabic" pitchFamily="18" charset="-78"/>
              <a:ea typeface="+mn-ea"/>
              <a:cs typeface="Simplified Arabic" pitchFamily="18" charset="-78"/>
            </a:endParaRPr>
          </a:p>
        </p:txBody>
      </p:sp>
      <p:sp>
        <p:nvSpPr>
          <p:cNvPr id="52227" name="Rectangle 3"/>
          <p:cNvSpPr>
            <a:spLocks noGrp="1" noChangeArrowheads="1"/>
          </p:cNvSpPr>
          <p:nvPr>
            <p:ph idx="1"/>
          </p:nvPr>
        </p:nvSpPr>
        <p:spPr>
          <a:xfrm>
            <a:off x="323528" y="1844825"/>
            <a:ext cx="8424935" cy="4608512"/>
          </a:xfrm>
        </p:spPr>
        <p:txBody>
          <a:bodyPr>
            <a:normAutofit/>
          </a:bodyPr>
          <a:lstStyle/>
          <a:p>
            <a:pPr algn="just" eaLnBrk="1" hangingPunct="1"/>
            <a:r>
              <a:rPr lang="ar-IQ" altLang="ar-IQ" sz="4000" b="1" dirty="0" smtClean="0">
                <a:solidFill>
                  <a:srgbClr val="FF0000"/>
                </a:solidFill>
                <a:latin typeface="Simplified Arabic" pitchFamily="18" charset="-78"/>
                <a:ea typeface="+mj-ea"/>
                <a:cs typeface="Simplified Arabic" pitchFamily="18" charset="-78"/>
              </a:rPr>
              <a:t>وصلنا الى موضوع</a:t>
            </a:r>
          </a:p>
          <a:p>
            <a:pPr algn="ctr" eaLnBrk="1" hangingPunct="1"/>
            <a:r>
              <a:rPr lang="ar-IQ" altLang="ar-IQ" sz="4000" b="1" dirty="0" smtClean="0">
                <a:solidFill>
                  <a:srgbClr val="0070C0"/>
                </a:solidFill>
                <a:latin typeface="Simplified Arabic" pitchFamily="18" charset="-78"/>
                <a:ea typeface="+mj-ea"/>
                <a:cs typeface="Simplified Arabic" pitchFamily="18" charset="-78"/>
              </a:rPr>
              <a:t>ميكانيكية </a:t>
            </a:r>
            <a:r>
              <a:rPr lang="ar-IQ" altLang="ar-IQ" sz="4000" b="1" dirty="0">
                <a:solidFill>
                  <a:srgbClr val="0070C0"/>
                </a:solidFill>
                <a:latin typeface="Simplified Arabic" pitchFamily="18" charset="-78"/>
                <a:ea typeface="+mj-ea"/>
                <a:cs typeface="Simplified Arabic" pitchFamily="18" charset="-78"/>
              </a:rPr>
              <a:t>التأم </a:t>
            </a:r>
            <a:r>
              <a:rPr lang="ar-IQ" altLang="ar-IQ" sz="4000" b="1" dirty="0" smtClean="0">
                <a:solidFill>
                  <a:srgbClr val="0070C0"/>
                </a:solidFill>
                <a:latin typeface="Simplified Arabic" pitchFamily="18" charset="-78"/>
                <a:ea typeface="+mj-ea"/>
                <a:cs typeface="Simplified Arabic" pitchFamily="18" charset="-78"/>
              </a:rPr>
              <a:t>الكسور</a:t>
            </a:r>
          </a:p>
          <a:p>
            <a:pPr algn="just" eaLnBrk="1" hangingPunct="1"/>
            <a:r>
              <a:rPr lang="ar-IQ" altLang="ar-IQ" sz="4000" b="1" dirty="0" smtClean="0">
                <a:solidFill>
                  <a:srgbClr val="FF0000"/>
                </a:solidFill>
                <a:latin typeface="Simplified Arabic" pitchFamily="18" charset="-78"/>
                <a:ea typeface="+mj-ea"/>
                <a:cs typeface="Simplified Arabic" pitchFamily="18" charset="-78"/>
              </a:rPr>
              <a:t>نكمله المحاضرة القادمة المحاضرة الخامسة (5)</a:t>
            </a:r>
          </a:p>
          <a:p>
            <a:pPr algn="just" eaLnBrk="1" hangingPunct="1"/>
            <a:r>
              <a:rPr lang="ar-IQ" altLang="ar-IQ" sz="4000" b="1" dirty="0" smtClean="0">
                <a:solidFill>
                  <a:srgbClr val="FF0000"/>
                </a:solidFill>
                <a:latin typeface="Simplified Arabic" pitchFamily="18" charset="-78"/>
                <a:ea typeface="+mj-ea"/>
                <a:cs typeface="Simplified Arabic" pitchFamily="18" charset="-78"/>
              </a:rPr>
              <a:t> ان شاء الله تعالى </a:t>
            </a:r>
          </a:p>
          <a:p>
            <a:pPr lvl="0" algn="ctr" fontAlgn="base">
              <a:spcAft>
                <a:spcPct val="0"/>
              </a:spcAft>
              <a:buFontTx/>
              <a:buChar char="•"/>
            </a:pPr>
            <a:r>
              <a:rPr lang="ar-IQ" altLang="ar-IQ" b="1" kern="0" dirty="0" err="1">
                <a:solidFill>
                  <a:srgbClr val="00B050"/>
                </a:solidFill>
                <a:latin typeface="Simplified Arabic" pitchFamily="18" charset="-78"/>
                <a:cs typeface="Simplified Arabic" pitchFamily="18" charset="-78"/>
              </a:rPr>
              <a:t>أ.د</a:t>
            </a:r>
            <a:r>
              <a:rPr lang="ar-IQ" altLang="ar-IQ" b="1" kern="0" dirty="0">
                <a:solidFill>
                  <a:srgbClr val="00B050"/>
                </a:solidFill>
                <a:latin typeface="Simplified Arabic" pitchFamily="18" charset="-78"/>
                <a:cs typeface="Simplified Arabic" pitchFamily="18" charset="-78"/>
              </a:rPr>
              <a:t>. حسن هادي الهلالي</a:t>
            </a:r>
          </a:p>
          <a:p>
            <a:pPr lvl="0" algn="ctr" fontAlgn="base">
              <a:spcAft>
                <a:spcPct val="0"/>
              </a:spcAft>
              <a:buFontTx/>
              <a:buChar char="•"/>
            </a:pPr>
            <a:r>
              <a:rPr lang="ar-IQ" altLang="ar-IQ" b="1" kern="0" dirty="0">
                <a:solidFill>
                  <a:srgbClr val="00B050"/>
                </a:solidFill>
                <a:latin typeface="Simplified Arabic" pitchFamily="18" charset="-78"/>
                <a:cs typeface="Simplified Arabic" pitchFamily="18" charset="-78"/>
              </a:rPr>
              <a:t>الجامعة المستنصرية – كلية التربية البدنية وعلوم الرياضة</a:t>
            </a:r>
            <a:endParaRPr lang="en-US" altLang="ar-IQ" b="1" kern="0" dirty="0">
              <a:solidFill>
                <a:srgbClr val="00B05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9136635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365129"/>
            <a:ext cx="7886700" cy="471583"/>
          </a:xfrm>
        </p:spPr>
        <p:txBody>
          <a:bodyPr>
            <a:noAutofit/>
          </a:bodyPr>
          <a:lstStyle/>
          <a:p>
            <a:pPr algn="ctr">
              <a:lnSpc>
                <a:spcPct val="115000"/>
              </a:lnSpc>
              <a:spcBef>
                <a:spcPts val="0"/>
              </a:spcBef>
              <a:spcAft>
                <a:spcPts val="1000"/>
              </a:spcAft>
            </a:pPr>
            <a:r>
              <a:rPr lang="ar-IQ" sz="2800" b="1" dirty="0">
                <a:solidFill>
                  <a:srgbClr val="FF0000"/>
                </a:solidFill>
                <a:latin typeface="Simplified Arabic" pitchFamily="18" charset="-78"/>
                <a:ea typeface="Calibri"/>
                <a:cs typeface="Simplified Arabic" pitchFamily="18" charset="-78"/>
              </a:rPr>
              <a:t>المحاضرة </a:t>
            </a:r>
            <a:r>
              <a:rPr lang="ar-IQ" sz="2800" b="1" dirty="0" smtClean="0">
                <a:solidFill>
                  <a:srgbClr val="FF0000"/>
                </a:solidFill>
                <a:latin typeface="Simplified Arabic" pitchFamily="18" charset="-78"/>
                <a:ea typeface="Calibri"/>
                <a:cs typeface="Simplified Arabic" pitchFamily="18" charset="-78"/>
              </a:rPr>
              <a:t>الرابعة / الجهاز </a:t>
            </a:r>
            <a:r>
              <a:rPr lang="ar-IQ" sz="2800" b="1" dirty="0">
                <a:solidFill>
                  <a:srgbClr val="FF0000"/>
                </a:solidFill>
                <a:latin typeface="Simplified Arabic" pitchFamily="18" charset="-78"/>
                <a:ea typeface="Calibri"/>
                <a:cs typeface="Simplified Arabic" pitchFamily="18" charset="-78"/>
              </a:rPr>
              <a:t>الهيكلي وإصاباته </a:t>
            </a:r>
            <a:r>
              <a:rPr lang="ar-IQ" sz="2800" b="1" dirty="0" smtClean="0">
                <a:solidFill>
                  <a:srgbClr val="FF0000"/>
                </a:solidFill>
                <a:latin typeface="Simplified Arabic" pitchFamily="18" charset="-78"/>
                <a:ea typeface="Calibri"/>
                <a:cs typeface="Simplified Arabic" pitchFamily="18" charset="-78"/>
              </a:rPr>
              <a:t> / (</a:t>
            </a:r>
            <a:r>
              <a:rPr lang="ar-IQ" sz="2800" b="1" dirty="0">
                <a:solidFill>
                  <a:srgbClr val="FF0000"/>
                </a:solidFill>
                <a:latin typeface="Simplified Arabic" pitchFamily="18" charset="-78"/>
                <a:ea typeface="Calibri"/>
                <a:cs typeface="Simplified Arabic" pitchFamily="18" charset="-78"/>
              </a:rPr>
              <a:t>الجزء الثاني</a:t>
            </a:r>
            <a:r>
              <a:rPr lang="ar-IQ" sz="2800" b="1" dirty="0" smtClean="0">
                <a:solidFill>
                  <a:srgbClr val="FF0000"/>
                </a:solidFill>
                <a:latin typeface="Simplified Arabic" pitchFamily="18" charset="-78"/>
                <a:ea typeface="Calibri"/>
                <a:cs typeface="Simplified Arabic" pitchFamily="18" charset="-78"/>
              </a:rPr>
              <a:t>)</a:t>
            </a:r>
            <a:endParaRPr lang="ar-IQ" sz="2800" b="1"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idx="1"/>
          </p:nvPr>
        </p:nvSpPr>
        <p:spPr>
          <a:xfrm>
            <a:off x="323528" y="1052736"/>
            <a:ext cx="8424936" cy="5124227"/>
          </a:xfrm>
        </p:spPr>
        <p:txBody>
          <a:bodyPr>
            <a:normAutofit/>
          </a:bodyPr>
          <a:lstStyle/>
          <a:p>
            <a:pPr marL="342900" lvl="0" indent="-342900" algn="just">
              <a:lnSpc>
                <a:spcPct val="115000"/>
              </a:lnSpc>
              <a:spcBef>
                <a:spcPts val="0"/>
              </a:spcBef>
              <a:buFont typeface="Wingdings"/>
              <a:buChar char=""/>
            </a:pPr>
            <a:r>
              <a:rPr lang="ar-IQ" sz="3200" b="1" dirty="0">
                <a:solidFill>
                  <a:srgbClr val="BD0395"/>
                </a:solidFill>
                <a:ea typeface="Calibri"/>
                <a:cs typeface="Simplified Arabic"/>
              </a:rPr>
              <a:t>محاور </a:t>
            </a:r>
            <a:r>
              <a:rPr lang="ar-IQ" sz="3200" b="1" dirty="0" smtClean="0">
                <a:solidFill>
                  <a:srgbClr val="BD0395"/>
                </a:solidFill>
                <a:ea typeface="Calibri"/>
                <a:cs typeface="Simplified Arabic"/>
              </a:rPr>
              <a:t>المحاضرة</a:t>
            </a:r>
            <a:endParaRPr lang="en-US" sz="3200" dirty="0" smtClean="0">
              <a:solidFill>
                <a:srgbClr val="BD0395"/>
              </a:solidFill>
              <a:ea typeface="Calibri"/>
              <a:cs typeface="Arial"/>
            </a:endParaRPr>
          </a:p>
          <a:p>
            <a:pPr marL="0" algn="just">
              <a:lnSpc>
                <a:spcPct val="115000"/>
              </a:lnSpc>
              <a:spcBef>
                <a:spcPts val="0"/>
              </a:spcBef>
            </a:pPr>
            <a:r>
              <a:rPr lang="ar-SA" b="1" dirty="0" smtClean="0">
                <a:ea typeface="Calibri"/>
                <a:cs typeface="Simplified Arabic"/>
              </a:rPr>
              <a:t>2ـ1ـ2ـ2 </a:t>
            </a:r>
            <a:r>
              <a:rPr lang="ar-IQ" b="1" dirty="0" smtClean="0">
                <a:ea typeface="Calibri"/>
                <a:cs typeface="Simplified Arabic"/>
              </a:rPr>
              <a:t>الكسور                                 </a:t>
            </a:r>
            <a:r>
              <a:rPr lang="en-US" b="1" dirty="0" smtClean="0">
                <a:latin typeface="Simplified Arabic"/>
                <a:ea typeface="Calibri"/>
                <a:cs typeface="Arial"/>
              </a:rPr>
              <a:t>The Fractures</a:t>
            </a:r>
            <a:endParaRPr lang="en-US" sz="1800" dirty="0" smtClean="0">
              <a:ea typeface="Calibri"/>
              <a:cs typeface="Arial"/>
            </a:endParaRPr>
          </a:p>
          <a:p>
            <a:pPr marL="342900" lvl="0" indent="-342900" algn="just">
              <a:spcBef>
                <a:spcPts val="0"/>
              </a:spcBef>
              <a:buFont typeface="Wingdings"/>
              <a:buChar char=""/>
            </a:pPr>
            <a:r>
              <a:rPr lang="ar-IQ" b="1" dirty="0" smtClean="0">
                <a:cs typeface="Simplified Arabic"/>
              </a:rPr>
              <a:t>أسباب </a:t>
            </a:r>
            <a:r>
              <a:rPr lang="ar-IQ" b="1" dirty="0">
                <a:cs typeface="Simplified Arabic"/>
              </a:rPr>
              <a:t>الكسور</a:t>
            </a:r>
            <a:r>
              <a:rPr lang="ar-IQ" dirty="0">
                <a:cs typeface="Simplified Arabic"/>
              </a:rPr>
              <a:t>              </a:t>
            </a:r>
            <a:r>
              <a:rPr lang="ar-IQ" dirty="0" smtClean="0">
                <a:cs typeface="Simplified Arabic"/>
              </a:rPr>
              <a:t>            </a:t>
            </a:r>
            <a:r>
              <a:rPr lang="en-US" b="1" dirty="0">
                <a:latin typeface="Simplified Arabic"/>
              </a:rPr>
              <a:t>Causes of fractures</a:t>
            </a:r>
            <a:endParaRPr lang="en-US" dirty="0"/>
          </a:p>
          <a:p>
            <a:pPr marL="342900" lvl="0" indent="-342900" algn="just">
              <a:spcBef>
                <a:spcPts val="0"/>
              </a:spcBef>
              <a:buFont typeface="Wingdings"/>
              <a:buChar char=""/>
            </a:pPr>
            <a:r>
              <a:rPr lang="ar-IQ" b="1" dirty="0">
                <a:cs typeface="Simplified Arabic"/>
              </a:rPr>
              <a:t>أنواع الكسور                 </a:t>
            </a:r>
            <a:r>
              <a:rPr lang="ar-IQ" b="1" dirty="0" smtClean="0">
                <a:cs typeface="Simplified Arabic"/>
              </a:rPr>
              <a:t>            </a:t>
            </a:r>
            <a:r>
              <a:rPr lang="en-US" b="1" dirty="0">
                <a:latin typeface="Simplified Arabic"/>
              </a:rPr>
              <a:t>Types of fractures</a:t>
            </a:r>
            <a:endParaRPr lang="en-US" dirty="0"/>
          </a:p>
          <a:p>
            <a:pPr marL="342900" lvl="0" indent="-342900" algn="just">
              <a:spcBef>
                <a:spcPts val="0"/>
              </a:spcBef>
              <a:buFont typeface="Wingdings"/>
              <a:buChar char=""/>
            </a:pPr>
            <a:r>
              <a:rPr lang="ar-IQ" b="1" dirty="0">
                <a:cs typeface="Simplified Arabic"/>
              </a:rPr>
              <a:t>أشكال الكسور         </a:t>
            </a:r>
            <a:r>
              <a:rPr lang="ar-IQ" b="1" dirty="0" smtClean="0">
                <a:cs typeface="Simplified Arabic"/>
              </a:rPr>
              <a:t>            </a:t>
            </a:r>
            <a:r>
              <a:rPr lang="en-US" b="1" dirty="0">
                <a:latin typeface="Simplified Arabic"/>
              </a:rPr>
              <a:t>Forms of the Fractures</a:t>
            </a:r>
            <a:endParaRPr lang="en-US" dirty="0"/>
          </a:p>
          <a:p>
            <a:pPr marL="342900" lvl="0" indent="-342900" algn="just">
              <a:spcBef>
                <a:spcPts val="0"/>
              </a:spcBef>
              <a:buFont typeface="Wingdings"/>
              <a:buChar char=""/>
            </a:pPr>
            <a:r>
              <a:rPr lang="ar-IQ" sz="2400" b="1" dirty="0">
                <a:cs typeface="Simplified Arabic"/>
              </a:rPr>
              <a:t>علامات وأعراض </a:t>
            </a:r>
            <a:r>
              <a:rPr lang="ar-IQ" sz="2400" b="1" dirty="0" smtClean="0">
                <a:cs typeface="Simplified Arabic"/>
              </a:rPr>
              <a:t>الكسور  </a:t>
            </a:r>
            <a:r>
              <a:rPr lang="en-US" sz="2400" b="1" dirty="0" smtClean="0">
                <a:latin typeface="Simplified Arabic"/>
              </a:rPr>
              <a:t>marks </a:t>
            </a:r>
            <a:r>
              <a:rPr lang="en-US" sz="2400" b="1" dirty="0">
                <a:latin typeface="Simplified Arabic"/>
              </a:rPr>
              <a:t>and symptoms of the fractures</a:t>
            </a:r>
            <a:endParaRPr lang="en-US" sz="2400" dirty="0"/>
          </a:p>
          <a:p>
            <a:pPr marL="342900" lvl="0" indent="-342900" algn="just">
              <a:spcBef>
                <a:spcPts val="0"/>
              </a:spcBef>
              <a:buFont typeface="Wingdings"/>
              <a:buChar char=""/>
            </a:pPr>
            <a:r>
              <a:rPr lang="ar-IQ" b="1" dirty="0">
                <a:cs typeface="Simplified Arabic"/>
              </a:rPr>
              <a:t>إسعاف الكسور     </a:t>
            </a:r>
            <a:r>
              <a:rPr lang="ar-IQ" b="1" dirty="0" smtClean="0">
                <a:cs typeface="Simplified Arabic"/>
              </a:rPr>
              <a:t>                 </a:t>
            </a:r>
            <a:r>
              <a:rPr lang="ar-IQ" dirty="0" smtClean="0">
                <a:cs typeface="Simplified Arabic"/>
              </a:rPr>
              <a:t> </a:t>
            </a:r>
            <a:r>
              <a:rPr lang="en-US" b="1" dirty="0">
                <a:latin typeface="Simplified Arabic"/>
              </a:rPr>
              <a:t>First-aid of fractures</a:t>
            </a:r>
            <a:endParaRPr lang="en-US" dirty="0"/>
          </a:p>
          <a:p>
            <a:pPr marL="342900" lvl="0" indent="-342900" algn="just">
              <a:spcBef>
                <a:spcPts val="0"/>
              </a:spcBef>
              <a:buFont typeface="Wingdings"/>
              <a:buChar char=""/>
            </a:pPr>
            <a:r>
              <a:rPr lang="ar-IQ" b="1" dirty="0">
                <a:cs typeface="Simplified Arabic"/>
              </a:rPr>
              <a:t>علاج الكسور     </a:t>
            </a:r>
            <a:r>
              <a:rPr lang="ar-IQ" b="1" dirty="0" smtClean="0">
                <a:cs typeface="Simplified Arabic"/>
              </a:rPr>
              <a:t>                </a:t>
            </a:r>
            <a:r>
              <a:rPr lang="en-US" b="1" dirty="0">
                <a:latin typeface="Simplified Arabic"/>
              </a:rPr>
              <a:t>Therapeutic of fractures</a:t>
            </a:r>
            <a:endParaRPr lang="en-US" dirty="0"/>
          </a:p>
          <a:p>
            <a:pPr marL="342900" lvl="0" indent="-342900" algn="just">
              <a:spcBef>
                <a:spcPts val="0"/>
              </a:spcBef>
              <a:buFont typeface="Wingdings"/>
              <a:buChar char=""/>
            </a:pPr>
            <a:r>
              <a:rPr lang="ar-IQ" b="1" dirty="0">
                <a:cs typeface="Simplified Arabic"/>
              </a:rPr>
              <a:t>التأهيل والعلاج الطبيعي </a:t>
            </a:r>
            <a:r>
              <a:rPr lang="ar-IQ" b="1" dirty="0" smtClean="0">
                <a:cs typeface="Simplified Arabic"/>
              </a:rPr>
              <a:t>للكسور                 </a:t>
            </a:r>
            <a:r>
              <a:rPr lang="en-US" b="1" dirty="0" smtClean="0">
                <a:latin typeface="Simplified Arabic"/>
              </a:rPr>
              <a:t>Rehabilitation</a:t>
            </a:r>
            <a:endParaRPr lang="en-US" dirty="0"/>
          </a:p>
        </p:txBody>
      </p:sp>
    </p:spTree>
    <p:extLst>
      <p:ext uri="{BB962C8B-B14F-4D97-AF65-F5344CB8AC3E}">
        <p14:creationId xmlns:p14="http://schemas.microsoft.com/office/powerpoint/2010/main" val="2581749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07950" y="115888"/>
            <a:ext cx="8928100" cy="576262"/>
          </a:xfrm>
        </p:spPr>
        <p:txBody>
          <a:bodyPr>
            <a:normAutofit fontScale="90000"/>
          </a:bodyPr>
          <a:lstStyle/>
          <a:p>
            <a:pPr eaLnBrk="1" hangingPunct="1"/>
            <a:r>
              <a:rPr lang="ar-SA" altLang="ar-IQ" sz="3600" b="1" dirty="0" smtClean="0">
                <a:solidFill>
                  <a:srgbClr val="FF0000"/>
                </a:solidFill>
              </a:rPr>
              <a:t>2ـ1ـ2ـ2 </a:t>
            </a:r>
            <a:r>
              <a:rPr lang="ar-IQ" altLang="ar-IQ" sz="3600" b="1" dirty="0" smtClean="0">
                <a:solidFill>
                  <a:srgbClr val="FF0000"/>
                </a:solidFill>
              </a:rPr>
              <a:t>الكسور </a:t>
            </a:r>
            <a:r>
              <a:rPr lang="en-US" altLang="ar-IQ" sz="3600" b="1" dirty="0" smtClean="0">
                <a:solidFill>
                  <a:srgbClr val="FF0000"/>
                </a:solidFill>
              </a:rPr>
              <a:t>(The Fractures)</a:t>
            </a:r>
          </a:p>
        </p:txBody>
      </p:sp>
      <p:sp>
        <p:nvSpPr>
          <p:cNvPr id="27651" name="Rectangle 3"/>
          <p:cNvSpPr>
            <a:spLocks noGrp="1" noChangeArrowheads="1"/>
          </p:cNvSpPr>
          <p:nvPr>
            <p:ph idx="1"/>
          </p:nvPr>
        </p:nvSpPr>
        <p:spPr>
          <a:xfrm>
            <a:off x="179388" y="836613"/>
            <a:ext cx="8785225" cy="5761037"/>
          </a:xfrm>
        </p:spPr>
        <p:txBody>
          <a:bodyPr>
            <a:normAutofit fontScale="92500" lnSpcReduction="20000"/>
          </a:bodyPr>
          <a:lstStyle/>
          <a:p>
            <a:pPr algn="just" eaLnBrk="1" hangingPunct="1">
              <a:lnSpc>
                <a:spcPct val="90000"/>
              </a:lnSpc>
            </a:pPr>
            <a:r>
              <a:rPr lang="ar-IQ" altLang="ar-IQ" sz="4800" b="1" dirty="0" smtClean="0">
                <a:solidFill>
                  <a:srgbClr val="FF0000"/>
                </a:solidFill>
                <a:latin typeface="Simplified Arabic" pitchFamily="18" charset="-78"/>
                <a:cs typeface="Simplified Arabic" pitchFamily="18" charset="-78"/>
              </a:rPr>
              <a:t>س: عرف الكسور ؟</a:t>
            </a:r>
          </a:p>
          <a:p>
            <a:pPr algn="just" eaLnBrk="1" hangingPunct="1">
              <a:lnSpc>
                <a:spcPct val="90000"/>
              </a:lnSpc>
            </a:pPr>
            <a:r>
              <a:rPr lang="ar-IQ" altLang="ar-IQ" sz="4800" b="1" dirty="0" smtClean="0">
                <a:solidFill>
                  <a:srgbClr val="FF0000"/>
                </a:solidFill>
                <a:latin typeface="Simplified Arabic" pitchFamily="18" charset="-78"/>
                <a:cs typeface="Simplified Arabic" pitchFamily="18" charset="-78"/>
              </a:rPr>
              <a:t>تعرف</a:t>
            </a:r>
            <a:r>
              <a:rPr lang="ar-IQ" altLang="ar-IQ" sz="4800" b="1" dirty="0" smtClean="0">
                <a:latin typeface="Simplified Arabic" pitchFamily="18" charset="-78"/>
                <a:cs typeface="Simplified Arabic" pitchFamily="18" charset="-78"/>
              </a:rPr>
              <a:t> الكسور </a:t>
            </a:r>
          </a:p>
          <a:p>
            <a:pPr algn="just" eaLnBrk="1" hangingPunct="1">
              <a:lnSpc>
                <a:spcPct val="90000"/>
              </a:lnSpc>
            </a:pPr>
            <a:r>
              <a:rPr lang="ar-IQ" altLang="ar-IQ" sz="4800" b="1" dirty="0" smtClean="0">
                <a:solidFill>
                  <a:srgbClr val="FF66FF"/>
                </a:solidFill>
                <a:latin typeface="Simplified Arabic" pitchFamily="18" charset="-78"/>
                <a:cs typeface="Simplified Arabic" pitchFamily="18" charset="-78"/>
              </a:rPr>
              <a:t>بأنها فقدان لاستمرارية </a:t>
            </a:r>
            <a:r>
              <a:rPr lang="en-US" altLang="ar-IQ" sz="4800" b="1" dirty="0" smtClean="0">
                <a:solidFill>
                  <a:srgbClr val="FF66FF"/>
                </a:solidFill>
                <a:latin typeface="Simplified Arabic" pitchFamily="18" charset="-78"/>
                <a:cs typeface="Simplified Arabic" pitchFamily="18" charset="-78"/>
              </a:rPr>
              <a:t>(loss continuation)</a:t>
            </a:r>
            <a:r>
              <a:rPr lang="ar-IQ" altLang="ar-IQ" sz="4800" b="1" dirty="0" smtClean="0">
                <a:solidFill>
                  <a:srgbClr val="FF66FF"/>
                </a:solidFill>
                <a:latin typeface="Simplified Arabic" pitchFamily="18" charset="-78"/>
                <a:cs typeface="Simplified Arabic" pitchFamily="18" charset="-78"/>
              </a:rPr>
              <a:t> العظم الطبيعية </a:t>
            </a:r>
          </a:p>
          <a:p>
            <a:pPr algn="just" eaLnBrk="1" hangingPunct="1">
              <a:lnSpc>
                <a:spcPct val="90000"/>
              </a:lnSpc>
            </a:pPr>
            <a:r>
              <a:rPr lang="ar-IQ" altLang="ar-IQ" sz="4800" b="1" dirty="0" smtClean="0">
                <a:solidFill>
                  <a:srgbClr val="0066FF"/>
                </a:solidFill>
                <a:latin typeface="Simplified Arabic" pitchFamily="18" charset="-78"/>
                <a:cs typeface="Simplified Arabic" pitchFamily="18" charset="-78"/>
              </a:rPr>
              <a:t>نتيجة شدة خارجية كـ :-</a:t>
            </a:r>
          </a:p>
          <a:p>
            <a:pPr algn="just" eaLnBrk="1" hangingPunct="1">
              <a:lnSpc>
                <a:spcPct val="90000"/>
              </a:lnSpc>
            </a:pPr>
            <a:r>
              <a:rPr lang="ar-IQ" altLang="ar-IQ" sz="4800" b="1" dirty="0" smtClean="0">
                <a:solidFill>
                  <a:srgbClr val="FF66FF"/>
                </a:solidFill>
                <a:latin typeface="Simplified Arabic" pitchFamily="18" charset="-78"/>
                <a:cs typeface="Simplified Arabic" pitchFamily="18" charset="-78"/>
              </a:rPr>
              <a:t> الضغط (</a:t>
            </a:r>
            <a:r>
              <a:rPr lang="en-US" altLang="ar-IQ" sz="4800" b="1" dirty="0" smtClean="0">
                <a:solidFill>
                  <a:srgbClr val="FF66FF"/>
                </a:solidFill>
                <a:latin typeface="Simplified Arabic" pitchFamily="18" charset="-78"/>
                <a:cs typeface="Simplified Arabic" pitchFamily="18" charset="-78"/>
              </a:rPr>
              <a:t>Pressure</a:t>
            </a:r>
            <a:r>
              <a:rPr lang="ar-IQ" altLang="ar-IQ" sz="4800" b="1" dirty="0" smtClean="0">
                <a:solidFill>
                  <a:srgbClr val="FF66FF"/>
                </a:solidFill>
                <a:latin typeface="Simplified Arabic" pitchFamily="18" charset="-78"/>
                <a:cs typeface="Simplified Arabic" pitchFamily="18" charset="-78"/>
              </a:rPr>
              <a:t>) </a:t>
            </a:r>
          </a:p>
          <a:p>
            <a:pPr algn="just" eaLnBrk="1" hangingPunct="1">
              <a:lnSpc>
                <a:spcPct val="90000"/>
              </a:lnSpc>
            </a:pPr>
            <a:r>
              <a:rPr lang="ar-IQ" altLang="ar-IQ" sz="4800" b="1" dirty="0" smtClean="0">
                <a:solidFill>
                  <a:srgbClr val="33CC33"/>
                </a:solidFill>
                <a:latin typeface="Simplified Arabic" pitchFamily="18" charset="-78"/>
                <a:cs typeface="Simplified Arabic" pitchFamily="18" charset="-78"/>
              </a:rPr>
              <a:t>أو السحق (</a:t>
            </a:r>
            <a:r>
              <a:rPr lang="en-US" altLang="ar-IQ" sz="4800" b="1" dirty="0" smtClean="0">
                <a:solidFill>
                  <a:srgbClr val="33CC33"/>
                </a:solidFill>
                <a:latin typeface="Simplified Arabic" pitchFamily="18" charset="-78"/>
                <a:cs typeface="Simplified Arabic" pitchFamily="18" charset="-78"/>
              </a:rPr>
              <a:t>Crushing</a:t>
            </a:r>
            <a:r>
              <a:rPr lang="ar-IQ" altLang="ar-IQ" sz="4800" b="1" dirty="0" smtClean="0">
                <a:solidFill>
                  <a:srgbClr val="33CC33"/>
                </a:solidFill>
                <a:latin typeface="Simplified Arabic" pitchFamily="18" charset="-78"/>
                <a:cs typeface="Simplified Arabic" pitchFamily="18" charset="-78"/>
              </a:rPr>
              <a:t>) </a:t>
            </a:r>
          </a:p>
          <a:p>
            <a:pPr algn="just" eaLnBrk="1" hangingPunct="1">
              <a:lnSpc>
                <a:spcPct val="90000"/>
              </a:lnSpc>
            </a:pPr>
            <a:r>
              <a:rPr lang="ar-IQ" altLang="ar-IQ" sz="4800" b="1" dirty="0" smtClean="0">
                <a:solidFill>
                  <a:srgbClr val="CC66FF"/>
                </a:solidFill>
                <a:latin typeface="Simplified Arabic" pitchFamily="18" charset="-78"/>
                <a:cs typeface="Simplified Arabic" pitchFamily="18" charset="-78"/>
              </a:rPr>
              <a:t>أو السحب الشديد (</a:t>
            </a:r>
            <a:r>
              <a:rPr lang="en-US" altLang="ar-IQ" sz="4800" b="1" dirty="0" smtClean="0">
                <a:solidFill>
                  <a:srgbClr val="CC66FF"/>
                </a:solidFill>
                <a:latin typeface="Simplified Arabic" pitchFamily="18" charset="-78"/>
                <a:cs typeface="Simplified Arabic" pitchFamily="18" charset="-78"/>
              </a:rPr>
              <a:t>Strong pull</a:t>
            </a:r>
            <a:r>
              <a:rPr lang="ar-IQ" altLang="ar-IQ" sz="4800" b="1" dirty="0" smtClean="0">
                <a:solidFill>
                  <a:srgbClr val="CC66FF"/>
                </a:solidFill>
                <a:latin typeface="Simplified Arabic" pitchFamily="18" charset="-78"/>
                <a:cs typeface="Simplified Arabic" pitchFamily="18" charset="-78"/>
              </a:rPr>
              <a:t>) </a:t>
            </a:r>
          </a:p>
          <a:p>
            <a:pPr algn="just" eaLnBrk="1" hangingPunct="1">
              <a:lnSpc>
                <a:spcPct val="90000"/>
              </a:lnSpc>
            </a:pPr>
            <a:r>
              <a:rPr lang="ar-IQ" altLang="ar-IQ" sz="4800" b="1" dirty="0" smtClean="0">
                <a:solidFill>
                  <a:srgbClr val="FF3300"/>
                </a:solidFill>
                <a:latin typeface="Simplified Arabic" pitchFamily="18" charset="-78"/>
                <a:cs typeface="Simplified Arabic" pitchFamily="18" charset="-78"/>
              </a:rPr>
              <a:t>أو نتيجة المرض.</a:t>
            </a:r>
            <a:endParaRPr lang="en-US" altLang="ar-IQ" sz="4800" b="1" dirty="0" smtClean="0">
              <a:solidFill>
                <a:srgbClr val="FF330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20206717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7950" y="115888"/>
            <a:ext cx="8928100" cy="504825"/>
          </a:xfrm>
        </p:spPr>
        <p:txBody>
          <a:bodyPr>
            <a:normAutofit fontScale="90000"/>
          </a:bodyPr>
          <a:lstStyle/>
          <a:p>
            <a:pPr algn="ctr" eaLnBrk="1" hangingPunct="1"/>
            <a:r>
              <a:rPr lang="ar-IQ" altLang="ar-IQ" sz="2800" b="1" dirty="0" smtClean="0">
                <a:solidFill>
                  <a:srgbClr val="FF0000"/>
                </a:solidFill>
                <a:latin typeface="Simplified Arabic" pitchFamily="18" charset="-78"/>
                <a:cs typeface="Simplified Arabic" pitchFamily="18" charset="-78"/>
              </a:rPr>
              <a:t>أسباب الكسور</a:t>
            </a:r>
            <a:r>
              <a:rPr lang="ar-IQ" altLang="ar-IQ" sz="4000" b="1" dirty="0" smtClean="0">
                <a:solidFill>
                  <a:srgbClr val="FF0000"/>
                </a:solidFill>
                <a:latin typeface="Simplified Arabic" pitchFamily="18" charset="-78"/>
                <a:cs typeface="Simplified Arabic" pitchFamily="18" charset="-78"/>
              </a:rPr>
              <a:t> </a:t>
            </a:r>
            <a:endParaRPr lang="en-US" altLang="ar-IQ" sz="4000" dirty="0" smtClean="0">
              <a:solidFill>
                <a:srgbClr val="FF0000"/>
              </a:solidFill>
              <a:latin typeface="Simplified Arabic" pitchFamily="18" charset="-78"/>
              <a:cs typeface="Simplified Arabic" pitchFamily="18" charset="-78"/>
            </a:endParaRPr>
          </a:p>
        </p:txBody>
      </p:sp>
      <p:sp>
        <p:nvSpPr>
          <p:cNvPr id="28675" name="Rectangle 3"/>
          <p:cNvSpPr>
            <a:spLocks noGrp="1" noChangeArrowheads="1"/>
          </p:cNvSpPr>
          <p:nvPr>
            <p:ph idx="1"/>
          </p:nvPr>
        </p:nvSpPr>
        <p:spPr>
          <a:xfrm>
            <a:off x="179388" y="836613"/>
            <a:ext cx="8785225" cy="5905500"/>
          </a:xfrm>
        </p:spPr>
        <p:txBody>
          <a:bodyPr/>
          <a:lstStyle/>
          <a:p>
            <a:pPr marL="457200" lvl="1" indent="0" algn="just" eaLnBrk="1" hangingPunct="1">
              <a:buFontTx/>
              <a:buNone/>
            </a:pPr>
            <a:r>
              <a:rPr lang="ar-IQ" altLang="ar-IQ" sz="3200" b="1" dirty="0" smtClean="0">
                <a:solidFill>
                  <a:srgbClr val="FF66FF"/>
                </a:solidFill>
                <a:cs typeface="Simplified Arabic" pitchFamily="18" charset="-78"/>
              </a:rPr>
              <a:t>س : ماهي أسباب الكسور في المجال الرياضي؟</a:t>
            </a:r>
          </a:p>
          <a:p>
            <a:pPr lvl="1" algn="just" eaLnBrk="1" hangingPunct="1">
              <a:buFontTx/>
              <a:buChar char="-"/>
            </a:pPr>
            <a:r>
              <a:rPr lang="ar-IQ" altLang="ar-IQ" sz="3200" b="1" dirty="0" smtClean="0">
                <a:solidFill>
                  <a:srgbClr val="FF0000"/>
                </a:solidFill>
                <a:cs typeface="Simplified Arabic" pitchFamily="18" charset="-78"/>
              </a:rPr>
              <a:t>التشوهات </a:t>
            </a:r>
            <a:r>
              <a:rPr lang="ar-IQ" altLang="ar-IQ" sz="3200" b="1" dirty="0" err="1" smtClean="0">
                <a:solidFill>
                  <a:srgbClr val="FF0000"/>
                </a:solidFill>
                <a:cs typeface="Simplified Arabic" pitchFamily="18" charset="-78"/>
              </a:rPr>
              <a:t>القوامية</a:t>
            </a:r>
            <a:r>
              <a:rPr lang="ar-IQ" altLang="ar-IQ" sz="3200" b="1" dirty="0" smtClean="0">
                <a:solidFill>
                  <a:srgbClr val="FF0000"/>
                </a:solidFill>
                <a:cs typeface="Simplified Arabic" pitchFamily="18" charset="-78"/>
              </a:rPr>
              <a:t> </a:t>
            </a:r>
            <a:r>
              <a:rPr lang="ar-IQ" altLang="ar-IQ" sz="3200" b="1" dirty="0" smtClean="0">
                <a:cs typeface="Simplified Arabic" pitchFamily="18" charset="-78"/>
              </a:rPr>
              <a:t>في بناء العظام (مثل تسطح القدم كون عدم وجود أقوس القدمين يؤدي إلى عدم امتصاص الصدمات بشكل سليم مما يُسبب الضغط على العظام وكذلك تشوهات الركبتين).</a:t>
            </a:r>
          </a:p>
          <a:p>
            <a:pPr lvl="1" algn="just" eaLnBrk="1" hangingPunct="1">
              <a:buFontTx/>
              <a:buChar char="-"/>
            </a:pPr>
            <a:r>
              <a:rPr lang="ar-IQ" altLang="ar-IQ" sz="3200" b="1" dirty="0" smtClean="0">
                <a:solidFill>
                  <a:srgbClr val="FF0000"/>
                </a:solidFill>
                <a:cs typeface="Simplified Arabic" pitchFamily="18" charset="-78"/>
              </a:rPr>
              <a:t>أخطاء في الأداء </a:t>
            </a:r>
            <a:r>
              <a:rPr lang="ar-IQ" altLang="ar-IQ" sz="3200" b="1" dirty="0" smtClean="0">
                <a:cs typeface="Simplified Arabic" pitchFamily="18" charset="-78"/>
              </a:rPr>
              <a:t>الفني للمهارات الرياضية.</a:t>
            </a:r>
          </a:p>
          <a:p>
            <a:pPr lvl="1" algn="just" eaLnBrk="1" hangingPunct="1">
              <a:buFontTx/>
              <a:buChar char="-"/>
            </a:pPr>
            <a:r>
              <a:rPr lang="ar-IQ" altLang="ar-IQ" sz="3200" b="1" dirty="0" smtClean="0">
                <a:solidFill>
                  <a:srgbClr val="FF0000"/>
                </a:solidFill>
                <a:cs typeface="Simplified Arabic" pitchFamily="18" charset="-78"/>
              </a:rPr>
              <a:t>حمل التدريب (الحجم ، الشدة ، الراحة) </a:t>
            </a:r>
            <a:r>
              <a:rPr lang="ar-IQ" altLang="ar-IQ" sz="3200" b="1" dirty="0" smtClean="0">
                <a:cs typeface="Simplified Arabic" pitchFamily="18" charset="-78"/>
              </a:rPr>
              <a:t>الغير مقنن يُزيد من الأعباء على أعضاء الجسم ومنها الجهاز الهيكلي.</a:t>
            </a:r>
          </a:p>
          <a:p>
            <a:pPr lvl="1" algn="just" eaLnBrk="1" hangingPunct="1">
              <a:buFontTx/>
              <a:buChar char="-"/>
            </a:pPr>
            <a:r>
              <a:rPr lang="ar-IQ" altLang="ar-IQ" sz="3200" b="1" dirty="0" smtClean="0">
                <a:solidFill>
                  <a:srgbClr val="FF0000"/>
                </a:solidFill>
                <a:cs typeface="Simplified Arabic" pitchFamily="18" charset="-78"/>
              </a:rPr>
              <a:t>مؤثرات خارجية </a:t>
            </a:r>
            <a:r>
              <a:rPr lang="ar-IQ" altLang="ar-IQ" sz="3200" b="1" dirty="0" smtClean="0">
                <a:cs typeface="Simplified Arabic" pitchFamily="18" charset="-78"/>
              </a:rPr>
              <a:t>( المنافس ، أرضية الملعب ، الحذاء الغير مناسب والذي أما لا يساعد في امتصاص الصدمات أو ما يُسببه من ضغط على عظام القدم ). </a:t>
            </a:r>
            <a:endParaRPr lang="en-US" altLang="ar-IQ" sz="3200" b="1" dirty="0" smtClean="0">
              <a:cs typeface="Simplified Arabic" pitchFamily="18" charset="-78"/>
            </a:endParaRPr>
          </a:p>
        </p:txBody>
      </p:sp>
    </p:spTree>
    <p:extLst>
      <p:ext uri="{BB962C8B-B14F-4D97-AF65-F5344CB8AC3E}">
        <p14:creationId xmlns:p14="http://schemas.microsoft.com/office/powerpoint/2010/main" val="3158610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115888"/>
            <a:ext cx="8229600" cy="576262"/>
          </a:xfrm>
        </p:spPr>
        <p:txBody>
          <a:bodyPr>
            <a:normAutofit fontScale="90000"/>
          </a:bodyPr>
          <a:lstStyle/>
          <a:p>
            <a:pPr eaLnBrk="1" hangingPunct="1"/>
            <a:r>
              <a:rPr lang="ar-IQ" altLang="ar-IQ" sz="3600" b="1" dirty="0" smtClean="0">
                <a:solidFill>
                  <a:srgbClr val="FF0000"/>
                </a:solidFill>
                <a:latin typeface="Simplified Arabic" pitchFamily="18" charset="-78"/>
                <a:cs typeface="Simplified Arabic" pitchFamily="18" charset="-78"/>
              </a:rPr>
              <a:t>أنواع الكسور: </a:t>
            </a:r>
            <a:r>
              <a:rPr lang="en-US" altLang="ar-IQ" sz="3600" b="1" dirty="0" smtClean="0">
                <a:solidFill>
                  <a:srgbClr val="FF0000"/>
                </a:solidFill>
                <a:latin typeface="Simplified Arabic" pitchFamily="18" charset="-78"/>
                <a:cs typeface="Simplified Arabic" pitchFamily="18" charset="-78"/>
              </a:rPr>
              <a:t>The fractures types</a:t>
            </a:r>
            <a:r>
              <a:rPr lang="en-US" altLang="ar-IQ" b="1" dirty="0" smtClean="0">
                <a:solidFill>
                  <a:srgbClr val="FF0000"/>
                </a:solidFill>
                <a:latin typeface="Simplified Arabic" pitchFamily="18" charset="-78"/>
                <a:cs typeface="Simplified Arabic" pitchFamily="18" charset="-78"/>
              </a:rPr>
              <a:t> </a:t>
            </a:r>
          </a:p>
        </p:txBody>
      </p:sp>
      <p:sp>
        <p:nvSpPr>
          <p:cNvPr id="29699" name="Rectangle 3"/>
          <p:cNvSpPr>
            <a:spLocks noGrp="1" noChangeArrowheads="1"/>
          </p:cNvSpPr>
          <p:nvPr>
            <p:ph idx="1"/>
          </p:nvPr>
        </p:nvSpPr>
        <p:spPr>
          <a:xfrm>
            <a:off x="179388" y="836613"/>
            <a:ext cx="8785225" cy="5832475"/>
          </a:xfrm>
        </p:spPr>
        <p:txBody>
          <a:bodyPr/>
          <a:lstStyle/>
          <a:p>
            <a:pPr algn="just" eaLnBrk="1" hangingPunct="1">
              <a:lnSpc>
                <a:spcPct val="90000"/>
              </a:lnSpc>
            </a:pPr>
            <a:r>
              <a:rPr lang="ar-IQ" altLang="ar-IQ" b="1" dirty="0" smtClean="0">
                <a:solidFill>
                  <a:srgbClr val="FF0000"/>
                </a:solidFill>
                <a:latin typeface="Simplified Arabic" pitchFamily="18" charset="-78"/>
                <a:cs typeface="Simplified Arabic" pitchFamily="18" charset="-78"/>
              </a:rPr>
              <a:t>س : عدد ووضح </a:t>
            </a:r>
            <a:r>
              <a:rPr lang="ar-IQ" altLang="ar-IQ" b="1" u="sng" dirty="0" smtClean="0">
                <a:solidFill>
                  <a:srgbClr val="FF0000"/>
                </a:solidFill>
                <a:latin typeface="Simplified Arabic" pitchFamily="18" charset="-78"/>
                <a:cs typeface="Simplified Arabic" pitchFamily="18" charset="-78"/>
              </a:rPr>
              <a:t>أنواع</a:t>
            </a:r>
            <a:r>
              <a:rPr lang="ar-IQ" altLang="ar-IQ" b="1" dirty="0" smtClean="0">
                <a:solidFill>
                  <a:srgbClr val="FF0000"/>
                </a:solidFill>
                <a:latin typeface="Simplified Arabic" pitchFamily="18" charset="-78"/>
                <a:cs typeface="Simplified Arabic" pitchFamily="18" charset="-78"/>
              </a:rPr>
              <a:t> الكسور ؟</a:t>
            </a:r>
          </a:p>
          <a:p>
            <a:pPr algn="just" eaLnBrk="1" hangingPunct="1">
              <a:lnSpc>
                <a:spcPct val="90000"/>
              </a:lnSpc>
            </a:pPr>
            <a:r>
              <a:rPr lang="ar-IQ" altLang="ar-IQ" b="1" dirty="0" smtClean="0">
                <a:solidFill>
                  <a:srgbClr val="FF0000"/>
                </a:solidFill>
                <a:latin typeface="Simplified Arabic" pitchFamily="18" charset="-78"/>
                <a:cs typeface="Simplified Arabic" pitchFamily="18" charset="-78"/>
              </a:rPr>
              <a:t>أولا : الكسور البسيطة </a:t>
            </a:r>
            <a:r>
              <a:rPr lang="en-US" altLang="ar-IQ" b="1" dirty="0" smtClean="0">
                <a:solidFill>
                  <a:srgbClr val="FF0000"/>
                </a:solidFill>
                <a:latin typeface="Simplified Arabic" pitchFamily="18" charset="-78"/>
                <a:cs typeface="Simplified Arabic" pitchFamily="18" charset="-78"/>
              </a:rPr>
              <a:t>(Simple Fractures)</a:t>
            </a:r>
            <a:r>
              <a:rPr lang="ar-IQ" altLang="ar-IQ" b="1" dirty="0" smtClean="0">
                <a:solidFill>
                  <a:srgbClr val="FF0000"/>
                </a:solidFill>
                <a:latin typeface="Simplified Arabic" pitchFamily="18" charset="-78"/>
                <a:cs typeface="Simplified Arabic" pitchFamily="18" charset="-78"/>
              </a:rPr>
              <a:t>:</a:t>
            </a:r>
            <a:endParaRPr lang="en-US" altLang="ar-IQ" b="1" dirty="0" smtClean="0">
              <a:solidFill>
                <a:srgbClr val="FF0000"/>
              </a:solidFill>
              <a:latin typeface="Simplified Arabic" pitchFamily="18" charset="-78"/>
              <a:cs typeface="Simplified Arabic" pitchFamily="18" charset="-78"/>
            </a:endParaRPr>
          </a:p>
          <a:p>
            <a:pPr algn="just" eaLnBrk="1" hangingPunct="1">
              <a:lnSpc>
                <a:spcPct val="90000"/>
              </a:lnSpc>
            </a:pPr>
            <a:r>
              <a:rPr lang="en-US" altLang="ar-IQ" b="1" dirty="0" smtClean="0">
                <a:latin typeface="Simplified Arabic" pitchFamily="18" charset="-78"/>
                <a:cs typeface="Simplified Arabic" pitchFamily="18" charset="-78"/>
              </a:rPr>
              <a:t> </a:t>
            </a:r>
            <a:r>
              <a:rPr lang="ar-IQ" altLang="ar-IQ" b="1" dirty="0" smtClean="0">
                <a:latin typeface="Simplified Arabic" pitchFamily="18" charset="-78"/>
                <a:cs typeface="Simplified Arabic" pitchFamily="18" charset="-78"/>
              </a:rPr>
              <a:t>أي كسر العظم بدون بروزه خارج الجلد.</a:t>
            </a:r>
          </a:p>
          <a:p>
            <a:pPr algn="just" eaLnBrk="1" hangingPunct="1">
              <a:lnSpc>
                <a:spcPct val="90000"/>
              </a:lnSpc>
            </a:pPr>
            <a:r>
              <a:rPr lang="ar-IQ" altLang="ar-IQ" b="1" dirty="0" smtClean="0">
                <a:solidFill>
                  <a:srgbClr val="FF0000"/>
                </a:solidFill>
                <a:latin typeface="Simplified Arabic" pitchFamily="18" charset="-78"/>
                <a:cs typeface="Simplified Arabic" pitchFamily="18" charset="-78"/>
              </a:rPr>
              <a:t>ثانيا: الكسور المضاعفة </a:t>
            </a:r>
            <a:r>
              <a:rPr lang="en-US" altLang="ar-IQ" b="1" dirty="0" smtClean="0">
                <a:solidFill>
                  <a:srgbClr val="FF0000"/>
                </a:solidFill>
                <a:latin typeface="Simplified Arabic" pitchFamily="18" charset="-78"/>
                <a:cs typeface="Simplified Arabic" pitchFamily="18" charset="-78"/>
              </a:rPr>
              <a:t>(doubling Fractures)</a:t>
            </a:r>
            <a:r>
              <a:rPr lang="ar-IQ" altLang="ar-IQ" b="1" dirty="0" smtClean="0">
                <a:solidFill>
                  <a:srgbClr val="FF0000"/>
                </a:solidFill>
                <a:latin typeface="Simplified Arabic" pitchFamily="18" charset="-78"/>
                <a:cs typeface="Simplified Arabic" pitchFamily="18" charset="-78"/>
              </a:rPr>
              <a:t>: </a:t>
            </a:r>
          </a:p>
          <a:p>
            <a:pPr algn="just" eaLnBrk="1" hangingPunct="1">
              <a:lnSpc>
                <a:spcPct val="90000"/>
              </a:lnSpc>
            </a:pPr>
            <a:r>
              <a:rPr lang="ar-IQ" altLang="ar-IQ" b="1" dirty="0" smtClean="0">
                <a:latin typeface="Simplified Arabic" pitchFamily="18" charset="-78"/>
                <a:cs typeface="Simplified Arabic" pitchFamily="18" charset="-78"/>
              </a:rPr>
              <a:t>كسر العظم وبروزه خارج الجلد </a:t>
            </a:r>
            <a:r>
              <a:rPr lang="ar-IQ" altLang="ar-IQ" b="1" u="sng" dirty="0" smtClean="0">
                <a:solidFill>
                  <a:srgbClr val="FF66FF"/>
                </a:solidFill>
                <a:latin typeface="Simplified Arabic" pitchFamily="18" charset="-78"/>
                <a:cs typeface="Simplified Arabic" pitchFamily="18" charset="-78"/>
              </a:rPr>
              <a:t>ويُصاحبه</a:t>
            </a:r>
            <a:r>
              <a:rPr lang="ar-IQ" altLang="ar-IQ" b="1" dirty="0" smtClean="0">
                <a:latin typeface="Simplified Arabic" pitchFamily="18" charset="-78"/>
                <a:cs typeface="Simplified Arabic" pitchFamily="18" charset="-78"/>
              </a:rPr>
              <a:t> تمزق </a:t>
            </a:r>
            <a:r>
              <a:rPr lang="en-US" altLang="ar-IQ" b="1" dirty="0" smtClean="0">
                <a:latin typeface="Simplified Arabic" pitchFamily="18" charset="-78"/>
                <a:cs typeface="Simplified Arabic" pitchFamily="18" charset="-78"/>
              </a:rPr>
              <a:t>(tear)</a:t>
            </a:r>
            <a:r>
              <a:rPr lang="ar-IQ" altLang="ar-IQ" b="1" dirty="0" smtClean="0">
                <a:latin typeface="Simplified Arabic" pitchFamily="18" charset="-78"/>
                <a:cs typeface="Simplified Arabic" pitchFamily="18" charset="-78"/>
              </a:rPr>
              <a:t> الأنسجة المحيطة  (عضلات ، أعصاب ،جلد ) </a:t>
            </a:r>
          </a:p>
          <a:p>
            <a:pPr algn="just" eaLnBrk="1" hangingPunct="1">
              <a:lnSpc>
                <a:spcPct val="90000"/>
              </a:lnSpc>
            </a:pPr>
            <a:r>
              <a:rPr lang="ar-IQ" altLang="ar-IQ" b="1" dirty="0" smtClean="0">
                <a:latin typeface="Simplified Arabic" pitchFamily="18" charset="-78"/>
                <a:cs typeface="Simplified Arabic" pitchFamily="18" charset="-78"/>
              </a:rPr>
              <a:t>وهو من اشد الإصابات ألماً </a:t>
            </a:r>
            <a:r>
              <a:rPr lang="ar-IQ" altLang="ar-IQ" b="1" u="sng" dirty="0" smtClean="0">
                <a:solidFill>
                  <a:srgbClr val="FF66FF"/>
                </a:solidFill>
                <a:latin typeface="Simplified Arabic" pitchFamily="18" charset="-78"/>
                <a:cs typeface="Simplified Arabic" pitchFamily="18" charset="-78"/>
              </a:rPr>
              <a:t>بسبب</a:t>
            </a:r>
            <a:r>
              <a:rPr lang="ar-IQ" altLang="ar-IQ" b="1" dirty="0" smtClean="0">
                <a:latin typeface="Simplified Arabic" pitchFamily="18" charset="-78"/>
                <a:cs typeface="Simplified Arabic" pitchFamily="18" charset="-78"/>
              </a:rPr>
              <a:t> إن إطراف أجزاء العظم المنفصلة غنية</a:t>
            </a:r>
            <a:r>
              <a:rPr lang="en-US" altLang="ar-IQ" b="1" dirty="0" smtClean="0">
                <a:latin typeface="Simplified Arabic" pitchFamily="18" charset="-78"/>
                <a:cs typeface="Simplified Arabic" pitchFamily="18" charset="-78"/>
              </a:rPr>
              <a:t> </a:t>
            </a:r>
            <a:r>
              <a:rPr lang="ar-IQ" altLang="ar-IQ" b="1" dirty="0" smtClean="0">
                <a:latin typeface="Simplified Arabic" pitchFamily="18" charset="-78"/>
                <a:cs typeface="Simplified Arabic" pitchFamily="18" charset="-78"/>
              </a:rPr>
              <a:t>بالأعصاب وعندما تحتك ببعضها أو بالأنسجة الأخرى تُسبب آلاماً حادة(</a:t>
            </a:r>
            <a:r>
              <a:rPr lang="en-US" altLang="ar-IQ" b="1" dirty="0" smtClean="0">
                <a:latin typeface="Simplified Arabic" pitchFamily="18" charset="-78"/>
                <a:cs typeface="Simplified Arabic" pitchFamily="18" charset="-78"/>
              </a:rPr>
              <a:t>Intense pain</a:t>
            </a:r>
            <a:r>
              <a:rPr lang="ar-IQ" altLang="ar-IQ" b="1" dirty="0" smtClean="0">
                <a:latin typeface="Simplified Arabic" pitchFamily="18" charset="-78"/>
                <a:cs typeface="Simplified Arabic" pitchFamily="18" charset="-78"/>
              </a:rPr>
              <a:t>) ، وقد يستمر الألم والأورام إلى أسابيع أو شهور.</a:t>
            </a:r>
          </a:p>
          <a:p>
            <a:pPr algn="just" eaLnBrk="1" hangingPunct="1">
              <a:lnSpc>
                <a:spcPct val="90000"/>
              </a:lnSpc>
            </a:pPr>
            <a:r>
              <a:rPr lang="ar-IQ" altLang="ar-IQ" b="1" dirty="0" smtClean="0">
                <a:solidFill>
                  <a:srgbClr val="0000FF"/>
                </a:solidFill>
                <a:latin typeface="Simplified Arabic" pitchFamily="18" charset="-78"/>
                <a:cs typeface="Simplified Arabic" pitchFamily="18" charset="-78"/>
              </a:rPr>
              <a:t>من الممكن أن تُسبب الكسور الكاملة تَقَطُع الأعصاب (</a:t>
            </a:r>
            <a:r>
              <a:rPr lang="en-US" altLang="ar-IQ" b="1" dirty="0" smtClean="0">
                <a:solidFill>
                  <a:srgbClr val="0000FF"/>
                </a:solidFill>
                <a:latin typeface="Simplified Arabic" pitchFamily="18" charset="-78"/>
                <a:cs typeface="Simplified Arabic" pitchFamily="18" charset="-78"/>
              </a:rPr>
              <a:t>nerves cut</a:t>
            </a:r>
            <a:r>
              <a:rPr lang="ar-IQ" altLang="ar-IQ" b="1" dirty="0" smtClean="0">
                <a:solidFill>
                  <a:srgbClr val="0000FF"/>
                </a:solidFill>
                <a:latin typeface="Simplified Arabic" pitchFamily="18" charset="-78"/>
                <a:cs typeface="Simplified Arabic" pitchFamily="18" charset="-78"/>
              </a:rPr>
              <a:t>) وتُسبب الشلل أو قد يخرج طرف العظم من الجلد فتكون مدخلاً للجراثيم. </a:t>
            </a:r>
            <a:endParaRPr lang="en-US" altLang="ar-IQ" b="1" dirty="0" smtClean="0">
              <a:solidFill>
                <a:srgbClr val="0000FF"/>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487195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74638"/>
            <a:ext cx="8229600" cy="633412"/>
          </a:xfrm>
        </p:spPr>
        <p:txBody>
          <a:bodyPr/>
          <a:lstStyle/>
          <a:p>
            <a:pPr eaLnBrk="1" hangingPunct="1"/>
            <a:r>
              <a:rPr lang="ar-IQ" altLang="ar-IQ" sz="3200" b="1" dirty="0" smtClean="0">
                <a:solidFill>
                  <a:srgbClr val="FF0000"/>
                </a:solidFill>
                <a:cs typeface="Simplified Arabic" pitchFamily="18" charset="-78"/>
              </a:rPr>
              <a:t>شكل يوضح أنواع الكسور</a:t>
            </a:r>
            <a:endParaRPr lang="en-US" altLang="ar-IQ" sz="3200" b="1" dirty="0" smtClean="0">
              <a:solidFill>
                <a:srgbClr val="FF0000"/>
              </a:solidFill>
              <a:cs typeface="Simplified Arabic" pitchFamily="18" charset="-78"/>
            </a:endParaRPr>
          </a:p>
        </p:txBody>
      </p:sp>
      <p:pic>
        <p:nvPicPr>
          <p:cNvPr id="30723" name="Picture 4" descr="Fracture-type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71550" y="981075"/>
            <a:ext cx="7704138" cy="54721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1573098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365129"/>
            <a:ext cx="7886700" cy="543591"/>
          </a:xfrm>
        </p:spPr>
        <p:txBody>
          <a:bodyPr>
            <a:noAutofit/>
          </a:bodyPr>
          <a:lstStyle/>
          <a:p>
            <a:pPr algn="ctr"/>
            <a:r>
              <a:rPr lang="ar-IQ" sz="3600" b="1" dirty="0" smtClean="0">
                <a:solidFill>
                  <a:srgbClr val="FF0000"/>
                </a:solidFill>
                <a:latin typeface="Simplified Arabic" pitchFamily="18" charset="-78"/>
                <a:cs typeface="Simplified Arabic" pitchFamily="18" charset="-78"/>
              </a:rPr>
              <a:t>س: عدد ووضح أشكال الكسور ؟</a:t>
            </a:r>
            <a:endParaRPr lang="ar-IQ" sz="3600" b="1" dirty="0">
              <a:solidFill>
                <a:srgbClr val="FF0000"/>
              </a:solidFill>
              <a:latin typeface="Simplified Arabic" pitchFamily="18" charset="-78"/>
              <a:cs typeface="Simplified Arabic" pitchFamily="18" charset="-78"/>
            </a:endParaRPr>
          </a:p>
        </p:txBody>
      </p:sp>
      <p:sp>
        <p:nvSpPr>
          <p:cNvPr id="3" name="عنصر نائب للمحتوى 2"/>
          <p:cNvSpPr>
            <a:spLocks noGrp="1"/>
          </p:cNvSpPr>
          <p:nvPr>
            <p:ph idx="1"/>
          </p:nvPr>
        </p:nvSpPr>
        <p:spPr>
          <a:xfrm>
            <a:off x="628650" y="1052736"/>
            <a:ext cx="7886700" cy="5544616"/>
          </a:xfrm>
        </p:spPr>
        <p:txBody>
          <a:bodyPr>
            <a:normAutofit/>
          </a:bodyPr>
          <a:lstStyle/>
          <a:p>
            <a:pPr lvl="0" algn="just"/>
            <a:r>
              <a:rPr lang="ar-IQ" altLang="ar-IQ" sz="3200" b="1" dirty="0">
                <a:solidFill>
                  <a:srgbClr val="CC66FF"/>
                </a:solidFill>
                <a:latin typeface="Simplified Arabic" pitchFamily="18" charset="-78"/>
                <a:cs typeface="Simplified Arabic" pitchFamily="18" charset="-78"/>
              </a:rPr>
              <a:t>1. الكسر </a:t>
            </a:r>
            <a:r>
              <a:rPr lang="ar-IQ" altLang="ar-IQ" sz="3200" b="1" dirty="0" err="1" smtClean="0">
                <a:solidFill>
                  <a:srgbClr val="CC66FF"/>
                </a:solidFill>
                <a:latin typeface="Simplified Arabic" pitchFamily="18" charset="-78"/>
                <a:cs typeface="Simplified Arabic" pitchFamily="18" charset="-78"/>
              </a:rPr>
              <a:t>المفتت</a:t>
            </a:r>
            <a:r>
              <a:rPr lang="ar-IQ" altLang="ar-IQ" sz="3200" b="1" dirty="0" smtClean="0">
                <a:solidFill>
                  <a:srgbClr val="CC66FF"/>
                </a:solidFill>
                <a:latin typeface="Simplified Arabic" pitchFamily="18" charset="-78"/>
                <a:cs typeface="Simplified Arabic" pitchFamily="18" charset="-78"/>
              </a:rPr>
              <a:t>      </a:t>
            </a:r>
            <a:r>
              <a:rPr lang="ar-IQ" altLang="ar-IQ" sz="3200" b="1" dirty="0">
                <a:solidFill>
                  <a:srgbClr val="CC66FF"/>
                </a:solidFill>
                <a:latin typeface="Simplified Arabic" pitchFamily="18" charset="-78"/>
                <a:cs typeface="Simplified Arabic" pitchFamily="18" charset="-78"/>
              </a:rPr>
              <a:t>(</a:t>
            </a:r>
            <a:r>
              <a:rPr lang="en-US" altLang="ar-IQ" sz="3200" b="1" dirty="0">
                <a:solidFill>
                  <a:srgbClr val="CC66FF"/>
                </a:solidFill>
                <a:latin typeface="Simplified Arabic" pitchFamily="18" charset="-78"/>
                <a:cs typeface="Simplified Arabic" pitchFamily="18" charset="-78"/>
              </a:rPr>
              <a:t>comminuted Fractures</a:t>
            </a:r>
            <a:r>
              <a:rPr lang="ar-IQ" altLang="ar-IQ" sz="3200" b="1" dirty="0" smtClean="0">
                <a:solidFill>
                  <a:srgbClr val="CC66FF"/>
                </a:solidFill>
                <a:latin typeface="Simplified Arabic" pitchFamily="18" charset="-78"/>
                <a:cs typeface="Simplified Arabic" pitchFamily="18" charset="-78"/>
              </a:rPr>
              <a:t>) </a:t>
            </a:r>
            <a:r>
              <a:rPr lang="ar-IQ" altLang="ar-IQ" sz="3200" b="1" dirty="0" smtClean="0">
                <a:solidFill>
                  <a:srgbClr val="33CC33"/>
                </a:solidFill>
                <a:latin typeface="Simplified Arabic" pitchFamily="18" charset="-78"/>
                <a:cs typeface="Simplified Arabic" pitchFamily="18" charset="-78"/>
              </a:rPr>
              <a:t>2</a:t>
            </a:r>
            <a:r>
              <a:rPr lang="ar-IQ" altLang="ar-IQ" sz="3200" b="1" dirty="0">
                <a:solidFill>
                  <a:srgbClr val="33CC33"/>
                </a:solidFill>
                <a:latin typeface="Simplified Arabic" pitchFamily="18" charset="-78"/>
                <a:cs typeface="Simplified Arabic" pitchFamily="18" charset="-78"/>
              </a:rPr>
              <a:t>. الكسر </a:t>
            </a:r>
            <a:r>
              <a:rPr lang="ar-IQ" altLang="ar-IQ" sz="3200" b="1" dirty="0" err="1">
                <a:solidFill>
                  <a:srgbClr val="33CC33"/>
                </a:solidFill>
                <a:latin typeface="Simplified Arabic" pitchFamily="18" charset="-78"/>
                <a:cs typeface="Simplified Arabic" pitchFamily="18" charset="-78"/>
              </a:rPr>
              <a:t>المنضغط</a:t>
            </a:r>
            <a:r>
              <a:rPr lang="ar-IQ" altLang="ar-IQ" sz="3200" b="1" dirty="0">
                <a:solidFill>
                  <a:srgbClr val="33CC33"/>
                </a:solidFill>
                <a:latin typeface="Simplified Arabic" pitchFamily="18" charset="-78"/>
                <a:cs typeface="Simplified Arabic" pitchFamily="18" charset="-78"/>
              </a:rPr>
              <a:t> </a:t>
            </a:r>
            <a:r>
              <a:rPr lang="ar-IQ" altLang="ar-IQ" sz="3200" b="1" dirty="0" smtClean="0">
                <a:solidFill>
                  <a:srgbClr val="33CC33"/>
                </a:solidFill>
                <a:latin typeface="Simplified Arabic" pitchFamily="18" charset="-78"/>
                <a:cs typeface="Simplified Arabic" pitchFamily="18" charset="-78"/>
              </a:rPr>
              <a:t> (</a:t>
            </a:r>
            <a:r>
              <a:rPr lang="en-US" altLang="ar-IQ" sz="3200" b="1" dirty="0">
                <a:solidFill>
                  <a:srgbClr val="33CC33"/>
                </a:solidFill>
                <a:latin typeface="Simplified Arabic" pitchFamily="18" charset="-78"/>
                <a:cs typeface="Simplified Arabic" pitchFamily="18" charset="-78"/>
              </a:rPr>
              <a:t>Compressible Fractures</a:t>
            </a:r>
            <a:r>
              <a:rPr lang="ar-IQ" altLang="ar-IQ" sz="3200" b="1" dirty="0" smtClean="0">
                <a:solidFill>
                  <a:srgbClr val="33CC33"/>
                </a:solidFill>
                <a:latin typeface="Simplified Arabic" pitchFamily="18" charset="-78"/>
                <a:cs typeface="Simplified Arabic" pitchFamily="18" charset="-78"/>
              </a:rPr>
              <a:t>) </a:t>
            </a:r>
            <a:r>
              <a:rPr lang="ar-IQ" altLang="ar-IQ" sz="3200" b="1" dirty="0" smtClean="0">
                <a:solidFill>
                  <a:srgbClr val="0066FF"/>
                </a:solidFill>
                <a:latin typeface="Simplified Arabic" pitchFamily="18" charset="-78"/>
                <a:cs typeface="Simplified Arabic" pitchFamily="18" charset="-78"/>
              </a:rPr>
              <a:t>3</a:t>
            </a:r>
            <a:r>
              <a:rPr lang="ar-IQ" altLang="ar-IQ" sz="3200" b="1" dirty="0">
                <a:solidFill>
                  <a:srgbClr val="0066FF"/>
                </a:solidFill>
                <a:latin typeface="Simplified Arabic" pitchFamily="18" charset="-78"/>
                <a:cs typeface="Simplified Arabic" pitchFamily="18" charset="-78"/>
              </a:rPr>
              <a:t>. كسر العود </a:t>
            </a:r>
            <a:r>
              <a:rPr lang="ar-IQ" altLang="ar-IQ" sz="3200" b="1" dirty="0" smtClean="0">
                <a:solidFill>
                  <a:srgbClr val="0066FF"/>
                </a:solidFill>
                <a:latin typeface="Simplified Arabic" pitchFamily="18" charset="-78"/>
                <a:cs typeface="Simplified Arabic" pitchFamily="18" charset="-78"/>
              </a:rPr>
              <a:t>الأخضر             (</a:t>
            </a:r>
            <a:r>
              <a:rPr lang="en-US" altLang="ar-IQ" sz="3200" b="1" dirty="0">
                <a:solidFill>
                  <a:srgbClr val="0066FF"/>
                </a:solidFill>
                <a:latin typeface="Simplified Arabic" pitchFamily="18" charset="-78"/>
                <a:cs typeface="Simplified Arabic" pitchFamily="18" charset="-78"/>
              </a:rPr>
              <a:t>Soft Fractures</a:t>
            </a:r>
            <a:r>
              <a:rPr lang="ar-IQ" altLang="ar-IQ" sz="3200" b="1" dirty="0">
                <a:solidFill>
                  <a:srgbClr val="0066FF"/>
                </a:solidFill>
                <a:latin typeface="Simplified Arabic" pitchFamily="18" charset="-78"/>
                <a:cs typeface="Simplified Arabic" pitchFamily="18" charset="-78"/>
              </a:rPr>
              <a:t>)</a:t>
            </a:r>
            <a:endParaRPr lang="ar-IQ" altLang="ar-IQ" sz="3200" dirty="0">
              <a:solidFill>
                <a:srgbClr val="0066FF"/>
              </a:solidFill>
              <a:latin typeface="Simplified Arabic" pitchFamily="18" charset="-78"/>
              <a:cs typeface="Simplified Arabic" pitchFamily="18" charset="-78"/>
            </a:endParaRPr>
          </a:p>
          <a:p>
            <a:pPr lvl="0" algn="just"/>
            <a:r>
              <a:rPr lang="ar-IQ" altLang="ar-IQ" sz="3200" b="1" dirty="0" smtClean="0">
                <a:solidFill>
                  <a:srgbClr val="FF9900"/>
                </a:solidFill>
                <a:latin typeface="Simplified Arabic" pitchFamily="18" charset="-78"/>
                <a:cs typeface="Simplified Arabic" pitchFamily="18" charset="-78"/>
              </a:rPr>
              <a:t>4</a:t>
            </a:r>
            <a:r>
              <a:rPr lang="ar-IQ" altLang="ar-IQ" sz="3200" b="1" dirty="0">
                <a:solidFill>
                  <a:srgbClr val="FF9900"/>
                </a:solidFill>
                <a:latin typeface="Simplified Arabic" pitchFamily="18" charset="-78"/>
                <a:cs typeface="Simplified Arabic" pitchFamily="18" charset="-78"/>
              </a:rPr>
              <a:t>. الكسر </a:t>
            </a:r>
            <a:r>
              <a:rPr lang="ar-IQ" altLang="ar-IQ" sz="3200" b="1" dirty="0" smtClean="0">
                <a:solidFill>
                  <a:srgbClr val="FF9900"/>
                </a:solidFill>
                <a:latin typeface="Simplified Arabic" pitchFamily="18" charset="-78"/>
                <a:cs typeface="Simplified Arabic" pitchFamily="18" charset="-78"/>
              </a:rPr>
              <a:t>المندغم              </a:t>
            </a:r>
            <a:r>
              <a:rPr lang="ar-IQ" altLang="ar-IQ" sz="3200" dirty="0">
                <a:solidFill>
                  <a:srgbClr val="FF9900"/>
                </a:solidFill>
                <a:latin typeface="Simplified Arabic" pitchFamily="18" charset="-78"/>
                <a:cs typeface="Simplified Arabic" pitchFamily="18" charset="-78"/>
              </a:rPr>
              <a:t>(</a:t>
            </a:r>
            <a:r>
              <a:rPr lang="en-US" altLang="ar-IQ" sz="3200" b="1" dirty="0">
                <a:solidFill>
                  <a:srgbClr val="FF9900"/>
                </a:solidFill>
                <a:latin typeface="Simplified Arabic" pitchFamily="18" charset="-78"/>
                <a:cs typeface="Simplified Arabic" pitchFamily="18" charset="-78"/>
              </a:rPr>
              <a:t>Merger Fractures</a:t>
            </a:r>
            <a:r>
              <a:rPr lang="ar-IQ" altLang="ar-IQ" sz="3200" dirty="0">
                <a:solidFill>
                  <a:srgbClr val="FF9900"/>
                </a:solidFill>
                <a:latin typeface="Simplified Arabic" pitchFamily="18" charset="-78"/>
                <a:cs typeface="Simplified Arabic" pitchFamily="18" charset="-78"/>
              </a:rPr>
              <a:t>)  </a:t>
            </a:r>
          </a:p>
          <a:p>
            <a:pPr lvl="0" algn="just"/>
            <a:r>
              <a:rPr lang="ar-IQ" altLang="ar-IQ" sz="3200" b="1" dirty="0" smtClean="0">
                <a:solidFill>
                  <a:srgbClr val="CC0000"/>
                </a:solidFill>
                <a:latin typeface="Simplified Arabic" pitchFamily="18" charset="-78"/>
                <a:cs typeface="Simplified Arabic" pitchFamily="18" charset="-78"/>
              </a:rPr>
              <a:t>5</a:t>
            </a:r>
            <a:r>
              <a:rPr lang="ar-IQ" altLang="ar-IQ" sz="3200" b="1" dirty="0">
                <a:solidFill>
                  <a:srgbClr val="CC0000"/>
                </a:solidFill>
                <a:latin typeface="Simplified Arabic" pitchFamily="18" charset="-78"/>
                <a:cs typeface="Simplified Arabic" pitchFamily="18" charset="-78"/>
              </a:rPr>
              <a:t>. الكسر </a:t>
            </a:r>
            <a:r>
              <a:rPr lang="ar-IQ" altLang="ar-IQ" sz="3200" b="1" dirty="0" smtClean="0">
                <a:solidFill>
                  <a:srgbClr val="CC0000"/>
                </a:solidFill>
                <a:latin typeface="Simplified Arabic" pitchFamily="18" charset="-78"/>
                <a:cs typeface="Simplified Arabic" pitchFamily="18" charset="-78"/>
              </a:rPr>
              <a:t>الطولي               </a:t>
            </a:r>
            <a:r>
              <a:rPr lang="en-US" altLang="ar-IQ" sz="3200" b="1" dirty="0">
                <a:solidFill>
                  <a:srgbClr val="CC0000"/>
                </a:solidFill>
                <a:latin typeface="Simplified Arabic" pitchFamily="18" charset="-78"/>
                <a:cs typeface="Simplified Arabic" pitchFamily="18" charset="-78"/>
              </a:rPr>
              <a:t>(Linear Fractures </a:t>
            </a:r>
            <a:r>
              <a:rPr lang="en-US" altLang="ar-IQ" sz="3200" b="1" dirty="0" smtClean="0">
                <a:solidFill>
                  <a:srgbClr val="CC0000"/>
                </a:solidFill>
                <a:latin typeface="Simplified Arabic" pitchFamily="18" charset="-78"/>
                <a:cs typeface="Simplified Arabic" pitchFamily="18" charset="-78"/>
              </a:rPr>
              <a:t>)</a:t>
            </a:r>
            <a:endParaRPr lang="ar-IQ" altLang="ar-IQ" sz="3200" b="1" dirty="0" smtClean="0">
              <a:solidFill>
                <a:srgbClr val="CC0000"/>
              </a:solidFill>
              <a:latin typeface="Simplified Arabic" pitchFamily="18" charset="-78"/>
              <a:cs typeface="Simplified Arabic" pitchFamily="18" charset="-78"/>
            </a:endParaRPr>
          </a:p>
          <a:p>
            <a:pPr lvl="0"/>
            <a:r>
              <a:rPr lang="ar-IQ" altLang="ar-IQ" sz="3200" b="1" dirty="0">
                <a:solidFill>
                  <a:srgbClr val="6600FF"/>
                </a:solidFill>
                <a:latin typeface="Simplified Arabic" pitchFamily="18" charset="-78"/>
                <a:cs typeface="Simplified Arabic" pitchFamily="18" charset="-78"/>
              </a:rPr>
              <a:t>6. الكسر </a:t>
            </a:r>
            <a:r>
              <a:rPr lang="ar-IQ" altLang="ar-IQ" sz="3200" b="1" dirty="0" smtClean="0">
                <a:solidFill>
                  <a:srgbClr val="6600FF"/>
                </a:solidFill>
                <a:latin typeface="Simplified Arabic" pitchFamily="18" charset="-78"/>
                <a:cs typeface="Simplified Arabic" pitchFamily="18" charset="-78"/>
              </a:rPr>
              <a:t>المائل               </a:t>
            </a:r>
            <a:r>
              <a:rPr lang="en-US" altLang="ar-IQ" sz="3200" b="1" dirty="0">
                <a:solidFill>
                  <a:srgbClr val="6600FF"/>
                </a:solidFill>
                <a:latin typeface="Simplified Arabic" pitchFamily="18" charset="-78"/>
                <a:cs typeface="Simplified Arabic" pitchFamily="18" charset="-78"/>
              </a:rPr>
              <a:t>(Oblique Fractures)</a:t>
            </a:r>
            <a:endParaRPr lang="ar-IQ" altLang="ar-IQ" sz="3200" b="1" dirty="0">
              <a:solidFill>
                <a:srgbClr val="6600FF"/>
              </a:solidFill>
              <a:latin typeface="Simplified Arabic" pitchFamily="18" charset="-78"/>
              <a:cs typeface="Simplified Arabic" pitchFamily="18" charset="-78"/>
            </a:endParaRPr>
          </a:p>
          <a:p>
            <a:pPr lvl="0"/>
            <a:r>
              <a:rPr lang="ar-IQ" altLang="ar-IQ" sz="3200" b="1" dirty="0" smtClean="0">
                <a:solidFill>
                  <a:srgbClr val="339933"/>
                </a:solidFill>
                <a:latin typeface="Simplified Arabic" pitchFamily="18" charset="-78"/>
                <a:cs typeface="Simplified Arabic" pitchFamily="18" charset="-78"/>
              </a:rPr>
              <a:t>7</a:t>
            </a:r>
            <a:r>
              <a:rPr lang="ar-IQ" altLang="ar-IQ" sz="3200" b="1" dirty="0">
                <a:solidFill>
                  <a:srgbClr val="339933"/>
                </a:solidFill>
                <a:latin typeface="Simplified Arabic" pitchFamily="18" charset="-78"/>
                <a:cs typeface="Simplified Arabic" pitchFamily="18" charset="-78"/>
              </a:rPr>
              <a:t>. الكسر </a:t>
            </a:r>
            <a:r>
              <a:rPr lang="ar-IQ" altLang="ar-IQ" sz="3200" b="1" dirty="0" smtClean="0">
                <a:solidFill>
                  <a:srgbClr val="339933"/>
                </a:solidFill>
                <a:latin typeface="Simplified Arabic" pitchFamily="18" charset="-78"/>
                <a:cs typeface="Simplified Arabic" pitchFamily="18" charset="-78"/>
              </a:rPr>
              <a:t>الحلزوني              </a:t>
            </a:r>
            <a:r>
              <a:rPr lang="en-US" altLang="ar-IQ" sz="3200" b="1" dirty="0">
                <a:solidFill>
                  <a:srgbClr val="339933"/>
                </a:solidFill>
                <a:latin typeface="Simplified Arabic" pitchFamily="18" charset="-78"/>
                <a:cs typeface="Simplified Arabic" pitchFamily="18" charset="-78"/>
              </a:rPr>
              <a:t>(Spiral Fractures)</a:t>
            </a:r>
            <a:endParaRPr lang="ar-IQ" altLang="ar-IQ" sz="3200" b="1" dirty="0">
              <a:solidFill>
                <a:srgbClr val="339933"/>
              </a:solidFill>
              <a:latin typeface="Simplified Arabic" pitchFamily="18" charset="-78"/>
              <a:cs typeface="Simplified Arabic" pitchFamily="18" charset="-78"/>
            </a:endParaRPr>
          </a:p>
          <a:p>
            <a:pPr lvl="0"/>
            <a:r>
              <a:rPr lang="ar-IQ" altLang="ar-IQ" sz="3200" b="1" dirty="0" smtClean="0">
                <a:solidFill>
                  <a:srgbClr val="0066FF"/>
                </a:solidFill>
                <a:latin typeface="Simplified Arabic" pitchFamily="18" charset="-78"/>
                <a:cs typeface="Simplified Arabic" pitchFamily="18" charset="-78"/>
              </a:rPr>
              <a:t>8</a:t>
            </a:r>
            <a:r>
              <a:rPr lang="ar-IQ" altLang="ar-IQ" sz="3200" b="1" dirty="0">
                <a:solidFill>
                  <a:srgbClr val="0066FF"/>
                </a:solidFill>
                <a:latin typeface="Simplified Arabic" pitchFamily="18" charset="-78"/>
                <a:cs typeface="Simplified Arabic" pitchFamily="18" charset="-78"/>
              </a:rPr>
              <a:t>. الكسر </a:t>
            </a:r>
            <a:r>
              <a:rPr lang="ar-IQ" altLang="ar-IQ" sz="3200" b="1" dirty="0" smtClean="0">
                <a:solidFill>
                  <a:srgbClr val="0066FF"/>
                </a:solidFill>
                <a:latin typeface="Simplified Arabic" pitchFamily="18" charset="-78"/>
                <a:cs typeface="Simplified Arabic" pitchFamily="18" charset="-78"/>
              </a:rPr>
              <a:t>المنشاري                </a:t>
            </a:r>
            <a:r>
              <a:rPr lang="en-US" altLang="ar-IQ" sz="3200" b="1" dirty="0">
                <a:solidFill>
                  <a:srgbClr val="0066FF"/>
                </a:solidFill>
                <a:latin typeface="Simplified Arabic" pitchFamily="18" charset="-78"/>
                <a:cs typeface="Simplified Arabic" pitchFamily="18" charset="-78"/>
              </a:rPr>
              <a:t>(Saw Fractures)</a:t>
            </a:r>
            <a:endParaRPr lang="ar-IQ" altLang="ar-IQ" sz="3200" b="1" dirty="0">
              <a:solidFill>
                <a:srgbClr val="0066FF"/>
              </a:solidFill>
              <a:latin typeface="Simplified Arabic" pitchFamily="18" charset="-78"/>
              <a:cs typeface="Simplified Arabic" pitchFamily="18" charset="-78"/>
            </a:endParaRPr>
          </a:p>
          <a:p>
            <a:pPr lvl="0"/>
            <a:r>
              <a:rPr lang="ar-IQ" altLang="ar-IQ" sz="3200" b="1" dirty="0" smtClean="0">
                <a:solidFill>
                  <a:srgbClr val="CC66FF"/>
                </a:solidFill>
                <a:latin typeface="Simplified Arabic" pitchFamily="18" charset="-78"/>
                <a:cs typeface="Simplified Arabic" pitchFamily="18" charset="-78"/>
              </a:rPr>
              <a:t>9</a:t>
            </a:r>
            <a:r>
              <a:rPr lang="ar-IQ" altLang="ar-IQ" sz="3200" b="1" dirty="0">
                <a:solidFill>
                  <a:srgbClr val="CC66FF"/>
                </a:solidFill>
                <a:latin typeface="Simplified Arabic" pitchFamily="18" charset="-78"/>
                <a:cs typeface="Simplified Arabic" pitchFamily="18" charset="-78"/>
              </a:rPr>
              <a:t>. الكسر </a:t>
            </a:r>
            <a:r>
              <a:rPr lang="ar-IQ" altLang="ar-IQ" sz="3200" b="1" dirty="0" smtClean="0">
                <a:solidFill>
                  <a:srgbClr val="CC66FF"/>
                </a:solidFill>
                <a:latin typeface="Simplified Arabic" pitchFamily="18" charset="-78"/>
                <a:cs typeface="Simplified Arabic" pitchFamily="18" charset="-78"/>
              </a:rPr>
              <a:t>المستعرض     </a:t>
            </a:r>
            <a:r>
              <a:rPr lang="en-US" altLang="ar-IQ" sz="3200" b="1" dirty="0">
                <a:solidFill>
                  <a:srgbClr val="CC66FF"/>
                </a:solidFill>
                <a:latin typeface="Simplified Arabic" pitchFamily="18" charset="-78"/>
                <a:cs typeface="Simplified Arabic" pitchFamily="18" charset="-78"/>
              </a:rPr>
              <a:t>(Transverse Fractures</a:t>
            </a:r>
            <a:r>
              <a:rPr lang="en-US" altLang="ar-IQ" sz="3200" b="1" dirty="0" smtClean="0">
                <a:solidFill>
                  <a:srgbClr val="CC66FF"/>
                </a:solidFill>
                <a:latin typeface="Simplified Arabic" pitchFamily="18" charset="-78"/>
                <a:cs typeface="Simplified Arabic" pitchFamily="18" charset="-78"/>
              </a:rPr>
              <a:t>)</a:t>
            </a:r>
            <a:endParaRPr lang="ar-IQ" altLang="ar-IQ" sz="3200" b="1" dirty="0">
              <a:solidFill>
                <a:srgbClr val="CC66FF"/>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1749987454"/>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32_تصميم افتراضي">
  <a:themeElements>
    <a:clrScheme name="تصميم افتراضي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تصميم افتراضي">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ar-IQ" sz="1800" b="1" i="0" u="none" strike="noStrike" cap="none" normalizeH="0" baseline="0" smtClean="0">
            <a:ln>
              <a:noFill/>
            </a:ln>
            <a:solidFill>
              <a:schemeClr val="tx1"/>
            </a:solidFill>
            <a:effectLst/>
            <a:latin typeface="Arial" pitchFamily="34" charset="0"/>
            <a:cs typeface="Simplified Arabic" pitchFamily="18" charset="-7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ar-IQ" sz="1800" b="1" i="0" u="none" strike="noStrike" cap="none" normalizeH="0" baseline="0" smtClean="0">
            <a:ln>
              <a:noFill/>
            </a:ln>
            <a:solidFill>
              <a:schemeClr val="tx1"/>
            </a:solidFill>
            <a:effectLst/>
            <a:latin typeface="Arial" pitchFamily="34" charset="0"/>
            <a:cs typeface="Simplified Arabic" pitchFamily="18" charset="-78"/>
          </a:defRPr>
        </a:defPPr>
      </a:lstStyle>
    </a:lnDef>
  </a:objectDefaults>
  <a:extraClrSchemeLst>
    <a:extraClrScheme>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تصميم افتراضي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تصميم افتراضي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تصميم افتراضي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تصميم افتراضي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تصميم افتراضي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تصميم افتراضي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تصميم افتراضي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تصميم افتراضي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تصميم افتراضي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1703</Words>
  <Application>Microsoft Office PowerPoint</Application>
  <PresentationFormat>عرض على الشاشة (3:4)‏</PresentationFormat>
  <Paragraphs>166</Paragraphs>
  <Slides>35</Slides>
  <Notes>0</Notes>
  <HiddenSlides>0</HiddenSlides>
  <MMClips>0</MMClips>
  <ScaleCrop>false</ScaleCrop>
  <HeadingPairs>
    <vt:vector size="4" baseType="variant">
      <vt:variant>
        <vt:lpstr>نسق</vt:lpstr>
      </vt:variant>
      <vt:variant>
        <vt:i4>5</vt:i4>
      </vt:variant>
      <vt:variant>
        <vt:lpstr>عناوين الشرائح</vt:lpstr>
      </vt:variant>
      <vt:variant>
        <vt:i4>35</vt:i4>
      </vt:variant>
    </vt:vector>
  </HeadingPairs>
  <TitlesOfParts>
    <vt:vector size="40" baseType="lpstr">
      <vt:lpstr>نسق Office</vt:lpstr>
      <vt:lpstr>32_تصميم افتراضي</vt:lpstr>
      <vt:lpstr>4_نسق Office</vt:lpstr>
      <vt:lpstr>1_نسق Office</vt:lpstr>
      <vt:lpstr>Office Theme</vt:lpstr>
      <vt:lpstr>4</vt:lpstr>
      <vt:lpstr>تنويه</vt:lpstr>
      <vt:lpstr>بداية المحاضرة الرابعة</vt:lpstr>
      <vt:lpstr>المحاضرة الرابعة / الجهاز الهيكلي وإصاباته  / (الجزء الثاني)</vt:lpstr>
      <vt:lpstr>2ـ1ـ2ـ2 الكسور (The Fractures)</vt:lpstr>
      <vt:lpstr>أسباب الكسور </vt:lpstr>
      <vt:lpstr>أنواع الكسور: The fractures types </vt:lpstr>
      <vt:lpstr>شكل يوضح أنواع الكسور</vt:lpstr>
      <vt:lpstr>س: عدد ووضح أشكال الكسور ؟</vt:lpstr>
      <vt:lpstr>أشكال الكسور Forms of the Fractures </vt:lpstr>
      <vt:lpstr> ومن أشكال الكسور أشكال الكسور</vt:lpstr>
      <vt:lpstr>ومن أشكال الكسور أيضاً</vt:lpstr>
      <vt:lpstr>شكل يوضح أشكال الكسور</vt:lpstr>
      <vt:lpstr>شكل يوضح أشكال الكسور</vt:lpstr>
      <vt:lpstr>عرض تقديمي في PowerPoint</vt:lpstr>
      <vt:lpstr>تعريف الكسور</vt:lpstr>
      <vt:lpstr>علامات وأعراض الكسور marks and symptoms of the fractures</vt:lpstr>
      <vt:lpstr>عرض تقديمي في PowerPoint</vt:lpstr>
      <vt:lpstr>تعريف الكسور</vt:lpstr>
      <vt:lpstr>إسعاف الكسور    First-aid of fractures</vt:lpstr>
      <vt:lpstr>ومن إسعاف الكسور أيضاً</vt:lpstr>
      <vt:lpstr>صورة توضح إسعاف الكسور</vt:lpstr>
      <vt:lpstr>صورة توضح إسعاف الكسور</vt:lpstr>
      <vt:lpstr>تثبيت العظام المصابة</vt:lpstr>
      <vt:lpstr>عرض تقديمي في PowerPoint</vt:lpstr>
      <vt:lpstr>علاج الكسور Therapeutic of fractures</vt:lpstr>
      <vt:lpstr>صورة توضح كيفية رد الكسر قبل تثبيته</vt:lpstr>
      <vt:lpstr>صورة توضح تجبيس الكسر</vt:lpstr>
      <vt:lpstr>صورة توضح شدة خارجية (منافس) تؤدي إلى كسور</vt:lpstr>
      <vt:lpstr>يمكن أن تكون الإعاقة في الصورة السابقة أن تسببت بهذا الكسر</vt:lpstr>
      <vt:lpstr>ويتم علاج الكسور أيضاً بـ 2. تثبيت الكسر (fixing of  the fractures)</vt:lpstr>
      <vt:lpstr>التأهيل والعلاج الطبيعي Rehabilitation </vt:lpstr>
      <vt:lpstr>1ـ التأهيل في أثناء التجبيس فيكون كما يلي :ـ</vt:lpstr>
      <vt:lpstr>2. أما التأهيل والعلاج بعد التجبيس فيكون كما يلي:ـ</vt:lpstr>
      <vt:lpstr>انتهت المحاضرة الرابعة (4) 2. الجهاز الهيكلي وإصاباته (الجزء الثاني)  structural system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Dr.hassan</dc:creator>
  <cp:lastModifiedBy>DR.Ahmed Saker 2O11</cp:lastModifiedBy>
  <cp:revision>21</cp:revision>
  <dcterms:created xsi:type="dcterms:W3CDTF">2024-09-21T04:33:00Z</dcterms:created>
  <dcterms:modified xsi:type="dcterms:W3CDTF">2024-10-22T06:02:33Z</dcterms:modified>
</cp:coreProperties>
</file>