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4308" r:id="rId3"/>
  </p:sldMasterIdLst>
  <p:sldIdLst>
    <p:sldId id="257" r:id="rId4"/>
    <p:sldId id="260" r:id="rId5"/>
    <p:sldId id="261" r:id="rId6"/>
    <p:sldId id="31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7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16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900"/>
    <a:srgbClr val="CC00CC"/>
    <a:srgbClr val="0066FF"/>
    <a:srgbClr val="FF3300"/>
    <a:srgbClr val="669900"/>
    <a:srgbClr val="CC0066"/>
    <a:srgbClr val="FF66FF"/>
    <a:srgbClr val="CC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2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2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6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3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3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5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0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4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90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DC435-ADAB-40EB-B343-6F1F5721D9CF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5A29A-AA03-49EF-8A2B-069329EB2BAF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9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DADF-F40C-430F-83EA-E8DE00C54B13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A5351-509D-4AF4-9B1A-C6860488A889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7935-751E-4802-9505-C65CA65EDA44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9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8FEB3-AEA3-4997-B6CD-9F92E19C37BE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5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E6DC-7BF8-4A89-8AF1-00DB2BA17562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7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61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6878-98F5-4F4C-870B-E75E3B16C626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0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335BD-5B37-4CF0-8470-BD7E28D0670B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1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A716E-3FE8-4EA5-BB65-679BA1F82AE6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CD25D-8601-4066-8ABD-F5250F64DBBE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7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0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9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04/05/1446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6</a:t>
            </a:r>
            <a:endParaRPr lang="ar-IQ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4648200"/>
          </a:xfrm>
        </p:spPr>
        <p:txBody>
          <a:bodyPr>
            <a:normAutofit fontScale="92500"/>
          </a:bodyPr>
          <a:lstStyle/>
          <a:p>
            <a:r>
              <a:rPr lang="ar-IQ" sz="3600" b="1" dirty="0" smtClean="0">
                <a:solidFill>
                  <a:srgbClr val="002060"/>
                </a:solidFill>
              </a:rPr>
              <a:t>المحاضرة </a:t>
            </a:r>
            <a:r>
              <a:rPr lang="ar-IQ" sz="3600" b="1" dirty="0" smtClean="0">
                <a:solidFill>
                  <a:srgbClr val="C00000"/>
                </a:solidFill>
              </a:rPr>
              <a:t>6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2024  –  2025</a:t>
            </a:r>
          </a:p>
          <a:p>
            <a:pPr lvl="0"/>
            <a:r>
              <a:rPr lang="ar-IQ" sz="3600" b="1" dirty="0" smtClean="0">
                <a:solidFill>
                  <a:srgbClr val="C00000"/>
                </a:solidFill>
              </a:rPr>
              <a:t>المرحلة الثالثة الدراسة الصباحية والمسائية</a:t>
            </a:r>
            <a:endParaRPr lang="ar-IQ" sz="4800" b="1" dirty="0" smtClean="0">
              <a:solidFill>
                <a:srgbClr val="7030A0"/>
              </a:solidFill>
            </a:endParaRPr>
          </a:p>
          <a:p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marL="342900" lvl="0" indent="-342900" rtl="1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rtl="1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92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عضلات الحوض</a:t>
            </a:r>
          </a:p>
        </p:txBody>
      </p:sp>
      <p:pic>
        <p:nvPicPr>
          <p:cNvPr id="114691" name="Picture 2" descr="C:\Users\Document\Desktop\صور الكسور\صورة عضلات الحوض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1" y="908050"/>
            <a:ext cx="7344816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العضلات الداعمة للحوض</a:t>
            </a:r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052513"/>
            <a:ext cx="5976664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35338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كسور عظام الحوض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Pelvis fractures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568952" cy="554461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*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الأسباب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Causes</a:t>
            </a:r>
            <a:endParaRPr lang="ar-IQ" altLang="ar-IQ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تحدث إصابات الحوض 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اصطدام عنيف مباشر لعظم الحوض ،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ويمكن أن يُصاحب ذلك </a:t>
            </a: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بالمثانة أو تمزق القالون أو أي مضاعفات أخرى.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*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الأعراض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</a:t>
            </a:r>
            <a:endParaRPr lang="ar-IQ" altLang="ar-IQ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ألم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شديد عند لمس مكان الإصابة.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كدم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شديد أو تهتكات موضعية.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عدم القدرة على </a:t>
            </a: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الوقوف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عدم القدرة على تحريك </a:t>
            </a: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الأرجل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بسهولة.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2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* خطورة كسور عظم الحوض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Fractures dangers of  Pelvis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753"/>
            <a:ext cx="8713788" cy="5400898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حدوث تهتك </a:t>
            </a:r>
            <a:r>
              <a:rPr lang="ar-IQ" altLang="ar-IQ" sz="4800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للمثانة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IQ" altLang="ar-IQ" sz="4800" b="1" u="sng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قناة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 مجرى البول وقد تظهر قطرات دم عند البول. </a:t>
            </a:r>
          </a:p>
          <a:p>
            <a:pPr marL="609600" indent="-609600" algn="ctr" eaLnBrk="1" hangingPunct="1"/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ملاحظة</a:t>
            </a:r>
          </a:p>
          <a:p>
            <a:pPr marL="609600" indent="-609600" algn="just" eaLnBrk="1" hangingPunct="1"/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لا يُطلب من المصاب عند اشتباه في كسر الحوض أن يتبول </a:t>
            </a:r>
            <a:r>
              <a:rPr lang="ar-IQ" altLang="ar-IQ" sz="4800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لأنه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 إذا كان هناك تهتك في قناة البول فأن البول سينتشر في أنسجة الكيس.</a:t>
            </a:r>
            <a:endParaRPr lang="en-US" altLang="ar-IQ" sz="4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2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 كسور الحوض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 aid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16575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/>
              <a:t>غالباً ما يُصاب المصاب بصدمة شديدة (</a:t>
            </a:r>
            <a:r>
              <a:rPr lang="en-US" altLang="ar-IQ" sz="4400" b="1" dirty="0" smtClean="0"/>
              <a:t>Strong shock</a:t>
            </a:r>
            <a:r>
              <a:rPr lang="ar-IQ" altLang="ar-IQ" sz="4400" b="1" dirty="0" smtClean="0"/>
              <a:t>) </a:t>
            </a:r>
          </a:p>
          <a:p>
            <a:pPr algn="just" eaLnBrk="1" hangingPunct="1"/>
            <a:r>
              <a:rPr lang="ar-IQ" altLang="ar-IQ" sz="4400" b="1" dirty="0" smtClean="0"/>
              <a:t>ولذلك يجب نقله بسرعة في وضع مريح له باستلقائه على ظهره وتمرير وسادة ملفوفة من تحت ظهره وبسطها باحتراس تحت الأليتين (</a:t>
            </a:r>
            <a:r>
              <a:rPr lang="en-US" altLang="ar-IQ" sz="4400" b="1" dirty="0" smtClean="0"/>
              <a:t>Buttocks</a:t>
            </a:r>
            <a:r>
              <a:rPr lang="ar-IQ" altLang="ar-IQ" sz="4400" b="1" dirty="0" smtClean="0"/>
              <a:t>) </a:t>
            </a:r>
          </a:p>
          <a:p>
            <a:pPr algn="just" eaLnBrk="1" hangingPunct="1"/>
            <a:r>
              <a:rPr lang="ar-IQ" altLang="ar-IQ" sz="4400" b="1" dirty="0" smtClean="0"/>
              <a:t>ثم لف طرفها حول الحوض وربطها من الأمام بالضغط الذي يُريح المصاب.  </a:t>
            </a:r>
            <a:endParaRPr lang="en-US" altLang="ar-IQ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4816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الشبكة العصبية حول الحوض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84969" y="960318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19812" name="Picture 4" descr="female-pelvis-b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0729"/>
            <a:ext cx="7777162" cy="547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الأعصاب المارة عبر الحوض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0836" name="Picture 4" descr="1308225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216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altLang="ar-IQ" sz="8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1ـ1ـ5 عظم الفخذ  </a:t>
            </a:r>
            <a:r>
              <a:rPr lang="en-US" altLang="ar-IQ" sz="8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Femur</a:t>
            </a:r>
            <a:endParaRPr lang="ar-IQ" sz="8000" dirty="0"/>
          </a:p>
        </p:txBody>
      </p:sp>
    </p:spTree>
    <p:extLst>
      <p:ext uri="{BB962C8B-B14F-4D97-AF65-F5344CB8AC3E}">
        <p14:creationId xmlns:p14="http://schemas.microsoft.com/office/powerpoint/2010/main" val="1593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1ـ1ـ5 عظم الفخذ 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Femur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13787" cy="55435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عظم الفخذ هو </a:t>
            </a:r>
            <a:r>
              <a:rPr lang="ar-IQ" altLang="ar-IQ" sz="5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أطول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IQ" altLang="ar-IQ" sz="5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أقوى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عظم في الجسم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يمتد ما بين مفصل الورك ومفصل الركبة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يحمل هذا العظم </a:t>
            </a:r>
            <a:r>
              <a:rPr lang="ar-IQ" altLang="ar-IQ" sz="5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وزن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الجسم من خلال </a:t>
            </a:r>
            <a:r>
              <a:rPr lang="ar-IQ" altLang="ar-IQ" sz="5400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الحُق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وينقله إلى عظم </a:t>
            </a:r>
            <a:r>
              <a:rPr lang="ar-IQ" altLang="ar-IQ" sz="5400" b="1" dirty="0" err="1" smtClean="0">
                <a:latin typeface="Simplified Arabic" pitchFamily="18" charset="-78"/>
                <a:cs typeface="Simplified Arabic" pitchFamily="18" charset="-78"/>
              </a:rPr>
              <a:t>الظنبوب</a:t>
            </a:r>
            <a:endParaRPr lang="ar-IQ" altLang="ar-IQ" sz="5400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كما له دور كبير في </a:t>
            </a:r>
            <a:r>
              <a:rPr lang="ar-IQ" altLang="ar-IQ" sz="5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حركة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الجسم.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4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شكل العظام الطويلة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3908" name="Picture 4" descr="تشريح العظام الطوي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5538"/>
            <a:ext cx="475252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7311" y="272981"/>
            <a:ext cx="8536676" cy="777923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تنويه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625" y="1282888"/>
            <a:ext cx="8270543" cy="5041711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–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الشعب  </a:t>
            </a:r>
            <a:r>
              <a:rPr lang="en-US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 – B – C - D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الرجاء لا نسمح بقطع أو استنساخ المحاضرة أو جزء منها أو تدريسها أو إلقائها ونعتبر هذه المحاضرة حقوق شخصية ( ملكية فكرية ) إلى 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5800" b="1" kern="0" dirty="0" err="1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58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58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الرياضة</a:t>
            </a:r>
            <a:endParaRPr lang="en-US" altLang="ar-IQ" sz="5800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3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العظام الطويلة</a:t>
            </a:r>
          </a:p>
        </p:txBody>
      </p:sp>
      <p:pic>
        <p:nvPicPr>
          <p:cNvPr id="1249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7704138" cy="5832475"/>
          </a:xfrm>
          <a:noFill/>
        </p:spPr>
      </p:pic>
    </p:spTree>
    <p:extLst>
      <p:ext uri="{BB962C8B-B14F-4D97-AF65-F5344CB8AC3E}">
        <p14:creationId xmlns:p14="http://schemas.microsoft.com/office/powerpoint/2010/main" val="19829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رأس عظم الفخذ</a:t>
            </a:r>
            <a:endParaRPr lang="en-US" altLang="ar-IQ" sz="36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5956" name="Picture 4" descr="pelvic-bone-al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3025"/>
            <a:ext cx="69135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4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العضلة الرباعية موقعها فوق عظم الفخذ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6980" name="Picture 4" descr="العضلة الرباعي الفخذ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1036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العضلة المقربة لعظم الفخذ (الضامة)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8004" name="Picture 4" descr="العضلات المقرب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2642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كسر عنق عظم الفخذ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Femur neck fracture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18487" cy="5616575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يحدث الكسر في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 eaLnBrk="1" hangingPunct="1"/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عنق </a:t>
            </a:r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عظم </a:t>
            </a:r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الفخذ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وهو الجزء الرفيع الموجود بين رأس العظم(مدور الشكل أكثر بقليل من نصف كرة) </a:t>
            </a:r>
            <a:endParaRPr lang="ar-IQ" altLang="ar-IQ" sz="4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- وجسم العظم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(وهو أطول أقسام العظم) ويشمل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:-</a:t>
            </a:r>
            <a:endParaRPr lang="ar-IQ" altLang="ar-IQ" sz="4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ـ كسر داخل محفظة المفصل</a:t>
            </a:r>
            <a:r>
              <a:rPr lang="ar-IQ" altLang="ar-IQ" sz="44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.(يحتاج عملية)</a:t>
            </a:r>
          </a:p>
          <a:p>
            <a:pPr algn="just" eaLnBrk="1" hangingPunct="1"/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ـ كسر خارج محفظة المفصل.</a:t>
            </a:r>
            <a:endParaRPr lang="en-US" altLang="ar-IQ" sz="4400" b="1" dirty="0" smtClean="0">
              <a:solidFill>
                <a:srgbClr val="00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5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شكل يوضح رأس عظم الفخذ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30052" name="Picture 4" descr="i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4168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كسر عنق عظم الفخذ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ألم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شديد أعلى الفخذ.</a:t>
            </a:r>
          </a:p>
          <a:p>
            <a:pPr marL="609600" indent="-609600"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لا يستطيع المصاب أن </a:t>
            </a:r>
            <a:r>
              <a:rPr lang="ar-IQ" altLang="ar-IQ" sz="4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يرفع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الرجل المصابة.</a:t>
            </a:r>
          </a:p>
          <a:p>
            <a:pPr marL="609600" indent="-609600"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يتخذ العظم المصاب وضعاً معيناً وهو الضم مع التفاف إلى الخارج.</a:t>
            </a:r>
          </a:p>
          <a:p>
            <a:pPr marL="609600" indent="-609600"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قصر الساق المصابة عن الأخرى بمقدار يتراوح من (2ـ8 ملم).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/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 كسور عنق عظم الفخذ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 aid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4400" b="1" dirty="0" smtClean="0"/>
              <a:t>يُنقل المصاب إلى المستشفى وفخذه منثني نحو البطن</a:t>
            </a:r>
          </a:p>
          <a:p>
            <a:pPr marL="609600" indent="-609600" algn="just" eaLnBrk="1" hangingPunct="1"/>
            <a:r>
              <a:rPr lang="ar-IQ" altLang="ar-IQ" sz="4400" b="1" dirty="0" smtClean="0"/>
              <a:t>ويمكن استعمال كرسي عادي بعد وضع جبيرة خشبية بطول الفخذ.</a:t>
            </a:r>
          </a:p>
          <a:p>
            <a:pPr marL="609600" indent="-609600" algn="just" eaLnBrk="1" hangingPunct="1"/>
            <a:r>
              <a:rPr lang="ar-IQ" altLang="ar-IQ" sz="4400" b="1" dirty="0" smtClean="0"/>
              <a:t>الكسر داخل المحفظة يحتاج لعملية جراحية لتثبيت الكسر لأنه عادة لا يلتئم في جبس فقط.</a:t>
            </a:r>
            <a:endParaRPr lang="en-US" altLang="ar-IQ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163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الجزء الثاني من الجهاز الهيكلي</a:t>
            </a:r>
            <a:endParaRPr lang="ar-IQ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72608"/>
          </a:xfrm>
        </p:spPr>
        <p:txBody>
          <a:bodyPr>
            <a:normAutofit/>
          </a:bodyPr>
          <a:lstStyle/>
          <a:p>
            <a:r>
              <a:rPr lang="ar-SA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1ـ2 المفاصـل </a:t>
            </a:r>
            <a:r>
              <a:rPr lang="en-US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Joints</a:t>
            </a:r>
            <a:r>
              <a:rPr lang="en-US" altLang="ar-IQ" sz="720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72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7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b="1" dirty="0" smtClean="0">
                <a:solidFill>
                  <a:srgbClr val="FF0000"/>
                </a:solidFill>
              </a:rPr>
              <a:t>1ـ2 المفاصـل </a:t>
            </a:r>
            <a:r>
              <a:rPr lang="en-US" altLang="ar-IQ" b="1" dirty="0" smtClean="0">
                <a:solidFill>
                  <a:srgbClr val="FF0000"/>
                </a:solidFill>
              </a:rPr>
              <a:t>Joints</a:t>
            </a:r>
            <a:r>
              <a:rPr lang="en-US" altLang="ar-IQ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1ـ2ـ1 مقدمة تشريحية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Anatomic introduction</a:t>
            </a:r>
            <a:endParaRPr lang="ar-SA" altLang="ar-IQ" sz="36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المفاصل هي الأجزاء التي تربط العظام مع بعضها ، </a:t>
            </a:r>
            <a:endParaRPr lang="ar-IQ" altLang="ar-IQ" sz="3600" b="1" dirty="0" smtClean="0">
              <a:solidFill>
                <a:srgbClr val="00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ولما كان المفصل يسمح لإحدى العظمات بالتحرك أثناء ارتباطها بالعظمة المجاورة لها ، فإنها بذلك تتيح مجالا واسعا من الحركة</a:t>
            </a: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عدد المفاصل في جسم الانسان هو (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220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مفصل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وفي الجهاز الحركي الهيكلي </a:t>
            </a:r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ثلاثة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أنواع من المفاصل هي:ـ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695719"/>
          </a:xfrm>
        </p:spPr>
        <p:txBody>
          <a:bodyPr/>
          <a:lstStyle/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الفصل الثاني</a:t>
            </a:r>
            <a:b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الجهاز الهيكلي وإصاباته (الجزء الرابع)</a:t>
            </a:r>
            <a:endParaRPr lang="en-US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وصلنا بالمحاضرة السابقة رقم ( 5 ) إلى موضوع </a:t>
            </a:r>
          </a:p>
          <a:p>
            <a:pPr marL="0" indent="0" algn="ctr">
              <a:buNone/>
            </a:pPr>
            <a:r>
              <a:rPr lang="ar-IQ" altLang="ar-IQ" sz="3600" b="1" kern="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1ـ1ـ4 الحوض </a:t>
            </a:r>
            <a:r>
              <a:rPr lang="en-US" altLang="ar-IQ" sz="3600" b="1" kern="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Pelvis</a:t>
            </a:r>
            <a:endParaRPr lang="ar-IQ" altLang="ar-IQ" sz="3600" b="1" kern="0" dirty="0" smtClean="0">
              <a:solidFill>
                <a:srgbClr val="FF0000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algn="ctr"/>
            <a:r>
              <a:rPr 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نكمل الآن</a:t>
            </a:r>
          </a:p>
          <a:p>
            <a:pPr algn="ctr"/>
            <a:r>
              <a:rPr lang="ar-IQ" sz="3600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 المحاضرة رقم ( 6 )</a:t>
            </a:r>
          </a:p>
          <a:p>
            <a:pPr algn="ctr"/>
            <a:r>
              <a:rPr lang="ar-IQ" sz="3600" b="1" dirty="0" err="1" smtClean="0"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  <a:endParaRPr lang="en-US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6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المفاصل الثابتة ( الدرزية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suture 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58324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تسمى مفاصل عديمة الحركة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وهي التي تربط بين الصفائح العظمية التي تشكل الجمجمة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Skull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تسمح المفاصل الثابتة بحركة محدودة للغاية ،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وتقوم أحزمة رفيعة من النسيج الليفي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Dense fibrous connective tissue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بربط إحدى العظمات بالتي تليها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ومن أمثلتها الصفائح العظمية لجمجمة الطفل الرضيع ، والتي تسمح للجمجمة بالتمدد لتستوعب نمو حجم المخ ، </a:t>
            </a:r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وعندما يكتمل نمو المخ تلتحم عظام الجمجمة وتختفي المفاصل الليفية.</a:t>
            </a:r>
            <a:r>
              <a:rPr lang="ar-SA" altLang="ar-IQ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92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المفاصل الثابتة ( الدرزية )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135171" name="Picture 4" descr="1494_6_13042295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820737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والنوع الثاني من المفاضل (</a:t>
            </a:r>
            <a:r>
              <a:rPr lang="ar-SA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 المفاصل الغضروفية</a:t>
            </a:r>
            <a:r>
              <a:rPr lang="ar-IQ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)</a:t>
            </a:r>
            <a:endParaRPr lang="en-US" altLang="ar-IQ" sz="36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مثل الأقراص "الديسك" الموجودة بين الفقرات ، وتحتوي على صفائح متينة تشبه الغضاريف القابلة للانثناء ،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إن هذه المفاصل تحتوي على صفائح غضروفية صلبة وتسمح بحركة محدودة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ومن المفصل الحرقفي </a:t>
            </a:r>
            <a:r>
              <a:rPr lang="ar-SA" altLang="ar-IQ" b="1" dirty="0" err="1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العصعصي</a:t>
            </a:r>
            <a:endParaRPr lang="ar-SA" altLang="ar-IQ" b="1" dirty="0" smtClean="0">
              <a:solidFill>
                <a:srgbClr val="00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حيث تلتقي العظمة الحرقفية (وهي أدنى عظمة من عظام العمود الفقري) بالحوض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والأقراص الموجودة بين الفقرات العظمية بالعمود الفقري أيضا تعد مفاصل غضروفية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أكثر سمكا من المفصل الحرقفي </a:t>
            </a:r>
            <a:r>
              <a:rPr lang="ar-SA" altLang="ar-IQ" b="1" dirty="0" err="1" smtClean="0">
                <a:latin typeface="Simplified Arabic" pitchFamily="18" charset="-78"/>
                <a:cs typeface="Simplified Arabic" pitchFamily="18" charset="-78"/>
              </a:rPr>
              <a:t>العصعصي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وتسمح بمجال أكبر من الحركة.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7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الأقراص الغضروفية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37220" name="Picture 4" descr="bandscheibenvor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2642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المفاصل الغضروفية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38243" name="Picture 4" descr="w0146pl15ud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25538"/>
            <a:ext cx="6048375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1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أنواع المفاصل</a:t>
            </a:r>
          </a:p>
        </p:txBody>
      </p:sp>
      <p:pic>
        <p:nvPicPr>
          <p:cNvPr id="139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777"/>
            <a:ext cx="7632700" cy="4665762"/>
          </a:xfrm>
          <a:noFill/>
        </p:spPr>
      </p:pic>
    </p:spTree>
    <p:extLst>
      <p:ext uri="{BB962C8B-B14F-4D97-AF65-F5344CB8AC3E}">
        <p14:creationId xmlns:p14="http://schemas.microsoft.com/office/powerpoint/2010/main" val="16470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النوع الثالث من المفاصل هو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المفاصل الزلالية</a:t>
            </a:r>
            <a:r>
              <a:rPr lang="ar-SA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856662" cy="5761038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أكثر المفاصل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قدرة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على الحركة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وتشمل مفاصل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الكتفين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والمرفقين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والرسغين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والأصابع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والحوض(الوركين)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والركبتين والكاحلين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وأصابع القدمين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ويحيط بها كبسولة (حافظة) ليفية لينة مبطنة بغشاء مفصلي زلق رفيع ،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ويفرز الغشاء الزلالي الزلق سائلا سميكا زلقاً شبه شفاف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يسمى السائل الزلالي</a:t>
            </a:r>
            <a:endParaRPr lang="ar-IQ" altLang="ar-IQ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وظائف السائل </a:t>
            </a:r>
            <a:r>
              <a:rPr lang="ar-IQ" altLang="ar-IQ" b="1" dirty="0" err="1" smtClean="0">
                <a:latin typeface="Simplified Arabic" pitchFamily="18" charset="-78"/>
                <a:cs typeface="Simplified Arabic" pitchFamily="18" charset="-78"/>
              </a:rPr>
              <a:t>الزليلي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وهو الذي يسمح بحركة خالية من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الاحتكاك</a:t>
            </a:r>
            <a:endParaRPr lang="ar-IQ" altLang="ar-IQ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ويساعد السائل الزلالي كذلك في حماية المفاصل لأنه يعمل كمانع للتسرب فيمكن العظام المتجاورة من الانزلاق بحرية فوق بعضها البعض ويمنعها في الوقت نفسه من الانفلات من بعضها البعض.</a:t>
            </a:r>
            <a:endParaRPr lang="en-US" altLang="ar-IQ" b="1" dirty="0" smtClean="0">
              <a:solidFill>
                <a:srgbClr val="0099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SA" altLang="ar-IQ" sz="4000" b="1" dirty="0" smtClean="0">
                <a:solidFill>
                  <a:srgbClr val="FF0000"/>
                </a:solidFill>
              </a:rPr>
              <a:t>1ـ2ـ2 إصابات المفاصل </a:t>
            </a:r>
            <a:r>
              <a:rPr lang="en-US" altLang="ar-IQ" sz="4000" b="1" dirty="0" smtClean="0">
                <a:solidFill>
                  <a:srgbClr val="FF0000"/>
                </a:solidFill>
              </a:rPr>
              <a:t>Joints injuries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856663" cy="5473700"/>
          </a:xfrm>
        </p:spPr>
        <p:txBody>
          <a:bodyPr/>
          <a:lstStyle/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تعليل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: </a:t>
            </a: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تعد إصابات المفاصل الأكثر شيوعاً في الملاعب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الجواب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: </a:t>
            </a: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لأن المفاصل هي المناطق الأكثر حركة من بقية أجزاء الجهاز الحركي.</a:t>
            </a:r>
            <a:r>
              <a:rPr lang="ar-SA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solidFill>
                <a:srgbClr val="0099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eaLnBrk="1" hangingPunct="1">
              <a:buNone/>
            </a:pP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1ـ2ـ2ـ1 كدم المفاصل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Contusions of joints </a:t>
            </a:r>
            <a:endParaRPr lang="ar-SA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كدم المفاصل كغيره من أنواع الكدم الأخرى </a:t>
            </a: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يحدث نتيجة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لأصابه مباشر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ومن أكثر المفاصل التي يحدث بها الكدم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مفصل القدم ومفصل الركب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ة.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11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65129"/>
            <a:ext cx="8424936" cy="759615"/>
          </a:xfrm>
        </p:spPr>
        <p:txBody>
          <a:bodyPr/>
          <a:lstStyle/>
          <a:p>
            <a:pPr eaLnBrk="1" hangingPunct="1"/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كدم المفاصل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Contusions Symptoms of joints</a:t>
            </a:r>
            <a:r>
              <a:rPr lang="en-US" altLang="ar-IQ" sz="24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340768"/>
            <a:ext cx="8352928" cy="5112568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يشبه كدم العظام حيث يحدث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 الألم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والورم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وتغير لون الجلد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وارتفاع درجه حرارة العضو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وعدم القدرة على تحريك المفصل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ويضاف إلى هذه الأعراض </a:t>
            </a:r>
            <a:r>
              <a:rPr lang="ar-SA" altLang="ar-IQ" b="1" u="sng" dirty="0" smtClean="0">
                <a:solidFill>
                  <a:srgbClr val="FF33CC"/>
                </a:solidFill>
                <a:cs typeface="Simplified Arabic" pitchFamily="18" charset="-78"/>
              </a:rPr>
              <a:t>انسكاب</a:t>
            </a:r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FF33CC"/>
                </a:solidFill>
                <a:cs typeface="Simplified Arabic" pitchFamily="18" charset="-78"/>
              </a:rPr>
              <a:t>السائل</a:t>
            </a:r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FF33CC"/>
                </a:solidFill>
                <a:cs typeface="Simplified Arabic" pitchFamily="18" charset="-78"/>
              </a:rPr>
              <a:t>الزلالي</a:t>
            </a:r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 المكون للمفصل حيث ينسكب مع السائل الدموي محدثا </a:t>
            </a:r>
            <a:r>
              <a:rPr lang="ar-SA" altLang="ar-IQ" b="1" u="sng" dirty="0" smtClean="0">
                <a:solidFill>
                  <a:srgbClr val="FF33CC"/>
                </a:solidFill>
                <a:cs typeface="Simplified Arabic" pitchFamily="18" charset="-78"/>
              </a:rPr>
              <a:t>الورم</a:t>
            </a:r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 في المفصل.</a:t>
            </a:r>
            <a:endParaRPr lang="en-US" altLang="ar-IQ" b="1" dirty="0" smtClean="0">
              <a:solidFill>
                <a:srgbClr val="FF33CC"/>
              </a:solidFill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4000" b="1" dirty="0" smtClean="0">
                <a:solidFill>
                  <a:srgbClr val="FF0000"/>
                </a:solidFill>
              </a:rPr>
              <a:t>علاج كدم المفاصل   </a:t>
            </a:r>
            <a:r>
              <a:rPr lang="en-US" altLang="ar-IQ" sz="4000" b="1" dirty="0" smtClean="0">
                <a:solidFill>
                  <a:srgbClr val="FF0000"/>
                </a:solidFill>
              </a:rPr>
              <a:t>Therapeutic</a:t>
            </a:r>
            <a:r>
              <a:rPr lang="en-US" altLang="ar-IQ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6880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1. </a:t>
            </a:r>
            <a:r>
              <a:rPr lang="ar-SA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إيقاف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 النزيف أو السائل الزلالي بواسطة موقفات النزيف.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2. </a:t>
            </a:r>
            <a:r>
              <a:rPr lang="ar-SA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رباط 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ضاغط أو عمل جبيرة خلفيه للمفصل المصاب لتثبيته ولمنع زيادة الورم.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SA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راحة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 للمفصل المصاب فقط حوالي من أسبوع إلى أسبوعين.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4. عمل صورة بالأشعة للتأكد من سلامة العظام المكونة للمفصل المصاب.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5. تدليك حول المفصل المصاب حيث يساعد على سرعة امتصاص الرشح الزلالي مكان الاصابة0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6. عمل التمرينات العلاجية المتدرجة المناسبة</a:t>
            </a:r>
            <a:r>
              <a:rPr lang="ar-IQ" altLang="ar-IQ" sz="2800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solidFill>
                  <a:srgbClr val="F83E50"/>
                </a:solidFill>
                <a:latin typeface="Simplified Arabic" pitchFamily="18" charset="-78"/>
                <a:cs typeface="Simplified Arabic" pitchFamily="18" charset="-78"/>
              </a:rPr>
              <a:t>أما إصابة المفصل القطني العجزي والذي يربط الحوض بالعمود الفقري يكون من الإصابات الحادة خلال مرحلة تمزق العضلات والأربطة وهذه الإصابة من الإصابات التي تؤدي إلى حدوث ألام في </a:t>
            </a:r>
            <a:r>
              <a:rPr lang="ar-IQ" altLang="ar-IQ" sz="2800" b="1" u="sng" dirty="0" smtClean="0">
                <a:solidFill>
                  <a:srgbClr val="F83E50"/>
                </a:solidFill>
                <a:latin typeface="Simplified Arabic" pitchFamily="18" charset="-78"/>
                <a:cs typeface="Simplified Arabic" pitchFamily="18" charset="-78"/>
              </a:rPr>
              <a:t>المنطقة القطنية</a:t>
            </a:r>
            <a:r>
              <a:rPr lang="ar-IQ" altLang="ar-IQ" sz="2800" b="1" dirty="0" smtClean="0">
                <a:solidFill>
                  <a:srgbClr val="F83E50"/>
                </a:solidFill>
                <a:latin typeface="Simplified Arabic" pitchFamily="18" charset="-78"/>
                <a:cs typeface="Simplified Arabic" pitchFamily="18" charset="-78"/>
              </a:rPr>
              <a:t> مما يؤدي إلى إبعاد اللاعب لمدة طويلة.</a:t>
            </a:r>
            <a:r>
              <a:rPr lang="ar-IQ" altLang="ar-IQ" sz="2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8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1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71583"/>
          </a:xfrm>
        </p:spPr>
        <p:txBody>
          <a:bodyPr>
            <a:normAutofit fontScale="90000"/>
          </a:bodyPr>
          <a:lstStyle/>
          <a:p>
            <a:r>
              <a:rPr lang="ar-IQ" sz="31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المحاضرة </a:t>
            </a:r>
            <a:r>
              <a:rPr lang="ar-IQ" sz="31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السادسة</a:t>
            </a:r>
            <a:r>
              <a:rPr lang="ar-IQ" sz="3100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: </a:t>
            </a:r>
            <a:r>
              <a:rPr lang="ar-IQ" sz="31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الجهاز الهيكلي </a:t>
            </a:r>
            <a:r>
              <a:rPr lang="ar-IQ" sz="31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وإصاباته (</a:t>
            </a:r>
            <a:r>
              <a:rPr lang="ar-IQ" sz="31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الجزء الرابع</a:t>
            </a:r>
            <a:r>
              <a:rPr lang="ar-IQ" sz="31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72608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solidFill>
                  <a:srgbClr val="C0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2000" dirty="0">
              <a:solidFill>
                <a:srgbClr val="C0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1ـ1ـ4 الحوض                                            </a:t>
            </a:r>
            <a:r>
              <a:rPr lang="ar-IQ" sz="2000" b="1" dirty="0" smtClean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</a:t>
            </a:r>
            <a:r>
              <a:rPr lang="en-US" sz="2000" b="1" dirty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Pelvis</a:t>
            </a:r>
            <a:endParaRPr lang="en-US" sz="2000" dirty="0">
              <a:solidFill>
                <a:srgbClr val="0099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0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سبب قوة منطقة الحوض</a:t>
            </a:r>
            <a:endParaRPr lang="en-US" sz="2000" dirty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000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العضلات التي تدعم مفاصل الحوض</a:t>
            </a:r>
            <a:endParaRPr lang="en-US" sz="2000" dirty="0">
              <a:solidFill>
                <a:srgbClr val="CC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0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كسور عظام الحوض                                       </a:t>
            </a:r>
            <a:r>
              <a:rPr lang="en-US" sz="20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Pelvis fractures</a:t>
            </a:r>
            <a:endParaRPr lang="en-US" sz="2000" dirty="0">
              <a:solidFill>
                <a:srgbClr val="6699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1ـ1ـ5 عظم الفخذ                                       </a:t>
            </a:r>
            <a:r>
              <a:rPr lang="ar-IQ" sz="2000" b="1" dirty="0" smtClean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  </a:t>
            </a:r>
            <a:r>
              <a:rPr lang="en-US" sz="2000" b="1" dirty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Femur</a:t>
            </a:r>
            <a:endParaRPr lang="en-US" sz="2000" dirty="0">
              <a:solidFill>
                <a:srgbClr val="FF33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Wingdings"/>
              <a:buChar char=""/>
              <a:tabLst>
                <a:tab pos="171450" algn="l"/>
              </a:tabLst>
            </a:pPr>
            <a:r>
              <a:rPr lang="ar-IQ" sz="2000" b="1" dirty="0">
                <a:solidFill>
                  <a:srgbClr val="66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إصابة كسر عنق عظم الفخذ                         </a:t>
            </a:r>
            <a:r>
              <a:rPr lang="en-US" sz="2000" b="1" dirty="0">
                <a:solidFill>
                  <a:srgbClr val="66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Femur neck fracture</a:t>
            </a:r>
            <a:endParaRPr lang="en-US" sz="2000" dirty="0">
              <a:solidFill>
                <a:srgbClr val="6699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SA" sz="2000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1ـ2 المفاصـل                                         </a:t>
            </a:r>
            <a:r>
              <a:rPr lang="ar-SA" sz="2000" b="1" dirty="0" smtClean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     </a:t>
            </a:r>
            <a:r>
              <a:rPr lang="en-US" sz="2000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Joints</a:t>
            </a:r>
            <a:endParaRPr lang="en-US" sz="2000" dirty="0">
              <a:solidFill>
                <a:srgbClr val="CC00CC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1ـ2ـ1 مقدمة تشريحية                       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Anatomic introduction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SA" sz="2000" b="1" dirty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1ـ2ـ2 إصابات المفاصل                        </a:t>
            </a:r>
            <a:r>
              <a:rPr lang="ar-IQ" sz="2000" b="1" dirty="0" smtClean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</a:t>
            </a:r>
            <a:r>
              <a:rPr lang="ar-SA" sz="2000" b="1" dirty="0" smtClean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</a:t>
            </a:r>
            <a:r>
              <a:rPr lang="en-US" sz="2000" b="1" dirty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Joints injuries</a:t>
            </a:r>
            <a:endParaRPr lang="en-US" sz="2000" dirty="0">
              <a:solidFill>
                <a:srgbClr val="CC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1ـ2ـ2ـ1 كدم المفاصل                          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Contusions of joints 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1ـ2ـ2ـ2 مفصل الركبة                            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Knee Joint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1ـ2ـ2ـ2ـ1 التركيب التشريحي لمفصل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الركبة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Anatomy  of the Knee Joint 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1ـ2ـ2ـ2ـ2 </a:t>
            </a:r>
            <a:r>
              <a:rPr lang="ar-SA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الإصابات الشائعة لمفصل </a:t>
            </a:r>
            <a:r>
              <a:rPr lang="ar-SA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الركبة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9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ar-IQ" altLang="ar-IQ" sz="8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1ـ2ـ2ـ2 </a:t>
            </a:r>
            <a:r>
              <a:rPr lang="ar-IQ" altLang="ar-IQ" sz="8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مفصل </a:t>
            </a:r>
            <a:r>
              <a:rPr lang="ar-IQ" altLang="ar-IQ" sz="8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الركبة</a:t>
            </a:r>
          </a:p>
          <a:p>
            <a:pPr marL="0" indent="0" algn="ctr">
              <a:buNone/>
            </a:pPr>
            <a:r>
              <a:rPr lang="ar-IQ" altLang="ar-IQ" sz="8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en-US" altLang="ar-IQ" sz="8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Knee Joint </a:t>
            </a:r>
            <a:endParaRPr lang="ar-IQ" altLang="ar-IQ" sz="8000" b="1" dirty="0" smtClean="0">
              <a:solidFill>
                <a:srgbClr val="FF0000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820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4000" b="1" dirty="0" smtClean="0">
                <a:solidFill>
                  <a:srgbClr val="FF0000"/>
                </a:solidFill>
              </a:rPr>
              <a:t>1ـ2ـ2ـ2 مفصل الركبة </a:t>
            </a:r>
            <a:r>
              <a:rPr lang="en-US" altLang="ar-IQ" sz="4000" b="1" dirty="0" smtClean="0">
                <a:solidFill>
                  <a:srgbClr val="FF0000"/>
                </a:solidFill>
              </a:rPr>
              <a:t>Knee Joint</a:t>
            </a:r>
            <a:r>
              <a:rPr lang="en-US" altLang="ar-IQ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856663" cy="59039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1ـ2ـ2ـ2ـ1 التركيب التشريحي لمفصل الركبة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Anatomy  of the Knee Joint                     </a:t>
            </a:r>
            <a:endParaRPr lang="ar-IQ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وهو من المفاصل المدارية 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Hinge joint </a:t>
            </a:r>
            <a:endParaRPr lang="ar-SA" altLang="ar-IQ" sz="2800" b="1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ويختلف عن باقي المفاصل المدارية بسبب حركة الدوران القليلة </a:t>
            </a:r>
            <a:endParaRPr lang="ar-IQ" altLang="ar-IQ" sz="2800" b="1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</a:rPr>
              <a:t>(عظام مفصل الركبة) : </a:t>
            </a:r>
          </a:p>
          <a:p>
            <a:pPr algn="just"/>
            <a:r>
              <a:rPr lang="ar-SA" altLang="ar-IQ" sz="2800" b="1" dirty="0" smtClean="0">
                <a:solidFill>
                  <a:srgbClr val="0000FF"/>
                </a:solidFill>
              </a:rPr>
              <a:t>يشترك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في تكوينه ثلاث عظام (لقمتي عظم الفخذ 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Femur </a:t>
            </a:r>
            <a:r>
              <a:rPr lang="ar-IQ" altLang="ar-IQ" sz="2800" b="1" dirty="0" smtClean="0">
                <a:solidFill>
                  <a:srgbClr val="0000FF"/>
                </a:solidFill>
              </a:rPr>
              <a:t>،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ولقمتي عظم </a:t>
            </a:r>
            <a:r>
              <a:rPr lang="ar-SA" altLang="ar-IQ" sz="2800" b="1" dirty="0" err="1" smtClean="0">
                <a:solidFill>
                  <a:srgbClr val="0000FF"/>
                </a:solidFill>
              </a:rPr>
              <a:t>الظنبوب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(القصبة) 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Tibia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 </a:t>
            </a:r>
            <a:endParaRPr lang="ar-IQ" altLang="ar-IQ" sz="2800" b="1" dirty="0" smtClean="0">
              <a:solidFill>
                <a:srgbClr val="0000FF"/>
              </a:solidFill>
            </a:endParaRPr>
          </a:p>
          <a:p>
            <a:pPr algn="just"/>
            <a:r>
              <a:rPr lang="ar-SA" altLang="ar-IQ" b="1" dirty="0" smtClean="0">
                <a:solidFill>
                  <a:srgbClr val="0000FF"/>
                </a:solidFill>
              </a:rPr>
              <a:t>ولا </a:t>
            </a:r>
            <a:r>
              <a:rPr lang="ar-SA" altLang="ar-IQ" b="1" dirty="0">
                <a:solidFill>
                  <a:srgbClr val="0000FF"/>
                </a:solidFill>
              </a:rPr>
              <a:t>يدخل </a:t>
            </a:r>
            <a:r>
              <a:rPr lang="ar-SA" altLang="ar-IQ" b="1" dirty="0">
                <a:solidFill>
                  <a:srgbClr val="FF0000"/>
                </a:solidFill>
              </a:rPr>
              <a:t>عظم الشظية</a:t>
            </a:r>
            <a:r>
              <a:rPr lang="ar-SA" altLang="ar-IQ" b="1" dirty="0">
                <a:solidFill>
                  <a:srgbClr val="0000FF"/>
                </a:solidFill>
              </a:rPr>
              <a:t> </a:t>
            </a:r>
            <a:r>
              <a:rPr lang="en-US" altLang="ar-IQ" b="1" dirty="0">
                <a:solidFill>
                  <a:srgbClr val="0000FF"/>
                </a:solidFill>
              </a:rPr>
              <a:t>Fibula</a:t>
            </a:r>
            <a:r>
              <a:rPr lang="ar-SA" altLang="ar-IQ" b="1" dirty="0">
                <a:solidFill>
                  <a:srgbClr val="0000FF"/>
                </a:solidFill>
              </a:rPr>
              <a:t> في</a:t>
            </a:r>
            <a:r>
              <a:rPr lang="en-US" altLang="ar-IQ" b="1" dirty="0">
                <a:solidFill>
                  <a:srgbClr val="0000FF"/>
                </a:solidFill>
              </a:rPr>
              <a:t> </a:t>
            </a:r>
            <a:r>
              <a:rPr lang="ar-SA" altLang="ar-IQ" b="1" dirty="0">
                <a:solidFill>
                  <a:srgbClr val="0000FF"/>
                </a:solidFill>
              </a:rPr>
              <a:t>تكوين هذا المفصل ، </a:t>
            </a:r>
            <a:endParaRPr lang="ar-SA" altLang="ar-IQ" sz="2800" b="1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FF0000"/>
                </a:solidFill>
              </a:rPr>
              <a:t>(غضاريف مفصل الركبة)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وبين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سطوحهما المفصلية </a:t>
            </a:r>
            <a:r>
              <a:rPr lang="ar-SA" altLang="ar-IQ" sz="2800" b="1" dirty="0" smtClean="0">
                <a:solidFill>
                  <a:srgbClr val="FF0000"/>
                </a:solidFill>
              </a:rPr>
              <a:t>الغضروفان الهلاليان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مع عظم الرضفة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 Patella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 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يُعد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مفصل الركبة من اكبر مفاصل الجسم وله أهميه كبيرة في المشي و تحمل الوزن ، </a:t>
            </a:r>
          </a:p>
          <a:p>
            <a:pPr algn="ctr"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FF0000"/>
                </a:solidFill>
              </a:rPr>
              <a:t>(عضلات مفصل الركبة)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ويَدعّم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مفصل الركبة عضلات و أربطة وغضاريف تُسهم في حماية المفصل من الأضرار التي قد تلحق به أثناء الألعاب الرياضية و الأنشطة المختلفة.</a:t>
            </a:r>
            <a:r>
              <a:rPr lang="ar-SA" altLang="ar-IQ" sz="2800" dirty="0" smtClean="0"/>
              <a:t> </a:t>
            </a:r>
            <a:endParaRPr lang="en-US" altLang="ar-IQ" sz="2800" dirty="0" smtClean="0"/>
          </a:p>
        </p:txBody>
      </p:sp>
    </p:spTree>
    <p:extLst>
      <p:ext uri="{BB962C8B-B14F-4D97-AF65-F5344CB8AC3E}">
        <p14:creationId xmlns:p14="http://schemas.microsoft.com/office/powerpoint/2010/main" val="32217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تشريح مفصل الركبة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45412" name="Picture 4" descr="مفصل زلال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0483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smtClean="0"/>
              <a:t>صورة توضح مفصل الركبة</a:t>
            </a:r>
            <a:endParaRPr lang="en-US" altLang="ar-IQ" sz="2800" b="1" smtClean="0"/>
          </a:p>
        </p:txBody>
      </p:sp>
      <p:pic>
        <p:nvPicPr>
          <p:cNvPr id="146435" name="Picture 4" descr="Img%205%20Knee%20Anato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765175"/>
            <a:ext cx="784860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4000" b="1" dirty="0" smtClean="0">
                <a:solidFill>
                  <a:srgbClr val="FF0000"/>
                </a:solidFill>
              </a:rPr>
              <a:t>1ـ2ـ2ـ2ـ2 </a:t>
            </a:r>
            <a:r>
              <a:rPr lang="ar-SA" altLang="ar-IQ" sz="4000" b="1" dirty="0" smtClean="0">
                <a:solidFill>
                  <a:srgbClr val="FF0000"/>
                </a:solidFill>
              </a:rPr>
              <a:t>الإصابات الشائعة لمفصل الركبة</a:t>
            </a:r>
            <a:endParaRPr lang="en-US" altLang="ar-IQ" sz="4000" b="1" dirty="0" smtClean="0">
              <a:solidFill>
                <a:srgbClr val="FF0000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8928100" cy="6049963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يُعد مفصل الركبة من أكثر مفاصل الجسم تعرضا للإصابة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حيث يقع عليه عبء معظم التدريبات الرياضية للاعبين والتي تتطلب الدوران وتغيير الاتجاه فجأة مثل أداء التمارين المتنوعة بكرة القدم.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وتتعرض التركيبات التشريحية المختلفة مثل العظام والعضلات العاملة على المفصل والأربطة والغضاريف لمختلف أنواع الإصابات من:-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كدمات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وكسور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والتمزق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والالتواء والخلع.</a:t>
            </a:r>
            <a:endParaRPr lang="en-US" altLang="ar-IQ" b="1" dirty="0" smtClean="0">
              <a:solidFill>
                <a:srgbClr val="00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16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إصابات مفصل الركبة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algn="just" eaLnBrk="1" hangingPunct="1"/>
            <a:r>
              <a:rPr lang="ar-SA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 كدم مفصل الركبة</a:t>
            </a:r>
            <a:endParaRPr lang="ar-IQ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إن من أكثر المفاصل التي يحدث بها الكدم مفصلي </a:t>
            </a:r>
            <a:r>
              <a:rPr lang="ar-IQ" altLang="ar-IQ" sz="40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كاحل </a:t>
            </a:r>
            <a:r>
              <a:rPr lang="ar-SA" altLang="ar-IQ" sz="40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القدم </a:t>
            </a:r>
            <a:r>
              <a:rPr lang="ar-SA" altLang="ar-IQ" sz="40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ومفصل الركبة</a:t>
            </a:r>
            <a:endParaRPr lang="ar-IQ" altLang="ar-IQ" sz="4000" b="1" dirty="0" smtClean="0">
              <a:solidFill>
                <a:srgbClr val="0099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كدم المفاصل كغيره من أنواع الكدم الأخرى التي تصيب العظام أو العضلات العاملة على المفصل وهي شائعة في كثير من الرياضات خاصة عند لاعبي كرة القدم </a:t>
            </a:r>
            <a:endParaRPr lang="ar-IQ" altLang="ar-IQ" sz="4000" b="1" dirty="0" smtClean="0">
              <a:solidFill>
                <a:srgbClr val="99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ويحدث </a:t>
            </a:r>
            <a:r>
              <a:rPr lang="ar-SA" altLang="ar-IQ" sz="40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 لأصابه مباشره.</a:t>
            </a:r>
            <a:r>
              <a:rPr lang="ar-SA" altLang="ar-IQ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99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ar-SA" altLang="ar-IQ" sz="2800" b="1" smtClean="0">
                <a:solidFill>
                  <a:srgbClr val="FF0000"/>
                </a:solidFill>
              </a:rPr>
              <a:t>أعراض</a:t>
            </a:r>
            <a:r>
              <a:rPr lang="ar-IQ" altLang="ar-IQ" sz="2800" b="1" smtClean="0">
                <a:solidFill>
                  <a:srgbClr val="FF0000"/>
                </a:solidFill>
              </a:rPr>
              <a:t> كدم مفصل الركبة</a:t>
            </a:r>
            <a:r>
              <a:rPr lang="ar-SA" altLang="ar-IQ" sz="2800" b="1" smtClean="0">
                <a:solidFill>
                  <a:srgbClr val="FF0000"/>
                </a:solidFill>
              </a:rPr>
              <a:t> </a:t>
            </a:r>
            <a:r>
              <a:rPr lang="en-US" altLang="ar-IQ" sz="2800" b="1" smtClean="0">
                <a:solidFill>
                  <a:srgbClr val="FF0000"/>
                </a:solidFill>
              </a:rPr>
              <a:t>Symptoms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5832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نتيجة إصابة مفصل الركبة بالكدمة يكون هناك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تورم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موضعي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ألم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شديد عند اللمس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قلة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الوظيفة عند الحركة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وتغير 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لون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الجلد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وارتفاع 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درج</a:t>
            </a:r>
            <a:r>
              <a:rPr lang="ar-IQ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 حرارة</a:t>
            </a:r>
            <a:r>
              <a:rPr lang="ar-SA" altLang="ar-IQ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موضع الإصابة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وعدم القدرة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على تحريك المفصل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ويضاف إلى هذه الإعراض انسكاب 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السائل الزلالي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المكون للمفصل حيث ينسكب مع السائل الدموي محدثا الورم في المفصل.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7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الإسعاف الأولي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 لكدم مفصل الركبة</a:t>
            </a:r>
            <a:r>
              <a:rPr lang="ar-SA" altLang="ar-IQ" sz="3200" b="1" dirty="0" smtClean="0">
                <a:solidFill>
                  <a:srgbClr val="FF0000"/>
                </a:solidFill>
              </a:rPr>
              <a:t>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First aid</a:t>
            </a:r>
            <a:r>
              <a:rPr lang="en-US" altLang="ar-IQ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algn="just" eaLnBrk="1" hangingPunct="1"/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وضع كمادات </a:t>
            </a:r>
            <a:r>
              <a:rPr lang="ar-SA" altLang="ar-IQ" sz="6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الثلج</a:t>
            </a:r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ولمدة 30 دقيقة على فترات</a:t>
            </a:r>
            <a:r>
              <a:rPr lang="ar-IQ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ثم </a:t>
            </a:r>
            <a:r>
              <a:rPr lang="ar-SA" altLang="ar-IQ" sz="6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تثبيت</a:t>
            </a:r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المكان بالرباط الضاغط</a:t>
            </a:r>
            <a:r>
              <a:rPr lang="ar-IQ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مع </a:t>
            </a:r>
            <a:r>
              <a:rPr lang="ar-SA" altLang="ar-IQ" sz="6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رفع</a:t>
            </a:r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الرجل المصابة لأعلى.</a:t>
            </a:r>
            <a:r>
              <a:rPr lang="ar-SA" altLang="ar-IQ" sz="6000" b="1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5400" b="1" smtClean="0"/>
              <a:t> </a:t>
            </a:r>
            <a:endParaRPr lang="en-US" altLang="ar-IQ" sz="5400" b="1" smtClean="0"/>
          </a:p>
        </p:txBody>
      </p:sp>
    </p:spTree>
    <p:extLst>
      <p:ext uri="{BB962C8B-B14F-4D97-AF65-F5344CB8AC3E}">
        <p14:creationId xmlns:p14="http://schemas.microsoft.com/office/powerpoint/2010/main" val="40389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smtClean="0"/>
              <a:t>علاج </a:t>
            </a:r>
            <a:r>
              <a:rPr lang="ar-IQ" altLang="ar-IQ" sz="3200" b="1" smtClean="0"/>
              <a:t>كدم مفصل الركبة</a:t>
            </a:r>
            <a:r>
              <a:rPr lang="en-US" altLang="ar-IQ" sz="3200" b="1" smtClean="0"/>
              <a:t>Therapeutic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إيقاف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النزيف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أو السائل الزلالي بواسطة موقفات النزيف.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رباط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ضاغط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أو عمل جبيرة خلفية للمفصل المصاب لتثبيته ولمنع زيادة الورم.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راحة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للمفصل المصاب فقط حوالي من أسبوع إلى أسبوعين.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4. عمل صورة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بالأشعة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للتأكد من سلامة العظام المكونة للمفصل المصاب.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5.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تدليك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Massage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حول المفصل المصاب حيث يساعد على سرعة امتصاص الرشح الزلالي مكان الاصابة0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6. عمل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التمرينات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العلاجية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Therapeutic exercises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المتدرجة المناسبة0</a:t>
            </a:r>
            <a:endParaRPr lang="en-US" altLang="ar-IQ" sz="2800" b="1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7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009650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ومن إصابات مفصل الركبة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 إصابات عظم الرضفة (الصابونة )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Patella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856663" cy="53292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SA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العظام </a:t>
            </a:r>
            <a:r>
              <a:rPr lang="ar-SA" altLang="ar-IQ" sz="3600" b="1" dirty="0" err="1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السمسمائية</a:t>
            </a:r>
            <a:r>
              <a:rPr lang="ar-SA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هي عظام صغيرة ومدورة أصلها غضاريف تتعظم عند البلوغ</a:t>
            </a: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مغلفة ببعض أوتار العضلات عند مرورها بالقرب من العظام</a:t>
            </a: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وعظم الرضفة أكبر عظم </a:t>
            </a:r>
            <a:r>
              <a:rPr lang="ar-SA" altLang="ar-IQ" sz="36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سمسمائي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مسطح ومثلث الشكل قاعدته إلى الأعلى وقمته المدببة إلى الأسفل</a:t>
            </a: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يقع أمام مفصل الركبة متولد في وتر العضلة الفخذية ذات الرؤوس</a:t>
            </a:r>
            <a:r>
              <a:rPr lang="en-US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الأربعة الفخذية القريبة من مفصل الركبة.</a:t>
            </a:r>
            <a:r>
              <a:rPr lang="ar-SA" altLang="ar-IQ" sz="3600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3600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600" dirty="0" smtClean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7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1ـ1ـ4 الحوض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Pelvis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569325" cy="5688013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يًكون عظما الورك (</a:t>
            </a:r>
            <a:r>
              <a:rPr lang="en-US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Hip bones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) من الأمام </a:t>
            </a:r>
            <a:endParaRPr lang="ar-IQ" altLang="ar-IQ" b="1" dirty="0" smtClean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ومن الجهة الوحشية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(الخارجية)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مع عظم العجز والعصعص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(الفقرات)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من الخلف هيكل عظمي يشبه الحوض بدون قعر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مائل للأمام بحيث أن الحافة العليا لعظم العجز من الخلف أعلى في مستواها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بمقدار (4 أنج) تقريباً عن الحافة العليا لمفصل الارتفاق العاني ( تمفصل عظما العانة من الأمام وعند المستوى المنَصف للجسم ).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في حالة الوقوف الجدار الأمامي للحوض يكون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موازياً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لسطح الأرض تقريباً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ويبلغ هذا الميلان للأمام حوالي (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50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60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درجة) ما بين مدخل الحوض والخط الأفقي.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eaLnBrk="1" hangingPunct="1"/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11795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IQ" altLang="ar-IQ" sz="2800" b="1" smtClean="0"/>
              <a:t>صورة توضح مفصل الركبة</a:t>
            </a:r>
            <a:endParaRPr lang="en-US" altLang="ar-IQ" sz="2800" b="1" smtClean="0"/>
          </a:p>
        </p:txBody>
      </p:sp>
      <p:pic>
        <p:nvPicPr>
          <p:cNvPr id="153603" name="Picture 4" descr="أربطة مفصل الركب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80645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كسر عظم الرضفة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 Patella Fracture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761037"/>
          </a:xfrm>
        </p:spPr>
        <p:txBody>
          <a:bodyPr/>
          <a:lstStyle/>
          <a:p>
            <a:pPr algn="just" eaLnBrk="1" hangingPunct="1"/>
            <a:r>
              <a:rPr lang="ar-SA" altLang="ar-IQ" sz="36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ميكانيكية حدوث الإصابة 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بالنظر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لتحرك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هذا العظم فأنه </a:t>
            </a: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نادراً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ما ينكسر على الرغم من محله المعرض للإصابة وكثرة الحركة في مفصل الركبة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لكن في حالات معينة يمكن أن يتعرض هذا العظم للكسر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فيمكن أن يحدث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الكسر المستعرض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في عظم الرضفة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انقباض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شديد لعضلات الفخذ عندما تكون الركبة في حالة نصف انثناء وذلك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تَصادم الرضفة بالطرف الأسفل لعظم الفخذ.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9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50482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كسر عظم الرضفة </a:t>
            </a:r>
            <a:endParaRPr lang="en-US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يمكن جس الكسر لأنه تحت الجلد مباشرة</a:t>
            </a:r>
            <a:r>
              <a:rPr lang="ar-IQ" altLang="ar-IQ" sz="5400" b="1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لا يمكن للمصاب أن يمد الساق</a:t>
            </a:r>
            <a:r>
              <a:rPr lang="ar-IQ" altLang="ar-IQ" sz="5400" b="1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تورم الركبة</a:t>
            </a:r>
            <a:r>
              <a:rPr lang="ar-IQ" altLang="ar-IQ" sz="5400" b="1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وجود الألم.</a:t>
            </a:r>
            <a:endParaRPr lang="en-US" altLang="ar-IQ" sz="5400" b="1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5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ar-IQ" altLang="ar-IQ" sz="36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علاج </a:t>
            </a:r>
            <a:r>
              <a:rPr lang="en-US" altLang="ar-IQ" sz="36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Therapeutic</a:t>
            </a:r>
            <a:r>
              <a:rPr lang="ar-IQ" altLang="ar-IQ" sz="36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كسر عظم الرضفة</a:t>
            </a:r>
            <a:endParaRPr lang="en-US" altLang="ar-IQ" sz="3600" b="1" smtClean="0">
              <a:solidFill>
                <a:srgbClr val="99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928100" cy="56896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بما أن عظم الرضفة له سطح مفصلي يتحرك فوق وأسفل عظم الفخذ ولذلك يستلزم الكسر استئصال الرضفة</a:t>
            </a:r>
            <a:r>
              <a:rPr lang="ar-IQ" altLang="ar-IQ" sz="3600" b="1" dirty="0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C00000"/>
                </a:solidFill>
                <a:cs typeface="Simplified Arabic" pitchFamily="18" charset="-78"/>
              </a:rPr>
              <a:t>إن كسر الرضفة غالباً ما يكون مصحوباً بتمزق وتر العضلة الرباعية الفخذية </a:t>
            </a:r>
            <a:r>
              <a:rPr lang="ar-IQ" altLang="ar-IQ" sz="3600" b="1" dirty="0" smtClean="0">
                <a:cs typeface="Simplified Arabic" pitchFamily="18" charset="-78"/>
              </a:rPr>
              <a:t>( </a:t>
            </a:r>
            <a:r>
              <a:rPr lang="ar-IQ" altLang="ar-IQ" sz="3600" b="1" u="sng" dirty="0" smtClean="0">
                <a:cs typeface="Simplified Arabic" pitchFamily="18" charset="-78"/>
              </a:rPr>
              <a:t>الصورة اللاحقة توضح وتر العضلة الرباعية</a:t>
            </a:r>
            <a:r>
              <a:rPr lang="ar-IQ" altLang="ar-IQ" sz="3600" b="1" dirty="0" smtClean="0">
                <a:cs typeface="Simplified Arabic" pitchFamily="18" charset="-78"/>
              </a:rPr>
              <a:t>) </a:t>
            </a:r>
            <a:endParaRPr lang="ar-IQ" altLang="ar-IQ" sz="3600" b="1" dirty="0" smtClean="0"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solidFill>
                  <a:srgbClr val="CC00FF"/>
                </a:solidFill>
                <a:cs typeface="Simplified Arabic" pitchFamily="18" charset="-78"/>
              </a:rPr>
              <a:t>ولذلك </a:t>
            </a:r>
            <a:r>
              <a:rPr lang="ar-SA" altLang="ar-IQ" sz="3600" b="1" dirty="0" smtClean="0">
                <a:solidFill>
                  <a:srgbClr val="CC00FF"/>
                </a:solidFill>
                <a:cs typeface="Simplified Arabic" pitchFamily="18" charset="-78"/>
              </a:rPr>
              <a:t>يجب عمل جراحة لتصليح وخياطة العضلة ليستعيد المصاب القدرة على مد المفصل.</a:t>
            </a:r>
          </a:p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يمكن أن ينسلخ </a:t>
            </a:r>
            <a:r>
              <a:rPr lang="ar-IQ" altLang="ar-IQ" sz="3600" b="1" dirty="0" smtClean="0">
                <a:cs typeface="Simplified Arabic" pitchFamily="18" charset="-78"/>
              </a:rPr>
              <a:t>(الصابونة) </a:t>
            </a:r>
            <a:r>
              <a:rPr lang="ar-SA" altLang="ar-IQ" sz="3600" b="1" dirty="0" smtClean="0">
                <a:cs typeface="Simplified Arabic" pitchFamily="18" charset="-78"/>
              </a:rPr>
              <a:t>من </a:t>
            </a:r>
            <a:r>
              <a:rPr lang="ar-SA" altLang="ar-IQ" sz="3600" b="1" dirty="0" smtClean="0">
                <a:cs typeface="Simplified Arabic" pitchFamily="18" charset="-78"/>
              </a:rPr>
              <a:t>الجسم دون أن يؤثر تأثيراً كبيراً على فعالية الركبة لذا فهو ذو أهمية قليلة في ثبات واستقرار مفصل الركبة.</a:t>
            </a:r>
            <a:endParaRPr lang="en-US" altLang="ar-IQ" sz="36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3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وتر العضلة الرباعية الفخذية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7700" name="Picture 4" descr="1_1225644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5596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IQ" altLang="ar-IQ" sz="2800" b="1" smtClean="0"/>
              <a:t>صورة توضح وتر العضلة الرباعية</a:t>
            </a:r>
            <a:endParaRPr lang="en-US" altLang="ar-IQ" sz="2800" b="1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8724" name="Picture 4" descr="knee_menis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4168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وتر العضلة الرباعية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229600" cy="554355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9748" name="Picture 4" descr="الرباط الرظف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2723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إسعافات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First aid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 كسر عظم الرضفة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785225" cy="6049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يوضع المصاب على ظهره</a:t>
            </a:r>
            <a:r>
              <a:rPr lang="ar-IQ" altLang="ar-IQ" sz="4000" b="1" smtClean="0"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ثم يُرفع رأسه وأكتافه على وسادات وترفع الساق المصابة بزاوية (45ْ) تقريباً عن سطح الأرض</a:t>
            </a:r>
            <a:r>
              <a:rPr lang="ar-IQ" altLang="ar-IQ" sz="4000" b="1" smtClean="0"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وتوضع لها جبيرة خشبية من الخلف تمتد من أسفل الإلية إلى الكعب وتربط الجبيرة في موضع الكعب ووسط الساق وأسفل الركبة</a:t>
            </a:r>
            <a:r>
              <a:rPr lang="ar-IQ" altLang="ar-IQ" sz="4000" b="1" smtClean="0"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تبقى الجبيرة مرفوعة بزاوية (45ْ) أثناء النقل.</a:t>
            </a:r>
            <a:endParaRPr lang="en-US" altLang="ar-IQ" sz="4000" b="1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4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ومن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الإصابات الشائعة لمفصل الركبة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أيضاً</a:t>
            </a:r>
            <a:b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3ـ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الغضروفان الهلاليتان وإصابتهما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Cartilage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856662" cy="53292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إلى هنا انتهت المحاضرة رقم ( 6 )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( الحوض الى كسور عظم الرضفة)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ـــــــــــــــــــــــــــــــــــــــــــــــــــــــــــــــــــــــــــــ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نكمل المحاضرة القادمة رقم ( 7 ) 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من موضوع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3ـ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الغضروفان الهلاليتان وإصابتهما  </a:t>
            </a:r>
            <a:r>
              <a:rPr lang="en-US" altLang="ar-IQ" sz="3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Cartilage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sz="3200" b="1" kern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sz="3200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29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smtClean="0"/>
              <a:t>صورة توضح تشريح الحوض</a:t>
            </a:r>
            <a:endParaRPr lang="en-US" altLang="ar-IQ" sz="3200" b="1" smtClean="0"/>
          </a:p>
        </p:txBody>
      </p:sp>
      <p:pic>
        <p:nvPicPr>
          <p:cNvPr id="110595" name="Picture 4" descr="261479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7993062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ar-SA" altLang="ar-IQ" b="1" dirty="0" smtClean="0">
                <a:solidFill>
                  <a:srgbClr val="FF0000"/>
                </a:solidFill>
              </a:rPr>
              <a:t>صورة توضح عظام الحوض</a:t>
            </a:r>
            <a:endParaRPr lang="ar-IQ" altLang="ar-IQ" b="1" dirty="0" smtClean="0">
              <a:solidFill>
                <a:srgbClr val="FF0000"/>
              </a:solidFill>
            </a:endParaRPr>
          </a:p>
        </p:txBody>
      </p:sp>
      <p:pic>
        <p:nvPicPr>
          <p:cNvPr id="1116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96975"/>
            <a:ext cx="6264275" cy="5327650"/>
          </a:xfrm>
          <a:noFill/>
        </p:spPr>
      </p:pic>
    </p:spTree>
    <p:extLst>
      <p:ext uri="{BB962C8B-B14F-4D97-AF65-F5344CB8AC3E}">
        <p14:creationId xmlns:p14="http://schemas.microsoft.com/office/powerpoint/2010/main" val="29719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سبب قوة منطقة الحوض</a:t>
            </a:r>
          </a:p>
        </p:txBody>
      </p:sp>
      <p:sp>
        <p:nvSpPr>
          <p:cNvPr id="11264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5976938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36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تعليل</a:t>
            </a:r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) : إنه من النادر جداً إصابة الحوض عظمياً؟ </a:t>
            </a:r>
          </a:p>
          <a:p>
            <a:pPr algn="just"/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الجواب</a:t>
            </a:r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) ذلك بسبب:-</a:t>
            </a:r>
          </a:p>
          <a:p>
            <a:pPr algn="just">
              <a:buFontTx/>
              <a:buChar char="-"/>
            </a:pP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الحركات الفنية البعيدة عنه.</a:t>
            </a:r>
          </a:p>
          <a:p>
            <a:pPr algn="just">
              <a:buFontTx/>
              <a:buChar char="-"/>
            </a:pP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إضافة الى الحزام العضلي الذي يُثبّته في داخله وخارجه.</a:t>
            </a:r>
          </a:p>
          <a:p>
            <a:pPr algn="just"/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يحتوي الحوض على نسبة عضلات كبيرة جداً وقوية للغاية.</a:t>
            </a:r>
          </a:p>
          <a:p>
            <a:pPr algn="just"/>
            <a:r>
              <a:rPr lang="ar-IQ" altLang="ar-IQ" sz="3600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إنها تربط وتترابط بعضها مع البعض ما بين جوف الحوض (أسفل الحوض) من جهة، وأسفل فقرات العامود الفقري والحوض من جهة اخرى.</a:t>
            </a:r>
          </a:p>
          <a:p>
            <a:pPr algn="just"/>
            <a:r>
              <a:rPr lang="ar-IQ" altLang="ar-IQ" sz="3600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أما الحوض السفلي مترابط عضلياً مع عظمة الفخذ، مما يؤمن ثبات واستقرار في التوازن والحركة معاً.</a:t>
            </a:r>
          </a:p>
        </p:txBody>
      </p:sp>
    </p:spTree>
    <p:extLst>
      <p:ext uri="{BB962C8B-B14F-4D97-AF65-F5344CB8AC3E}">
        <p14:creationId xmlns:p14="http://schemas.microsoft.com/office/powerpoint/2010/main" val="13060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algn="ctr"/>
            <a:r>
              <a:rPr lang="ar-IQ" altLang="ar-IQ" sz="4000" b="1" dirty="0" smtClean="0">
                <a:solidFill>
                  <a:srgbClr val="FF0000"/>
                </a:solidFill>
              </a:rPr>
              <a:t>عضلات الحوض</a:t>
            </a:r>
          </a:p>
        </p:txBody>
      </p:sp>
      <p:sp>
        <p:nvSpPr>
          <p:cNvPr id="113667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algn="just"/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الحوض وعضلاته يلعبان دوراً كبيراً ومهماً عند الإنسان.</a:t>
            </a:r>
          </a:p>
          <a:p>
            <a:pPr algn="just"/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غير أن موقعهما في 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وسط </a:t>
            </a:r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الجسم حيث يقع مركز 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التوازن</a:t>
            </a:r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/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مهما كانت الحركة في اعلى أو أسفل الجسم فإن منطقة الحوض تتناغم والحركة.</a:t>
            </a:r>
          </a:p>
          <a:p>
            <a:pPr algn="just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بدون هذا التناغم يصبح الإنسان آلة كالرجل الآلي.</a:t>
            </a:r>
          </a:p>
          <a:p>
            <a:pPr algn="ctr"/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(عضلات الحوض تساعد على...)</a:t>
            </a:r>
          </a:p>
          <a:p>
            <a:pPr algn="just"/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تقوم </a:t>
            </a:r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عضلات الحوض </a:t>
            </a:r>
            <a:r>
              <a:rPr lang="ar-IQ" alt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بالتقلص</a:t>
            </a:r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 المطلوب بحسب هدف الحركة إن كانت في الساقين أو في العامود الفقري أو الكتفين. </a:t>
            </a:r>
          </a:p>
          <a:p>
            <a:pPr algn="just"/>
            <a:r>
              <a:rPr lang="ar-IQ" altLang="ar-IQ" b="1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إنها تسهّل تنفيذ الحركة المطلوبة. </a:t>
            </a:r>
          </a:p>
          <a:p>
            <a:pPr algn="just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إنها تؤمّن الحماية.</a:t>
            </a:r>
          </a:p>
          <a:p>
            <a:pPr algn="just"/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تساعد في توجيه قوة وسرعة ومقاومة الحركة </a:t>
            </a:r>
            <a:r>
              <a:rPr lang="ar-IQ" altLang="ar-IQ" b="1" dirty="0" err="1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البيوميكانيكية</a:t>
            </a:r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50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2211</Words>
  <Application>Microsoft Office PowerPoint</Application>
  <PresentationFormat>عرض على الشاشة (3:4)‏</PresentationFormat>
  <Paragraphs>263</Paragraphs>
  <Slides>58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58</vt:i4>
      </vt:variant>
    </vt:vector>
  </HeadingPairs>
  <TitlesOfParts>
    <vt:vector size="61" baseType="lpstr">
      <vt:lpstr>Office Theme</vt:lpstr>
      <vt:lpstr>1_نسق Office</vt:lpstr>
      <vt:lpstr>2_نسق Office</vt:lpstr>
      <vt:lpstr>6</vt:lpstr>
      <vt:lpstr>تنويه</vt:lpstr>
      <vt:lpstr>تكملة الفصل الثاني الجهاز الهيكلي وإصاباته (الجزء الرابع)</vt:lpstr>
      <vt:lpstr>المحاضرة السادسة : الجهاز الهيكلي وإصاباته (الجزء الرابع)</vt:lpstr>
      <vt:lpstr>1ـ1ـ4 الحوض Pelvis</vt:lpstr>
      <vt:lpstr>صورة توضح تشريح الحوض</vt:lpstr>
      <vt:lpstr>صورة توضح عظام الحوض</vt:lpstr>
      <vt:lpstr>سبب قوة منطقة الحوض</vt:lpstr>
      <vt:lpstr>عضلات الحوض</vt:lpstr>
      <vt:lpstr>صورة توضح عضلات الحوض</vt:lpstr>
      <vt:lpstr>العضلات الداعمة للحوض</vt:lpstr>
      <vt:lpstr>كسور عظام الحوض  Pelvis fractures</vt:lpstr>
      <vt:lpstr>* خطورة كسور عظم الحوض  Fractures dangers of  Pelvis</vt:lpstr>
      <vt:lpstr>إسعاف كسور الحوض  First aid</vt:lpstr>
      <vt:lpstr>صورة توضح الشبكة العصبية حول الحوض</vt:lpstr>
      <vt:lpstr>صورة توضح الأعصاب المارة عبر الحوض</vt:lpstr>
      <vt:lpstr>عرض تقديمي في PowerPoint</vt:lpstr>
      <vt:lpstr>1ـ1ـ5 عظم الفخذ  Femur</vt:lpstr>
      <vt:lpstr>صورة توضح شكل العظام الطويلة</vt:lpstr>
      <vt:lpstr>صورة توضح العظام الطويلة</vt:lpstr>
      <vt:lpstr>صورة توضح رأس عظم الفخذ</vt:lpstr>
      <vt:lpstr>صورة توضح العضلة الرباعية موقعها فوق عظم الفخذ</vt:lpstr>
      <vt:lpstr>صورة توضح العضلة المقربة لعظم الفخذ (الضامة)</vt:lpstr>
      <vt:lpstr>كسر عنق عظم الفخذ  Femur neck fracture</vt:lpstr>
      <vt:lpstr>شكل يوضح رأس عظم الفخذ</vt:lpstr>
      <vt:lpstr>أعراض كسر عنق عظم الفخذ Symptoms </vt:lpstr>
      <vt:lpstr> إسعاف كسور عنق عظم الفخذ First aid</vt:lpstr>
      <vt:lpstr>الجزء الثاني من الجهاز الهيكلي</vt:lpstr>
      <vt:lpstr>1ـ2 المفاصـل Joints </vt:lpstr>
      <vt:lpstr>1. المفاصل الثابتة ( الدرزية  suture ) </vt:lpstr>
      <vt:lpstr>صورة توضح المفاصل الثابتة ( الدرزية )</vt:lpstr>
      <vt:lpstr>والنوع الثاني من المفاضل ( المفاصل الغضروفية)</vt:lpstr>
      <vt:lpstr>صورة توضح الأقراص الغضروفية</vt:lpstr>
      <vt:lpstr>صورة توضح المفاصل الغضروفية</vt:lpstr>
      <vt:lpstr>صورة توضح أنواع المفاصل</vt:lpstr>
      <vt:lpstr>النوع الثالث من المفاصل هو المفاصل الزلالية </vt:lpstr>
      <vt:lpstr>1ـ2ـ2 إصابات المفاصل Joints injuries</vt:lpstr>
      <vt:lpstr> أعراض كدم المفاصل Contusions Symptoms of joints </vt:lpstr>
      <vt:lpstr>علاج كدم المفاصل   Therapeutic </vt:lpstr>
      <vt:lpstr>عرض تقديمي في PowerPoint</vt:lpstr>
      <vt:lpstr>1ـ2ـ2ـ2 مفصل الركبة Knee Joint </vt:lpstr>
      <vt:lpstr>تشريح مفصل الركبة </vt:lpstr>
      <vt:lpstr>صورة توضح مفصل الركبة</vt:lpstr>
      <vt:lpstr>1ـ2ـ2ـ2ـ2 الإصابات الشائعة لمفصل الركبة</vt:lpstr>
      <vt:lpstr>من إصابات مفصل الركبة </vt:lpstr>
      <vt:lpstr>أعراض كدم مفصل الركبة Symptoms</vt:lpstr>
      <vt:lpstr>الإسعاف الأولي لكدم مفصل الركبة First aid </vt:lpstr>
      <vt:lpstr>علاج كدم مفصل الركبةTherapeutic </vt:lpstr>
      <vt:lpstr>ومن إصابات مفصل الركبة 2ـ إصابات عظم الرضفة (الصابونة ) Patella</vt:lpstr>
      <vt:lpstr>صورة توضح مفصل الركبة</vt:lpstr>
      <vt:lpstr>كسر عظم الرضفة The Patella Fracture</vt:lpstr>
      <vt:lpstr>أعراض Symptoms  كسر عظم الرضفة </vt:lpstr>
      <vt:lpstr>علاج Therapeuticكسر عظم الرضفة</vt:lpstr>
      <vt:lpstr>وتر العضلة الرباعية الفخذية</vt:lpstr>
      <vt:lpstr>صورة توضح وتر العضلة الرباعية</vt:lpstr>
      <vt:lpstr>صورة توضح وتر العضلة الرباعية</vt:lpstr>
      <vt:lpstr>إسعافات First aid  كسر عظم الرضفة</vt:lpstr>
      <vt:lpstr>ومن الإصابات الشائعة لمفصل الركبة أيضاً  3ـ الغضروفان الهلاليتان وإصابتهما  Cartilage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Dr.hassan</dc:creator>
  <cp:lastModifiedBy>DR.Ahmed Saker 2O11</cp:lastModifiedBy>
  <cp:revision>70</cp:revision>
  <dcterms:created xsi:type="dcterms:W3CDTF">2021-01-04T18:51:24Z</dcterms:created>
  <dcterms:modified xsi:type="dcterms:W3CDTF">2024-11-05T07:46:36Z</dcterms:modified>
</cp:coreProperties>
</file>