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996" r:id="rId2"/>
    <p:sldMasterId id="2147484872" r:id="rId3"/>
  </p:sldMasterIdLst>
  <p:sldIdLst>
    <p:sldId id="257" r:id="rId4"/>
    <p:sldId id="262" r:id="rId5"/>
    <p:sldId id="263" r:id="rId6"/>
    <p:sldId id="3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362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75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63" r:id="rId41"/>
    <p:sldId id="296" r:id="rId42"/>
    <p:sldId id="373" r:id="rId43"/>
    <p:sldId id="297" r:id="rId44"/>
    <p:sldId id="298" r:id="rId45"/>
    <p:sldId id="299" r:id="rId46"/>
    <p:sldId id="374" r:id="rId47"/>
    <p:sldId id="300" r:id="rId48"/>
    <p:sldId id="301" r:id="rId49"/>
    <p:sldId id="302" r:id="rId50"/>
    <p:sldId id="303" r:id="rId51"/>
    <p:sldId id="369" r:id="rId52"/>
    <p:sldId id="368" r:id="rId53"/>
    <p:sldId id="371" r:id="rId54"/>
    <p:sldId id="372" r:id="rId5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FF33CC"/>
    <a:srgbClr val="669900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11/05/1446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8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11/05/1446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0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11/05/1446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3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0CE44-BB9D-42C3-BFF3-9E03EDC48141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2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248F6-5EA5-4EE4-AA7A-DDEE10C5B15B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7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8F6A-F904-4529-A898-F6D81C1215C6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7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37D8C-CA4D-43E2-BE02-A632244B47FA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1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FB16E-97FE-4582-9552-32D867BB1EA3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7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EE41-8073-4316-86CA-FA43F99F10B5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35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3A6BF-3DB4-48DB-A7B7-F1C42DFA5B8F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55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DEF1-0DFA-45F9-A994-2405ECE25C8B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7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11/05/1446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55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BE88D-6A7E-42B4-B5D5-92EAFB4D71D5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71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E144-EFF1-4817-AD5C-2C29AD6B5734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65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6669-1838-4A4C-9D6A-8419B2C62A6E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7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DC435-ADAB-40EB-B343-6F1F5721D9CF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4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5A29A-AA03-49EF-8A2B-069329EB2BAF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0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6DADF-F40C-430F-83EA-E8DE00C54B13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A5351-509D-4AF4-9B1A-C6860488A889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7935-751E-4802-9505-C65CA65EDA44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5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8FEB3-AEA3-4997-B6CD-9F92E19C37BE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6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2E6DC-7BF8-4A89-8AF1-00DB2BA17562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7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11/05/1446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03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6878-98F5-4F4C-870B-E75E3B16C626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3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335BD-5B37-4CF0-8470-BD7E28D0670B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6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A716E-3FE8-4EA5-BB65-679BA1F82AE6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3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CD25D-8601-4066-8ABD-F5250F64DBBE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11/05/1446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11/05/1446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3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11/05/1446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11/05/1446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2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11/05/1446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4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11/05/1446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6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11/05/1446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9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أنماط النص الرئيسي</a:t>
            </a:r>
          </a:p>
          <a:p>
            <a:pPr lvl="1"/>
            <a:r>
              <a:rPr lang="ar-SA" altLang="ar-IQ" smtClean="0"/>
              <a:t>المستوى الثاني</a:t>
            </a:r>
          </a:p>
          <a:p>
            <a:pPr lvl="2"/>
            <a:r>
              <a:rPr lang="ar-SA" altLang="ar-IQ" smtClean="0"/>
              <a:t>المستوى الثالث</a:t>
            </a:r>
          </a:p>
          <a:p>
            <a:pPr lvl="3"/>
            <a:r>
              <a:rPr lang="ar-SA" altLang="ar-IQ" smtClean="0"/>
              <a:t>المستوى الرابع</a:t>
            </a:r>
          </a:p>
          <a:p>
            <a:pPr lvl="4"/>
            <a:r>
              <a:rPr lang="ar-SA" altLang="ar-IQ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365B96-E8DA-411E-8C37-0BFA03C63422}" type="slidenum">
              <a:rPr lang="ar-SA" altLang="ar-IQ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2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>
            <a:noAutofit/>
          </a:bodyPr>
          <a:lstStyle/>
          <a:p>
            <a:r>
              <a:rPr lang="ar-IQ" sz="9600" b="1" dirty="0" smtClean="0">
                <a:solidFill>
                  <a:srgbClr val="FF0000"/>
                </a:solidFill>
              </a:rPr>
              <a:t>7</a:t>
            </a:r>
            <a:endParaRPr lang="ar-IQ" sz="9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05000"/>
            <a:ext cx="8640960" cy="4648200"/>
          </a:xfrm>
        </p:spPr>
        <p:txBody>
          <a:bodyPr>
            <a:normAutofit lnSpcReduction="10000"/>
          </a:bodyPr>
          <a:lstStyle/>
          <a:p>
            <a:r>
              <a:rPr lang="ar-IQ" sz="36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المحاضرة </a:t>
            </a:r>
            <a:r>
              <a:rPr lang="ar-IQ" sz="36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7</a:t>
            </a:r>
          </a:p>
          <a:p>
            <a:r>
              <a:rPr lang="ar-IQ" sz="3600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العام الدراسي</a:t>
            </a:r>
          </a:p>
          <a:p>
            <a:r>
              <a:rPr lang="ar-IQ" sz="36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2023 – 2024</a:t>
            </a:r>
          </a:p>
          <a:p>
            <a:r>
              <a:rPr lang="ar-IQ" sz="3600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الغضروفان الهلاليان وإصابتهما </a:t>
            </a:r>
          </a:p>
          <a:p>
            <a:pPr lvl="0"/>
            <a:r>
              <a:rPr lang="ar-IQ" sz="36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المرحلة </a:t>
            </a:r>
            <a:r>
              <a:rPr lang="ar-IQ" sz="3600" b="1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الثالثة </a:t>
            </a:r>
            <a:r>
              <a:rPr lang="ar-IQ" sz="36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الدراسة الصباحية والمسائية </a:t>
            </a:r>
          </a:p>
          <a:p>
            <a:r>
              <a:rPr lang="ar-IQ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مادة تأهيل الإصابات الرياضية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 err="1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sz="3200" b="1" kern="0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</a:t>
            </a:r>
            <a:r>
              <a:rPr lang="ar-IQ" altLang="ar-IQ" sz="3200" b="1" kern="0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 </a:t>
            </a:r>
            <a:endParaRPr lang="en-US" altLang="ar-IQ" sz="3200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54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وظائف الغضاريف الهلالية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Cartilage function</a:t>
            </a:r>
            <a:r>
              <a:rPr lang="ar-SA" altLang="ar-IQ" sz="32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32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8856663" cy="57610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تعميق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السطح العلوي للقمتي عظم </a:t>
            </a:r>
            <a:r>
              <a:rPr lang="ar-SA" altLang="ar-IQ" sz="4400" b="1" dirty="0" err="1" smtClean="0">
                <a:latin typeface="Simplified Arabic" pitchFamily="18" charset="-78"/>
                <a:cs typeface="Simplified Arabic" pitchFamily="18" charset="-78"/>
              </a:rPr>
              <a:t>الظنبوب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(القصبة) </a:t>
            </a:r>
            <a:r>
              <a:rPr lang="en-US" altLang="ar-IQ" sz="4400" b="1" dirty="0" smtClean="0">
                <a:latin typeface="Simplified Arabic" pitchFamily="18" charset="-78"/>
                <a:cs typeface="Simplified Arabic" pitchFamily="18" charset="-78"/>
              </a:rPr>
              <a:t> Tibia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4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ليدور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SA" altLang="ar-IQ" sz="44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يتزحلق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عليها السطح السفلي للقمتي عظم الفخذ 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SA" altLang="ar-IQ" sz="4400" b="1" dirty="0" err="1" smtClean="0">
                <a:latin typeface="Simplified Arabic" pitchFamily="18" charset="-78"/>
                <a:cs typeface="Simplified Arabic" pitchFamily="18" charset="-78"/>
              </a:rPr>
              <a:t>الغضروفتان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تملئان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الفراغ في </a:t>
            </a:r>
            <a:r>
              <a:rPr lang="ar-SA" altLang="ar-IQ" sz="44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المفصل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4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وهما يعملان </a:t>
            </a:r>
            <a:r>
              <a:rPr lang="ar-SA" altLang="ar-IQ" sz="44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كوسادة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في الثني والبسط التام 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ـ يعملان على </a:t>
            </a:r>
            <a:r>
              <a:rPr lang="ar-SA" altLang="ar-IQ" sz="44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امتصاص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الصدمات.</a:t>
            </a:r>
            <a:endParaRPr lang="en-US" altLang="ar-IQ" sz="4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57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649287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إصابة تمزق الغضاريف الهلالية (</a:t>
            </a:r>
            <a:r>
              <a:rPr lang="ar-IQ" altLang="ar-IQ" sz="28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الكارتلج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Cartilage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endParaRPr lang="en-US" altLang="ar-IQ" sz="4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08050"/>
            <a:ext cx="8856663" cy="5761038"/>
          </a:xfrm>
        </p:spPr>
        <p:txBody>
          <a:bodyPr/>
          <a:lstStyle/>
          <a:p>
            <a:pPr algn="just" eaLnBrk="1" hangingPunct="1"/>
            <a:r>
              <a:rPr lang="ar-SA" altLang="ar-IQ" sz="2800" b="1" dirty="0" smtClean="0">
                <a:cs typeface="Simplified Arabic" pitchFamily="18" charset="-78"/>
              </a:rPr>
              <a:t>تُعد إصابة الغضاريف الهلالية من أكثر إصابات الركبة شيوعا خاصة للاعبي الأنشطة الرياضية التي تتطلب </a:t>
            </a:r>
            <a:r>
              <a:rPr lang="ar-SA" altLang="ar-IQ" sz="2800" b="1" u="sng" dirty="0" smtClean="0">
                <a:solidFill>
                  <a:srgbClr val="FF0000"/>
                </a:solidFill>
                <a:cs typeface="Simplified Arabic" pitchFamily="18" charset="-78"/>
              </a:rPr>
              <a:t>تغيير</a:t>
            </a:r>
            <a:r>
              <a:rPr lang="ar-SA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 </a:t>
            </a:r>
            <a:r>
              <a:rPr lang="ar-SA" altLang="ar-IQ" sz="2800" b="1" u="sng" dirty="0" smtClean="0">
                <a:solidFill>
                  <a:srgbClr val="FF0000"/>
                </a:solidFill>
                <a:cs typeface="Simplified Arabic" pitchFamily="18" charset="-78"/>
              </a:rPr>
              <a:t>الاتجاه</a:t>
            </a:r>
            <a:r>
              <a:rPr lang="ar-SA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 أو </a:t>
            </a:r>
            <a:r>
              <a:rPr lang="ar-SA" altLang="ar-IQ" sz="2800" b="1" u="sng" dirty="0" smtClean="0">
                <a:solidFill>
                  <a:srgbClr val="FF0000"/>
                </a:solidFill>
                <a:cs typeface="Simplified Arabic" pitchFamily="18" charset="-78"/>
              </a:rPr>
              <a:t>الدوران</a:t>
            </a:r>
            <a:r>
              <a:rPr lang="ar-SA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 </a:t>
            </a:r>
            <a:r>
              <a:rPr lang="ar-SA" altLang="ar-IQ" sz="2800" b="1" u="sng" dirty="0" smtClean="0">
                <a:solidFill>
                  <a:srgbClr val="FF0000"/>
                </a:solidFill>
                <a:cs typeface="Simplified Arabic" pitchFamily="18" charset="-78"/>
              </a:rPr>
              <a:t>المفاجئ</a:t>
            </a:r>
            <a:r>
              <a:rPr lang="ar-SA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 عند ال</a:t>
            </a:r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ركض</a:t>
            </a:r>
            <a:r>
              <a:rPr lang="ar-SA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 بسرعات عالية مثل المراوغة بكرة القدم</a:t>
            </a:r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(تعليل) </a:t>
            </a:r>
          </a:p>
          <a:p>
            <a:pPr algn="just" eaLnBrk="1" hangingPunct="1"/>
            <a:r>
              <a:rPr lang="ar-SA" altLang="ar-IQ" sz="2800" b="1" dirty="0" smtClean="0">
                <a:cs typeface="Simplified Arabic" pitchFamily="18" charset="-78"/>
              </a:rPr>
              <a:t>الغضروف </a:t>
            </a:r>
            <a:r>
              <a:rPr lang="ar-SA" altLang="ar-IQ" sz="2800" b="1" u="sng" dirty="0" smtClean="0">
                <a:solidFill>
                  <a:srgbClr val="FF0000"/>
                </a:solidFill>
                <a:cs typeface="Simplified Arabic" pitchFamily="18" charset="-78"/>
              </a:rPr>
              <a:t>الإنسي</a:t>
            </a:r>
            <a:r>
              <a:rPr lang="ar-SA" altLang="ar-IQ" sz="2800" b="1" dirty="0" smtClean="0">
                <a:cs typeface="Simplified Arabic" pitchFamily="18" charset="-78"/>
              </a:rPr>
              <a:t> </a:t>
            </a:r>
            <a:r>
              <a:rPr lang="ar-SA" altLang="ar-IQ" sz="2800" b="1" u="sng" dirty="0" smtClean="0">
                <a:solidFill>
                  <a:srgbClr val="9933FF"/>
                </a:solidFill>
                <a:cs typeface="Simplified Arabic" pitchFamily="18" charset="-78"/>
              </a:rPr>
              <a:t>أكثر</a:t>
            </a:r>
            <a:r>
              <a:rPr lang="ar-SA" altLang="ar-IQ" sz="2800" b="1" dirty="0" smtClean="0">
                <a:cs typeface="Simplified Arabic" pitchFamily="18" charset="-78"/>
              </a:rPr>
              <a:t> عرضة للإصابة من الغضروف الوحشي</a:t>
            </a:r>
            <a:r>
              <a:rPr lang="ar-IQ" altLang="ar-IQ" sz="2800" b="1" dirty="0" smtClean="0">
                <a:cs typeface="Simplified Arabic" pitchFamily="18" charset="-78"/>
              </a:rPr>
              <a:t>؟</a:t>
            </a:r>
            <a:r>
              <a:rPr lang="ar-SA" altLang="ar-IQ" sz="2800" b="1" dirty="0" smtClean="0">
                <a:cs typeface="Simplified Arabic" pitchFamily="18" charset="-78"/>
              </a:rPr>
              <a:t> </a:t>
            </a:r>
            <a:endParaRPr lang="ar-IQ" altLang="ar-IQ" sz="2800" b="1" dirty="0" smtClean="0">
              <a:cs typeface="Simplified Arabic" pitchFamily="18" charset="-78"/>
            </a:endParaRPr>
          </a:p>
          <a:p>
            <a:pPr algn="just" eaLnBrk="1" hangingPunct="1"/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(جواب)</a:t>
            </a:r>
            <a:r>
              <a:rPr lang="ar-SA" altLang="ar-IQ" b="1" dirty="0">
                <a:cs typeface="Simplified Arabic" pitchFamily="18" charset="-78"/>
              </a:rPr>
              <a:t> </a:t>
            </a:r>
            <a:r>
              <a:rPr lang="ar-SA" altLang="ar-IQ" b="1" dirty="0" smtClean="0">
                <a:cs typeface="Simplified Arabic" pitchFamily="18" charset="-78"/>
              </a:rPr>
              <a:t>وذلك</a:t>
            </a:r>
            <a:endParaRPr lang="ar-IQ" altLang="ar-IQ" sz="2800" b="1" dirty="0" smtClean="0">
              <a:solidFill>
                <a:srgbClr val="FF0000"/>
              </a:solidFill>
              <a:cs typeface="Simplified Arabic" pitchFamily="18" charset="-78"/>
            </a:endParaRPr>
          </a:p>
          <a:p>
            <a:pPr algn="just" eaLnBrk="1" hangingPunct="1"/>
            <a:r>
              <a:rPr lang="ar-SA" altLang="ar-IQ" sz="2800" b="1" dirty="0" smtClean="0">
                <a:cs typeface="Simplified Arabic" pitchFamily="18" charset="-78"/>
              </a:rPr>
              <a:t>لاتصال</a:t>
            </a:r>
            <a:r>
              <a:rPr lang="ar-IQ" altLang="ar-IQ" sz="2800" b="1" dirty="0" smtClean="0">
                <a:cs typeface="Simplified Arabic" pitchFamily="18" charset="-78"/>
              </a:rPr>
              <a:t> الغضروف</a:t>
            </a:r>
            <a:r>
              <a:rPr lang="ar-SA" altLang="ar-IQ" sz="2800" b="1" dirty="0" smtClean="0">
                <a:cs typeface="Simplified Arabic" pitchFamily="18" charset="-78"/>
              </a:rPr>
              <a:t> الإنسي بعظم القصبة والرباط </a:t>
            </a:r>
            <a:r>
              <a:rPr lang="ar-SA" altLang="ar-IQ" sz="2800" b="1" dirty="0" err="1" smtClean="0">
                <a:cs typeface="Simplified Arabic" pitchFamily="18" charset="-78"/>
              </a:rPr>
              <a:t>المحفظي</a:t>
            </a:r>
            <a:r>
              <a:rPr lang="ar-SA" altLang="ar-IQ" sz="2800" b="1" dirty="0" smtClean="0">
                <a:cs typeface="Simplified Arabic" pitchFamily="18" charset="-78"/>
              </a:rPr>
              <a:t> </a:t>
            </a:r>
            <a:r>
              <a:rPr lang="ar-SA" altLang="ar-IQ" sz="2800" b="1" dirty="0" smtClean="0">
                <a:solidFill>
                  <a:srgbClr val="9933FF"/>
                </a:solidFill>
                <a:cs typeface="Simplified Arabic" pitchFamily="18" charset="-78"/>
              </a:rPr>
              <a:t>مما يقلل من حرية حركته</a:t>
            </a:r>
            <a:r>
              <a:rPr lang="ar-SA" altLang="ar-IQ" sz="2800" b="1" dirty="0" smtClean="0">
                <a:cs typeface="Simplified Arabic" pitchFamily="18" charset="-78"/>
              </a:rPr>
              <a:t> بعكس الغضروف الوحشي والذي يكون أكثر حرية عند أداء الحركات المختلفة</a:t>
            </a:r>
            <a:r>
              <a:rPr lang="ar-IQ" altLang="ar-IQ" sz="2800" b="1" dirty="0" smtClean="0"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2800" b="1" dirty="0" smtClean="0">
                <a:cs typeface="Simplified Arabic" pitchFamily="18" charset="-78"/>
              </a:rPr>
              <a:t>وغالبا ما يصاب الغضروف الإنسي مع إصابة الرباط الإنسي والرباط (الصليبي) الأمامي وهو ما يسمى </a:t>
            </a:r>
            <a:r>
              <a:rPr lang="ar-SA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بالثلاثي الغير سعيد</a:t>
            </a:r>
            <a:r>
              <a:rPr lang="ar-SA" altLang="ar-IQ" sz="2800" b="1" dirty="0" smtClean="0">
                <a:cs typeface="Simplified Arabic" pitchFamily="18" charset="-78"/>
              </a:rPr>
              <a:t> وهي من أكثر الإصابات خطورة لمفصل الركبة. </a:t>
            </a:r>
            <a:endParaRPr lang="en-US" altLang="ar-IQ" sz="2800" b="1" dirty="0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41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الغضروف الأنسي والرباط الأنسي والرباط الصليبي الأمامي</a:t>
            </a:r>
            <a:endParaRPr lang="en-US" altLang="ar-IQ" sz="24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68963" name="Picture 3" descr="أربطة مفصل الركب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08050"/>
            <a:ext cx="80645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5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576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ميكانيكية إصابة </a:t>
            </a: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تمزق </a:t>
            </a: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الغضروف الإنسي    </a:t>
            </a: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Mechanism of Cartilage</a:t>
            </a:r>
            <a:r>
              <a:rPr lang="en-US" altLang="ar-IQ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08050"/>
            <a:ext cx="8856663" cy="56165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س: ماهي ميكانيكية (آلية ) حدوث إصابة تمزق الغضروف الهلالي؟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( </a:t>
            </a:r>
            <a:r>
              <a:rPr lang="ar-IQ" altLang="ar-IQ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الجواب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)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تحدث إصابة الغضروف الإنسي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حينما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تدور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عظم </a:t>
            </a:r>
            <a:r>
              <a:rPr lang="ar-SA" altLang="ar-IQ" b="1" dirty="0" err="1" smtClean="0">
                <a:latin typeface="Simplified Arabic" pitchFamily="18" charset="-78"/>
                <a:cs typeface="Simplified Arabic" pitchFamily="18" charset="-78"/>
              </a:rPr>
              <a:t>الضنبوب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(القصبة)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للخارج بقوة أكثر بالنسبة لعظم الفخذ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(femur)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عندما تكون القدم مثبتة على الأرض (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دوران ولف المفصل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أو بواسطة </a:t>
            </a:r>
            <a:r>
              <a:rPr lang="ar-SA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ضربة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على الناحية الوحشية لمفصل الركبة التي غالبا ما يؤدي إلى إطالة وتمزق الرباط الجانبي الإنسي وخلال ذلك تدفع ألياف الرباط بالغضروف الإنسي للخارج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وغالباً ما يشعر المصاب </a:t>
            </a:r>
            <a:r>
              <a:rPr lang="ar-SA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بألم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شديد بالركبة وقد يكون هذا الألم داخل وخارج المفصل مع </a:t>
            </a:r>
            <a:r>
              <a:rPr lang="ar-SA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عدم</a:t>
            </a:r>
            <a:r>
              <a:rPr lang="ar-SA" altLang="ar-IQ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القدرة</a:t>
            </a:r>
            <a:r>
              <a:rPr lang="ar-SA" altLang="ar-IQ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على</a:t>
            </a:r>
            <a:r>
              <a:rPr lang="ar-SA" altLang="ar-IQ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تحريك</a:t>
            </a:r>
            <a:r>
              <a:rPr lang="ar-SA" altLang="ar-IQ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الركبة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المصابة سواء للثني أو للمد مع وجود </a:t>
            </a:r>
            <a:r>
              <a:rPr lang="ar-SA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تورم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داخل المفصل ومن الممكن سماع </a:t>
            </a:r>
            <a:r>
              <a:rPr lang="ar-SA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صوت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قرقعة عالية.</a:t>
            </a:r>
            <a:r>
              <a:rPr lang="ar-SA" altLang="ar-IQ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21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ميكانيكية إصابة تمزق الغضروف الهلالي الأنسي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sp>
        <p:nvSpPr>
          <p:cNvPr id="1710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altLang="ar-IQ" b="1" smtClean="0">
              <a:solidFill>
                <a:srgbClr val="000000"/>
              </a:solidFill>
              <a:cs typeface="Simplified Arabic" pitchFamily="18" charset="-78"/>
            </a:endParaRPr>
          </a:p>
        </p:txBody>
      </p:sp>
      <p:graphicFrame>
        <p:nvGraphicFramePr>
          <p:cNvPr id="171013" name="Object 4"/>
          <p:cNvGraphicFramePr>
            <a:graphicFrameLocks noChangeAspect="1"/>
          </p:cNvGraphicFramePr>
          <p:nvPr/>
        </p:nvGraphicFramePr>
        <p:xfrm>
          <a:off x="611188" y="1268413"/>
          <a:ext cx="7921625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Bitmap Image" r:id="rId3" imgW="4695238" imgH="3333333" progId="Paint.Picture">
                  <p:embed/>
                </p:oleObj>
              </mc:Choice>
              <mc:Fallback>
                <p:oleObj name="Bitmap Image" r:id="rId3" imgW="4695238" imgH="33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68413"/>
                        <a:ext cx="7921625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5975" cy="4333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أعراض إصابة تمزق الغضروف الهلالي الأنسي</a:t>
            </a:r>
            <a:endParaRPr lang="en-US" altLang="ar-IQ" sz="28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92150"/>
            <a:ext cx="8785225" cy="6049963"/>
          </a:xfrm>
        </p:spPr>
        <p:txBody>
          <a:bodyPr/>
          <a:lstStyle/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1.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ألم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(pain)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شديد ولا يستطيع المصاب الوقوف أو المشي على المفصل عند حدوث الإصابة.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2. عدم القدرة على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بسط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(مد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extension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) المفصل.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3.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ورم و </a:t>
            </a:r>
            <a:r>
              <a:rPr lang="ar-IQ" altLang="ar-IQ" sz="36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أرتشاح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(oozing)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داخل المفصل.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4.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ضمور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العضلة ذات الرؤوس الأربعة الفخذية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(quadriceps)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بعد فترة طويلة من الإصابة.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5. عدم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ثبات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المفصل وأقفال متكرر مع </a:t>
            </a:r>
            <a:r>
              <a:rPr lang="ar-IQ" altLang="ar-IQ" sz="3600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ألم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(pain)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على خط المفصل الداخلي أو الخارجي. 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7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1152525"/>
          </a:xfrm>
        </p:spPr>
        <p:txBody>
          <a:bodyPr/>
          <a:lstStyle/>
          <a:p>
            <a:pPr eaLnBrk="1" hangingPunct="1"/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الوقاية والعلاج </a:t>
            </a: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Therapeutic and Prophylaxis </a:t>
            </a: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من إصابة تمزق الغضروف الهلالي الأنسي</a:t>
            </a:r>
            <a:endParaRPr lang="en-US" altLang="ar-IQ" sz="24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856662" cy="5400675"/>
          </a:xfrm>
        </p:spPr>
        <p:txBody>
          <a:bodyPr/>
          <a:lstStyle/>
          <a:p>
            <a:pPr algn="just" eaLnBrk="1" hangingPunct="1"/>
            <a:r>
              <a:rPr lang="ar-IQ" altLang="ar-IQ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س: كيفية الوقاية من إصابة تمزق الغضروف الهلالي الأنسي؟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استخدام </a:t>
            </a:r>
            <a:r>
              <a:rPr lang="ar-IQ" altLang="ar-IQ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الأحذية الحديثة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والمناسبة لنوع النشاط الرياضي .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2. تجنب </a:t>
            </a:r>
            <a:r>
              <a:rPr lang="ar-IQ" altLang="ar-IQ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اللعب الخشن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(التحلي بالروح الرياضية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sportsmanship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.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3. الأداء </a:t>
            </a:r>
            <a:r>
              <a:rPr lang="ar-IQ" altLang="ar-IQ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الصحيح لمهارات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ركل الكرة (في لعبة كرة القدم).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4. </a:t>
            </a:r>
            <a:r>
              <a:rPr lang="ar-IQ" altLang="ar-IQ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الإحماء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(heating)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الجيد والكافي.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5. </a:t>
            </a:r>
            <a:r>
              <a:rPr lang="ar-IQ" altLang="ar-IQ" b="1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ملائمة أرضية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(ground)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الملعب مع الأحذية المستخدمة.</a:t>
            </a:r>
            <a:endParaRPr lang="en-US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11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649287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</a:rPr>
              <a:t>العلاج الطبي   </a:t>
            </a:r>
            <a:r>
              <a:rPr lang="en-US" altLang="ar-IQ" sz="2800" b="1" dirty="0" smtClean="0">
                <a:solidFill>
                  <a:srgbClr val="FF0000"/>
                </a:solidFill>
              </a:rPr>
              <a:t>Therapeutic Medical </a:t>
            </a:r>
            <a:r>
              <a:rPr lang="ar-IQ" altLang="ar-IQ" sz="2800" b="1" dirty="0" smtClean="0">
                <a:solidFill>
                  <a:srgbClr val="FF0000"/>
                </a:solidFill>
              </a:rPr>
              <a:t>لإصابة الغضروف الأنسي</a:t>
            </a:r>
            <a:endParaRPr lang="en-US" altLang="ar-IQ" sz="2800" b="1" dirty="0" smtClean="0">
              <a:solidFill>
                <a:srgbClr val="FF0000"/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08050"/>
            <a:ext cx="8856663" cy="5834063"/>
          </a:xfrm>
        </p:spPr>
        <p:txBody>
          <a:bodyPr/>
          <a:lstStyle/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الغضاريف الهلالية خالية من الأوعية الدموية مثل باقي الغضاريف في الجسم، لهذا عند حدوث التمزق </a:t>
            </a:r>
            <a:r>
              <a:rPr lang="ar-IQ" altLang="ar-IQ" sz="2800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لا</a:t>
            </a:r>
            <a:r>
              <a:rPr lang="ar-IQ" altLang="ar-IQ" sz="28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تشفى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والعلاج هو:ـ</a:t>
            </a:r>
          </a:p>
          <a:p>
            <a:pPr algn="just" eaLnBrk="1" hangingPunct="1"/>
            <a:r>
              <a:rPr lang="ar-IQ" altLang="ar-IQ" sz="28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استئصال الغضروف </a:t>
            </a:r>
            <a:r>
              <a:rPr lang="en-US" altLang="ar-IQ" sz="28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extirpation of Cartilage</a:t>
            </a:r>
            <a:r>
              <a:rPr lang="ar-IQ" altLang="ar-IQ" sz="28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IQ" altLang="ar-IQ" sz="28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الجبس </a:t>
            </a:r>
            <a:r>
              <a:rPr lang="en-US" altLang="ar-IQ" sz="28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(splint)</a:t>
            </a:r>
            <a:r>
              <a:rPr lang="ar-IQ" altLang="ar-IQ" sz="28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(لمدة أسبوعين).</a:t>
            </a:r>
          </a:p>
          <a:p>
            <a:pPr algn="just" eaLnBrk="1" hangingPunct="1"/>
            <a:r>
              <a:rPr lang="ar-IQ" altLang="ar-IQ" sz="28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برنامج تأهيلي </a:t>
            </a:r>
            <a:r>
              <a:rPr lang="en-US" altLang="ar-IQ" sz="28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(Rehabilitation)</a:t>
            </a:r>
            <a:r>
              <a:rPr lang="ar-IQ" altLang="ar-IQ" sz="28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 وعلاج طبيعي لتقوية عضلات الفخذ مثل العضلة الرباعية (الصورة التالية توضح) .</a:t>
            </a:r>
          </a:p>
          <a:p>
            <a:pPr algn="just" eaLnBrk="1" hangingPunct="1"/>
            <a:r>
              <a:rPr lang="ar-IQ" altLang="ar-IQ" sz="28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لبس أحذية تعلو (1سم) في الجهة المصابة.</a:t>
            </a:r>
          </a:p>
          <a:p>
            <a:pPr algn="just"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يعود المصاب إلى:</a:t>
            </a:r>
          </a:p>
          <a:p>
            <a:pPr algn="just" eaLnBrk="1" hangingPunct="1"/>
            <a:r>
              <a:rPr lang="ar-IQ" altLang="ar-IQ" b="1" dirty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-</a:t>
            </a:r>
            <a:r>
              <a:rPr lang="ar-IQ" altLang="ar-IQ" sz="2800" b="1" dirty="0" smtClean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 مزاولة أعماله بعد مرور (4 - 6 ) أسابيع من العملية الجراحية 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altLang="ar-IQ" sz="2800" b="1" dirty="0" smtClean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وإلى الملاعب بعد مرور ( 3 - 6) أشهر.</a:t>
            </a:r>
            <a:endParaRPr lang="en-US" altLang="ar-IQ" sz="2800" b="1" dirty="0" smtClean="0">
              <a:solidFill>
                <a:srgbClr val="FF99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32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ctr" eaLnBrk="1" hangingPunct="1"/>
            <a:r>
              <a:rPr lang="ar-IQ" altLang="ar-IQ" sz="2800" b="1" dirty="0" smtClean="0">
                <a:solidFill>
                  <a:srgbClr val="FF0000"/>
                </a:solidFill>
              </a:rPr>
              <a:t>صورة توضح العضلة الرباعية الفخذية الأمامية</a:t>
            </a:r>
            <a:endParaRPr lang="en-US" altLang="ar-IQ" sz="2800" b="1" dirty="0" smtClean="0">
              <a:solidFill>
                <a:srgbClr val="FF0000"/>
              </a:solidFill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ar-IQ" smtClean="0"/>
          </a:p>
        </p:txBody>
      </p:sp>
      <p:pic>
        <p:nvPicPr>
          <p:cNvPr id="175108" name="Picture 4" descr="العضلة الرباعي الفخذ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6975"/>
            <a:ext cx="47529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7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صورة توضح العضلات الفخذية الخلفية وأوتارها</a:t>
            </a:r>
            <a:r>
              <a:rPr lang="ar-IQ" altLang="ar-IQ" dirty="0" smtClean="0">
                <a:solidFill>
                  <a:srgbClr val="FF0000"/>
                </a:solidFill>
              </a:rPr>
              <a:t> </a:t>
            </a:r>
            <a:endParaRPr lang="en-US" altLang="ar-IQ" dirty="0" smtClean="0">
              <a:solidFill>
                <a:srgbClr val="FF0000"/>
              </a:solidFill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76132" name="Picture 4" descr="العضلة الفخذية الخلف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99306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4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7311" y="272981"/>
            <a:ext cx="8536676" cy="777923"/>
          </a:xfrm>
        </p:spPr>
        <p:txBody>
          <a:bodyPr>
            <a:normAutofit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تنويه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0625" y="1282888"/>
            <a:ext cx="8270543" cy="5041711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المحاضرة خاصة بطلبة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</a:t>
            </a:r>
            <a:r>
              <a:rPr lang="ar-IQ" sz="7200" b="1" dirty="0" smtClean="0">
                <a:solidFill>
                  <a:schemeClr val="accent4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الثالثة - الدراسة الصباحية – </a:t>
            </a: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والمسائية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الرجاء لا نسمح بقطع أو استنساخ المحاضرة أو جزء منها أو تدريسها أو إلقائها ونعتبر هذه المحاضرة حقوق شخصية ( ملكية فكرية ) إلى </a:t>
            </a:r>
            <a:r>
              <a:rPr lang="ar-IQ" sz="72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أ.د</a:t>
            </a: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 حسن هادي الهلالي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5800" b="1" kern="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الجامعة </a:t>
            </a:r>
            <a:r>
              <a:rPr lang="ar-IQ" altLang="ar-IQ" sz="5800" b="1" kern="0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المستنصرية – كلية التربية البدنية وعلوم </a:t>
            </a:r>
            <a:r>
              <a:rPr lang="ar-IQ" altLang="ar-IQ" sz="5800" b="1" kern="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الرياضة</a:t>
            </a:r>
            <a:endParaRPr lang="en-US" altLang="ar-IQ" sz="5800" b="1" kern="0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93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بعد العملية الجراحية يجب إجراء تمارين علاجية </a:t>
            </a:r>
            <a:endParaRPr lang="en-US" altLang="ar-IQ" sz="3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عرف التمارين التأهيلية؟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(وهي حركات رياضية متدرجة الصعوبة بحسب قابلية المصاب هدفها علاجي تقويمي لإعادة الجزء المصاب إلى حالته الطبيعية).</a:t>
            </a:r>
          </a:p>
          <a:p>
            <a:pPr algn="just">
              <a:lnSpc>
                <a:spcPct val="80000"/>
              </a:lnSpc>
            </a:pPr>
            <a:r>
              <a:rPr lang="ar-IQ" altLang="ar-IQ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تمارين تأهيلية </a:t>
            </a:r>
            <a:r>
              <a:rPr lang="en-US" altLang="ar-IQ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(Rehabilitation) </a:t>
            </a:r>
            <a:r>
              <a:rPr lang="ar-IQ" altLang="ar-IQ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(التمرينات العلاجية </a:t>
            </a:r>
            <a:r>
              <a:rPr lang="en-US" altLang="ar-IQ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Exercises Therapeutic</a:t>
            </a:r>
            <a:r>
              <a:rPr lang="ar-IQ" altLang="ar-IQ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altLang="ar-IQ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  <a:sym typeface="Symbol" pitchFamily="18" charset="2"/>
                <a:hlinkClick r:id="" action="ppaction://noaction"/>
              </a:rPr>
              <a:t></a:t>
            </a:r>
            <a:r>
              <a:rPr lang="ar-IQ" altLang="ar-IQ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التمرينات العلاجية </a:t>
            </a:r>
            <a:endParaRPr lang="ar-IQ" altLang="ar-IQ" sz="2800" b="1" dirty="0" smtClean="0">
              <a:solidFill>
                <a:srgbClr val="669900"/>
              </a:solidFill>
              <a:latin typeface="Simplified Arabic" pitchFamily="18" charset="-78"/>
              <a:cs typeface="Simplified Arabic" pitchFamily="18" charset="-78"/>
              <a:sym typeface="Symbol" pitchFamily="18" charset="2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1. تمارين ثابتة بعد اليوم الأول للعملية لتقوية عضلات الفخذ في الجهة المصابة.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2. تدريبات للمفصل (رفع الساق، دوائر بالساق الممدودة.. ) بعد أسبوع.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3. تمارين متدرجة الشدة ضد مقاومة بعد (3) أسابيع.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4. دراجة ثابتة (بطيئة).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5. تمارين قوة بعد ( 5 - 6 ) أسابيع للأطراف السفلى.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6. بعد ثلاث أشهر مشي وقفز والمشاركة في بعض الألعاب (سباحة، دراجات).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  <a:sym typeface="Symbol" pitchFamily="18" charset="2"/>
                <a:hlinkClick r:id="" action="ppaction://noaction"/>
              </a:rPr>
              <a:t>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23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15599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محور جديد من محاور المحاضرة</a:t>
            </a:r>
            <a:endParaRPr 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544616"/>
          </a:xfrm>
        </p:spPr>
        <p:txBody>
          <a:bodyPr/>
          <a:lstStyle/>
          <a:p>
            <a:pPr marL="0" indent="0" algn="ctr">
              <a:buNone/>
            </a:pPr>
            <a:r>
              <a:rPr lang="ar-SA" altLang="ar-IQ" sz="88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الخلع </a:t>
            </a:r>
            <a:r>
              <a:rPr lang="ar-SA" altLang="ar-IQ" sz="88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وأنواعه</a:t>
            </a:r>
            <a:endParaRPr lang="ar-IQ" altLang="ar-IQ" sz="8800" b="1" dirty="0" smtClean="0">
              <a:solidFill>
                <a:srgbClr val="FF0000"/>
              </a:solidFill>
              <a:latin typeface="Simplified Arabic" pitchFamily="18" charset="-78"/>
              <a:ea typeface="+mj-ea"/>
              <a:cs typeface="Simplified Arabic" pitchFamily="18" charset="-78"/>
            </a:endParaRPr>
          </a:p>
          <a:p>
            <a:pPr marL="0" indent="0" algn="ctr">
              <a:buNone/>
            </a:pPr>
            <a:r>
              <a:rPr lang="en-US" altLang="ar-IQ" sz="88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Dislocation</a:t>
            </a:r>
            <a:endParaRPr lang="ar-IQ" altLang="ar-IQ" sz="8800" b="1" dirty="0" smtClean="0">
              <a:solidFill>
                <a:srgbClr val="FF0000"/>
              </a:solidFill>
              <a:latin typeface="Simplified Arabic" pitchFamily="18" charset="-78"/>
              <a:ea typeface="+mj-ea"/>
              <a:cs typeface="Simplified Arabic" pitchFamily="18" charset="-78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91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الخلع وأنواعه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Dislocation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88012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ar-IQ" altLang="ar-IQ" sz="3600" b="1" dirty="0" smtClean="0">
                <a:solidFill>
                  <a:srgbClr val="9933FF"/>
                </a:solidFill>
                <a:cs typeface="Simplified Arabic" pitchFamily="18" charset="-78"/>
              </a:rPr>
              <a:t>س: </a:t>
            </a:r>
            <a:r>
              <a:rPr lang="ar-IQ" altLang="ar-IQ" sz="3600" b="1" smtClean="0">
                <a:solidFill>
                  <a:srgbClr val="9933FF"/>
                </a:solidFill>
                <a:cs typeface="Simplified Arabic" pitchFamily="18" charset="-78"/>
              </a:rPr>
              <a:t>عرف الخلع بشكل عام؟</a:t>
            </a:r>
            <a:endParaRPr lang="ar-IQ" altLang="ar-IQ" sz="3600" b="1" dirty="0" smtClean="0">
              <a:solidFill>
                <a:srgbClr val="9933FF"/>
              </a:solidFill>
              <a:cs typeface="Simplified Arabic" pitchFamily="18" charset="-78"/>
            </a:endParaRPr>
          </a:p>
          <a:p>
            <a:pPr marL="0" indent="0" algn="just" eaLnBrk="1" hangingPunct="1">
              <a:buNone/>
            </a:pPr>
            <a:r>
              <a:rPr lang="ar-SA" altLang="ar-IQ" sz="3600" b="1" dirty="0" smtClean="0">
                <a:solidFill>
                  <a:srgbClr val="FF0000"/>
                </a:solidFill>
                <a:cs typeface="Simplified Arabic" pitchFamily="18" charset="-78"/>
              </a:rPr>
              <a:t>تعريف</a:t>
            </a:r>
            <a:r>
              <a:rPr lang="ar-IQ" altLang="ar-IQ" sz="3600" b="1" dirty="0" smtClean="0">
                <a:cs typeface="Simplified Arabic" pitchFamily="18" charset="-78"/>
              </a:rPr>
              <a:t> الخلع</a:t>
            </a:r>
            <a:r>
              <a:rPr lang="ar-IQ" altLang="ar-IQ" sz="3600" b="1" dirty="0">
                <a:cs typeface="Simplified Arabic" pitchFamily="18" charset="-78"/>
              </a:rPr>
              <a:t> </a:t>
            </a:r>
            <a:r>
              <a:rPr lang="ar-IQ" altLang="ar-IQ" sz="3600" b="1" dirty="0" smtClean="0">
                <a:cs typeface="Simplified Arabic" pitchFamily="18" charset="-78"/>
              </a:rPr>
              <a:t>:</a:t>
            </a:r>
            <a:r>
              <a:rPr lang="ar-SA" altLang="ar-IQ" sz="3600" b="1" dirty="0" smtClean="0">
                <a:cs typeface="Simplified Arabic" pitchFamily="18" charset="-78"/>
              </a:rPr>
              <a:t> </a:t>
            </a:r>
            <a:endParaRPr lang="ar-IQ" altLang="ar-IQ" sz="3600" b="1" dirty="0" smtClean="0">
              <a:cs typeface="Simplified Arabic" pitchFamily="18" charset="-78"/>
            </a:endParaRPr>
          </a:p>
          <a:p>
            <a:pPr algn="just" eaLnBrk="1" hangingPunct="1"/>
            <a:r>
              <a:rPr lang="ar-IQ" altLang="ar-IQ" sz="3600" b="1" dirty="0" smtClean="0">
                <a:solidFill>
                  <a:srgbClr val="FF9900"/>
                </a:solidFill>
                <a:cs typeface="Simplified Arabic" pitchFamily="18" charset="-78"/>
              </a:rPr>
              <a:t>هو </a:t>
            </a:r>
            <a:r>
              <a:rPr lang="ar-SA" altLang="ar-IQ" sz="3600" b="1" dirty="0" smtClean="0">
                <a:solidFill>
                  <a:srgbClr val="FF9900"/>
                </a:solidFill>
                <a:cs typeface="Simplified Arabic" pitchFamily="18" charset="-78"/>
              </a:rPr>
              <a:t>خروج أو انتقال إحدى العظام المكونة للمفصل بعيدا عن مكانها الطبيعي وبقائها في هذا الوضع </a:t>
            </a:r>
          </a:p>
          <a:p>
            <a:pPr algn="just" eaLnBrk="1" hangingPunct="1"/>
            <a:r>
              <a:rPr lang="ar-SA" altLang="ar-IQ" sz="3600" b="1" dirty="0" smtClean="0">
                <a:solidFill>
                  <a:srgbClr val="9933FF"/>
                </a:solidFill>
                <a:cs typeface="Simplified Arabic" pitchFamily="18" charset="-78"/>
              </a:rPr>
              <a:t>ويكون ذلك نتيجة شدة </a:t>
            </a:r>
            <a:endParaRPr lang="ar-IQ" altLang="ar-IQ" sz="3600" b="1" dirty="0" smtClean="0">
              <a:solidFill>
                <a:srgbClr val="9933FF"/>
              </a:solidFill>
              <a:cs typeface="Simplified Arabic" pitchFamily="18" charset="-78"/>
            </a:endParaRPr>
          </a:p>
          <a:p>
            <a:pPr algn="just" eaLnBrk="1" hangingPunct="1"/>
            <a:r>
              <a:rPr lang="ar-IQ" altLang="ar-IQ" sz="3600" b="1" dirty="0" smtClean="0"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cs typeface="Simplified Arabic" pitchFamily="18" charset="-78"/>
              </a:rPr>
              <a:t>مباشرة </a:t>
            </a:r>
          </a:p>
          <a:p>
            <a:pPr algn="just" eaLnBrk="1" hangingPunct="1"/>
            <a:r>
              <a:rPr lang="ar-IQ" altLang="ar-IQ" sz="3600" b="1" dirty="0" smtClean="0"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cs typeface="Simplified Arabic" pitchFamily="18" charset="-78"/>
              </a:rPr>
              <a:t>أو غير مباشرة </a:t>
            </a:r>
          </a:p>
          <a:p>
            <a:pPr algn="just" eaLnBrk="1" hangingPunct="1"/>
            <a:r>
              <a:rPr lang="ar-SA" altLang="ar-IQ" sz="3600" b="1" dirty="0" smtClean="0">
                <a:solidFill>
                  <a:srgbClr val="9933FF"/>
                </a:solidFill>
                <a:cs typeface="Simplified Arabic" pitchFamily="18" charset="-78"/>
              </a:rPr>
              <a:t>وأكثر المفاصل عرضة للخلع هي</a:t>
            </a:r>
            <a:r>
              <a:rPr lang="ar-IQ" altLang="ar-IQ" sz="3600" b="1" dirty="0" smtClean="0">
                <a:solidFill>
                  <a:srgbClr val="9933FF"/>
                </a:solidFill>
                <a:cs typeface="Simplified Arabic" pitchFamily="18" charset="-78"/>
              </a:rPr>
              <a:t>:</a:t>
            </a:r>
          </a:p>
          <a:p>
            <a:pPr algn="just" eaLnBrk="1" hangingPunct="1"/>
            <a:r>
              <a:rPr lang="ar-IQ" altLang="ar-IQ" sz="3600" b="1" dirty="0">
                <a:cs typeface="Simplified Arabic" pitchFamily="18" charset="-78"/>
              </a:rPr>
              <a:t>-</a:t>
            </a:r>
            <a:r>
              <a:rPr lang="ar-SA" altLang="ar-IQ" sz="3600" b="1" dirty="0" smtClean="0">
                <a:cs typeface="Simplified Arabic" pitchFamily="18" charset="-78"/>
              </a:rPr>
              <a:t> الكتف</a:t>
            </a:r>
            <a:endParaRPr lang="ar-IQ" altLang="ar-IQ" sz="3600" b="1" dirty="0" smtClean="0">
              <a:cs typeface="Simplified Arabic" pitchFamily="18" charset="-78"/>
            </a:endParaRPr>
          </a:p>
          <a:p>
            <a:pPr algn="just" eaLnBrk="1" hangingPunct="1"/>
            <a:r>
              <a:rPr lang="ar-IQ" altLang="ar-IQ" sz="3600" b="1" dirty="0" smtClean="0"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cs typeface="Simplified Arabic" pitchFamily="18" charset="-78"/>
              </a:rPr>
              <a:t>المرفق </a:t>
            </a:r>
            <a:endParaRPr lang="ar-IQ" altLang="ar-IQ" sz="3600" b="1" dirty="0" smtClean="0">
              <a:cs typeface="Simplified Arabic" pitchFamily="18" charset="-78"/>
            </a:endParaRPr>
          </a:p>
          <a:p>
            <a:pPr algn="just" eaLnBrk="1" hangingPunct="1"/>
            <a:r>
              <a:rPr lang="ar-IQ" altLang="ar-IQ" sz="3600" b="1" dirty="0" smtClean="0"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cs typeface="Simplified Arabic" pitchFamily="18" charset="-78"/>
              </a:rPr>
              <a:t>الإبهام </a:t>
            </a:r>
            <a:endParaRPr lang="ar-IQ" altLang="ar-IQ" sz="3600" b="1" dirty="0" smtClean="0">
              <a:cs typeface="Simplified Arabic" pitchFamily="18" charset="-78"/>
            </a:endParaRPr>
          </a:p>
          <a:p>
            <a:pPr algn="just" eaLnBrk="1" hangingPunct="1"/>
            <a:r>
              <a:rPr lang="ar-IQ" altLang="ar-IQ" sz="3600" b="1" dirty="0" smtClean="0"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cs typeface="Simplified Arabic" pitchFamily="18" charset="-78"/>
              </a:rPr>
              <a:t>الأصابع.</a:t>
            </a:r>
            <a:endParaRPr lang="en-US" altLang="ar-IQ" sz="3600" b="1" dirty="0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62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ctr"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أنواع الخلع  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Dislocation  types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( بشكل عام )</a:t>
            </a:r>
            <a:endParaRPr lang="en-US" altLang="ar-IQ" sz="2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513"/>
            <a:ext cx="8713663" cy="5545137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buNone/>
            </a:pP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عدد ووضح أنواع الخلع بشكل </a:t>
            </a:r>
            <a:r>
              <a:rPr lang="ar-IQ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عام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؟</a:t>
            </a:r>
          </a:p>
          <a:p>
            <a:pPr algn="ctr" eaLnBrk="1" hangingPunct="1"/>
            <a:r>
              <a:rPr lang="ar-IQ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 الخلع الجزئي: </a:t>
            </a:r>
          </a:p>
          <a:p>
            <a:pPr algn="just" eaLnBrk="1" hangingPunct="1"/>
            <a:r>
              <a:rPr lang="ar-IQ" altLang="ar-IQ" sz="40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خروج العظم من مكانه جزئياً بحيث يبقى قسم من سطحه مواجهاً لسطح العظم الآخر.</a:t>
            </a:r>
          </a:p>
          <a:p>
            <a:pPr algn="ctr" eaLnBrk="1" hangingPunct="1"/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2. الخلع الكلـي: </a:t>
            </a:r>
          </a:p>
          <a:p>
            <a:pPr algn="just" eaLnBrk="1" hangingPunct="1"/>
            <a:r>
              <a:rPr lang="ar-IQ" altLang="ar-IQ" sz="40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خروج العظم من مكانه كلياً بحيث سطحه لا يلامس سطح العظم المقابل له.</a:t>
            </a:r>
          </a:p>
          <a:p>
            <a:pPr algn="just" eaLnBrk="1" hangingPunct="1"/>
            <a:r>
              <a:rPr lang="ar-IQ" altLang="ar-IQ" sz="40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أكثر المفاصل عرضة للإصابة بالخلع أصابع الطرف العلوي ثم مفصل الكتف بالدرجة الثانية.</a:t>
            </a:r>
            <a:endParaRPr lang="en-US" altLang="ar-IQ" sz="4000" b="1" dirty="0" smtClean="0">
              <a:solidFill>
                <a:srgbClr val="FF33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63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pPr algn="ctr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الخلع 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Symptoms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472113"/>
          </a:xfrm>
        </p:spPr>
        <p:txBody>
          <a:bodyPr/>
          <a:lstStyle/>
          <a:p>
            <a:pPr algn="just" eaLnBrk="1" hangingPunct="1"/>
            <a:r>
              <a:rPr lang="ar-IQ" altLang="ar-IQ" sz="4000" b="1" dirty="0" smtClean="0"/>
              <a:t> 1. </a:t>
            </a:r>
            <a:r>
              <a:rPr lang="ar-IQ" altLang="ar-IQ" sz="4000" b="1" dirty="0" smtClean="0">
                <a:solidFill>
                  <a:srgbClr val="FF0000"/>
                </a:solidFill>
              </a:rPr>
              <a:t>ورم</a:t>
            </a:r>
            <a:r>
              <a:rPr lang="ar-IQ" altLang="ar-IQ" sz="4000" b="1" dirty="0" smtClean="0"/>
              <a:t> مع ألم شديد عند الضغط على المفصل أو عند الحركة.</a:t>
            </a:r>
          </a:p>
          <a:p>
            <a:pPr algn="just" eaLnBrk="1" hangingPunct="1"/>
            <a:r>
              <a:rPr lang="ar-IQ" altLang="ar-IQ" sz="4000" b="1" dirty="0" smtClean="0"/>
              <a:t> 2. </a:t>
            </a:r>
            <a:r>
              <a:rPr lang="ar-IQ" altLang="ar-IQ" sz="4000" b="1" dirty="0" smtClean="0">
                <a:solidFill>
                  <a:srgbClr val="FF0000"/>
                </a:solidFill>
              </a:rPr>
              <a:t>تشوه</a:t>
            </a:r>
            <a:r>
              <a:rPr lang="ar-IQ" altLang="ar-IQ" sz="4000" b="1" dirty="0" smtClean="0"/>
              <a:t> وتغير شكل المفصل (بسبب خروج العظم من مكانه الطبيعي).</a:t>
            </a:r>
          </a:p>
          <a:p>
            <a:pPr algn="just" eaLnBrk="1" hangingPunct="1"/>
            <a:r>
              <a:rPr lang="ar-IQ" altLang="ar-IQ" sz="4000" b="1" dirty="0" smtClean="0"/>
              <a:t> 3. فقدان </a:t>
            </a:r>
            <a:r>
              <a:rPr lang="ar-IQ" altLang="ar-IQ" sz="4000" b="1" dirty="0" smtClean="0">
                <a:solidFill>
                  <a:srgbClr val="FF0000"/>
                </a:solidFill>
              </a:rPr>
              <a:t>وظيفة</a:t>
            </a:r>
            <a:r>
              <a:rPr lang="ar-IQ" altLang="ar-IQ" sz="4000" b="1" dirty="0" smtClean="0"/>
              <a:t> المفصل الطبيعية (الحركة).</a:t>
            </a:r>
          </a:p>
          <a:p>
            <a:pPr algn="just" eaLnBrk="1" hangingPunct="1"/>
            <a:r>
              <a:rPr lang="ar-IQ" altLang="ar-IQ" sz="4000" b="1" dirty="0" smtClean="0"/>
              <a:t> 4. يُصاحب الخلع أحياناً </a:t>
            </a:r>
            <a:r>
              <a:rPr lang="ar-IQ" altLang="ar-IQ" sz="4000" b="1" dirty="0" smtClean="0">
                <a:solidFill>
                  <a:srgbClr val="FF0000"/>
                </a:solidFill>
              </a:rPr>
              <a:t>كسور</a:t>
            </a:r>
            <a:r>
              <a:rPr lang="ar-IQ" altLang="ar-IQ" sz="4000" b="1" dirty="0" smtClean="0"/>
              <a:t> في نهايات العظام المتقابلة.</a:t>
            </a:r>
            <a:endParaRPr lang="en-US" altLang="ar-IQ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6779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/>
            <a:r>
              <a:rPr lang="ar-SA" altLang="ar-IQ" sz="3200" b="1" dirty="0" smtClean="0">
                <a:solidFill>
                  <a:srgbClr val="FF0000"/>
                </a:solidFill>
              </a:rPr>
              <a:t>إسعاف 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الخلع  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First </a:t>
            </a:r>
            <a:r>
              <a:rPr lang="en-US" altLang="ar-IQ" sz="3200" b="1" dirty="0">
                <a:solidFill>
                  <a:srgbClr val="FF0000"/>
                </a:solidFill>
              </a:rPr>
              <a:t>aid</a:t>
            </a:r>
            <a:r>
              <a:rPr lang="ar-IQ" altLang="ar-IQ" sz="3200" b="1" dirty="0">
                <a:solidFill>
                  <a:srgbClr val="FF0000"/>
                </a:solidFill>
              </a:rPr>
              <a:t> 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856662" cy="5472112"/>
          </a:xfrm>
        </p:spPr>
        <p:txBody>
          <a:bodyPr/>
          <a:lstStyle/>
          <a:p>
            <a:pPr algn="just" eaLnBrk="1" hangingPunct="1"/>
            <a:r>
              <a:rPr lang="ar-SA" altLang="ar-IQ" sz="4400" b="1" dirty="0" smtClean="0">
                <a:cs typeface="Simplified Arabic" pitchFamily="18" charset="-78"/>
              </a:rPr>
              <a:t>يثبت المفصل المصاب في وضع مريح </a:t>
            </a:r>
          </a:p>
          <a:p>
            <a:pPr algn="just" eaLnBrk="1" hangingPunct="1"/>
            <a:r>
              <a:rPr lang="ar-SA" altLang="ar-IQ" sz="4400" b="1" dirty="0" smtClean="0">
                <a:cs typeface="Simplified Arabic" pitchFamily="18" charset="-78"/>
              </a:rPr>
              <a:t>على أن توضع وسادة أو بطانية ملفوفة على موضع الخلع ( إذا كان المفصل كبيرا ) حتى لا تتصادم عظمتا المفصل أثناء نقل المصاب فتسبب له ألماً شديدا</a:t>
            </a:r>
            <a:r>
              <a:rPr lang="ar-IQ" altLang="ar-IQ" sz="4400" b="1" dirty="0" smtClean="0">
                <a:cs typeface="Simplified Arabic" pitchFamily="18" charset="-78"/>
              </a:rPr>
              <a:t>ً.</a:t>
            </a:r>
            <a:endParaRPr lang="en-US" altLang="ar-IQ" sz="4400" b="1" dirty="0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03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/>
            <a:r>
              <a:rPr lang="ar-IQ" altLang="ar-IQ" sz="3200" b="1" dirty="0" smtClean="0">
                <a:solidFill>
                  <a:srgbClr val="FF0000"/>
                </a:solidFill>
              </a:rPr>
              <a:t>علاج الخلع  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Therapeutic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5538"/>
            <a:ext cx="8712968" cy="5399087"/>
          </a:xfrm>
        </p:spPr>
        <p:txBody>
          <a:bodyPr/>
          <a:lstStyle/>
          <a:p>
            <a:pPr algn="just" eaLnBrk="1" hangingPunct="1"/>
            <a:r>
              <a:rPr lang="en-US" altLang="ar-IQ" sz="5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1. </a:t>
            </a:r>
            <a:r>
              <a:rPr lang="ar-IQ" altLang="ar-IQ" sz="54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إرجاع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المفصل المصاب إلى وضعه الطبيعي.</a:t>
            </a:r>
            <a:endParaRPr lang="en-US" altLang="ar-IQ" sz="5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2. </a:t>
            </a:r>
            <a:r>
              <a:rPr lang="ar-IQ" altLang="ar-IQ" sz="54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تثبيت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الطرف المصاب حسب نوعية المفصل ولمدة (2-3) أسابيع.</a:t>
            </a:r>
          </a:p>
          <a:p>
            <a:pPr algn="just" eaLnBrk="1" hangingPunct="1"/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3. عدم </a:t>
            </a:r>
            <a:r>
              <a:rPr lang="ar-IQ" altLang="ar-IQ" sz="54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تحريك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المفصل المصاب.</a:t>
            </a:r>
          </a:p>
          <a:p>
            <a:pPr algn="just" eaLnBrk="1" hangingPunct="1"/>
            <a:endParaRPr lang="en-US" altLang="ar-IQ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36538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العلاج الطبيعي</a:t>
            </a: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والتأهيل</a:t>
            </a: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للخلع  </a:t>
            </a: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Natural therapy and Rehabilitation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4744"/>
            <a:ext cx="8785225" cy="5617369"/>
          </a:xfrm>
        </p:spPr>
        <p:txBody>
          <a:bodyPr/>
          <a:lstStyle/>
          <a:p>
            <a:pPr algn="just" eaLnBrk="1" hangingPunct="1"/>
            <a:r>
              <a:rPr lang="ar-SA" altLang="ar-IQ" sz="3600" b="1" dirty="0" smtClean="0">
                <a:cs typeface="Simplified Arabic" pitchFamily="18" charset="-78"/>
              </a:rPr>
              <a:t>يوصى بعد ذلك </a:t>
            </a:r>
            <a:r>
              <a:rPr lang="ar-IQ" altLang="ar-IQ" sz="3600" b="1" dirty="0" smtClean="0">
                <a:cs typeface="Simplified Arabic" pitchFamily="18" charset="-78"/>
              </a:rPr>
              <a:t>جلسات </a:t>
            </a:r>
            <a:r>
              <a:rPr lang="ar-IQ" altLang="ar-IQ" sz="3600" b="1" dirty="0" smtClean="0">
                <a:solidFill>
                  <a:srgbClr val="9933FF"/>
                </a:solidFill>
                <a:cs typeface="Simplified Arabic" pitchFamily="18" charset="-78"/>
              </a:rPr>
              <a:t>أشعة قصيرة</a:t>
            </a:r>
            <a:r>
              <a:rPr lang="ar-SA" altLang="ar-IQ" sz="3600" b="1" dirty="0" smtClean="0">
                <a:solidFill>
                  <a:srgbClr val="9933FF"/>
                </a:solidFill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cs typeface="Simplified Arabic" pitchFamily="18" charset="-78"/>
              </a:rPr>
              <a:t>وعمل </a:t>
            </a:r>
            <a:r>
              <a:rPr lang="ar-SA" altLang="ar-IQ" sz="3600" b="1" dirty="0" smtClean="0">
                <a:solidFill>
                  <a:srgbClr val="9933FF"/>
                </a:solidFill>
                <a:cs typeface="Simplified Arabic" pitchFamily="18" charset="-78"/>
              </a:rPr>
              <a:t>تدليك</a:t>
            </a:r>
            <a:r>
              <a:rPr lang="ar-SA" altLang="ar-IQ" sz="3600" b="1" dirty="0" smtClean="0">
                <a:cs typeface="Simplified Arabic" pitchFamily="18" charset="-78"/>
              </a:rPr>
              <a:t> خفيف </a:t>
            </a:r>
            <a:r>
              <a:rPr lang="ar-IQ" altLang="ar-IQ" sz="3600" b="1" dirty="0" smtClean="0">
                <a:cs typeface="Simplified Arabic" pitchFamily="18" charset="-78"/>
              </a:rPr>
              <a:t>للمنطقة المجاورة.</a:t>
            </a:r>
          </a:p>
          <a:p>
            <a:pPr algn="just" eaLnBrk="1" hangingPunct="1"/>
            <a:r>
              <a:rPr lang="ar-SA" altLang="ar-IQ" sz="3600" b="1" dirty="0" smtClean="0">
                <a:cs typeface="Simplified Arabic" pitchFamily="18" charset="-78"/>
              </a:rPr>
              <a:t>وبعد بضعه أيام أو بعد زوال </a:t>
            </a:r>
            <a:r>
              <a:rPr lang="ar-SA" altLang="ar-IQ" sz="3600" b="1" dirty="0" smtClean="0">
                <a:solidFill>
                  <a:srgbClr val="FF33CC"/>
                </a:solidFill>
                <a:cs typeface="Simplified Arabic" pitchFamily="18" charset="-78"/>
              </a:rPr>
              <a:t>الورم</a:t>
            </a:r>
            <a:r>
              <a:rPr lang="ar-SA" altLang="ar-IQ" sz="3600" b="1" dirty="0" smtClean="0">
                <a:cs typeface="Simplified Arabic" pitchFamily="18" charset="-78"/>
              </a:rPr>
              <a:t> و</a:t>
            </a:r>
            <a:r>
              <a:rPr lang="ar-SA" altLang="ar-IQ" sz="3600" b="1" dirty="0" smtClean="0">
                <a:solidFill>
                  <a:srgbClr val="D60093"/>
                </a:solidFill>
                <a:cs typeface="Simplified Arabic" pitchFamily="18" charset="-78"/>
              </a:rPr>
              <a:t>الالتهاب</a:t>
            </a:r>
            <a:r>
              <a:rPr lang="ar-SA" altLang="ar-IQ" sz="3600" b="1" dirty="0" smtClean="0">
                <a:cs typeface="Simplified Arabic" pitchFamily="18" charset="-78"/>
              </a:rPr>
              <a:t> يتدرج العلاج بالتمرينات </a:t>
            </a:r>
            <a:r>
              <a:rPr lang="ar-IQ" altLang="ar-IQ" sz="3600" b="1" dirty="0" smtClean="0">
                <a:cs typeface="Simplified Arabic" pitchFamily="18" charset="-78"/>
              </a:rPr>
              <a:t>متدرجة </a:t>
            </a:r>
            <a:r>
              <a:rPr lang="ar-IQ" altLang="ar-IQ" sz="3600" b="1" dirty="0" smtClean="0">
                <a:solidFill>
                  <a:srgbClr val="9933FF"/>
                </a:solidFill>
                <a:cs typeface="Simplified Arabic" pitchFamily="18" charset="-78"/>
              </a:rPr>
              <a:t>لتقوية</a:t>
            </a:r>
            <a:r>
              <a:rPr lang="ar-IQ" altLang="ar-IQ" sz="3600" b="1" dirty="0" smtClean="0">
                <a:cs typeface="Simplified Arabic" pitchFamily="18" charset="-78"/>
              </a:rPr>
              <a:t> أربطة المفصل والعضلات المحيطة </a:t>
            </a:r>
            <a:endParaRPr lang="ar-SA" altLang="ar-IQ" sz="3600" b="1" dirty="0" smtClean="0"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cs typeface="Simplified Arabic" pitchFamily="18" charset="-78"/>
              </a:rPr>
              <a:t>وان تكون الحركات في البداية في </a:t>
            </a:r>
            <a:r>
              <a:rPr lang="ar-SA" altLang="ar-IQ" sz="3600" b="1" dirty="0" smtClean="0">
                <a:solidFill>
                  <a:srgbClr val="9933FF"/>
                </a:solidFill>
                <a:cs typeface="Simplified Arabic" pitchFamily="18" charset="-78"/>
              </a:rPr>
              <a:t>مدى</a:t>
            </a:r>
            <a:r>
              <a:rPr lang="ar-SA" altLang="ar-IQ" sz="3600" b="1" dirty="0" smtClean="0"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solidFill>
                  <a:srgbClr val="FF33CC"/>
                </a:solidFill>
                <a:cs typeface="Simplified Arabic" pitchFamily="18" charset="-78"/>
              </a:rPr>
              <a:t>بسيط</a:t>
            </a:r>
            <a:r>
              <a:rPr lang="ar-SA" altLang="ar-IQ" sz="3600" b="1" dirty="0" smtClean="0">
                <a:cs typeface="Simplified Arabic" pitchFamily="18" charset="-78"/>
              </a:rPr>
              <a:t> والى حدود الشعور بالألم ثم </a:t>
            </a:r>
            <a:r>
              <a:rPr lang="ar-SA" altLang="ar-IQ" sz="3600" b="1" dirty="0" smtClean="0">
                <a:solidFill>
                  <a:srgbClr val="FF33CC"/>
                </a:solidFill>
                <a:cs typeface="Simplified Arabic" pitchFamily="18" charset="-78"/>
              </a:rPr>
              <a:t>تستمر</a:t>
            </a:r>
            <a:r>
              <a:rPr lang="ar-SA" altLang="ar-IQ" sz="3600" b="1" dirty="0" smtClean="0">
                <a:cs typeface="Simplified Arabic" pitchFamily="18" charset="-78"/>
              </a:rPr>
              <a:t> التمرينات على مدى أوسع لتقوية ومرونة المفصل.</a:t>
            </a:r>
            <a:endParaRPr lang="en-US" altLang="ar-IQ" sz="3600" b="1" dirty="0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43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56662" cy="504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مفصل الكتف (المنكب)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وإصاباته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Shoulder Joint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785225" cy="5976938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ar-IQ" altLang="ar-IQ" sz="40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هذا المفصل من نوع الكرة والحق </a:t>
            </a:r>
            <a:r>
              <a:rPr lang="en-US" altLang="ar-IQ" sz="40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Ball and socket joint </a:t>
            </a:r>
            <a:r>
              <a:rPr lang="ar-IQ" altLang="ar-IQ" sz="40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(الوقب) النموذجي (مفصل كروي حقي) </a:t>
            </a:r>
          </a:p>
          <a:p>
            <a:pPr algn="just" eaLnBrk="1" hangingPunct="1"/>
            <a:r>
              <a:rPr lang="ar-IQ" altLang="ar-IQ" sz="40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لذا تتم الحركات فيه بحرية إلى </a:t>
            </a:r>
            <a:r>
              <a:rPr lang="ar-IQ" altLang="ar-IQ" sz="4000" b="1" u="sng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جميع</a:t>
            </a:r>
            <a:r>
              <a:rPr lang="ar-IQ" altLang="ar-IQ" sz="40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 الجهات ، </a:t>
            </a:r>
          </a:p>
          <a:p>
            <a:pPr algn="just"/>
            <a:r>
              <a:rPr lang="ar-IQ" altLang="ar-IQ" sz="4000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إن رأس </a:t>
            </a:r>
            <a:r>
              <a:rPr lang="ar-IQ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عظم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العضد</a:t>
            </a:r>
            <a:r>
              <a:rPr lang="ar-IQ" altLang="ar-IQ" sz="4000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 المحدب هو أقل بقليل من نصف كرة ويرتبط بالحفرة الحقانية المقعرة الضحلة العمق لعظم الكتف (إن تحدب رأس عظم العضد أكبر من تقعر الحفرة الحقانية).</a:t>
            </a:r>
          </a:p>
          <a:p>
            <a:pPr algn="ctr"/>
            <a:r>
              <a:rPr lang="ar-IQ" altLang="ar-IQ" sz="40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( تعليل )</a:t>
            </a:r>
          </a:p>
          <a:p>
            <a:pPr algn="just"/>
            <a:r>
              <a:rPr lang="ar-IQ" altLang="ar-IQ" sz="40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إن </a:t>
            </a:r>
            <a:r>
              <a:rPr lang="ar-IQ" altLang="ar-IQ" sz="4000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مفصل </a:t>
            </a:r>
            <a:r>
              <a:rPr lang="ar-IQ" altLang="ar-IQ" sz="40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الكتف</a:t>
            </a:r>
            <a:r>
              <a:rPr lang="ar-IQ" altLang="ar-IQ" sz="4000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 يُعد مفصل مفصلاً ضعيفاً وذو استقرار وثبات أقل مما هو في مفصل الورك بسبب </a:t>
            </a:r>
            <a:r>
              <a:rPr lang="ar-IQ" altLang="ar-IQ" sz="40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IQ" altLang="ar-IQ" sz="4000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-</a:t>
            </a:r>
            <a:endParaRPr lang="ar-IQ" altLang="ar-IQ" sz="4000" b="1" dirty="0" smtClean="0">
              <a:solidFill>
                <a:srgbClr val="9933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IQ" altLang="ar-IQ" sz="40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(الجواب )</a:t>
            </a:r>
            <a:endParaRPr lang="en-US" altLang="ar-IQ" sz="4000" b="1" dirty="0" smtClean="0">
              <a:solidFill>
                <a:srgbClr val="FF33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6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3591"/>
          </a:xfrm>
        </p:spPr>
        <p:txBody>
          <a:bodyPr>
            <a:normAutofit/>
          </a:bodyPr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العظام المكونة لمفصل الكتف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29" y="1052513"/>
            <a:ext cx="6967141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5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191663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الفصل الثاني</a:t>
            </a:r>
            <a:b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الجهاز الهيكلي (الجزء الخامس)</a:t>
            </a:r>
            <a:endParaRPr lang="en-US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4536503"/>
          </a:xfrm>
        </p:spPr>
        <p:txBody>
          <a:bodyPr>
            <a:normAutofit lnSpcReduction="10000"/>
          </a:bodyPr>
          <a:lstStyle/>
          <a:p>
            <a:pPr algn="ctr"/>
            <a:r>
              <a:rPr lang="ar-IQ" sz="3600" b="1" dirty="0" smtClean="0">
                <a:latin typeface="Simplified Arabic" pitchFamily="18" charset="-78"/>
                <a:cs typeface="Simplified Arabic" pitchFamily="18" charset="-78"/>
              </a:rPr>
              <a:t>وصلنا بالمحاضرة السابقة رقم ( </a:t>
            </a:r>
            <a:r>
              <a:rPr lang="ar-IQ" sz="3600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6</a:t>
            </a:r>
            <a:r>
              <a:rPr lang="ar-IQ" sz="3600" b="1" dirty="0" smtClean="0">
                <a:latin typeface="Simplified Arabic" pitchFamily="18" charset="-78"/>
                <a:cs typeface="Simplified Arabic" pitchFamily="18" charset="-78"/>
              </a:rPr>
              <a:t> ) إلى موضوع </a:t>
            </a:r>
          </a:p>
          <a:p>
            <a:pPr algn="ctr"/>
            <a:r>
              <a:rPr lang="ar-IQ" altLang="ar-IQ" sz="4800" b="1" kern="0" dirty="0">
                <a:solidFill>
                  <a:srgbClr val="FF33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ومن </a:t>
            </a:r>
            <a:r>
              <a:rPr lang="ar-SA" altLang="ar-IQ" sz="4800" b="1" kern="0" dirty="0">
                <a:solidFill>
                  <a:srgbClr val="FF33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الإصابات الشائعة لمفصل الركبة</a:t>
            </a:r>
            <a:r>
              <a:rPr lang="ar-IQ" altLang="ar-IQ" sz="4800" b="1" kern="0" dirty="0">
                <a:solidFill>
                  <a:srgbClr val="FF33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أيضاً</a:t>
            </a:r>
            <a:br>
              <a:rPr lang="ar-IQ" altLang="ar-IQ" sz="4800" b="1" kern="0" dirty="0">
                <a:solidFill>
                  <a:srgbClr val="FF33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</a:br>
            <a:r>
              <a:rPr lang="ar-IQ" altLang="ar-IQ" sz="4800" b="1" kern="0" dirty="0">
                <a:solidFill>
                  <a:srgbClr val="FF33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3ـ </a:t>
            </a:r>
            <a:r>
              <a:rPr lang="ar-SA" altLang="ar-IQ" sz="4800" b="1" kern="0" dirty="0">
                <a:solidFill>
                  <a:srgbClr val="FF33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الغضروفان </a:t>
            </a:r>
            <a:r>
              <a:rPr lang="ar-SA" altLang="ar-IQ" sz="4800" b="1" kern="0" dirty="0">
                <a:solidFill>
                  <a:srgbClr val="9933FF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الهلاليتان</a:t>
            </a:r>
            <a:r>
              <a:rPr lang="ar-SA" altLang="ar-IQ" sz="4800" b="1" kern="0" dirty="0">
                <a:solidFill>
                  <a:srgbClr val="FF33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وإصابتهما  </a:t>
            </a:r>
            <a:r>
              <a:rPr lang="en-US" altLang="ar-IQ" sz="4800" b="1" kern="0" dirty="0" smtClean="0">
                <a:solidFill>
                  <a:srgbClr val="FF33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Cartilage</a:t>
            </a:r>
            <a:endParaRPr lang="ar-IQ" altLang="ar-IQ" sz="4800" b="1" kern="0" dirty="0" smtClean="0">
              <a:solidFill>
                <a:srgbClr val="FF33CC"/>
              </a:solidFill>
              <a:latin typeface="Simplified Arabic" pitchFamily="18" charset="-78"/>
              <a:ea typeface="+mj-ea"/>
              <a:cs typeface="Simplified Arabic" pitchFamily="18" charset="-78"/>
            </a:endParaRPr>
          </a:p>
          <a:p>
            <a:pPr marL="0" lvl="0" indent="0" algn="ctr">
              <a:buNone/>
            </a:pPr>
            <a:r>
              <a:rPr lang="ar-IQ" sz="3600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الغضروفان </a:t>
            </a:r>
            <a:r>
              <a:rPr lang="ar-IQ" sz="3600" b="1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الهلاليان وإصابتهما </a:t>
            </a:r>
            <a:endParaRPr lang="ar-IQ" sz="4800" b="1" dirty="0" smtClean="0">
              <a:solidFill>
                <a:srgbClr val="FF33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IQ" sz="3600" b="1" dirty="0" err="1" smtClean="0"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sz="3600" b="1" dirty="0" smtClean="0"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  <a:endParaRPr lang="en-US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22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865187"/>
          </a:xfrm>
        </p:spPr>
        <p:txBody>
          <a:bodyPr/>
          <a:lstStyle/>
          <a:p>
            <a:pPr eaLnBrk="1" hangingPunct="1"/>
            <a:r>
              <a:rPr lang="ar-IQ" altLang="ar-IQ" sz="2400" b="1" dirty="0" smtClean="0">
                <a:solidFill>
                  <a:srgbClr val="FF0000"/>
                </a:solidFill>
                <a:cs typeface="Simplified Arabic" pitchFamily="18" charset="-78"/>
              </a:rPr>
              <a:t>(تعليل) إن مفصل الكتف</a:t>
            </a:r>
            <a:r>
              <a:rPr lang="en-US" altLang="ar-IQ" sz="2400" b="1" dirty="0" smtClean="0">
                <a:solidFill>
                  <a:srgbClr val="FF0000"/>
                </a:solidFill>
                <a:cs typeface="Simplified Arabic" pitchFamily="18" charset="-78"/>
              </a:rPr>
              <a:t> </a:t>
            </a:r>
            <a:r>
              <a:rPr lang="ar-IQ" altLang="ar-IQ" sz="2400" b="1" dirty="0" smtClean="0">
                <a:solidFill>
                  <a:srgbClr val="FF0000"/>
                </a:solidFill>
                <a:cs typeface="Simplified Arabic" pitchFamily="18" charset="-78"/>
              </a:rPr>
              <a:t>يُعد مفصل مفصلاً ضعيفاً وذو استقرار وثبات أقل مما هو في مفصل الورك بسبب :ـ</a:t>
            </a:r>
            <a:endParaRPr lang="en-US" altLang="ar-IQ" sz="24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85225" cy="5616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( الجواب )</a:t>
            </a:r>
          </a:p>
          <a:p>
            <a:pPr algn="just" eaLnBrk="1" hangingPunct="1"/>
            <a:r>
              <a:rPr lang="ar-IQ" altLang="ar-IQ" sz="3200" b="1" dirty="0" smtClean="0">
                <a:cs typeface="Simplified Arabic" pitchFamily="18" charset="-78"/>
              </a:rPr>
              <a:t>ـ إن </a:t>
            </a:r>
            <a:r>
              <a:rPr lang="ar-IQ" altLang="ar-IQ" sz="3200" b="1" u="sng" dirty="0" smtClean="0">
                <a:solidFill>
                  <a:srgbClr val="FF33CC"/>
                </a:solidFill>
                <a:cs typeface="Simplified Arabic" pitchFamily="18" charset="-78"/>
              </a:rPr>
              <a:t>المحفظة</a:t>
            </a:r>
            <a:r>
              <a:rPr lang="ar-IQ" altLang="ar-IQ" sz="3200" b="1" dirty="0" smtClean="0">
                <a:cs typeface="Simplified Arabic" pitchFamily="18" charset="-78"/>
              </a:rPr>
              <a:t> التي تُحيط به من الخارج تتصل برأس عظم العضد وبحافة الحفرة الحقانية </a:t>
            </a:r>
            <a:r>
              <a:rPr lang="ar-IQ" altLang="ar-IQ" sz="3200" b="1" dirty="0" smtClean="0">
                <a:solidFill>
                  <a:srgbClr val="9933FF"/>
                </a:solidFill>
                <a:cs typeface="Simplified Arabic" pitchFamily="18" charset="-78"/>
              </a:rPr>
              <a:t>اتصالاً </a:t>
            </a:r>
            <a:r>
              <a:rPr lang="ar-IQ" altLang="ar-IQ" sz="3200" b="1" u="sng" dirty="0" smtClean="0">
                <a:solidFill>
                  <a:srgbClr val="FF0000"/>
                </a:solidFill>
                <a:cs typeface="Simplified Arabic" pitchFamily="18" charset="-78"/>
              </a:rPr>
              <a:t>رخوا</a:t>
            </a:r>
            <a:r>
              <a:rPr lang="ar-IQ" altLang="ar-IQ" sz="3200" b="1" dirty="0" smtClean="0">
                <a:solidFill>
                  <a:srgbClr val="9933FF"/>
                </a:solidFill>
                <a:cs typeface="Simplified Arabic" pitchFamily="18" charset="-78"/>
              </a:rPr>
              <a:t>ً </a:t>
            </a:r>
            <a:r>
              <a:rPr lang="ar-IQ" altLang="ar-IQ" sz="3200" b="1" dirty="0" smtClean="0">
                <a:cs typeface="Simplified Arabic" pitchFamily="18" charset="-78"/>
              </a:rPr>
              <a:t>وغير </a:t>
            </a:r>
            <a:r>
              <a:rPr lang="ar-IQ" altLang="ar-IQ" sz="3200" b="1" u="sng" dirty="0" smtClean="0">
                <a:solidFill>
                  <a:srgbClr val="FF0000"/>
                </a:solidFill>
                <a:cs typeface="Simplified Arabic" pitchFamily="18" charset="-78"/>
              </a:rPr>
              <a:t>مشدود</a:t>
            </a:r>
            <a:r>
              <a:rPr lang="ar-IQ" altLang="ar-IQ" sz="3200" b="1" dirty="0" smtClean="0">
                <a:cs typeface="Simplified Arabic" pitchFamily="18" charset="-78"/>
              </a:rPr>
              <a:t> ويتدلى قسماً منها أسفل المفصل من جهته الإنسية مقابل جسم عظم العضد بحوالي (1سم). </a:t>
            </a:r>
          </a:p>
          <a:p>
            <a:pPr algn="just" eaLnBrk="1" hangingPunct="1"/>
            <a:r>
              <a:rPr lang="ar-IQ" altLang="ar-IQ" sz="3200" b="1" dirty="0" smtClean="0">
                <a:cs typeface="Simplified Arabic" pitchFamily="18" charset="-78"/>
              </a:rPr>
              <a:t>ـ </a:t>
            </a:r>
            <a:r>
              <a:rPr lang="ar-IQ" altLang="ar-IQ" sz="3200" b="1" u="sng" dirty="0" smtClean="0">
                <a:solidFill>
                  <a:srgbClr val="D60093"/>
                </a:solidFill>
                <a:cs typeface="Simplified Arabic" pitchFamily="18" charset="-78"/>
              </a:rPr>
              <a:t>الأربطة</a:t>
            </a:r>
            <a:r>
              <a:rPr lang="ar-IQ" altLang="ar-IQ" sz="3200" b="1" dirty="0" smtClean="0">
                <a:cs typeface="Simplified Arabic" pitchFamily="18" charset="-78"/>
              </a:rPr>
              <a:t> حول هذا المفصل هي الأخرى غير مشدودة وضعيفة نسبياً.</a:t>
            </a:r>
          </a:p>
          <a:p>
            <a:pPr algn="just" eaLnBrk="1" hangingPunct="1"/>
            <a:r>
              <a:rPr lang="ar-IQ" altLang="ar-IQ" sz="3200" b="1" dirty="0" smtClean="0">
                <a:cs typeface="Simplified Arabic" pitchFamily="18" charset="-78"/>
              </a:rPr>
              <a:t>ـ ثبات واستقرار المفصل يعتمد كلياً على </a:t>
            </a:r>
            <a:r>
              <a:rPr lang="ar-IQ" altLang="ar-IQ" sz="3200" b="1" u="sng" dirty="0" smtClean="0">
                <a:solidFill>
                  <a:srgbClr val="FF33CC"/>
                </a:solidFill>
                <a:cs typeface="Simplified Arabic" pitchFamily="18" charset="-78"/>
              </a:rPr>
              <a:t>العضلات</a:t>
            </a:r>
            <a:r>
              <a:rPr lang="ar-IQ" altLang="ar-IQ" sz="3200" b="1" dirty="0" smtClean="0">
                <a:solidFill>
                  <a:srgbClr val="9933FF"/>
                </a:solidFill>
                <a:cs typeface="Simplified Arabic" pitchFamily="18" charset="-78"/>
              </a:rPr>
              <a:t> المحيطة </a:t>
            </a:r>
            <a:r>
              <a:rPr lang="ar-IQ" altLang="ar-IQ" sz="3200" b="1" dirty="0" smtClean="0">
                <a:cs typeface="Simplified Arabic" pitchFamily="18" charset="-78"/>
              </a:rPr>
              <a:t>به لتسمح له بالحركة غير المقيدة لدرجة كبيرة ولا يعتمد على </a:t>
            </a:r>
            <a:r>
              <a:rPr lang="ar-IQ" altLang="ar-IQ" sz="3200" b="1" dirty="0" smtClean="0">
                <a:solidFill>
                  <a:srgbClr val="9933FF"/>
                </a:solidFill>
                <a:cs typeface="Simplified Arabic" pitchFamily="18" charset="-78"/>
              </a:rPr>
              <a:t>العظام</a:t>
            </a:r>
            <a:r>
              <a:rPr lang="ar-IQ" altLang="ar-IQ" sz="3200" b="1" dirty="0" smtClean="0">
                <a:cs typeface="Simplified Arabic" pitchFamily="18" charset="-78"/>
              </a:rPr>
              <a:t> </a:t>
            </a:r>
            <a:r>
              <a:rPr lang="ar-IQ" altLang="ar-IQ" sz="3200" b="1" dirty="0" err="1" smtClean="0">
                <a:cs typeface="Simplified Arabic" pitchFamily="18" charset="-78"/>
              </a:rPr>
              <a:t>المتمفصلة</a:t>
            </a:r>
            <a:r>
              <a:rPr lang="ar-IQ" altLang="ar-IQ" sz="3200" b="1" dirty="0" smtClean="0">
                <a:cs typeface="Simplified Arabic" pitchFamily="18" charset="-78"/>
              </a:rPr>
              <a:t> والأربطة.</a:t>
            </a:r>
            <a:endParaRPr lang="en-US" altLang="ar-IQ" sz="3200" b="1" dirty="0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0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أربطة مفصل الكتف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pic>
        <p:nvPicPr>
          <p:cNvPr id="186371" name="Picture 4" descr="رباطات الكتف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196975"/>
            <a:ext cx="676910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8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بعض العضلات الداعمة لمفصل الكتف</a:t>
            </a:r>
            <a:endParaRPr lang="en-US" altLang="ar-IQ" sz="28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87396" name="Picture 4" descr="مفصل الكت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4087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</a:rPr>
              <a:t>صورة توضح العضلات والأوتار الداعمة لمفصل الكتف</a:t>
            </a:r>
            <a:endParaRPr lang="en-US" altLang="ar-IQ" sz="2800" b="1" dirty="0" smtClean="0">
              <a:solidFill>
                <a:srgbClr val="FF0000"/>
              </a:solidFill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5461000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88420" name="Picture 4" descr="ytz1o8xdgae442jl4ztzgrfe3cepkg7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72739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2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الأوتار الداعمة لمفصل الكتف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89444" name="Picture 4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4882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4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smtClean="0">
                <a:cs typeface="Simplified Arabic" pitchFamily="18" charset="-78"/>
              </a:rPr>
              <a:t>صورة توضح عضلات الطرف العلوي</a:t>
            </a:r>
            <a:endParaRPr lang="en-US" altLang="ar-IQ" sz="3200" b="1" smtClean="0">
              <a:cs typeface="Simplified Arabic" pitchFamily="18" charset="-78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90468" name="Picture 4" descr="chest_mus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72723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3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56662" cy="504825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إصابة خلع مفصل الكتف   </a:t>
            </a:r>
            <a:r>
              <a:rPr lang="en-US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Shoulder Joint Dislocation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765175"/>
            <a:ext cx="8928100" cy="5759450"/>
          </a:xfrm>
        </p:spPr>
        <p:txBody>
          <a:bodyPr/>
          <a:lstStyle/>
          <a:p>
            <a:pPr algn="just" eaLnBrk="1" hangingPunct="1"/>
            <a:r>
              <a:rPr lang="ar-SA" altLang="ar-IQ" sz="4000" b="1" dirty="0" smtClean="0">
                <a:cs typeface="Simplified Arabic" pitchFamily="18" charset="-78"/>
              </a:rPr>
              <a:t>يتعرض الكتف للعديد من الإصابات التي تتسبب في حدوث خلعه وهناك عدد يشكو من </a:t>
            </a:r>
            <a:r>
              <a:rPr lang="ar-IQ" altLang="ar-IQ" sz="4000" b="1" dirty="0" smtClean="0">
                <a:cs typeface="Simplified Arabic" pitchFamily="18" charset="-78"/>
              </a:rPr>
              <a:t>ا</a:t>
            </a:r>
            <a:r>
              <a:rPr lang="ar-SA" altLang="ar-IQ" sz="4000" b="1" dirty="0" smtClean="0">
                <a:cs typeface="Simplified Arabic" pitchFamily="18" charset="-78"/>
              </a:rPr>
              <a:t>لخلع الخلقي</a:t>
            </a:r>
            <a:r>
              <a:rPr lang="ar-IQ" altLang="ar-IQ" sz="4000" b="1" dirty="0" smtClean="0">
                <a:cs typeface="Simplified Arabic" pitchFamily="18" charset="-78"/>
              </a:rPr>
              <a:t> (ولادي)</a:t>
            </a:r>
            <a:r>
              <a:rPr lang="ar-SA" altLang="ar-IQ" sz="4000" b="1" dirty="0" smtClean="0">
                <a:cs typeface="Simplified Arabic" pitchFamily="18" charset="-78"/>
              </a:rPr>
              <a:t> لمفصل الكتف ولكنه نادر جدا.</a:t>
            </a:r>
            <a:endParaRPr lang="ar-IQ" altLang="ar-IQ" sz="4000" b="1" dirty="0" smtClean="0">
              <a:cs typeface="Simplified Arabic" pitchFamily="18" charset="-78"/>
            </a:endParaRPr>
          </a:p>
          <a:p>
            <a:pPr algn="just" eaLnBrk="1" hangingPunct="1"/>
            <a:r>
              <a:rPr lang="ar-IQ" altLang="ar-IQ" sz="4000" b="1" dirty="0" smtClean="0">
                <a:solidFill>
                  <a:srgbClr val="9933FF"/>
                </a:solidFill>
                <a:cs typeface="Simplified Arabic" pitchFamily="18" charset="-78"/>
              </a:rPr>
              <a:t>س: عرف خلع مفصل </a:t>
            </a:r>
            <a:r>
              <a:rPr lang="ar-IQ" altLang="ar-IQ" sz="4000" b="1" u="sng" dirty="0" smtClean="0">
                <a:solidFill>
                  <a:srgbClr val="9933FF"/>
                </a:solidFill>
                <a:cs typeface="Simplified Arabic" pitchFamily="18" charset="-78"/>
              </a:rPr>
              <a:t>الكتف</a:t>
            </a:r>
            <a:r>
              <a:rPr lang="ar-IQ" altLang="ar-IQ" sz="4000" b="1" dirty="0" smtClean="0">
                <a:solidFill>
                  <a:srgbClr val="9933FF"/>
                </a:solidFill>
                <a:cs typeface="Simplified Arabic" pitchFamily="18" charset="-78"/>
              </a:rPr>
              <a:t>؟</a:t>
            </a:r>
          </a:p>
          <a:p>
            <a:pPr algn="ctr" eaLnBrk="1" hangingPunct="1"/>
            <a:r>
              <a:rPr lang="ar-IQ" altLang="ar-IQ" sz="4000" b="1" dirty="0" smtClean="0">
                <a:solidFill>
                  <a:srgbClr val="FF0000"/>
                </a:solidFill>
                <a:cs typeface="Simplified Arabic" pitchFamily="18" charset="-78"/>
              </a:rPr>
              <a:t>( تعريف خلع مفصل الكتف</a:t>
            </a:r>
            <a:r>
              <a:rPr lang="ar-IQ" altLang="ar-IQ" sz="4000" b="1" dirty="0" smtClean="0">
                <a:cs typeface="Simplified Arabic" pitchFamily="18" charset="-78"/>
              </a:rPr>
              <a:t>) </a:t>
            </a:r>
            <a:endParaRPr lang="ar-SA" altLang="ar-IQ" sz="4000" b="1" dirty="0" smtClean="0">
              <a:cs typeface="Simplified Arabic" pitchFamily="18" charset="-78"/>
            </a:endParaRPr>
          </a:p>
          <a:p>
            <a:pPr algn="just" eaLnBrk="1" hangingPunct="1"/>
            <a:r>
              <a:rPr lang="ar-SA" altLang="ar-IQ" sz="4000" b="1" dirty="0" smtClean="0">
                <a:cs typeface="Simplified Arabic" pitchFamily="18" charset="-78"/>
              </a:rPr>
              <a:t>يقصد به خروج رأس </a:t>
            </a:r>
            <a:r>
              <a:rPr lang="ar-SA" altLang="ar-IQ" sz="4000" b="1" dirty="0" smtClean="0">
                <a:solidFill>
                  <a:srgbClr val="9933FF"/>
                </a:solidFill>
                <a:cs typeface="Simplified Arabic" pitchFamily="18" charset="-78"/>
              </a:rPr>
              <a:t>عظم العضد </a:t>
            </a:r>
            <a:r>
              <a:rPr lang="en-US" altLang="ar-IQ" sz="4000" b="1" dirty="0" err="1" smtClean="0">
                <a:cs typeface="Simplified Arabic" pitchFamily="18" charset="-78"/>
              </a:rPr>
              <a:t>Humerus</a:t>
            </a:r>
            <a:r>
              <a:rPr lang="en-US" altLang="ar-IQ" sz="4000" b="1" dirty="0" smtClean="0">
                <a:cs typeface="Simplified Arabic" pitchFamily="18" charset="-78"/>
              </a:rPr>
              <a:t>  </a:t>
            </a:r>
            <a:r>
              <a:rPr lang="ar-IQ" altLang="ar-IQ" sz="4000" b="1" dirty="0" smtClean="0">
                <a:cs typeface="Simplified Arabic" pitchFamily="18" charset="-78"/>
              </a:rPr>
              <a:t> </a:t>
            </a:r>
            <a:r>
              <a:rPr lang="ar-SA" altLang="ar-IQ" sz="4000" b="1" dirty="0" smtClean="0">
                <a:cs typeface="Simplified Arabic" pitchFamily="18" charset="-78"/>
              </a:rPr>
              <a:t>من مكانه الطبيعي (</a:t>
            </a:r>
            <a:r>
              <a:rPr lang="ar-IQ" altLang="ar-IQ" sz="4000" b="1" dirty="0" smtClean="0">
                <a:solidFill>
                  <a:srgbClr val="9933FF"/>
                </a:solidFill>
                <a:cs typeface="Simplified Arabic" pitchFamily="18" charset="-78"/>
              </a:rPr>
              <a:t>الحفرة الحقانية لمفصل الكتف وذلك بسبب قابليته الحركية إلى جميع الاتجاهات</a:t>
            </a:r>
            <a:r>
              <a:rPr lang="ar-SA" altLang="ar-IQ" sz="4000" b="1" dirty="0" smtClean="0">
                <a:cs typeface="Simplified Arabic" pitchFamily="18" charset="-78"/>
              </a:rPr>
              <a:t>).</a:t>
            </a:r>
            <a:r>
              <a:rPr lang="en-US" altLang="ar-IQ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3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ميكانيكية إصابة </a:t>
            </a:r>
            <a:r>
              <a:rPr lang="en-US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Mechanism </a:t>
            </a:r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 خلع مفصل الكتف</a:t>
            </a:r>
            <a:endParaRPr lang="en-US" altLang="ar-IQ" sz="28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92150"/>
            <a:ext cx="8964612" cy="60499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س: ماهي ميكانيكية إصابة خلع مفصل الكتف؟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إن الأمر الذي يتسبب في خلع هذا المفصل هو: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- تحديد </a:t>
            </a:r>
            <a:r>
              <a:rPr lang="ar-IQ" altLang="ar-IQ" sz="3600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حركات</a:t>
            </a:r>
            <a:r>
              <a:rPr lang="ar-IQ" altLang="ar-IQ" sz="3600" b="1" dirty="0" smtClean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 عظم العضد بسبب السطح المفصلي لرأس العضد وموضعه بالنسبة للنتوء </a:t>
            </a:r>
            <a:r>
              <a:rPr lang="ar-IQ" altLang="ar-IQ" sz="3600" b="1" dirty="0" err="1" smtClean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الأخرومي</a:t>
            </a:r>
            <a:r>
              <a:rPr lang="ar-IQ" altLang="ar-IQ" sz="3600" b="1" dirty="0" smtClean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 والرباط </a:t>
            </a:r>
            <a:r>
              <a:rPr lang="ar-IQ" altLang="ar-IQ" sz="3600" b="1" dirty="0" err="1" smtClean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الغرابي</a:t>
            </a:r>
            <a:r>
              <a:rPr lang="ar-IQ" altLang="ar-IQ" sz="3600" b="1" dirty="0" smtClean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 العضدي.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إضافة إلى الشد </a:t>
            </a:r>
            <a:r>
              <a:rPr lang="ar-IQ" altLang="ar-IQ" sz="3600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الضعيف</a:t>
            </a:r>
            <a:r>
              <a:rPr lang="ar-IQ" altLang="ar-IQ" sz="36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 في الأربطة والعضلات المحيطة.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فعندما تصل حافة السطح المفصلي لرأس عظم العضد حافة الجوف الحقاني لعظم الكتف تحدد مدى الحركة تماماً وتؤدي أي محاولة أخرى للحركة إلى خلع المفصل.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36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ونتيجة هذا الخلع يتغير شكل الكتف حيث نلاحظ غياب رأس العضد من مكانه الخارجي وتتقيد حركته ويشعر المصاب بتنميل وخد</a:t>
            </a:r>
            <a:r>
              <a:rPr lang="ar-IQ" altLang="ar-IQ" sz="36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ر.</a:t>
            </a:r>
            <a:endParaRPr lang="en-US" altLang="ar-IQ" sz="3600" b="1" dirty="0" smtClean="0">
              <a:solidFill>
                <a:srgbClr val="9933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24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87607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ar-IQ" altLang="ar-IQ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س: ماهي أنواع خلع مفصل </a:t>
            </a:r>
            <a:r>
              <a:rPr lang="ar-IQ" altLang="ar-IQ" b="1" u="sng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الكتف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؟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328592"/>
          </a:xfrm>
        </p:spPr>
        <p:txBody>
          <a:bodyPr>
            <a:normAutofit/>
          </a:bodyPr>
          <a:lstStyle/>
          <a:p>
            <a:pPr lvl="0" algn="just"/>
            <a:r>
              <a:rPr lang="ar-IQ" altLang="ar-IQ" sz="7200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أولاً ـ الخلع </a:t>
            </a:r>
            <a:r>
              <a:rPr lang="ar-IQ" altLang="ar-IQ" sz="72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الأمامي.</a:t>
            </a:r>
          </a:p>
          <a:p>
            <a:pPr lvl="0" algn="just"/>
            <a:r>
              <a:rPr lang="ar-IQ" altLang="ar-IQ" sz="7200" b="1" dirty="0" smtClean="0">
                <a:solidFill>
                  <a:srgbClr val="9933FF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ثانياً </a:t>
            </a:r>
            <a:r>
              <a:rPr lang="ar-IQ" altLang="ar-IQ" sz="7200" b="1" dirty="0">
                <a:solidFill>
                  <a:srgbClr val="9933FF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ـ الخلع </a:t>
            </a:r>
            <a:r>
              <a:rPr lang="ar-IQ" altLang="ar-IQ" sz="7200" b="1" dirty="0" smtClean="0">
                <a:solidFill>
                  <a:srgbClr val="9933FF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السفلي</a:t>
            </a:r>
            <a:r>
              <a:rPr lang="ar-IQ" altLang="ar-IQ" sz="7200" b="1" dirty="0">
                <a:solidFill>
                  <a:srgbClr val="9933FF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.</a:t>
            </a:r>
            <a:endParaRPr lang="ar-IQ" sz="7200" dirty="0">
              <a:solidFill>
                <a:srgbClr val="9933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25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IQ" altLang="ar-IQ" b="1" dirty="0" smtClean="0">
                <a:solidFill>
                  <a:srgbClr val="FF0000"/>
                </a:solidFill>
              </a:rPr>
              <a:t>أنواع خلع مفصل الكتف</a:t>
            </a:r>
            <a:r>
              <a:rPr lang="ar-IQ" altLang="ar-IQ" dirty="0" smtClean="0">
                <a:solidFill>
                  <a:srgbClr val="FF0000"/>
                </a:solidFill>
              </a:rPr>
              <a:t> </a:t>
            </a:r>
            <a:endParaRPr lang="en-US" altLang="ar-IQ" dirty="0" smtClean="0">
              <a:solidFill>
                <a:srgbClr val="FF0000"/>
              </a:solidFill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08050"/>
            <a:ext cx="8856663" cy="5616575"/>
          </a:xfrm>
        </p:spPr>
        <p:txBody>
          <a:bodyPr/>
          <a:lstStyle/>
          <a:p>
            <a:pPr algn="just" eaLnBrk="1" hangingPunct="1"/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عدد ووضح أنواع خلع مفصل الكتف؟</a:t>
            </a:r>
          </a:p>
          <a:p>
            <a:pPr algn="just" eaLnBrk="1" hangingPunct="1"/>
            <a:r>
              <a:rPr lang="ar-IQ" altLang="ar-IQ" sz="44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هناك نوعان من خلع مفصل الكتف هما :ـ</a:t>
            </a:r>
          </a:p>
          <a:p>
            <a:pPr algn="just" eaLnBrk="1" hangingPunct="1"/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أولاً ـ الخلع الأمامي  </a:t>
            </a:r>
            <a:r>
              <a:rPr lang="en-US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Front Dislocation</a:t>
            </a:r>
            <a:endParaRPr lang="ar-IQ" altLang="ar-IQ" sz="44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يحدث عندما يكون </a:t>
            </a:r>
            <a:r>
              <a:rPr lang="ar-IQ" altLang="ar-IQ" sz="44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الذراع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في وضع </a:t>
            </a:r>
            <a:r>
              <a:rPr lang="ar-IQ" altLang="ar-IQ" sz="4400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الإبعاد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IQ" altLang="ar-IQ" sz="44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بدوران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نتيجة شدة خارجية أكبر من تحمل المفصل </a:t>
            </a:r>
          </a:p>
          <a:p>
            <a:pPr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تدفع رأس عظم العضد بقوة من محفظة المفصل باتجاه أمامي ليستقر تحت النتوء </a:t>
            </a:r>
            <a:r>
              <a:rPr lang="ar-IQ" altLang="ar-IQ" sz="4400" b="1" dirty="0" err="1" smtClean="0">
                <a:latin typeface="Simplified Arabic" pitchFamily="18" charset="-78"/>
                <a:cs typeface="Simplified Arabic" pitchFamily="18" charset="-78"/>
              </a:rPr>
              <a:t>الغرابي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4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52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3591"/>
          </a:xfrm>
        </p:spPr>
        <p:txBody>
          <a:bodyPr>
            <a:noAutofit/>
          </a:bodyPr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محاور محاضرة اليوم ( المحاضرة السابعة ) الرئيسة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/>
          </a:bodyPr>
          <a:lstStyle/>
          <a:p>
            <a:r>
              <a:rPr lang="ar-IQ" sz="36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أولاً :</a:t>
            </a:r>
            <a:r>
              <a:rPr lang="ar-IQ" altLang="ar-IQ" sz="3600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الغضروفان </a:t>
            </a:r>
            <a:r>
              <a:rPr lang="ar-SA" altLang="ar-IQ" sz="3600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الهلاليتان وإصابتهما </a:t>
            </a:r>
            <a:r>
              <a:rPr lang="en-US" altLang="ar-IQ" sz="3600" b="1" dirty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Cartilage</a:t>
            </a:r>
            <a:endParaRPr lang="ar-IQ" sz="3600" b="1" dirty="0">
              <a:solidFill>
                <a:srgbClr val="9933FF"/>
              </a:solidFill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36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ثانيا : الخلع العام وخلع مفصل الكتف</a:t>
            </a:r>
          </a:p>
          <a:p>
            <a:r>
              <a:rPr lang="ar-IQ" sz="36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ثالثاً : </a:t>
            </a:r>
            <a:r>
              <a:rPr lang="ar-IQ" altLang="ar-IQ" sz="3600" b="1" dirty="0" smtClean="0">
                <a:solidFill>
                  <a:srgbClr val="D60093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إصابات </a:t>
            </a:r>
            <a:r>
              <a:rPr lang="ar-IQ" altLang="ar-IQ" sz="3600" b="1" dirty="0">
                <a:solidFill>
                  <a:srgbClr val="D60093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كاحل القدم  </a:t>
            </a:r>
            <a:r>
              <a:rPr lang="en-US" altLang="ar-IQ" sz="3600" b="1" dirty="0">
                <a:solidFill>
                  <a:srgbClr val="D60093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Foot Injury</a:t>
            </a:r>
            <a:r>
              <a:rPr lang="ar-IQ" altLang="ar-IQ" sz="3600" b="1" dirty="0">
                <a:solidFill>
                  <a:srgbClr val="D60093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endParaRPr lang="ar-IQ" altLang="ar-IQ" sz="3600" b="1" dirty="0" smtClean="0">
              <a:solidFill>
                <a:srgbClr val="D60093"/>
              </a:solidFill>
              <a:latin typeface="Simplified Arabic" pitchFamily="18" charset="-78"/>
              <a:ea typeface="+mj-ea"/>
              <a:cs typeface="Simplified Arabic" pitchFamily="18" charset="-78"/>
            </a:endParaRPr>
          </a:p>
          <a:p>
            <a:r>
              <a:rPr lang="ar-IQ" sz="3600" b="1" dirty="0" smtClean="0">
                <a:solidFill>
                  <a:srgbClr val="D60093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رابعاً :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الأربطة   </a:t>
            </a:r>
            <a:r>
              <a:rPr lang="en-US" altLang="ar-IQ" sz="36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en-US" altLang="ar-IQ" sz="36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ligaments</a:t>
            </a:r>
            <a:r>
              <a:rPr lang="en-US" altLang="ar-IQ" sz="3600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endParaRPr lang="ar-IQ" sz="3600" b="1" dirty="0">
              <a:solidFill>
                <a:srgbClr val="D60093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54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47158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ar-IQ" sz="32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صورة توضح </a:t>
            </a:r>
            <a:r>
              <a:rPr lang="ar-IQ" altLang="ar-IQ" sz="3200" b="1" dirty="0" smtClean="0">
                <a:solidFill>
                  <a:srgbClr val="FF33CC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الخلع </a:t>
            </a:r>
            <a:r>
              <a:rPr lang="ar-IQ" altLang="ar-IQ" sz="3200" b="1" dirty="0">
                <a:solidFill>
                  <a:srgbClr val="FF33CC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الأمامي  </a:t>
            </a:r>
            <a:r>
              <a:rPr lang="en-US" altLang="ar-IQ" sz="3200" b="1" dirty="0">
                <a:solidFill>
                  <a:srgbClr val="FF33CC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Front </a:t>
            </a:r>
            <a:r>
              <a:rPr lang="en-US" altLang="ar-IQ" sz="3200" b="1" dirty="0" smtClean="0">
                <a:solidFill>
                  <a:srgbClr val="FF33CC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Dislocation</a:t>
            </a:r>
            <a:endParaRPr lang="ar-IQ" sz="3200" b="1" dirty="0">
              <a:solidFill>
                <a:srgbClr val="FF33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5608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1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56662" cy="576262"/>
          </a:xfrm>
        </p:spPr>
        <p:txBody>
          <a:bodyPr/>
          <a:lstStyle/>
          <a:p>
            <a:pPr algn="ctr"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Symptoms 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خلع مفصل الكتف الأمامي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765175"/>
            <a:ext cx="8928100" cy="5759450"/>
          </a:xfrm>
        </p:spPr>
        <p:txBody>
          <a:bodyPr/>
          <a:lstStyle/>
          <a:p>
            <a:pPr algn="just" eaLnBrk="1" hangingPunct="1"/>
            <a:r>
              <a:rPr lang="ar-IQ" altLang="ar-IQ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س: ماهي أعراض خلع مفصل الكتف الأمامي؟</a:t>
            </a:r>
          </a:p>
          <a:p>
            <a:pPr algn="just" eaLnBrk="1" hangingPunct="1"/>
            <a:r>
              <a:rPr lang="ar-IQ" altLang="ar-IQ" b="1" dirty="0">
                <a:latin typeface="Simplified Arabic" pitchFamily="18" charset="-78"/>
                <a:cs typeface="Simplified Arabic" pitchFamily="18" charset="-78"/>
              </a:rPr>
              <a:t>1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 </a:t>
            </a:r>
            <a:r>
              <a:rPr lang="ar-IQ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تمزق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شديد في محفظة المفصل وسحب وانقطاع عدد من أربطة المفصل.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2. اختفاء </a:t>
            </a:r>
            <a:r>
              <a:rPr lang="ar-IQ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الانحناء الطبيعي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لمنطقة الكتف بالمقارنة مع الجهة المقابلة.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3. رأس عظم العضد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b="1" dirty="0" err="1" smtClean="0">
                <a:latin typeface="Simplified Arabic" pitchFamily="18" charset="-78"/>
                <a:cs typeface="Simplified Arabic" pitchFamily="18" charset="-78"/>
              </a:rPr>
              <a:t>humerus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يمكن تحسسه </a:t>
            </a:r>
            <a:r>
              <a:rPr lang="ar-IQ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تحت الإبط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4. بعد فترة من الإصابة يحدث </a:t>
            </a:r>
            <a:r>
              <a:rPr lang="ar-IQ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تورم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شديد مع تلون المنطقة باللون الأحمر أو الأزرق نتيجة النزف.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5. فقدان </a:t>
            </a:r>
            <a:r>
              <a:rPr lang="ar-IQ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الوظيفة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الطبيعية للمفصل عند الحركة.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34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65129"/>
            <a:ext cx="8712968" cy="1325563"/>
          </a:xfrm>
        </p:spPr>
        <p:txBody>
          <a:bodyPr/>
          <a:lstStyle/>
          <a:p>
            <a:pPr algn="ctr"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الإسعاف والعلاج لإصابة خلع مفصل الكتف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الأمامي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Therapeutic and First aid</a:t>
            </a:r>
            <a:r>
              <a:rPr lang="en-US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IQ" altLang="ar-IQ" sz="4800" b="1" smtClean="0">
                <a:cs typeface="Simplified Arabic" pitchFamily="18" charset="-78"/>
              </a:rPr>
              <a:t>1. أجراء الإسعافات الأولية.</a:t>
            </a:r>
          </a:p>
          <a:p>
            <a:pPr eaLnBrk="1" hangingPunct="1"/>
            <a:r>
              <a:rPr lang="ar-IQ" altLang="ar-IQ" sz="4800" b="1" smtClean="0">
                <a:cs typeface="Simplified Arabic" pitchFamily="18" charset="-78"/>
              </a:rPr>
              <a:t>2. فحص شعاعي </a:t>
            </a:r>
            <a:r>
              <a:rPr lang="en-US" altLang="ar-IQ" sz="4800" b="1" smtClean="0">
                <a:cs typeface="Simplified Arabic" pitchFamily="18" charset="-78"/>
              </a:rPr>
              <a:t>(x-rays)</a:t>
            </a:r>
            <a:r>
              <a:rPr lang="ar-IQ" altLang="ar-IQ" sz="4800" b="1" smtClean="0">
                <a:cs typeface="Simplified Arabic" pitchFamily="18" charset="-78"/>
              </a:rPr>
              <a:t>.</a:t>
            </a:r>
          </a:p>
          <a:p>
            <a:pPr eaLnBrk="1" hangingPunct="1"/>
            <a:r>
              <a:rPr lang="ar-IQ" altLang="ar-IQ" sz="4800" b="1" smtClean="0">
                <a:cs typeface="Simplified Arabic" pitchFamily="18" charset="-78"/>
              </a:rPr>
              <a:t>3. إرجاع العظم إلى مكانه.</a:t>
            </a:r>
          </a:p>
          <a:p>
            <a:pPr eaLnBrk="1" hangingPunct="1"/>
            <a:r>
              <a:rPr lang="ar-IQ" altLang="ar-IQ" sz="4800" b="1" smtClean="0">
                <a:cs typeface="Simplified Arabic" pitchFamily="18" charset="-78"/>
              </a:rPr>
              <a:t>4. تثبيت المفصل لحين اختفاء الألم.</a:t>
            </a:r>
            <a:endParaRPr lang="en-US" altLang="ar-IQ" sz="4800" b="1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8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النوع الثاني لخلع مفصل </a:t>
            </a:r>
            <a:r>
              <a:rPr lang="ar-IQ" altLang="ar-IQ" sz="2800" b="1" u="sng" dirty="0" smtClean="0">
                <a:solidFill>
                  <a:srgbClr val="FF0000"/>
                </a:solidFill>
                <a:cs typeface="Simplified Arabic" pitchFamily="18" charset="-78"/>
              </a:rPr>
              <a:t>الكتف</a:t>
            </a:r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/>
            </a:r>
            <a:b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</a:br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ثانياً ـ الخلع </a:t>
            </a:r>
            <a:r>
              <a:rPr lang="ar-IQ" altLang="ar-IQ" sz="2800" b="1" u="sng" dirty="0" smtClean="0">
                <a:solidFill>
                  <a:srgbClr val="9933FF"/>
                </a:solidFill>
                <a:cs typeface="Simplified Arabic" pitchFamily="18" charset="-78"/>
              </a:rPr>
              <a:t>السفلي</a:t>
            </a:r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  </a:t>
            </a:r>
            <a:r>
              <a:rPr lang="en-US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Lower Dislocation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507413" cy="5183187"/>
          </a:xfrm>
        </p:spPr>
        <p:txBody>
          <a:bodyPr/>
          <a:lstStyle/>
          <a:p>
            <a:pPr algn="just" eaLnBrk="1" hangingPunct="1"/>
            <a:r>
              <a:rPr lang="ar-IQ" altLang="ar-IQ" sz="4800" b="1" dirty="0" smtClean="0">
                <a:cs typeface="Simplified Arabic" pitchFamily="18" charset="-78"/>
              </a:rPr>
              <a:t>يَحدث هذا الخلع نتيجة </a:t>
            </a:r>
            <a:r>
              <a:rPr lang="ar-IQ" altLang="ar-IQ" sz="4800" b="1" u="sng" dirty="0" smtClean="0">
                <a:solidFill>
                  <a:srgbClr val="9933FF"/>
                </a:solidFill>
                <a:cs typeface="Simplified Arabic" pitchFamily="18" charset="-78"/>
              </a:rPr>
              <a:t>إبعاد</a:t>
            </a:r>
            <a:r>
              <a:rPr lang="ar-IQ" altLang="ar-IQ" sz="4800" b="1" dirty="0" smtClean="0">
                <a:cs typeface="Simplified Arabic" pitchFamily="18" charset="-78"/>
              </a:rPr>
              <a:t> الذراع بصورة أكبر من تحمل المفصل </a:t>
            </a:r>
          </a:p>
          <a:p>
            <a:pPr algn="just" eaLnBrk="1" hangingPunct="1"/>
            <a:r>
              <a:rPr lang="ar-IQ" altLang="ar-IQ" sz="4800" b="1" dirty="0" smtClean="0">
                <a:cs typeface="Simplified Arabic" pitchFamily="18" charset="-78"/>
              </a:rPr>
              <a:t>مما يؤدي إلى خروج رأس عظم العضد من مكانه </a:t>
            </a:r>
          </a:p>
          <a:p>
            <a:pPr algn="just" eaLnBrk="1" hangingPunct="1"/>
            <a:r>
              <a:rPr lang="ar-IQ" altLang="ar-IQ" sz="4800" b="1" dirty="0" smtClean="0">
                <a:cs typeface="Simplified Arabic" pitchFamily="18" charset="-78"/>
              </a:rPr>
              <a:t>إلى منطقة </a:t>
            </a:r>
            <a:r>
              <a:rPr lang="ar-IQ" altLang="ar-IQ" sz="4800" b="1" u="sng" dirty="0" smtClean="0">
                <a:solidFill>
                  <a:srgbClr val="FF33CC"/>
                </a:solidFill>
                <a:cs typeface="Simplified Arabic" pitchFamily="18" charset="-78"/>
              </a:rPr>
              <a:t>تحت</a:t>
            </a:r>
            <a:r>
              <a:rPr lang="ar-IQ" altLang="ar-IQ" sz="4800" b="1" dirty="0" smtClean="0">
                <a:cs typeface="Simplified Arabic" pitchFamily="18" charset="-78"/>
              </a:rPr>
              <a:t> </a:t>
            </a:r>
            <a:r>
              <a:rPr lang="ar-IQ" altLang="ar-IQ" sz="4800" b="1" u="sng" dirty="0" smtClean="0">
                <a:solidFill>
                  <a:srgbClr val="D60093"/>
                </a:solidFill>
                <a:cs typeface="Simplified Arabic" pitchFamily="18" charset="-78"/>
              </a:rPr>
              <a:t>الحفرة</a:t>
            </a:r>
            <a:r>
              <a:rPr lang="ar-IQ" altLang="ar-IQ" sz="4800" b="1" dirty="0" smtClean="0">
                <a:cs typeface="Simplified Arabic" pitchFamily="18" charset="-78"/>
              </a:rPr>
              <a:t> الحُقية للوح الكتف </a:t>
            </a:r>
            <a:r>
              <a:rPr lang="en-US" altLang="ar-IQ" sz="4800" b="1" dirty="0" smtClean="0">
                <a:cs typeface="Simplified Arabic" pitchFamily="18" charset="-78"/>
              </a:rPr>
              <a:t>(shoulder blade)</a:t>
            </a:r>
            <a:r>
              <a:rPr lang="ar-IQ" altLang="ar-IQ" sz="4800" b="1" dirty="0" smtClean="0">
                <a:cs typeface="Simplified Arabic" pitchFamily="18" charset="-78"/>
              </a:rPr>
              <a:t>.</a:t>
            </a:r>
            <a:endParaRPr lang="en-US" altLang="ar-IQ" sz="4800" b="1" dirty="0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75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471583"/>
          </a:xfrm>
        </p:spPr>
        <p:txBody>
          <a:bodyPr>
            <a:noAutofit/>
          </a:bodyPr>
          <a:lstStyle/>
          <a:p>
            <a:r>
              <a:rPr lang="ar-IQ" altLang="ar-IQ" sz="36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الخلع </a:t>
            </a:r>
            <a:r>
              <a:rPr lang="ar-IQ" altLang="ar-IQ" sz="3600" b="1" u="sng" dirty="0">
                <a:solidFill>
                  <a:srgbClr val="9933FF"/>
                </a:solidFill>
                <a:cs typeface="Simplified Arabic" pitchFamily="18" charset="-78"/>
              </a:rPr>
              <a:t>السفلي</a:t>
            </a:r>
            <a:r>
              <a:rPr lang="ar-IQ" altLang="ar-IQ" sz="3600" b="1" dirty="0">
                <a:solidFill>
                  <a:srgbClr val="FF0000"/>
                </a:solidFill>
                <a:cs typeface="Simplified Arabic" pitchFamily="18" charset="-78"/>
              </a:rPr>
              <a:t>  </a:t>
            </a:r>
            <a:r>
              <a:rPr lang="en-US" altLang="ar-IQ" sz="3600" b="1" dirty="0">
                <a:solidFill>
                  <a:srgbClr val="FF0000"/>
                </a:solidFill>
                <a:cs typeface="Simplified Arabic" pitchFamily="18" charset="-78"/>
              </a:rPr>
              <a:t>Lower Dislocation</a:t>
            </a:r>
            <a:endParaRPr lang="ar-IQ" sz="36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6328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</a:rPr>
              <a:t>أعراض  </a:t>
            </a:r>
            <a:r>
              <a:rPr lang="en-US" altLang="ar-IQ" sz="2800" b="1" dirty="0" smtClean="0">
                <a:solidFill>
                  <a:srgbClr val="FF0000"/>
                </a:solidFill>
              </a:rPr>
              <a:t>  Symptoms </a:t>
            </a:r>
            <a:r>
              <a:rPr lang="ar-IQ" altLang="ar-IQ" sz="2800" b="1" dirty="0" smtClean="0">
                <a:solidFill>
                  <a:srgbClr val="FF0000"/>
                </a:solidFill>
              </a:rPr>
              <a:t>إصابة الخلع </a:t>
            </a:r>
            <a:r>
              <a:rPr lang="ar-IQ" altLang="ar-IQ" sz="2800" b="1" u="sng" dirty="0" smtClean="0">
                <a:solidFill>
                  <a:srgbClr val="9933FF"/>
                </a:solidFill>
              </a:rPr>
              <a:t>السفلي </a:t>
            </a:r>
            <a:r>
              <a:rPr lang="ar-IQ" altLang="ar-IQ" sz="2800" b="1" dirty="0" smtClean="0">
                <a:solidFill>
                  <a:srgbClr val="FF0000"/>
                </a:solidFill>
              </a:rPr>
              <a:t>لمفصل الكتف</a:t>
            </a:r>
            <a:endParaRPr lang="en-US" altLang="ar-IQ" sz="2800" b="1" dirty="0" smtClean="0">
              <a:solidFill>
                <a:srgbClr val="FF0000"/>
              </a:solidFill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85225" cy="5616575"/>
          </a:xfrm>
        </p:spPr>
        <p:txBody>
          <a:bodyPr/>
          <a:lstStyle/>
          <a:p>
            <a:pPr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1. </a:t>
            </a:r>
            <a:r>
              <a:rPr lang="ar-IQ" altLang="ar-IQ" sz="44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تمزق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الجزء السفلي من محفظة المفصل و</a:t>
            </a:r>
            <a:r>
              <a:rPr lang="ar-IQ" altLang="ar-IQ" sz="44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انقطاع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عدد من أوتار العضلات المحيطة.</a:t>
            </a:r>
          </a:p>
          <a:p>
            <a:pPr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2. </a:t>
            </a:r>
            <a:r>
              <a:rPr lang="ar-IQ" altLang="ar-IQ" sz="44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نزف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شديد.</a:t>
            </a:r>
          </a:p>
          <a:p>
            <a:pPr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3. يبدو الطرف العلوي أطول مما هو عليه.</a:t>
            </a:r>
            <a:endParaRPr lang="en-US" altLang="ar-IQ" sz="4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61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الإسعاف والعلاج </a:t>
            </a:r>
            <a:r>
              <a:rPr lang="en-US" altLang="ar-IQ" sz="32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Therapeutic and First aid </a:t>
            </a:r>
            <a:r>
              <a:rPr lang="ar-IQ" altLang="ar-IQ" sz="32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لإصابة الخلع السفلي لمفصل الكتف</a:t>
            </a:r>
            <a:endParaRPr lang="en-US" altLang="ar-IQ" sz="3200" b="1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96975"/>
            <a:ext cx="8928100" cy="5256213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ar-IQ" altLang="ar-IQ" sz="4400" b="1" dirty="0" smtClean="0">
                <a:cs typeface="Simplified Arabic" pitchFamily="18" charset="-78"/>
              </a:rPr>
              <a:t>ـ إرجاع العظم إلى مكانه بسحب الذراع نحو الخارج وإلى الأعلى .</a:t>
            </a:r>
          </a:p>
          <a:p>
            <a:pPr algn="ctr" eaLnBrk="1" hangingPunct="1"/>
            <a:r>
              <a:rPr lang="ar-IQ" altLang="ar-IQ" sz="4400" b="1" dirty="0" smtClean="0">
                <a:solidFill>
                  <a:srgbClr val="FF9900"/>
                </a:solidFill>
                <a:cs typeface="Simplified Arabic" pitchFamily="18" charset="-78"/>
              </a:rPr>
              <a:t>ـ(تعليل)</a:t>
            </a:r>
          </a:p>
          <a:p>
            <a:pPr algn="just" eaLnBrk="1" hangingPunct="1"/>
            <a:r>
              <a:rPr lang="ar-IQ" altLang="ar-IQ" sz="4400" b="1" dirty="0" smtClean="0">
                <a:cs typeface="Simplified Arabic" pitchFamily="18" charset="-78"/>
              </a:rPr>
              <a:t> </a:t>
            </a:r>
            <a:r>
              <a:rPr lang="ar-IQ" altLang="ar-IQ" sz="4400" b="1" dirty="0" smtClean="0">
                <a:solidFill>
                  <a:srgbClr val="9933FF"/>
                </a:solidFill>
                <a:cs typeface="Simplified Arabic" pitchFamily="18" charset="-78"/>
              </a:rPr>
              <a:t>يتكرر الخلع الأمامي </a:t>
            </a:r>
            <a:r>
              <a:rPr lang="ar-IQ" altLang="ar-IQ" sz="4400" b="1" dirty="0" smtClean="0">
                <a:cs typeface="Simplified Arabic" pitchFamily="18" charset="-78"/>
              </a:rPr>
              <a:t>للكتف بنسبة (</a:t>
            </a:r>
            <a:r>
              <a:rPr lang="ar-IQ" altLang="ar-IQ" sz="4400" b="1" u="sng" dirty="0" smtClean="0">
                <a:solidFill>
                  <a:srgbClr val="9933FF"/>
                </a:solidFill>
                <a:cs typeface="Simplified Arabic" pitchFamily="18" charset="-78"/>
              </a:rPr>
              <a:t>80%</a:t>
            </a:r>
            <a:r>
              <a:rPr lang="ar-IQ" altLang="ar-IQ" sz="4400" b="1" dirty="0" smtClean="0">
                <a:cs typeface="Simplified Arabic" pitchFamily="18" charset="-78"/>
              </a:rPr>
              <a:t>) للأعمار اقل من (20) سنة </a:t>
            </a:r>
          </a:p>
          <a:p>
            <a:pPr algn="ctr" eaLnBrk="1" hangingPunct="1"/>
            <a:r>
              <a:rPr lang="ar-IQ" altLang="ar-IQ" sz="4400" b="1" dirty="0" smtClean="0">
                <a:solidFill>
                  <a:srgbClr val="FF9900"/>
                </a:solidFill>
                <a:cs typeface="Simplified Arabic" pitchFamily="18" charset="-78"/>
              </a:rPr>
              <a:t>(الجواب)</a:t>
            </a:r>
          </a:p>
          <a:p>
            <a:pPr algn="just" eaLnBrk="1" hangingPunct="1"/>
            <a:r>
              <a:rPr lang="ar-IQ" altLang="ar-IQ" sz="4400" b="1" dirty="0" smtClean="0">
                <a:cs typeface="Simplified Arabic" pitchFamily="18" charset="-78"/>
              </a:rPr>
              <a:t>يعود السبب إلى </a:t>
            </a:r>
            <a:r>
              <a:rPr lang="ar-IQ" altLang="ar-IQ" sz="4400" b="1" u="sng" dirty="0" smtClean="0">
                <a:solidFill>
                  <a:srgbClr val="9933FF"/>
                </a:solidFill>
                <a:cs typeface="Simplified Arabic" pitchFamily="18" charset="-78"/>
              </a:rPr>
              <a:t>ضعف</a:t>
            </a:r>
            <a:r>
              <a:rPr lang="ar-IQ" altLang="ar-IQ" sz="4400" b="1" dirty="0" smtClean="0">
                <a:cs typeface="Simplified Arabic" pitchFamily="18" charset="-78"/>
              </a:rPr>
              <a:t> المحفظة المفصلية والأربطة وأوتار العضلات التي تتصل برأس عظم العضد.</a:t>
            </a:r>
            <a:endParaRPr lang="en-US" altLang="ar-IQ" sz="4400" b="1" dirty="0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0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720725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مضاعفات </a:t>
            </a:r>
            <a:r>
              <a:rPr lang="en-US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Complications </a:t>
            </a:r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 إصابة خلع مفصل الكتف السفلي</a:t>
            </a:r>
            <a:endParaRPr lang="en-US" altLang="ar-IQ" sz="28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algn="just" eaLnBrk="1" hangingPunct="1"/>
            <a:r>
              <a:rPr lang="ar-IQ" altLang="ar-IQ" sz="6000" b="1" dirty="0" smtClean="0">
                <a:cs typeface="Simplified Arabic" pitchFamily="18" charset="-78"/>
              </a:rPr>
              <a:t>التهاب المفصل المزمن </a:t>
            </a:r>
          </a:p>
          <a:p>
            <a:pPr algn="just" eaLnBrk="1" hangingPunct="1"/>
            <a:r>
              <a:rPr lang="ar-IQ" altLang="ar-IQ" sz="6000" b="1" dirty="0" smtClean="0">
                <a:cs typeface="Simplified Arabic" pitchFamily="18" charset="-78"/>
              </a:rPr>
              <a:t>ويمكن إرجاع العظم بواسطة سحب الذراع في حالة الأبعاد مع دوران الذراع قليلاً للداخل والخارج مع إسناد الإبط.</a:t>
            </a:r>
            <a:endParaRPr lang="en-US" altLang="ar-IQ" sz="6000" b="1" dirty="0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39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العلاج التأهيلي </a:t>
            </a:r>
            <a:r>
              <a:rPr lang="ar-SA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لخلع مفصل الكتف</a:t>
            </a:r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  </a:t>
            </a:r>
            <a:r>
              <a:rPr lang="en-US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Rehabilitation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عند وضع برامج إعادة التأهيل لخلع مفصل الكتف يجب أن يهدف إلى</a:t>
            </a:r>
            <a:r>
              <a:rPr lang="ar-IQ" altLang="ar-IQ" b="1" dirty="0" smtClean="0">
                <a:cs typeface="Simplified Arabic" pitchFamily="18" charset="-78"/>
              </a:rPr>
              <a:t>:</a:t>
            </a:r>
          </a:p>
          <a:p>
            <a:pPr algn="just" eaLnBrk="1" hangingPunct="1"/>
            <a:r>
              <a:rPr lang="ar-IQ" altLang="ar-IQ" b="1" dirty="0">
                <a:cs typeface="Simplified Arabic" pitchFamily="18" charset="-78"/>
              </a:rPr>
              <a:t>-</a:t>
            </a:r>
            <a:r>
              <a:rPr lang="ar-SA" altLang="ar-IQ" b="1" dirty="0" smtClean="0">
                <a:cs typeface="Simplified Arabic" pitchFamily="18" charset="-78"/>
              </a:rPr>
              <a:t> </a:t>
            </a:r>
            <a:r>
              <a:rPr lang="ar-SA" altLang="ar-IQ" b="1" dirty="0" smtClean="0">
                <a:solidFill>
                  <a:srgbClr val="FF9900"/>
                </a:solidFill>
                <a:cs typeface="Simplified Arabic" pitchFamily="18" charset="-78"/>
              </a:rPr>
              <a:t>تقوية العضلات </a:t>
            </a:r>
            <a:r>
              <a:rPr lang="ar-SA" altLang="ar-IQ" b="1" dirty="0" smtClean="0">
                <a:cs typeface="Simplified Arabic" pitchFamily="18" charset="-78"/>
              </a:rPr>
              <a:t>المحيطة بمفصل الكتف وهو هدفٌ رئيسي ومهم لان ضعف هذه العضلات كان أحد أسباب عدم ثبات المفصل وبالتالي حدوث الخلع</a:t>
            </a:r>
            <a:r>
              <a:rPr lang="ar-IQ" altLang="ar-IQ" b="1" dirty="0" smtClean="0"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وهذه العضلات عضلات صغيرة تحيط بالمفصل الوظيفية الرئيسية لها إعطاء </a:t>
            </a:r>
            <a:r>
              <a:rPr lang="ar-SA" altLang="ar-IQ" b="1" dirty="0" smtClean="0">
                <a:solidFill>
                  <a:srgbClr val="FF9900"/>
                </a:solidFill>
                <a:cs typeface="Simplified Arabic" pitchFamily="18" charset="-78"/>
              </a:rPr>
              <a:t>الثبات التام </a:t>
            </a:r>
            <a:r>
              <a:rPr lang="ar-SA" altLang="ar-IQ" b="1" dirty="0" smtClean="0">
                <a:cs typeface="Simplified Arabic" pitchFamily="18" charset="-78"/>
              </a:rPr>
              <a:t>والدعم للمفصل أثناء حركة المفصل في موضعه التشريحي</a:t>
            </a:r>
            <a:r>
              <a:rPr lang="ar-IQ" altLang="ar-IQ" b="1" dirty="0" smtClean="0"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علما بان هذه العضلات تع</a:t>
            </a:r>
            <a:r>
              <a:rPr lang="ar-IQ" altLang="ar-IQ" b="1" dirty="0" smtClean="0">
                <a:cs typeface="Simplified Arabic" pitchFamily="18" charset="-78"/>
              </a:rPr>
              <a:t>د</a:t>
            </a:r>
            <a:r>
              <a:rPr lang="ar-SA" altLang="ar-IQ" b="1" dirty="0" smtClean="0">
                <a:cs typeface="Simplified Arabic" pitchFamily="18" charset="-78"/>
              </a:rPr>
              <a:t> من العضلات "قوية التحمل" لذا وكما هو الحال في بناء البرامج التأهيلية العلاجية يجب البدء تدريجيا بالأوزان الخفيفة ومن ثم زيادتها تدريجيا.</a:t>
            </a:r>
            <a:endParaRPr lang="en-US" altLang="ar-IQ" b="1" dirty="0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93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576063"/>
          </a:xfrm>
        </p:spPr>
        <p:txBody>
          <a:bodyPr>
            <a:normAutofit/>
          </a:bodyPr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مثال إصابة اللاعب </a:t>
            </a:r>
            <a:r>
              <a:rPr lang="ar-IQ" sz="32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بيلنجهام</a:t>
            </a:r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بالخلع الجزئي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616624"/>
          </a:xfrm>
        </p:spPr>
        <p:txBody>
          <a:bodyPr>
            <a:noAutofit/>
          </a:bodyPr>
          <a:lstStyle/>
          <a:p>
            <a:pPr algn="just"/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بيلنجهام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 جود فيكتور ويليام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بيلينغهام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 (مواليد 29 يونيو 2003) هو لاعب كرة قدم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إنكليزي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يلعب في مركز الوسط مع ريال مدريد الإسباني.</a:t>
            </a:r>
          </a:p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مصاب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بخلع جزئي في مفصل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الكتف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- اظهرت الفحوصات الطبية والأشعة اصابة نجم ريال مدريد إلى ( عدم ثبات أمامي في مفصل الكتف ) نتيجة لخلع الكتف بسبب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إصابة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تعرض لها في مباراته السابقة، والذي سيمنعه من المشاركة في مباراة ريال مدريد مع فالنسيا. </a:t>
            </a:r>
          </a:p>
          <a:p>
            <a:pPr algn="just"/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وقرر الجهاز الطبي اراحته في مباراة فالنسيا، لذلك يفضل عدم مشاركته أيضا مع المنتخب الانجليزي في التوقف الدولي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لأنه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بحاجة الى اسبوعين على الاقل لإكمال علاجه. </a:t>
            </a:r>
          </a:p>
          <a:p>
            <a:pPr algn="just"/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يذكر ان خلع الكتف له عدة أشكال منها الخلع الأمامي وهو الأكثر حدوثا والذي تعرض له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بيلنجهام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. 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ومن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اهم أسباب حدوثه هو السقوط على الذراع الممدودة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l"/>
            <a:r>
              <a:rPr 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كما موضح بالصورة المرفقة</a:t>
            </a:r>
            <a:endParaRPr lang="ar-IQ" sz="24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96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ومن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الإصابات الشائعة لمفصل الركبة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أيضاً</a:t>
            </a:r>
            <a:b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3ـ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الغضروفان الهلاليتان وإصابتهما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Cartilage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856662" cy="5329238"/>
          </a:xfrm>
        </p:spPr>
        <p:txBody>
          <a:bodyPr/>
          <a:lstStyle/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هما صفائح منحنية غضروفية ليفية يكثر في تكوينها الليف 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شكل كل غضروف على شكل الهلال 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يقعان على السطح العلوي المفصلي للقمتي عظم </a:t>
            </a:r>
            <a:r>
              <a:rPr lang="ar-SA" altLang="ar-IQ" b="1" dirty="0" err="1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الظنبوب</a:t>
            </a:r>
            <a:r>
              <a:rPr lang="ar-SA" altLang="ar-IQ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 (القصبة) </a:t>
            </a:r>
            <a:r>
              <a:rPr lang="en-US" altLang="ar-IQ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Tibia</a:t>
            </a:r>
            <a:r>
              <a:rPr lang="ar-SA" altLang="ar-IQ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يستقران في داخل حفرة مشابهة لشكلهما تقريباً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يقعان على الجهة </a:t>
            </a:r>
            <a:r>
              <a:rPr lang="ar-SA" altLang="ar-IQ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الإنسية</a:t>
            </a:r>
            <a:r>
              <a:rPr lang="ar-SA" altLang="ar-IQ" b="1" dirty="0" smtClean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 والآخر على الجهة </a:t>
            </a:r>
            <a:r>
              <a:rPr lang="ar-SA" altLang="ar-IQ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الوحشية</a:t>
            </a:r>
            <a:r>
              <a:rPr lang="ar-SA" altLang="ar-IQ" b="1" dirty="0" smtClean="0">
                <a:solidFill>
                  <a:srgbClr val="FF99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مثلما في بقية غضاريف الجسم فأنهما </a:t>
            </a:r>
            <a:r>
              <a:rPr lang="ar-SA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SA" altLang="ar-IQ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ا </a:t>
            </a:r>
            <a:r>
              <a:rPr lang="ar-SA" altLang="ar-IQ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يحتويان</a:t>
            </a:r>
            <a:r>
              <a:rPr lang="ar-SA" altLang="ar-IQ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 على </a:t>
            </a:r>
            <a:r>
              <a:rPr lang="ar-IQ" altLang="ar-IQ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أوعية دموية</a:t>
            </a:r>
            <a:r>
              <a:rPr lang="ar-IQ" altLang="ar-IQ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 أو </a:t>
            </a:r>
            <a:r>
              <a:rPr lang="ar-IQ" altLang="ar-IQ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أعصاب</a:t>
            </a:r>
            <a:r>
              <a:rPr lang="ar-IQ" altLang="ar-IQ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b="1" dirty="0" smtClean="0">
              <a:solidFill>
                <a:srgbClr val="9933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17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407687"/>
          </a:xfrm>
        </p:spPr>
        <p:txBody>
          <a:bodyPr>
            <a:noAutofit/>
          </a:bodyPr>
          <a:lstStyle/>
          <a:p>
            <a:r>
              <a:rPr lang="en-US" sz="3200" b="1" dirty="0"/>
              <a:t>Rotator cuff </a:t>
            </a:r>
            <a:r>
              <a:rPr lang="en-US" sz="3200" b="1" dirty="0" smtClean="0"/>
              <a:t>tear</a:t>
            </a:r>
            <a:r>
              <a:rPr lang="ar-IQ" sz="3200" b="1" dirty="0" smtClean="0"/>
              <a:t>                تمزق عضلة الكفة المدورة</a:t>
            </a:r>
            <a:br>
              <a:rPr lang="ar-IQ" sz="3200" b="1" dirty="0" smtClean="0"/>
            </a:br>
            <a:r>
              <a:rPr lang="en-US" sz="3200" b="1" dirty="0"/>
              <a:t>subluxation of </a:t>
            </a:r>
            <a:r>
              <a:rPr lang="en-US" sz="3200" b="1" dirty="0" smtClean="0"/>
              <a:t>hummers</a:t>
            </a:r>
            <a:r>
              <a:rPr lang="ar-IQ" sz="3200" b="1" dirty="0" smtClean="0"/>
              <a:t>   الخلع الجزئي</a:t>
            </a:r>
            <a:br>
              <a:rPr lang="ar-IQ" sz="3200" b="1" dirty="0" smtClean="0"/>
            </a:br>
            <a:r>
              <a:rPr lang="en-US" sz="3200" b="1" dirty="0"/>
              <a:t>Direction of </a:t>
            </a:r>
            <a:r>
              <a:rPr lang="en-US" sz="3200" b="1" dirty="0" smtClean="0"/>
              <a:t>impact</a:t>
            </a:r>
            <a:r>
              <a:rPr lang="ar-IQ" sz="3200" b="1" dirty="0" smtClean="0"/>
              <a:t>           أتجاه التأثير</a:t>
            </a:r>
            <a:endParaRPr lang="ar-IQ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68052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416824" cy="426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7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انتهت المحاضرة السابعة وصلنا الى موضوع</a:t>
            </a:r>
          </a:p>
          <a:p>
            <a:pPr algn="ctr"/>
            <a:r>
              <a:rPr lang="ar-IQ" sz="7200" b="1" dirty="0">
                <a:ea typeface="Calibri"/>
                <a:cs typeface="Simplified Arabic"/>
              </a:rPr>
              <a:t>ميكانيكية إصابة خلع وكسر عظم الكعب </a:t>
            </a:r>
            <a:endParaRPr lang="ar-IQ" sz="7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37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639"/>
          </a:xfrm>
        </p:spPr>
        <p:txBody>
          <a:bodyPr>
            <a:normAutofit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انتهت المحاضرة (7) </a:t>
            </a:r>
            <a:endParaRPr lang="en-US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896543"/>
          </a:xfrm>
        </p:spPr>
        <p:txBody>
          <a:bodyPr>
            <a:normAutofit/>
          </a:bodyPr>
          <a:lstStyle/>
          <a:p>
            <a:pPr lvl="0" algn="ctr"/>
            <a:r>
              <a:rPr 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انتهت المحاضرة السابعة الى موضوع</a:t>
            </a:r>
          </a:p>
          <a:p>
            <a:pPr algn="ctr"/>
            <a:r>
              <a:rPr lang="ar-IQ" sz="4000" b="1" dirty="0" smtClean="0">
                <a:latin typeface="Simplified Arabic" pitchFamily="18" charset="-78"/>
                <a:cs typeface="Simplified Arabic" pitchFamily="18" charset="-78"/>
              </a:rPr>
              <a:t>وصلنا بالمحاضرة السابقة رقم ( </a:t>
            </a:r>
            <a:r>
              <a:rPr lang="ar-IQ" sz="4000" b="1" u="sng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7</a:t>
            </a:r>
            <a:r>
              <a:rPr lang="ar-IQ" sz="4000" b="1" dirty="0" smtClean="0">
                <a:latin typeface="Simplified Arabic" pitchFamily="18" charset="-78"/>
                <a:cs typeface="Simplified Arabic" pitchFamily="18" charset="-78"/>
              </a:rPr>
              <a:t> ) إلى موضوع </a:t>
            </a:r>
          </a:p>
          <a:p>
            <a:pPr lvl="0" algn="ctr"/>
            <a:r>
              <a:rPr lang="ar-IQ" sz="4000" b="1" dirty="0" smtClean="0">
                <a:solidFill>
                  <a:srgbClr val="FF0000"/>
                </a:solidFill>
                <a:ea typeface="Calibri"/>
                <a:cs typeface="Simplified Arabic"/>
              </a:rPr>
              <a:t>ميكانيكية </a:t>
            </a:r>
            <a:r>
              <a:rPr lang="ar-IQ" sz="4000" b="1" dirty="0">
                <a:solidFill>
                  <a:srgbClr val="FF0000"/>
                </a:solidFill>
                <a:ea typeface="Calibri"/>
                <a:cs typeface="Simplified Arabic"/>
              </a:rPr>
              <a:t>إصابة خلع وكسر عظم الكعب </a:t>
            </a:r>
            <a:endParaRPr lang="ar-IQ" sz="40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sz="32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</a:t>
            </a:r>
            <a:r>
              <a:rPr lang="ar-IQ" altLang="ar-IQ" sz="3200" b="1" kern="0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 </a:t>
            </a:r>
            <a:endParaRPr lang="en-US" altLang="ar-IQ" sz="3200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49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</a:rPr>
              <a:t>صورة توضح الغضروفان الهلاليان</a:t>
            </a:r>
            <a:endParaRPr lang="en-US" altLang="ar-IQ" sz="2800" b="1" dirty="0" smtClean="0">
              <a:solidFill>
                <a:srgbClr val="FF0000"/>
              </a:solidFill>
            </a:endParaRPr>
          </a:p>
        </p:txBody>
      </p:sp>
      <p:pic>
        <p:nvPicPr>
          <p:cNvPr id="162819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08050"/>
            <a:ext cx="8064500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5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الغضاريف الهلالية</a:t>
            </a:r>
            <a:endParaRPr lang="en-US" altLang="ar-IQ" sz="28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63844" name="Picture 4" descr="1nmba7vgyxtz7mp2l9jr0oeuk37ekx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0645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0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</a:rPr>
              <a:t>صورة توضح الأربطة و الغضاريف لمفصل الركبة للرجل اليمين </a:t>
            </a:r>
            <a:r>
              <a:rPr lang="en-US" altLang="ar-IQ" sz="2800" b="1" dirty="0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759450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64868" name="Picture 4" descr="507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8135938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4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أحد العضلات الداعمة للركبة من الخلف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65892" name="Picture 4" descr="6afdA8Y-bNtuYNVnAbC66A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66976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9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4_تصميم افتراضي">
  <a:themeElements>
    <a:clrScheme name="تصميم افتراضي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2140</Words>
  <Application>Microsoft Office PowerPoint</Application>
  <PresentationFormat>عرض على الشاشة (3:4)‏</PresentationFormat>
  <Paragraphs>220</Paragraphs>
  <Slides>52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3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6" baseType="lpstr">
      <vt:lpstr>1_نسق Office</vt:lpstr>
      <vt:lpstr>24_تصميم افتراضي</vt:lpstr>
      <vt:lpstr>2_نسق Office</vt:lpstr>
      <vt:lpstr>Bitmap Image</vt:lpstr>
      <vt:lpstr>7</vt:lpstr>
      <vt:lpstr>تنويه</vt:lpstr>
      <vt:lpstr>تكملة الفصل الثاني الجهاز الهيكلي (الجزء الخامس)</vt:lpstr>
      <vt:lpstr>محاور محاضرة اليوم ( المحاضرة السابعة ) الرئيسة</vt:lpstr>
      <vt:lpstr>ومن الإصابات الشائعة لمفصل الركبة أيضاً  3ـ الغضروفان الهلاليتان وإصابتهما  Cartilage</vt:lpstr>
      <vt:lpstr>صورة توضح الغضروفان الهلاليان</vt:lpstr>
      <vt:lpstr>صورة توضح الغضاريف الهلالية</vt:lpstr>
      <vt:lpstr>صورة توضح الأربطة و الغضاريف لمفصل الركبة للرجل اليمين R</vt:lpstr>
      <vt:lpstr>صورة توضح أحد العضلات الداعمة للركبة من الخلف</vt:lpstr>
      <vt:lpstr>وظائف الغضاريف الهلالية : The Cartilage function </vt:lpstr>
      <vt:lpstr>إصابة تمزق الغضاريف الهلالية (الكارتلج Cartilage) </vt:lpstr>
      <vt:lpstr>صورة توضح الغضروف الأنسي والرباط الأنسي والرباط الصليبي الأمامي</vt:lpstr>
      <vt:lpstr>ميكانيكية إصابة تمزق الغضروف الإنسي    Mechanism of Cartilage </vt:lpstr>
      <vt:lpstr>ميكانيكية إصابة تمزق الغضروف الهلالي الأنسي</vt:lpstr>
      <vt:lpstr>أعراض إصابة تمزق الغضروف الهلالي الأنسي</vt:lpstr>
      <vt:lpstr>الوقاية والعلاج Therapeutic and Prophylaxis من إصابة تمزق الغضروف الهلالي الأنسي</vt:lpstr>
      <vt:lpstr>العلاج الطبي   Therapeutic Medical لإصابة الغضروف الأنسي</vt:lpstr>
      <vt:lpstr>صورة توضح العضلة الرباعية الفخذية الأمامية</vt:lpstr>
      <vt:lpstr>صورة توضح العضلات الفخذية الخلفية وأوتارها </vt:lpstr>
      <vt:lpstr>بعد العملية الجراحية يجب إجراء تمارين علاجية </vt:lpstr>
      <vt:lpstr>محور جديد من محاور المحاضرة</vt:lpstr>
      <vt:lpstr>الخلع وأنواعه   Dislocation</vt:lpstr>
      <vt:lpstr>أنواع الخلع   The Dislocation  types  ( بشكل عام )</vt:lpstr>
      <vt:lpstr>أعراض الخلع    Symptoms</vt:lpstr>
      <vt:lpstr>إسعاف الخلع   First aid </vt:lpstr>
      <vt:lpstr>علاج الخلع   Therapeutic</vt:lpstr>
      <vt:lpstr>العلاج الطبيعي والتأهيل للخلع  Natural therapy and Rehabilitation</vt:lpstr>
      <vt:lpstr>مفصل الكتف (المنكب) وإصاباته Shoulder Joint</vt:lpstr>
      <vt:lpstr>العظام المكونة لمفصل الكتف</vt:lpstr>
      <vt:lpstr>(تعليل) إن مفصل الكتف يُعد مفصل مفصلاً ضعيفاً وذو استقرار وثبات أقل مما هو في مفصل الورك بسبب :ـ</vt:lpstr>
      <vt:lpstr>صورة توضح أربطة مفصل الكتف</vt:lpstr>
      <vt:lpstr>صورة توضح بعض العضلات الداعمة لمفصل الكتف</vt:lpstr>
      <vt:lpstr>صورة توضح العضلات والأوتار الداعمة لمفصل الكتف</vt:lpstr>
      <vt:lpstr>صورة توضح الأوتار الداعمة لمفصل الكتف</vt:lpstr>
      <vt:lpstr>صورة توضح عضلات الطرف العلوي</vt:lpstr>
      <vt:lpstr>إصابة خلع مفصل الكتف   Shoulder Joint Dislocation</vt:lpstr>
      <vt:lpstr>ميكانيكية إصابة Mechanism  خلع مفصل الكتف</vt:lpstr>
      <vt:lpstr>س: ماهي أنواع خلع مفصل الكتف؟</vt:lpstr>
      <vt:lpstr>أنواع خلع مفصل الكتف </vt:lpstr>
      <vt:lpstr>صورة توضح الخلع الأمامي  Front Dislocation</vt:lpstr>
      <vt:lpstr>أعراض Symptoms  خلع مفصل الكتف الأمامي</vt:lpstr>
      <vt:lpstr>الإسعاف والعلاج لإصابة خلع مفصل الكتف الأمامي  Therapeutic and First aid </vt:lpstr>
      <vt:lpstr>النوع الثاني لخلع مفصل الكتف ثانياً ـ الخلع السفلي  Lower Dislocation</vt:lpstr>
      <vt:lpstr>صورة توضح الخلع السفلي  Lower Dislocation</vt:lpstr>
      <vt:lpstr>أعراض    Symptoms إصابة الخلع السفلي لمفصل الكتف</vt:lpstr>
      <vt:lpstr>الإسعاف والعلاج Therapeutic and First aid  لإصابة الخلع السفلي لمفصل الكتف</vt:lpstr>
      <vt:lpstr>مضاعفات Complications  إصابة خلع مفصل الكتف السفلي</vt:lpstr>
      <vt:lpstr>العلاج التأهيلي لخلع مفصل الكتف  Rehabilitation</vt:lpstr>
      <vt:lpstr>مثال إصابة اللاعب بيلنجهام بالخلع الجزئي</vt:lpstr>
      <vt:lpstr>Rotator cuff tear                تمزق عضلة الكفة المدورة subluxation of hummers   الخلع الجزئي Direction of impact           أتجاه التأثير</vt:lpstr>
      <vt:lpstr>عرض تقديمي في PowerPoint</vt:lpstr>
      <vt:lpstr>انتهت المحاضرة (7)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Dr.hassan</dc:creator>
  <cp:lastModifiedBy>DR.Ahmed Saker 2O11</cp:lastModifiedBy>
  <cp:revision>103</cp:revision>
  <dcterms:created xsi:type="dcterms:W3CDTF">2021-01-31T05:20:00Z</dcterms:created>
  <dcterms:modified xsi:type="dcterms:W3CDTF">2024-11-12T07:54:15Z</dcterms:modified>
</cp:coreProperties>
</file>