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Lst>
  <p:sldIdLst>
    <p:sldId id="320" r:id="rId3"/>
    <p:sldId id="257" r:id="rId4"/>
    <p:sldId id="322" r:id="rId5"/>
    <p:sldId id="321"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0066FF"/>
    <a:srgbClr val="FF33CC"/>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5DC81FA2-524E-487E-84B4-9E4C464ADB8A}" type="datetimeFigureOut">
              <a:rPr lang="ar-IQ" smtClean="0">
                <a:solidFill>
                  <a:prstClr val="black">
                    <a:tint val="75000"/>
                  </a:prstClr>
                </a:solidFill>
              </a:rPr>
              <a:pPr/>
              <a:t>25/05/1446</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79728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DC81FA2-524E-487E-84B4-9E4C464ADB8A}" type="datetimeFigureOut">
              <a:rPr lang="ar-IQ" smtClean="0">
                <a:solidFill>
                  <a:prstClr val="black">
                    <a:tint val="75000"/>
                  </a:prstClr>
                </a:solidFill>
              </a:rPr>
              <a:pPr/>
              <a:t>25/05/1446</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27513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DC81FA2-524E-487E-84B4-9E4C464ADB8A}" type="datetimeFigureOut">
              <a:rPr lang="ar-IQ" smtClean="0">
                <a:solidFill>
                  <a:prstClr val="black">
                    <a:tint val="75000"/>
                  </a:prstClr>
                </a:solidFill>
              </a:rPr>
              <a:pPr/>
              <a:t>25/05/1446</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69459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srgbClr val="000000"/>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srgbClr val="000000"/>
              </a:solidFill>
            </a:endParaRPr>
          </a:p>
        </p:txBody>
      </p:sp>
      <p:sp>
        <p:nvSpPr>
          <p:cNvPr id="6" name="عنصر نائب لرقم الشريحة 5"/>
          <p:cNvSpPr>
            <a:spLocks noGrp="1"/>
          </p:cNvSpPr>
          <p:nvPr>
            <p:ph type="sldNum" sz="quarter" idx="12"/>
          </p:nvPr>
        </p:nvSpPr>
        <p:spPr/>
        <p:txBody>
          <a:bodyPr/>
          <a:lstStyle/>
          <a:p>
            <a:pPr>
              <a:defRPr/>
            </a:pPr>
            <a:fld id="{B7DDC435-ADAB-40EB-B343-6F1F5721D9CF}" type="slidenum">
              <a:rPr lang="ar-SA" altLang="ar-IQ" smtClean="0">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76182143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srgbClr val="000000"/>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srgbClr val="000000"/>
              </a:solidFill>
            </a:endParaRPr>
          </a:p>
        </p:txBody>
      </p:sp>
      <p:sp>
        <p:nvSpPr>
          <p:cNvPr id="6" name="عنصر نائب لرقم الشريحة 5"/>
          <p:cNvSpPr>
            <a:spLocks noGrp="1"/>
          </p:cNvSpPr>
          <p:nvPr>
            <p:ph type="sldNum" sz="quarter" idx="12"/>
          </p:nvPr>
        </p:nvSpPr>
        <p:spPr/>
        <p:txBody>
          <a:bodyPr/>
          <a:lstStyle/>
          <a:p>
            <a:pPr>
              <a:defRPr/>
            </a:pPr>
            <a:fld id="{0315A29A-AA03-49EF-8A2B-069329EB2BAF}" type="slidenum">
              <a:rPr lang="ar-SA" altLang="ar-IQ" smtClean="0">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32671380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srgbClr val="000000"/>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srgbClr val="000000"/>
              </a:solidFill>
            </a:endParaRPr>
          </a:p>
        </p:txBody>
      </p:sp>
      <p:sp>
        <p:nvSpPr>
          <p:cNvPr id="6" name="عنصر نائب لرقم الشريحة 5"/>
          <p:cNvSpPr>
            <a:spLocks noGrp="1"/>
          </p:cNvSpPr>
          <p:nvPr>
            <p:ph type="sldNum" sz="quarter" idx="12"/>
          </p:nvPr>
        </p:nvSpPr>
        <p:spPr/>
        <p:txBody>
          <a:bodyPr/>
          <a:lstStyle/>
          <a:p>
            <a:pPr>
              <a:defRPr/>
            </a:pPr>
            <a:fld id="{BC36DADF-F40C-430F-83EA-E8DE00C54B13}" type="slidenum">
              <a:rPr lang="ar-SA" altLang="ar-IQ" smtClean="0">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4046785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srgbClr val="000000"/>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srgbClr val="000000"/>
              </a:solidFill>
            </a:endParaRPr>
          </a:p>
        </p:txBody>
      </p:sp>
      <p:sp>
        <p:nvSpPr>
          <p:cNvPr id="7" name="عنصر نائب لرقم الشريحة 6"/>
          <p:cNvSpPr>
            <a:spLocks noGrp="1"/>
          </p:cNvSpPr>
          <p:nvPr>
            <p:ph type="sldNum" sz="quarter" idx="12"/>
          </p:nvPr>
        </p:nvSpPr>
        <p:spPr/>
        <p:txBody>
          <a:bodyPr/>
          <a:lstStyle/>
          <a:p>
            <a:pPr>
              <a:defRPr/>
            </a:pPr>
            <a:fld id="{6E4A5351-509D-4AF4-9B1A-C6860488A889}" type="slidenum">
              <a:rPr lang="ar-SA" altLang="ar-IQ" smtClean="0">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44329215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srgbClr val="000000"/>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srgbClr val="000000"/>
              </a:solidFill>
            </a:endParaRPr>
          </a:p>
        </p:txBody>
      </p:sp>
      <p:sp>
        <p:nvSpPr>
          <p:cNvPr id="9" name="عنصر نائب لرقم الشريحة 8"/>
          <p:cNvSpPr>
            <a:spLocks noGrp="1"/>
          </p:cNvSpPr>
          <p:nvPr>
            <p:ph type="sldNum" sz="quarter" idx="12"/>
          </p:nvPr>
        </p:nvSpPr>
        <p:spPr/>
        <p:txBody>
          <a:bodyPr/>
          <a:lstStyle/>
          <a:p>
            <a:pPr>
              <a:defRPr/>
            </a:pPr>
            <a:fld id="{DED97935-751E-4802-9505-C65CA65EDA44}" type="slidenum">
              <a:rPr lang="ar-SA" altLang="ar-IQ" smtClean="0">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653805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srgbClr val="000000"/>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srgbClr val="000000"/>
              </a:solidFill>
            </a:endParaRPr>
          </a:p>
        </p:txBody>
      </p:sp>
      <p:sp>
        <p:nvSpPr>
          <p:cNvPr id="5" name="عنصر نائب لرقم الشريحة 4"/>
          <p:cNvSpPr>
            <a:spLocks noGrp="1"/>
          </p:cNvSpPr>
          <p:nvPr>
            <p:ph type="sldNum" sz="quarter" idx="12"/>
          </p:nvPr>
        </p:nvSpPr>
        <p:spPr/>
        <p:txBody>
          <a:bodyPr/>
          <a:lstStyle/>
          <a:p>
            <a:pPr>
              <a:defRPr/>
            </a:pPr>
            <a:fld id="{95C8FEB3-AEA3-4997-B6CD-9F92E19C37BE}" type="slidenum">
              <a:rPr lang="ar-SA" altLang="ar-IQ" smtClean="0">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352310500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srgbClr val="000000"/>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srgbClr val="000000"/>
              </a:solidFill>
            </a:endParaRPr>
          </a:p>
        </p:txBody>
      </p:sp>
      <p:sp>
        <p:nvSpPr>
          <p:cNvPr id="4" name="عنصر نائب لرقم الشريحة 3"/>
          <p:cNvSpPr>
            <a:spLocks noGrp="1"/>
          </p:cNvSpPr>
          <p:nvPr>
            <p:ph type="sldNum" sz="quarter" idx="12"/>
          </p:nvPr>
        </p:nvSpPr>
        <p:spPr/>
        <p:txBody>
          <a:bodyPr/>
          <a:lstStyle/>
          <a:p>
            <a:pPr>
              <a:defRPr/>
            </a:pPr>
            <a:fld id="{D922E6DC-7BF8-4A89-8AF1-00DB2BA17562}" type="slidenum">
              <a:rPr lang="ar-SA" altLang="ar-IQ" smtClean="0">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3960570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srgbClr val="000000"/>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srgbClr val="000000"/>
              </a:solidFill>
            </a:endParaRPr>
          </a:p>
        </p:txBody>
      </p:sp>
      <p:sp>
        <p:nvSpPr>
          <p:cNvPr id="7" name="عنصر نائب لرقم الشريحة 6"/>
          <p:cNvSpPr>
            <a:spLocks noGrp="1"/>
          </p:cNvSpPr>
          <p:nvPr>
            <p:ph type="sldNum" sz="quarter" idx="12"/>
          </p:nvPr>
        </p:nvSpPr>
        <p:spPr/>
        <p:txBody>
          <a:bodyPr/>
          <a:lstStyle/>
          <a:p>
            <a:pPr>
              <a:defRPr/>
            </a:pPr>
            <a:fld id="{12806878-98F5-4F4C-870B-E75E3B16C626}" type="slidenum">
              <a:rPr lang="ar-SA" altLang="ar-IQ" smtClean="0">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4274572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DC81FA2-524E-487E-84B4-9E4C464ADB8A}" type="datetimeFigureOut">
              <a:rPr lang="ar-IQ" smtClean="0">
                <a:solidFill>
                  <a:prstClr val="black">
                    <a:tint val="75000"/>
                  </a:prstClr>
                </a:solidFill>
              </a:rPr>
              <a:pPr/>
              <a:t>25/05/1446</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98408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srgbClr val="000000"/>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srgbClr val="000000"/>
              </a:solidFill>
            </a:endParaRPr>
          </a:p>
        </p:txBody>
      </p:sp>
      <p:sp>
        <p:nvSpPr>
          <p:cNvPr id="7" name="عنصر نائب لرقم الشريحة 6"/>
          <p:cNvSpPr>
            <a:spLocks noGrp="1"/>
          </p:cNvSpPr>
          <p:nvPr>
            <p:ph type="sldNum" sz="quarter" idx="12"/>
          </p:nvPr>
        </p:nvSpPr>
        <p:spPr/>
        <p:txBody>
          <a:bodyPr/>
          <a:lstStyle/>
          <a:p>
            <a:pPr>
              <a:defRPr/>
            </a:pPr>
            <a:fld id="{A34335BD-5B37-4CF0-8470-BD7E28D0670B}" type="slidenum">
              <a:rPr lang="ar-SA" altLang="ar-IQ" smtClean="0">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88338670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srgbClr val="000000"/>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srgbClr val="000000"/>
              </a:solidFill>
            </a:endParaRPr>
          </a:p>
        </p:txBody>
      </p:sp>
      <p:sp>
        <p:nvSpPr>
          <p:cNvPr id="6" name="عنصر نائب لرقم الشريحة 5"/>
          <p:cNvSpPr>
            <a:spLocks noGrp="1"/>
          </p:cNvSpPr>
          <p:nvPr>
            <p:ph type="sldNum" sz="quarter" idx="12"/>
          </p:nvPr>
        </p:nvSpPr>
        <p:spPr/>
        <p:txBody>
          <a:bodyPr/>
          <a:lstStyle/>
          <a:p>
            <a:pPr>
              <a:defRPr/>
            </a:pPr>
            <a:fld id="{646A716E-3FE8-4EA5-BB65-679BA1F82AE6}" type="slidenum">
              <a:rPr lang="ar-SA" altLang="ar-IQ" smtClean="0">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59925463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srgbClr val="000000"/>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srgbClr val="000000"/>
              </a:solidFill>
            </a:endParaRPr>
          </a:p>
        </p:txBody>
      </p:sp>
      <p:sp>
        <p:nvSpPr>
          <p:cNvPr id="6" name="عنصر نائب لرقم الشريحة 5"/>
          <p:cNvSpPr>
            <a:spLocks noGrp="1"/>
          </p:cNvSpPr>
          <p:nvPr>
            <p:ph type="sldNum" sz="quarter" idx="12"/>
          </p:nvPr>
        </p:nvSpPr>
        <p:spPr/>
        <p:txBody>
          <a:bodyPr/>
          <a:lstStyle/>
          <a:p>
            <a:pPr>
              <a:defRPr/>
            </a:pPr>
            <a:fld id="{AF6CD25D-8601-4066-8ABD-F5250F64DBBE}" type="slidenum">
              <a:rPr lang="ar-SA" altLang="ar-IQ" smtClean="0">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31415507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09763"/>
            <a:ext cx="7886700" cy="2852737"/>
          </a:xfrm>
        </p:spPr>
        <p:txBody>
          <a:bodyPr anchor="b"/>
          <a:lstStyle>
            <a:lvl1pPr>
              <a:defRPr sz="6000"/>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623888" y="458948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5DC81FA2-524E-487E-84B4-9E4C464ADB8A}" type="datetimeFigureOut">
              <a:rPr lang="ar-IQ" smtClean="0">
                <a:solidFill>
                  <a:prstClr val="black">
                    <a:tint val="75000"/>
                  </a:prstClr>
                </a:solidFill>
              </a:rPr>
              <a:pPr/>
              <a:t>25/05/1446</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4748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6286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291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5DC81FA2-524E-487E-84B4-9E4C464ADB8A}" type="datetimeFigureOut">
              <a:rPr lang="ar-IQ" smtClean="0">
                <a:solidFill>
                  <a:prstClr val="black">
                    <a:tint val="75000"/>
                  </a:prstClr>
                </a:solidFill>
              </a:rPr>
              <a:pPr/>
              <a:t>25/05/1446</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51827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5DC81FA2-524E-487E-84B4-9E4C464ADB8A}" type="datetimeFigureOut">
              <a:rPr lang="ar-IQ" smtClean="0">
                <a:solidFill>
                  <a:prstClr val="black">
                    <a:tint val="75000"/>
                  </a:prstClr>
                </a:solidFill>
              </a:rPr>
              <a:pPr/>
              <a:t>25/05/1446</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08937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5DC81FA2-524E-487E-84B4-9E4C464ADB8A}" type="datetimeFigureOut">
              <a:rPr lang="ar-IQ" smtClean="0">
                <a:solidFill>
                  <a:prstClr val="black">
                    <a:tint val="75000"/>
                  </a:prstClr>
                </a:solidFill>
              </a:rPr>
              <a:pPr/>
              <a:t>25/05/1446</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1904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DC81FA2-524E-487E-84B4-9E4C464ADB8A}" type="datetimeFigureOut">
              <a:rPr lang="ar-IQ" smtClean="0">
                <a:solidFill>
                  <a:prstClr val="black">
                    <a:tint val="75000"/>
                  </a:prstClr>
                </a:solidFill>
              </a:rPr>
              <a:pPr/>
              <a:t>25/05/1446</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38009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887391" y="98745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5DC81FA2-524E-487E-84B4-9E4C464ADB8A}" type="datetimeFigureOut">
              <a:rPr lang="ar-IQ" smtClean="0">
                <a:solidFill>
                  <a:prstClr val="black">
                    <a:tint val="75000"/>
                  </a:prstClr>
                </a:solidFill>
              </a:rPr>
              <a:pPr/>
              <a:t>25/05/1446</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49049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3887391" y="98745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5DC81FA2-524E-487E-84B4-9E4C464ADB8A}" type="datetimeFigureOut">
              <a:rPr lang="ar-IQ" smtClean="0">
                <a:solidFill>
                  <a:prstClr val="black">
                    <a:tint val="75000"/>
                  </a:prstClr>
                </a:solidFill>
              </a:rPr>
              <a:pPr/>
              <a:t>25/05/1446</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93716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457950" y="6356375"/>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DC81FA2-524E-487E-84B4-9E4C464ADB8A}" type="datetimeFigureOut">
              <a:rPr lang="ar-IQ" smtClean="0">
                <a:solidFill>
                  <a:prstClr val="black">
                    <a:tint val="75000"/>
                  </a:prstClr>
                </a:solidFill>
              </a:rPr>
              <a:pPr/>
              <a:t>25/05/1446</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028950" y="6356375"/>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628650" y="6356375"/>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0510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0"/>
            <a:fld id="{1D8BD707-D9CF-40AE-B4C6-C98DA3205C09}" type="datetimeFigureOut">
              <a:rPr lang="en-US" smtClean="0">
                <a:solidFill>
                  <a:prstClr val="black">
                    <a:tint val="75000"/>
                  </a:prstClr>
                </a:solidFill>
              </a:rPr>
              <a:pPr rtl="0"/>
              <a:t>11/26/2024</a:t>
            </a:fld>
            <a:endParaRPr lang="en-US">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0"/>
            <a:fld id="{B6F15528-21DE-4FAA-801E-634DDDAF4B2B}"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15207168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3">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3">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3">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ar.wikipedia.org/wiki/&#217;&#136;&#216;&#170;&#216;&#177;_(&#216;&#170;&#216;&#180;&#216;&#177;&#217;&#138;&#216;&#173;)" TargetMode="External"/><Relationship Id="rId2" Type="http://schemas.openxmlformats.org/officeDocument/2006/relationships/hyperlink" Target="http://ar.wikipedia.org/wiki/&#216;&#185;&#217;&#132;&#217;&#133;_&#216;&#167;&#217;&#132;&#216;&#170;&#216;&#180;&#216;&#177;&#217;&#138;&#216;&#173;" TargetMode="External"/><Relationship Id="rId1" Type="http://schemas.openxmlformats.org/officeDocument/2006/relationships/slideLayout" Target="../slideLayouts/slideLayout2.xml"/><Relationship Id="rId4" Type="http://schemas.openxmlformats.org/officeDocument/2006/relationships/hyperlink" Target="http://ar.wikipedia.org/wiki/&#217;&#131;&#217;&#136;&#217;&#132;&#216;&#167;&#216;&#172;&#217;&#138;&#217;&#134;"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107975"/>
          </a:xfrm>
        </p:spPr>
        <p:txBody>
          <a:bodyPr>
            <a:noAutofit/>
          </a:bodyPr>
          <a:lstStyle/>
          <a:p>
            <a:r>
              <a:rPr lang="ar-IQ" sz="9600" b="1" dirty="0" smtClean="0">
                <a:solidFill>
                  <a:srgbClr val="FF0000"/>
                </a:solidFill>
              </a:rPr>
              <a:t>8</a:t>
            </a:r>
            <a:endParaRPr lang="ar-IQ" sz="9600" b="1" dirty="0">
              <a:solidFill>
                <a:srgbClr val="FF0000"/>
              </a:solidFill>
            </a:endParaRPr>
          </a:p>
        </p:txBody>
      </p:sp>
      <p:sp>
        <p:nvSpPr>
          <p:cNvPr id="3" name="Subtitle 2"/>
          <p:cNvSpPr>
            <a:spLocks noGrp="1"/>
          </p:cNvSpPr>
          <p:nvPr>
            <p:ph type="subTitle" idx="1"/>
          </p:nvPr>
        </p:nvSpPr>
        <p:spPr>
          <a:xfrm>
            <a:off x="251520" y="1700808"/>
            <a:ext cx="8640960" cy="4852392"/>
          </a:xfrm>
        </p:spPr>
        <p:txBody>
          <a:bodyPr>
            <a:normAutofit lnSpcReduction="10000"/>
          </a:bodyPr>
          <a:lstStyle/>
          <a:p>
            <a:r>
              <a:rPr lang="ar-IQ" sz="3200" b="1" dirty="0" smtClean="0">
                <a:solidFill>
                  <a:srgbClr val="002060"/>
                </a:solidFill>
                <a:latin typeface="Simplified Arabic" pitchFamily="18" charset="-78"/>
                <a:cs typeface="Simplified Arabic" pitchFamily="18" charset="-78"/>
              </a:rPr>
              <a:t>المحاضرة 8</a:t>
            </a:r>
          </a:p>
          <a:p>
            <a:r>
              <a:rPr lang="ar-IQ" sz="3200" b="1" dirty="0" smtClean="0">
                <a:solidFill>
                  <a:srgbClr val="00B050"/>
                </a:solidFill>
                <a:latin typeface="Simplified Arabic" pitchFamily="18" charset="-78"/>
                <a:cs typeface="Simplified Arabic" pitchFamily="18" charset="-78"/>
              </a:rPr>
              <a:t>العام الدراسي</a:t>
            </a:r>
          </a:p>
          <a:p>
            <a:r>
              <a:rPr lang="ar-IQ" sz="3200" b="1" dirty="0" smtClean="0">
                <a:solidFill>
                  <a:srgbClr val="00B050"/>
                </a:solidFill>
                <a:latin typeface="Simplified Arabic" pitchFamily="18" charset="-78"/>
                <a:cs typeface="Simplified Arabic" pitchFamily="18" charset="-78"/>
              </a:rPr>
              <a:t>2024 – 2025</a:t>
            </a:r>
          </a:p>
          <a:p>
            <a:r>
              <a:rPr lang="ar-IQ" sz="3200" b="1" dirty="0">
                <a:solidFill>
                  <a:srgbClr val="FF0000"/>
                </a:solidFill>
                <a:latin typeface="Simplified Arabic" pitchFamily="18" charset="-78"/>
                <a:ea typeface="+mj-ea"/>
                <a:cs typeface="Simplified Arabic" pitchFamily="18" charset="-78"/>
              </a:rPr>
              <a:t>المحاضرة الثامنة : الجهاز الهيكلي وإصاباته ( الجزء اسادس) </a:t>
            </a:r>
            <a:endParaRPr lang="ar-IQ" sz="3200" b="1" dirty="0" smtClean="0">
              <a:solidFill>
                <a:srgbClr val="00B050"/>
              </a:solidFill>
              <a:latin typeface="Simplified Arabic" pitchFamily="18" charset="-78"/>
              <a:cs typeface="Simplified Arabic" pitchFamily="18" charset="-78"/>
            </a:endParaRPr>
          </a:p>
          <a:p>
            <a:pPr marL="228600" lvl="0" indent="-228600">
              <a:buFont typeface="Arial" panose="020B0604020202020204" pitchFamily="34" charset="0"/>
              <a:buChar char="•"/>
            </a:pPr>
            <a:r>
              <a:rPr lang="ar-IQ" sz="3200" b="1" dirty="0" smtClean="0">
                <a:solidFill>
                  <a:srgbClr val="FF0000"/>
                </a:solidFill>
                <a:latin typeface="Simplified Arabic" pitchFamily="18" charset="-78"/>
                <a:cs typeface="Simplified Arabic" pitchFamily="18" charset="-78"/>
              </a:rPr>
              <a:t>من موضوع اليدين</a:t>
            </a:r>
            <a:endParaRPr lang="ar-IQ" sz="3200" b="1" dirty="0">
              <a:solidFill>
                <a:srgbClr val="FF0000"/>
              </a:solidFill>
              <a:latin typeface="Simplified Arabic" pitchFamily="18" charset="-78"/>
              <a:cs typeface="Simplified Arabic" pitchFamily="18" charset="-78"/>
            </a:endParaRPr>
          </a:p>
          <a:p>
            <a:pPr lvl="0"/>
            <a:r>
              <a:rPr lang="ar-IQ" sz="3200" b="1" dirty="0" smtClean="0">
                <a:solidFill>
                  <a:srgbClr val="C00000"/>
                </a:solidFill>
                <a:latin typeface="Simplified Arabic" pitchFamily="18" charset="-78"/>
                <a:cs typeface="Simplified Arabic" pitchFamily="18" charset="-78"/>
              </a:rPr>
              <a:t>المرحلة </a:t>
            </a:r>
            <a:r>
              <a:rPr lang="ar-IQ" sz="3200" b="1" dirty="0">
                <a:solidFill>
                  <a:srgbClr val="C00000"/>
                </a:solidFill>
                <a:latin typeface="Simplified Arabic" pitchFamily="18" charset="-78"/>
                <a:cs typeface="Simplified Arabic" pitchFamily="18" charset="-78"/>
              </a:rPr>
              <a:t>الثالثة </a:t>
            </a:r>
            <a:r>
              <a:rPr lang="ar-IQ" sz="3200" b="1" dirty="0" smtClean="0">
                <a:solidFill>
                  <a:srgbClr val="C00000"/>
                </a:solidFill>
                <a:latin typeface="Simplified Arabic" pitchFamily="18" charset="-78"/>
                <a:cs typeface="Simplified Arabic" pitchFamily="18" charset="-78"/>
              </a:rPr>
              <a:t>الدراسة الصباحية والمسائية </a:t>
            </a:r>
          </a:p>
          <a:p>
            <a:r>
              <a:rPr lang="ar-IQ" sz="3200" b="1" dirty="0" smtClean="0">
                <a:solidFill>
                  <a:srgbClr val="7030A0"/>
                </a:solidFill>
                <a:latin typeface="Simplified Arabic" pitchFamily="18" charset="-78"/>
                <a:cs typeface="Simplified Arabic" pitchFamily="18" charset="-78"/>
              </a:rPr>
              <a:t>مادة تأهيل الإصابات الرياضية</a:t>
            </a:r>
          </a:p>
          <a:p>
            <a:pPr marL="342900" lvl="0" indent="-342900" fontAlgn="base">
              <a:lnSpc>
                <a:spcPct val="100000"/>
              </a:lnSpc>
              <a:spcBef>
                <a:spcPct val="20000"/>
              </a:spcBef>
              <a:spcAft>
                <a:spcPct val="0"/>
              </a:spcAft>
              <a:buFontTx/>
              <a:buChar char="•"/>
            </a:pPr>
            <a:r>
              <a:rPr lang="ar-IQ" altLang="ar-IQ" sz="3200" b="1" kern="0" dirty="0" err="1">
                <a:solidFill>
                  <a:srgbClr val="00B050"/>
                </a:solidFill>
                <a:latin typeface="Simplified Arabic" pitchFamily="18" charset="-78"/>
                <a:cs typeface="Simplified Arabic" pitchFamily="18" charset="-78"/>
              </a:rPr>
              <a:t>أ.د</a:t>
            </a:r>
            <a:r>
              <a:rPr lang="ar-IQ" altLang="ar-IQ" sz="3200" b="1" kern="0" dirty="0">
                <a:solidFill>
                  <a:srgbClr val="00B050"/>
                </a:solidFill>
                <a:latin typeface="Simplified Arabic" pitchFamily="18" charset="-78"/>
                <a:cs typeface="Simplified Arabic" pitchFamily="18" charset="-78"/>
              </a:rPr>
              <a:t>. حسن هادي الهلالي</a:t>
            </a:r>
          </a:p>
          <a:p>
            <a:pPr marL="342900" lvl="0" indent="-342900" fontAlgn="base">
              <a:lnSpc>
                <a:spcPct val="100000"/>
              </a:lnSpc>
              <a:spcBef>
                <a:spcPct val="20000"/>
              </a:spcBef>
              <a:spcAft>
                <a:spcPct val="0"/>
              </a:spcAft>
              <a:buFontTx/>
              <a:buChar char="•"/>
            </a:pPr>
            <a:r>
              <a:rPr lang="ar-IQ" altLang="ar-IQ" sz="3200" b="1" kern="0" dirty="0">
                <a:solidFill>
                  <a:srgbClr val="00B050"/>
                </a:solidFill>
                <a:latin typeface="Simplified Arabic" pitchFamily="18" charset="-78"/>
                <a:cs typeface="Simplified Arabic" pitchFamily="18" charset="-78"/>
              </a:rPr>
              <a:t>الجامعة المستنصرية – كلية التربية البدنية وعلوم </a:t>
            </a:r>
            <a:r>
              <a:rPr lang="ar-IQ" altLang="ar-IQ" sz="3200" b="1" kern="0" dirty="0" smtClean="0">
                <a:solidFill>
                  <a:srgbClr val="00B050"/>
                </a:solidFill>
                <a:latin typeface="Simplified Arabic" pitchFamily="18" charset="-78"/>
                <a:cs typeface="Simplified Arabic" pitchFamily="18" charset="-78"/>
              </a:rPr>
              <a:t>الرياضة </a:t>
            </a:r>
            <a:endParaRPr lang="en-US" altLang="ar-IQ" sz="3200" b="1" kern="0" dirty="0">
              <a:solidFill>
                <a:srgbClr val="00B05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1004895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457200" y="115888"/>
            <a:ext cx="8229600" cy="649287"/>
          </a:xfrm>
        </p:spPr>
        <p:txBody>
          <a:bodyPr/>
          <a:lstStyle/>
          <a:p>
            <a:pPr eaLnBrk="1" hangingPunct="1"/>
            <a:r>
              <a:rPr lang="ar-IQ" altLang="ar-IQ" sz="3200" b="1" dirty="0" smtClean="0">
                <a:solidFill>
                  <a:srgbClr val="FF0000"/>
                </a:solidFill>
                <a:latin typeface="Simplified Arabic" pitchFamily="18" charset="-78"/>
                <a:cs typeface="Simplified Arabic" pitchFamily="18" charset="-78"/>
              </a:rPr>
              <a:t>إصابة لوي مفاصل الأصابع  </a:t>
            </a:r>
            <a:r>
              <a:rPr lang="en-US" altLang="ar-IQ" sz="3200" b="1" dirty="0" smtClean="0">
                <a:solidFill>
                  <a:srgbClr val="FF0000"/>
                </a:solidFill>
                <a:latin typeface="Simplified Arabic" pitchFamily="18" charset="-78"/>
                <a:cs typeface="Simplified Arabic" pitchFamily="18" charset="-78"/>
              </a:rPr>
              <a:t> Finger join twist </a:t>
            </a:r>
          </a:p>
        </p:txBody>
      </p:sp>
      <p:sp>
        <p:nvSpPr>
          <p:cNvPr id="206851" name="Rectangle 3"/>
          <p:cNvSpPr>
            <a:spLocks noGrp="1" noChangeArrowheads="1"/>
          </p:cNvSpPr>
          <p:nvPr>
            <p:ph idx="1"/>
          </p:nvPr>
        </p:nvSpPr>
        <p:spPr>
          <a:xfrm>
            <a:off x="179388" y="836613"/>
            <a:ext cx="8856662" cy="5761037"/>
          </a:xfrm>
        </p:spPr>
        <p:txBody>
          <a:bodyPr/>
          <a:lstStyle/>
          <a:p>
            <a:pPr algn="just" eaLnBrk="1" hangingPunct="1"/>
            <a:r>
              <a:rPr lang="ar-IQ" altLang="ar-IQ" sz="4800" b="1" dirty="0" smtClean="0">
                <a:latin typeface="Simplified Arabic" pitchFamily="18" charset="-78"/>
                <a:cs typeface="Simplified Arabic" pitchFamily="18" charset="-78"/>
              </a:rPr>
              <a:t>تتعرض مفاصل الأصابع للوي </a:t>
            </a:r>
            <a:r>
              <a:rPr lang="ar-IQ" altLang="ar-IQ" sz="4800" b="1" dirty="0" smtClean="0">
                <a:solidFill>
                  <a:srgbClr val="FF9900"/>
                </a:solidFill>
                <a:latin typeface="Simplified Arabic" pitchFamily="18" charset="-78"/>
                <a:cs typeface="Simplified Arabic" pitchFamily="18" charset="-78"/>
              </a:rPr>
              <a:t>نتيجة</a:t>
            </a:r>
            <a:r>
              <a:rPr lang="ar-IQ" altLang="ar-IQ" sz="4800" b="1" dirty="0" smtClean="0">
                <a:latin typeface="Simplified Arabic" pitchFamily="18" charset="-78"/>
                <a:cs typeface="Simplified Arabic" pitchFamily="18" charset="-78"/>
              </a:rPr>
              <a:t>:</a:t>
            </a:r>
          </a:p>
          <a:p>
            <a:pPr algn="just" eaLnBrk="1" hangingPunct="1"/>
            <a:r>
              <a:rPr lang="ar-IQ" altLang="ar-IQ" sz="4800" b="1" dirty="0" smtClean="0">
                <a:latin typeface="Simplified Arabic" pitchFamily="18" charset="-78"/>
                <a:cs typeface="Simplified Arabic" pitchFamily="18" charset="-78"/>
              </a:rPr>
              <a:t>- </a:t>
            </a:r>
            <a:r>
              <a:rPr lang="ar-IQ" altLang="ar-IQ" sz="4800" b="1" dirty="0" smtClean="0">
                <a:solidFill>
                  <a:srgbClr val="9933FF"/>
                </a:solidFill>
                <a:latin typeface="Simplified Arabic" pitchFamily="18" charset="-78"/>
                <a:cs typeface="Simplified Arabic" pitchFamily="18" charset="-78"/>
              </a:rPr>
              <a:t>شدة خارجية </a:t>
            </a:r>
            <a:r>
              <a:rPr lang="ar-IQ" altLang="ar-IQ" sz="4800" b="1" dirty="0" smtClean="0">
                <a:latin typeface="Simplified Arabic" pitchFamily="18" charset="-78"/>
                <a:cs typeface="Simplified Arabic" pitchFamily="18" charset="-78"/>
              </a:rPr>
              <a:t>على رأس الإصبع.</a:t>
            </a:r>
          </a:p>
          <a:p>
            <a:pPr algn="just" eaLnBrk="1" hangingPunct="1"/>
            <a:r>
              <a:rPr lang="ar-IQ" altLang="ar-IQ" sz="4800" b="1" dirty="0" smtClean="0">
                <a:latin typeface="Simplified Arabic" pitchFamily="18" charset="-78"/>
                <a:cs typeface="Simplified Arabic" pitchFamily="18" charset="-78"/>
              </a:rPr>
              <a:t>- أو في حالة </a:t>
            </a:r>
            <a:r>
              <a:rPr lang="ar-IQ" altLang="ar-IQ" sz="4800" b="1" dirty="0" smtClean="0">
                <a:solidFill>
                  <a:srgbClr val="9933FF"/>
                </a:solidFill>
                <a:latin typeface="Simplified Arabic" pitchFamily="18" charset="-78"/>
                <a:cs typeface="Simplified Arabic" pitchFamily="18" charset="-78"/>
              </a:rPr>
              <a:t>فتل</a:t>
            </a:r>
            <a:r>
              <a:rPr lang="ar-IQ" altLang="ar-IQ" sz="4800" b="1" dirty="0" smtClean="0">
                <a:latin typeface="Simplified Arabic" pitchFamily="18" charset="-78"/>
                <a:cs typeface="Simplified Arabic" pitchFamily="18" charset="-78"/>
              </a:rPr>
              <a:t> الأصابع بقوة.</a:t>
            </a:r>
          </a:p>
          <a:p>
            <a:pPr algn="just" eaLnBrk="1" hangingPunct="1"/>
            <a:r>
              <a:rPr lang="ar-IQ" altLang="ar-IQ" sz="4800" b="1" dirty="0" smtClean="0">
                <a:solidFill>
                  <a:srgbClr val="FF9900"/>
                </a:solidFill>
                <a:latin typeface="Simplified Arabic" pitchFamily="18" charset="-78"/>
                <a:cs typeface="Simplified Arabic" pitchFamily="18" charset="-78"/>
              </a:rPr>
              <a:t>مما يؤثر بشكل مباشر على:</a:t>
            </a:r>
          </a:p>
          <a:p>
            <a:pPr algn="just" eaLnBrk="1" hangingPunct="1"/>
            <a:r>
              <a:rPr lang="ar-IQ" altLang="ar-IQ" sz="4800" b="1" dirty="0">
                <a:latin typeface="Simplified Arabic" pitchFamily="18" charset="-78"/>
                <a:cs typeface="Simplified Arabic" pitchFamily="18" charset="-78"/>
              </a:rPr>
              <a:t>-</a:t>
            </a:r>
            <a:r>
              <a:rPr lang="ar-IQ" altLang="ar-IQ" sz="4800" b="1" dirty="0" smtClean="0">
                <a:latin typeface="Simplified Arabic" pitchFamily="18" charset="-78"/>
                <a:cs typeface="Simplified Arabic" pitchFamily="18" charset="-78"/>
              </a:rPr>
              <a:t> المحفظة </a:t>
            </a:r>
            <a:r>
              <a:rPr lang="en-US" altLang="ar-IQ" sz="4800" b="1" dirty="0" smtClean="0">
                <a:latin typeface="Simplified Arabic" pitchFamily="18" charset="-78"/>
                <a:cs typeface="Simplified Arabic" pitchFamily="18" charset="-78"/>
              </a:rPr>
              <a:t>(Cyst)</a:t>
            </a:r>
            <a:r>
              <a:rPr lang="ar-IQ" altLang="ar-IQ" sz="4800" b="1" dirty="0" smtClean="0">
                <a:latin typeface="Simplified Arabic" pitchFamily="18" charset="-78"/>
                <a:cs typeface="Simplified Arabic" pitchFamily="18" charset="-78"/>
              </a:rPr>
              <a:t> </a:t>
            </a:r>
          </a:p>
          <a:p>
            <a:pPr algn="just" eaLnBrk="1" hangingPunct="1"/>
            <a:r>
              <a:rPr lang="ar-IQ" altLang="ar-IQ" sz="4800" b="1" dirty="0" smtClean="0">
                <a:latin typeface="Simplified Arabic" pitchFamily="18" charset="-78"/>
                <a:cs typeface="Simplified Arabic" pitchFamily="18" charset="-78"/>
              </a:rPr>
              <a:t>- والأربطة المحيطة به.</a:t>
            </a:r>
            <a:endParaRPr lang="en-US" altLang="ar-IQ" sz="4800"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2367092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457200" y="115888"/>
            <a:ext cx="8229600" cy="504825"/>
          </a:xfrm>
        </p:spPr>
        <p:txBody>
          <a:bodyPr>
            <a:normAutofit fontScale="90000"/>
          </a:bodyPr>
          <a:lstStyle/>
          <a:p>
            <a:pPr algn="ctr" eaLnBrk="1" hangingPunct="1"/>
            <a:r>
              <a:rPr lang="ar-IQ" altLang="ar-IQ" sz="3200" b="1" dirty="0" smtClean="0">
                <a:solidFill>
                  <a:srgbClr val="FF0000"/>
                </a:solidFill>
                <a:latin typeface="Simplified Arabic" pitchFamily="18" charset="-78"/>
                <a:cs typeface="Simplified Arabic" pitchFamily="18" charset="-78"/>
              </a:rPr>
              <a:t>الأعراض   </a:t>
            </a:r>
            <a:r>
              <a:rPr lang="en-US" altLang="ar-IQ" sz="3200" b="1" dirty="0" smtClean="0">
                <a:solidFill>
                  <a:srgbClr val="FF0000"/>
                </a:solidFill>
                <a:latin typeface="Simplified Arabic" pitchFamily="18" charset="-78"/>
                <a:cs typeface="Simplified Arabic" pitchFamily="18" charset="-78"/>
              </a:rPr>
              <a:t>Symptoms</a:t>
            </a:r>
          </a:p>
        </p:txBody>
      </p:sp>
      <p:sp>
        <p:nvSpPr>
          <p:cNvPr id="207875" name="Rectangle 3"/>
          <p:cNvSpPr>
            <a:spLocks noGrp="1" noChangeArrowheads="1"/>
          </p:cNvSpPr>
          <p:nvPr>
            <p:ph idx="1"/>
          </p:nvPr>
        </p:nvSpPr>
        <p:spPr>
          <a:xfrm>
            <a:off x="179388" y="692150"/>
            <a:ext cx="8785225" cy="6049963"/>
          </a:xfrm>
        </p:spPr>
        <p:txBody>
          <a:bodyPr>
            <a:normAutofit/>
          </a:bodyPr>
          <a:lstStyle/>
          <a:p>
            <a:pPr algn="just" eaLnBrk="1" hangingPunct="1"/>
            <a:r>
              <a:rPr lang="ar-IQ" altLang="ar-IQ" sz="5400" b="1" dirty="0" smtClean="0">
                <a:latin typeface="Simplified Arabic" pitchFamily="18" charset="-78"/>
                <a:cs typeface="Simplified Arabic" pitchFamily="18" charset="-78"/>
              </a:rPr>
              <a:t>1. </a:t>
            </a:r>
            <a:r>
              <a:rPr lang="ar-IQ" altLang="ar-IQ" sz="5400" b="1" dirty="0" smtClean="0">
                <a:solidFill>
                  <a:srgbClr val="9933FF"/>
                </a:solidFill>
                <a:latin typeface="Simplified Arabic" pitchFamily="18" charset="-78"/>
                <a:cs typeface="Simplified Arabic" pitchFamily="18" charset="-78"/>
              </a:rPr>
              <a:t>الم</a:t>
            </a:r>
            <a:r>
              <a:rPr lang="ar-IQ" altLang="ar-IQ" sz="5400" b="1" dirty="0" smtClean="0">
                <a:latin typeface="Simplified Arabic" pitchFamily="18" charset="-78"/>
                <a:cs typeface="Simplified Arabic" pitchFamily="18" charset="-78"/>
              </a:rPr>
              <a:t> </a:t>
            </a:r>
            <a:r>
              <a:rPr lang="en-US" altLang="ar-IQ" sz="5400" b="1" dirty="0" smtClean="0">
                <a:latin typeface="Simplified Arabic" pitchFamily="18" charset="-78"/>
                <a:cs typeface="Simplified Arabic" pitchFamily="18" charset="-78"/>
              </a:rPr>
              <a:t>(pain)</a:t>
            </a:r>
            <a:r>
              <a:rPr lang="ar-IQ" altLang="ar-IQ" sz="5400" b="1" dirty="0" smtClean="0">
                <a:latin typeface="Simplified Arabic" pitchFamily="18" charset="-78"/>
                <a:cs typeface="Simplified Arabic" pitchFamily="18" charset="-78"/>
              </a:rPr>
              <a:t> في منطقة المفصل.</a:t>
            </a:r>
          </a:p>
          <a:p>
            <a:pPr algn="just" eaLnBrk="1" hangingPunct="1"/>
            <a:r>
              <a:rPr lang="ar-IQ" altLang="ar-IQ" sz="5400" b="1" dirty="0" smtClean="0">
                <a:latin typeface="Simplified Arabic" pitchFamily="18" charset="-78"/>
                <a:cs typeface="Simplified Arabic" pitchFamily="18" charset="-78"/>
              </a:rPr>
              <a:t>2. </a:t>
            </a:r>
            <a:r>
              <a:rPr lang="ar-IQ" altLang="ar-IQ" sz="5400" b="1" dirty="0" smtClean="0">
                <a:solidFill>
                  <a:srgbClr val="9933FF"/>
                </a:solidFill>
                <a:latin typeface="Simplified Arabic" pitchFamily="18" charset="-78"/>
                <a:cs typeface="Simplified Arabic" pitchFamily="18" charset="-78"/>
              </a:rPr>
              <a:t>تورم</a:t>
            </a:r>
            <a:r>
              <a:rPr lang="en-US" altLang="ar-IQ" sz="5400" b="1" dirty="0" smtClean="0">
                <a:latin typeface="Simplified Arabic" pitchFamily="18" charset="-78"/>
                <a:cs typeface="Simplified Arabic" pitchFamily="18" charset="-78"/>
              </a:rPr>
              <a:t>(tumor)</a:t>
            </a:r>
            <a:r>
              <a:rPr lang="ar-IQ" altLang="ar-IQ" sz="5400" b="1" dirty="0" smtClean="0">
                <a:latin typeface="Simplified Arabic" pitchFamily="18" charset="-78"/>
                <a:cs typeface="Simplified Arabic" pitchFamily="18" charset="-78"/>
              </a:rPr>
              <a:t> نتيجة نزف بسيط تحت الجلد.</a:t>
            </a:r>
            <a:endParaRPr lang="en-US" altLang="ar-IQ" sz="5400"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818014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457200" y="274638"/>
            <a:ext cx="8229600" cy="777875"/>
          </a:xfrm>
        </p:spPr>
        <p:txBody>
          <a:bodyPr/>
          <a:lstStyle/>
          <a:p>
            <a:pPr eaLnBrk="1" hangingPunct="1"/>
            <a:r>
              <a:rPr lang="ar-IQ" altLang="ar-IQ" sz="3200" b="1" dirty="0" smtClean="0">
                <a:solidFill>
                  <a:srgbClr val="FF0000"/>
                </a:solidFill>
              </a:rPr>
              <a:t>الإسعافات والعلاج </a:t>
            </a:r>
            <a:r>
              <a:rPr lang="en-US" altLang="ar-IQ" sz="3200" b="1" dirty="0" smtClean="0">
                <a:solidFill>
                  <a:srgbClr val="FF0000"/>
                </a:solidFill>
              </a:rPr>
              <a:t>Therapeutic and First aid</a:t>
            </a:r>
            <a:r>
              <a:rPr lang="en-US" altLang="ar-IQ" sz="4000" dirty="0" smtClean="0">
                <a:solidFill>
                  <a:srgbClr val="FF0000"/>
                </a:solidFill>
              </a:rPr>
              <a:t> </a:t>
            </a:r>
          </a:p>
        </p:txBody>
      </p:sp>
      <p:sp>
        <p:nvSpPr>
          <p:cNvPr id="208899" name="Rectangle 3"/>
          <p:cNvSpPr>
            <a:spLocks noGrp="1" noChangeArrowheads="1"/>
          </p:cNvSpPr>
          <p:nvPr>
            <p:ph idx="1"/>
          </p:nvPr>
        </p:nvSpPr>
        <p:spPr>
          <a:xfrm>
            <a:off x="179388" y="1196975"/>
            <a:ext cx="8785225" cy="5400675"/>
          </a:xfrm>
        </p:spPr>
        <p:txBody>
          <a:bodyPr/>
          <a:lstStyle/>
          <a:p>
            <a:pPr algn="just" eaLnBrk="1" hangingPunct="1"/>
            <a:r>
              <a:rPr lang="ar-IQ" altLang="ar-IQ" sz="4800" b="1" smtClean="0"/>
              <a:t>1. استخدام التبريد (بعد الإصابة مباشرة لمدة أقل من ساعة).</a:t>
            </a:r>
          </a:p>
          <a:p>
            <a:pPr algn="just" eaLnBrk="1" hangingPunct="1"/>
            <a:r>
              <a:rPr lang="ar-IQ" altLang="ar-IQ" sz="4800" b="1" smtClean="0"/>
              <a:t>2. تدفئة المنطقة المصابة مع ربط الإصبع لحين استعادة كامل الحركة الطبيعية.</a:t>
            </a:r>
            <a:endParaRPr lang="en-US" altLang="ar-IQ" sz="4800" b="1" smtClean="0"/>
          </a:p>
        </p:txBody>
      </p:sp>
    </p:spTree>
    <p:extLst>
      <p:ext uri="{BB962C8B-B14F-4D97-AF65-F5344CB8AC3E}">
        <p14:creationId xmlns:p14="http://schemas.microsoft.com/office/powerpoint/2010/main" val="1203906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عنوان 1"/>
          <p:cNvSpPr>
            <a:spLocks noGrp="1"/>
          </p:cNvSpPr>
          <p:nvPr>
            <p:ph type="title"/>
          </p:nvPr>
        </p:nvSpPr>
        <p:spPr>
          <a:xfrm>
            <a:off x="457200" y="115888"/>
            <a:ext cx="8229600" cy="576262"/>
          </a:xfrm>
        </p:spPr>
        <p:txBody>
          <a:bodyPr>
            <a:normAutofit fontScale="90000"/>
          </a:bodyPr>
          <a:lstStyle/>
          <a:p>
            <a:r>
              <a:rPr lang="ar-IQ" altLang="ar-IQ" sz="3600" b="1" dirty="0" err="1" smtClean="0">
                <a:solidFill>
                  <a:srgbClr val="FF0000"/>
                </a:solidFill>
                <a:latin typeface="Simplified Arabic" pitchFamily="18" charset="-78"/>
                <a:cs typeface="Simplified Arabic" pitchFamily="18" charset="-78"/>
              </a:rPr>
              <a:t>طرقعة</a:t>
            </a:r>
            <a:r>
              <a:rPr lang="ar-IQ" altLang="ar-IQ" sz="3600" b="1" dirty="0" smtClean="0">
                <a:solidFill>
                  <a:srgbClr val="FF0000"/>
                </a:solidFill>
                <a:latin typeface="Simplified Arabic" pitchFamily="18" charset="-78"/>
                <a:cs typeface="Simplified Arabic" pitchFamily="18" charset="-78"/>
              </a:rPr>
              <a:t> (طقطقة) الأصابع</a:t>
            </a:r>
            <a:endParaRPr lang="ar-IQ" altLang="ar-IQ" sz="3600" dirty="0" smtClean="0">
              <a:solidFill>
                <a:srgbClr val="FF0000"/>
              </a:solidFill>
              <a:latin typeface="Simplified Arabic" pitchFamily="18" charset="-78"/>
              <a:cs typeface="Simplified Arabic" pitchFamily="18" charset="-78"/>
            </a:endParaRPr>
          </a:p>
        </p:txBody>
      </p:sp>
      <p:sp>
        <p:nvSpPr>
          <p:cNvPr id="209923" name="عنصر نائب للمحتوى 2"/>
          <p:cNvSpPr>
            <a:spLocks noGrp="1"/>
          </p:cNvSpPr>
          <p:nvPr>
            <p:ph idx="1"/>
          </p:nvPr>
        </p:nvSpPr>
        <p:spPr>
          <a:xfrm>
            <a:off x="107950" y="765175"/>
            <a:ext cx="8928100" cy="5903913"/>
          </a:xfrm>
        </p:spPr>
        <p:txBody>
          <a:bodyPr/>
          <a:lstStyle/>
          <a:p>
            <a:pPr algn="just"/>
            <a:r>
              <a:rPr lang="ar-IQ" altLang="ar-IQ" sz="2800" b="1" smtClean="0"/>
              <a:t>عندما تسحب أو تلوي المفاصل فأنها تتحرك خارج موضعها الطبيعي</a:t>
            </a:r>
          </a:p>
          <a:p>
            <a:pPr algn="just"/>
            <a:r>
              <a:rPr lang="ar-IQ" altLang="ar-IQ" sz="2800" b="1" smtClean="0"/>
              <a:t>هناك سائل كثيف (</a:t>
            </a:r>
            <a:r>
              <a:rPr lang="en-US" altLang="ar-IQ" sz="2800" b="1" smtClean="0"/>
              <a:t>synovial fluid</a:t>
            </a:r>
            <a:r>
              <a:rPr lang="ar-IQ" altLang="ar-IQ" sz="2800" b="1" smtClean="0"/>
              <a:t>)</a:t>
            </a:r>
            <a:r>
              <a:rPr lang="en-US" altLang="ar-IQ" sz="2800" b="1" smtClean="0"/>
              <a:t> </a:t>
            </a:r>
            <a:r>
              <a:rPr lang="ar-IQ" altLang="ar-IQ" sz="2800" b="1" smtClean="0"/>
              <a:t>في داخل المفاصل يقوم بحمايتها من الاحتكاك ببعضها البعض كما يقوم بدور ممتص للصدمات </a:t>
            </a:r>
            <a:r>
              <a:rPr lang="en-US" altLang="ar-IQ" sz="2800" b="1" smtClean="0"/>
              <a:t>Shock absorber</a:t>
            </a:r>
          </a:p>
          <a:p>
            <a:pPr algn="just"/>
            <a:r>
              <a:rPr lang="ar-IQ" altLang="ar-IQ" sz="2800" b="1" smtClean="0"/>
              <a:t>عند لي الأصابع مثلاً يتعرض هذا السائل للضغط والتمدد مما ينتج عن ذلك تجويف أو فراغ في السائل فتتكون فقاعات غازية تكبر وتنفجر بسرعة  ( مثال: لو حركت أو ضربت سائل معين بملعقة فأنك ترى فقاعات هوائية تخرج منه)</a:t>
            </a:r>
          </a:p>
          <a:p>
            <a:pPr algn="just"/>
            <a:r>
              <a:rPr lang="ar-IQ" altLang="ar-IQ" sz="2800" b="1" smtClean="0"/>
              <a:t>وهذا ما نسمعه عندما نفرقع أصابعنا</a:t>
            </a:r>
          </a:p>
          <a:p>
            <a:pPr algn="just"/>
            <a:r>
              <a:rPr lang="ar-IQ" altLang="ar-IQ" sz="2800" b="1" smtClean="0"/>
              <a:t>فبمجرد خروج هذا الغاز من السائل لن تستطيع أن تكرر فرقعة أصابعك في نفس الوقت إلا بعد مرور وقت من الزمن وذلك للسماح للغاز الذي خرج (تفرقع) للعودة والذوبان في هذا السائل</a:t>
            </a:r>
          </a:p>
        </p:txBody>
      </p:sp>
    </p:spTree>
    <p:extLst>
      <p:ext uri="{BB962C8B-B14F-4D97-AF65-F5344CB8AC3E}">
        <p14:creationId xmlns:p14="http://schemas.microsoft.com/office/powerpoint/2010/main" val="2746761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عنوان 1"/>
          <p:cNvSpPr>
            <a:spLocks noGrp="1"/>
          </p:cNvSpPr>
          <p:nvPr>
            <p:ph type="title"/>
          </p:nvPr>
        </p:nvSpPr>
        <p:spPr>
          <a:xfrm>
            <a:off x="457200" y="115888"/>
            <a:ext cx="8229600" cy="433387"/>
          </a:xfrm>
        </p:spPr>
        <p:txBody>
          <a:bodyPr>
            <a:normAutofit fontScale="90000"/>
          </a:bodyPr>
          <a:lstStyle/>
          <a:p>
            <a:r>
              <a:rPr lang="ar-IQ" altLang="ar-IQ" sz="3600" b="1" dirty="0" smtClean="0">
                <a:solidFill>
                  <a:srgbClr val="FF0000"/>
                </a:solidFill>
                <a:latin typeface="Simplified Arabic" pitchFamily="18" charset="-78"/>
                <a:cs typeface="Simplified Arabic" pitchFamily="18" charset="-78"/>
              </a:rPr>
              <a:t>أضرار فرقعة الأصابع</a:t>
            </a:r>
          </a:p>
        </p:txBody>
      </p:sp>
      <p:sp>
        <p:nvSpPr>
          <p:cNvPr id="210947" name="عنصر نائب للمحتوى 2"/>
          <p:cNvSpPr>
            <a:spLocks noGrp="1"/>
          </p:cNvSpPr>
          <p:nvPr>
            <p:ph idx="1"/>
          </p:nvPr>
        </p:nvSpPr>
        <p:spPr>
          <a:xfrm>
            <a:off x="179388" y="620713"/>
            <a:ext cx="8856662" cy="6048375"/>
          </a:xfrm>
        </p:spPr>
        <p:txBody>
          <a:bodyPr/>
          <a:lstStyle/>
          <a:p>
            <a:pPr algn="just"/>
            <a:r>
              <a:rPr lang="ar-IQ" altLang="ar-IQ" b="1" dirty="0" smtClean="0">
                <a:latin typeface="Simplified Arabic" pitchFamily="18" charset="-78"/>
                <a:cs typeface="Simplified Arabic" pitchFamily="18" charset="-78"/>
              </a:rPr>
              <a:t>أوضح الباحثون أن من اعتادوا على فرقعة الأصابع يتعرضون لأضرار بالغة في أربطة ومفاصل الأصابع</a:t>
            </a:r>
          </a:p>
          <a:p>
            <a:pPr algn="just"/>
            <a:r>
              <a:rPr lang="ar-IQ" altLang="ar-IQ" b="1" dirty="0" smtClean="0">
                <a:latin typeface="Simplified Arabic" pitchFamily="18" charset="-78"/>
                <a:cs typeface="Simplified Arabic" pitchFamily="18" charset="-78"/>
              </a:rPr>
              <a:t>وان الصوت المرتفع لفرقعة الأصابع يكون ناتجاً عن انخفاض حاد في الضغط خلال كبسولة المفصل تتسبب في تكوين فقاعة من السائل حول المفصل</a:t>
            </a:r>
          </a:p>
          <a:p>
            <a:pPr algn="just"/>
            <a:r>
              <a:rPr lang="ar-IQ" altLang="ar-IQ" b="1" dirty="0" smtClean="0">
                <a:latin typeface="Simplified Arabic" pitchFamily="18" charset="-78"/>
                <a:cs typeface="Simplified Arabic" pitchFamily="18" charset="-78"/>
              </a:rPr>
              <a:t>على المدى الطويل تتسبب فرقعة الأصابع في خلل مزمن في المفصل فتجعل الشخص غير قادر على تحريك الأصابع</a:t>
            </a:r>
          </a:p>
          <a:p>
            <a:pPr algn="just"/>
            <a:r>
              <a:rPr lang="ar-IQ" altLang="ar-IQ" b="1" dirty="0" smtClean="0">
                <a:latin typeface="Simplified Arabic" pitchFamily="18" charset="-78"/>
                <a:cs typeface="Simplified Arabic" pitchFamily="18" charset="-78"/>
              </a:rPr>
              <a:t>(طبعا في حالة الإكثار من الفرقعة أو كما نسميه إدمان فرقعة الأصابع)</a:t>
            </a:r>
          </a:p>
          <a:p>
            <a:pPr algn="just"/>
            <a:r>
              <a:rPr lang="ar-IQ" altLang="ar-IQ" b="1" dirty="0" smtClean="0">
                <a:latin typeface="Simplified Arabic" pitchFamily="18" charset="-78"/>
                <a:cs typeface="Simplified Arabic" pitchFamily="18" charset="-78"/>
              </a:rPr>
              <a:t>وتؤدي كثرتها إلى شيخوخة مبكرة.</a:t>
            </a:r>
          </a:p>
        </p:txBody>
      </p:sp>
    </p:spTree>
    <p:extLst>
      <p:ext uri="{BB962C8B-B14F-4D97-AF65-F5344CB8AC3E}">
        <p14:creationId xmlns:p14="http://schemas.microsoft.com/office/powerpoint/2010/main" val="3999691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عنوان 1"/>
          <p:cNvSpPr>
            <a:spLocks noGrp="1"/>
          </p:cNvSpPr>
          <p:nvPr>
            <p:ph type="title"/>
          </p:nvPr>
        </p:nvSpPr>
        <p:spPr>
          <a:xfrm>
            <a:off x="457200" y="115888"/>
            <a:ext cx="8229600" cy="576262"/>
          </a:xfrm>
        </p:spPr>
        <p:txBody>
          <a:bodyPr>
            <a:normAutofit fontScale="90000"/>
          </a:bodyPr>
          <a:lstStyle/>
          <a:p>
            <a:pPr algn="ctr"/>
            <a:r>
              <a:rPr lang="ar-IQ" altLang="ar-IQ" b="1" dirty="0" smtClean="0">
                <a:solidFill>
                  <a:srgbClr val="FF0000"/>
                </a:solidFill>
                <a:latin typeface="Simplified Arabic" pitchFamily="18" charset="-78"/>
                <a:cs typeface="Simplified Arabic" pitchFamily="18" charset="-78"/>
              </a:rPr>
              <a:t>القدمين</a:t>
            </a:r>
          </a:p>
        </p:txBody>
      </p:sp>
      <p:sp>
        <p:nvSpPr>
          <p:cNvPr id="211971" name="عنصر نائب للمحتوى 2"/>
          <p:cNvSpPr>
            <a:spLocks noGrp="1"/>
          </p:cNvSpPr>
          <p:nvPr>
            <p:ph idx="1"/>
          </p:nvPr>
        </p:nvSpPr>
        <p:spPr>
          <a:xfrm>
            <a:off x="179388" y="836613"/>
            <a:ext cx="8713787" cy="5905500"/>
          </a:xfrm>
        </p:spPr>
        <p:txBody>
          <a:bodyPr/>
          <a:lstStyle/>
          <a:p>
            <a:pPr algn="just"/>
            <a:r>
              <a:rPr lang="ar-IQ" altLang="ar-IQ" sz="4800" b="1" dirty="0" smtClean="0">
                <a:latin typeface="Simplified Arabic" pitchFamily="18" charset="-78"/>
                <a:cs typeface="Simplified Arabic" pitchFamily="18" charset="-78"/>
              </a:rPr>
              <a:t>القدم والكاحل عند الإنسان يمثلان بنية ميكانيكية قوية ومعقدة، </a:t>
            </a:r>
          </a:p>
          <a:p>
            <a:pPr algn="just"/>
            <a:r>
              <a:rPr lang="ar-IQ" altLang="ar-IQ" sz="4800" b="1" dirty="0" smtClean="0">
                <a:latin typeface="Simplified Arabic" pitchFamily="18" charset="-78"/>
                <a:cs typeface="Simplified Arabic" pitchFamily="18" charset="-78"/>
              </a:rPr>
              <a:t>حيث تحتوي القدم على </a:t>
            </a:r>
            <a:r>
              <a:rPr lang="ar-IQ" altLang="ar-IQ" sz="4800" b="1" dirty="0" smtClean="0">
                <a:solidFill>
                  <a:srgbClr val="9933FF"/>
                </a:solidFill>
                <a:latin typeface="Simplified Arabic" pitchFamily="18" charset="-78"/>
                <a:cs typeface="Simplified Arabic" pitchFamily="18" charset="-78"/>
              </a:rPr>
              <a:t>ستة وعشرين </a:t>
            </a:r>
            <a:r>
              <a:rPr lang="ar-IQ" altLang="ar-IQ" sz="4800" b="1" dirty="0" smtClean="0">
                <a:latin typeface="Simplified Arabic" pitchFamily="18" charset="-78"/>
                <a:cs typeface="Simplified Arabic" pitchFamily="18" charset="-78"/>
              </a:rPr>
              <a:t>عظماً، </a:t>
            </a:r>
          </a:p>
          <a:p>
            <a:pPr algn="just"/>
            <a:r>
              <a:rPr lang="ar-IQ" altLang="ar-IQ" sz="4800" b="1" dirty="0" smtClean="0">
                <a:solidFill>
                  <a:srgbClr val="9933FF"/>
                </a:solidFill>
                <a:latin typeface="Simplified Arabic" pitchFamily="18" charset="-78"/>
                <a:cs typeface="Simplified Arabic" pitchFamily="18" charset="-78"/>
              </a:rPr>
              <a:t>وثلاثة وثلاثين </a:t>
            </a:r>
            <a:r>
              <a:rPr lang="ar-IQ" altLang="ar-IQ" sz="4800" b="1" dirty="0" smtClean="0">
                <a:latin typeface="Simplified Arabic" pitchFamily="18" charset="-78"/>
                <a:cs typeface="Simplified Arabic" pitchFamily="18" charset="-78"/>
              </a:rPr>
              <a:t>مفصلا (عشرون منهم يكونون مفاصل نشطة)، </a:t>
            </a:r>
          </a:p>
          <a:p>
            <a:pPr algn="just"/>
            <a:r>
              <a:rPr lang="ar-IQ" altLang="ar-IQ" sz="4800" b="1" dirty="0" smtClean="0">
                <a:latin typeface="Simplified Arabic" pitchFamily="18" charset="-78"/>
                <a:cs typeface="Simplified Arabic" pitchFamily="18" charset="-78"/>
              </a:rPr>
              <a:t>وأكثر من </a:t>
            </a:r>
            <a:r>
              <a:rPr lang="ar-IQ" altLang="ar-IQ" sz="4800" b="1" dirty="0" smtClean="0">
                <a:solidFill>
                  <a:srgbClr val="9933FF"/>
                </a:solidFill>
                <a:latin typeface="Simplified Arabic" pitchFamily="18" charset="-78"/>
                <a:cs typeface="Simplified Arabic" pitchFamily="18" charset="-78"/>
              </a:rPr>
              <a:t>مائة عضلة </a:t>
            </a:r>
            <a:r>
              <a:rPr lang="ar-IQ" altLang="ar-IQ" sz="4800" b="1" dirty="0" smtClean="0">
                <a:latin typeface="Simplified Arabic" pitchFamily="18" charset="-78"/>
                <a:cs typeface="Simplified Arabic" pitchFamily="18" charset="-78"/>
              </a:rPr>
              <a:t>ووتر ورباط.</a:t>
            </a:r>
          </a:p>
        </p:txBody>
      </p:sp>
    </p:spTree>
    <p:extLst>
      <p:ext uri="{BB962C8B-B14F-4D97-AF65-F5344CB8AC3E}">
        <p14:creationId xmlns:p14="http://schemas.microsoft.com/office/powerpoint/2010/main" val="3564538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عنوان 1"/>
          <p:cNvSpPr>
            <a:spLocks noGrp="1"/>
          </p:cNvSpPr>
          <p:nvPr>
            <p:ph type="title"/>
          </p:nvPr>
        </p:nvSpPr>
        <p:spPr>
          <a:xfrm>
            <a:off x="457200" y="188913"/>
            <a:ext cx="8229600" cy="576262"/>
          </a:xfrm>
        </p:spPr>
        <p:txBody>
          <a:bodyPr>
            <a:normAutofit fontScale="90000"/>
          </a:bodyPr>
          <a:lstStyle/>
          <a:p>
            <a:pPr algn="ctr"/>
            <a:r>
              <a:rPr lang="ar-IQ" altLang="ar-IQ" b="1" dirty="0" smtClean="0">
                <a:solidFill>
                  <a:srgbClr val="FF0000"/>
                </a:solidFill>
                <a:latin typeface="Simplified Arabic" pitchFamily="18" charset="-78"/>
                <a:cs typeface="Simplified Arabic" pitchFamily="18" charset="-78"/>
              </a:rPr>
              <a:t>الهيكل العظمي للقدم</a:t>
            </a:r>
          </a:p>
        </p:txBody>
      </p:sp>
      <p:sp>
        <p:nvSpPr>
          <p:cNvPr id="212995" name="عنصر نائب للمحتوى 2"/>
          <p:cNvSpPr>
            <a:spLocks noGrp="1"/>
          </p:cNvSpPr>
          <p:nvPr>
            <p:ph idx="1"/>
          </p:nvPr>
        </p:nvSpPr>
        <p:spPr>
          <a:xfrm>
            <a:off x="250825" y="908050"/>
            <a:ext cx="8642350" cy="5834063"/>
          </a:xfrm>
        </p:spPr>
        <p:txBody>
          <a:bodyPr/>
          <a:lstStyle/>
          <a:p>
            <a:pPr algn="just"/>
            <a:r>
              <a:rPr lang="ar-IQ" altLang="ar-IQ" sz="4000" b="1" dirty="0" smtClean="0">
                <a:latin typeface="Simplified Arabic" pitchFamily="18" charset="-78"/>
                <a:cs typeface="Simplified Arabic" pitchFamily="18" charset="-78"/>
              </a:rPr>
              <a:t>تتكون قدم الإنسان من 26 عظماً. </a:t>
            </a:r>
          </a:p>
          <a:p>
            <a:pPr algn="just"/>
            <a:r>
              <a:rPr lang="ar-IQ" altLang="ar-IQ" sz="4000" b="1" dirty="0" smtClean="0">
                <a:latin typeface="Simplified Arabic" pitchFamily="18" charset="-78"/>
                <a:cs typeface="Simplified Arabic" pitchFamily="18" charset="-78"/>
              </a:rPr>
              <a:t>هذه العظام هي:</a:t>
            </a:r>
          </a:p>
          <a:p>
            <a:pPr algn="just"/>
            <a:r>
              <a:rPr lang="ar-IQ" altLang="ar-IQ" sz="4000" b="1" dirty="0" smtClean="0">
                <a:latin typeface="Simplified Arabic" pitchFamily="18" charset="-78"/>
                <a:cs typeface="Simplified Arabic" pitchFamily="18" charset="-78"/>
              </a:rPr>
              <a:t>عظام </a:t>
            </a:r>
            <a:r>
              <a:rPr lang="ar-IQ" altLang="ar-IQ" sz="4000" b="1" dirty="0" smtClean="0">
                <a:solidFill>
                  <a:srgbClr val="9933FF"/>
                </a:solidFill>
                <a:latin typeface="Simplified Arabic" pitchFamily="18" charset="-78"/>
                <a:cs typeface="Simplified Arabic" pitchFamily="18" charset="-78"/>
              </a:rPr>
              <a:t>رسغ القدم </a:t>
            </a:r>
            <a:r>
              <a:rPr lang="ar-IQ" altLang="ar-IQ" sz="4000" b="1" dirty="0" smtClean="0">
                <a:latin typeface="Simplified Arabic" pitchFamily="18" charset="-78"/>
                <a:cs typeface="Simplified Arabic" pitchFamily="18" charset="-78"/>
              </a:rPr>
              <a:t>: مكونة من (</a:t>
            </a:r>
            <a:r>
              <a:rPr lang="ar-IQ" altLang="ar-IQ" sz="4000" b="1" u="sng" dirty="0" smtClean="0">
                <a:latin typeface="Simplified Arabic" pitchFamily="18" charset="-78"/>
                <a:cs typeface="Simplified Arabic" pitchFamily="18" charset="-78"/>
              </a:rPr>
              <a:t>7</a:t>
            </a:r>
            <a:r>
              <a:rPr lang="ar-IQ" altLang="ar-IQ" sz="4000" b="1" dirty="0" smtClean="0">
                <a:latin typeface="Simplified Arabic" pitchFamily="18" charset="-78"/>
                <a:cs typeface="Simplified Arabic" pitchFamily="18" charset="-78"/>
              </a:rPr>
              <a:t>) </a:t>
            </a:r>
            <a:r>
              <a:rPr lang="ar-IQ" altLang="ar-IQ" sz="4000" b="1" dirty="0" smtClean="0">
                <a:solidFill>
                  <a:srgbClr val="FF0000"/>
                </a:solidFill>
                <a:latin typeface="Simplified Arabic" pitchFamily="18" charset="-78"/>
                <a:cs typeface="Simplified Arabic" pitchFamily="18" charset="-78"/>
              </a:rPr>
              <a:t>سبعة عظام </a:t>
            </a:r>
            <a:r>
              <a:rPr lang="ar-IQ" altLang="ar-IQ" sz="4000" b="1" dirty="0" smtClean="0">
                <a:latin typeface="Simplified Arabic" pitchFamily="18" charset="-78"/>
                <a:cs typeface="Simplified Arabic" pitchFamily="18" charset="-78"/>
              </a:rPr>
              <a:t>أو (عظام العرقوب).</a:t>
            </a:r>
          </a:p>
          <a:p>
            <a:pPr algn="just"/>
            <a:r>
              <a:rPr lang="ar-IQ" altLang="ar-IQ" sz="4000" b="1" dirty="0" smtClean="0">
                <a:solidFill>
                  <a:srgbClr val="9933FF"/>
                </a:solidFill>
                <a:latin typeface="Simplified Arabic" pitchFamily="18" charset="-78"/>
                <a:cs typeface="Simplified Arabic" pitchFamily="18" charset="-78"/>
              </a:rPr>
              <a:t>مشط</a:t>
            </a:r>
            <a:r>
              <a:rPr lang="ar-IQ" altLang="ar-IQ" sz="4000" b="1" dirty="0" smtClean="0">
                <a:latin typeface="Simplified Arabic" pitchFamily="18" charset="-78"/>
                <a:cs typeface="Simplified Arabic" pitchFamily="18" charset="-78"/>
              </a:rPr>
              <a:t> القدم : مكون من </a:t>
            </a:r>
            <a:r>
              <a:rPr lang="ar-IQ" altLang="ar-IQ" sz="4000" b="1" dirty="0" smtClean="0">
                <a:solidFill>
                  <a:srgbClr val="FF0000"/>
                </a:solidFill>
                <a:latin typeface="Simplified Arabic" pitchFamily="18" charset="-78"/>
                <a:cs typeface="Simplified Arabic" pitchFamily="18" charset="-78"/>
              </a:rPr>
              <a:t>خمسة عظام</a:t>
            </a:r>
            <a:r>
              <a:rPr lang="ar-IQ" altLang="ar-IQ" sz="4000" b="1" dirty="0" smtClean="0">
                <a:latin typeface="Simplified Arabic" pitchFamily="18" charset="-78"/>
                <a:cs typeface="Simplified Arabic" pitchFamily="18" charset="-78"/>
              </a:rPr>
              <a:t>.</a:t>
            </a:r>
          </a:p>
          <a:p>
            <a:pPr algn="just"/>
            <a:r>
              <a:rPr lang="ar-IQ" altLang="ar-IQ" sz="4000" b="1" dirty="0" smtClean="0">
                <a:solidFill>
                  <a:srgbClr val="9933FF"/>
                </a:solidFill>
                <a:latin typeface="Simplified Arabic" pitchFamily="18" charset="-78"/>
                <a:cs typeface="Simplified Arabic" pitchFamily="18" charset="-78"/>
              </a:rPr>
              <a:t>سلاميات</a:t>
            </a:r>
            <a:r>
              <a:rPr lang="ar-IQ" altLang="ar-IQ" sz="4000" b="1" dirty="0" smtClean="0">
                <a:latin typeface="Simplified Arabic" pitchFamily="18" charset="-78"/>
                <a:cs typeface="Simplified Arabic" pitchFamily="18" charset="-78"/>
              </a:rPr>
              <a:t> القدم : </a:t>
            </a:r>
            <a:r>
              <a:rPr lang="ar-IQ" altLang="ar-IQ" sz="4000" b="1" dirty="0" smtClean="0">
                <a:solidFill>
                  <a:srgbClr val="FF0000"/>
                </a:solidFill>
                <a:latin typeface="Simplified Arabic" pitchFamily="18" charset="-78"/>
                <a:cs typeface="Simplified Arabic" pitchFamily="18" charset="-78"/>
              </a:rPr>
              <a:t>الأربع عشرة </a:t>
            </a:r>
            <a:r>
              <a:rPr lang="ar-IQ" altLang="ar-IQ" sz="4000" b="1" dirty="0" smtClean="0">
                <a:latin typeface="Simplified Arabic" pitchFamily="18" charset="-78"/>
                <a:cs typeface="Simplified Arabic" pitchFamily="18" charset="-78"/>
              </a:rPr>
              <a:t>أو (عظام أصابع القدم).</a:t>
            </a:r>
          </a:p>
        </p:txBody>
      </p:sp>
    </p:spTree>
    <p:extLst>
      <p:ext uri="{BB962C8B-B14F-4D97-AF65-F5344CB8AC3E}">
        <p14:creationId xmlns:p14="http://schemas.microsoft.com/office/powerpoint/2010/main" val="15355856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عنوان 1"/>
          <p:cNvSpPr>
            <a:spLocks noGrp="1"/>
          </p:cNvSpPr>
          <p:nvPr>
            <p:ph type="title"/>
          </p:nvPr>
        </p:nvSpPr>
        <p:spPr>
          <a:xfrm>
            <a:off x="457200" y="115888"/>
            <a:ext cx="8229600" cy="649287"/>
          </a:xfrm>
        </p:spPr>
        <p:txBody>
          <a:bodyPr>
            <a:normAutofit fontScale="90000"/>
          </a:bodyPr>
          <a:lstStyle/>
          <a:p>
            <a:pPr algn="ctr"/>
            <a:r>
              <a:rPr lang="ar-IQ" altLang="ar-IQ" b="1" dirty="0" smtClean="0">
                <a:solidFill>
                  <a:srgbClr val="FF0000"/>
                </a:solidFill>
                <a:latin typeface="Simplified Arabic" pitchFamily="18" charset="-78"/>
                <a:cs typeface="Simplified Arabic" pitchFamily="18" charset="-78"/>
              </a:rPr>
              <a:t>صورة الهيكل العظمي للقدم</a:t>
            </a:r>
          </a:p>
        </p:txBody>
      </p:sp>
      <p:pic>
        <p:nvPicPr>
          <p:cNvPr id="21401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47813" y="836613"/>
            <a:ext cx="6192837" cy="5832475"/>
          </a:xfrm>
          <a:noFill/>
        </p:spPr>
      </p:pic>
    </p:spTree>
    <p:extLst>
      <p:ext uri="{BB962C8B-B14F-4D97-AF65-F5344CB8AC3E}">
        <p14:creationId xmlns:p14="http://schemas.microsoft.com/office/powerpoint/2010/main" val="18413253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457200" y="188913"/>
            <a:ext cx="8229600" cy="576262"/>
          </a:xfrm>
        </p:spPr>
        <p:txBody>
          <a:bodyPr>
            <a:normAutofit/>
          </a:bodyPr>
          <a:lstStyle/>
          <a:p>
            <a:pPr eaLnBrk="1" hangingPunct="1"/>
            <a:r>
              <a:rPr lang="ar-IQ" altLang="ar-IQ" sz="3200" b="1" dirty="0" smtClean="0">
                <a:solidFill>
                  <a:srgbClr val="FF0000"/>
                </a:solidFill>
              </a:rPr>
              <a:t>1ـ2ـ2ـ5 إصابات كاحل القدم  </a:t>
            </a:r>
            <a:r>
              <a:rPr lang="en-US" altLang="ar-IQ" sz="3200" b="1" dirty="0" smtClean="0">
                <a:solidFill>
                  <a:srgbClr val="FF0000"/>
                </a:solidFill>
              </a:rPr>
              <a:t>Foot Injury</a:t>
            </a:r>
            <a:r>
              <a:rPr lang="ar-IQ" altLang="ar-IQ" sz="3200" dirty="0" smtClean="0">
                <a:solidFill>
                  <a:srgbClr val="FF0000"/>
                </a:solidFill>
              </a:rPr>
              <a:t> </a:t>
            </a:r>
            <a:endParaRPr lang="en-US" altLang="ar-IQ" sz="3200" dirty="0" smtClean="0">
              <a:solidFill>
                <a:srgbClr val="FF0000"/>
              </a:solidFill>
            </a:endParaRPr>
          </a:p>
        </p:txBody>
      </p:sp>
      <p:sp>
        <p:nvSpPr>
          <p:cNvPr id="215043" name="Rectangle 3"/>
          <p:cNvSpPr>
            <a:spLocks noGrp="1" noChangeArrowheads="1"/>
          </p:cNvSpPr>
          <p:nvPr>
            <p:ph idx="1"/>
          </p:nvPr>
        </p:nvSpPr>
        <p:spPr>
          <a:xfrm>
            <a:off x="179388" y="836613"/>
            <a:ext cx="8785225" cy="5761037"/>
          </a:xfrm>
        </p:spPr>
        <p:txBody>
          <a:bodyPr/>
          <a:lstStyle/>
          <a:p>
            <a:pPr algn="just" eaLnBrk="1" hangingPunct="1"/>
            <a:r>
              <a:rPr lang="ar-IQ" altLang="ar-IQ" sz="3600" b="1" dirty="0" smtClean="0">
                <a:solidFill>
                  <a:srgbClr val="0070C0"/>
                </a:solidFill>
                <a:latin typeface="Simplified Arabic" pitchFamily="18" charset="-78"/>
                <a:cs typeface="Simplified Arabic" pitchFamily="18" charset="-78"/>
              </a:rPr>
              <a:t>مقدمة عن القدم </a:t>
            </a:r>
          </a:p>
          <a:p>
            <a:pPr algn="just" eaLnBrk="1" hangingPunct="1"/>
            <a:r>
              <a:rPr lang="ar-IQ" altLang="ar-IQ" sz="3600" b="1" dirty="0" smtClean="0">
                <a:latin typeface="Simplified Arabic" pitchFamily="18" charset="-78"/>
                <a:cs typeface="Simplified Arabic" pitchFamily="18" charset="-78"/>
              </a:rPr>
              <a:t>إنَ الجسم بأنشطتهِ كافة وحركاتهِ وأوزانه يعتمدُ اعتمادا أساسياً على القدم التي </a:t>
            </a:r>
            <a:r>
              <a:rPr lang="ar-IQ" altLang="ar-IQ" sz="3600" b="1" u="sng" dirty="0" smtClean="0">
                <a:solidFill>
                  <a:srgbClr val="FF0000"/>
                </a:solidFill>
                <a:latin typeface="Simplified Arabic" pitchFamily="18" charset="-78"/>
                <a:cs typeface="Simplified Arabic" pitchFamily="18" charset="-78"/>
              </a:rPr>
              <a:t>تُعد</a:t>
            </a:r>
            <a:r>
              <a:rPr lang="ar-IQ" altLang="ar-IQ" sz="3600" b="1" dirty="0" smtClean="0">
                <a:solidFill>
                  <a:srgbClr val="FF0000"/>
                </a:solidFill>
                <a:latin typeface="Simplified Arabic" pitchFamily="18" charset="-78"/>
                <a:cs typeface="Simplified Arabic" pitchFamily="18" charset="-78"/>
              </a:rPr>
              <a:t> </a:t>
            </a:r>
            <a:r>
              <a:rPr lang="ar-IQ" altLang="ar-IQ" sz="3600" b="1" u="sng" dirty="0" smtClean="0">
                <a:solidFill>
                  <a:srgbClr val="FF0000"/>
                </a:solidFill>
                <a:latin typeface="Simplified Arabic" pitchFamily="18" charset="-78"/>
                <a:cs typeface="Simplified Arabic" pitchFamily="18" charset="-78"/>
              </a:rPr>
              <a:t>ركيزةً</a:t>
            </a:r>
            <a:r>
              <a:rPr lang="ar-IQ" altLang="ar-IQ" sz="3600" b="1" dirty="0" smtClean="0">
                <a:latin typeface="Simplified Arabic" pitchFamily="18" charset="-78"/>
                <a:cs typeface="Simplified Arabic" pitchFamily="18" charset="-78"/>
              </a:rPr>
              <a:t> له </a:t>
            </a:r>
            <a:r>
              <a:rPr lang="ar-IQ" altLang="ar-IQ" sz="3600" b="1" u="sng" dirty="0" smtClean="0">
                <a:solidFill>
                  <a:srgbClr val="FF0000"/>
                </a:solidFill>
                <a:latin typeface="Simplified Arabic" pitchFamily="18" charset="-78"/>
                <a:cs typeface="Simplified Arabic" pitchFamily="18" charset="-78"/>
              </a:rPr>
              <a:t>والآلةُ</a:t>
            </a:r>
            <a:r>
              <a:rPr lang="ar-IQ" altLang="ar-IQ" sz="3600" b="1" dirty="0" smtClean="0">
                <a:latin typeface="Simplified Arabic" pitchFamily="18" charset="-78"/>
                <a:cs typeface="Simplified Arabic" pitchFamily="18" charset="-78"/>
              </a:rPr>
              <a:t> المحركةُ لجميعِ أجزائهِ.</a:t>
            </a:r>
          </a:p>
          <a:p>
            <a:pPr algn="just" eaLnBrk="1" hangingPunct="1"/>
            <a:r>
              <a:rPr lang="ar-IQ" altLang="ar-IQ" sz="3600" b="1" dirty="0" smtClean="0">
                <a:latin typeface="Simplified Arabic" pitchFamily="18" charset="-78"/>
                <a:cs typeface="Simplified Arabic" pitchFamily="18" charset="-78"/>
              </a:rPr>
              <a:t>كما إنها تشكلُ عاملاً فعالاً في أيِ نشاطٍ حركي.</a:t>
            </a:r>
          </a:p>
          <a:p>
            <a:pPr algn="just" eaLnBrk="1" hangingPunct="1"/>
            <a:r>
              <a:rPr lang="ar-IQ" altLang="ar-IQ" sz="3600" b="1" dirty="0" smtClean="0">
                <a:latin typeface="Simplified Arabic" pitchFamily="18" charset="-78"/>
                <a:cs typeface="Simplified Arabic" pitchFamily="18" charset="-78"/>
              </a:rPr>
              <a:t>وبالرغم من </a:t>
            </a:r>
            <a:r>
              <a:rPr lang="ar-IQ" altLang="ar-IQ" sz="3600" b="1" u="sng" dirty="0" smtClean="0">
                <a:solidFill>
                  <a:srgbClr val="FF0000"/>
                </a:solidFill>
                <a:latin typeface="Simplified Arabic" pitchFamily="18" charset="-78"/>
                <a:cs typeface="Simplified Arabic" pitchFamily="18" charset="-78"/>
              </a:rPr>
              <a:t>صغر</a:t>
            </a:r>
            <a:r>
              <a:rPr lang="ar-IQ" altLang="ar-IQ" sz="3600" b="1" dirty="0" smtClean="0">
                <a:latin typeface="Simplified Arabic" pitchFamily="18" charset="-78"/>
                <a:cs typeface="Simplified Arabic" pitchFamily="18" charset="-78"/>
              </a:rPr>
              <a:t> القدمين ووزنهما النسبي مقارنةً بالأجزاءِ الأخرى للجسمِ لكنَ موقعهما ووظيفتهما تحتمان عليهما حَملُ الجسم ودفعَهُ والسير بهِ خلالَ سنواتٍ من الوقوفِ وملايين الخطوات حتى نهاية العمر. </a:t>
            </a:r>
            <a:r>
              <a:rPr lang="en-US" altLang="ar-IQ" sz="3600" b="1" dirty="0" smtClean="0">
                <a:latin typeface="Simplified Arabic" pitchFamily="18" charset="-78"/>
                <a:cs typeface="Simplified Arabic" pitchFamily="18" charset="-78"/>
              </a:rPr>
              <a:t> </a:t>
            </a:r>
          </a:p>
        </p:txBody>
      </p:sp>
    </p:spTree>
    <p:extLst>
      <p:ext uri="{BB962C8B-B14F-4D97-AF65-F5344CB8AC3E}">
        <p14:creationId xmlns:p14="http://schemas.microsoft.com/office/powerpoint/2010/main" val="24890533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457200" y="274638"/>
            <a:ext cx="8229600" cy="633412"/>
          </a:xfrm>
        </p:spPr>
        <p:txBody>
          <a:bodyPr/>
          <a:lstStyle/>
          <a:p>
            <a:pPr eaLnBrk="1" hangingPunct="1"/>
            <a:r>
              <a:rPr lang="ar-IQ" altLang="ar-IQ" sz="3200" b="1" dirty="0" smtClean="0">
                <a:solidFill>
                  <a:srgbClr val="FF0000"/>
                </a:solidFill>
                <a:latin typeface="Simplified Arabic" pitchFamily="18" charset="-78"/>
                <a:cs typeface="Simplified Arabic" pitchFamily="18" charset="-78"/>
              </a:rPr>
              <a:t>صورة توضح الهيكل العظمي للقدم</a:t>
            </a:r>
            <a:endParaRPr lang="en-US" altLang="ar-IQ" sz="3200" b="1" dirty="0" smtClean="0">
              <a:solidFill>
                <a:srgbClr val="FF0000"/>
              </a:solidFill>
              <a:latin typeface="Simplified Arabic" pitchFamily="18" charset="-78"/>
              <a:cs typeface="Simplified Arabic" pitchFamily="18" charset="-78"/>
            </a:endParaRPr>
          </a:p>
        </p:txBody>
      </p:sp>
      <p:pic>
        <p:nvPicPr>
          <p:cNvPr id="216067" name="Picture 4" descr="foot17"/>
          <p:cNvPicPr>
            <a:picLocks noGrp="1" noChangeAspect="1" noChangeArrowheads="1"/>
          </p:cNvPicPr>
          <p:nvPr>
            <p:ph idx="1"/>
          </p:nvPr>
        </p:nvPicPr>
        <p:blipFill>
          <a:blip r:embed="rId2">
            <a:lum bright="-18000" contrast="30000"/>
            <a:extLst>
              <a:ext uri="{28A0092B-C50C-407E-A947-70E740481C1C}">
                <a14:useLocalDpi xmlns:a14="http://schemas.microsoft.com/office/drawing/2010/main" val="0"/>
              </a:ext>
            </a:extLst>
          </a:blip>
          <a:srcRect/>
          <a:stretch>
            <a:fillRect/>
          </a:stretch>
        </p:blipFill>
        <p:spPr>
          <a:xfrm>
            <a:off x="539750" y="1196975"/>
            <a:ext cx="8064500" cy="5184775"/>
          </a:xfrm>
          <a:noFill/>
          <a:ln>
            <a:solidFill>
              <a:srgbClr val="3333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16292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9"/>
            <a:ext cx="7886700" cy="975639"/>
          </a:xfrm>
        </p:spPr>
        <p:txBody>
          <a:bodyPr>
            <a:normAutofit/>
          </a:bodyPr>
          <a:lstStyle/>
          <a:p>
            <a:pPr algn="ctr"/>
            <a:r>
              <a:rPr lang="ar-IQ" b="1" dirty="0" smtClean="0">
                <a:solidFill>
                  <a:srgbClr val="FF0000"/>
                </a:solidFill>
                <a:latin typeface="Simplified Arabic" pitchFamily="18" charset="-78"/>
                <a:cs typeface="Simplified Arabic" pitchFamily="18" charset="-78"/>
              </a:rPr>
              <a:t>تذكير / انتهت المحاضرة السابقة (7) </a:t>
            </a:r>
            <a:endParaRPr lang="en-US" b="1"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467544" y="1556792"/>
            <a:ext cx="8280920" cy="4896543"/>
          </a:xfrm>
        </p:spPr>
        <p:txBody>
          <a:bodyPr>
            <a:normAutofit/>
          </a:bodyPr>
          <a:lstStyle/>
          <a:p>
            <a:pPr algn="ctr"/>
            <a:r>
              <a:rPr lang="ar-IQ" sz="4000" b="1" dirty="0" smtClean="0">
                <a:latin typeface="Simplified Arabic" pitchFamily="18" charset="-78"/>
                <a:cs typeface="Simplified Arabic" pitchFamily="18" charset="-78"/>
              </a:rPr>
              <a:t>وصلنا بالمحاضرة السابقة رقم ( </a:t>
            </a:r>
            <a:r>
              <a:rPr lang="ar-IQ" sz="4000" b="1" u="sng" dirty="0" smtClean="0">
                <a:solidFill>
                  <a:srgbClr val="9933FF"/>
                </a:solidFill>
                <a:latin typeface="Simplified Arabic" pitchFamily="18" charset="-78"/>
                <a:cs typeface="Simplified Arabic" pitchFamily="18" charset="-78"/>
              </a:rPr>
              <a:t>7</a:t>
            </a:r>
            <a:r>
              <a:rPr lang="ar-IQ" sz="4000" b="1" dirty="0" smtClean="0">
                <a:latin typeface="Simplified Arabic" pitchFamily="18" charset="-78"/>
                <a:cs typeface="Simplified Arabic" pitchFamily="18" charset="-78"/>
              </a:rPr>
              <a:t> ) إلى موضوع </a:t>
            </a:r>
          </a:p>
          <a:p>
            <a:pPr lvl="0" algn="ctr"/>
            <a:r>
              <a:rPr lang="ar-IQ" sz="4000" b="1" dirty="0">
                <a:solidFill>
                  <a:srgbClr val="FF0000"/>
                </a:solidFill>
                <a:latin typeface="Simplified Arabic" pitchFamily="18" charset="-78"/>
                <a:cs typeface="Simplified Arabic" pitchFamily="18" charset="-78"/>
              </a:rPr>
              <a:t>انتهت المحاضرة السابعة الى موضوع</a:t>
            </a:r>
          </a:p>
          <a:p>
            <a:pPr lvl="0" algn="ctr"/>
            <a:r>
              <a:rPr lang="ar-IQ" sz="4000" b="1" dirty="0">
                <a:solidFill>
                  <a:prstClr val="black"/>
                </a:solidFill>
                <a:ea typeface="Calibri"/>
                <a:cs typeface="Simplified Arabic"/>
              </a:rPr>
              <a:t>ميكانيكية إصابة خلع وكسر عظم </a:t>
            </a:r>
            <a:r>
              <a:rPr lang="ar-IQ" sz="4000" b="1" dirty="0" smtClean="0">
                <a:solidFill>
                  <a:prstClr val="black"/>
                </a:solidFill>
                <a:ea typeface="Calibri"/>
                <a:cs typeface="Simplified Arabic"/>
              </a:rPr>
              <a:t>الكعب</a:t>
            </a:r>
          </a:p>
          <a:p>
            <a:pPr lvl="0" algn="ctr"/>
            <a:r>
              <a:rPr lang="ar-IQ" sz="4000" b="1" dirty="0" smtClean="0">
                <a:solidFill>
                  <a:prstClr val="black"/>
                </a:solidFill>
                <a:ea typeface="Calibri"/>
                <a:cs typeface="Simplified Arabic"/>
              </a:rPr>
              <a:t>نكمل اليوم المحاضرة (8) </a:t>
            </a:r>
          </a:p>
          <a:p>
            <a:pPr lvl="0" algn="ctr"/>
            <a:r>
              <a:rPr lang="ar-IQ" sz="4000" b="1" dirty="0" smtClean="0">
                <a:solidFill>
                  <a:srgbClr val="FF0000"/>
                </a:solidFill>
                <a:ea typeface="Calibri"/>
                <a:cs typeface="Simplified Arabic"/>
              </a:rPr>
              <a:t>من موضوع اليدين </a:t>
            </a:r>
            <a:endParaRPr lang="ar-IQ" sz="4000" b="1" dirty="0">
              <a:solidFill>
                <a:srgbClr val="FF000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32284156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457200" y="115888"/>
            <a:ext cx="8229600" cy="576262"/>
          </a:xfrm>
        </p:spPr>
        <p:txBody>
          <a:bodyPr/>
          <a:lstStyle/>
          <a:p>
            <a:pPr eaLnBrk="1" hangingPunct="1"/>
            <a:r>
              <a:rPr lang="ar-IQ" altLang="ar-IQ" sz="3200" b="1" dirty="0" smtClean="0">
                <a:solidFill>
                  <a:srgbClr val="FF0000"/>
                </a:solidFill>
                <a:latin typeface="Simplified Arabic" pitchFamily="18" charset="-78"/>
                <a:cs typeface="Simplified Arabic" pitchFamily="18" charset="-78"/>
              </a:rPr>
              <a:t>تصميم القدم</a:t>
            </a:r>
            <a:endParaRPr lang="en-US" altLang="ar-IQ" sz="3200" b="1" dirty="0" smtClean="0">
              <a:solidFill>
                <a:srgbClr val="FF0000"/>
              </a:solidFill>
              <a:latin typeface="Simplified Arabic" pitchFamily="18" charset="-78"/>
              <a:cs typeface="Simplified Arabic" pitchFamily="18" charset="-78"/>
            </a:endParaRPr>
          </a:p>
        </p:txBody>
      </p:sp>
      <p:sp>
        <p:nvSpPr>
          <p:cNvPr id="217091" name="Rectangle 3"/>
          <p:cNvSpPr>
            <a:spLocks noGrp="1" noChangeArrowheads="1"/>
          </p:cNvSpPr>
          <p:nvPr>
            <p:ph idx="1"/>
          </p:nvPr>
        </p:nvSpPr>
        <p:spPr>
          <a:xfrm>
            <a:off x="107950" y="836613"/>
            <a:ext cx="8785225" cy="5761037"/>
          </a:xfrm>
        </p:spPr>
        <p:txBody>
          <a:bodyPr/>
          <a:lstStyle/>
          <a:p>
            <a:pPr algn="just" eaLnBrk="1" hangingPunct="1"/>
            <a:r>
              <a:rPr lang="ar-IQ" altLang="ar-IQ" sz="3600" b="1" dirty="0" smtClean="0">
                <a:latin typeface="Simplified Arabic" pitchFamily="18" charset="-78"/>
                <a:cs typeface="Simplified Arabic" pitchFamily="18" charset="-78"/>
              </a:rPr>
              <a:t>إنَ </a:t>
            </a:r>
            <a:r>
              <a:rPr lang="ar-IQ" altLang="ar-IQ" sz="3600" b="1" u="sng" dirty="0" smtClean="0">
                <a:solidFill>
                  <a:srgbClr val="FF0000"/>
                </a:solidFill>
                <a:latin typeface="Simplified Arabic" pitchFamily="18" charset="-78"/>
                <a:cs typeface="Simplified Arabic" pitchFamily="18" charset="-78"/>
              </a:rPr>
              <a:t>هيكل</a:t>
            </a:r>
            <a:r>
              <a:rPr lang="ar-IQ" altLang="ar-IQ" sz="3600" b="1" dirty="0" smtClean="0">
                <a:latin typeface="Simplified Arabic" pitchFamily="18" charset="-78"/>
                <a:cs typeface="Simplified Arabic" pitchFamily="18" charset="-78"/>
              </a:rPr>
              <a:t> قدم الإنسان مصممٌ بهندسة معمارية الإلهية متوازنة وهو عبارة عن أجزاءَ متراصة فوقَ بعضها البعض.</a:t>
            </a:r>
          </a:p>
          <a:p>
            <a:pPr algn="just" eaLnBrk="1" hangingPunct="1"/>
            <a:r>
              <a:rPr lang="ar-IQ" altLang="ar-IQ" sz="3600" b="1" dirty="0" smtClean="0">
                <a:latin typeface="Simplified Arabic" pitchFamily="18" charset="-78"/>
                <a:cs typeface="Simplified Arabic" pitchFamily="18" charset="-78"/>
              </a:rPr>
              <a:t>(العظام) : فهي </a:t>
            </a:r>
            <a:r>
              <a:rPr lang="ar-IQ" altLang="ar-IQ" sz="3600" b="1" u="sng" dirty="0" smtClean="0">
                <a:solidFill>
                  <a:srgbClr val="FF0000"/>
                </a:solidFill>
                <a:latin typeface="Simplified Arabic" pitchFamily="18" charset="-78"/>
                <a:cs typeface="Simplified Arabic" pitchFamily="18" charset="-78"/>
              </a:rPr>
              <a:t>كالمكعبات</a:t>
            </a:r>
            <a:r>
              <a:rPr lang="ar-IQ" altLang="ar-IQ" sz="3600" b="1" dirty="0" smtClean="0">
                <a:latin typeface="Simplified Arabic" pitchFamily="18" charset="-78"/>
                <a:cs typeface="Simplified Arabic" pitchFamily="18" charset="-78"/>
              </a:rPr>
              <a:t> المتراصة في نظامٍ دقيقٍ.</a:t>
            </a:r>
          </a:p>
          <a:p>
            <a:pPr algn="just" eaLnBrk="1" hangingPunct="1"/>
            <a:r>
              <a:rPr lang="ar-IQ" altLang="ar-IQ" sz="3600" b="1" u="sng" dirty="0" smtClean="0">
                <a:solidFill>
                  <a:srgbClr val="FF0000"/>
                </a:solidFill>
                <a:latin typeface="Simplified Arabic" pitchFamily="18" charset="-78"/>
                <a:cs typeface="Simplified Arabic" pitchFamily="18" charset="-78"/>
              </a:rPr>
              <a:t>وعضلات</a:t>
            </a:r>
            <a:r>
              <a:rPr lang="ar-IQ" altLang="ar-IQ" sz="3600" b="1" dirty="0" smtClean="0">
                <a:latin typeface="Simplified Arabic" pitchFamily="18" charset="-78"/>
                <a:cs typeface="Simplified Arabic" pitchFamily="18" charset="-78"/>
              </a:rPr>
              <a:t> القدم عضلات قصيرة تُكَون </a:t>
            </a:r>
            <a:r>
              <a:rPr lang="ar-IQ" altLang="ar-IQ" sz="3600" b="1" u="sng" dirty="0" smtClean="0">
                <a:solidFill>
                  <a:srgbClr val="FF0000"/>
                </a:solidFill>
                <a:latin typeface="Simplified Arabic" pitchFamily="18" charset="-78"/>
                <a:cs typeface="Simplified Arabic" pitchFamily="18" charset="-78"/>
              </a:rPr>
              <a:t>أربع</a:t>
            </a:r>
            <a:r>
              <a:rPr lang="ar-IQ" altLang="ar-IQ" sz="3600" b="1" dirty="0" smtClean="0">
                <a:latin typeface="Simplified Arabic" pitchFamily="18" charset="-78"/>
                <a:cs typeface="Simplified Arabic" pitchFamily="18" charset="-78"/>
              </a:rPr>
              <a:t> طبقات في أخمصِ القدمِ </a:t>
            </a:r>
            <a:r>
              <a:rPr lang="ar-IQ" altLang="ar-IQ" sz="3600" b="1" u="sng" dirty="0" smtClean="0">
                <a:solidFill>
                  <a:srgbClr val="FF0000"/>
                </a:solidFill>
                <a:latin typeface="Simplified Arabic" pitchFamily="18" charset="-78"/>
                <a:cs typeface="Simplified Arabic" pitchFamily="18" charset="-78"/>
              </a:rPr>
              <a:t>ولا تتصل</a:t>
            </a:r>
            <a:r>
              <a:rPr lang="ar-IQ" altLang="ar-IQ" sz="3600" b="1" dirty="0" smtClean="0">
                <a:latin typeface="Simplified Arabic" pitchFamily="18" charset="-78"/>
                <a:cs typeface="Simplified Arabic" pitchFamily="18" charset="-78"/>
              </a:rPr>
              <a:t> بمفصل الكاحل وتنتظم بمجموعات</a:t>
            </a:r>
            <a:r>
              <a:rPr lang="en-US" altLang="ar-IQ" sz="3600" b="1" dirty="0" smtClean="0">
                <a:latin typeface="Simplified Arabic" pitchFamily="18" charset="-78"/>
                <a:cs typeface="Simplified Arabic" pitchFamily="18" charset="-78"/>
              </a:rPr>
              <a:t>  </a:t>
            </a:r>
            <a:r>
              <a:rPr lang="ar-IQ" altLang="ar-IQ" sz="3600" b="1" dirty="0" smtClean="0">
                <a:latin typeface="Simplified Arabic" pitchFamily="18" charset="-78"/>
                <a:cs typeface="Simplified Arabic" pitchFamily="18" charset="-78"/>
              </a:rPr>
              <a:t>داخل اللفافة لكي تعمل على الأصابع.</a:t>
            </a:r>
            <a:r>
              <a:rPr lang="ar-IQ" altLang="ar-IQ" dirty="0" smtClean="0">
                <a:latin typeface="Simplified Arabic" pitchFamily="18" charset="-78"/>
                <a:cs typeface="Simplified Arabic" pitchFamily="18" charset="-78"/>
              </a:rPr>
              <a:t> </a:t>
            </a:r>
            <a:endParaRPr lang="en-US" altLang="ar-IQ"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9551394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457200" y="274638"/>
            <a:ext cx="8229600" cy="777875"/>
          </a:xfrm>
        </p:spPr>
        <p:txBody>
          <a:bodyPr/>
          <a:lstStyle/>
          <a:p>
            <a:pPr eaLnBrk="1" hangingPunct="1"/>
            <a:r>
              <a:rPr lang="ar-IQ" altLang="ar-IQ" sz="3200" b="1" dirty="0" smtClean="0">
                <a:solidFill>
                  <a:srgbClr val="FF0000"/>
                </a:solidFill>
              </a:rPr>
              <a:t>صورة توضح عضلات وأربطة القدم</a:t>
            </a:r>
            <a:endParaRPr lang="en-US" altLang="ar-IQ" sz="3200" b="1" dirty="0" smtClean="0">
              <a:solidFill>
                <a:srgbClr val="FF0000"/>
              </a:solidFill>
            </a:endParaRPr>
          </a:p>
        </p:txBody>
      </p:sp>
      <p:pic>
        <p:nvPicPr>
          <p:cNvPr id="218115" name="Picture 4" descr="foot  Musculus"/>
          <p:cNvPicPr>
            <a:picLocks noGrp="1" noChangeAspect="1" noChangeArrowheads="1"/>
          </p:cNvPicPr>
          <p:nvPr>
            <p:ph idx="1"/>
          </p:nvPr>
        </p:nvPicPr>
        <p:blipFill>
          <a:blip r:embed="rId2">
            <a:lum bright="-14000" contrast="-16000"/>
            <a:extLst>
              <a:ext uri="{28A0092B-C50C-407E-A947-70E740481C1C}">
                <a14:useLocalDpi xmlns:a14="http://schemas.microsoft.com/office/drawing/2010/main" val="0"/>
              </a:ext>
            </a:extLst>
          </a:blip>
          <a:srcRect/>
          <a:stretch>
            <a:fillRect/>
          </a:stretch>
        </p:blipFill>
        <p:spPr>
          <a:xfrm>
            <a:off x="1403350" y="1052513"/>
            <a:ext cx="6337300" cy="5472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540519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457200" y="0"/>
            <a:ext cx="8229600" cy="620713"/>
          </a:xfrm>
        </p:spPr>
        <p:txBody>
          <a:bodyPr/>
          <a:lstStyle/>
          <a:p>
            <a:pPr eaLnBrk="1" hangingPunct="1"/>
            <a:r>
              <a:rPr lang="ar-IQ" altLang="ar-IQ" sz="3200" b="1" dirty="0" smtClean="0">
                <a:solidFill>
                  <a:srgbClr val="FF0000"/>
                </a:solidFill>
                <a:latin typeface="Simplified Arabic" pitchFamily="18" charset="-78"/>
                <a:cs typeface="Simplified Arabic" pitchFamily="18" charset="-78"/>
              </a:rPr>
              <a:t>إصابات كاحل القدم </a:t>
            </a:r>
            <a:endParaRPr lang="en-US" altLang="ar-IQ" sz="3200" b="1" dirty="0" smtClean="0">
              <a:solidFill>
                <a:srgbClr val="FF0000"/>
              </a:solidFill>
              <a:latin typeface="Simplified Arabic" pitchFamily="18" charset="-78"/>
              <a:cs typeface="Simplified Arabic" pitchFamily="18" charset="-78"/>
            </a:endParaRPr>
          </a:p>
        </p:txBody>
      </p:sp>
      <p:sp>
        <p:nvSpPr>
          <p:cNvPr id="219139" name="Rectangle 3"/>
          <p:cNvSpPr>
            <a:spLocks noGrp="1" noChangeArrowheads="1"/>
          </p:cNvSpPr>
          <p:nvPr>
            <p:ph idx="1"/>
          </p:nvPr>
        </p:nvSpPr>
        <p:spPr>
          <a:xfrm>
            <a:off x="179388" y="765175"/>
            <a:ext cx="8713787" cy="5976938"/>
          </a:xfrm>
        </p:spPr>
        <p:txBody>
          <a:bodyPr/>
          <a:lstStyle/>
          <a:p>
            <a:pPr algn="just" eaLnBrk="1" hangingPunct="1"/>
            <a:r>
              <a:rPr lang="ar-IQ" altLang="ar-IQ" sz="3600" b="1" dirty="0" smtClean="0">
                <a:solidFill>
                  <a:srgbClr val="FF0000"/>
                </a:solidFill>
                <a:latin typeface="Simplified Arabic" pitchFamily="18" charset="-78"/>
                <a:cs typeface="Simplified Arabic" pitchFamily="18" charset="-78"/>
              </a:rPr>
              <a:t>1. رض كعب القدم  </a:t>
            </a:r>
            <a:r>
              <a:rPr lang="en-US" altLang="ar-IQ" sz="3600" b="1" dirty="0" smtClean="0">
                <a:solidFill>
                  <a:srgbClr val="FF0000"/>
                </a:solidFill>
                <a:latin typeface="Simplified Arabic" pitchFamily="18" charset="-78"/>
                <a:cs typeface="Simplified Arabic" pitchFamily="18" charset="-78"/>
              </a:rPr>
              <a:t>foot heel bruise</a:t>
            </a:r>
            <a:r>
              <a:rPr lang="ar-IQ" altLang="ar-IQ" sz="3600" b="1" dirty="0" smtClean="0">
                <a:solidFill>
                  <a:srgbClr val="FF0000"/>
                </a:solidFill>
                <a:latin typeface="Simplified Arabic" pitchFamily="18" charset="-78"/>
                <a:cs typeface="Simplified Arabic" pitchFamily="18" charset="-78"/>
              </a:rPr>
              <a:t> :</a:t>
            </a:r>
            <a:endParaRPr lang="ar-IQ" altLang="ar-IQ" sz="3600" dirty="0" smtClean="0">
              <a:solidFill>
                <a:srgbClr val="FF0000"/>
              </a:solidFill>
              <a:latin typeface="Simplified Arabic" pitchFamily="18" charset="-78"/>
              <a:cs typeface="Simplified Arabic" pitchFamily="18" charset="-78"/>
            </a:endParaRPr>
          </a:p>
          <a:p>
            <a:pPr algn="just" eaLnBrk="1" hangingPunct="1"/>
            <a:r>
              <a:rPr lang="ar-IQ" altLang="ar-IQ" sz="3600" b="1" dirty="0" smtClean="0">
                <a:latin typeface="Simplified Arabic" pitchFamily="18" charset="-78"/>
                <a:cs typeface="Simplified Arabic" pitchFamily="18" charset="-78"/>
              </a:rPr>
              <a:t>يحدث في الألعاب التي تتميز </a:t>
            </a:r>
            <a:r>
              <a:rPr lang="ar-IQ" altLang="ar-IQ" sz="3600" b="1" dirty="0" smtClean="0">
                <a:solidFill>
                  <a:srgbClr val="0066FF"/>
                </a:solidFill>
                <a:latin typeface="Simplified Arabic" pitchFamily="18" charset="-78"/>
                <a:cs typeface="Simplified Arabic" pitchFamily="18" charset="-78"/>
              </a:rPr>
              <a:t>بسرعة</a:t>
            </a:r>
            <a:r>
              <a:rPr lang="ar-IQ" altLang="ar-IQ" sz="3600" b="1" dirty="0" smtClean="0">
                <a:latin typeface="Simplified Arabic" pitchFamily="18" charset="-78"/>
                <a:cs typeface="Simplified Arabic" pitchFamily="18" charset="-78"/>
              </a:rPr>
              <a:t> الحركة والعاب الوثب والوقوف المفاجئ والقفز.</a:t>
            </a:r>
          </a:p>
          <a:p>
            <a:pPr algn="just" eaLnBrk="1" hangingPunct="1"/>
            <a:r>
              <a:rPr lang="ar-IQ" altLang="ar-IQ" sz="3600" b="1" dirty="0" smtClean="0">
                <a:solidFill>
                  <a:srgbClr val="FF0000"/>
                </a:solidFill>
                <a:latin typeface="Simplified Arabic" pitchFamily="18" charset="-78"/>
                <a:cs typeface="Simplified Arabic" pitchFamily="18" charset="-78"/>
              </a:rPr>
              <a:t>* </a:t>
            </a:r>
            <a:r>
              <a:rPr lang="ar-IQ" altLang="ar-IQ" sz="4000" b="1" dirty="0" smtClean="0">
                <a:solidFill>
                  <a:srgbClr val="FF0000"/>
                </a:solidFill>
                <a:latin typeface="Simplified Arabic" pitchFamily="18" charset="-78"/>
                <a:cs typeface="Simplified Arabic" pitchFamily="18" charset="-78"/>
              </a:rPr>
              <a:t>الأعراض </a:t>
            </a:r>
            <a:r>
              <a:rPr lang="en-US" altLang="ar-IQ" sz="4000" b="1" dirty="0" smtClean="0">
                <a:solidFill>
                  <a:srgbClr val="FF0000"/>
                </a:solidFill>
                <a:latin typeface="Simplified Arabic" pitchFamily="18" charset="-78"/>
                <a:cs typeface="Simplified Arabic" pitchFamily="18" charset="-78"/>
              </a:rPr>
              <a:t>Symptoms</a:t>
            </a:r>
            <a:r>
              <a:rPr lang="ar-IQ" altLang="ar-IQ" sz="3600" b="1" dirty="0" smtClean="0">
                <a:solidFill>
                  <a:srgbClr val="FF0000"/>
                </a:solidFill>
                <a:latin typeface="Simplified Arabic" pitchFamily="18" charset="-78"/>
                <a:cs typeface="Simplified Arabic" pitchFamily="18" charset="-78"/>
              </a:rPr>
              <a:t> </a:t>
            </a:r>
            <a:endParaRPr lang="ar-IQ" altLang="ar-IQ" sz="3600" dirty="0" smtClean="0">
              <a:solidFill>
                <a:srgbClr val="FF0000"/>
              </a:solidFill>
              <a:latin typeface="Simplified Arabic" pitchFamily="18" charset="-78"/>
              <a:cs typeface="Simplified Arabic" pitchFamily="18" charset="-78"/>
            </a:endParaRPr>
          </a:p>
          <a:p>
            <a:pPr algn="just" eaLnBrk="1" hangingPunct="1"/>
            <a:r>
              <a:rPr lang="ar-IQ" altLang="ar-IQ" sz="3600" b="1" dirty="0" smtClean="0">
                <a:latin typeface="Simplified Arabic" pitchFamily="18" charset="-78"/>
                <a:cs typeface="Simplified Arabic" pitchFamily="18" charset="-78"/>
              </a:rPr>
              <a:t>1. </a:t>
            </a:r>
            <a:r>
              <a:rPr lang="ar-IQ" altLang="ar-IQ" sz="3600" b="1" dirty="0" smtClean="0">
                <a:solidFill>
                  <a:srgbClr val="D60093"/>
                </a:solidFill>
                <a:latin typeface="Simplified Arabic" pitchFamily="18" charset="-78"/>
                <a:cs typeface="Simplified Arabic" pitchFamily="18" charset="-78"/>
              </a:rPr>
              <a:t>ألم </a:t>
            </a:r>
            <a:r>
              <a:rPr lang="en-US" altLang="ar-IQ" sz="3600" b="1" dirty="0" smtClean="0">
                <a:solidFill>
                  <a:srgbClr val="D60093"/>
                </a:solidFill>
                <a:latin typeface="Simplified Arabic" pitchFamily="18" charset="-78"/>
                <a:cs typeface="Simplified Arabic" pitchFamily="18" charset="-78"/>
              </a:rPr>
              <a:t>(pain)</a:t>
            </a:r>
            <a:r>
              <a:rPr lang="ar-IQ" altLang="ar-IQ" sz="3600" b="1" dirty="0" smtClean="0">
                <a:solidFill>
                  <a:srgbClr val="D60093"/>
                </a:solidFill>
                <a:latin typeface="Simplified Arabic" pitchFamily="18" charset="-78"/>
                <a:cs typeface="Simplified Arabic" pitchFamily="18" charset="-78"/>
              </a:rPr>
              <a:t> </a:t>
            </a:r>
            <a:r>
              <a:rPr lang="ar-IQ" altLang="ar-IQ" sz="3600" b="1" dirty="0" smtClean="0">
                <a:latin typeface="Simplified Arabic" pitchFamily="18" charset="-78"/>
                <a:cs typeface="Simplified Arabic" pitchFamily="18" charset="-78"/>
              </a:rPr>
              <a:t>شديد في كعب القدم </a:t>
            </a:r>
            <a:r>
              <a:rPr lang="en-US" altLang="ar-IQ" sz="3600" b="1" dirty="0" smtClean="0">
                <a:latin typeface="Simplified Arabic" pitchFamily="18" charset="-78"/>
                <a:cs typeface="Simplified Arabic" pitchFamily="18" charset="-78"/>
              </a:rPr>
              <a:t>foot heel</a:t>
            </a:r>
            <a:r>
              <a:rPr lang="ar-IQ" altLang="ar-IQ" sz="3600" b="1" dirty="0" smtClean="0">
                <a:latin typeface="Simplified Arabic" pitchFamily="18" charset="-78"/>
                <a:cs typeface="Simplified Arabic" pitchFamily="18" charset="-78"/>
              </a:rPr>
              <a:t> مع عدم تحمل أي ثقل على الكعب.</a:t>
            </a:r>
          </a:p>
          <a:p>
            <a:pPr algn="just" eaLnBrk="1" hangingPunct="1"/>
            <a:r>
              <a:rPr lang="ar-IQ" altLang="ar-IQ" sz="3600" b="1" dirty="0" smtClean="0">
                <a:latin typeface="Simplified Arabic" pitchFamily="18" charset="-78"/>
                <a:cs typeface="Simplified Arabic" pitchFamily="18" charset="-78"/>
              </a:rPr>
              <a:t>2. </a:t>
            </a:r>
            <a:r>
              <a:rPr lang="ar-IQ" altLang="ar-IQ" sz="3600" b="1" dirty="0" smtClean="0">
                <a:solidFill>
                  <a:srgbClr val="D60093"/>
                </a:solidFill>
                <a:latin typeface="Simplified Arabic" pitchFamily="18" charset="-78"/>
                <a:cs typeface="Simplified Arabic" pitchFamily="18" charset="-78"/>
              </a:rPr>
              <a:t>التهاب</a:t>
            </a:r>
            <a:r>
              <a:rPr lang="ar-IQ" altLang="ar-IQ" sz="3600" b="1" dirty="0" smtClean="0">
                <a:latin typeface="Simplified Arabic" pitchFamily="18" charset="-78"/>
                <a:cs typeface="Simplified Arabic" pitchFamily="18" charset="-78"/>
              </a:rPr>
              <a:t> </a:t>
            </a:r>
            <a:r>
              <a:rPr lang="en-US" altLang="ar-IQ" sz="3600" b="1" dirty="0" smtClean="0">
                <a:latin typeface="Simplified Arabic" pitchFamily="18" charset="-78"/>
                <a:cs typeface="Simplified Arabic" pitchFamily="18" charset="-78"/>
              </a:rPr>
              <a:t>(Inflammation)</a:t>
            </a:r>
            <a:r>
              <a:rPr lang="ar-IQ" altLang="ar-IQ" sz="3600" b="1" dirty="0" smtClean="0">
                <a:latin typeface="Simplified Arabic" pitchFamily="18" charset="-78"/>
                <a:cs typeface="Simplified Arabic" pitchFamily="18" charset="-78"/>
              </a:rPr>
              <a:t> حاد في السمحاق (غلاف العظم).</a:t>
            </a:r>
            <a:endParaRPr lang="en-US" altLang="ar-IQ" sz="3600"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18130886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457200" y="115888"/>
            <a:ext cx="8229600" cy="576262"/>
          </a:xfrm>
        </p:spPr>
        <p:txBody>
          <a:bodyPr/>
          <a:lstStyle/>
          <a:p>
            <a:pPr eaLnBrk="1" hangingPunct="1"/>
            <a:r>
              <a:rPr lang="ar-IQ" altLang="ar-IQ" sz="3200" b="1" dirty="0" smtClean="0">
                <a:solidFill>
                  <a:srgbClr val="FF0000"/>
                </a:solidFill>
              </a:rPr>
              <a:t>* العلاج </a:t>
            </a:r>
            <a:r>
              <a:rPr lang="en-US" altLang="ar-IQ" sz="3200" b="1" dirty="0" smtClean="0">
                <a:solidFill>
                  <a:srgbClr val="FF0000"/>
                </a:solidFill>
              </a:rPr>
              <a:t>Therapeutic</a:t>
            </a:r>
          </a:p>
        </p:txBody>
      </p:sp>
      <p:sp>
        <p:nvSpPr>
          <p:cNvPr id="220163" name="Rectangle 3"/>
          <p:cNvSpPr>
            <a:spLocks noGrp="1" noChangeArrowheads="1"/>
          </p:cNvSpPr>
          <p:nvPr>
            <p:ph idx="1"/>
          </p:nvPr>
        </p:nvSpPr>
        <p:spPr>
          <a:xfrm>
            <a:off x="107950" y="765175"/>
            <a:ext cx="8856663" cy="5759450"/>
          </a:xfrm>
        </p:spPr>
        <p:txBody>
          <a:bodyPr>
            <a:normAutofit/>
          </a:bodyPr>
          <a:lstStyle/>
          <a:p>
            <a:pPr algn="just" eaLnBrk="1" hangingPunct="1"/>
            <a:r>
              <a:rPr lang="ar-IQ" altLang="ar-IQ" sz="4400" b="1" dirty="0" smtClean="0">
                <a:latin typeface="Simplified Arabic" pitchFamily="18" charset="-78"/>
                <a:cs typeface="Simplified Arabic" pitchFamily="18" charset="-78"/>
              </a:rPr>
              <a:t>1. إراحة الكعب بشكل تام (24) ساعة وعدم تحميله أي ثقل .</a:t>
            </a:r>
          </a:p>
          <a:p>
            <a:pPr algn="just" eaLnBrk="1" hangingPunct="1"/>
            <a:r>
              <a:rPr lang="ar-IQ" altLang="ar-IQ" sz="4400" b="1" dirty="0" smtClean="0">
                <a:latin typeface="Simplified Arabic" pitchFamily="18" charset="-78"/>
                <a:cs typeface="Simplified Arabic" pitchFamily="18" charset="-78"/>
              </a:rPr>
              <a:t>2. في اليوم الثالث استخدام الحمامات المائية لرفع درجة حرارة المنطقة المصابة ولحين زوال الألم.</a:t>
            </a:r>
          </a:p>
          <a:p>
            <a:pPr algn="just" eaLnBrk="1" hangingPunct="1"/>
            <a:r>
              <a:rPr lang="ar-IQ" altLang="ar-IQ" sz="4400" b="1" dirty="0" smtClean="0">
                <a:latin typeface="Simplified Arabic" pitchFamily="18" charset="-78"/>
                <a:cs typeface="Simplified Arabic" pitchFamily="18" charset="-78"/>
              </a:rPr>
              <a:t>3. بعد زوال الألم </a:t>
            </a:r>
            <a:r>
              <a:rPr lang="en-US" altLang="ar-IQ" sz="4400" b="1" dirty="0" smtClean="0">
                <a:latin typeface="Simplified Arabic" pitchFamily="18" charset="-78"/>
                <a:cs typeface="Simplified Arabic" pitchFamily="18" charset="-78"/>
              </a:rPr>
              <a:t>(pain)</a:t>
            </a:r>
            <a:r>
              <a:rPr lang="ar-IQ" altLang="ar-IQ" sz="4400" b="1" dirty="0" smtClean="0">
                <a:latin typeface="Simplified Arabic" pitchFamily="18" charset="-78"/>
                <a:cs typeface="Simplified Arabic" pitchFamily="18" charset="-78"/>
              </a:rPr>
              <a:t> عمل حماية للكعب ( كعب بلاستيكي أو أشرطة لاصقة لتحديد حركة الكعب).</a:t>
            </a:r>
            <a:endParaRPr lang="en-US" altLang="ar-IQ" sz="4400"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10596988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9"/>
            <a:ext cx="7886700" cy="615599"/>
          </a:xfrm>
        </p:spPr>
        <p:txBody>
          <a:bodyPr>
            <a:normAutofit fontScale="90000"/>
          </a:bodyPr>
          <a:lstStyle/>
          <a:p>
            <a:endParaRPr lang="ar-IQ" dirty="0"/>
          </a:p>
        </p:txBody>
      </p:sp>
      <p:sp>
        <p:nvSpPr>
          <p:cNvPr id="3" name="عنصر نائب للمحتوى 2"/>
          <p:cNvSpPr>
            <a:spLocks noGrp="1"/>
          </p:cNvSpPr>
          <p:nvPr>
            <p:ph idx="1"/>
          </p:nvPr>
        </p:nvSpPr>
        <p:spPr>
          <a:xfrm>
            <a:off x="628650" y="1124744"/>
            <a:ext cx="7886700" cy="5472608"/>
          </a:xfrm>
        </p:spPr>
        <p:txBody>
          <a:bodyPr/>
          <a:lstStyle/>
          <a:p>
            <a:pPr lvl="0" algn="just"/>
            <a:r>
              <a:rPr lang="ar-IQ" altLang="ar-IQ" sz="6000" b="1" dirty="0">
                <a:solidFill>
                  <a:srgbClr val="D60093"/>
                </a:solidFill>
                <a:latin typeface="Simplified Arabic" pitchFamily="18" charset="-78"/>
                <a:cs typeface="Simplified Arabic" pitchFamily="18" charset="-78"/>
              </a:rPr>
              <a:t>2. التواء مفصل الكاحل </a:t>
            </a:r>
            <a:endParaRPr lang="ar-IQ" altLang="ar-IQ" sz="6000" b="1" dirty="0" smtClean="0">
              <a:solidFill>
                <a:srgbClr val="D60093"/>
              </a:solidFill>
              <a:latin typeface="Simplified Arabic" pitchFamily="18" charset="-78"/>
              <a:cs typeface="Simplified Arabic" pitchFamily="18" charset="-78"/>
            </a:endParaRPr>
          </a:p>
          <a:p>
            <a:pPr marL="0" lvl="0" indent="0" algn="just">
              <a:buNone/>
            </a:pPr>
            <a:r>
              <a:rPr lang="en-US" altLang="ar-IQ" sz="6000" b="1" dirty="0" smtClean="0">
                <a:solidFill>
                  <a:srgbClr val="D60093"/>
                </a:solidFill>
                <a:latin typeface="Simplified Arabic" pitchFamily="18" charset="-78"/>
                <a:cs typeface="Simplified Arabic" pitchFamily="18" charset="-78"/>
              </a:rPr>
              <a:t>Ankle </a:t>
            </a:r>
            <a:r>
              <a:rPr lang="en-US" altLang="ar-IQ" sz="6000" b="1" dirty="0">
                <a:solidFill>
                  <a:srgbClr val="D60093"/>
                </a:solidFill>
                <a:latin typeface="Simplified Arabic" pitchFamily="18" charset="-78"/>
                <a:cs typeface="Simplified Arabic" pitchFamily="18" charset="-78"/>
              </a:rPr>
              <a:t>joint </a:t>
            </a:r>
            <a:r>
              <a:rPr lang="en-US" altLang="ar-IQ" sz="6000" b="1" dirty="0" smtClean="0">
                <a:solidFill>
                  <a:srgbClr val="D60093"/>
                </a:solidFill>
                <a:latin typeface="Simplified Arabic" pitchFamily="18" charset="-78"/>
                <a:cs typeface="Simplified Arabic" pitchFamily="18" charset="-78"/>
              </a:rPr>
              <a:t>twist</a:t>
            </a:r>
          </a:p>
          <a:p>
            <a:pPr marL="0" indent="0">
              <a:buNone/>
            </a:pPr>
            <a:endParaRPr lang="ar-IQ" dirty="0"/>
          </a:p>
        </p:txBody>
      </p:sp>
    </p:spTree>
    <p:extLst>
      <p:ext uri="{BB962C8B-B14F-4D97-AF65-F5344CB8AC3E}">
        <p14:creationId xmlns:p14="http://schemas.microsoft.com/office/powerpoint/2010/main" val="35522532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457200" y="115888"/>
            <a:ext cx="8229600" cy="576262"/>
          </a:xfrm>
        </p:spPr>
        <p:txBody>
          <a:bodyPr/>
          <a:lstStyle/>
          <a:p>
            <a:pPr eaLnBrk="1" hangingPunct="1"/>
            <a:r>
              <a:rPr lang="ar-IQ" altLang="ar-IQ" sz="3200" b="1" dirty="0" smtClean="0">
                <a:solidFill>
                  <a:srgbClr val="FF0000"/>
                </a:solidFill>
                <a:latin typeface="Simplified Arabic" pitchFamily="18" charset="-78"/>
                <a:cs typeface="Simplified Arabic" pitchFamily="18" charset="-78"/>
              </a:rPr>
              <a:t>الإصابة الثانية من إصابات مفصل الكاحل</a:t>
            </a:r>
            <a:endParaRPr lang="en-US" altLang="ar-IQ" sz="3200" b="1" dirty="0" smtClean="0">
              <a:solidFill>
                <a:srgbClr val="FF0000"/>
              </a:solidFill>
              <a:latin typeface="Simplified Arabic" pitchFamily="18" charset="-78"/>
              <a:cs typeface="Simplified Arabic" pitchFamily="18" charset="-78"/>
            </a:endParaRPr>
          </a:p>
        </p:txBody>
      </p:sp>
      <p:sp>
        <p:nvSpPr>
          <p:cNvPr id="221187" name="Rectangle 3"/>
          <p:cNvSpPr>
            <a:spLocks noGrp="1" noChangeArrowheads="1"/>
          </p:cNvSpPr>
          <p:nvPr>
            <p:ph idx="1"/>
          </p:nvPr>
        </p:nvSpPr>
        <p:spPr>
          <a:xfrm>
            <a:off x="179388" y="836613"/>
            <a:ext cx="8785225" cy="5905500"/>
          </a:xfrm>
        </p:spPr>
        <p:txBody>
          <a:bodyPr/>
          <a:lstStyle/>
          <a:p>
            <a:pPr algn="just" eaLnBrk="1" hangingPunct="1"/>
            <a:r>
              <a:rPr lang="ar-IQ" altLang="ar-IQ" sz="5400" b="1" dirty="0" smtClean="0">
                <a:solidFill>
                  <a:srgbClr val="0070C0"/>
                </a:solidFill>
                <a:latin typeface="Simplified Arabic" pitchFamily="18" charset="-78"/>
                <a:cs typeface="Simplified Arabic" pitchFamily="18" charset="-78"/>
              </a:rPr>
              <a:t>2. التواء مفصل الكاحل ِ</a:t>
            </a:r>
            <a:r>
              <a:rPr lang="en-US" altLang="ar-IQ" sz="5400" b="1" dirty="0" smtClean="0">
                <a:solidFill>
                  <a:srgbClr val="0070C0"/>
                </a:solidFill>
                <a:latin typeface="Simplified Arabic" pitchFamily="18" charset="-78"/>
                <a:cs typeface="Simplified Arabic" pitchFamily="18" charset="-78"/>
              </a:rPr>
              <a:t>Ankle joint twist</a:t>
            </a:r>
            <a:endParaRPr lang="ar-IQ" altLang="ar-IQ" sz="5400" b="1" dirty="0" smtClean="0">
              <a:solidFill>
                <a:srgbClr val="0070C0"/>
              </a:solidFill>
              <a:latin typeface="Simplified Arabic" pitchFamily="18" charset="-78"/>
              <a:cs typeface="Simplified Arabic" pitchFamily="18" charset="-78"/>
            </a:endParaRPr>
          </a:p>
          <a:p>
            <a:pPr algn="just" eaLnBrk="1" hangingPunct="1"/>
            <a:r>
              <a:rPr lang="ar-IQ" altLang="ar-IQ" sz="5400" b="1" dirty="0" smtClean="0">
                <a:latin typeface="Simplified Arabic" pitchFamily="18" charset="-78"/>
                <a:cs typeface="Simplified Arabic" pitchFamily="18" charset="-78"/>
              </a:rPr>
              <a:t>التواء مفصل الكاحل من الإصابات الأكثر حدوثاً </a:t>
            </a:r>
          </a:p>
          <a:p>
            <a:pPr algn="ctr" eaLnBrk="1" hangingPunct="1"/>
            <a:r>
              <a:rPr lang="ar-IQ" altLang="ar-IQ" sz="5400" b="1" dirty="0" smtClean="0">
                <a:solidFill>
                  <a:srgbClr val="FF33CC"/>
                </a:solidFill>
                <a:latin typeface="Simplified Arabic" pitchFamily="18" charset="-78"/>
                <a:cs typeface="Simplified Arabic" pitchFamily="18" charset="-78"/>
              </a:rPr>
              <a:t>و</a:t>
            </a:r>
          </a:p>
          <a:p>
            <a:pPr algn="just" eaLnBrk="1" hangingPunct="1"/>
            <a:r>
              <a:rPr lang="ar-IQ" altLang="ar-IQ" sz="5400" b="1" dirty="0" smtClean="0">
                <a:latin typeface="Simplified Arabic" pitchFamily="18" charset="-78"/>
                <a:cs typeface="Simplified Arabic" pitchFamily="18" charset="-78"/>
              </a:rPr>
              <a:t>التي تؤدي إلى حدوث أضرار بالأربطة الخارجية للمفصل.</a:t>
            </a:r>
            <a:endParaRPr lang="en-US" altLang="ar-IQ" sz="5400"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28419099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عنوان 1"/>
          <p:cNvSpPr>
            <a:spLocks noGrp="1"/>
          </p:cNvSpPr>
          <p:nvPr>
            <p:ph type="title"/>
          </p:nvPr>
        </p:nvSpPr>
        <p:spPr>
          <a:xfrm>
            <a:off x="457200" y="115888"/>
            <a:ext cx="8229600" cy="648816"/>
          </a:xfrm>
        </p:spPr>
        <p:txBody>
          <a:bodyPr>
            <a:normAutofit/>
          </a:bodyPr>
          <a:lstStyle/>
          <a:p>
            <a:pPr algn="ctr"/>
            <a:r>
              <a:rPr lang="ar-IQ" altLang="ar-IQ" sz="3200" b="1" dirty="0" smtClean="0">
                <a:solidFill>
                  <a:srgbClr val="FF0000"/>
                </a:solidFill>
                <a:latin typeface="Simplified Arabic" pitchFamily="18" charset="-78"/>
                <a:cs typeface="Simplified Arabic" pitchFamily="18" charset="-78"/>
              </a:rPr>
              <a:t>أربطة مفصل الكاحل الداخلية والخارجية</a:t>
            </a:r>
          </a:p>
        </p:txBody>
      </p:sp>
      <p:pic>
        <p:nvPicPr>
          <p:cNvPr id="22221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908720"/>
            <a:ext cx="8785225" cy="4896768"/>
          </a:xfrm>
          <a:noFill/>
        </p:spPr>
      </p:pic>
    </p:spTree>
    <p:extLst>
      <p:ext uri="{BB962C8B-B14F-4D97-AF65-F5344CB8AC3E}">
        <p14:creationId xmlns:p14="http://schemas.microsoft.com/office/powerpoint/2010/main" val="10394581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457200" y="274638"/>
            <a:ext cx="8229600" cy="706437"/>
          </a:xfrm>
        </p:spPr>
        <p:txBody>
          <a:bodyPr/>
          <a:lstStyle/>
          <a:p>
            <a:pPr algn="ctr" eaLnBrk="1" hangingPunct="1"/>
            <a:r>
              <a:rPr lang="ar-IQ" altLang="ar-IQ" sz="3200" b="1" dirty="0" smtClean="0">
                <a:solidFill>
                  <a:srgbClr val="FF0000"/>
                </a:solidFill>
                <a:latin typeface="Simplified Arabic" pitchFamily="18" charset="-78"/>
                <a:cs typeface="Simplified Arabic" pitchFamily="18" charset="-78"/>
              </a:rPr>
              <a:t>صورة توضح أربطة الكاحل المعرضة للإصابة</a:t>
            </a:r>
            <a:endParaRPr lang="en-US" altLang="ar-IQ" sz="3200" b="1" dirty="0" smtClean="0">
              <a:solidFill>
                <a:srgbClr val="FF0000"/>
              </a:solidFill>
              <a:latin typeface="Simplified Arabic" pitchFamily="18" charset="-78"/>
              <a:cs typeface="Simplified Arabic" pitchFamily="18" charset="-78"/>
            </a:endParaRPr>
          </a:p>
        </p:txBody>
      </p:sp>
      <p:pic>
        <p:nvPicPr>
          <p:cNvPr id="223235" name="Picture 4" descr="foot-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1268413"/>
            <a:ext cx="8135938"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88799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عنوان 1"/>
          <p:cNvSpPr>
            <a:spLocks noGrp="1"/>
          </p:cNvSpPr>
          <p:nvPr>
            <p:ph type="title"/>
          </p:nvPr>
        </p:nvSpPr>
        <p:spPr>
          <a:xfrm>
            <a:off x="457200" y="115888"/>
            <a:ext cx="8229600" cy="720725"/>
          </a:xfrm>
        </p:spPr>
        <p:txBody>
          <a:bodyPr/>
          <a:lstStyle/>
          <a:p>
            <a:pPr algn="ctr"/>
            <a:r>
              <a:rPr lang="ar-IQ" altLang="ar-IQ" b="1" dirty="0" smtClean="0">
                <a:solidFill>
                  <a:srgbClr val="FF0000"/>
                </a:solidFill>
                <a:latin typeface="Simplified Arabic" pitchFamily="18" charset="-78"/>
                <a:cs typeface="Simplified Arabic" pitchFamily="18" charset="-78"/>
              </a:rPr>
              <a:t>أربطة الكاحل التي تتمزق جراء الالتواء</a:t>
            </a:r>
          </a:p>
        </p:txBody>
      </p:sp>
      <p:pic>
        <p:nvPicPr>
          <p:cNvPr id="22425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1052513"/>
            <a:ext cx="8569325" cy="5256212"/>
          </a:xfrm>
          <a:noFill/>
        </p:spPr>
      </p:pic>
    </p:spTree>
    <p:extLst>
      <p:ext uri="{BB962C8B-B14F-4D97-AF65-F5344CB8AC3E}">
        <p14:creationId xmlns:p14="http://schemas.microsoft.com/office/powerpoint/2010/main" val="4424135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457200" y="115888"/>
            <a:ext cx="8229600" cy="504825"/>
          </a:xfrm>
        </p:spPr>
        <p:txBody>
          <a:bodyPr>
            <a:normAutofit fontScale="90000"/>
          </a:bodyPr>
          <a:lstStyle/>
          <a:p>
            <a:pPr algn="ctr" eaLnBrk="1" hangingPunct="1"/>
            <a:r>
              <a:rPr lang="ar-IQ" altLang="ar-IQ" sz="2800" b="1" dirty="0" smtClean="0">
                <a:solidFill>
                  <a:srgbClr val="FF0000"/>
                </a:solidFill>
                <a:latin typeface="Simplified Arabic" pitchFamily="18" charset="-78"/>
                <a:cs typeface="Simplified Arabic" pitchFamily="18" charset="-78"/>
              </a:rPr>
              <a:t>س: ماهي ميكانيكية إصابة التواء مفصل الكاحل؟</a:t>
            </a:r>
            <a:r>
              <a:rPr lang="en-US" altLang="ar-IQ" sz="4000" dirty="0" smtClean="0">
                <a:solidFill>
                  <a:srgbClr val="FF0000"/>
                </a:solidFill>
                <a:latin typeface="Simplified Arabic" pitchFamily="18" charset="-78"/>
                <a:cs typeface="Simplified Arabic" pitchFamily="18" charset="-78"/>
              </a:rPr>
              <a:t> </a:t>
            </a:r>
          </a:p>
        </p:txBody>
      </p:sp>
      <p:sp>
        <p:nvSpPr>
          <p:cNvPr id="225283" name="Rectangle 3"/>
          <p:cNvSpPr>
            <a:spLocks noGrp="1" noChangeArrowheads="1"/>
          </p:cNvSpPr>
          <p:nvPr>
            <p:ph idx="1"/>
          </p:nvPr>
        </p:nvSpPr>
        <p:spPr>
          <a:xfrm>
            <a:off x="179388" y="836613"/>
            <a:ext cx="8785225" cy="5688012"/>
          </a:xfrm>
        </p:spPr>
        <p:txBody>
          <a:bodyPr/>
          <a:lstStyle/>
          <a:p>
            <a:pPr algn="just" eaLnBrk="1" hangingPunct="1"/>
            <a:r>
              <a:rPr lang="ar-IQ" altLang="ar-IQ" sz="3600" b="1" dirty="0" smtClean="0">
                <a:latin typeface="Simplified Arabic" pitchFamily="18" charset="-78"/>
                <a:cs typeface="Simplified Arabic" pitchFamily="18" charset="-78"/>
              </a:rPr>
              <a:t>يحدث بسبب حركة </a:t>
            </a:r>
            <a:r>
              <a:rPr lang="ar-IQ" altLang="ar-IQ" sz="3600" b="1" u="sng" dirty="0" smtClean="0">
                <a:solidFill>
                  <a:srgbClr val="D60093"/>
                </a:solidFill>
                <a:latin typeface="Simplified Arabic" pitchFamily="18" charset="-78"/>
                <a:cs typeface="Simplified Arabic" pitchFamily="18" charset="-78"/>
              </a:rPr>
              <a:t>دورانية</a:t>
            </a:r>
            <a:r>
              <a:rPr lang="ar-IQ" altLang="ar-IQ" sz="3600" b="1" dirty="0" smtClean="0">
                <a:latin typeface="Simplified Arabic" pitchFamily="18" charset="-78"/>
                <a:cs typeface="Simplified Arabic" pitchFamily="18" charset="-78"/>
              </a:rPr>
              <a:t> مفاجئة في مفصل الكاحل فوق المدى الطبيعي </a:t>
            </a:r>
          </a:p>
          <a:p>
            <a:pPr algn="just" eaLnBrk="1" hangingPunct="1"/>
            <a:r>
              <a:rPr lang="ar-IQ" altLang="ar-IQ" sz="3600" b="1" dirty="0" smtClean="0">
                <a:solidFill>
                  <a:srgbClr val="FF0000"/>
                </a:solidFill>
                <a:latin typeface="Simplified Arabic" pitchFamily="18" charset="-78"/>
                <a:cs typeface="Simplified Arabic" pitchFamily="18" charset="-78"/>
              </a:rPr>
              <a:t>مما يؤدي إلى:-</a:t>
            </a:r>
          </a:p>
          <a:p>
            <a:pPr algn="just" eaLnBrk="1" hangingPunct="1"/>
            <a:r>
              <a:rPr lang="ar-IQ" altLang="ar-IQ" sz="3600" b="1" dirty="0" smtClean="0">
                <a:latin typeface="Simplified Arabic" pitchFamily="18" charset="-78"/>
                <a:cs typeface="Simplified Arabic" pitchFamily="18" charset="-78"/>
              </a:rPr>
              <a:t>- </a:t>
            </a:r>
            <a:r>
              <a:rPr lang="ar-IQ" altLang="ar-IQ" sz="3600" b="1" dirty="0" smtClean="0">
                <a:solidFill>
                  <a:srgbClr val="D60093"/>
                </a:solidFill>
                <a:latin typeface="Simplified Arabic" pitchFamily="18" charset="-78"/>
                <a:cs typeface="Simplified Arabic" pitchFamily="18" charset="-78"/>
              </a:rPr>
              <a:t>تمطي</a:t>
            </a:r>
            <a:r>
              <a:rPr lang="en-US" altLang="ar-IQ" sz="3600" b="1" dirty="0" smtClean="0">
                <a:latin typeface="Simplified Arabic" pitchFamily="18" charset="-78"/>
                <a:cs typeface="Simplified Arabic" pitchFamily="18" charset="-78"/>
              </a:rPr>
              <a:t>(stretching) </a:t>
            </a:r>
            <a:r>
              <a:rPr lang="ar-IQ" altLang="ar-IQ" sz="3600" b="1" dirty="0" smtClean="0">
                <a:latin typeface="Simplified Arabic" pitchFamily="18" charset="-78"/>
                <a:cs typeface="Simplified Arabic" pitchFamily="18" charset="-78"/>
              </a:rPr>
              <a:t>الأوتار والأربطة المحيطة </a:t>
            </a:r>
          </a:p>
          <a:p>
            <a:pPr algn="just" eaLnBrk="1" hangingPunct="1"/>
            <a:r>
              <a:rPr lang="ar-IQ" altLang="ar-IQ" sz="3600" b="1" dirty="0" smtClean="0">
                <a:latin typeface="Simplified Arabic" pitchFamily="18" charset="-78"/>
                <a:cs typeface="Simplified Arabic" pitchFamily="18" charset="-78"/>
              </a:rPr>
              <a:t>- أو تمزق كلي وحسب شدة الإصابة.</a:t>
            </a:r>
          </a:p>
          <a:p>
            <a:pPr algn="just" eaLnBrk="1" hangingPunct="1"/>
            <a:r>
              <a:rPr lang="ar-IQ" altLang="ar-IQ" sz="3600" b="1" dirty="0" smtClean="0">
                <a:latin typeface="Simplified Arabic" pitchFamily="18" charset="-78"/>
                <a:cs typeface="Simplified Arabic" pitchFamily="18" charset="-78"/>
              </a:rPr>
              <a:t>كما أن </a:t>
            </a:r>
            <a:r>
              <a:rPr lang="ar-IQ" altLang="ar-IQ" sz="3600" b="1" u="sng" dirty="0" smtClean="0">
                <a:solidFill>
                  <a:srgbClr val="D60093"/>
                </a:solidFill>
                <a:latin typeface="Simplified Arabic" pitchFamily="18" charset="-78"/>
                <a:cs typeface="Simplified Arabic" pitchFamily="18" charset="-78"/>
              </a:rPr>
              <a:t>الهبوط</a:t>
            </a:r>
            <a:r>
              <a:rPr lang="ar-IQ" altLang="ar-IQ" sz="3600" b="1" dirty="0" smtClean="0">
                <a:latin typeface="Simplified Arabic" pitchFamily="18" charset="-78"/>
                <a:cs typeface="Simplified Arabic" pitchFamily="18" charset="-78"/>
              </a:rPr>
              <a:t> غير السليم والجري الخاطئ يؤديان إلى حدوث ضرر بهذا المفضل.</a:t>
            </a:r>
          </a:p>
          <a:p>
            <a:pPr algn="just" eaLnBrk="1" hangingPunct="1"/>
            <a:r>
              <a:rPr lang="ar-IQ" altLang="ar-IQ" sz="3600" b="1" dirty="0" smtClean="0">
                <a:latin typeface="Simplified Arabic" pitchFamily="18" charset="-78"/>
                <a:cs typeface="Simplified Arabic" pitchFamily="18" charset="-78"/>
              </a:rPr>
              <a:t>بالإضافة إلى ارتباط ذلك </a:t>
            </a:r>
            <a:r>
              <a:rPr lang="ar-IQ" altLang="ar-IQ" sz="3600" b="1" u="sng" dirty="0" smtClean="0">
                <a:solidFill>
                  <a:srgbClr val="D60093"/>
                </a:solidFill>
                <a:latin typeface="Simplified Arabic" pitchFamily="18" charset="-78"/>
                <a:cs typeface="Simplified Arabic" pitchFamily="18" charset="-78"/>
              </a:rPr>
              <a:t>بأرضية</a:t>
            </a:r>
            <a:r>
              <a:rPr lang="ar-IQ" altLang="ar-IQ" sz="3600" b="1" dirty="0" smtClean="0">
                <a:latin typeface="Simplified Arabic" pitchFamily="18" charset="-78"/>
                <a:cs typeface="Simplified Arabic" pitchFamily="18" charset="-78"/>
              </a:rPr>
              <a:t> الملعب و</a:t>
            </a:r>
            <a:r>
              <a:rPr lang="ar-IQ" altLang="ar-IQ" sz="3600" b="1" u="sng" dirty="0" smtClean="0">
                <a:solidFill>
                  <a:srgbClr val="D60093"/>
                </a:solidFill>
                <a:latin typeface="Simplified Arabic" pitchFamily="18" charset="-78"/>
                <a:cs typeface="Simplified Arabic" pitchFamily="18" charset="-78"/>
              </a:rPr>
              <a:t>حذاء</a:t>
            </a:r>
            <a:r>
              <a:rPr lang="ar-IQ" altLang="ar-IQ" sz="3600" b="1" dirty="0" smtClean="0">
                <a:latin typeface="Simplified Arabic" pitchFamily="18" charset="-78"/>
                <a:cs typeface="Simplified Arabic" pitchFamily="18" charset="-78"/>
              </a:rPr>
              <a:t> اللاعب وطريقة أسلوب </a:t>
            </a:r>
            <a:r>
              <a:rPr lang="ar-IQ" altLang="ar-IQ" sz="3600" b="1" u="sng" dirty="0" smtClean="0">
                <a:solidFill>
                  <a:srgbClr val="D60093"/>
                </a:solidFill>
                <a:latin typeface="Simplified Arabic" pitchFamily="18" charset="-78"/>
                <a:cs typeface="Simplified Arabic" pitchFamily="18" charset="-78"/>
              </a:rPr>
              <a:t>الحماية</a:t>
            </a:r>
            <a:r>
              <a:rPr lang="ar-IQ" altLang="ar-IQ" sz="3600" b="1" dirty="0" smtClean="0">
                <a:latin typeface="Simplified Arabic" pitchFamily="18" charset="-78"/>
                <a:cs typeface="Simplified Arabic" pitchFamily="18" charset="-78"/>
              </a:rPr>
              <a:t> التي يوفرها لهذا المفضل.</a:t>
            </a:r>
            <a:r>
              <a:rPr lang="ar-IQ" altLang="ar-IQ" dirty="0" smtClean="0">
                <a:latin typeface="Simplified Arabic" pitchFamily="18" charset="-78"/>
                <a:cs typeface="Simplified Arabic" pitchFamily="18" charset="-78"/>
              </a:rPr>
              <a:t> </a:t>
            </a:r>
            <a:endParaRPr lang="en-US" altLang="ar-IQ"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2747735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17311" y="272981"/>
            <a:ext cx="8536676" cy="777923"/>
          </a:xfrm>
        </p:spPr>
        <p:txBody>
          <a:bodyPr>
            <a:normAutofit/>
          </a:bodyPr>
          <a:lstStyle/>
          <a:p>
            <a:pPr algn="ctr"/>
            <a:r>
              <a:rPr lang="ar-IQ" b="1" dirty="0" smtClean="0">
                <a:solidFill>
                  <a:srgbClr val="FF0000"/>
                </a:solidFill>
              </a:rPr>
              <a:t>تنويه</a:t>
            </a:r>
            <a:endParaRPr lang="ar-IQ" b="1" dirty="0">
              <a:solidFill>
                <a:srgbClr val="FF0000"/>
              </a:solidFill>
            </a:endParaRPr>
          </a:p>
        </p:txBody>
      </p:sp>
      <p:sp>
        <p:nvSpPr>
          <p:cNvPr id="3" name="عنصر نائب للمحتوى 2"/>
          <p:cNvSpPr>
            <a:spLocks noGrp="1"/>
          </p:cNvSpPr>
          <p:nvPr>
            <p:ph idx="1"/>
          </p:nvPr>
        </p:nvSpPr>
        <p:spPr>
          <a:xfrm>
            <a:off x="460625" y="1282888"/>
            <a:ext cx="8270543" cy="5041711"/>
          </a:xfrm>
        </p:spPr>
        <p:txBody>
          <a:bodyPr>
            <a:normAutofit fontScale="55000" lnSpcReduction="20000"/>
          </a:bodyPr>
          <a:lstStyle/>
          <a:p>
            <a:pPr algn="ctr">
              <a:lnSpc>
                <a:spcPct val="120000"/>
              </a:lnSpc>
              <a:spcBef>
                <a:spcPts val="0"/>
              </a:spcBef>
            </a:pPr>
            <a:r>
              <a:rPr lang="ar-IQ" sz="7200" b="1" dirty="0" smtClean="0">
                <a:solidFill>
                  <a:srgbClr val="FF0000"/>
                </a:solidFill>
                <a:latin typeface="Simplified Arabic" panose="02020603050405020304" pitchFamily="18" charset="-78"/>
                <a:cs typeface="Simplified Arabic" panose="02020603050405020304" pitchFamily="18" charset="-78"/>
              </a:rPr>
              <a:t>هذه المحاضرة خاصة بطلبة </a:t>
            </a:r>
          </a:p>
          <a:p>
            <a:pPr algn="ctr">
              <a:lnSpc>
                <a:spcPct val="120000"/>
              </a:lnSpc>
              <a:spcBef>
                <a:spcPts val="0"/>
              </a:spcBef>
            </a:pPr>
            <a:r>
              <a:rPr lang="ar-IQ" sz="7200" b="1" dirty="0" smtClean="0">
                <a:solidFill>
                  <a:srgbClr val="FF0000"/>
                </a:solidFill>
                <a:latin typeface="Simplified Arabic" panose="02020603050405020304" pitchFamily="18" charset="-78"/>
                <a:cs typeface="Simplified Arabic" panose="02020603050405020304" pitchFamily="18" charset="-78"/>
              </a:rPr>
              <a:t>المرحلة </a:t>
            </a:r>
            <a:r>
              <a:rPr lang="ar-IQ" sz="7200" b="1" dirty="0" smtClean="0">
                <a:solidFill>
                  <a:schemeClr val="accent4">
                    <a:lumMod val="75000"/>
                  </a:schemeClr>
                </a:solidFill>
                <a:latin typeface="Simplified Arabic" panose="02020603050405020304" pitchFamily="18" charset="-78"/>
                <a:cs typeface="Simplified Arabic" panose="02020603050405020304" pitchFamily="18" charset="-78"/>
              </a:rPr>
              <a:t>الثالثة - الدراسة الصباحية – </a:t>
            </a:r>
          </a:p>
          <a:p>
            <a:pPr algn="ctr">
              <a:lnSpc>
                <a:spcPct val="120000"/>
              </a:lnSpc>
              <a:spcBef>
                <a:spcPts val="0"/>
              </a:spcBef>
            </a:pPr>
            <a:r>
              <a:rPr lang="ar-IQ" sz="7200" b="1" dirty="0" smtClean="0">
                <a:solidFill>
                  <a:srgbClr val="FF0000"/>
                </a:solidFill>
                <a:latin typeface="Simplified Arabic" panose="02020603050405020304" pitchFamily="18" charset="-78"/>
                <a:cs typeface="Simplified Arabic" panose="02020603050405020304" pitchFamily="18" charset="-78"/>
              </a:rPr>
              <a:t>والمسائية</a:t>
            </a:r>
          </a:p>
          <a:p>
            <a:pPr algn="ctr">
              <a:lnSpc>
                <a:spcPct val="120000"/>
              </a:lnSpc>
              <a:spcBef>
                <a:spcPts val="0"/>
              </a:spcBef>
            </a:pPr>
            <a:r>
              <a:rPr lang="ar-IQ" sz="7200" b="1" dirty="0" smtClean="0">
                <a:solidFill>
                  <a:srgbClr val="FF0000"/>
                </a:solidFill>
                <a:latin typeface="Simplified Arabic" panose="02020603050405020304" pitchFamily="18" charset="-78"/>
                <a:cs typeface="Simplified Arabic" panose="02020603050405020304" pitchFamily="18" charset="-78"/>
              </a:rPr>
              <a:t>الرجاء لا نسمح بقطع أو استنساخ المحاضرة أو جزء منها أو تدريسها أو إلقائها ونعتبر هذه المحاضرة حقوق شخصية ( ملكية فكرية ) إلى </a:t>
            </a:r>
            <a:r>
              <a:rPr lang="ar-IQ" sz="7200" b="1" dirty="0" err="1" smtClean="0">
                <a:solidFill>
                  <a:srgbClr val="FF0000"/>
                </a:solidFill>
                <a:latin typeface="Simplified Arabic" panose="02020603050405020304" pitchFamily="18" charset="-78"/>
                <a:cs typeface="Simplified Arabic" panose="02020603050405020304" pitchFamily="18" charset="-78"/>
              </a:rPr>
              <a:t>أ.د</a:t>
            </a:r>
            <a:r>
              <a:rPr lang="ar-IQ" sz="7200" b="1" dirty="0" smtClean="0">
                <a:solidFill>
                  <a:srgbClr val="FF0000"/>
                </a:solidFill>
                <a:latin typeface="Simplified Arabic" panose="02020603050405020304" pitchFamily="18" charset="-78"/>
                <a:cs typeface="Simplified Arabic" panose="02020603050405020304" pitchFamily="18" charset="-78"/>
              </a:rPr>
              <a:t>. حسن هادي الهلالي</a:t>
            </a:r>
          </a:p>
          <a:p>
            <a:pPr marL="342900" lvl="0" indent="-342900" algn="ctr" fontAlgn="base">
              <a:lnSpc>
                <a:spcPct val="100000"/>
              </a:lnSpc>
              <a:spcBef>
                <a:spcPct val="20000"/>
              </a:spcBef>
              <a:spcAft>
                <a:spcPct val="0"/>
              </a:spcAft>
              <a:buFontTx/>
              <a:buChar char="•"/>
            </a:pPr>
            <a:r>
              <a:rPr lang="ar-IQ" altLang="ar-IQ" sz="5100" b="1" kern="0" dirty="0" smtClean="0">
                <a:solidFill>
                  <a:srgbClr val="FF0000"/>
                </a:solidFill>
                <a:latin typeface="Simplified Arabic" pitchFamily="18" charset="-78"/>
                <a:cs typeface="Simplified Arabic" pitchFamily="18" charset="-78"/>
              </a:rPr>
              <a:t>الجامعة </a:t>
            </a:r>
            <a:r>
              <a:rPr lang="ar-IQ" altLang="ar-IQ" sz="5100" b="1" kern="0" dirty="0">
                <a:solidFill>
                  <a:srgbClr val="FF0000"/>
                </a:solidFill>
                <a:latin typeface="Simplified Arabic" pitchFamily="18" charset="-78"/>
                <a:cs typeface="Simplified Arabic" pitchFamily="18" charset="-78"/>
              </a:rPr>
              <a:t>المستنصرية – كلية التربية البدنية وعلوم الرياضة</a:t>
            </a:r>
            <a:endParaRPr lang="en-US" altLang="ar-IQ" sz="5100" b="1" kern="0" dirty="0">
              <a:solidFill>
                <a:srgbClr val="FF0000"/>
              </a:solidFill>
              <a:latin typeface="Simplified Arabic" pitchFamily="18" charset="-78"/>
              <a:cs typeface="Simplified Arabic" pitchFamily="18" charset="-78"/>
            </a:endParaRPr>
          </a:p>
          <a:p>
            <a:pPr algn="ctr">
              <a:lnSpc>
                <a:spcPct val="120000"/>
              </a:lnSpc>
              <a:spcBef>
                <a:spcPts val="0"/>
              </a:spcBef>
            </a:pPr>
            <a:endParaRPr lang="ar-IQ" sz="7200" b="1" dirty="0">
              <a:solidFill>
                <a:srgbClr val="FF000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0671934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عنوان 1"/>
          <p:cNvSpPr>
            <a:spLocks noGrp="1"/>
          </p:cNvSpPr>
          <p:nvPr>
            <p:ph type="title"/>
          </p:nvPr>
        </p:nvSpPr>
        <p:spPr>
          <a:xfrm>
            <a:off x="457200" y="188913"/>
            <a:ext cx="8229600" cy="431800"/>
          </a:xfrm>
        </p:spPr>
        <p:txBody>
          <a:bodyPr>
            <a:normAutofit fontScale="90000"/>
          </a:bodyPr>
          <a:lstStyle/>
          <a:p>
            <a:r>
              <a:rPr lang="ar-SA" altLang="ar-IQ" b="1" smtClean="0">
                <a:solidFill>
                  <a:srgbClr val="FF0000"/>
                </a:solidFill>
                <a:latin typeface="Simplified Arabic" pitchFamily="18" charset="-78"/>
                <a:cs typeface="Simplified Arabic" pitchFamily="18" charset="-78"/>
              </a:rPr>
              <a:t>أعراض الالتواء</a:t>
            </a:r>
            <a:endParaRPr lang="ar-IQ" altLang="ar-IQ" b="1" smtClean="0">
              <a:solidFill>
                <a:srgbClr val="FF0000"/>
              </a:solidFill>
              <a:latin typeface="Simplified Arabic" pitchFamily="18" charset="-78"/>
              <a:cs typeface="Simplified Arabic" pitchFamily="18" charset="-78"/>
            </a:endParaRPr>
          </a:p>
        </p:txBody>
      </p:sp>
      <p:sp>
        <p:nvSpPr>
          <p:cNvPr id="226307" name="عنصر نائب للمحتوى 2"/>
          <p:cNvSpPr>
            <a:spLocks noGrp="1"/>
          </p:cNvSpPr>
          <p:nvPr>
            <p:ph idx="1"/>
          </p:nvPr>
        </p:nvSpPr>
        <p:spPr>
          <a:xfrm>
            <a:off x="179388" y="836613"/>
            <a:ext cx="8713787" cy="5832475"/>
          </a:xfrm>
        </p:spPr>
        <p:txBody>
          <a:bodyPr/>
          <a:lstStyle/>
          <a:p>
            <a:pPr algn="just"/>
            <a:r>
              <a:rPr lang="ar-IQ" altLang="ar-IQ" b="1" dirty="0" smtClean="0">
                <a:latin typeface="Simplified Arabic" pitchFamily="18" charset="-78"/>
                <a:cs typeface="Simplified Arabic" pitchFamily="18" charset="-78"/>
              </a:rPr>
              <a:t>الشخص المصاب عادة يشكو من:</a:t>
            </a:r>
          </a:p>
          <a:p>
            <a:pPr algn="just"/>
            <a:r>
              <a:rPr lang="ar-IQ" altLang="ar-IQ" b="1" dirty="0" smtClean="0">
                <a:solidFill>
                  <a:srgbClr val="D60093"/>
                </a:solidFill>
                <a:latin typeface="Simplified Arabic" pitchFamily="18" charset="-78"/>
                <a:cs typeface="Simplified Arabic" pitchFamily="18" charset="-78"/>
              </a:rPr>
              <a:t>ألم</a:t>
            </a:r>
            <a:r>
              <a:rPr lang="ar-IQ" altLang="ar-IQ" b="1" dirty="0" smtClean="0">
                <a:latin typeface="Simplified Arabic" pitchFamily="18" charset="-78"/>
                <a:cs typeface="Simplified Arabic" pitchFamily="18" charset="-78"/>
              </a:rPr>
              <a:t> </a:t>
            </a:r>
          </a:p>
          <a:p>
            <a:pPr algn="just"/>
            <a:r>
              <a:rPr lang="ar-IQ" altLang="ar-IQ" b="1" dirty="0" smtClean="0">
                <a:latin typeface="Simplified Arabic" pitchFamily="18" charset="-78"/>
                <a:cs typeface="Simplified Arabic" pitchFamily="18" charset="-78"/>
              </a:rPr>
              <a:t>و</a:t>
            </a:r>
            <a:r>
              <a:rPr lang="ar-IQ" altLang="ar-IQ" b="1" dirty="0" smtClean="0">
                <a:solidFill>
                  <a:srgbClr val="D60093"/>
                </a:solidFill>
                <a:latin typeface="Simplified Arabic" pitchFamily="18" charset="-78"/>
                <a:cs typeface="Simplified Arabic" pitchFamily="18" charset="-78"/>
              </a:rPr>
              <a:t>تورم</a:t>
            </a:r>
            <a:r>
              <a:rPr lang="ar-IQ" altLang="ar-IQ" b="1" dirty="0" smtClean="0">
                <a:latin typeface="Simplified Arabic" pitchFamily="18" charset="-78"/>
                <a:cs typeface="Simplified Arabic" pitchFamily="18" charset="-78"/>
              </a:rPr>
              <a:t> </a:t>
            </a:r>
          </a:p>
          <a:p>
            <a:pPr algn="just"/>
            <a:r>
              <a:rPr lang="ar-IQ" altLang="ar-IQ" b="1" dirty="0" smtClean="0">
                <a:latin typeface="Simplified Arabic" pitchFamily="18" charset="-78"/>
                <a:cs typeface="Simplified Arabic" pitchFamily="18" charset="-78"/>
              </a:rPr>
              <a:t>وعدم المقدرة على المشي </a:t>
            </a:r>
          </a:p>
          <a:p>
            <a:pPr algn="just"/>
            <a:r>
              <a:rPr lang="ar-IQ" altLang="ar-IQ" b="1" dirty="0" smtClean="0">
                <a:latin typeface="Simplified Arabic" pitchFamily="18" charset="-78"/>
                <a:cs typeface="Simplified Arabic" pitchFamily="18" charset="-78"/>
              </a:rPr>
              <a:t>ويلاحظ </a:t>
            </a:r>
            <a:r>
              <a:rPr lang="ar-IQ" altLang="ar-IQ" b="1" u="sng" dirty="0" smtClean="0">
                <a:solidFill>
                  <a:srgbClr val="D60093"/>
                </a:solidFill>
                <a:latin typeface="Simplified Arabic" pitchFamily="18" charset="-78"/>
                <a:cs typeface="Simplified Arabic" pitchFamily="18" charset="-78"/>
              </a:rPr>
              <a:t>التورم</a:t>
            </a:r>
            <a:r>
              <a:rPr lang="ar-IQ" altLang="ar-IQ" b="1" dirty="0" smtClean="0">
                <a:latin typeface="Simplified Arabic" pitchFamily="18" charset="-78"/>
                <a:cs typeface="Simplified Arabic" pitchFamily="18" charset="-78"/>
              </a:rPr>
              <a:t> أو الانتفاخ فيما لا يقل عن (60% ) من حالات التواء الكاحل الشديد خلال 48 ساعة من حدوث الإصابة. </a:t>
            </a:r>
          </a:p>
          <a:p>
            <a:pPr algn="just"/>
            <a:r>
              <a:rPr lang="ar-IQ" altLang="ar-IQ" b="1" dirty="0" smtClean="0">
                <a:latin typeface="Simplified Arabic" pitchFamily="18" charset="-78"/>
                <a:cs typeface="Simplified Arabic" pitchFamily="18" charset="-78"/>
              </a:rPr>
              <a:t>تغير </a:t>
            </a:r>
            <a:r>
              <a:rPr lang="ar-IQ" altLang="ar-IQ" b="1" dirty="0" smtClean="0">
                <a:solidFill>
                  <a:srgbClr val="D60093"/>
                </a:solidFill>
                <a:latin typeface="Simplified Arabic" pitchFamily="18" charset="-78"/>
                <a:cs typeface="Simplified Arabic" pitchFamily="18" charset="-78"/>
              </a:rPr>
              <a:t>اللون</a:t>
            </a:r>
            <a:r>
              <a:rPr lang="ar-IQ" altLang="ar-IQ" b="1" dirty="0" smtClean="0">
                <a:latin typeface="Simplified Arabic" pitchFamily="18" charset="-78"/>
                <a:cs typeface="Simplified Arabic" pitchFamily="18" charset="-78"/>
              </a:rPr>
              <a:t> إلى ازرق غامق على سطح القدم.</a:t>
            </a:r>
          </a:p>
          <a:p>
            <a:pPr algn="just"/>
            <a:r>
              <a:rPr lang="ar-IQ" altLang="ar-IQ" b="1" dirty="0" smtClean="0">
                <a:latin typeface="Simplified Arabic" pitchFamily="18" charset="-78"/>
                <a:cs typeface="Simplified Arabic" pitchFamily="18" charset="-78"/>
              </a:rPr>
              <a:t>الشعور بالألم عند الجس على الرباط الأمامي.</a:t>
            </a:r>
          </a:p>
          <a:p>
            <a:pPr algn="just"/>
            <a:r>
              <a:rPr lang="ar-IQ" altLang="ar-IQ" b="1" dirty="0" smtClean="0">
                <a:latin typeface="Simplified Arabic" pitchFamily="18" charset="-78"/>
                <a:cs typeface="Simplified Arabic" pitchFamily="18" charset="-78"/>
              </a:rPr>
              <a:t>يلاحظ وجود صوت فرقعة في مكان محفظة المفصل والأربطة الخلفية.</a:t>
            </a:r>
          </a:p>
          <a:p>
            <a:endParaRPr lang="ar-IQ" altLang="ar-IQ" dirty="0" smtClean="0"/>
          </a:p>
        </p:txBody>
      </p:sp>
    </p:spTree>
    <p:extLst>
      <p:ext uri="{BB962C8B-B14F-4D97-AF65-F5344CB8AC3E}">
        <p14:creationId xmlns:p14="http://schemas.microsoft.com/office/powerpoint/2010/main" val="2713132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عنوان 1"/>
          <p:cNvSpPr>
            <a:spLocks noGrp="1"/>
          </p:cNvSpPr>
          <p:nvPr>
            <p:ph type="title"/>
          </p:nvPr>
        </p:nvSpPr>
        <p:spPr>
          <a:xfrm>
            <a:off x="457200" y="274638"/>
            <a:ext cx="8229600" cy="633412"/>
          </a:xfrm>
        </p:spPr>
        <p:txBody>
          <a:bodyPr>
            <a:normAutofit fontScale="90000"/>
          </a:bodyPr>
          <a:lstStyle/>
          <a:p>
            <a:r>
              <a:rPr lang="ar-IQ" altLang="ar-IQ" b="1" dirty="0" smtClean="0">
                <a:solidFill>
                  <a:srgbClr val="FF0000"/>
                </a:solidFill>
                <a:latin typeface="Simplified Arabic" pitchFamily="18" charset="-78"/>
                <a:cs typeface="Simplified Arabic" pitchFamily="18" charset="-78"/>
              </a:rPr>
              <a:t>ومن أعراض الإصابة أيضاً</a:t>
            </a:r>
          </a:p>
        </p:txBody>
      </p:sp>
      <p:sp>
        <p:nvSpPr>
          <p:cNvPr id="227331" name="عنصر نائب للمحتوى 2"/>
          <p:cNvSpPr>
            <a:spLocks noGrp="1"/>
          </p:cNvSpPr>
          <p:nvPr>
            <p:ph idx="1"/>
          </p:nvPr>
        </p:nvSpPr>
        <p:spPr>
          <a:xfrm>
            <a:off x="250825" y="1052513"/>
            <a:ext cx="8713788" cy="5689600"/>
          </a:xfrm>
        </p:spPr>
        <p:txBody>
          <a:bodyPr/>
          <a:lstStyle/>
          <a:p>
            <a:pPr algn="just"/>
            <a:r>
              <a:rPr lang="ar-IQ" altLang="ar-IQ" sz="4000" b="1" u="sng" dirty="0" smtClean="0">
                <a:solidFill>
                  <a:srgbClr val="D60093"/>
                </a:solidFill>
                <a:latin typeface="Simplified Arabic" pitchFamily="18" charset="-78"/>
                <a:cs typeface="Simplified Arabic" pitchFamily="18" charset="-78"/>
              </a:rPr>
              <a:t>محدودية</a:t>
            </a:r>
            <a:r>
              <a:rPr lang="ar-IQ" altLang="ar-IQ" sz="4000" b="1" dirty="0" smtClean="0">
                <a:latin typeface="Simplified Arabic" pitchFamily="18" charset="-78"/>
                <a:cs typeface="Simplified Arabic" pitchFamily="18" charset="-78"/>
              </a:rPr>
              <a:t> مدى الحركة للمفصل نتيجة الألم و التورم.</a:t>
            </a:r>
          </a:p>
          <a:p>
            <a:pPr algn="just"/>
            <a:r>
              <a:rPr lang="ar-IQ" altLang="ar-IQ" sz="4000" b="1" dirty="0" smtClean="0">
                <a:latin typeface="Simplified Arabic" pitchFamily="18" charset="-78"/>
                <a:cs typeface="Simplified Arabic" pitchFamily="18" charset="-78"/>
              </a:rPr>
              <a:t>عادة القوة العضلية لا تتغير خلال الأيام الأولى من الإصابة.</a:t>
            </a:r>
          </a:p>
          <a:p>
            <a:pPr algn="just"/>
            <a:r>
              <a:rPr lang="ar-IQ" altLang="ar-IQ" sz="4000" b="1" dirty="0" smtClean="0">
                <a:latin typeface="Simplified Arabic" pitchFamily="18" charset="-78"/>
                <a:cs typeface="Simplified Arabic" pitchFamily="18" charset="-78"/>
              </a:rPr>
              <a:t>فقدان للتوازن العام لذلك يلاحظ عدم مقدرة القدم على تحمل وزن الجسم</a:t>
            </a:r>
          </a:p>
        </p:txBody>
      </p:sp>
    </p:spTree>
    <p:extLst>
      <p:ext uri="{BB962C8B-B14F-4D97-AF65-F5344CB8AC3E}">
        <p14:creationId xmlns:p14="http://schemas.microsoft.com/office/powerpoint/2010/main" val="20982537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عنوان 1"/>
          <p:cNvSpPr>
            <a:spLocks noGrp="1"/>
          </p:cNvSpPr>
          <p:nvPr>
            <p:ph type="title"/>
          </p:nvPr>
        </p:nvSpPr>
        <p:spPr>
          <a:xfrm>
            <a:off x="457200" y="115888"/>
            <a:ext cx="8229600" cy="433387"/>
          </a:xfrm>
        </p:spPr>
        <p:txBody>
          <a:bodyPr>
            <a:normAutofit fontScale="90000"/>
          </a:bodyPr>
          <a:lstStyle/>
          <a:p>
            <a:r>
              <a:rPr lang="ar-IQ" altLang="ar-IQ" sz="3600" smtClean="0"/>
              <a:t>صورة أعراض التواء الكاحل</a:t>
            </a:r>
          </a:p>
        </p:txBody>
      </p:sp>
      <p:pic>
        <p:nvPicPr>
          <p:cNvPr id="22835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692150"/>
            <a:ext cx="8569325" cy="5545138"/>
          </a:xfrm>
          <a:noFill/>
        </p:spPr>
      </p:pic>
    </p:spTree>
    <p:extLst>
      <p:ext uri="{BB962C8B-B14F-4D97-AF65-F5344CB8AC3E}">
        <p14:creationId xmlns:p14="http://schemas.microsoft.com/office/powerpoint/2010/main" val="16643067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179388" y="115888"/>
            <a:ext cx="8856662" cy="504825"/>
          </a:xfrm>
        </p:spPr>
        <p:txBody>
          <a:bodyPr/>
          <a:lstStyle/>
          <a:p>
            <a:pPr eaLnBrk="1" hangingPunct="1"/>
            <a:r>
              <a:rPr lang="ar-SA" altLang="ar-IQ" sz="2800" b="1" dirty="0" smtClean="0">
                <a:solidFill>
                  <a:srgbClr val="FF0000"/>
                </a:solidFill>
              </a:rPr>
              <a:t>درجات التواء مفصل الكاحل  </a:t>
            </a:r>
            <a:r>
              <a:rPr lang="en-US" altLang="ar-IQ" sz="2800" b="1" dirty="0" smtClean="0">
                <a:solidFill>
                  <a:srgbClr val="FF0000"/>
                </a:solidFill>
              </a:rPr>
              <a:t>Ankle joint twist degrees</a:t>
            </a:r>
          </a:p>
        </p:txBody>
      </p:sp>
      <p:sp>
        <p:nvSpPr>
          <p:cNvPr id="229379" name="Rectangle 3"/>
          <p:cNvSpPr>
            <a:spLocks noGrp="1" noChangeArrowheads="1"/>
          </p:cNvSpPr>
          <p:nvPr>
            <p:ph idx="1"/>
          </p:nvPr>
        </p:nvSpPr>
        <p:spPr>
          <a:xfrm>
            <a:off x="107950" y="765175"/>
            <a:ext cx="8856663" cy="5903913"/>
          </a:xfrm>
        </p:spPr>
        <p:txBody>
          <a:bodyPr/>
          <a:lstStyle/>
          <a:p>
            <a:pPr algn="just" eaLnBrk="1" hangingPunct="1"/>
            <a:r>
              <a:rPr lang="ar-IQ" altLang="ar-IQ" b="1" dirty="0" smtClean="0">
                <a:solidFill>
                  <a:srgbClr val="D60093"/>
                </a:solidFill>
                <a:latin typeface="Simplified Arabic" pitchFamily="18" charset="-78"/>
                <a:cs typeface="Simplified Arabic" pitchFamily="18" charset="-78"/>
              </a:rPr>
              <a:t>س: عدد ووضح درجات التواء مفصل الكاحل؟</a:t>
            </a:r>
          </a:p>
          <a:p>
            <a:pPr algn="just" eaLnBrk="1" hangingPunct="1"/>
            <a:r>
              <a:rPr lang="ar-SA" altLang="ar-IQ" b="1" dirty="0" smtClean="0">
                <a:solidFill>
                  <a:srgbClr val="669900"/>
                </a:solidFill>
                <a:latin typeface="Simplified Arabic" pitchFamily="18" charset="-78"/>
                <a:cs typeface="Simplified Arabic" pitchFamily="18" charset="-78"/>
              </a:rPr>
              <a:t>تحدد درجة التواء المفصل بمدى </a:t>
            </a:r>
            <a:r>
              <a:rPr lang="ar-SA" altLang="ar-IQ" b="1" u="sng" dirty="0" smtClean="0">
                <a:solidFill>
                  <a:srgbClr val="669900"/>
                </a:solidFill>
                <a:latin typeface="Simplified Arabic" pitchFamily="18" charset="-78"/>
                <a:cs typeface="Simplified Arabic" pitchFamily="18" charset="-78"/>
              </a:rPr>
              <a:t>التلف</a:t>
            </a:r>
            <a:r>
              <a:rPr lang="ar-SA" altLang="ar-IQ" b="1" dirty="0" smtClean="0">
                <a:solidFill>
                  <a:srgbClr val="669900"/>
                </a:solidFill>
                <a:latin typeface="Simplified Arabic" pitchFamily="18" charset="-78"/>
                <a:cs typeface="Simplified Arabic" pitchFamily="18" charset="-78"/>
              </a:rPr>
              <a:t> </a:t>
            </a:r>
            <a:r>
              <a:rPr lang="ar-SA" altLang="ar-IQ" b="1" u="sng" dirty="0" smtClean="0">
                <a:solidFill>
                  <a:srgbClr val="669900"/>
                </a:solidFill>
                <a:latin typeface="Simplified Arabic" pitchFamily="18" charset="-78"/>
                <a:cs typeface="Simplified Arabic" pitchFamily="18" charset="-78"/>
              </a:rPr>
              <a:t>الحادث</a:t>
            </a:r>
            <a:r>
              <a:rPr lang="ar-SA" altLang="ar-IQ" b="1" dirty="0" smtClean="0">
                <a:solidFill>
                  <a:srgbClr val="669900"/>
                </a:solidFill>
                <a:latin typeface="Simplified Arabic" pitchFamily="18" charset="-78"/>
                <a:cs typeface="Simplified Arabic" pitchFamily="18" charset="-78"/>
              </a:rPr>
              <a:t> في </a:t>
            </a:r>
            <a:r>
              <a:rPr lang="ar-SA" altLang="ar-IQ" b="1" u="sng" dirty="0" smtClean="0">
                <a:solidFill>
                  <a:srgbClr val="FF33CC"/>
                </a:solidFill>
                <a:latin typeface="Simplified Arabic" pitchFamily="18" charset="-78"/>
                <a:cs typeface="Simplified Arabic" pitchFamily="18" charset="-78"/>
              </a:rPr>
              <a:t>الأربطة</a:t>
            </a:r>
            <a:r>
              <a:rPr lang="ar-SA" altLang="ar-IQ" b="1" dirty="0" smtClean="0">
                <a:solidFill>
                  <a:srgbClr val="FF33CC"/>
                </a:solidFill>
                <a:latin typeface="Simplified Arabic" pitchFamily="18" charset="-78"/>
                <a:cs typeface="Simplified Arabic" pitchFamily="18" charset="-78"/>
              </a:rPr>
              <a:t> </a:t>
            </a:r>
            <a:r>
              <a:rPr lang="ar-SA" altLang="ar-IQ" b="1" u="sng" dirty="0" smtClean="0">
                <a:solidFill>
                  <a:srgbClr val="FF33CC"/>
                </a:solidFill>
                <a:latin typeface="Simplified Arabic" pitchFamily="18" charset="-78"/>
                <a:cs typeface="Simplified Arabic" pitchFamily="18" charset="-78"/>
              </a:rPr>
              <a:t>الخارجية</a:t>
            </a:r>
            <a:r>
              <a:rPr lang="ar-SA" altLang="ar-IQ" b="1" dirty="0" smtClean="0">
                <a:solidFill>
                  <a:srgbClr val="669900"/>
                </a:solidFill>
                <a:latin typeface="Simplified Arabic" pitchFamily="18" charset="-78"/>
                <a:cs typeface="Simplified Arabic" pitchFamily="18" charset="-78"/>
              </a:rPr>
              <a:t>:-</a:t>
            </a:r>
          </a:p>
          <a:p>
            <a:pPr algn="just" eaLnBrk="1" hangingPunct="1"/>
            <a:r>
              <a:rPr lang="ar-SA" altLang="ar-IQ" b="1" dirty="0" smtClean="0">
                <a:solidFill>
                  <a:srgbClr val="D60093"/>
                </a:solidFill>
                <a:latin typeface="Simplified Arabic" pitchFamily="18" charset="-78"/>
                <a:cs typeface="Simplified Arabic" pitchFamily="18" charset="-78"/>
              </a:rPr>
              <a:t>1- الالتواء من الدرجة الأولى أو البسيط </a:t>
            </a:r>
            <a:r>
              <a:rPr lang="ar-IQ" altLang="ar-IQ" b="1" dirty="0" smtClean="0">
                <a:latin typeface="Simplified Arabic" pitchFamily="18" charset="-78"/>
                <a:cs typeface="Simplified Arabic" pitchFamily="18" charset="-78"/>
              </a:rPr>
              <a:t>: </a:t>
            </a:r>
            <a:r>
              <a:rPr lang="ar-SA" altLang="ar-IQ" b="1" dirty="0" smtClean="0">
                <a:latin typeface="Simplified Arabic" pitchFamily="18" charset="-78"/>
                <a:cs typeface="Simplified Arabic" pitchFamily="18" charset="-78"/>
              </a:rPr>
              <a:t>في حالة تمزق 25% من الألياف .</a:t>
            </a:r>
            <a:endParaRPr lang="ar-IQ" altLang="ar-IQ" b="1" dirty="0" smtClean="0">
              <a:latin typeface="Simplified Arabic" pitchFamily="18" charset="-78"/>
              <a:cs typeface="Simplified Arabic" pitchFamily="18" charset="-78"/>
            </a:endParaRPr>
          </a:p>
          <a:p>
            <a:pPr algn="just" eaLnBrk="1" hangingPunct="1"/>
            <a:r>
              <a:rPr lang="ar-IQ" altLang="ar-IQ" b="1" dirty="0" smtClean="0">
                <a:solidFill>
                  <a:srgbClr val="D60093"/>
                </a:solidFill>
                <a:latin typeface="Simplified Arabic" pitchFamily="18" charset="-78"/>
                <a:cs typeface="Simplified Arabic" pitchFamily="18" charset="-78"/>
              </a:rPr>
              <a:t>2</a:t>
            </a:r>
            <a:r>
              <a:rPr lang="ar-SA" altLang="ar-IQ" b="1" dirty="0" smtClean="0">
                <a:solidFill>
                  <a:srgbClr val="D60093"/>
                </a:solidFill>
                <a:latin typeface="Simplified Arabic" pitchFamily="18" charset="-78"/>
                <a:cs typeface="Simplified Arabic" pitchFamily="18" charset="-78"/>
              </a:rPr>
              <a:t>- والدرجة الثانية أو المتوسطة </a:t>
            </a:r>
            <a:r>
              <a:rPr lang="ar-IQ" altLang="ar-IQ" b="1" dirty="0" smtClean="0">
                <a:latin typeface="Simplified Arabic" pitchFamily="18" charset="-78"/>
                <a:cs typeface="Simplified Arabic" pitchFamily="18" charset="-78"/>
              </a:rPr>
              <a:t>: </a:t>
            </a:r>
            <a:r>
              <a:rPr lang="ar-SA" altLang="ar-IQ" b="1" dirty="0" smtClean="0">
                <a:latin typeface="Simplified Arabic" pitchFamily="18" charset="-78"/>
                <a:cs typeface="Simplified Arabic" pitchFamily="18" charset="-78"/>
              </a:rPr>
              <a:t>في حالة تمزق 2</a:t>
            </a:r>
            <a:r>
              <a:rPr lang="ar-IQ" altLang="ar-IQ" b="1" dirty="0" smtClean="0">
                <a:latin typeface="Simplified Arabic" pitchFamily="18" charset="-78"/>
                <a:cs typeface="Simplified Arabic" pitchFamily="18" charset="-78"/>
              </a:rPr>
              <a:t>5</a:t>
            </a:r>
            <a:r>
              <a:rPr lang="ar-SA" altLang="ar-IQ" b="1" dirty="0" smtClean="0">
                <a:latin typeface="Simplified Arabic" pitchFamily="18" charset="-78"/>
                <a:cs typeface="Simplified Arabic" pitchFamily="18" charset="-78"/>
              </a:rPr>
              <a:t>-75% من الألياف. </a:t>
            </a:r>
            <a:endParaRPr lang="ar-IQ" altLang="ar-IQ" b="1" dirty="0" smtClean="0">
              <a:latin typeface="Simplified Arabic" pitchFamily="18" charset="-78"/>
              <a:cs typeface="Simplified Arabic" pitchFamily="18" charset="-78"/>
            </a:endParaRPr>
          </a:p>
          <a:p>
            <a:pPr algn="just" eaLnBrk="1" hangingPunct="1"/>
            <a:r>
              <a:rPr lang="ar-IQ" altLang="ar-IQ" b="1" dirty="0" smtClean="0">
                <a:solidFill>
                  <a:srgbClr val="D60093"/>
                </a:solidFill>
                <a:latin typeface="Simplified Arabic" pitchFamily="18" charset="-78"/>
                <a:cs typeface="Simplified Arabic" pitchFamily="18" charset="-78"/>
              </a:rPr>
              <a:t>3</a:t>
            </a:r>
            <a:r>
              <a:rPr lang="ar-SA" altLang="ar-IQ" b="1" dirty="0" smtClean="0">
                <a:solidFill>
                  <a:srgbClr val="D60093"/>
                </a:solidFill>
                <a:latin typeface="Simplified Arabic" pitchFamily="18" charset="-78"/>
                <a:cs typeface="Simplified Arabic" pitchFamily="18" charset="-78"/>
              </a:rPr>
              <a:t>- الدرجة الثالثة أو الشديدة </a:t>
            </a:r>
            <a:r>
              <a:rPr lang="ar-IQ" altLang="ar-IQ" b="1" dirty="0" smtClean="0">
                <a:latin typeface="Simplified Arabic" pitchFamily="18" charset="-78"/>
                <a:cs typeface="Simplified Arabic" pitchFamily="18" charset="-78"/>
              </a:rPr>
              <a:t>: </a:t>
            </a:r>
            <a:r>
              <a:rPr lang="ar-SA" altLang="ar-IQ" b="1" dirty="0" smtClean="0">
                <a:latin typeface="Simplified Arabic" pitchFamily="18" charset="-78"/>
                <a:cs typeface="Simplified Arabic" pitchFamily="18" charset="-78"/>
              </a:rPr>
              <a:t>في حالة تمزق أكثر من 75% من الألياف وهذا مما يؤدي بالطبع إلى عدم ثبات المفصل بشكل ملحوظ. </a:t>
            </a:r>
            <a:endParaRPr lang="en-US" altLang="ar-IQ"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34098761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عنوان 1"/>
          <p:cNvSpPr>
            <a:spLocks noGrp="1"/>
          </p:cNvSpPr>
          <p:nvPr>
            <p:ph type="title"/>
          </p:nvPr>
        </p:nvSpPr>
        <p:spPr>
          <a:xfrm>
            <a:off x="457200" y="115888"/>
            <a:ext cx="8229600" cy="720725"/>
          </a:xfrm>
        </p:spPr>
        <p:txBody>
          <a:bodyPr/>
          <a:lstStyle/>
          <a:p>
            <a:r>
              <a:rPr lang="ar-IQ" altLang="ar-IQ" sz="3200" b="1" dirty="0" smtClean="0">
                <a:solidFill>
                  <a:srgbClr val="FF0000"/>
                </a:solidFill>
              </a:rPr>
              <a:t>درجات تمزق اربطة الكاحل</a:t>
            </a:r>
          </a:p>
        </p:txBody>
      </p:sp>
      <p:pic>
        <p:nvPicPr>
          <p:cNvPr id="23040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981075"/>
            <a:ext cx="8353425" cy="5688013"/>
          </a:xfrm>
          <a:noFill/>
        </p:spPr>
      </p:pic>
    </p:spTree>
    <p:extLst>
      <p:ext uri="{BB962C8B-B14F-4D97-AF65-F5344CB8AC3E}">
        <p14:creationId xmlns:p14="http://schemas.microsoft.com/office/powerpoint/2010/main" val="8749130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457200" y="115888"/>
            <a:ext cx="8507413" cy="504825"/>
          </a:xfrm>
        </p:spPr>
        <p:txBody>
          <a:bodyPr>
            <a:normAutofit fontScale="90000"/>
          </a:bodyPr>
          <a:lstStyle/>
          <a:p>
            <a:pPr eaLnBrk="1" hangingPunct="1"/>
            <a:r>
              <a:rPr lang="ar-IQ" altLang="ar-IQ" sz="3200" b="1" dirty="0" smtClean="0">
                <a:solidFill>
                  <a:srgbClr val="FF0000"/>
                </a:solidFill>
              </a:rPr>
              <a:t>الإسعاف و</a:t>
            </a:r>
            <a:r>
              <a:rPr lang="ar-SA" altLang="ar-IQ" sz="3200" b="1" dirty="0" smtClean="0">
                <a:solidFill>
                  <a:srgbClr val="FF0000"/>
                </a:solidFill>
              </a:rPr>
              <a:t>العلاج</a:t>
            </a:r>
            <a:r>
              <a:rPr lang="ar-IQ" altLang="ar-IQ" sz="3200" b="1" dirty="0" smtClean="0">
                <a:solidFill>
                  <a:srgbClr val="FF0000"/>
                </a:solidFill>
              </a:rPr>
              <a:t>  </a:t>
            </a:r>
            <a:r>
              <a:rPr lang="en-US" altLang="ar-IQ" sz="3200" b="1" dirty="0" smtClean="0">
                <a:solidFill>
                  <a:srgbClr val="FF0000"/>
                </a:solidFill>
              </a:rPr>
              <a:t>Therapeutic and First aid</a:t>
            </a:r>
            <a:r>
              <a:rPr lang="en-US" altLang="ar-IQ" sz="4000" dirty="0" smtClean="0">
                <a:solidFill>
                  <a:srgbClr val="FF0000"/>
                </a:solidFill>
              </a:rPr>
              <a:t> </a:t>
            </a:r>
          </a:p>
        </p:txBody>
      </p:sp>
      <p:sp>
        <p:nvSpPr>
          <p:cNvPr id="231427" name="Rectangle 3"/>
          <p:cNvSpPr>
            <a:spLocks noGrp="1" noChangeArrowheads="1"/>
          </p:cNvSpPr>
          <p:nvPr>
            <p:ph idx="1"/>
          </p:nvPr>
        </p:nvSpPr>
        <p:spPr>
          <a:xfrm>
            <a:off x="179388" y="836613"/>
            <a:ext cx="8785225" cy="5832475"/>
          </a:xfrm>
        </p:spPr>
        <p:txBody>
          <a:bodyPr>
            <a:normAutofit lnSpcReduction="10000"/>
          </a:bodyPr>
          <a:lstStyle/>
          <a:p>
            <a:pPr algn="just" eaLnBrk="1" hangingPunct="1"/>
            <a:r>
              <a:rPr lang="ar-IQ" altLang="ar-IQ" sz="3600" b="1" dirty="0" smtClean="0">
                <a:solidFill>
                  <a:srgbClr val="FF33CC"/>
                </a:solidFill>
                <a:latin typeface="Simplified Arabic" pitchFamily="18" charset="-78"/>
                <a:cs typeface="Simplified Arabic" pitchFamily="18" charset="-78"/>
              </a:rPr>
              <a:t>الإسعاف والعلاج لإصابة التواء مفصل الكاحل؟</a:t>
            </a:r>
          </a:p>
          <a:p>
            <a:pPr algn="just" eaLnBrk="1" hangingPunct="1"/>
            <a:r>
              <a:rPr lang="ar-SA" altLang="ar-IQ" sz="3600" b="1" dirty="0" smtClean="0">
                <a:latin typeface="Simplified Arabic" pitchFamily="18" charset="-78"/>
                <a:cs typeface="Simplified Arabic" pitchFamily="18" charset="-78"/>
              </a:rPr>
              <a:t>تُعد</a:t>
            </a:r>
            <a:r>
              <a:rPr lang="ar-SA" altLang="ar-IQ" sz="3600" b="1" dirty="0" smtClean="0">
                <a:solidFill>
                  <a:srgbClr val="D60093"/>
                </a:solidFill>
                <a:latin typeface="Simplified Arabic" pitchFamily="18" charset="-78"/>
                <a:cs typeface="Simplified Arabic" pitchFamily="18" charset="-78"/>
              </a:rPr>
              <a:t> إراحة </a:t>
            </a:r>
            <a:r>
              <a:rPr lang="ar-SA" altLang="ar-IQ" sz="3600" b="1" dirty="0" smtClean="0">
                <a:latin typeface="Simplified Arabic" pitchFamily="18" charset="-78"/>
                <a:cs typeface="Simplified Arabic" pitchFamily="18" charset="-78"/>
              </a:rPr>
              <a:t>العضو المصاب من الأمور المهمة في الإصابة ويكون علاج الالتواء كالتالي:-</a:t>
            </a:r>
            <a:endParaRPr lang="ar-IQ" altLang="ar-IQ" sz="3600" b="1" dirty="0" smtClean="0">
              <a:latin typeface="Simplified Arabic" pitchFamily="18" charset="-78"/>
              <a:cs typeface="Simplified Arabic" pitchFamily="18" charset="-78"/>
            </a:endParaRPr>
          </a:p>
          <a:p>
            <a:pPr algn="just" eaLnBrk="1" hangingPunct="1"/>
            <a:r>
              <a:rPr lang="ar-IQ" altLang="ar-IQ" sz="3600" b="1" dirty="0" smtClean="0">
                <a:latin typeface="Simplified Arabic" pitchFamily="18" charset="-78"/>
                <a:cs typeface="Simplified Arabic" pitchFamily="18" charset="-78"/>
              </a:rPr>
              <a:t>أن </a:t>
            </a:r>
            <a:r>
              <a:rPr lang="ar-SA" altLang="ar-IQ" sz="3600" b="1" dirty="0" smtClean="0">
                <a:latin typeface="Simplified Arabic" pitchFamily="18" charset="-78"/>
                <a:cs typeface="Simplified Arabic" pitchFamily="18" charset="-78"/>
              </a:rPr>
              <a:t>العلاج قد يختلف حسب درجة الإصابة ( البسيط والمتوسط والشديد )</a:t>
            </a:r>
            <a:r>
              <a:rPr lang="ar-IQ" altLang="ar-IQ" sz="3600" b="1" dirty="0" smtClean="0">
                <a:latin typeface="Simplified Arabic" pitchFamily="18" charset="-78"/>
                <a:cs typeface="Simplified Arabic" pitchFamily="18" charset="-78"/>
              </a:rPr>
              <a:t>.</a:t>
            </a:r>
          </a:p>
          <a:p>
            <a:pPr algn="just" eaLnBrk="1" hangingPunct="1"/>
            <a:r>
              <a:rPr lang="ar-SA" altLang="ar-IQ" sz="3600" b="1" dirty="0" smtClean="0">
                <a:solidFill>
                  <a:srgbClr val="D60093"/>
                </a:solidFill>
                <a:latin typeface="Simplified Arabic" pitchFamily="18" charset="-78"/>
                <a:cs typeface="Simplified Arabic" pitchFamily="18" charset="-78"/>
              </a:rPr>
              <a:t>فالعلاج الناقص لهذه الإصابة يؤدي إلى</a:t>
            </a:r>
            <a:r>
              <a:rPr lang="ar-IQ" altLang="ar-IQ" sz="3600" b="1" dirty="0" smtClean="0">
                <a:solidFill>
                  <a:srgbClr val="D60093"/>
                </a:solidFill>
                <a:latin typeface="Simplified Arabic" pitchFamily="18" charset="-78"/>
                <a:cs typeface="Simplified Arabic" pitchFamily="18" charset="-78"/>
              </a:rPr>
              <a:t>:-</a:t>
            </a:r>
            <a:r>
              <a:rPr lang="ar-SA" altLang="ar-IQ" sz="3600" b="1" dirty="0" smtClean="0">
                <a:solidFill>
                  <a:srgbClr val="D60093"/>
                </a:solidFill>
                <a:latin typeface="Simplified Arabic" pitchFamily="18" charset="-78"/>
                <a:cs typeface="Simplified Arabic" pitchFamily="18" charset="-78"/>
              </a:rPr>
              <a:t> </a:t>
            </a:r>
            <a:endParaRPr lang="ar-IQ" altLang="ar-IQ" sz="3600" b="1" dirty="0" smtClean="0">
              <a:solidFill>
                <a:srgbClr val="D60093"/>
              </a:solidFill>
              <a:latin typeface="Simplified Arabic" pitchFamily="18" charset="-78"/>
              <a:cs typeface="Simplified Arabic" pitchFamily="18" charset="-78"/>
            </a:endParaRPr>
          </a:p>
          <a:p>
            <a:pPr algn="just" eaLnBrk="1" hangingPunct="1"/>
            <a:r>
              <a:rPr lang="ar-SA" altLang="ar-IQ" sz="3600" b="1" dirty="0" smtClean="0">
                <a:latin typeface="Simplified Arabic" pitchFamily="18" charset="-78"/>
                <a:cs typeface="Simplified Arabic" pitchFamily="18" charset="-78"/>
              </a:rPr>
              <a:t>عدم </a:t>
            </a:r>
            <a:r>
              <a:rPr lang="ar-SA" altLang="ar-IQ" sz="3600" b="1" u="sng" dirty="0" smtClean="0">
                <a:solidFill>
                  <a:srgbClr val="0066FF"/>
                </a:solidFill>
                <a:latin typeface="Simplified Arabic" pitchFamily="18" charset="-78"/>
                <a:cs typeface="Simplified Arabic" pitchFamily="18" charset="-78"/>
              </a:rPr>
              <a:t>ثبات</a:t>
            </a:r>
            <a:r>
              <a:rPr lang="ar-SA" altLang="ar-IQ" sz="3600" b="1" dirty="0" smtClean="0">
                <a:latin typeface="Simplified Arabic" pitchFamily="18" charset="-78"/>
                <a:cs typeface="Simplified Arabic" pitchFamily="18" charset="-78"/>
              </a:rPr>
              <a:t> القدم </a:t>
            </a:r>
            <a:endParaRPr lang="ar-IQ" altLang="ar-IQ" sz="3600" b="1" dirty="0" smtClean="0">
              <a:latin typeface="Simplified Arabic" pitchFamily="18" charset="-78"/>
              <a:cs typeface="Simplified Arabic" pitchFamily="18" charset="-78"/>
            </a:endParaRPr>
          </a:p>
          <a:p>
            <a:pPr algn="just" eaLnBrk="1" hangingPunct="1"/>
            <a:r>
              <a:rPr lang="ar-SA" altLang="ar-IQ" sz="3600" b="1" dirty="0" smtClean="0">
                <a:latin typeface="Simplified Arabic" pitchFamily="18" charset="-78"/>
                <a:cs typeface="Simplified Arabic" pitchFamily="18" charset="-78"/>
              </a:rPr>
              <a:t>ويضعف مقدرتها العضلية</a:t>
            </a:r>
            <a:r>
              <a:rPr lang="ar-IQ" altLang="ar-IQ" sz="3600" b="1" dirty="0" smtClean="0">
                <a:latin typeface="Simplified Arabic" pitchFamily="18" charset="-78"/>
                <a:cs typeface="Simplified Arabic" pitchFamily="18" charset="-78"/>
              </a:rPr>
              <a:t>.</a:t>
            </a:r>
          </a:p>
          <a:p>
            <a:pPr algn="just" eaLnBrk="1" hangingPunct="1"/>
            <a:r>
              <a:rPr lang="ar-SA" altLang="ar-IQ" sz="3600" b="1" dirty="0" smtClean="0">
                <a:latin typeface="Simplified Arabic" pitchFamily="18" charset="-78"/>
                <a:cs typeface="Simplified Arabic" pitchFamily="18" charset="-78"/>
              </a:rPr>
              <a:t>وينتج عنه أيضاً الألم مزمنة ، وورم مما يؤدي بالنهاية إلى عجز القدم على أداء الأنشطة اليومية ومن ابسطها المشي.</a:t>
            </a:r>
            <a:endParaRPr lang="en-US" altLang="ar-IQ" sz="3600"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15867903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457200" y="274638"/>
            <a:ext cx="8229600" cy="706437"/>
          </a:xfrm>
        </p:spPr>
        <p:txBody>
          <a:bodyPr/>
          <a:lstStyle/>
          <a:p>
            <a:pPr eaLnBrk="1" hangingPunct="1"/>
            <a:r>
              <a:rPr lang="ar-SA" altLang="ar-IQ" sz="3600" b="1" dirty="0" smtClean="0">
                <a:solidFill>
                  <a:srgbClr val="FF0000"/>
                </a:solidFill>
                <a:latin typeface="Simplified Arabic" pitchFamily="18" charset="-78"/>
                <a:cs typeface="Simplified Arabic" pitchFamily="18" charset="-78"/>
              </a:rPr>
              <a:t>1. معالجة الإصابة من الدرجة الأولى والثانية</a:t>
            </a:r>
            <a:endParaRPr lang="en-US" altLang="ar-IQ" sz="3600" b="1" dirty="0" smtClean="0">
              <a:solidFill>
                <a:srgbClr val="FF0000"/>
              </a:solidFill>
              <a:latin typeface="Simplified Arabic" pitchFamily="18" charset="-78"/>
              <a:cs typeface="Simplified Arabic" pitchFamily="18" charset="-78"/>
            </a:endParaRPr>
          </a:p>
        </p:txBody>
      </p:sp>
      <p:sp>
        <p:nvSpPr>
          <p:cNvPr id="232451" name="Rectangle 3"/>
          <p:cNvSpPr>
            <a:spLocks noGrp="1" noChangeArrowheads="1"/>
          </p:cNvSpPr>
          <p:nvPr>
            <p:ph idx="1"/>
          </p:nvPr>
        </p:nvSpPr>
        <p:spPr>
          <a:xfrm>
            <a:off x="107950" y="1052513"/>
            <a:ext cx="8928100" cy="5545137"/>
          </a:xfrm>
        </p:spPr>
        <p:txBody>
          <a:bodyPr/>
          <a:lstStyle/>
          <a:p>
            <a:pPr algn="just" eaLnBrk="1" hangingPunct="1"/>
            <a:r>
              <a:rPr lang="ar-SA" altLang="ar-IQ" sz="3600" b="1" dirty="0" smtClean="0">
                <a:solidFill>
                  <a:srgbClr val="FF33CC"/>
                </a:solidFill>
                <a:latin typeface="Simplified Arabic" pitchFamily="18" charset="-78"/>
                <a:cs typeface="Simplified Arabic" pitchFamily="18" charset="-78"/>
              </a:rPr>
              <a:t>استخدام </a:t>
            </a:r>
            <a:r>
              <a:rPr lang="ar-SA" altLang="ar-IQ" sz="3600" b="1" u="sng" dirty="0" smtClean="0">
                <a:solidFill>
                  <a:srgbClr val="FF33CC"/>
                </a:solidFill>
                <a:latin typeface="Simplified Arabic" pitchFamily="18" charset="-78"/>
                <a:cs typeface="Simplified Arabic" pitchFamily="18" charset="-78"/>
              </a:rPr>
              <a:t>الثلج</a:t>
            </a:r>
            <a:r>
              <a:rPr lang="ar-SA" altLang="ar-IQ" sz="3600" b="1" dirty="0" smtClean="0">
                <a:solidFill>
                  <a:srgbClr val="FF33CC"/>
                </a:solidFill>
                <a:latin typeface="Simplified Arabic" pitchFamily="18" charset="-78"/>
                <a:cs typeface="Simplified Arabic" pitchFamily="18" charset="-78"/>
              </a:rPr>
              <a:t> المبروش وقت الإصابة </a:t>
            </a:r>
            <a:r>
              <a:rPr lang="ar-IQ" altLang="ar-IQ" sz="3600" b="1" dirty="0" smtClean="0">
                <a:solidFill>
                  <a:srgbClr val="FF33CC"/>
                </a:solidFill>
                <a:latin typeface="Simplified Arabic" pitchFamily="18" charset="-78"/>
                <a:cs typeface="Simplified Arabic" pitchFamily="18" charset="-78"/>
              </a:rPr>
              <a:t>.</a:t>
            </a:r>
          </a:p>
          <a:p>
            <a:pPr algn="just" eaLnBrk="1" hangingPunct="1"/>
            <a:r>
              <a:rPr lang="ar-SA" altLang="ar-IQ" sz="3600" b="1" dirty="0" smtClean="0">
                <a:latin typeface="Simplified Arabic" pitchFamily="18" charset="-78"/>
                <a:cs typeface="Simplified Arabic" pitchFamily="18" charset="-78"/>
              </a:rPr>
              <a:t>مع </a:t>
            </a:r>
            <a:r>
              <a:rPr lang="ar-SA" altLang="ar-IQ" sz="3600" b="1" u="sng" dirty="0" smtClean="0">
                <a:solidFill>
                  <a:srgbClr val="FF33CC"/>
                </a:solidFill>
                <a:latin typeface="Simplified Arabic" pitchFamily="18" charset="-78"/>
                <a:cs typeface="Simplified Arabic" pitchFamily="18" charset="-78"/>
              </a:rPr>
              <a:t>إراحة</a:t>
            </a:r>
            <a:r>
              <a:rPr lang="ar-SA" altLang="ar-IQ" sz="3600" b="1" dirty="0" smtClean="0">
                <a:latin typeface="Simplified Arabic" pitchFamily="18" charset="-78"/>
                <a:cs typeface="Simplified Arabic" pitchFamily="18" charset="-78"/>
              </a:rPr>
              <a:t> العضو المصاب ولمدة ثلاثة أيام الأولى من الإصابة</a:t>
            </a:r>
            <a:r>
              <a:rPr lang="ar-IQ" altLang="ar-IQ" sz="3600" b="1" dirty="0" smtClean="0">
                <a:latin typeface="Simplified Arabic" pitchFamily="18" charset="-78"/>
                <a:cs typeface="Simplified Arabic" pitchFamily="18" charset="-78"/>
              </a:rPr>
              <a:t>.</a:t>
            </a:r>
          </a:p>
          <a:p>
            <a:pPr algn="just" eaLnBrk="1" hangingPunct="1"/>
            <a:r>
              <a:rPr lang="ar-SA" altLang="ar-IQ" sz="3600" b="1" u="sng" dirty="0" smtClean="0">
                <a:solidFill>
                  <a:srgbClr val="FF33CC"/>
                </a:solidFill>
                <a:latin typeface="Simplified Arabic" pitchFamily="18" charset="-78"/>
                <a:cs typeface="Simplified Arabic" pitchFamily="18" charset="-78"/>
              </a:rPr>
              <a:t>ورفع</a:t>
            </a:r>
            <a:r>
              <a:rPr lang="ar-SA" altLang="ar-IQ" sz="3600" b="1" dirty="0" smtClean="0">
                <a:latin typeface="Simplified Arabic" pitchFamily="18" charset="-78"/>
                <a:cs typeface="Simplified Arabic" pitchFamily="18" charset="-78"/>
              </a:rPr>
              <a:t> العضو المصاب عن مستوى الأرض</a:t>
            </a:r>
            <a:r>
              <a:rPr lang="ar-IQ" altLang="ar-IQ" sz="3600" b="1" dirty="0" smtClean="0">
                <a:latin typeface="Simplified Arabic" pitchFamily="18" charset="-78"/>
                <a:cs typeface="Simplified Arabic" pitchFamily="18" charset="-78"/>
              </a:rPr>
              <a:t>.</a:t>
            </a:r>
          </a:p>
          <a:p>
            <a:pPr algn="just" eaLnBrk="1" hangingPunct="1"/>
            <a:r>
              <a:rPr lang="ar-SA" altLang="ar-IQ" sz="3600" b="1" dirty="0" smtClean="0">
                <a:latin typeface="Simplified Arabic" pitchFamily="18" charset="-78"/>
                <a:cs typeface="Simplified Arabic" pitchFamily="18" charset="-78"/>
              </a:rPr>
              <a:t>واستعمال </a:t>
            </a:r>
            <a:r>
              <a:rPr lang="ar-SA" altLang="ar-IQ" sz="3600" b="1" u="sng" dirty="0" smtClean="0">
                <a:solidFill>
                  <a:srgbClr val="FF33CC"/>
                </a:solidFill>
                <a:latin typeface="Simplified Arabic" pitchFamily="18" charset="-78"/>
                <a:cs typeface="Simplified Arabic" pitchFamily="18" charset="-78"/>
              </a:rPr>
              <a:t>رباط</a:t>
            </a:r>
            <a:r>
              <a:rPr lang="ar-SA" altLang="ar-IQ" sz="3600" b="1" dirty="0" smtClean="0">
                <a:latin typeface="Simplified Arabic" pitchFamily="18" charset="-78"/>
                <a:cs typeface="Simplified Arabic" pitchFamily="18" charset="-78"/>
              </a:rPr>
              <a:t> ضاغط</a:t>
            </a:r>
            <a:r>
              <a:rPr lang="ar-IQ" altLang="ar-IQ" sz="3600" b="1" dirty="0" smtClean="0">
                <a:latin typeface="Simplified Arabic" pitchFamily="18" charset="-78"/>
                <a:cs typeface="Simplified Arabic" pitchFamily="18" charset="-78"/>
              </a:rPr>
              <a:t>.</a:t>
            </a:r>
          </a:p>
          <a:p>
            <a:pPr algn="just" eaLnBrk="1" hangingPunct="1"/>
            <a:r>
              <a:rPr lang="ar-SA" altLang="ar-IQ" sz="3600" b="1" dirty="0" smtClean="0">
                <a:latin typeface="Simplified Arabic" pitchFamily="18" charset="-78"/>
                <a:cs typeface="Simplified Arabic" pitchFamily="18" charset="-78"/>
              </a:rPr>
              <a:t>بالإضافة إلى </a:t>
            </a:r>
            <a:r>
              <a:rPr lang="ar-SA" altLang="ar-IQ" sz="3600" b="1" u="sng" dirty="0" smtClean="0">
                <a:solidFill>
                  <a:srgbClr val="FF33CC"/>
                </a:solidFill>
                <a:latin typeface="Simplified Arabic" pitchFamily="18" charset="-78"/>
                <a:cs typeface="Simplified Arabic" pitchFamily="18" charset="-78"/>
              </a:rPr>
              <a:t>الأدوية</a:t>
            </a:r>
            <a:r>
              <a:rPr lang="ar-SA" altLang="ar-IQ" sz="3600" b="1" dirty="0" smtClean="0">
                <a:latin typeface="Simplified Arabic" pitchFamily="18" charset="-78"/>
                <a:cs typeface="Simplified Arabic" pitchFamily="18" charset="-78"/>
              </a:rPr>
              <a:t> المضادة للالتهاب والمسكنات</a:t>
            </a:r>
            <a:r>
              <a:rPr lang="ar-IQ" altLang="ar-IQ" sz="3600" b="1" dirty="0" smtClean="0">
                <a:latin typeface="Simplified Arabic" pitchFamily="18" charset="-78"/>
                <a:cs typeface="Simplified Arabic" pitchFamily="18" charset="-78"/>
              </a:rPr>
              <a:t>.</a:t>
            </a:r>
          </a:p>
          <a:p>
            <a:pPr algn="just" eaLnBrk="1" hangingPunct="1"/>
            <a:r>
              <a:rPr lang="ar-SA" altLang="ar-IQ" sz="3600" b="1" dirty="0" smtClean="0">
                <a:latin typeface="Simplified Arabic" pitchFamily="18" charset="-78"/>
                <a:cs typeface="Simplified Arabic" pitchFamily="18" charset="-78"/>
              </a:rPr>
              <a:t>بعد زوال الأعراض والتي قد تستمر أسبوع يستطيع الشخص ممارسة أعماله السابقة</a:t>
            </a:r>
            <a:r>
              <a:rPr lang="ar-IQ" altLang="ar-IQ" sz="3600" b="1" dirty="0" smtClean="0">
                <a:latin typeface="Simplified Arabic" pitchFamily="18" charset="-78"/>
                <a:cs typeface="Simplified Arabic" pitchFamily="18" charset="-78"/>
              </a:rPr>
              <a:t>.</a:t>
            </a:r>
            <a:endParaRPr lang="en-US" altLang="ar-IQ" sz="3600"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9708019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عنوان 1"/>
          <p:cNvSpPr>
            <a:spLocks noGrp="1"/>
          </p:cNvSpPr>
          <p:nvPr>
            <p:ph type="title"/>
          </p:nvPr>
        </p:nvSpPr>
        <p:spPr>
          <a:xfrm>
            <a:off x="457200" y="274638"/>
            <a:ext cx="8229600" cy="561975"/>
          </a:xfrm>
        </p:spPr>
        <p:txBody>
          <a:bodyPr>
            <a:normAutofit fontScale="90000"/>
          </a:bodyPr>
          <a:lstStyle/>
          <a:p>
            <a:r>
              <a:rPr lang="ar-SA" altLang="ar-IQ" b="1" dirty="0" smtClean="0">
                <a:solidFill>
                  <a:srgbClr val="FF0000"/>
                </a:solidFill>
                <a:latin typeface="Simplified Arabic" pitchFamily="18" charset="-78"/>
                <a:cs typeface="Simplified Arabic" pitchFamily="18" charset="-78"/>
              </a:rPr>
              <a:t>تثبيت الكاحل</a:t>
            </a:r>
            <a:endParaRPr lang="ar-IQ" altLang="ar-IQ" b="1" dirty="0" smtClean="0">
              <a:solidFill>
                <a:srgbClr val="FF0000"/>
              </a:solidFill>
              <a:latin typeface="Simplified Arabic" pitchFamily="18" charset="-78"/>
              <a:cs typeface="Simplified Arabic" pitchFamily="18" charset="-78"/>
            </a:endParaRPr>
          </a:p>
        </p:txBody>
      </p:sp>
      <p:pic>
        <p:nvPicPr>
          <p:cNvPr id="23347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7088" y="981075"/>
            <a:ext cx="7489825" cy="5616575"/>
          </a:xfrm>
          <a:noFill/>
        </p:spPr>
      </p:pic>
    </p:spTree>
    <p:extLst>
      <p:ext uri="{BB962C8B-B14F-4D97-AF65-F5344CB8AC3E}">
        <p14:creationId xmlns:p14="http://schemas.microsoft.com/office/powerpoint/2010/main" val="19581774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457200" y="115888"/>
            <a:ext cx="8229600" cy="433387"/>
          </a:xfrm>
        </p:spPr>
        <p:txBody>
          <a:bodyPr>
            <a:normAutofit fontScale="90000"/>
          </a:bodyPr>
          <a:lstStyle/>
          <a:p>
            <a:pPr eaLnBrk="1" hangingPunct="1"/>
            <a:r>
              <a:rPr lang="ar-IQ" altLang="ar-IQ" sz="3200" b="1" dirty="0" smtClean="0">
                <a:solidFill>
                  <a:srgbClr val="FF0000"/>
                </a:solidFill>
                <a:latin typeface="Simplified Arabic" pitchFamily="18" charset="-78"/>
                <a:cs typeface="Simplified Arabic" pitchFamily="18" charset="-78"/>
              </a:rPr>
              <a:t>2. معالجة الالتواء من الدرجة الثالثة</a:t>
            </a:r>
            <a:endParaRPr lang="en-US" altLang="ar-IQ" sz="3200" b="1" dirty="0" smtClean="0">
              <a:solidFill>
                <a:srgbClr val="FF0000"/>
              </a:solidFill>
              <a:latin typeface="Simplified Arabic" pitchFamily="18" charset="-78"/>
              <a:cs typeface="Simplified Arabic" pitchFamily="18" charset="-78"/>
            </a:endParaRPr>
          </a:p>
        </p:txBody>
      </p:sp>
      <p:sp>
        <p:nvSpPr>
          <p:cNvPr id="234499" name="Rectangle 3"/>
          <p:cNvSpPr>
            <a:spLocks noGrp="1" noChangeArrowheads="1"/>
          </p:cNvSpPr>
          <p:nvPr>
            <p:ph idx="1"/>
          </p:nvPr>
        </p:nvSpPr>
        <p:spPr>
          <a:xfrm>
            <a:off x="457200" y="692150"/>
            <a:ext cx="8229600" cy="5905500"/>
          </a:xfrm>
        </p:spPr>
        <p:txBody>
          <a:bodyPr/>
          <a:lstStyle/>
          <a:p>
            <a:pPr eaLnBrk="1" hangingPunct="1"/>
            <a:r>
              <a:rPr lang="ar-SA" altLang="ar-IQ" b="1" dirty="0" smtClean="0"/>
              <a:t>تعتمد مدة العلاج على شدة الإصابة وغالبا تكون </a:t>
            </a:r>
            <a:r>
              <a:rPr lang="ar-SA" altLang="ar-IQ" b="1" dirty="0" smtClean="0">
                <a:solidFill>
                  <a:srgbClr val="FF33CC"/>
                </a:solidFill>
              </a:rPr>
              <a:t>أسبوعين</a:t>
            </a:r>
            <a:endParaRPr lang="ar-IQ" altLang="ar-IQ" dirty="0" smtClean="0">
              <a:solidFill>
                <a:srgbClr val="FF33CC"/>
              </a:solidFill>
            </a:endParaRPr>
          </a:p>
          <a:p>
            <a:pPr eaLnBrk="1" hangingPunct="1"/>
            <a:r>
              <a:rPr lang="ar-IQ" altLang="ar-IQ" sz="3600" b="1" dirty="0" smtClean="0"/>
              <a:t>ـ </a:t>
            </a:r>
            <a:r>
              <a:rPr lang="ar-SA" altLang="ar-IQ" sz="3600" b="1" dirty="0" smtClean="0">
                <a:solidFill>
                  <a:srgbClr val="FF33CC"/>
                </a:solidFill>
              </a:rPr>
              <a:t>الموجات </a:t>
            </a:r>
            <a:r>
              <a:rPr lang="ar-SA" altLang="ar-IQ" sz="3600" b="1" dirty="0" smtClean="0"/>
              <a:t>فوق الصوتية.</a:t>
            </a:r>
          </a:p>
          <a:p>
            <a:pPr eaLnBrk="1" hangingPunct="1"/>
            <a:r>
              <a:rPr lang="ar-SA" altLang="ar-IQ" sz="3600" b="1" dirty="0" smtClean="0"/>
              <a:t>ـ الحمامات </a:t>
            </a:r>
            <a:r>
              <a:rPr lang="ar-SA" altLang="ar-IQ" sz="3600" b="1" dirty="0" smtClean="0">
                <a:solidFill>
                  <a:srgbClr val="FF33CC"/>
                </a:solidFill>
              </a:rPr>
              <a:t>الحارة</a:t>
            </a:r>
            <a:r>
              <a:rPr lang="ar-SA" altLang="ar-IQ" sz="3600" b="1" dirty="0" smtClean="0"/>
              <a:t>.</a:t>
            </a:r>
          </a:p>
          <a:p>
            <a:pPr eaLnBrk="1" hangingPunct="1"/>
            <a:r>
              <a:rPr lang="ar-SA" altLang="ar-IQ" sz="3600" b="1" dirty="0" smtClean="0"/>
              <a:t>ـ </a:t>
            </a:r>
            <a:r>
              <a:rPr lang="ar-SA" altLang="ar-IQ" sz="3600" b="1" dirty="0" smtClean="0">
                <a:solidFill>
                  <a:srgbClr val="FF33CC"/>
                </a:solidFill>
              </a:rPr>
              <a:t>تمارين</a:t>
            </a:r>
            <a:r>
              <a:rPr lang="ar-SA" altLang="ar-IQ" sz="3600" b="1" dirty="0" smtClean="0"/>
              <a:t> للمفصل بالأربع اتجاهات فقط تمارين حركية.</a:t>
            </a:r>
          </a:p>
          <a:p>
            <a:pPr eaLnBrk="1" hangingPunct="1"/>
            <a:r>
              <a:rPr lang="ar-SA" altLang="ar-IQ" sz="3600" b="1" dirty="0" smtClean="0"/>
              <a:t>ـ ثم التأهيل تحت إشراف الأخصائي المعالج بعد التأكد من تحسن الحالة</a:t>
            </a:r>
            <a:r>
              <a:rPr lang="ar-IQ" altLang="ar-IQ" sz="3600" b="1" dirty="0" smtClean="0"/>
              <a:t>.</a:t>
            </a:r>
            <a:endParaRPr lang="en-US" altLang="ar-IQ" sz="3600" b="1" dirty="0" smtClean="0"/>
          </a:p>
        </p:txBody>
      </p:sp>
    </p:spTree>
    <p:extLst>
      <p:ext uri="{BB962C8B-B14F-4D97-AF65-F5344CB8AC3E}">
        <p14:creationId xmlns:p14="http://schemas.microsoft.com/office/powerpoint/2010/main" val="24674032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179388" y="115888"/>
            <a:ext cx="8785225" cy="1301750"/>
          </a:xfrm>
        </p:spPr>
        <p:txBody>
          <a:bodyPr/>
          <a:lstStyle/>
          <a:p>
            <a:pPr eaLnBrk="1" hangingPunct="1"/>
            <a:r>
              <a:rPr lang="ar-SA" altLang="ar-IQ" sz="2800" b="1" dirty="0" smtClean="0">
                <a:solidFill>
                  <a:srgbClr val="FF0000"/>
                </a:solidFill>
                <a:latin typeface="Simplified Arabic" pitchFamily="18" charset="-78"/>
                <a:cs typeface="Simplified Arabic" pitchFamily="18" charset="-78"/>
              </a:rPr>
              <a:t>3. أما العلاج في حالات الالتواء المصاحب بتمزق سوى كان جزئي أو تام فان العلاج يكون</a:t>
            </a:r>
            <a:endParaRPr lang="en-US" altLang="ar-IQ" sz="2800" b="1" dirty="0" smtClean="0">
              <a:solidFill>
                <a:srgbClr val="FF0000"/>
              </a:solidFill>
              <a:latin typeface="Simplified Arabic" pitchFamily="18" charset="-78"/>
              <a:cs typeface="Simplified Arabic" pitchFamily="18" charset="-78"/>
            </a:endParaRPr>
          </a:p>
        </p:txBody>
      </p:sp>
      <p:sp>
        <p:nvSpPr>
          <p:cNvPr id="235523" name="Rectangle 3"/>
          <p:cNvSpPr>
            <a:spLocks noGrp="1" noChangeArrowheads="1"/>
          </p:cNvSpPr>
          <p:nvPr>
            <p:ph idx="1"/>
          </p:nvPr>
        </p:nvSpPr>
        <p:spPr>
          <a:xfrm>
            <a:off x="179388" y="1412875"/>
            <a:ext cx="8785225" cy="5329238"/>
          </a:xfrm>
        </p:spPr>
        <p:txBody>
          <a:bodyPr/>
          <a:lstStyle/>
          <a:p>
            <a:pPr algn="just" eaLnBrk="1" hangingPunct="1"/>
            <a:r>
              <a:rPr lang="ar-SA" altLang="ar-IQ" b="1" smtClean="0">
                <a:latin typeface="Simplified Arabic" pitchFamily="18" charset="-78"/>
                <a:cs typeface="Simplified Arabic" pitchFamily="18" charset="-78"/>
              </a:rPr>
              <a:t>توضع القدم بالجبس لفترة ثلاثة أسابيع حتى يتم شفاء الأربطة المتمزقة . وبعد إزالة الجبس (فترة التثبيت) تبدأ مرحلة العلاج الطبيعي ولمدة ثلاثة أسابيع للوصول إلى :</a:t>
            </a:r>
          </a:p>
          <a:p>
            <a:pPr algn="just" eaLnBrk="1" hangingPunct="1"/>
            <a:r>
              <a:rPr lang="ar-SA" altLang="ar-IQ" b="1" smtClean="0">
                <a:latin typeface="Simplified Arabic" pitchFamily="18" charset="-78"/>
                <a:cs typeface="Simplified Arabic" pitchFamily="18" charset="-78"/>
              </a:rPr>
              <a:t>ـ إرجاع الحركة الطبيعية والقوة العضلية لمفصل وعضلات الكاحل</a:t>
            </a:r>
            <a:endParaRPr lang="ar-IQ" altLang="ar-IQ" b="1" smtClean="0">
              <a:latin typeface="Simplified Arabic" pitchFamily="18" charset="-78"/>
              <a:cs typeface="Simplified Arabic" pitchFamily="18" charset="-78"/>
            </a:endParaRPr>
          </a:p>
          <a:p>
            <a:pPr algn="just" eaLnBrk="1" hangingPunct="1"/>
            <a:r>
              <a:rPr lang="ar-IQ" altLang="ar-IQ" b="1" smtClean="0">
                <a:latin typeface="Simplified Arabic" pitchFamily="18" charset="-78"/>
                <a:cs typeface="Simplified Arabic" pitchFamily="18" charset="-78"/>
              </a:rPr>
              <a:t>ـ </a:t>
            </a:r>
            <a:r>
              <a:rPr lang="ar-SA" altLang="ar-IQ" b="1" smtClean="0">
                <a:latin typeface="Simplified Arabic" pitchFamily="18" charset="-78"/>
                <a:cs typeface="Simplified Arabic" pitchFamily="18" charset="-78"/>
              </a:rPr>
              <a:t>تقليل التورم حول المفصل.</a:t>
            </a:r>
          </a:p>
          <a:p>
            <a:pPr algn="just" eaLnBrk="1" hangingPunct="1"/>
            <a:r>
              <a:rPr lang="ar-SA" altLang="ar-IQ" b="1" smtClean="0">
                <a:latin typeface="Simplified Arabic" pitchFamily="18" charset="-78"/>
                <a:cs typeface="Simplified Arabic" pitchFamily="18" charset="-78"/>
              </a:rPr>
              <a:t>ـ إعادة الشخص لمزاولة نشاطه اليومي المعتاد</a:t>
            </a:r>
            <a:r>
              <a:rPr lang="ar-IQ" altLang="ar-IQ" b="1" smtClean="0">
                <a:latin typeface="Simplified Arabic" pitchFamily="18" charset="-78"/>
                <a:cs typeface="Simplified Arabic" pitchFamily="18" charset="-78"/>
              </a:rPr>
              <a:t>.</a:t>
            </a:r>
            <a:endParaRPr lang="en-US" altLang="ar-IQ" b="1" smtClean="0">
              <a:latin typeface="Simplified Arabic" pitchFamily="18" charset="-78"/>
              <a:cs typeface="Simplified Arabic" pitchFamily="18" charset="-78"/>
            </a:endParaRPr>
          </a:p>
        </p:txBody>
      </p:sp>
    </p:spTree>
    <p:extLst>
      <p:ext uri="{BB962C8B-B14F-4D97-AF65-F5344CB8AC3E}">
        <p14:creationId xmlns:p14="http://schemas.microsoft.com/office/powerpoint/2010/main" val="4276034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260649"/>
            <a:ext cx="7886700" cy="576063"/>
          </a:xfrm>
        </p:spPr>
        <p:txBody>
          <a:bodyPr>
            <a:normAutofit/>
          </a:bodyPr>
          <a:lstStyle/>
          <a:p>
            <a:r>
              <a:rPr lang="ar-IQ" sz="2400" b="1" dirty="0">
                <a:solidFill>
                  <a:srgbClr val="FF0000"/>
                </a:solidFill>
                <a:latin typeface="Simplified Arabic" pitchFamily="18" charset="-78"/>
                <a:ea typeface="Calibri"/>
                <a:cs typeface="Simplified Arabic" pitchFamily="18" charset="-78"/>
              </a:rPr>
              <a:t>المحاضرة </a:t>
            </a:r>
            <a:r>
              <a:rPr lang="ar-IQ" sz="2400" b="1" dirty="0" smtClean="0">
                <a:solidFill>
                  <a:srgbClr val="FF0000"/>
                </a:solidFill>
                <a:latin typeface="Simplified Arabic" pitchFamily="18" charset="-78"/>
                <a:ea typeface="Calibri"/>
                <a:cs typeface="Simplified Arabic" pitchFamily="18" charset="-78"/>
              </a:rPr>
              <a:t>الثامنة : تكملة الجهاز </a:t>
            </a:r>
            <a:r>
              <a:rPr lang="ar-IQ" sz="2400" b="1" dirty="0">
                <a:solidFill>
                  <a:srgbClr val="FF0000"/>
                </a:solidFill>
                <a:latin typeface="Simplified Arabic" pitchFamily="18" charset="-78"/>
                <a:ea typeface="Calibri"/>
                <a:cs typeface="Simplified Arabic" pitchFamily="18" charset="-78"/>
              </a:rPr>
              <a:t>الهيكلي </a:t>
            </a:r>
            <a:r>
              <a:rPr lang="ar-IQ" sz="2400" b="1" dirty="0" smtClean="0">
                <a:solidFill>
                  <a:srgbClr val="FF0000"/>
                </a:solidFill>
                <a:latin typeface="Simplified Arabic" pitchFamily="18" charset="-78"/>
                <a:ea typeface="Calibri"/>
                <a:cs typeface="Simplified Arabic" pitchFamily="18" charset="-78"/>
              </a:rPr>
              <a:t>وإصاباته : </a:t>
            </a:r>
            <a:r>
              <a:rPr lang="ar-IQ" sz="2400" b="1" dirty="0">
                <a:solidFill>
                  <a:srgbClr val="FF0000"/>
                </a:solidFill>
                <a:latin typeface="Simplified Arabic" pitchFamily="18" charset="-78"/>
                <a:ea typeface="Calibri"/>
                <a:cs typeface="Simplified Arabic" pitchFamily="18" charset="-78"/>
              </a:rPr>
              <a:t>الجزء السادس (الأخير</a:t>
            </a:r>
            <a:r>
              <a:rPr lang="ar-IQ" sz="2400" b="1" dirty="0" smtClean="0">
                <a:solidFill>
                  <a:srgbClr val="FF0000"/>
                </a:solidFill>
                <a:latin typeface="Simplified Arabic" pitchFamily="18" charset="-78"/>
                <a:ea typeface="Calibri"/>
                <a:cs typeface="Simplified Arabic" pitchFamily="18" charset="-78"/>
              </a:rPr>
              <a:t>)</a:t>
            </a:r>
            <a:endParaRPr lang="ar-IQ" sz="2400" b="1" dirty="0">
              <a:solidFill>
                <a:srgbClr val="FF0000"/>
              </a:solidFill>
            </a:endParaRPr>
          </a:p>
        </p:txBody>
      </p:sp>
      <p:sp>
        <p:nvSpPr>
          <p:cNvPr id="3" name="عنصر نائب للمحتوى 2"/>
          <p:cNvSpPr>
            <a:spLocks noGrp="1"/>
          </p:cNvSpPr>
          <p:nvPr>
            <p:ph idx="1"/>
          </p:nvPr>
        </p:nvSpPr>
        <p:spPr>
          <a:xfrm>
            <a:off x="467544" y="980728"/>
            <a:ext cx="8246740" cy="5472608"/>
          </a:xfrm>
        </p:spPr>
        <p:txBody>
          <a:bodyPr>
            <a:normAutofit fontScale="85000" lnSpcReduction="20000"/>
          </a:bodyPr>
          <a:lstStyle/>
          <a:p>
            <a:pPr marL="0" algn="just">
              <a:lnSpc>
                <a:spcPct val="115000"/>
              </a:lnSpc>
              <a:spcBef>
                <a:spcPts val="0"/>
              </a:spcBef>
            </a:pPr>
            <a:r>
              <a:rPr lang="ar-IQ" sz="3200" b="1" dirty="0">
                <a:solidFill>
                  <a:srgbClr val="0070C0"/>
                </a:solidFill>
                <a:latin typeface="Simplified Arabic" pitchFamily="18" charset="-78"/>
                <a:ea typeface="Calibri"/>
                <a:cs typeface="Simplified Arabic" pitchFamily="18" charset="-78"/>
              </a:rPr>
              <a:t>محاور </a:t>
            </a:r>
            <a:r>
              <a:rPr lang="ar-IQ" sz="3200" b="1" dirty="0" smtClean="0">
                <a:solidFill>
                  <a:srgbClr val="0070C0"/>
                </a:solidFill>
                <a:latin typeface="Simplified Arabic" pitchFamily="18" charset="-78"/>
                <a:ea typeface="Calibri"/>
                <a:cs typeface="Simplified Arabic" pitchFamily="18" charset="-78"/>
              </a:rPr>
              <a:t>المحاضرة      </a:t>
            </a:r>
            <a:endParaRPr lang="en-US" sz="1600" dirty="0">
              <a:solidFill>
                <a:srgbClr val="0070C0"/>
              </a:solidFill>
              <a:latin typeface="Simplified Arabic" pitchFamily="18" charset="-78"/>
              <a:ea typeface="Calibri"/>
              <a:cs typeface="Simplified Arabic" pitchFamily="18" charset="-78"/>
            </a:endParaRPr>
          </a:p>
          <a:p>
            <a:pPr marL="342900" lvl="0" indent="-342900" algn="just">
              <a:spcBef>
                <a:spcPts val="0"/>
              </a:spcBef>
              <a:buFont typeface="Wingdings"/>
              <a:buChar char=""/>
            </a:pPr>
            <a:r>
              <a:rPr lang="ar-IQ" b="1" dirty="0">
                <a:solidFill>
                  <a:srgbClr val="C00000"/>
                </a:solidFill>
                <a:latin typeface="Simplified Arabic" pitchFamily="18" charset="-78"/>
                <a:cs typeface="Simplified Arabic" pitchFamily="18" charset="-78"/>
              </a:rPr>
              <a:t>اليدين            </a:t>
            </a:r>
            <a:r>
              <a:rPr lang="ar-IQ" b="1" dirty="0" smtClean="0">
                <a:solidFill>
                  <a:srgbClr val="C00000"/>
                </a:solidFill>
                <a:latin typeface="Simplified Arabic" pitchFamily="18" charset="-78"/>
                <a:cs typeface="Simplified Arabic" pitchFamily="18" charset="-78"/>
              </a:rPr>
              <a:t>                                         </a:t>
            </a:r>
            <a:r>
              <a:rPr lang="en-US" b="1" dirty="0" smtClean="0">
                <a:solidFill>
                  <a:srgbClr val="C00000"/>
                </a:solidFill>
                <a:latin typeface="Simplified Arabic" pitchFamily="18" charset="-78"/>
                <a:cs typeface="Simplified Arabic" pitchFamily="18" charset="-78"/>
              </a:rPr>
              <a:t> </a:t>
            </a:r>
            <a:r>
              <a:rPr lang="en-US" b="1" dirty="0">
                <a:solidFill>
                  <a:srgbClr val="C00000"/>
                </a:solidFill>
                <a:latin typeface="Simplified Arabic" pitchFamily="18" charset="-78"/>
                <a:cs typeface="Simplified Arabic" pitchFamily="18" charset="-78"/>
              </a:rPr>
              <a:t>The Hand </a:t>
            </a:r>
            <a:endParaRPr lang="en-US" dirty="0">
              <a:solidFill>
                <a:srgbClr val="C00000"/>
              </a:solidFill>
              <a:latin typeface="Simplified Arabic" pitchFamily="18" charset="-78"/>
              <a:cs typeface="Simplified Arabic" pitchFamily="18" charset="-78"/>
            </a:endParaRPr>
          </a:p>
          <a:p>
            <a:pPr marL="342900" lvl="0" indent="-342900" algn="just">
              <a:spcBef>
                <a:spcPts val="0"/>
              </a:spcBef>
              <a:buFont typeface="Wingdings"/>
              <a:buChar char=""/>
            </a:pPr>
            <a:r>
              <a:rPr lang="ar-IQ" b="1" dirty="0">
                <a:solidFill>
                  <a:srgbClr val="00B050"/>
                </a:solidFill>
                <a:latin typeface="Simplified Arabic" pitchFamily="18" charset="-78"/>
                <a:cs typeface="Simplified Arabic" pitchFamily="18" charset="-78"/>
              </a:rPr>
              <a:t>إصابة لوي مفاصل الأصابع     </a:t>
            </a:r>
            <a:r>
              <a:rPr lang="ar-IQ" b="1" dirty="0" smtClean="0">
                <a:solidFill>
                  <a:srgbClr val="00B050"/>
                </a:solidFill>
                <a:latin typeface="Simplified Arabic" pitchFamily="18" charset="-78"/>
                <a:cs typeface="Simplified Arabic" pitchFamily="18" charset="-78"/>
              </a:rPr>
              <a:t>                  </a:t>
            </a:r>
            <a:r>
              <a:rPr lang="en-US" b="1" dirty="0" smtClean="0">
                <a:solidFill>
                  <a:srgbClr val="00B050"/>
                </a:solidFill>
                <a:latin typeface="Simplified Arabic" pitchFamily="18" charset="-78"/>
                <a:cs typeface="Simplified Arabic" pitchFamily="18" charset="-78"/>
              </a:rPr>
              <a:t> </a:t>
            </a:r>
            <a:r>
              <a:rPr lang="en-US" b="1" dirty="0">
                <a:solidFill>
                  <a:srgbClr val="00B050"/>
                </a:solidFill>
                <a:latin typeface="Simplified Arabic" pitchFamily="18" charset="-78"/>
                <a:cs typeface="Simplified Arabic" pitchFamily="18" charset="-78"/>
              </a:rPr>
              <a:t>Finger join twist</a:t>
            </a:r>
            <a:endParaRPr lang="en-US" dirty="0">
              <a:solidFill>
                <a:srgbClr val="00B050"/>
              </a:solidFill>
              <a:latin typeface="Simplified Arabic" pitchFamily="18" charset="-78"/>
              <a:cs typeface="Simplified Arabic" pitchFamily="18" charset="-78"/>
            </a:endParaRPr>
          </a:p>
          <a:p>
            <a:pPr marL="342900" lvl="0" indent="-342900" algn="just">
              <a:spcBef>
                <a:spcPts val="0"/>
              </a:spcBef>
              <a:buFont typeface="Wingdings"/>
              <a:buChar char=""/>
            </a:pPr>
            <a:r>
              <a:rPr lang="ar-IQ" b="1" dirty="0">
                <a:solidFill>
                  <a:srgbClr val="0070C0"/>
                </a:solidFill>
                <a:latin typeface="Simplified Arabic" pitchFamily="18" charset="-78"/>
                <a:cs typeface="Simplified Arabic" pitchFamily="18" charset="-78"/>
              </a:rPr>
              <a:t>القدمين                            </a:t>
            </a:r>
            <a:r>
              <a:rPr lang="ar-IQ" b="1" dirty="0" smtClean="0">
                <a:solidFill>
                  <a:srgbClr val="0070C0"/>
                </a:solidFill>
                <a:latin typeface="Simplified Arabic" pitchFamily="18" charset="-78"/>
                <a:cs typeface="Simplified Arabic" pitchFamily="18" charset="-78"/>
              </a:rPr>
              <a:t>                           </a:t>
            </a:r>
            <a:r>
              <a:rPr lang="en-US" b="1" dirty="0">
                <a:solidFill>
                  <a:srgbClr val="0070C0"/>
                </a:solidFill>
                <a:latin typeface="Simplified Arabic" pitchFamily="18" charset="-78"/>
                <a:cs typeface="Simplified Arabic" pitchFamily="18" charset="-78"/>
              </a:rPr>
              <a:t>The feet</a:t>
            </a:r>
            <a:endParaRPr lang="en-US" dirty="0">
              <a:solidFill>
                <a:srgbClr val="0070C0"/>
              </a:solidFill>
              <a:latin typeface="Simplified Arabic" pitchFamily="18" charset="-78"/>
              <a:cs typeface="Simplified Arabic" pitchFamily="18" charset="-78"/>
            </a:endParaRPr>
          </a:p>
          <a:p>
            <a:pPr marL="57150">
              <a:lnSpc>
                <a:spcPct val="115000"/>
              </a:lnSpc>
              <a:spcBef>
                <a:spcPts val="0"/>
              </a:spcBef>
            </a:pPr>
            <a:r>
              <a:rPr lang="ar-IQ" b="1" dirty="0">
                <a:solidFill>
                  <a:srgbClr val="FF33CC"/>
                </a:solidFill>
                <a:latin typeface="Simplified Arabic" pitchFamily="18" charset="-78"/>
                <a:ea typeface="Calibri"/>
                <a:cs typeface="Simplified Arabic" pitchFamily="18" charset="-78"/>
              </a:rPr>
              <a:t>1ـ2ـ2ـ5 إصابات كاحل القدم            </a:t>
            </a:r>
            <a:r>
              <a:rPr lang="ar-IQ" b="1" dirty="0" smtClean="0">
                <a:solidFill>
                  <a:srgbClr val="FF33CC"/>
                </a:solidFill>
                <a:latin typeface="Simplified Arabic" pitchFamily="18" charset="-78"/>
                <a:ea typeface="Calibri"/>
                <a:cs typeface="Simplified Arabic" pitchFamily="18" charset="-78"/>
              </a:rPr>
              <a:t>                   </a:t>
            </a:r>
            <a:r>
              <a:rPr lang="en-US" b="1" dirty="0">
                <a:solidFill>
                  <a:srgbClr val="FF33CC"/>
                </a:solidFill>
                <a:latin typeface="Simplified Arabic" pitchFamily="18" charset="-78"/>
                <a:ea typeface="Calibri"/>
                <a:cs typeface="Simplified Arabic" pitchFamily="18" charset="-78"/>
              </a:rPr>
              <a:t>Foot Injury</a:t>
            </a:r>
            <a:endParaRPr lang="en-US" sz="1600" dirty="0">
              <a:solidFill>
                <a:srgbClr val="FF33CC"/>
              </a:solidFill>
              <a:latin typeface="Simplified Arabic" pitchFamily="18" charset="-78"/>
              <a:ea typeface="Calibri"/>
              <a:cs typeface="Simplified Arabic" pitchFamily="18" charset="-78"/>
            </a:endParaRPr>
          </a:p>
          <a:p>
            <a:pPr algn="just">
              <a:lnSpc>
                <a:spcPct val="115000"/>
              </a:lnSpc>
              <a:spcBef>
                <a:spcPts val="0"/>
              </a:spcBef>
            </a:pPr>
            <a:r>
              <a:rPr lang="ar-IQ" b="1" dirty="0" smtClean="0">
                <a:solidFill>
                  <a:srgbClr val="0066FF"/>
                </a:solidFill>
                <a:latin typeface="Simplified Arabic" pitchFamily="18" charset="-78"/>
                <a:ea typeface="Calibri"/>
                <a:cs typeface="Simplified Arabic" pitchFamily="18" charset="-78"/>
              </a:rPr>
              <a:t>- أولاً </a:t>
            </a:r>
            <a:r>
              <a:rPr lang="ar-IQ" b="1" dirty="0">
                <a:solidFill>
                  <a:srgbClr val="0066FF"/>
                </a:solidFill>
                <a:latin typeface="Simplified Arabic" pitchFamily="18" charset="-78"/>
                <a:ea typeface="Calibri"/>
                <a:cs typeface="Simplified Arabic" pitchFamily="18" charset="-78"/>
              </a:rPr>
              <a:t>: رض كعب القدم                    </a:t>
            </a:r>
            <a:r>
              <a:rPr lang="ar-IQ" b="1" dirty="0" smtClean="0">
                <a:solidFill>
                  <a:srgbClr val="0066FF"/>
                </a:solidFill>
                <a:latin typeface="Simplified Arabic" pitchFamily="18" charset="-78"/>
                <a:ea typeface="Calibri"/>
                <a:cs typeface="Simplified Arabic" pitchFamily="18" charset="-78"/>
              </a:rPr>
              <a:t>          </a:t>
            </a:r>
            <a:r>
              <a:rPr lang="en-US" b="1" dirty="0">
                <a:solidFill>
                  <a:srgbClr val="0066FF"/>
                </a:solidFill>
                <a:latin typeface="Simplified Arabic" pitchFamily="18" charset="-78"/>
                <a:ea typeface="Calibri"/>
                <a:cs typeface="Simplified Arabic" pitchFamily="18" charset="-78"/>
              </a:rPr>
              <a:t>foot heel bruise </a:t>
            </a:r>
            <a:endParaRPr lang="en-US" sz="1600" dirty="0">
              <a:solidFill>
                <a:srgbClr val="0066FF"/>
              </a:solidFill>
              <a:latin typeface="Simplified Arabic" pitchFamily="18" charset="-78"/>
              <a:ea typeface="Calibri"/>
              <a:cs typeface="Simplified Arabic" pitchFamily="18" charset="-78"/>
            </a:endParaRPr>
          </a:p>
          <a:p>
            <a:pPr algn="just">
              <a:lnSpc>
                <a:spcPct val="115000"/>
              </a:lnSpc>
              <a:spcBef>
                <a:spcPts val="0"/>
              </a:spcBef>
            </a:pPr>
            <a:r>
              <a:rPr lang="ar-IQ" b="1" dirty="0" smtClean="0">
                <a:solidFill>
                  <a:srgbClr val="0066FF"/>
                </a:solidFill>
                <a:latin typeface="Simplified Arabic" pitchFamily="18" charset="-78"/>
                <a:ea typeface="Calibri"/>
                <a:cs typeface="Simplified Arabic" pitchFamily="18" charset="-78"/>
              </a:rPr>
              <a:t>- ثانياً </a:t>
            </a:r>
            <a:r>
              <a:rPr lang="ar-IQ" b="1" dirty="0">
                <a:solidFill>
                  <a:srgbClr val="0066FF"/>
                </a:solidFill>
                <a:latin typeface="Simplified Arabic" pitchFamily="18" charset="-78"/>
                <a:ea typeface="Calibri"/>
                <a:cs typeface="Simplified Arabic" pitchFamily="18" charset="-78"/>
              </a:rPr>
              <a:t>: التواء مفصل الكاحل                </a:t>
            </a:r>
            <a:r>
              <a:rPr lang="ar-IQ" b="1" dirty="0" smtClean="0">
                <a:solidFill>
                  <a:srgbClr val="0066FF"/>
                </a:solidFill>
                <a:latin typeface="Simplified Arabic" pitchFamily="18" charset="-78"/>
                <a:ea typeface="Calibri"/>
                <a:cs typeface="Simplified Arabic" pitchFamily="18" charset="-78"/>
              </a:rPr>
              <a:t>         </a:t>
            </a:r>
            <a:r>
              <a:rPr lang="en-US" b="1" dirty="0">
                <a:solidFill>
                  <a:srgbClr val="0066FF"/>
                </a:solidFill>
                <a:latin typeface="Simplified Arabic" pitchFamily="18" charset="-78"/>
                <a:ea typeface="Calibri"/>
                <a:cs typeface="Simplified Arabic" pitchFamily="18" charset="-78"/>
              </a:rPr>
              <a:t>Ankle joint twist</a:t>
            </a:r>
            <a:endParaRPr lang="en-US" sz="1600" dirty="0">
              <a:solidFill>
                <a:srgbClr val="0066FF"/>
              </a:solidFill>
              <a:latin typeface="Simplified Arabic" pitchFamily="18" charset="-78"/>
              <a:ea typeface="Calibri"/>
              <a:cs typeface="Simplified Arabic" pitchFamily="18" charset="-78"/>
            </a:endParaRPr>
          </a:p>
          <a:p>
            <a:pPr algn="just">
              <a:lnSpc>
                <a:spcPct val="115000"/>
              </a:lnSpc>
              <a:spcBef>
                <a:spcPts val="0"/>
              </a:spcBef>
            </a:pPr>
            <a:r>
              <a:rPr lang="ar-IQ" b="1" dirty="0" smtClean="0">
                <a:solidFill>
                  <a:srgbClr val="0066FF"/>
                </a:solidFill>
                <a:latin typeface="Simplified Arabic" pitchFamily="18" charset="-78"/>
                <a:ea typeface="Calibri"/>
                <a:cs typeface="Simplified Arabic" pitchFamily="18" charset="-78"/>
              </a:rPr>
              <a:t>- ثالثاً </a:t>
            </a:r>
            <a:r>
              <a:rPr lang="ar-IQ" b="1" dirty="0">
                <a:solidFill>
                  <a:srgbClr val="0066FF"/>
                </a:solidFill>
                <a:latin typeface="Simplified Arabic" pitchFamily="18" charset="-78"/>
                <a:ea typeface="Calibri"/>
                <a:cs typeface="Simplified Arabic" pitchFamily="18" charset="-78"/>
              </a:rPr>
              <a:t>: خلع وكسر عظم الكعب               </a:t>
            </a:r>
            <a:r>
              <a:rPr lang="ar-IQ" b="1" dirty="0" smtClean="0">
                <a:solidFill>
                  <a:srgbClr val="0066FF"/>
                </a:solidFill>
                <a:latin typeface="Simplified Arabic" pitchFamily="18" charset="-78"/>
                <a:ea typeface="Calibri"/>
                <a:cs typeface="Simplified Arabic" pitchFamily="18" charset="-78"/>
              </a:rPr>
              <a:t>              </a:t>
            </a:r>
            <a:r>
              <a:rPr lang="en-US" b="1" dirty="0">
                <a:solidFill>
                  <a:srgbClr val="0066FF"/>
                </a:solidFill>
                <a:latin typeface="Simplified Arabic" pitchFamily="18" charset="-78"/>
                <a:ea typeface="Calibri"/>
                <a:cs typeface="Simplified Arabic" pitchFamily="18" charset="-78"/>
              </a:rPr>
              <a:t>Calcaneus</a:t>
            </a:r>
            <a:endParaRPr lang="en-US" sz="1600" dirty="0">
              <a:solidFill>
                <a:srgbClr val="0066FF"/>
              </a:solidFill>
              <a:latin typeface="Simplified Arabic" pitchFamily="18" charset="-78"/>
              <a:ea typeface="Calibri"/>
              <a:cs typeface="Simplified Arabic" pitchFamily="18" charset="-78"/>
            </a:endParaRPr>
          </a:p>
          <a:p>
            <a:pPr algn="just">
              <a:lnSpc>
                <a:spcPct val="115000"/>
              </a:lnSpc>
              <a:spcBef>
                <a:spcPts val="0"/>
              </a:spcBef>
            </a:pPr>
            <a:r>
              <a:rPr lang="ar-IQ" b="1" dirty="0" smtClean="0">
                <a:solidFill>
                  <a:srgbClr val="0066FF"/>
                </a:solidFill>
                <a:latin typeface="Simplified Arabic" pitchFamily="18" charset="-78"/>
                <a:ea typeface="Calibri"/>
                <a:cs typeface="Simplified Arabic" pitchFamily="18" charset="-78"/>
              </a:rPr>
              <a:t>    - أولاً </a:t>
            </a:r>
            <a:r>
              <a:rPr lang="ar-IQ" b="1" dirty="0">
                <a:solidFill>
                  <a:srgbClr val="0066FF"/>
                </a:solidFill>
                <a:latin typeface="Simplified Arabic" pitchFamily="18" charset="-78"/>
                <a:ea typeface="Calibri"/>
                <a:cs typeface="Simplified Arabic" pitchFamily="18" charset="-78"/>
              </a:rPr>
              <a:t>: رض عظم كعب القدم            </a:t>
            </a:r>
            <a:r>
              <a:rPr lang="ar-IQ" b="1" dirty="0" smtClean="0">
                <a:solidFill>
                  <a:srgbClr val="0066FF"/>
                </a:solidFill>
                <a:latin typeface="Simplified Arabic" pitchFamily="18" charset="-78"/>
                <a:ea typeface="Calibri"/>
                <a:cs typeface="Simplified Arabic" pitchFamily="18" charset="-78"/>
              </a:rPr>
              <a:t>        </a:t>
            </a:r>
            <a:r>
              <a:rPr lang="en-US" b="1" dirty="0">
                <a:solidFill>
                  <a:srgbClr val="0066FF"/>
                </a:solidFill>
                <a:latin typeface="Simplified Arabic" pitchFamily="18" charset="-78"/>
                <a:ea typeface="Calibri"/>
                <a:cs typeface="Simplified Arabic" pitchFamily="18" charset="-78"/>
              </a:rPr>
              <a:t>foot heel bruise </a:t>
            </a:r>
            <a:endParaRPr lang="en-US" sz="1600" dirty="0">
              <a:solidFill>
                <a:srgbClr val="0066FF"/>
              </a:solidFill>
              <a:latin typeface="Simplified Arabic" pitchFamily="18" charset="-78"/>
              <a:ea typeface="Calibri"/>
              <a:cs typeface="Simplified Arabic" pitchFamily="18" charset="-78"/>
            </a:endParaRPr>
          </a:p>
          <a:p>
            <a:pPr algn="just">
              <a:lnSpc>
                <a:spcPct val="115000"/>
              </a:lnSpc>
              <a:spcBef>
                <a:spcPts val="0"/>
              </a:spcBef>
            </a:pPr>
            <a:r>
              <a:rPr lang="ar-IQ" b="1" dirty="0" smtClean="0">
                <a:solidFill>
                  <a:srgbClr val="0066FF"/>
                </a:solidFill>
                <a:latin typeface="Simplified Arabic" pitchFamily="18" charset="-78"/>
                <a:ea typeface="Calibri"/>
                <a:cs typeface="Simplified Arabic" pitchFamily="18" charset="-78"/>
              </a:rPr>
              <a:t>    - ثانياً </a:t>
            </a:r>
            <a:r>
              <a:rPr lang="ar-IQ" b="1" dirty="0">
                <a:solidFill>
                  <a:srgbClr val="0066FF"/>
                </a:solidFill>
                <a:latin typeface="Simplified Arabic" pitchFamily="18" charset="-78"/>
                <a:ea typeface="Calibri"/>
                <a:cs typeface="Simplified Arabic" pitchFamily="18" charset="-78"/>
              </a:rPr>
              <a:t>: التواء مفصل الكاحل             </a:t>
            </a:r>
            <a:r>
              <a:rPr lang="ar-IQ" b="1" dirty="0" smtClean="0">
                <a:solidFill>
                  <a:srgbClr val="0066FF"/>
                </a:solidFill>
                <a:latin typeface="Simplified Arabic" pitchFamily="18" charset="-78"/>
                <a:ea typeface="Calibri"/>
                <a:cs typeface="Simplified Arabic" pitchFamily="18" charset="-78"/>
              </a:rPr>
              <a:t>       </a:t>
            </a:r>
            <a:r>
              <a:rPr lang="en-US" b="1" dirty="0">
                <a:solidFill>
                  <a:srgbClr val="0066FF"/>
                </a:solidFill>
                <a:latin typeface="Simplified Arabic" pitchFamily="18" charset="-78"/>
                <a:ea typeface="Calibri"/>
                <a:cs typeface="Simplified Arabic" pitchFamily="18" charset="-78"/>
              </a:rPr>
              <a:t>Ankle joint twist</a:t>
            </a:r>
            <a:endParaRPr lang="en-US" sz="1600" dirty="0">
              <a:solidFill>
                <a:srgbClr val="0066FF"/>
              </a:solidFill>
              <a:latin typeface="Simplified Arabic" pitchFamily="18" charset="-78"/>
              <a:ea typeface="Calibri"/>
              <a:cs typeface="Simplified Arabic" pitchFamily="18" charset="-78"/>
            </a:endParaRPr>
          </a:p>
          <a:p>
            <a:pPr algn="just">
              <a:lnSpc>
                <a:spcPct val="115000"/>
              </a:lnSpc>
              <a:spcBef>
                <a:spcPts val="0"/>
              </a:spcBef>
            </a:pPr>
            <a:r>
              <a:rPr lang="ar-IQ" b="1" dirty="0" smtClean="0">
                <a:solidFill>
                  <a:srgbClr val="0066FF"/>
                </a:solidFill>
                <a:latin typeface="Simplified Arabic" pitchFamily="18" charset="-78"/>
                <a:ea typeface="Calibri"/>
                <a:cs typeface="Simplified Arabic" pitchFamily="18" charset="-78"/>
              </a:rPr>
              <a:t>    - ثالثاً </a:t>
            </a:r>
            <a:r>
              <a:rPr lang="ar-IQ" b="1" dirty="0">
                <a:solidFill>
                  <a:srgbClr val="0066FF"/>
                </a:solidFill>
                <a:latin typeface="Simplified Arabic" pitchFamily="18" charset="-78"/>
                <a:ea typeface="Calibri"/>
                <a:cs typeface="Simplified Arabic" pitchFamily="18" charset="-78"/>
              </a:rPr>
              <a:t>: خلع وكسر عظم الكعب          </a:t>
            </a:r>
            <a:r>
              <a:rPr lang="ar-IQ" b="1" dirty="0" smtClean="0">
                <a:solidFill>
                  <a:srgbClr val="0066FF"/>
                </a:solidFill>
                <a:latin typeface="Simplified Arabic" pitchFamily="18" charset="-78"/>
                <a:ea typeface="Calibri"/>
                <a:cs typeface="Simplified Arabic" pitchFamily="18" charset="-78"/>
              </a:rPr>
              <a:t>               </a:t>
            </a:r>
            <a:r>
              <a:rPr lang="en-US" b="1" dirty="0">
                <a:solidFill>
                  <a:srgbClr val="0066FF"/>
                </a:solidFill>
                <a:latin typeface="Simplified Arabic" pitchFamily="18" charset="-78"/>
                <a:ea typeface="Calibri"/>
                <a:cs typeface="Simplified Arabic" pitchFamily="18" charset="-78"/>
              </a:rPr>
              <a:t>Calcaneus</a:t>
            </a:r>
            <a:endParaRPr lang="en-US" sz="1600" dirty="0">
              <a:solidFill>
                <a:srgbClr val="0066FF"/>
              </a:solidFill>
              <a:latin typeface="Simplified Arabic" pitchFamily="18" charset="-78"/>
              <a:ea typeface="Calibri"/>
              <a:cs typeface="Simplified Arabic" pitchFamily="18" charset="-78"/>
            </a:endParaRPr>
          </a:p>
          <a:p>
            <a:pPr indent="-229235" algn="just">
              <a:lnSpc>
                <a:spcPct val="115000"/>
              </a:lnSpc>
              <a:spcBef>
                <a:spcPts val="0"/>
              </a:spcBef>
            </a:pPr>
            <a:r>
              <a:rPr lang="ar-IQ" b="1" dirty="0">
                <a:solidFill>
                  <a:srgbClr val="FF0000"/>
                </a:solidFill>
                <a:latin typeface="Simplified Arabic" pitchFamily="18" charset="-78"/>
                <a:ea typeface="Calibri"/>
                <a:cs typeface="Simplified Arabic" pitchFamily="18" charset="-78"/>
              </a:rPr>
              <a:t>1ـ3 الأربطة                              </a:t>
            </a:r>
            <a:r>
              <a:rPr lang="ar-IQ" b="1" dirty="0" smtClean="0">
                <a:solidFill>
                  <a:srgbClr val="FF0000"/>
                </a:solidFill>
                <a:latin typeface="Simplified Arabic" pitchFamily="18" charset="-78"/>
                <a:ea typeface="Calibri"/>
                <a:cs typeface="Simplified Arabic" pitchFamily="18" charset="-78"/>
              </a:rPr>
              <a:t>                  </a:t>
            </a:r>
            <a:r>
              <a:rPr lang="en-US" b="1" dirty="0" smtClean="0">
                <a:solidFill>
                  <a:srgbClr val="FF0000"/>
                </a:solidFill>
                <a:latin typeface="Simplified Arabic" pitchFamily="18" charset="-78"/>
                <a:ea typeface="Calibri"/>
                <a:cs typeface="Simplified Arabic" pitchFamily="18" charset="-78"/>
              </a:rPr>
              <a:t> </a:t>
            </a:r>
            <a:r>
              <a:rPr lang="en-US" b="1" dirty="0">
                <a:solidFill>
                  <a:srgbClr val="FF0000"/>
                </a:solidFill>
                <a:latin typeface="Simplified Arabic" pitchFamily="18" charset="-78"/>
                <a:ea typeface="Calibri"/>
                <a:cs typeface="Simplified Arabic" pitchFamily="18" charset="-78"/>
              </a:rPr>
              <a:t>ligaments</a:t>
            </a:r>
            <a:endParaRPr lang="en-US" sz="1600" dirty="0">
              <a:solidFill>
                <a:srgbClr val="FF0000"/>
              </a:solidFill>
              <a:latin typeface="Simplified Arabic" pitchFamily="18" charset="-78"/>
              <a:ea typeface="Calibri"/>
              <a:cs typeface="Simplified Arabic" pitchFamily="18" charset="-78"/>
            </a:endParaRPr>
          </a:p>
          <a:p>
            <a:pPr indent="-229235" algn="just">
              <a:lnSpc>
                <a:spcPct val="115000"/>
              </a:lnSpc>
              <a:spcBef>
                <a:spcPts val="0"/>
              </a:spcBef>
            </a:pPr>
            <a:r>
              <a:rPr lang="ar-SA" b="1" dirty="0">
                <a:solidFill>
                  <a:srgbClr val="00CC00"/>
                </a:solidFill>
                <a:latin typeface="Simplified Arabic" pitchFamily="18" charset="-78"/>
                <a:ea typeface="Calibri"/>
                <a:cs typeface="Simplified Arabic" pitchFamily="18" charset="-78"/>
              </a:rPr>
              <a:t>1ـ3ـ1 </a:t>
            </a:r>
            <a:r>
              <a:rPr lang="ar-IQ" b="1" dirty="0">
                <a:solidFill>
                  <a:srgbClr val="00CC00"/>
                </a:solidFill>
                <a:latin typeface="Simplified Arabic" pitchFamily="18" charset="-78"/>
                <a:ea typeface="Calibri"/>
                <a:cs typeface="Simplified Arabic" pitchFamily="18" charset="-78"/>
              </a:rPr>
              <a:t>أربطة مفصل الركبة وإصاباتها </a:t>
            </a:r>
            <a:r>
              <a:rPr lang="ar-IQ" b="1" dirty="0" smtClean="0">
                <a:solidFill>
                  <a:srgbClr val="00CC00"/>
                </a:solidFill>
                <a:latin typeface="Simplified Arabic" pitchFamily="18" charset="-78"/>
                <a:ea typeface="Calibri"/>
                <a:cs typeface="Simplified Arabic" pitchFamily="18" charset="-78"/>
              </a:rPr>
              <a:t>    </a:t>
            </a:r>
            <a:r>
              <a:rPr lang="en-US" dirty="0">
                <a:solidFill>
                  <a:srgbClr val="00CC00"/>
                </a:solidFill>
                <a:latin typeface="Simplified Arabic" pitchFamily="18" charset="-78"/>
                <a:ea typeface="Calibri"/>
                <a:cs typeface="Simplified Arabic" pitchFamily="18" charset="-78"/>
              </a:rPr>
              <a:t>Ligaments for Knee Joint</a:t>
            </a:r>
            <a:endParaRPr lang="en-US" sz="1600" dirty="0">
              <a:solidFill>
                <a:srgbClr val="00CC00"/>
              </a:solidFill>
              <a:latin typeface="Simplified Arabic" pitchFamily="18" charset="-78"/>
              <a:ea typeface="Calibri"/>
              <a:cs typeface="Simplified Arabic" pitchFamily="18" charset="-78"/>
            </a:endParaRPr>
          </a:p>
          <a:p>
            <a:pPr marL="342900" lvl="0" indent="-342900" algn="just">
              <a:spcBef>
                <a:spcPts val="0"/>
              </a:spcBef>
              <a:buFont typeface="Wingdings"/>
              <a:buChar char=""/>
            </a:pPr>
            <a:r>
              <a:rPr lang="ar-IQ" b="1" dirty="0">
                <a:solidFill>
                  <a:srgbClr val="D60093"/>
                </a:solidFill>
                <a:latin typeface="Simplified Arabic" pitchFamily="18" charset="-78"/>
                <a:cs typeface="Simplified Arabic" pitchFamily="18" charset="-78"/>
              </a:rPr>
              <a:t>إصابة تمزق </a:t>
            </a:r>
            <a:r>
              <a:rPr lang="ar-SA" b="1" dirty="0">
                <a:solidFill>
                  <a:srgbClr val="D60093"/>
                </a:solidFill>
                <a:latin typeface="Simplified Arabic" pitchFamily="18" charset="-78"/>
                <a:cs typeface="Simplified Arabic" pitchFamily="18" charset="-78"/>
              </a:rPr>
              <a:t>الرباط الصليبي الأمامي للركبة</a:t>
            </a:r>
            <a:endParaRPr lang="en-US" dirty="0">
              <a:solidFill>
                <a:srgbClr val="D60093"/>
              </a:solidFill>
              <a:latin typeface="Simplified Arabic" pitchFamily="18" charset="-78"/>
              <a:cs typeface="Simplified Arabic" pitchFamily="18" charset="-78"/>
            </a:endParaRPr>
          </a:p>
          <a:p>
            <a:pPr indent="-229235" algn="just">
              <a:lnSpc>
                <a:spcPct val="115000"/>
              </a:lnSpc>
              <a:spcBef>
                <a:spcPts val="0"/>
              </a:spcBef>
            </a:pPr>
            <a:r>
              <a:rPr lang="ar-IQ" b="1" dirty="0">
                <a:latin typeface="Simplified Arabic" pitchFamily="18" charset="-78"/>
                <a:ea typeface="Calibri"/>
                <a:cs typeface="Simplified Arabic" pitchFamily="18" charset="-78"/>
              </a:rPr>
              <a:t>1ـ4 المرأة الرياضية والاختلافات الجسمية</a:t>
            </a:r>
            <a:r>
              <a:rPr lang="ar-IQ" b="1" dirty="0" smtClean="0">
                <a:latin typeface="Simplified Arabic" pitchFamily="18" charset="-78"/>
                <a:ea typeface="Calibri"/>
                <a:cs typeface="Simplified Arabic" pitchFamily="18" charset="-78"/>
              </a:rPr>
              <a:t>.</a:t>
            </a:r>
            <a:endParaRPr lang="en-US" sz="1600" dirty="0">
              <a:latin typeface="Simplified Arabic" pitchFamily="18" charset="-78"/>
              <a:ea typeface="Calibri"/>
              <a:cs typeface="Simplified Arabic" pitchFamily="18" charset="-78"/>
            </a:endParaRPr>
          </a:p>
        </p:txBody>
      </p:sp>
    </p:spTree>
    <p:extLst>
      <p:ext uri="{BB962C8B-B14F-4D97-AF65-F5344CB8AC3E}">
        <p14:creationId xmlns:p14="http://schemas.microsoft.com/office/powerpoint/2010/main" val="33803265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457200" y="115888"/>
            <a:ext cx="8229600" cy="792832"/>
          </a:xfrm>
        </p:spPr>
        <p:txBody>
          <a:bodyPr>
            <a:normAutofit fontScale="90000"/>
          </a:bodyPr>
          <a:lstStyle/>
          <a:p>
            <a:pPr eaLnBrk="1" hangingPunct="1"/>
            <a:r>
              <a:rPr lang="ar-IQ" altLang="ar-IQ" sz="3200" b="1" dirty="0" smtClean="0">
                <a:solidFill>
                  <a:srgbClr val="FF0000"/>
                </a:solidFill>
              </a:rPr>
              <a:t>العلاج الطبيعي </a:t>
            </a:r>
            <a:r>
              <a:rPr lang="en-US" altLang="ar-IQ" sz="3200" b="1" dirty="0" smtClean="0">
                <a:solidFill>
                  <a:srgbClr val="FF0000"/>
                </a:solidFill>
              </a:rPr>
              <a:t> Natural therapy</a:t>
            </a:r>
            <a:r>
              <a:rPr lang="en-US" altLang="ar-IQ" sz="3200" dirty="0" smtClean="0">
                <a:solidFill>
                  <a:srgbClr val="FF0000"/>
                </a:solidFill>
              </a:rPr>
              <a:t> </a:t>
            </a:r>
            <a:r>
              <a:rPr kumimoji="0" lang="ar-SA" altLang="ar-IQ" sz="2800" b="1" i="0" u="none" strike="noStrike" kern="0" cap="none" spc="0" normalizeH="0" baseline="0" noProof="0" dirty="0" smtClean="0">
                <a:ln>
                  <a:noFill/>
                </a:ln>
                <a:solidFill>
                  <a:srgbClr val="FF0000"/>
                </a:solidFill>
                <a:effectLst/>
                <a:uLnTx/>
                <a:uFillTx/>
                <a:latin typeface="Simplified Arabic" pitchFamily="18" charset="-78"/>
                <a:ea typeface="+mj-ea"/>
                <a:cs typeface="Simplified Arabic" pitchFamily="18" charset="-78"/>
              </a:rPr>
              <a:t>في حالات الالتواء المصاحب بتمزق سوى كان جزئي أو تام فان العلاج يكون</a:t>
            </a:r>
            <a:endParaRPr lang="en-US" altLang="ar-IQ" sz="3200" dirty="0" smtClean="0">
              <a:solidFill>
                <a:srgbClr val="FF0000"/>
              </a:solidFill>
            </a:endParaRPr>
          </a:p>
        </p:txBody>
      </p:sp>
      <p:sp>
        <p:nvSpPr>
          <p:cNvPr id="236547" name="Rectangle 3"/>
          <p:cNvSpPr>
            <a:spLocks noGrp="1" noChangeArrowheads="1"/>
          </p:cNvSpPr>
          <p:nvPr>
            <p:ph idx="1"/>
          </p:nvPr>
        </p:nvSpPr>
        <p:spPr>
          <a:xfrm>
            <a:off x="107950" y="1052736"/>
            <a:ext cx="8856663" cy="5544914"/>
          </a:xfrm>
        </p:spPr>
        <p:txBody>
          <a:bodyPr/>
          <a:lstStyle/>
          <a:p>
            <a:pPr algn="just" eaLnBrk="1" hangingPunct="1"/>
            <a:r>
              <a:rPr lang="ar-SA" altLang="ar-IQ" dirty="0" smtClean="0"/>
              <a:t>1- الأشعة تحت الحمراء لمدة 15 دقيقة لتحسين الدورة الدموية للعضو المصاب</a:t>
            </a:r>
            <a:r>
              <a:rPr lang="ar-IQ" altLang="ar-IQ" dirty="0" smtClean="0"/>
              <a:t>.</a:t>
            </a:r>
          </a:p>
          <a:p>
            <a:pPr algn="just" eaLnBrk="1" hangingPunct="1"/>
            <a:r>
              <a:rPr lang="ar-IQ" altLang="ar-IQ" dirty="0" smtClean="0"/>
              <a:t>2- </a:t>
            </a:r>
            <a:r>
              <a:rPr lang="ar-SA" altLang="ar-IQ" dirty="0" smtClean="0"/>
              <a:t>الموجات فوق الصوتية.</a:t>
            </a:r>
          </a:p>
          <a:p>
            <a:pPr algn="just" eaLnBrk="1" hangingPunct="1"/>
            <a:r>
              <a:rPr lang="ar-SA" altLang="ar-IQ" dirty="0" smtClean="0"/>
              <a:t>3- التمرينات التأهيلية للمفصل لزيادة الحركة وزيادة القوة العضلية تحت إشراف الأخصائي المعالج الذي يحدد برنامج هذه التمارين وتطورها حسب الحالة.</a:t>
            </a:r>
          </a:p>
          <a:p>
            <a:pPr algn="just" eaLnBrk="1" hangingPunct="1"/>
            <a:r>
              <a:rPr lang="ar-SA" altLang="ar-IQ" dirty="0" smtClean="0"/>
              <a:t>مدة العلاج قد تطول في بعض الحالات وذلك لتجنب حدوث مضاعفات مثل الالتواء  المتكررة أو قد يؤدي إلى الروماتزم بالمستقبل فلذلك لابد من المحافظة على الاستمرار بالعلاج تحت إشراف أخصائي ذو مهارة عالية بالإصابات الرياضية</a:t>
            </a:r>
            <a:r>
              <a:rPr lang="ar-IQ" altLang="ar-IQ" dirty="0" smtClean="0"/>
              <a:t>.</a:t>
            </a:r>
            <a:endParaRPr lang="en-US" altLang="ar-IQ" dirty="0" smtClean="0"/>
          </a:p>
        </p:txBody>
      </p:sp>
    </p:spTree>
    <p:extLst>
      <p:ext uri="{BB962C8B-B14F-4D97-AF65-F5344CB8AC3E}">
        <p14:creationId xmlns:p14="http://schemas.microsoft.com/office/powerpoint/2010/main" val="72351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457200" y="274638"/>
            <a:ext cx="8229600" cy="561975"/>
          </a:xfrm>
        </p:spPr>
        <p:txBody>
          <a:bodyPr/>
          <a:lstStyle/>
          <a:p>
            <a:pPr eaLnBrk="1" hangingPunct="1"/>
            <a:r>
              <a:rPr lang="ar-IQ" altLang="ar-IQ" sz="3200" b="1" dirty="0" smtClean="0">
                <a:solidFill>
                  <a:srgbClr val="FF0000"/>
                </a:solidFill>
              </a:rPr>
              <a:t>الوقاية من الإصابة بالتواء مفصل الكاحل  </a:t>
            </a:r>
            <a:r>
              <a:rPr lang="en-US" altLang="ar-IQ" sz="3200" b="1" dirty="0" smtClean="0">
                <a:solidFill>
                  <a:srgbClr val="FF0000"/>
                </a:solidFill>
              </a:rPr>
              <a:t>Prophylaxis</a:t>
            </a:r>
          </a:p>
        </p:txBody>
      </p:sp>
      <p:sp>
        <p:nvSpPr>
          <p:cNvPr id="237571" name="Rectangle 3"/>
          <p:cNvSpPr>
            <a:spLocks noGrp="1" noChangeArrowheads="1"/>
          </p:cNvSpPr>
          <p:nvPr>
            <p:ph idx="1"/>
          </p:nvPr>
        </p:nvSpPr>
        <p:spPr>
          <a:xfrm>
            <a:off x="179388" y="981075"/>
            <a:ext cx="8785225" cy="5616575"/>
          </a:xfrm>
        </p:spPr>
        <p:txBody>
          <a:bodyPr/>
          <a:lstStyle/>
          <a:p>
            <a:pPr algn="just" eaLnBrk="1" hangingPunct="1"/>
            <a:r>
              <a:rPr lang="ar-SA" altLang="ar-IQ" sz="4400" b="1" dirty="0" smtClean="0">
                <a:latin typeface="Simplified Arabic" pitchFamily="18" charset="-78"/>
                <a:cs typeface="Simplified Arabic" pitchFamily="18" charset="-78"/>
              </a:rPr>
              <a:t>الوقاية من أهم العوامل العلاجية في مثل هذه الإصابات </a:t>
            </a:r>
            <a:endParaRPr lang="ar-IQ" altLang="ar-IQ" sz="4400" b="1" dirty="0" smtClean="0">
              <a:latin typeface="Simplified Arabic" pitchFamily="18" charset="-78"/>
              <a:cs typeface="Simplified Arabic" pitchFamily="18" charset="-78"/>
            </a:endParaRPr>
          </a:p>
          <a:p>
            <a:pPr algn="just" eaLnBrk="1" hangingPunct="1"/>
            <a:r>
              <a:rPr lang="ar-SA" altLang="ar-IQ" sz="4400" b="1" dirty="0" smtClean="0">
                <a:latin typeface="Simplified Arabic" pitchFamily="18" charset="-78"/>
                <a:cs typeface="Simplified Arabic" pitchFamily="18" charset="-78"/>
              </a:rPr>
              <a:t>ومن التوصيات الضرورية للوقاية هي ارتداء </a:t>
            </a:r>
            <a:r>
              <a:rPr lang="ar-SA" altLang="ar-IQ" sz="4400" b="1" dirty="0" smtClean="0">
                <a:solidFill>
                  <a:srgbClr val="FF0000"/>
                </a:solidFill>
                <a:latin typeface="Simplified Arabic" pitchFamily="18" charset="-78"/>
                <a:cs typeface="Simplified Arabic" pitchFamily="18" charset="-78"/>
              </a:rPr>
              <a:t>جبيرة</a:t>
            </a:r>
            <a:r>
              <a:rPr lang="ar-SA" altLang="ar-IQ" sz="4400" b="1" dirty="0" smtClean="0">
                <a:latin typeface="Simplified Arabic" pitchFamily="18" charset="-78"/>
                <a:cs typeface="Simplified Arabic" pitchFamily="18" charset="-78"/>
              </a:rPr>
              <a:t> خفيفة </a:t>
            </a:r>
            <a:endParaRPr lang="ar-IQ" altLang="ar-IQ" sz="4400" b="1" dirty="0" smtClean="0">
              <a:latin typeface="Simplified Arabic" pitchFamily="18" charset="-78"/>
              <a:cs typeface="Simplified Arabic" pitchFamily="18" charset="-78"/>
            </a:endParaRPr>
          </a:p>
          <a:p>
            <a:pPr algn="just" eaLnBrk="1" hangingPunct="1"/>
            <a:r>
              <a:rPr lang="ar-SA" altLang="ar-IQ" sz="4400" b="1" dirty="0" smtClean="0">
                <a:latin typeface="Simplified Arabic" pitchFamily="18" charset="-78"/>
                <a:cs typeface="Simplified Arabic" pitchFamily="18" charset="-78"/>
              </a:rPr>
              <a:t>أو استعمال </a:t>
            </a:r>
            <a:r>
              <a:rPr lang="ar-SA" altLang="ar-IQ" sz="4400" b="1" dirty="0" smtClean="0">
                <a:solidFill>
                  <a:srgbClr val="FF0000"/>
                </a:solidFill>
                <a:latin typeface="Simplified Arabic" pitchFamily="18" charset="-78"/>
                <a:cs typeface="Simplified Arabic" pitchFamily="18" charset="-78"/>
              </a:rPr>
              <a:t>رباط </a:t>
            </a:r>
            <a:r>
              <a:rPr lang="ar-SA" altLang="ar-IQ" sz="4400" b="1" dirty="0" smtClean="0">
                <a:latin typeface="Simplified Arabic" pitchFamily="18" charset="-78"/>
                <a:cs typeface="Simplified Arabic" pitchFamily="18" charset="-78"/>
              </a:rPr>
              <a:t>ضاغط حول المفصل في الأعمال التي قد تعرضك لهذه الإصابة كممارسة الرياضة بأنواعها وبعض الأعمال على ارض غير مستوية.</a:t>
            </a:r>
            <a:endParaRPr lang="en-US" altLang="ar-IQ" sz="4400"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41761814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457200" y="188913"/>
            <a:ext cx="8229600" cy="576262"/>
          </a:xfrm>
        </p:spPr>
        <p:txBody>
          <a:bodyPr/>
          <a:lstStyle/>
          <a:p>
            <a:pPr eaLnBrk="1" hangingPunct="1"/>
            <a:r>
              <a:rPr lang="ar-IQ" altLang="ar-IQ" sz="3200" b="1" dirty="0" smtClean="0">
                <a:solidFill>
                  <a:srgbClr val="FF0000"/>
                </a:solidFill>
              </a:rPr>
              <a:t>3. خلع وكسر عظم الكعب </a:t>
            </a:r>
            <a:r>
              <a:rPr lang="en-US" altLang="ar-IQ" sz="3200" b="1" dirty="0" smtClean="0">
                <a:solidFill>
                  <a:srgbClr val="FF0000"/>
                </a:solidFill>
              </a:rPr>
              <a:t>Calcaneus</a:t>
            </a:r>
          </a:p>
        </p:txBody>
      </p:sp>
      <p:sp>
        <p:nvSpPr>
          <p:cNvPr id="238595" name="Rectangle 3"/>
          <p:cNvSpPr>
            <a:spLocks noGrp="1" noChangeArrowheads="1"/>
          </p:cNvSpPr>
          <p:nvPr>
            <p:ph idx="1"/>
          </p:nvPr>
        </p:nvSpPr>
        <p:spPr>
          <a:xfrm>
            <a:off x="179388" y="836613"/>
            <a:ext cx="8785225" cy="5905500"/>
          </a:xfrm>
        </p:spPr>
        <p:txBody>
          <a:bodyPr/>
          <a:lstStyle/>
          <a:p>
            <a:pPr algn="just" eaLnBrk="1" hangingPunct="1">
              <a:lnSpc>
                <a:spcPct val="90000"/>
              </a:lnSpc>
            </a:pPr>
            <a:r>
              <a:rPr lang="ar-IQ" altLang="ar-IQ" b="1" dirty="0" smtClean="0">
                <a:latin typeface="Simplified Arabic" pitchFamily="18" charset="-78"/>
                <a:cs typeface="Simplified Arabic" pitchFamily="18" charset="-78"/>
              </a:rPr>
              <a:t>يلاحظ أنه في معظم إصابات الكعب وجود ارتباط بين عدة إصابات يبعضها البعض </a:t>
            </a:r>
          </a:p>
          <a:p>
            <a:pPr algn="just" eaLnBrk="1" hangingPunct="1">
              <a:lnSpc>
                <a:spcPct val="90000"/>
              </a:lnSpc>
            </a:pPr>
            <a:r>
              <a:rPr lang="ar-IQ" altLang="ar-IQ" b="1" dirty="0" smtClean="0">
                <a:latin typeface="Simplified Arabic" pitchFamily="18" charset="-78"/>
                <a:cs typeface="Simplified Arabic" pitchFamily="18" charset="-78"/>
              </a:rPr>
              <a:t>حتى إنه في كثير من الحالات يصعب وضع تلك الإصابات منفردة ففي حالات نلاحظ خلعاً وكسراً معاً ونلاحظ ذلك كثيراً في مجال الممارسة الرياضية نظراً لان القوة</a:t>
            </a:r>
            <a:r>
              <a:rPr lang="en-US" altLang="ar-IQ" b="1" dirty="0" smtClean="0">
                <a:latin typeface="Simplified Arabic" pitchFamily="18" charset="-78"/>
                <a:cs typeface="Simplified Arabic" pitchFamily="18" charset="-78"/>
              </a:rPr>
              <a:t> </a:t>
            </a:r>
            <a:r>
              <a:rPr lang="ar-IQ" altLang="ar-IQ" b="1" dirty="0" smtClean="0">
                <a:latin typeface="Simplified Arabic" pitchFamily="18" charset="-78"/>
                <a:cs typeface="Simplified Arabic" pitchFamily="18" charset="-78"/>
              </a:rPr>
              <a:t>التي تؤدي إلى الإصابات واختلاف درجاتها وشدتها واستمرارها تؤثر بالطبع على التشخيص الدقيق للإصابة. </a:t>
            </a:r>
          </a:p>
          <a:p>
            <a:pPr algn="just" eaLnBrk="1" hangingPunct="1">
              <a:lnSpc>
                <a:spcPct val="90000"/>
              </a:lnSpc>
            </a:pPr>
            <a:r>
              <a:rPr lang="ar-IQ" altLang="ar-IQ" b="1" dirty="0" smtClean="0">
                <a:latin typeface="Simplified Arabic" pitchFamily="18" charset="-78"/>
                <a:cs typeface="Simplified Arabic" pitchFamily="18" charset="-78"/>
              </a:rPr>
              <a:t>ويصاب اللاعب أيضاً بخلع مفصل الكعب مع ارتباط ذلك بكسر هذا المفصل.</a:t>
            </a:r>
          </a:p>
          <a:p>
            <a:pPr algn="just" eaLnBrk="1" hangingPunct="1">
              <a:lnSpc>
                <a:spcPct val="90000"/>
              </a:lnSpc>
            </a:pPr>
            <a:r>
              <a:rPr lang="ar-IQ" altLang="ar-IQ" b="1" dirty="0" smtClean="0">
                <a:latin typeface="Simplified Arabic" pitchFamily="18" charset="-78"/>
                <a:cs typeface="Simplified Arabic" pitchFamily="18" charset="-78"/>
              </a:rPr>
              <a:t>وتُكسر عظام القدم والأصابع نتيجة لضربة مباشرة.</a:t>
            </a:r>
          </a:p>
          <a:p>
            <a:pPr algn="just" eaLnBrk="1" hangingPunct="1">
              <a:lnSpc>
                <a:spcPct val="90000"/>
              </a:lnSpc>
            </a:pPr>
            <a:r>
              <a:rPr lang="ar-IQ" altLang="ar-IQ" b="1" dirty="0" smtClean="0">
                <a:latin typeface="Simplified Arabic" pitchFamily="18" charset="-78"/>
                <a:cs typeface="Simplified Arabic" pitchFamily="18" charset="-78"/>
              </a:rPr>
              <a:t>واللاعبين الناشئين أكثر عرضة لإصابات الكسور.</a:t>
            </a:r>
            <a:endParaRPr lang="en-US" altLang="ar-IQ"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26360534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عنوان 1"/>
          <p:cNvSpPr>
            <a:spLocks noGrp="1"/>
          </p:cNvSpPr>
          <p:nvPr>
            <p:ph type="title"/>
          </p:nvPr>
        </p:nvSpPr>
        <p:spPr>
          <a:xfrm>
            <a:off x="457200" y="115888"/>
            <a:ext cx="8229600" cy="504825"/>
          </a:xfrm>
        </p:spPr>
        <p:txBody>
          <a:bodyPr>
            <a:normAutofit fontScale="90000"/>
          </a:bodyPr>
          <a:lstStyle/>
          <a:p>
            <a:r>
              <a:rPr lang="ar-IQ" altLang="ar-IQ" sz="3600" b="1" dirty="0" smtClean="0">
                <a:solidFill>
                  <a:srgbClr val="FF0000"/>
                </a:solidFill>
                <a:latin typeface="Simplified Arabic" pitchFamily="18" charset="-78"/>
                <a:cs typeface="Simplified Arabic" pitchFamily="18" charset="-78"/>
              </a:rPr>
              <a:t>صورة توضح كسر عظم الكعب</a:t>
            </a:r>
          </a:p>
        </p:txBody>
      </p:sp>
      <p:pic>
        <p:nvPicPr>
          <p:cNvPr id="23961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981075"/>
            <a:ext cx="8569325" cy="5472113"/>
          </a:xfrm>
          <a:noFill/>
        </p:spPr>
      </p:pic>
    </p:spTree>
    <p:extLst>
      <p:ext uri="{BB962C8B-B14F-4D97-AF65-F5344CB8AC3E}">
        <p14:creationId xmlns:p14="http://schemas.microsoft.com/office/powerpoint/2010/main" val="29090211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عنوان 1"/>
          <p:cNvSpPr>
            <a:spLocks noGrp="1"/>
          </p:cNvSpPr>
          <p:nvPr>
            <p:ph type="title"/>
          </p:nvPr>
        </p:nvSpPr>
        <p:spPr>
          <a:xfrm>
            <a:off x="457200" y="115888"/>
            <a:ext cx="8229600" cy="649287"/>
          </a:xfrm>
        </p:spPr>
        <p:txBody>
          <a:bodyPr>
            <a:normAutofit fontScale="90000"/>
          </a:bodyPr>
          <a:lstStyle/>
          <a:p>
            <a:r>
              <a:rPr lang="ar-IQ" altLang="ar-IQ" b="1" dirty="0" smtClean="0">
                <a:solidFill>
                  <a:srgbClr val="FF0000"/>
                </a:solidFill>
                <a:latin typeface="Simplified Arabic" pitchFamily="18" charset="-78"/>
                <a:cs typeface="Simplified Arabic" pitchFamily="18" charset="-78"/>
              </a:rPr>
              <a:t>صورة توضح كسر عظم الكعب</a:t>
            </a:r>
          </a:p>
        </p:txBody>
      </p:sp>
      <p:pic>
        <p:nvPicPr>
          <p:cNvPr id="24064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7950" y="1176338"/>
            <a:ext cx="8928100" cy="5297487"/>
          </a:xfrm>
          <a:noFill/>
        </p:spPr>
      </p:pic>
    </p:spTree>
    <p:extLst>
      <p:ext uri="{BB962C8B-B14F-4D97-AF65-F5344CB8AC3E}">
        <p14:creationId xmlns:p14="http://schemas.microsoft.com/office/powerpoint/2010/main" val="3720582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457200" y="274638"/>
            <a:ext cx="8229600" cy="561975"/>
          </a:xfrm>
        </p:spPr>
        <p:txBody>
          <a:bodyPr/>
          <a:lstStyle/>
          <a:p>
            <a:pPr eaLnBrk="1" hangingPunct="1"/>
            <a:r>
              <a:rPr lang="ar-IQ" altLang="ar-IQ" sz="2800" b="1" dirty="0" smtClean="0">
                <a:solidFill>
                  <a:srgbClr val="FF0000"/>
                </a:solidFill>
                <a:latin typeface="Simplified Arabic" pitchFamily="18" charset="-78"/>
                <a:cs typeface="Simplified Arabic" pitchFamily="18" charset="-78"/>
              </a:rPr>
              <a:t>صورة توضح عظم الكعب</a:t>
            </a:r>
            <a:endParaRPr lang="en-US" altLang="ar-IQ" sz="2800" b="1" dirty="0" smtClean="0">
              <a:solidFill>
                <a:srgbClr val="FF0000"/>
              </a:solidFill>
              <a:latin typeface="Simplified Arabic" pitchFamily="18" charset="-78"/>
              <a:cs typeface="Simplified Arabic" pitchFamily="18" charset="-78"/>
            </a:endParaRPr>
          </a:p>
        </p:txBody>
      </p:sp>
      <p:pic>
        <p:nvPicPr>
          <p:cNvPr id="241667" name="Picture 4" descr="untitl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1052513"/>
            <a:ext cx="8280400" cy="5545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399626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457200" y="274638"/>
            <a:ext cx="8229600" cy="706437"/>
          </a:xfrm>
        </p:spPr>
        <p:txBody>
          <a:bodyPr/>
          <a:lstStyle/>
          <a:p>
            <a:pPr eaLnBrk="1" hangingPunct="1"/>
            <a:r>
              <a:rPr lang="ar-IQ" altLang="ar-IQ" sz="3200" b="1" dirty="0" smtClean="0">
                <a:solidFill>
                  <a:srgbClr val="FF0000"/>
                </a:solidFill>
                <a:latin typeface="Simplified Arabic" pitchFamily="18" charset="-78"/>
                <a:cs typeface="Simplified Arabic" pitchFamily="18" charset="-78"/>
              </a:rPr>
              <a:t>ميكانيكية الإصابة </a:t>
            </a:r>
            <a:r>
              <a:rPr lang="en-US" altLang="ar-IQ" sz="3200" b="1" dirty="0" smtClean="0">
                <a:solidFill>
                  <a:srgbClr val="FF0000"/>
                </a:solidFill>
                <a:latin typeface="Simplified Arabic" pitchFamily="18" charset="-78"/>
                <a:cs typeface="Simplified Arabic" pitchFamily="18" charset="-78"/>
              </a:rPr>
              <a:t> Injury mechanism</a:t>
            </a:r>
            <a:r>
              <a:rPr kumimoji="0" lang="ar-IQ" altLang="ar-IQ" sz="3200" b="1" i="0" u="none" strike="noStrike" kern="0" cap="none" spc="0" normalizeH="0" baseline="0" noProof="0" dirty="0" smtClean="0">
                <a:ln>
                  <a:noFill/>
                </a:ln>
                <a:solidFill>
                  <a:srgbClr val="FF0000"/>
                </a:solidFill>
                <a:effectLst/>
                <a:uLnTx/>
                <a:uFillTx/>
                <a:latin typeface="Simplified Arabic" pitchFamily="18" charset="-78"/>
                <a:cs typeface="Simplified Arabic" pitchFamily="18" charset="-78"/>
              </a:rPr>
              <a:t> كسر عظم الكعب</a:t>
            </a:r>
            <a:endParaRPr lang="en-US" altLang="ar-IQ" sz="3200" b="1" dirty="0" smtClean="0">
              <a:solidFill>
                <a:srgbClr val="FF0000"/>
              </a:solidFill>
              <a:latin typeface="Simplified Arabic" pitchFamily="18" charset="-78"/>
              <a:cs typeface="Simplified Arabic" pitchFamily="18" charset="-78"/>
            </a:endParaRPr>
          </a:p>
        </p:txBody>
      </p:sp>
      <p:sp>
        <p:nvSpPr>
          <p:cNvPr id="242691" name="Rectangle 3"/>
          <p:cNvSpPr>
            <a:spLocks noGrp="1" noChangeArrowheads="1"/>
          </p:cNvSpPr>
          <p:nvPr>
            <p:ph idx="1"/>
          </p:nvPr>
        </p:nvSpPr>
        <p:spPr>
          <a:xfrm>
            <a:off x="107950" y="1052513"/>
            <a:ext cx="8856663" cy="5472112"/>
          </a:xfrm>
        </p:spPr>
        <p:txBody>
          <a:bodyPr/>
          <a:lstStyle/>
          <a:p>
            <a:pPr algn="just" eaLnBrk="1" hangingPunct="1">
              <a:lnSpc>
                <a:spcPct val="90000"/>
              </a:lnSpc>
            </a:pPr>
            <a:r>
              <a:rPr lang="ar-IQ" altLang="ar-IQ" sz="4400" smtClean="0"/>
              <a:t>نظراً للتركيب التشريحي لمفصل الكاحل تحدث هذه الإصابة نتيجة ضغط أو دفع جانبي للكعب من خلال قوة جانبية أو قوة الدفع الجانبية تؤدي إلى شكلين من أشكال الإصابة:ـ</a:t>
            </a:r>
          </a:p>
          <a:p>
            <a:pPr algn="just" eaLnBrk="1" hangingPunct="1">
              <a:lnSpc>
                <a:spcPct val="90000"/>
              </a:lnSpc>
            </a:pPr>
            <a:r>
              <a:rPr lang="ar-IQ" altLang="ar-IQ" sz="4400" smtClean="0"/>
              <a:t>- إصابة الكعب الوحشي.</a:t>
            </a:r>
          </a:p>
          <a:p>
            <a:pPr algn="just" eaLnBrk="1" hangingPunct="1">
              <a:lnSpc>
                <a:spcPct val="90000"/>
              </a:lnSpc>
            </a:pPr>
            <a:r>
              <a:rPr lang="ar-IQ" altLang="ar-IQ" sz="4400" smtClean="0"/>
              <a:t>- إصابة الكعب الإنسي.</a:t>
            </a:r>
          </a:p>
          <a:p>
            <a:pPr algn="just" eaLnBrk="1" hangingPunct="1">
              <a:lnSpc>
                <a:spcPct val="90000"/>
              </a:lnSpc>
            </a:pPr>
            <a:r>
              <a:rPr lang="ar-IQ" altLang="ar-IQ" sz="4400" smtClean="0"/>
              <a:t>ـ أو الاثنين معاً.</a:t>
            </a:r>
            <a:r>
              <a:rPr lang="ar-IQ" altLang="ar-IQ" smtClean="0"/>
              <a:t> </a:t>
            </a:r>
            <a:endParaRPr lang="en-US" altLang="ar-IQ" smtClean="0"/>
          </a:p>
        </p:txBody>
      </p:sp>
    </p:spTree>
    <p:extLst>
      <p:ext uri="{BB962C8B-B14F-4D97-AF65-F5344CB8AC3E}">
        <p14:creationId xmlns:p14="http://schemas.microsoft.com/office/powerpoint/2010/main" val="7996182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9"/>
            <a:ext cx="7886700" cy="615599"/>
          </a:xfrm>
        </p:spPr>
        <p:txBody>
          <a:bodyPr>
            <a:normAutofit fontScale="90000"/>
          </a:bodyPr>
          <a:lstStyle/>
          <a:p>
            <a:r>
              <a:rPr lang="ar-IQ" b="1" dirty="0" smtClean="0">
                <a:solidFill>
                  <a:srgbClr val="FF33CC"/>
                </a:solidFill>
                <a:latin typeface="Simplified Arabic" pitchFamily="18" charset="-78"/>
                <a:cs typeface="Simplified Arabic" pitchFamily="18" charset="-78"/>
              </a:rPr>
              <a:t>محور جديد من محاور المحاضرة</a:t>
            </a:r>
            <a:endParaRPr lang="ar-IQ" b="1" dirty="0">
              <a:solidFill>
                <a:srgbClr val="FF33CC"/>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628650" y="1196752"/>
            <a:ext cx="7886700" cy="5400600"/>
          </a:xfrm>
        </p:spPr>
        <p:txBody>
          <a:bodyPr>
            <a:normAutofit/>
          </a:bodyPr>
          <a:lstStyle/>
          <a:p>
            <a:r>
              <a:rPr lang="ar-IQ" altLang="ar-IQ" sz="8000" b="1" dirty="0">
                <a:solidFill>
                  <a:srgbClr val="FF0000"/>
                </a:solidFill>
                <a:latin typeface="Simplified Arabic" pitchFamily="18" charset="-78"/>
                <a:ea typeface="+mj-ea"/>
                <a:cs typeface="Simplified Arabic" pitchFamily="18" charset="-78"/>
              </a:rPr>
              <a:t>1 - 3  </a:t>
            </a:r>
            <a:r>
              <a:rPr lang="ar-IQ" altLang="ar-IQ" sz="8000" b="1" dirty="0" smtClean="0">
                <a:solidFill>
                  <a:srgbClr val="FF0000"/>
                </a:solidFill>
                <a:latin typeface="Simplified Arabic" pitchFamily="18" charset="-78"/>
                <a:ea typeface="+mj-ea"/>
                <a:cs typeface="Simplified Arabic" pitchFamily="18" charset="-78"/>
              </a:rPr>
              <a:t>الأربطة</a:t>
            </a:r>
          </a:p>
          <a:p>
            <a:r>
              <a:rPr lang="en-US" altLang="ar-IQ" sz="4400" b="1" dirty="0" smtClean="0">
                <a:solidFill>
                  <a:srgbClr val="FF0000"/>
                </a:solidFill>
                <a:latin typeface="Simplified Arabic" pitchFamily="18" charset="-78"/>
                <a:ea typeface="+mj-ea"/>
                <a:cs typeface="Simplified Arabic" pitchFamily="18" charset="-78"/>
              </a:rPr>
              <a:t>ligaments</a:t>
            </a:r>
            <a:r>
              <a:rPr lang="en-US" altLang="ar-IQ" sz="4400" dirty="0" smtClean="0">
                <a:solidFill>
                  <a:srgbClr val="FF0000"/>
                </a:solidFill>
                <a:latin typeface="Simplified Arabic" pitchFamily="18" charset="-78"/>
                <a:ea typeface="+mj-ea"/>
                <a:cs typeface="Simplified Arabic" pitchFamily="18" charset="-78"/>
              </a:rPr>
              <a:t> </a:t>
            </a:r>
            <a:endParaRPr lang="ar-IQ" sz="4400" dirty="0"/>
          </a:p>
        </p:txBody>
      </p:sp>
    </p:spTree>
    <p:extLst>
      <p:ext uri="{BB962C8B-B14F-4D97-AF65-F5344CB8AC3E}">
        <p14:creationId xmlns:p14="http://schemas.microsoft.com/office/powerpoint/2010/main" val="13137581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457200" y="274638"/>
            <a:ext cx="8229600" cy="561975"/>
          </a:xfrm>
        </p:spPr>
        <p:txBody>
          <a:bodyPr/>
          <a:lstStyle/>
          <a:p>
            <a:pPr algn="ctr" eaLnBrk="1" hangingPunct="1"/>
            <a:r>
              <a:rPr lang="ar-IQ" altLang="ar-IQ" sz="2800" b="1" dirty="0" smtClean="0">
                <a:solidFill>
                  <a:srgbClr val="FF0000"/>
                </a:solidFill>
                <a:latin typeface="Simplified Arabic" pitchFamily="18" charset="-78"/>
                <a:cs typeface="Simplified Arabic" pitchFamily="18" charset="-78"/>
              </a:rPr>
              <a:t>1 - 3  الأربطة   </a:t>
            </a:r>
            <a:r>
              <a:rPr lang="en-US" altLang="ar-IQ" sz="2800" b="1" dirty="0" smtClean="0">
                <a:solidFill>
                  <a:srgbClr val="FF0000"/>
                </a:solidFill>
                <a:latin typeface="Simplified Arabic" pitchFamily="18" charset="-78"/>
                <a:cs typeface="Simplified Arabic" pitchFamily="18" charset="-78"/>
              </a:rPr>
              <a:t> ligaments</a:t>
            </a:r>
            <a:r>
              <a:rPr lang="en-US" altLang="ar-IQ" sz="2800" dirty="0" smtClean="0">
                <a:solidFill>
                  <a:srgbClr val="FF0000"/>
                </a:solidFill>
                <a:latin typeface="Simplified Arabic" pitchFamily="18" charset="-78"/>
                <a:cs typeface="Simplified Arabic" pitchFamily="18" charset="-78"/>
              </a:rPr>
              <a:t> </a:t>
            </a:r>
          </a:p>
        </p:txBody>
      </p:sp>
      <p:sp>
        <p:nvSpPr>
          <p:cNvPr id="243715" name="Rectangle 3"/>
          <p:cNvSpPr>
            <a:spLocks noGrp="1" noChangeArrowheads="1"/>
          </p:cNvSpPr>
          <p:nvPr>
            <p:ph idx="1"/>
          </p:nvPr>
        </p:nvSpPr>
        <p:spPr>
          <a:xfrm>
            <a:off x="179388" y="981075"/>
            <a:ext cx="8785225" cy="5616575"/>
          </a:xfrm>
        </p:spPr>
        <p:txBody>
          <a:bodyPr>
            <a:noAutofit/>
          </a:bodyPr>
          <a:lstStyle/>
          <a:p>
            <a:pPr algn="just" eaLnBrk="1" hangingPunct="1"/>
            <a:r>
              <a:rPr lang="ar-IQ" altLang="ar-IQ" sz="3200" dirty="0" smtClean="0">
                <a:latin typeface="Simplified Arabic" pitchFamily="18" charset="-78"/>
                <a:cs typeface="Simplified Arabic" pitchFamily="18" charset="-78"/>
              </a:rPr>
              <a:t>رباط </a:t>
            </a:r>
            <a:r>
              <a:rPr lang="ar-SA" altLang="ar-IQ" sz="3200" dirty="0" smtClean="0">
                <a:latin typeface="Simplified Arabic" pitchFamily="18" charset="-78"/>
                <a:cs typeface="Simplified Arabic" pitchFamily="18" charset="-78"/>
              </a:rPr>
              <a:t>(</a:t>
            </a:r>
            <a:r>
              <a:rPr lang="en-US" altLang="ar-IQ" sz="3200" dirty="0" smtClean="0">
                <a:latin typeface="Simplified Arabic" pitchFamily="18" charset="-78"/>
                <a:cs typeface="Simplified Arabic" pitchFamily="18" charset="-78"/>
              </a:rPr>
              <a:t>Ligament</a:t>
            </a:r>
            <a:r>
              <a:rPr lang="ar-SA" altLang="ar-IQ" sz="3200" dirty="0" smtClean="0">
                <a:latin typeface="Simplified Arabic" pitchFamily="18" charset="-78"/>
                <a:cs typeface="Simplified Arabic" pitchFamily="18" charset="-78"/>
              </a:rPr>
              <a:t>) </a:t>
            </a:r>
            <a:r>
              <a:rPr lang="ar-IQ" altLang="ar-IQ" sz="3200" dirty="0" smtClean="0">
                <a:latin typeface="Simplified Arabic" pitchFamily="18" charset="-78"/>
                <a:cs typeface="Simplified Arabic" pitchFamily="18" charset="-78"/>
              </a:rPr>
              <a:t>في </a:t>
            </a:r>
            <a:r>
              <a:rPr lang="ar-IQ" altLang="ar-IQ" sz="3200" dirty="0" smtClean="0">
                <a:latin typeface="Simplified Arabic" pitchFamily="18" charset="-78"/>
                <a:cs typeface="Simplified Arabic" pitchFamily="18" charset="-78"/>
                <a:hlinkClick r:id="rId2" tooltip="علم التشريح"/>
              </a:rPr>
              <a:t>علم التشريح</a:t>
            </a:r>
            <a:r>
              <a:rPr lang="ar-IQ" altLang="ar-IQ" sz="3200" dirty="0" smtClean="0">
                <a:latin typeface="Simplified Arabic" pitchFamily="18" charset="-78"/>
                <a:cs typeface="Simplified Arabic" pitchFamily="18" charset="-78"/>
              </a:rPr>
              <a:t> </a:t>
            </a:r>
          </a:p>
          <a:p>
            <a:pPr algn="just" eaLnBrk="1" hangingPunct="1"/>
            <a:r>
              <a:rPr lang="ar-IQ" altLang="ar-IQ" sz="3200" dirty="0" smtClean="0">
                <a:latin typeface="Simplified Arabic" pitchFamily="18" charset="-78"/>
                <a:cs typeface="Simplified Arabic" pitchFamily="18" charset="-78"/>
              </a:rPr>
              <a:t>هو بناء حيوي مركب من أنسجة توصيل (أنسجة ضامه) كثيفة ومرتبة.</a:t>
            </a:r>
          </a:p>
          <a:p>
            <a:pPr algn="just" eaLnBrk="1" hangingPunct="1"/>
            <a:r>
              <a:rPr lang="ar-IQ" altLang="ar-IQ" sz="3200" dirty="0" smtClean="0">
                <a:latin typeface="Simplified Arabic" pitchFamily="18" charset="-78"/>
                <a:cs typeface="Simplified Arabic" pitchFamily="18" charset="-78"/>
              </a:rPr>
              <a:t>وهي تشبه </a:t>
            </a:r>
            <a:r>
              <a:rPr lang="ar-IQ" altLang="ar-IQ" sz="3200" dirty="0" smtClean="0">
                <a:latin typeface="Simplified Arabic" pitchFamily="18" charset="-78"/>
                <a:cs typeface="Simplified Arabic" pitchFamily="18" charset="-78"/>
                <a:hlinkClick r:id="rId3" tooltip="وتر (تشريح)"/>
              </a:rPr>
              <a:t>وتر العضلة (</a:t>
            </a:r>
            <a:r>
              <a:rPr lang="en-US" altLang="ar-IQ" sz="3200" dirty="0" smtClean="0">
                <a:latin typeface="Simplified Arabic" pitchFamily="18" charset="-78"/>
                <a:cs typeface="Simplified Arabic" pitchFamily="18" charset="-78"/>
                <a:hlinkClick r:id="rId3" tooltip="وتر (تشريح)"/>
              </a:rPr>
              <a:t>Tendon</a:t>
            </a:r>
            <a:r>
              <a:rPr lang="ar-IQ" altLang="ar-IQ" sz="3200" dirty="0" smtClean="0">
                <a:latin typeface="Simplified Arabic" pitchFamily="18" charset="-78"/>
                <a:cs typeface="Simplified Arabic" pitchFamily="18" charset="-78"/>
                <a:hlinkClick r:id="rId3" tooltip="وتر (تشريح)"/>
              </a:rPr>
              <a:t>) </a:t>
            </a:r>
            <a:r>
              <a:rPr lang="ar-IQ" altLang="ar-IQ" sz="3200" dirty="0" smtClean="0">
                <a:latin typeface="Simplified Arabic" pitchFamily="18" charset="-78"/>
                <a:cs typeface="Simplified Arabic" pitchFamily="18" charset="-78"/>
              </a:rPr>
              <a:t>من حيث البنية.</a:t>
            </a:r>
          </a:p>
          <a:p>
            <a:pPr algn="just" eaLnBrk="1" hangingPunct="1"/>
            <a:r>
              <a:rPr lang="ar-IQ" altLang="ar-IQ" sz="3200" dirty="0" smtClean="0">
                <a:latin typeface="Simplified Arabic" pitchFamily="18" charset="-78"/>
                <a:cs typeface="Simplified Arabic" pitchFamily="18" charset="-78"/>
              </a:rPr>
              <a:t>وتتكون بشكل أساسي من ألياف </a:t>
            </a:r>
            <a:r>
              <a:rPr lang="ar-IQ" altLang="ar-IQ" sz="3200" dirty="0" smtClean="0">
                <a:latin typeface="Simplified Arabic" pitchFamily="18" charset="-78"/>
                <a:cs typeface="Simplified Arabic" pitchFamily="18" charset="-78"/>
                <a:hlinkClick r:id="rId4" tooltip="كولاجين"/>
              </a:rPr>
              <a:t>الكولاجين</a:t>
            </a:r>
            <a:r>
              <a:rPr lang="ar-IQ" altLang="ar-IQ" sz="3200" dirty="0" smtClean="0">
                <a:latin typeface="Simplified Arabic" pitchFamily="18" charset="-78"/>
                <a:cs typeface="Simplified Arabic" pitchFamily="18" charset="-78"/>
              </a:rPr>
              <a:t> وألياف أخرى مرنة ومرتبة بالتوازي ، لتجعل النسيج ذا قدرة عالية على تحمل شد المحاور.</a:t>
            </a:r>
          </a:p>
          <a:p>
            <a:pPr algn="just" eaLnBrk="1" hangingPunct="1"/>
            <a:r>
              <a:rPr lang="ar-SA" altLang="ar-IQ" sz="3200" b="1" dirty="0" smtClean="0">
                <a:latin typeface="Simplified Arabic" pitchFamily="18" charset="-78"/>
                <a:cs typeface="Simplified Arabic" pitchFamily="18" charset="-78"/>
              </a:rPr>
              <a:t>و</a:t>
            </a:r>
            <a:r>
              <a:rPr lang="ar-SA" altLang="ar-IQ" sz="3200" dirty="0" smtClean="0">
                <a:latin typeface="Simplified Arabic" pitchFamily="18" charset="-78"/>
                <a:cs typeface="Simplified Arabic" pitchFamily="18" charset="-78"/>
              </a:rPr>
              <a:t>الأربطة </a:t>
            </a:r>
            <a:r>
              <a:rPr lang="ar-SA" altLang="ar-IQ" sz="3200" b="1" u="sng" dirty="0" smtClean="0">
                <a:solidFill>
                  <a:srgbClr val="FF33CC"/>
                </a:solidFill>
                <a:latin typeface="Simplified Arabic" pitchFamily="18" charset="-78"/>
                <a:cs typeface="Simplified Arabic" pitchFamily="18" charset="-78"/>
              </a:rPr>
              <a:t>غنية</a:t>
            </a:r>
            <a:r>
              <a:rPr lang="ar-SA" altLang="ar-IQ" sz="3200" dirty="0" smtClean="0">
                <a:latin typeface="Simplified Arabic" pitchFamily="18" charset="-78"/>
                <a:cs typeface="Simplified Arabic" pitchFamily="18" charset="-78"/>
              </a:rPr>
              <a:t> بالأعصاب (</a:t>
            </a:r>
            <a:r>
              <a:rPr lang="en-US" altLang="ar-IQ" sz="3200" dirty="0" smtClean="0">
                <a:latin typeface="Simplified Arabic" pitchFamily="18" charset="-78"/>
                <a:cs typeface="Simplified Arabic" pitchFamily="18" charset="-78"/>
              </a:rPr>
              <a:t>Nerves</a:t>
            </a:r>
            <a:r>
              <a:rPr lang="ar-SA" altLang="ar-IQ" sz="3200" dirty="0" smtClean="0">
                <a:latin typeface="Simplified Arabic" pitchFamily="18" charset="-78"/>
                <a:cs typeface="Simplified Arabic" pitchFamily="18" charset="-78"/>
              </a:rPr>
              <a:t>) </a:t>
            </a:r>
            <a:r>
              <a:rPr lang="ar-SA" altLang="ar-IQ" sz="3200" b="1" u="sng" dirty="0" smtClean="0">
                <a:solidFill>
                  <a:srgbClr val="FF33CC"/>
                </a:solidFill>
                <a:latin typeface="Simplified Arabic" pitchFamily="18" charset="-78"/>
                <a:cs typeface="Simplified Arabic" pitchFamily="18" charset="-78"/>
              </a:rPr>
              <a:t>وفقيرة</a:t>
            </a:r>
            <a:r>
              <a:rPr lang="ar-SA" altLang="ar-IQ" sz="3200" dirty="0" smtClean="0">
                <a:latin typeface="Simplified Arabic" pitchFamily="18" charset="-78"/>
                <a:cs typeface="Simplified Arabic" pitchFamily="18" charset="-78"/>
              </a:rPr>
              <a:t> من الأوعية الدموية</a:t>
            </a:r>
            <a:endParaRPr lang="ar-IQ" altLang="ar-IQ" sz="3200" dirty="0" smtClean="0">
              <a:latin typeface="Simplified Arabic" pitchFamily="18" charset="-78"/>
              <a:cs typeface="Simplified Arabic" pitchFamily="18" charset="-78"/>
            </a:endParaRPr>
          </a:p>
          <a:p>
            <a:pPr algn="just" eaLnBrk="1" hangingPunct="1"/>
            <a:r>
              <a:rPr lang="ar-SA" altLang="ar-IQ" sz="3200" dirty="0" smtClean="0">
                <a:latin typeface="Simplified Arabic" pitchFamily="18" charset="-78"/>
                <a:cs typeface="Simplified Arabic" pitchFamily="18" charset="-78"/>
              </a:rPr>
              <a:t>ولكل رباط له توزيع تشريحي خاص للألياف وله نسب معينة بدقة متناهية من المرونة ومواضع اتصال بالهيكل العظمي ليقوم </a:t>
            </a:r>
            <a:r>
              <a:rPr lang="ar-SA" altLang="ar-IQ" sz="3200" b="1" u="sng" dirty="0" smtClean="0">
                <a:solidFill>
                  <a:srgbClr val="FF0000"/>
                </a:solidFill>
                <a:latin typeface="Simplified Arabic" pitchFamily="18" charset="-78"/>
                <a:cs typeface="Simplified Arabic" pitchFamily="18" charset="-78"/>
              </a:rPr>
              <a:t>بالوظيفة </a:t>
            </a:r>
            <a:r>
              <a:rPr lang="ar-SA" altLang="ar-IQ" sz="3200" dirty="0" smtClean="0">
                <a:latin typeface="Simplified Arabic" pitchFamily="18" charset="-78"/>
                <a:cs typeface="Simplified Arabic" pitchFamily="18" charset="-78"/>
              </a:rPr>
              <a:t>التي خصها الله بها</a:t>
            </a:r>
            <a:r>
              <a:rPr lang="ar-IQ" altLang="ar-IQ" sz="3200" dirty="0" smtClean="0">
                <a:latin typeface="Simplified Arabic" pitchFamily="18" charset="-78"/>
                <a:cs typeface="Simplified Arabic" pitchFamily="18" charset="-78"/>
              </a:rPr>
              <a:t> وهي ربط وتثبيت العظام مع بعضها عند تحرك المفصل.</a:t>
            </a:r>
            <a:endParaRPr lang="en-US" altLang="ar-IQ" sz="3200"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15816534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457200" y="274638"/>
            <a:ext cx="8229600" cy="706437"/>
          </a:xfrm>
        </p:spPr>
        <p:txBody>
          <a:bodyPr/>
          <a:lstStyle/>
          <a:p>
            <a:pPr eaLnBrk="1" hangingPunct="1"/>
            <a:r>
              <a:rPr lang="ar-SA" altLang="ar-IQ" sz="3200" b="1" dirty="0" smtClean="0">
                <a:solidFill>
                  <a:srgbClr val="FF0000"/>
                </a:solidFill>
              </a:rPr>
              <a:t>1ـ3ـ1 </a:t>
            </a:r>
            <a:r>
              <a:rPr lang="ar-IQ" altLang="ar-IQ" sz="3200" b="1" dirty="0" smtClean="0">
                <a:solidFill>
                  <a:srgbClr val="FF0000"/>
                </a:solidFill>
              </a:rPr>
              <a:t>أربطة مفصل الركبة وإصاباتها</a:t>
            </a:r>
            <a:r>
              <a:rPr lang="ar-IQ" altLang="ar-IQ" sz="2800" b="1" dirty="0" smtClean="0">
                <a:solidFill>
                  <a:srgbClr val="FF0000"/>
                </a:solidFill>
              </a:rPr>
              <a:t>  </a:t>
            </a:r>
            <a:r>
              <a:rPr lang="en-US" altLang="ar-IQ" sz="2000" dirty="0" smtClean="0">
                <a:solidFill>
                  <a:srgbClr val="FF0000"/>
                </a:solidFill>
              </a:rPr>
              <a:t>Ligaments for Knee Joint</a:t>
            </a:r>
          </a:p>
        </p:txBody>
      </p:sp>
      <p:sp>
        <p:nvSpPr>
          <p:cNvPr id="244739" name="Rectangle 3"/>
          <p:cNvSpPr>
            <a:spLocks noGrp="1" noChangeArrowheads="1"/>
          </p:cNvSpPr>
          <p:nvPr>
            <p:ph idx="1"/>
          </p:nvPr>
        </p:nvSpPr>
        <p:spPr>
          <a:xfrm>
            <a:off x="179388" y="1125538"/>
            <a:ext cx="8785225" cy="5472112"/>
          </a:xfrm>
        </p:spPr>
        <p:txBody>
          <a:bodyPr/>
          <a:lstStyle/>
          <a:p>
            <a:pPr algn="just" eaLnBrk="1" hangingPunct="1">
              <a:lnSpc>
                <a:spcPct val="90000"/>
              </a:lnSpc>
            </a:pPr>
            <a:r>
              <a:rPr lang="ar-IQ" altLang="ar-IQ" smtClean="0"/>
              <a:t>تحيط بمفصل الركبة عدة أربطة قوية أهمها :ـ</a:t>
            </a:r>
            <a:endParaRPr lang="ar-IQ" altLang="ar-IQ" b="1" smtClean="0"/>
          </a:p>
          <a:p>
            <a:pPr algn="just" eaLnBrk="1" hangingPunct="1">
              <a:lnSpc>
                <a:spcPct val="90000"/>
              </a:lnSpc>
            </a:pPr>
            <a:r>
              <a:rPr lang="ar-IQ" altLang="ar-IQ" b="1" smtClean="0">
                <a:solidFill>
                  <a:srgbClr val="FF0000"/>
                </a:solidFill>
              </a:rPr>
              <a:t>الرباط الوحشي (الشظوي) (</a:t>
            </a:r>
            <a:r>
              <a:rPr lang="en-US" altLang="ar-IQ" b="1" smtClean="0">
                <a:solidFill>
                  <a:srgbClr val="FF0000"/>
                </a:solidFill>
              </a:rPr>
              <a:t>Lateral Ligament</a:t>
            </a:r>
            <a:r>
              <a:rPr lang="ar-IQ" altLang="ar-IQ" b="1" smtClean="0">
                <a:solidFill>
                  <a:srgbClr val="FF0000"/>
                </a:solidFill>
              </a:rPr>
              <a:t>)</a:t>
            </a:r>
            <a:r>
              <a:rPr lang="ar-IQ" altLang="ar-IQ" smtClean="0">
                <a:solidFill>
                  <a:srgbClr val="FF0000"/>
                </a:solidFill>
              </a:rPr>
              <a:t> </a:t>
            </a:r>
            <a:r>
              <a:rPr lang="ar-IQ" altLang="ar-IQ" smtClean="0"/>
              <a:t>يكون في الجهة الوحشية من مفصل الركبة.</a:t>
            </a:r>
          </a:p>
          <a:p>
            <a:pPr algn="just" eaLnBrk="1" hangingPunct="1">
              <a:lnSpc>
                <a:spcPct val="90000"/>
              </a:lnSpc>
            </a:pPr>
            <a:r>
              <a:rPr lang="ar-IQ" altLang="ar-IQ" smtClean="0"/>
              <a:t>وهو رباط مدور قوي على شكل حبل يرتبط من الأعلى باللقمة الوحشية لعظم </a:t>
            </a:r>
            <a:r>
              <a:rPr lang="ar-IQ" altLang="ar-IQ" b="1" u="sng" smtClean="0">
                <a:solidFill>
                  <a:srgbClr val="FF0000"/>
                </a:solidFill>
              </a:rPr>
              <a:t>الفخذ</a:t>
            </a:r>
            <a:r>
              <a:rPr lang="ar-IQ" altLang="ar-IQ" smtClean="0"/>
              <a:t> ومن الأسفل يرتبط برأس عظم </a:t>
            </a:r>
            <a:r>
              <a:rPr lang="ar-IQ" altLang="ar-IQ" b="1" u="sng" smtClean="0">
                <a:solidFill>
                  <a:srgbClr val="FF0000"/>
                </a:solidFill>
              </a:rPr>
              <a:t>الشظية</a:t>
            </a:r>
            <a:r>
              <a:rPr lang="ar-IQ" altLang="ar-IQ" smtClean="0"/>
              <a:t>.</a:t>
            </a:r>
          </a:p>
          <a:p>
            <a:pPr algn="just" eaLnBrk="1" hangingPunct="1">
              <a:lnSpc>
                <a:spcPct val="90000"/>
              </a:lnSpc>
            </a:pPr>
            <a:r>
              <a:rPr lang="ar-IQ" altLang="ar-IQ" smtClean="0"/>
              <a:t>ويقسم هذا الرباط وتر العضلة الفخذية ذات الرأسين إلى قسمين غير متساويين عند ارتكازها.</a:t>
            </a:r>
          </a:p>
          <a:p>
            <a:pPr algn="just" eaLnBrk="1" hangingPunct="1">
              <a:lnSpc>
                <a:spcPct val="90000"/>
              </a:lnSpc>
            </a:pPr>
            <a:r>
              <a:rPr lang="ar-IQ" altLang="ar-IQ" smtClean="0"/>
              <a:t>كما يُفصل عن المحفظة بقليل من الدهن ويُفصل عن الغضروفة الوحشية الهلالية بوتر العضلة المأبضية والذي يحدث بها أخدود. </a:t>
            </a:r>
            <a:endParaRPr lang="ar-IQ" altLang="ar-IQ" b="1" smtClean="0"/>
          </a:p>
        </p:txBody>
      </p:sp>
    </p:spTree>
    <p:extLst>
      <p:ext uri="{BB962C8B-B14F-4D97-AF65-F5344CB8AC3E}">
        <p14:creationId xmlns:p14="http://schemas.microsoft.com/office/powerpoint/2010/main" val="1402513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عنوان 1"/>
          <p:cNvSpPr>
            <a:spLocks noGrp="1"/>
          </p:cNvSpPr>
          <p:nvPr>
            <p:ph type="title"/>
          </p:nvPr>
        </p:nvSpPr>
        <p:spPr>
          <a:xfrm>
            <a:off x="457200" y="188913"/>
            <a:ext cx="8229600" cy="503237"/>
          </a:xfrm>
        </p:spPr>
        <p:txBody>
          <a:bodyPr>
            <a:normAutofit fontScale="90000"/>
          </a:bodyPr>
          <a:lstStyle/>
          <a:p>
            <a:r>
              <a:rPr lang="ar-IQ" altLang="ar-IQ" b="1" dirty="0" smtClean="0">
                <a:solidFill>
                  <a:srgbClr val="FF0000"/>
                </a:solidFill>
                <a:latin typeface="Simplified Arabic" pitchFamily="18" charset="-78"/>
                <a:cs typeface="Simplified Arabic" pitchFamily="18" charset="-78"/>
              </a:rPr>
              <a:t>اليدين </a:t>
            </a:r>
            <a:r>
              <a:rPr lang="en-US" altLang="ar-IQ" b="1" dirty="0" smtClean="0">
                <a:solidFill>
                  <a:srgbClr val="FF0000"/>
                </a:solidFill>
                <a:latin typeface="Simplified Arabic" pitchFamily="18" charset="-78"/>
                <a:cs typeface="Simplified Arabic" pitchFamily="18" charset="-78"/>
              </a:rPr>
              <a:t>Hand</a:t>
            </a:r>
            <a:endParaRPr lang="ar-IQ" altLang="ar-IQ" b="1" dirty="0" smtClean="0">
              <a:solidFill>
                <a:srgbClr val="FF0000"/>
              </a:solidFill>
              <a:latin typeface="Simplified Arabic" pitchFamily="18" charset="-78"/>
              <a:cs typeface="Simplified Arabic" pitchFamily="18" charset="-78"/>
            </a:endParaRPr>
          </a:p>
        </p:txBody>
      </p:sp>
      <p:sp>
        <p:nvSpPr>
          <p:cNvPr id="201731" name="عنصر نائب للمحتوى 2"/>
          <p:cNvSpPr>
            <a:spLocks noGrp="1"/>
          </p:cNvSpPr>
          <p:nvPr>
            <p:ph idx="1"/>
          </p:nvPr>
        </p:nvSpPr>
        <p:spPr>
          <a:xfrm>
            <a:off x="179388" y="765175"/>
            <a:ext cx="8785225" cy="5976938"/>
          </a:xfrm>
        </p:spPr>
        <p:txBody>
          <a:bodyPr/>
          <a:lstStyle/>
          <a:p>
            <a:pPr algn="just"/>
            <a:r>
              <a:rPr lang="ar-IQ" altLang="ar-IQ" sz="2800" b="1" dirty="0" smtClean="0">
                <a:latin typeface="Simplified Arabic" pitchFamily="18" charset="-78"/>
                <a:cs typeface="Simplified Arabic" pitchFamily="18" charset="-78"/>
              </a:rPr>
              <a:t>في اليد </a:t>
            </a:r>
            <a:r>
              <a:rPr lang="ar-IQ" altLang="ar-IQ" sz="2800" b="1" u="sng" dirty="0" smtClean="0">
                <a:solidFill>
                  <a:srgbClr val="FF0000"/>
                </a:solidFill>
                <a:latin typeface="Simplified Arabic" pitchFamily="18" charset="-78"/>
                <a:cs typeface="Simplified Arabic" pitchFamily="18" charset="-78"/>
              </a:rPr>
              <a:t>5</a:t>
            </a:r>
            <a:r>
              <a:rPr lang="ar-IQ" altLang="ar-IQ" sz="2800" b="1" dirty="0" smtClean="0">
                <a:latin typeface="Simplified Arabic" pitchFamily="18" charset="-78"/>
                <a:cs typeface="Simplified Arabic" pitchFamily="18" charset="-78"/>
              </a:rPr>
              <a:t> أصابع، </a:t>
            </a:r>
          </a:p>
          <a:p>
            <a:pPr algn="just"/>
            <a:r>
              <a:rPr lang="ar-IQ" altLang="ar-IQ" sz="2800" b="1" dirty="0" smtClean="0">
                <a:latin typeface="Simplified Arabic" pitchFamily="18" charset="-78"/>
                <a:cs typeface="Simplified Arabic" pitchFamily="18" charset="-78"/>
              </a:rPr>
              <a:t>وفي كل إصبع </a:t>
            </a:r>
            <a:r>
              <a:rPr lang="ar-IQ" altLang="ar-IQ" sz="2800" b="1" u="sng" dirty="0" smtClean="0">
                <a:solidFill>
                  <a:srgbClr val="FF0000"/>
                </a:solidFill>
                <a:latin typeface="Simplified Arabic" pitchFamily="18" charset="-78"/>
                <a:cs typeface="Simplified Arabic" pitchFamily="18" charset="-78"/>
              </a:rPr>
              <a:t>3</a:t>
            </a:r>
            <a:r>
              <a:rPr lang="ar-IQ" altLang="ar-IQ" sz="2800" b="1" dirty="0" smtClean="0">
                <a:latin typeface="Simplified Arabic" pitchFamily="18" charset="-78"/>
                <a:cs typeface="Simplified Arabic" pitchFamily="18" charset="-78"/>
              </a:rPr>
              <a:t> سلاميات، إلا الإبهام فهو مكون من سلاميتين، </a:t>
            </a:r>
          </a:p>
          <a:p>
            <a:pPr algn="just"/>
            <a:r>
              <a:rPr lang="ar-IQ" altLang="ar-IQ" sz="2800" b="1" dirty="0" smtClean="0">
                <a:latin typeface="Simplified Arabic" pitchFamily="18" charset="-78"/>
                <a:cs typeface="Simplified Arabic" pitchFamily="18" charset="-78"/>
              </a:rPr>
              <a:t>والإنسان يتفرد عن غيره من المخلوقات </a:t>
            </a:r>
            <a:r>
              <a:rPr lang="ar-IQ" altLang="ar-IQ" sz="2800" b="1" u="sng" dirty="0" smtClean="0">
                <a:solidFill>
                  <a:srgbClr val="FF0000"/>
                </a:solidFill>
                <a:latin typeface="Simplified Arabic" pitchFamily="18" charset="-78"/>
                <a:cs typeface="Simplified Arabic" pitchFamily="18" charset="-78"/>
              </a:rPr>
              <a:t>بوجود</a:t>
            </a:r>
            <a:r>
              <a:rPr lang="ar-IQ" altLang="ar-IQ" sz="2800" b="1" dirty="0" smtClean="0">
                <a:solidFill>
                  <a:srgbClr val="FF0000"/>
                </a:solidFill>
                <a:latin typeface="Simplified Arabic" pitchFamily="18" charset="-78"/>
                <a:cs typeface="Simplified Arabic" pitchFamily="18" charset="-78"/>
              </a:rPr>
              <a:t> </a:t>
            </a:r>
            <a:r>
              <a:rPr lang="ar-IQ" altLang="ar-IQ" sz="2800" b="1" u="sng" dirty="0" smtClean="0">
                <a:solidFill>
                  <a:srgbClr val="FF0000"/>
                </a:solidFill>
                <a:latin typeface="Simplified Arabic" pitchFamily="18" charset="-78"/>
                <a:cs typeface="Simplified Arabic" pitchFamily="18" charset="-78"/>
              </a:rPr>
              <a:t>الإبهام</a:t>
            </a:r>
            <a:r>
              <a:rPr lang="ar-IQ" altLang="ar-IQ" sz="2800" b="1" dirty="0" smtClean="0">
                <a:latin typeface="Simplified Arabic" pitchFamily="18" charset="-78"/>
                <a:cs typeface="Simplified Arabic" pitchFamily="18" charset="-78"/>
              </a:rPr>
              <a:t> الذي لولاه لما كان هناك من قيمة للأصابع، فالشخص لا يستطيع أن </a:t>
            </a:r>
            <a:r>
              <a:rPr lang="ar-IQ" altLang="ar-IQ" sz="2800" b="1" u="sng" dirty="0" smtClean="0">
                <a:solidFill>
                  <a:srgbClr val="FF0000"/>
                </a:solidFill>
                <a:latin typeface="Simplified Arabic" pitchFamily="18" charset="-78"/>
                <a:cs typeface="Simplified Arabic" pitchFamily="18" charset="-78"/>
              </a:rPr>
              <a:t>يكتب</a:t>
            </a:r>
            <a:r>
              <a:rPr lang="ar-IQ" altLang="ar-IQ" sz="2800" b="1" dirty="0" smtClean="0">
                <a:latin typeface="Simplified Arabic" pitchFamily="18" charset="-78"/>
                <a:cs typeface="Simplified Arabic" pitchFamily="18" charset="-78"/>
              </a:rPr>
              <a:t> أو </a:t>
            </a:r>
            <a:r>
              <a:rPr lang="ar-IQ" altLang="ar-IQ" sz="2800" b="1" u="sng" dirty="0" smtClean="0">
                <a:solidFill>
                  <a:srgbClr val="FF0000"/>
                </a:solidFill>
                <a:latin typeface="Simplified Arabic" pitchFamily="18" charset="-78"/>
                <a:cs typeface="Simplified Arabic" pitchFamily="18" charset="-78"/>
              </a:rPr>
              <a:t>يخيط</a:t>
            </a:r>
            <a:r>
              <a:rPr lang="ar-IQ" altLang="ar-IQ" sz="2800" b="1" dirty="0" smtClean="0">
                <a:latin typeface="Simplified Arabic" pitchFamily="18" charset="-78"/>
                <a:cs typeface="Simplified Arabic" pitchFamily="18" charset="-78"/>
              </a:rPr>
              <a:t> أو </a:t>
            </a:r>
            <a:r>
              <a:rPr lang="ar-IQ" altLang="ar-IQ" sz="2800" b="1" u="sng" dirty="0" smtClean="0">
                <a:solidFill>
                  <a:srgbClr val="FF0000"/>
                </a:solidFill>
                <a:latin typeface="Simplified Arabic" pitchFamily="18" charset="-78"/>
                <a:cs typeface="Simplified Arabic" pitchFamily="18" charset="-78"/>
              </a:rPr>
              <a:t>يرتدي</a:t>
            </a:r>
            <a:r>
              <a:rPr lang="ar-IQ" altLang="ar-IQ" sz="2800" b="1" dirty="0" smtClean="0">
                <a:latin typeface="Simplified Arabic" pitchFamily="18" charset="-78"/>
                <a:cs typeface="Simplified Arabic" pitchFamily="18" charset="-78"/>
              </a:rPr>
              <a:t> ثيابه وغيرها من الوظائف من دون إبهام. جرب، إنك لن تستطيع.</a:t>
            </a:r>
          </a:p>
          <a:p>
            <a:pPr algn="just"/>
            <a:r>
              <a:rPr lang="ar-IQ" altLang="ar-IQ" sz="2800" b="1" dirty="0" smtClean="0">
                <a:latin typeface="Simplified Arabic" pitchFamily="18" charset="-78"/>
                <a:cs typeface="Simplified Arabic" pitchFamily="18" charset="-78"/>
              </a:rPr>
              <a:t>وفي سلاميات الأصابع يوجد مفاصل تغطي سطوحها </a:t>
            </a:r>
            <a:r>
              <a:rPr lang="ar-IQ" altLang="ar-IQ" sz="2800" b="1" u="sng" dirty="0" smtClean="0">
                <a:solidFill>
                  <a:srgbClr val="FF0000"/>
                </a:solidFill>
                <a:latin typeface="Simplified Arabic" pitchFamily="18" charset="-78"/>
                <a:cs typeface="Simplified Arabic" pitchFamily="18" charset="-78"/>
              </a:rPr>
              <a:t>غضاريف</a:t>
            </a:r>
            <a:r>
              <a:rPr lang="ar-IQ" altLang="ar-IQ" sz="2800" b="1" dirty="0" smtClean="0">
                <a:latin typeface="Simplified Arabic" pitchFamily="18" charset="-78"/>
                <a:cs typeface="Simplified Arabic" pitchFamily="18" charset="-78"/>
              </a:rPr>
              <a:t> شبه شفافة بيضاء اللون تميل إلى الزرقة، وتتمتع بمواصفات لم يتوصل العلماء إلى ابتكار أجسام تحاكيها من ناحية النعومة والمرونة، اللتين تسمحان للعظام بالتحرك فوق بعضها بأقل احتكاك ممكن.</a:t>
            </a:r>
          </a:p>
          <a:p>
            <a:pPr algn="just"/>
            <a:r>
              <a:rPr lang="ar-IQ" altLang="ar-IQ" sz="2800" b="1" dirty="0" smtClean="0">
                <a:latin typeface="Simplified Arabic" pitchFamily="18" charset="-78"/>
                <a:cs typeface="Simplified Arabic" pitchFamily="18" charset="-78"/>
              </a:rPr>
              <a:t>إن أصابع اليدين هي من أكثر المناطق تعرضاً </a:t>
            </a:r>
            <a:r>
              <a:rPr lang="ar-IQ" altLang="ar-IQ" sz="2800" b="1" u="sng" dirty="0" smtClean="0">
                <a:solidFill>
                  <a:srgbClr val="FF0000"/>
                </a:solidFill>
                <a:latin typeface="Simplified Arabic" pitchFamily="18" charset="-78"/>
                <a:cs typeface="Simplified Arabic" pitchFamily="18" charset="-78"/>
              </a:rPr>
              <a:t>للآلام</a:t>
            </a:r>
            <a:r>
              <a:rPr lang="ar-IQ" altLang="ar-IQ" sz="2800" b="1" dirty="0" smtClean="0">
                <a:latin typeface="Simplified Arabic" pitchFamily="18" charset="-78"/>
                <a:cs typeface="Simplified Arabic" pitchFamily="18" charset="-78"/>
              </a:rPr>
              <a:t> والالتهابات بسبب اعتمادنا عليها كثيراً في إنجاز المهام الحياتية، وهناك أمراض كثيرة تحد أو تعطل من وظيفة مفاصل الأصابع، خصوصاً حركتها.</a:t>
            </a:r>
          </a:p>
        </p:txBody>
      </p:sp>
    </p:spTree>
    <p:extLst>
      <p:ext uri="{BB962C8B-B14F-4D97-AF65-F5344CB8AC3E}">
        <p14:creationId xmlns:p14="http://schemas.microsoft.com/office/powerpoint/2010/main" val="29037690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457200" y="274638"/>
            <a:ext cx="8229600" cy="561975"/>
          </a:xfrm>
        </p:spPr>
        <p:txBody>
          <a:bodyPr/>
          <a:lstStyle/>
          <a:p>
            <a:pPr eaLnBrk="1" hangingPunct="1"/>
            <a:r>
              <a:rPr lang="ar-IQ" altLang="ar-IQ" sz="3200" b="1" dirty="0" smtClean="0">
                <a:solidFill>
                  <a:srgbClr val="FF0000"/>
                </a:solidFill>
                <a:latin typeface="Simplified Arabic" pitchFamily="18" charset="-78"/>
                <a:cs typeface="Simplified Arabic" pitchFamily="18" charset="-78"/>
              </a:rPr>
              <a:t>صورة توضح الرباط الوحشي والإنسي لمفصل الركبة</a:t>
            </a:r>
            <a:endParaRPr lang="en-US" altLang="ar-IQ" sz="3200" b="1" dirty="0" smtClean="0">
              <a:solidFill>
                <a:srgbClr val="FF0000"/>
              </a:solidFill>
              <a:latin typeface="Simplified Arabic" pitchFamily="18" charset="-78"/>
              <a:cs typeface="Simplified Arabic" pitchFamily="18" charset="-78"/>
            </a:endParaRPr>
          </a:p>
        </p:txBody>
      </p:sp>
      <p:pic>
        <p:nvPicPr>
          <p:cNvPr id="245763" name="Picture 4" descr="untitl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1052513"/>
            <a:ext cx="8497887" cy="5472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846862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457200" y="274638"/>
            <a:ext cx="8229600" cy="561975"/>
          </a:xfrm>
        </p:spPr>
        <p:txBody>
          <a:bodyPr/>
          <a:lstStyle/>
          <a:p>
            <a:pPr eaLnBrk="1" hangingPunct="1"/>
            <a:r>
              <a:rPr lang="ar-IQ" altLang="ar-IQ" sz="3200" b="1" smtClean="0">
                <a:solidFill>
                  <a:srgbClr val="FF0000"/>
                </a:solidFill>
              </a:rPr>
              <a:t>تكملة أربطة مفصل الركبة </a:t>
            </a:r>
            <a:endParaRPr lang="en-US" altLang="ar-IQ" sz="3200" b="1" smtClean="0">
              <a:solidFill>
                <a:srgbClr val="FF0000"/>
              </a:solidFill>
            </a:endParaRPr>
          </a:p>
        </p:txBody>
      </p:sp>
      <p:sp>
        <p:nvSpPr>
          <p:cNvPr id="246787" name="Rectangle 3"/>
          <p:cNvSpPr>
            <a:spLocks noGrp="1" noChangeArrowheads="1"/>
          </p:cNvSpPr>
          <p:nvPr>
            <p:ph idx="1"/>
          </p:nvPr>
        </p:nvSpPr>
        <p:spPr>
          <a:xfrm>
            <a:off x="457200" y="1052513"/>
            <a:ext cx="8229600" cy="5472112"/>
          </a:xfrm>
        </p:spPr>
        <p:txBody>
          <a:bodyPr/>
          <a:lstStyle/>
          <a:p>
            <a:pPr eaLnBrk="1" hangingPunct="1">
              <a:lnSpc>
                <a:spcPct val="90000"/>
              </a:lnSpc>
            </a:pPr>
            <a:r>
              <a:rPr lang="ar-IQ" altLang="ar-IQ" b="1" u="sng" smtClean="0">
                <a:solidFill>
                  <a:srgbClr val="FF0000"/>
                </a:solidFill>
              </a:rPr>
              <a:t>* الرباط الإنسي (الظنبوبي) (</a:t>
            </a:r>
            <a:r>
              <a:rPr lang="en-US" altLang="ar-IQ" b="1" u="sng" smtClean="0">
                <a:solidFill>
                  <a:srgbClr val="FF0000"/>
                </a:solidFill>
              </a:rPr>
              <a:t>Medial Ligament </a:t>
            </a:r>
            <a:r>
              <a:rPr lang="ar-IQ" altLang="ar-IQ" b="1" u="sng" smtClean="0">
                <a:solidFill>
                  <a:srgbClr val="FF0000"/>
                </a:solidFill>
              </a:rPr>
              <a:t>) </a:t>
            </a:r>
            <a:r>
              <a:rPr lang="ar-IQ" altLang="ar-IQ" smtClean="0"/>
              <a:t>وهو أقوى وأوسع وأطول من الرباط الوحشي ويرتبط من الأعلى بلقمة عظم الفخذ ومن الأسفل بلقمة عظم الظنبوب ويرتبط أيضاً بمحفظة المفصل وبالحافة الخارجية للغضروفة الإنسية الهلالية.</a:t>
            </a:r>
            <a:endParaRPr lang="ar-IQ" altLang="ar-IQ" b="1" smtClean="0"/>
          </a:p>
          <a:p>
            <a:pPr eaLnBrk="1" hangingPunct="1">
              <a:lnSpc>
                <a:spcPct val="90000"/>
              </a:lnSpc>
            </a:pPr>
            <a:r>
              <a:rPr lang="ar-IQ" altLang="ar-IQ" sz="2800" b="1" u="sng" smtClean="0">
                <a:solidFill>
                  <a:srgbClr val="FF0000"/>
                </a:solidFill>
              </a:rPr>
              <a:t>* الرباطين المتقاطعين (المتصالبين </a:t>
            </a:r>
            <a:r>
              <a:rPr lang="en-US" altLang="ar-IQ" sz="2800" b="1" u="sng" smtClean="0">
                <a:solidFill>
                  <a:srgbClr val="FF0000"/>
                </a:solidFill>
              </a:rPr>
              <a:t>Cruciate Ligament </a:t>
            </a:r>
            <a:r>
              <a:rPr lang="ar-SA" altLang="ar-IQ" sz="2800" b="1" u="sng" smtClean="0">
                <a:solidFill>
                  <a:srgbClr val="FF0000"/>
                </a:solidFill>
              </a:rPr>
              <a:t>) </a:t>
            </a:r>
            <a:r>
              <a:rPr lang="ar-SA" altLang="ar-IQ" smtClean="0"/>
              <a:t>وهي أربطة مدورة وقوية جداً توجد بين لقمتي عظم الفخذ ، وظيفتهما الرئيسة أعطاء الثبات للمفصل ومنع تزحلق العظميين أحداهما على الآخر للأمام أو الخلف.</a:t>
            </a:r>
            <a:endParaRPr lang="en-US" altLang="ar-IQ" smtClean="0"/>
          </a:p>
        </p:txBody>
      </p:sp>
    </p:spTree>
    <p:extLst>
      <p:ext uri="{BB962C8B-B14F-4D97-AF65-F5344CB8AC3E}">
        <p14:creationId xmlns:p14="http://schemas.microsoft.com/office/powerpoint/2010/main" val="41208685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9"/>
            <a:ext cx="7886700" cy="615599"/>
          </a:xfrm>
        </p:spPr>
        <p:txBody>
          <a:bodyPr>
            <a:normAutofit fontScale="90000"/>
          </a:bodyPr>
          <a:lstStyle/>
          <a:p>
            <a:endParaRPr lang="ar-IQ" dirty="0"/>
          </a:p>
        </p:txBody>
      </p:sp>
      <p:sp>
        <p:nvSpPr>
          <p:cNvPr id="3" name="عنصر نائب للمحتوى 2"/>
          <p:cNvSpPr>
            <a:spLocks noGrp="1"/>
          </p:cNvSpPr>
          <p:nvPr>
            <p:ph idx="1"/>
          </p:nvPr>
        </p:nvSpPr>
        <p:spPr>
          <a:xfrm>
            <a:off x="628650" y="1196752"/>
            <a:ext cx="7886700" cy="5400600"/>
          </a:xfrm>
        </p:spPr>
        <p:txBody>
          <a:bodyPr>
            <a:normAutofit/>
          </a:bodyPr>
          <a:lstStyle/>
          <a:p>
            <a:r>
              <a:rPr lang="ar-IQ" altLang="ar-IQ" sz="7200" b="1" dirty="0">
                <a:solidFill>
                  <a:srgbClr val="FF0000"/>
                </a:solidFill>
                <a:latin typeface="Calibri Light"/>
                <a:ea typeface="+mj-ea"/>
                <a:cs typeface="Times New Roman"/>
              </a:rPr>
              <a:t>إصابة تمزق </a:t>
            </a:r>
            <a:r>
              <a:rPr lang="ar-SA" altLang="ar-IQ" sz="7200" b="1" dirty="0">
                <a:solidFill>
                  <a:srgbClr val="FF0000"/>
                </a:solidFill>
                <a:latin typeface="Calibri Light"/>
                <a:ea typeface="+mj-ea"/>
                <a:cs typeface="Times New Roman"/>
              </a:rPr>
              <a:t>الرباط الصليبي الأمامي للركبة</a:t>
            </a:r>
            <a:endParaRPr lang="ar-IQ" sz="7200" dirty="0"/>
          </a:p>
        </p:txBody>
      </p:sp>
    </p:spTree>
    <p:extLst>
      <p:ext uri="{BB962C8B-B14F-4D97-AF65-F5344CB8AC3E}">
        <p14:creationId xmlns:p14="http://schemas.microsoft.com/office/powerpoint/2010/main" val="5827704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57200" y="115888"/>
            <a:ext cx="8229600" cy="649287"/>
          </a:xfrm>
        </p:spPr>
        <p:txBody>
          <a:bodyPr/>
          <a:lstStyle/>
          <a:p>
            <a:pPr eaLnBrk="1" hangingPunct="1"/>
            <a:r>
              <a:rPr lang="ar-IQ" altLang="ar-IQ" sz="3200" b="1" dirty="0" smtClean="0">
                <a:solidFill>
                  <a:srgbClr val="FF0000"/>
                </a:solidFill>
              </a:rPr>
              <a:t>س: وضح إصابة تمزق </a:t>
            </a:r>
            <a:r>
              <a:rPr lang="ar-SA" altLang="ar-IQ" sz="3200" b="1" dirty="0" smtClean="0">
                <a:solidFill>
                  <a:srgbClr val="FF0000"/>
                </a:solidFill>
              </a:rPr>
              <a:t>الرباط الصليبي الأمامي للركبة</a:t>
            </a:r>
            <a:r>
              <a:rPr lang="ar-IQ" altLang="ar-IQ" sz="3200" b="1" dirty="0" smtClean="0">
                <a:solidFill>
                  <a:srgbClr val="FF0000"/>
                </a:solidFill>
              </a:rPr>
              <a:t>؟</a:t>
            </a:r>
            <a:endParaRPr lang="en-US" altLang="ar-IQ" sz="3200" b="1" dirty="0" smtClean="0">
              <a:solidFill>
                <a:srgbClr val="FF0000"/>
              </a:solidFill>
            </a:endParaRPr>
          </a:p>
        </p:txBody>
      </p:sp>
      <p:sp>
        <p:nvSpPr>
          <p:cNvPr id="247811" name="Rectangle 3"/>
          <p:cNvSpPr>
            <a:spLocks noGrp="1" noChangeArrowheads="1"/>
          </p:cNvSpPr>
          <p:nvPr>
            <p:ph idx="1"/>
          </p:nvPr>
        </p:nvSpPr>
        <p:spPr>
          <a:xfrm>
            <a:off x="179388" y="836613"/>
            <a:ext cx="8785225" cy="5761037"/>
          </a:xfrm>
        </p:spPr>
        <p:txBody>
          <a:bodyPr/>
          <a:lstStyle/>
          <a:p>
            <a:pPr algn="just" eaLnBrk="1" hangingPunct="1">
              <a:lnSpc>
                <a:spcPct val="90000"/>
              </a:lnSpc>
            </a:pPr>
            <a:r>
              <a:rPr lang="ar-SA" altLang="ar-IQ" sz="2400" dirty="0" smtClean="0"/>
              <a:t>يُدعم مفصل الركبة بعضلات وأربطة وغضاريف تُسهم في حمايته من الأضرار التي قد تلحق به أثناء الألعاب الرياضية والأنشطة المختلفة ، والرباط الصليبي الأمامي هو أحد الأربطة الداعمة للركبة </a:t>
            </a:r>
            <a:r>
              <a:rPr lang="ar-SA" altLang="ar-IQ" sz="2400" b="1" u="sng" dirty="0" smtClean="0">
                <a:solidFill>
                  <a:srgbClr val="FF0000"/>
                </a:solidFill>
              </a:rPr>
              <a:t>وظيفته</a:t>
            </a:r>
            <a:r>
              <a:rPr lang="ar-SA" altLang="ar-IQ" sz="2400" b="1" dirty="0" smtClean="0">
                <a:solidFill>
                  <a:srgbClr val="FF0000"/>
                </a:solidFill>
              </a:rPr>
              <a:t> </a:t>
            </a:r>
            <a:r>
              <a:rPr lang="ar-SA" altLang="ar-IQ" sz="2400" dirty="0" smtClean="0"/>
              <a:t>يعمل على</a:t>
            </a:r>
            <a:r>
              <a:rPr lang="ar-IQ" altLang="ar-IQ" sz="2400" dirty="0" smtClean="0"/>
              <a:t> :</a:t>
            </a:r>
            <a:r>
              <a:rPr lang="ar-SA" altLang="ar-IQ" sz="2400" dirty="0" smtClean="0"/>
              <a:t> </a:t>
            </a:r>
            <a:r>
              <a:rPr lang="ar-SA" altLang="ar-IQ" sz="2400" b="1" u="sng" dirty="0" smtClean="0">
                <a:solidFill>
                  <a:srgbClr val="FF0000"/>
                </a:solidFill>
              </a:rPr>
              <a:t>اتزان المفصل</a:t>
            </a:r>
            <a:r>
              <a:rPr lang="ar-SA" altLang="ar-IQ" sz="2400" b="1" dirty="0" smtClean="0">
                <a:solidFill>
                  <a:srgbClr val="FF0000"/>
                </a:solidFill>
              </a:rPr>
              <a:t> </a:t>
            </a:r>
            <a:r>
              <a:rPr lang="ar-SA" altLang="ar-IQ" sz="2400" dirty="0" smtClean="0"/>
              <a:t>و </a:t>
            </a:r>
            <a:r>
              <a:rPr lang="ar-SA" altLang="ar-IQ" sz="2400" b="1" u="sng" dirty="0" smtClean="0">
                <a:solidFill>
                  <a:srgbClr val="FF0000"/>
                </a:solidFill>
              </a:rPr>
              <a:t>يمنع حدوث انزلاق عظمة</a:t>
            </a:r>
            <a:r>
              <a:rPr lang="en-US" altLang="ar-IQ" sz="2400" b="1" u="sng" dirty="0" smtClean="0">
                <a:solidFill>
                  <a:srgbClr val="FF0000"/>
                </a:solidFill>
              </a:rPr>
              <a:t> </a:t>
            </a:r>
            <a:r>
              <a:rPr lang="ar-SA" altLang="ar-IQ" sz="2400" b="1" u="sng" dirty="0" smtClean="0">
                <a:solidFill>
                  <a:srgbClr val="FF0000"/>
                </a:solidFill>
              </a:rPr>
              <a:t>الساق </a:t>
            </a:r>
            <a:r>
              <a:rPr lang="ar-SA" altLang="ar-IQ" sz="2400" b="1" u="sng" dirty="0" err="1" smtClean="0">
                <a:solidFill>
                  <a:srgbClr val="FF0000"/>
                </a:solidFill>
              </a:rPr>
              <a:t>الظنبوب</a:t>
            </a:r>
            <a:r>
              <a:rPr lang="ar-SA" altLang="ar-IQ" sz="2400" b="1" u="sng" dirty="0" smtClean="0">
                <a:solidFill>
                  <a:srgbClr val="FF0000"/>
                </a:solidFill>
              </a:rPr>
              <a:t> (القصبة) إلى الأمام</a:t>
            </a:r>
            <a:r>
              <a:rPr lang="ar-SA" altLang="ar-IQ" sz="2400" b="1" dirty="0" smtClean="0">
                <a:solidFill>
                  <a:srgbClr val="FF0000"/>
                </a:solidFill>
              </a:rPr>
              <a:t>.</a:t>
            </a:r>
            <a:r>
              <a:rPr lang="ar-SA" altLang="ar-IQ" sz="2400" b="1" u="sng" dirty="0" smtClean="0">
                <a:solidFill>
                  <a:srgbClr val="FF0000"/>
                </a:solidFill>
              </a:rPr>
              <a:t>   </a:t>
            </a:r>
          </a:p>
          <a:p>
            <a:pPr algn="just" eaLnBrk="1" hangingPunct="1">
              <a:lnSpc>
                <a:spcPct val="90000"/>
              </a:lnSpc>
            </a:pPr>
            <a:r>
              <a:rPr lang="ar-SA" altLang="ar-IQ" sz="2400" dirty="0" smtClean="0"/>
              <a:t>تعد إصابة تمزق (</a:t>
            </a:r>
            <a:r>
              <a:rPr lang="en-US" altLang="ar-IQ" sz="2400" dirty="0" smtClean="0"/>
              <a:t>Rupture</a:t>
            </a:r>
            <a:r>
              <a:rPr lang="ar-SA" altLang="ar-IQ" sz="2400" dirty="0" smtClean="0"/>
              <a:t>) الرباط الصليبي الأمامي من الإصابات الرياضية الشائعة حيث تمثل هذه الإصابة (</a:t>
            </a:r>
            <a:r>
              <a:rPr lang="ar-SA" altLang="ar-IQ" sz="2400" u="sng" dirty="0" smtClean="0">
                <a:solidFill>
                  <a:srgbClr val="0066FF"/>
                </a:solidFill>
              </a:rPr>
              <a:t>20%) </a:t>
            </a:r>
            <a:r>
              <a:rPr lang="ar-SA" altLang="ar-IQ" sz="2400" dirty="0" smtClean="0"/>
              <a:t>من إصابات الركبة</a:t>
            </a:r>
            <a:r>
              <a:rPr lang="ar-IQ" altLang="ar-IQ" sz="2400" dirty="0" smtClean="0"/>
              <a:t>.</a:t>
            </a:r>
          </a:p>
          <a:p>
            <a:pPr algn="just" eaLnBrk="1" hangingPunct="1">
              <a:lnSpc>
                <a:spcPct val="90000"/>
              </a:lnSpc>
            </a:pPr>
            <a:r>
              <a:rPr lang="ar-SA" altLang="ar-IQ" sz="2400" dirty="0" smtClean="0"/>
              <a:t>قد تحدث في الألعاب الرياضية بمختلف أنواعها</a:t>
            </a:r>
            <a:r>
              <a:rPr lang="ar-IQ" altLang="ar-IQ" sz="2400" dirty="0" smtClean="0"/>
              <a:t>.</a:t>
            </a:r>
          </a:p>
          <a:p>
            <a:pPr algn="just" eaLnBrk="1" hangingPunct="1">
              <a:lnSpc>
                <a:spcPct val="90000"/>
              </a:lnSpc>
            </a:pPr>
            <a:r>
              <a:rPr lang="ar-SA" altLang="ar-IQ" sz="2400" dirty="0" smtClean="0"/>
              <a:t>وتحدث هذه الإصابة بدرجات مختلفة الشدة فإما أن تكون</a:t>
            </a:r>
            <a:r>
              <a:rPr lang="ar-IQ" altLang="ar-IQ" sz="2400" dirty="0" smtClean="0"/>
              <a:t>:</a:t>
            </a:r>
          </a:p>
          <a:p>
            <a:pPr algn="just" eaLnBrk="1" hangingPunct="1">
              <a:lnSpc>
                <a:spcPct val="90000"/>
              </a:lnSpc>
            </a:pPr>
            <a:r>
              <a:rPr lang="ar-SA" altLang="ar-IQ" sz="2400" b="1" dirty="0" smtClean="0">
                <a:solidFill>
                  <a:srgbClr val="FF0000"/>
                </a:solidFill>
              </a:rPr>
              <a:t>تمزق جزئي (</a:t>
            </a:r>
            <a:r>
              <a:rPr lang="en-US" altLang="ar-IQ" sz="2400" b="1" dirty="0" smtClean="0">
                <a:solidFill>
                  <a:srgbClr val="FF0000"/>
                </a:solidFill>
              </a:rPr>
              <a:t>Partial</a:t>
            </a:r>
            <a:r>
              <a:rPr lang="ar-SA" altLang="ar-IQ" sz="2400" b="1" dirty="0" smtClean="0">
                <a:solidFill>
                  <a:srgbClr val="FF0000"/>
                </a:solidFill>
              </a:rPr>
              <a:t>) </a:t>
            </a:r>
            <a:r>
              <a:rPr lang="ar-IQ" altLang="ar-IQ" sz="2400" dirty="0" smtClean="0"/>
              <a:t>(</a:t>
            </a:r>
            <a:r>
              <a:rPr lang="ar-SA" altLang="ar-IQ" sz="2400" dirty="0" smtClean="0"/>
              <a:t>في حالات التمزق الجزئي فان اللاعب يضطر للابتعاد عن الملاعب لفترة لا تقل عن ستة شهور</a:t>
            </a:r>
            <a:r>
              <a:rPr lang="ar-IQ" altLang="ar-IQ" sz="2400" dirty="0" smtClean="0"/>
              <a:t>).</a:t>
            </a:r>
          </a:p>
          <a:p>
            <a:pPr algn="just" eaLnBrk="1" hangingPunct="1">
              <a:lnSpc>
                <a:spcPct val="90000"/>
              </a:lnSpc>
            </a:pPr>
            <a:r>
              <a:rPr lang="ar-IQ" altLang="ar-IQ" sz="2400" b="1" dirty="0" smtClean="0">
                <a:solidFill>
                  <a:srgbClr val="FF0000"/>
                </a:solidFill>
              </a:rPr>
              <a:t>أ</a:t>
            </a:r>
            <a:r>
              <a:rPr lang="ar-SA" altLang="ar-IQ" sz="2400" b="1" dirty="0" smtClean="0">
                <a:solidFill>
                  <a:srgbClr val="FF0000"/>
                </a:solidFill>
              </a:rPr>
              <a:t>و</a:t>
            </a:r>
            <a:r>
              <a:rPr lang="ar-IQ" altLang="ar-IQ" sz="2400" b="1" dirty="0" smtClean="0">
                <a:solidFill>
                  <a:srgbClr val="FF0000"/>
                </a:solidFill>
              </a:rPr>
              <a:t>تمزق </a:t>
            </a:r>
            <a:r>
              <a:rPr lang="ar-SA" altLang="ar-IQ" sz="2400" b="1" dirty="0" smtClean="0">
                <a:solidFill>
                  <a:srgbClr val="FF0000"/>
                </a:solidFill>
              </a:rPr>
              <a:t>تام (</a:t>
            </a:r>
            <a:r>
              <a:rPr lang="en-US" altLang="ar-IQ" sz="2400" b="1" dirty="0" smtClean="0">
                <a:solidFill>
                  <a:srgbClr val="FF0000"/>
                </a:solidFill>
              </a:rPr>
              <a:t>Complete</a:t>
            </a:r>
            <a:r>
              <a:rPr lang="ar-SA" altLang="ar-IQ" sz="2400" b="1" dirty="0" smtClean="0">
                <a:solidFill>
                  <a:srgbClr val="FF0000"/>
                </a:solidFill>
              </a:rPr>
              <a:t>)</a:t>
            </a:r>
            <a:r>
              <a:rPr lang="ar-IQ" altLang="ar-IQ" sz="2400" dirty="0" smtClean="0"/>
              <a:t>(</a:t>
            </a:r>
            <a:r>
              <a:rPr lang="ar-SA" altLang="ar-IQ" sz="2400" dirty="0" smtClean="0"/>
              <a:t>تعد هذه الإصابة من الإصابات التي تُجبر اللاعب الابتعاد عن الملاعب مدة طويلة قد تصل إلى سنة في الإصابات المتقدمة</a:t>
            </a:r>
            <a:r>
              <a:rPr lang="ar-IQ" altLang="ar-IQ" sz="2400" dirty="0" smtClean="0"/>
              <a:t>).</a:t>
            </a:r>
          </a:p>
          <a:p>
            <a:pPr algn="just" eaLnBrk="1" hangingPunct="1">
              <a:lnSpc>
                <a:spcPct val="90000"/>
              </a:lnSpc>
            </a:pPr>
            <a:r>
              <a:rPr lang="ar-SA" altLang="ar-IQ" sz="2400" dirty="0" smtClean="0"/>
              <a:t>وقد تلقت هذه الإصابة اهتمام الكثير من المختصين بالطب الرياضي وأجريت البحوث و الدراسات المكثفة في سبيل تقديم أفضل وسائل العلاج. </a:t>
            </a:r>
            <a:r>
              <a:rPr lang="en-US" altLang="ar-IQ" sz="2400" dirty="0" smtClean="0"/>
              <a:t> </a:t>
            </a:r>
          </a:p>
        </p:txBody>
      </p:sp>
    </p:spTree>
    <p:extLst>
      <p:ext uri="{BB962C8B-B14F-4D97-AF65-F5344CB8AC3E}">
        <p14:creationId xmlns:p14="http://schemas.microsoft.com/office/powerpoint/2010/main" val="26337703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467544" y="260648"/>
            <a:ext cx="8229600" cy="633412"/>
          </a:xfrm>
        </p:spPr>
        <p:txBody>
          <a:bodyPr/>
          <a:lstStyle/>
          <a:p>
            <a:pPr eaLnBrk="1" hangingPunct="1"/>
            <a:r>
              <a:rPr lang="ar-IQ" altLang="ar-IQ" sz="3200" b="1" dirty="0" smtClean="0">
                <a:solidFill>
                  <a:srgbClr val="FF0000"/>
                </a:solidFill>
              </a:rPr>
              <a:t>صورة توضح الرباط الصليبي الأمامي والخلفي والجانبي</a:t>
            </a:r>
            <a:endParaRPr lang="en-US" altLang="ar-IQ" sz="3200" b="1" dirty="0" smtClean="0">
              <a:solidFill>
                <a:srgbClr val="FF0000"/>
              </a:solidFill>
            </a:endParaRPr>
          </a:p>
        </p:txBody>
      </p:sp>
      <p:pic>
        <p:nvPicPr>
          <p:cNvPr id="248835" name="Picture 4" descr="untitl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1052513"/>
            <a:ext cx="8353425" cy="5545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795492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457200" y="274638"/>
            <a:ext cx="8229600" cy="778098"/>
          </a:xfrm>
        </p:spPr>
        <p:txBody>
          <a:bodyPr>
            <a:normAutofit fontScale="90000"/>
          </a:bodyPr>
          <a:lstStyle/>
          <a:p>
            <a:pPr eaLnBrk="1" hangingPunct="1"/>
            <a:r>
              <a:rPr lang="ar-SA" altLang="ar-IQ" sz="2800" b="1" dirty="0" smtClean="0">
                <a:solidFill>
                  <a:srgbClr val="FF0000"/>
                </a:solidFill>
                <a:latin typeface="Simplified Arabic" pitchFamily="18" charset="-78"/>
                <a:cs typeface="Simplified Arabic" pitchFamily="18" charset="-78"/>
              </a:rPr>
              <a:t> </a:t>
            </a:r>
            <a:r>
              <a:rPr lang="ar-IQ" altLang="ar-IQ" sz="2800" b="1" dirty="0" smtClean="0">
                <a:solidFill>
                  <a:srgbClr val="FF0000"/>
                </a:solidFill>
                <a:latin typeface="Simplified Arabic" pitchFamily="18" charset="-78"/>
                <a:cs typeface="Simplified Arabic" pitchFamily="18" charset="-78"/>
              </a:rPr>
              <a:t>س: </a:t>
            </a:r>
            <a:r>
              <a:rPr lang="ar-SA" altLang="ar-IQ" sz="2800" b="1" dirty="0" smtClean="0">
                <a:solidFill>
                  <a:srgbClr val="FF0000"/>
                </a:solidFill>
                <a:latin typeface="Simplified Arabic" pitchFamily="18" charset="-78"/>
                <a:cs typeface="Simplified Arabic" pitchFamily="18" charset="-78"/>
              </a:rPr>
              <a:t>ميكانيكية الإصابة  </a:t>
            </a:r>
            <a:r>
              <a:rPr lang="en-US" altLang="ar-IQ" sz="2800" b="1" dirty="0" smtClean="0">
                <a:solidFill>
                  <a:srgbClr val="FF0000"/>
                </a:solidFill>
                <a:latin typeface="Simplified Arabic" pitchFamily="18" charset="-78"/>
                <a:cs typeface="Simplified Arabic" pitchFamily="18" charset="-78"/>
              </a:rPr>
              <a:t>Injury mechanism</a:t>
            </a:r>
            <a:r>
              <a:rPr lang="ar-IQ" altLang="ar-IQ" sz="2800" b="1" dirty="0" smtClean="0">
                <a:solidFill>
                  <a:srgbClr val="FF0000"/>
                </a:solidFill>
                <a:latin typeface="Simplified Arabic" pitchFamily="18" charset="-78"/>
                <a:cs typeface="Simplified Arabic" pitchFamily="18" charset="-78"/>
              </a:rPr>
              <a:t> </a:t>
            </a:r>
            <a:r>
              <a:rPr lang="ar-IQ" altLang="ar-IQ" sz="2800" b="1" dirty="0">
                <a:solidFill>
                  <a:srgbClr val="FF0000"/>
                </a:solidFill>
                <a:latin typeface="Simplified Arabic" pitchFamily="18" charset="-78"/>
                <a:cs typeface="Simplified Arabic" pitchFamily="18" charset="-78"/>
              </a:rPr>
              <a:t>تمزق </a:t>
            </a:r>
            <a:r>
              <a:rPr lang="ar-SA" altLang="ar-IQ" sz="2800" b="1" dirty="0">
                <a:solidFill>
                  <a:srgbClr val="FF0000"/>
                </a:solidFill>
                <a:latin typeface="Simplified Arabic" pitchFamily="18" charset="-78"/>
                <a:cs typeface="Simplified Arabic" pitchFamily="18" charset="-78"/>
              </a:rPr>
              <a:t>الرباط الصليبي الأمامي </a:t>
            </a:r>
            <a:r>
              <a:rPr lang="ar-SA" altLang="ar-IQ" sz="2800" b="1" dirty="0" smtClean="0">
                <a:solidFill>
                  <a:srgbClr val="FF0000"/>
                </a:solidFill>
                <a:latin typeface="Simplified Arabic" pitchFamily="18" charset="-78"/>
                <a:cs typeface="Simplified Arabic" pitchFamily="18" charset="-78"/>
              </a:rPr>
              <a:t>للركبة</a:t>
            </a:r>
            <a:r>
              <a:rPr lang="ar-IQ" altLang="ar-IQ" sz="2800" b="1" dirty="0" smtClean="0">
                <a:solidFill>
                  <a:srgbClr val="FF0000"/>
                </a:solidFill>
                <a:latin typeface="Simplified Arabic" pitchFamily="18" charset="-78"/>
                <a:cs typeface="Simplified Arabic" pitchFamily="18" charset="-78"/>
              </a:rPr>
              <a:t>؟</a:t>
            </a:r>
            <a:endParaRPr lang="en-US" altLang="ar-IQ" sz="2800" b="1" dirty="0" smtClean="0">
              <a:solidFill>
                <a:srgbClr val="FF0000"/>
              </a:solidFill>
              <a:latin typeface="Simplified Arabic" pitchFamily="18" charset="-78"/>
              <a:cs typeface="Simplified Arabic" pitchFamily="18" charset="-78"/>
            </a:endParaRPr>
          </a:p>
        </p:txBody>
      </p:sp>
      <p:sp>
        <p:nvSpPr>
          <p:cNvPr id="249859" name="Rectangle 3"/>
          <p:cNvSpPr>
            <a:spLocks noGrp="1" noChangeArrowheads="1"/>
          </p:cNvSpPr>
          <p:nvPr>
            <p:ph idx="1"/>
          </p:nvPr>
        </p:nvSpPr>
        <p:spPr>
          <a:xfrm>
            <a:off x="107950" y="1124743"/>
            <a:ext cx="8856663" cy="5399881"/>
          </a:xfrm>
        </p:spPr>
        <p:txBody>
          <a:bodyPr/>
          <a:lstStyle/>
          <a:p>
            <a:pPr algn="just" eaLnBrk="1" hangingPunct="1">
              <a:lnSpc>
                <a:spcPct val="80000"/>
              </a:lnSpc>
            </a:pPr>
            <a:r>
              <a:rPr lang="ar-SA" altLang="ar-IQ" sz="2800" dirty="0" smtClean="0">
                <a:latin typeface="Simplified Arabic" pitchFamily="18" charset="-78"/>
                <a:cs typeface="Simplified Arabic" pitchFamily="18" charset="-78"/>
              </a:rPr>
              <a:t>تحدث الإصابة </a:t>
            </a:r>
            <a:r>
              <a:rPr lang="ar-SA" altLang="ar-IQ" sz="2800" b="1" u="sng" dirty="0" smtClean="0">
                <a:solidFill>
                  <a:srgbClr val="FF0000"/>
                </a:solidFill>
                <a:latin typeface="Simplified Arabic" pitchFamily="18" charset="-78"/>
                <a:cs typeface="Simplified Arabic" pitchFamily="18" charset="-78"/>
              </a:rPr>
              <a:t>نتيجة</a:t>
            </a:r>
            <a:r>
              <a:rPr lang="ar-SA" altLang="ar-IQ" sz="2800" dirty="0" smtClean="0">
                <a:latin typeface="Simplified Arabic" pitchFamily="18" charset="-78"/>
                <a:cs typeface="Simplified Arabic" pitchFamily="18" charset="-78"/>
              </a:rPr>
              <a:t> حركة غير طبيعية قوية </a:t>
            </a:r>
            <a:r>
              <a:rPr lang="ar-IQ" altLang="ar-IQ" sz="2800" dirty="0" smtClean="0">
                <a:latin typeface="Simplified Arabic" pitchFamily="18" charset="-78"/>
                <a:cs typeface="Simplified Arabic" pitchFamily="18" charset="-78"/>
              </a:rPr>
              <a:t>تؤدي إلى اللويّ (</a:t>
            </a:r>
            <a:r>
              <a:rPr lang="en-US" altLang="ar-IQ" sz="2800" dirty="0" smtClean="0">
                <a:latin typeface="Simplified Arabic" pitchFamily="18" charset="-78"/>
                <a:cs typeface="Simplified Arabic" pitchFamily="18" charset="-78"/>
              </a:rPr>
              <a:t>Twist</a:t>
            </a:r>
            <a:r>
              <a:rPr lang="ar-IQ" altLang="ar-IQ" sz="2800" dirty="0" smtClean="0">
                <a:latin typeface="Simplified Arabic" pitchFamily="18" charset="-78"/>
                <a:cs typeface="Simplified Arabic" pitchFamily="18" charset="-78"/>
              </a:rPr>
              <a:t>) أو الخلع الكامل للمفصل والأربطة.</a:t>
            </a:r>
          </a:p>
          <a:p>
            <a:pPr algn="just" eaLnBrk="1" hangingPunct="1">
              <a:lnSpc>
                <a:spcPct val="80000"/>
              </a:lnSpc>
            </a:pPr>
            <a:r>
              <a:rPr lang="ar-SA" altLang="ar-IQ" sz="2800" dirty="0" smtClean="0">
                <a:latin typeface="Simplified Arabic" pitchFamily="18" charset="-78"/>
                <a:cs typeface="Simplified Arabic" pitchFamily="18" charset="-78"/>
              </a:rPr>
              <a:t>مما يؤدي إلى انعدام المقاومة للأربطة وفقدانها لوظيفتها </a:t>
            </a:r>
            <a:r>
              <a:rPr lang="ar-IQ" altLang="ar-IQ" sz="2800" dirty="0" smtClean="0">
                <a:latin typeface="Simplified Arabic" pitchFamily="18" charset="-78"/>
                <a:cs typeface="Simplified Arabic" pitchFamily="18" charset="-78"/>
              </a:rPr>
              <a:t>(حماية المفصل من الحركات غير الاعتيادية).</a:t>
            </a:r>
          </a:p>
          <a:p>
            <a:pPr algn="just" eaLnBrk="1" hangingPunct="1">
              <a:lnSpc>
                <a:spcPct val="80000"/>
              </a:lnSpc>
            </a:pPr>
            <a:r>
              <a:rPr lang="ar-SA" altLang="ar-IQ" sz="2800" dirty="0" smtClean="0">
                <a:latin typeface="Simplified Arabic" pitchFamily="18" charset="-78"/>
                <a:cs typeface="Simplified Arabic" pitchFamily="18" charset="-78"/>
              </a:rPr>
              <a:t>وعادة تتأثر الأربطة المعاكسة للحركة التي يقوم بها اللاعب</a:t>
            </a:r>
            <a:r>
              <a:rPr lang="ar-IQ" altLang="ar-IQ" sz="2800" dirty="0" smtClean="0">
                <a:latin typeface="Simplified Arabic" pitchFamily="18" charset="-78"/>
                <a:cs typeface="Simplified Arabic" pitchFamily="18" charset="-78"/>
              </a:rPr>
              <a:t>.</a:t>
            </a:r>
          </a:p>
          <a:p>
            <a:pPr algn="just" eaLnBrk="1" hangingPunct="1">
              <a:lnSpc>
                <a:spcPct val="80000"/>
              </a:lnSpc>
            </a:pPr>
            <a:r>
              <a:rPr lang="ar-SA" altLang="ar-IQ" sz="2800" b="1" u="sng" dirty="0" smtClean="0">
                <a:solidFill>
                  <a:srgbClr val="FF0000"/>
                </a:solidFill>
                <a:latin typeface="Simplified Arabic" pitchFamily="18" charset="-78"/>
                <a:cs typeface="Simplified Arabic" pitchFamily="18" charset="-78"/>
              </a:rPr>
              <a:t>فعندما تثبت (تغرس) القدم بالأرض</a:t>
            </a:r>
            <a:r>
              <a:rPr lang="ar-SA" altLang="ar-IQ" sz="2800" b="1" dirty="0" smtClean="0">
                <a:solidFill>
                  <a:srgbClr val="FF0000"/>
                </a:solidFill>
                <a:latin typeface="Simplified Arabic" pitchFamily="18" charset="-78"/>
                <a:cs typeface="Simplified Arabic" pitchFamily="18" charset="-78"/>
              </a:rPr>
              <a:t> </a:t>
            </a:r>
            <a:r>
              <a:rPr lang="ar-SA" altLang="ar-IQ" sz="2800" dirty="0" smtClean="0">
                <a:latin typeface="Simplified Arabic" pitchFamily="18" charset="-78"/>
                <a:cs typeface="Simplified Arabic" pitchFamily="18" charset="-78"/>
              </a:rPr>
              <a:t>ويتبعها حركة دوران قوية نتيجة تغير اتجاه الجسم بسرعة فائقة</a:t>
            </a:r>
            <a:r>
              <a:rPr lang="ar-IQ" altLang="ar-IQ" sz="2800" dirty="0" smtClean="0">
                <a:latin typeface="Simplified Arabic" pitchFamily="18" charset="-78"/>
                <a:cs typeface="Simplified Arabic" pitchFamily="18" charset="-78"/>
              </a:rPr>
              <a:t>.</a:t>
            </a:r>
          </a:p>
          <a:p>
            <a:pPr algn="just" eaLnBrk="1" hangingPunct="1">
              <a:lnSpc>
                <a:spcPct val="80000"/>
              </a:lnSpc>
            </a:pPr>
            <a:r>
              <a:rPr lang="ar-SA" altLang="ar-IQ" sz="2800" b="1" u="sng" dirty="0" smtClean="0">
                <a:solidFill>
                  <a:srgbClr val="FF0000"/>
                </a:solidFill>
                <a:latin typeface="Simplified Arabic" pitchFamily="18" charset="-78"/>
                <a:cs typeface="Simplified Arabic" pitchFamily="18" charset="-78"/>
              </a:rPr>
              <a:t>أو قد تحدث</a:t>
            </a:r>
            <a:r>
              <a:rPr lang="ar-SA" altLang="ar-IQ" sz="2800" b="1" dirty="0" smtClean="0">
                <a:solidFill>
                  <a:srgbClr val="FF0000"/>
                </a:solidFill>
                <a:latin typeface="Simplified Arabic" pitchFamily="18" charset="-78"/>
                <a:cs typeface="Simplified Arabic" pitchFamily="18" charset="-78"/>
              </a:rPr>
              <a:t> </a:t>
            </a:r>
            <a:r>
              <a:rPr lang="ar-SA" altLang="ar-IQ" sz="2800" dirty="0" smtClean="0">
                <a:latin typeface="Simplified Arabic" pitchFamily="18" charset="-78"/>
                <a:cs typeface="Simplified Arabic" pitchFamily="18" charset="-78"/>
              </a:rPr>
              <a:t>نتيجة </a:t>
            </a:r>
            <a:r>
              <a:rPr lang="ar-IQ" altLang="ar-IQ" sz="2800" b="1" dirty="0" smtClean="0">
                <a:solidFill>
                  <a:srgbClr val="0066FF"/>
                </a:solidFill>
                <a:latin typeface="Simplified Arabic" pitchFamily="18" charset="-78"/>
                <a:cs typeface="Simplified Arabic" pitchFamily="18" charset="-78"/>
              </a:rPr>
              <a:t>ضربة</a:t>
            </a:r>
            <a:r>
              <a:rPr lang="ar-IQ" altLang="ar-IQ" sz="2800" dirty="0" smtClean="0">
                <a:latin typeface="Simplified Arabic" pitchFamily="18" charset="-78"/>
                <a:cs typeface="Simplified Arabic" pitchFamily="18" charset="-78"/>
              </a:rPr>
              <a:t> مباشرة على المفصل في الجهة الخارجية أو الداخلية.</a:t>
            </a:r>
            <a:endParaRPr lang="ar-SA" altLang="ar-IQ" sz="2800" dirty="0" smtClean="0">
              <a:latin typeface="Simplified Arabic" pitchFamily="18" charset="-78"/>
              <a:cs typeface="Simplified Arabic" pitchFamily="18" charset="-78"/>
            </a:endParaRPr>
          </a:p>
          <a:p>
            <a:pPr algn="just" eaLnBrk="1" hangingPunct="1">
              <a:lnSpc>
                <a:spcPct val="80000"/>
              </a:lnSpc>
            </a:pPr>
            <a:r>
              <a:rPr lang="ar-SA" altLang="ar-IQ" sz="2800" dirty="0" smtClean="0">
                <a:latin typeface="Simplified Arabic" pitchFamily="18" charset="-78"/>
                <a:cs typeface="Simplified Arabic" pitchFamily="18" charset="-78"/>
              </a:rPr>
              <a:t>تحدث هذه الإصابة كما هو حاصل في لعبة كرة السلة وكرة القدم إلا إن في لعبة كرة القدم أكثر شيوعاً وذلك بسبب الاحتكاك الجسدي بين اللاعبين</a:t>
            </a:r>
            <a:r>
              <a:rPr lang="ar-IQ" altLang="ar-IQ" sz="2800" dirty="0" smtClean="0">
                <a:latin typeface="Simplified Arabic" pitchFamily="18" charset="-78"/>
                <a:cs typeface="Simplified Arabic" pitchFamily="18" charset="-78"/>
              </a:rPr>
              <a:t>.</a:t>
            </a:r>
          </a:p>
          <a:p>
            <a:pPr algn="just" eaLnBrk="1" hangingPunct="1">
              <a:lnSpc>
                <a:spcPct val="80000"/>
              </a:lnSpc>
            </a:pPr>
            <a:r>
              <a:rPr lang="ar-SA" altLang="ar-IQ" sz="2800" dirty="0" smtClean="0">
                <a:latin typeface="Simplified Arabic" pitchFamily="18" charset="-78"/>
                <a:cs typeface="Simplified Arabic" pitchFamily="18" charset="-78"/>
              </a:rPr>
              <a:t>فعند حدوث الإصابة عادة يسمع الشخص صوت فرقعة عالية مع شعور بان الركبة غير ثابتة و </a:t>
            </a:r>
            <a:r>
              <a:rPr lang="ar-SA" altLang="ar-IQ" sz="2800" dirty="0" err="1" smtClean="0">
                <a:latin typeface="Simplified Arabic" pitchFamily="18" charset="-78"/>
                <a:cs typeface="Simplified Arabic" pitchFamily="18" charset="-78"/>
              </a:rPr>
              <a:t>مقلقلة</a:t>
            </a:r>
            <a:r>
              <a:rPr lang="ar-SA" altLang="ar-IQ" sz="2800" dirty="0" smtClean="0">
                <a:latin typeface="Simplified Arabic" pitchFamily="18" charset="-78"/>
                <a:cs typeface="Simplified Arabic" pitchFamily="18" charset="-78"/>
              </a:rPr>
              <a:t>. </a:t>
            </a:r>
            <a:endParaRPr lang="en-US" altLang="ar-IQ" sz="2800"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18565824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457200" y="274638"/>
            <a:ext cx="8229600" cy="633412"/>
          </a:xfrm>
        </p:spPr>
        <p:txBody>
          <a:bodyPr/>
          <a:lstStyle/>
          <a:p>
            <a:pPr eaLnBrk="1" hangingPunct="1"/>
            <a:r>
              <a:rPr lang="ar-IQ" altLang="ar-IQ" sz="3200" b="1" dirty="0" smtClean="0">
                <a:solidFill>
                  <a:srgbClr val="FF0000"/>
                </a:solidFill>
              </a:rPr>
              <a:t>س: </a:t>
            </a:r>
            <a:r>
              <a:rPr lang="ar-SA" altLang="ar-IQ" sz="3200" b="1" dirty="0" smtClean="0">
                <a:solidFill>
                  <a:srgbClr val="FF0000"/>
                </a:solidFill>
              </a:rPr>
              <a:t>الأعراض </a:t>
            </a:r>
            <a:r>
              <a:rPr lang="en-US" altLang="ar-IQ" sz="3200" b="1" dirty="0" smtClean="0">
                <a:solidFill>
                  <a:srgbClr val="FF0000"/>
                </a:solidFill>
              </a:rPr>
              <a:t>Symptoms</a:t>
            </a:r>
            <a:r>
              <a:rPr lang="ar-IQ" altLang="ar-IQ" sz="3200" b="1" dirty="0" smtClean="0">
                <a:solidFill>
                  <a:srgbClr val="FF0000"/>
                </a:solidFill>
              </a:rPr>
              <a:t> لتمزق</a:t>
            </a:r>
            <a:r>
              <a:rPr lang="ar-IQ" altLang="ar-IQ" sz="2800" b="1" dirty="0" smtClean="0">
                <a:solidFill>
                  <a:srgbClr val="FF0000"/>
                </a:solidFill>
              </a:rPr>
              <a:t> </a:t>
            </a:r>
            <a:r>
              <a:rPr lang="ar-SA" altLang="ar-IQ" sz="2800" b="1" dirty="0">
                <a:solidFill>
                  <a:srgbClr val="FF0000"/>
                </a:solidFill>
              </a:rPr>
              <a:t>الرباط الصليبي الأمامي للركبة</a:t>
            </a:r>
            <a:endParaRPr lang="en-US" altLang="ar-IQ" sz="3200" b="1" dirty="0" smtClean="0"/>
          </a:p>
        </p:txBody>
      </p:sp>
      <p:sp>
        <p:nvSpPr>
          <p:cNvPr id="250883" name="Rectangle 3"/>
          <p:cNvSpPr>
            <a:spLocks noGrp="1" noChangeArrowheads="1"/>
          </p:cNvSpPr>
          <p:nvPr>
            <p:ph idx="1"/>
          </p:nvPr>
        </p:nvSpPr>
        <p:spPr>
          <a:xfrm>
            <a:off x="107950" y="1052513"/>
            <a:ext cx="8928100" cy="5616575"/>
          </a:xfrm>
        </p:spPr>
        <p:txBody>
          <a:bodyPr/>
          <a:lstStyle/>
          <a:p>
            <a:pPr algn="just" eaLnBrk="1" hangingPunct="1">
              <a:lnSpc>
                <a:spcPct val="90000"/>
              </a:lnSpc>
            </a:pPr>
            <a:r>
              <a:rPr lang="ar-SA" altLang="ar-IQ" sz="2800" dirty="0" smtClean="0"/>
              <a:t>الأعراض عادة تكون مختلفة من شخص لآخر لكن ألم يبدأ من لحظة الإصابة</a:t>
            </a:r>
            <a:r>
              <a:rPr lang="ar-IQ" altLang="ar-IQ" sz="2800" dirty="0" smtClean="0"/>
              <a:t>.</a:t>
            </a:r>
          </a:p>
          <a:p>
            <a:pPr algn="just" eaLnBrk="1" hangingPunct="1">
              <a:lnSpc>
                <a:spcPct val="90000"/>
              </a:lnSpc>
            </a:pPr>
            <a:r>
              <a:rPr lang="ar-SA" altLang="ar-IQ" sz="2800" dirty="0" smtClean="0"/>
              <a:t>ومن الأعراض الهامة:ـ</a:t>
            </a:r>
            <a:endParaRPr lang="ar-IQ" altLang="ar-IQ" sz="2800" dirty="0" smtClean="0"/>
          </a:p>
          <a:p>
            <a:pPr algn="just" eaLnBrk="1" hangingPunct="1">
              <a:lnSpc>
                <a:spcPct val="90000"/>
              </a:lnSpc>
            </a:pPr>
            <a:r>
              <a:rPr lang="ar-SA" altLang="ar-IQ" sz="2800" b="1" dirty="0" smtClean="0">
                <a:solidFill>
                  <a:srgbClr val="D60093"/>
                </a:solidFill>
              </a:rPr>
              <a:t>ورم</a:t>
            </a:r>
            <a:r>
              <a:rPr lang="ar-SA" altLang="ar-IQ" sz="2800" dirty="0" smtClean="0"/>
              <a:t> بعد وقت قصير من الإصابة نتيجة للنزف الداخلي بالركبة </a:t>
            </a:r>
            <a:endParaRPr lang="ar-IQ" altLang="ar-IQ" sz="2800" dirty="0" smtClean="0"/>
          </a:p>
          <a:p>
            <a:pPr algn="just" eaLnBrk="1" hangingPunct="1">
              <a:lnSpc>
                <a:spcPct val="90000"/>
              </a:lnSpc>
            </a:pPr>
            <a:r>
              <a:rPr lang="ar-SA" altLang="ar-IQ" sz="2800" dirty="0" smtClean="0"/>
              <a:t>يبقى الألم والورم عادة لفترة تتراوح ما بين (2 ـ 4) أسابيع ، و</a:t>
            </a:r>
            <a:endParaRPr lang="ar-IQ" altLang="ar-IQ" sz="2800" dirty="0" smtClean="0"/>
          </a:p>
          <a:p>
            <a:pPr algn="just" eaLnBrk="1" hangingPunct="1">
              <a:lnSpc>
                <a:spcPct val="90000"/>
              </a:lnSpc>
            </a:pPr>
            <a:r>
              <a:rPr lang="ar-SA" altLang="ar-IQ" sz="2800" dirty="0" smtClean="0"/>
              <a:t>يعد الورم مؤشر جيد لان أي ورم يحدث خلال ساعتين بعد الإصابة عادة يمثل ارتشاح في المفصل و يتم إزالته عن طريق عملية الرشح (بزل) الدم بواسطة ابره لتصريف الدم.</a:t>
            </a:r>
            <a:endParaRPr lang="ar-IQ" altLang="ar-IQ" sz="2800" dirty="0" smtClean="0"/>
          </a:p>
          <a:p>
            <a:pPr algn="just" eaLnBrk="1" hangingPunct="1">
              <a:lnSpc>
                <a:spcPct val="90000"/>
              </a:lnSpc>
            </a:pPr>
            <a:r>
              <a:rPr lang="ar-SA" altLang="ar-IQ" sz="2800" dirty="0" smtClean="0"/>
              <a:t>شعور بعدم ثبات الركبة.</a:t>
            </a:r>
            <a:endParaRPr lang="ar-IQ" altLang="ar-IQ" sz="2800" dirty="0" smtClean="0"/>
          </a:p>
          <a:p>
            <a:pPr algn="just" eaLnBrk="1" hangingPunct="1">
              <a:lnSpc>
                <a:spcPct val="90000"/>
              </a:lnSpc>
            </a:pPr>
            <a:r>
              <a:rPr lang="ar-SA" altLang="ar-IQ" sz="2800" dirty="0" smtClean="0"/>
              <a:t>اختلال (تقلقل) خاصة عند محاولة تغيير اتجاه الجسم أو أثناء صعود الدرج ، وهذا يحتاج إلى التدخل الجراحي لمنع حدوث روماتزم لمفصل الركبة.</a:t>
            </a:r>
            <a:r>
              <a:rPr lang="ar-SA" altLang="ar-IQ" sz="4000" dirty="0" smtClean="0"/>
              <a:t> </a:t>
            </a:r>
            <a:endParaRPr lang="en-US" altLang="ar-IQ" sz="4000" dirty="0" smtClean="0"/>
          </a:p>
        </p:txBody>
      </p:sp>
    </p:spTree>
    <p:extLst>
      <p:ext uri="{BB962C8B-B14F-4D97-AF65-F5344CB8AC3E}">
        <p14:creationId xmlns:p14="http://schemas.microsoft.com/office/powerpoint/2010/main" val="40170832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457200" y="274638"/>
            <a:ext cx="8229600" cy="633412"/>
          </a:xfrm>
        </p:spPr>
        <p:txBody>
          <a:bodyPr>
            <a:normAutofit fontScale="90000"/>
          </a:bodyPr>
          <a:lstStyle/>
          <a:p>
            <a:pPr eaLnBrk="1" hangingPunct="1"/>
            <a:r>
              <a:rPr lang="ar-IQ" altLang="ar-IQ" sz="3200" b="1" dirty="0" smtClean="0">
                <a:solidFill>
                  <a:srgbClr val="FF0000"/>
                </a:solidFill>
                <a:latin typeface="Simplified Arabic" pitchFamily="18" charset="-78"/>
                <a:cs typeface="Simplified Arabic" pitchFamily="18" charset="-78"/>
              </a:rPr>
              <a:t>س: ماهي درجات إصابات الأربطة في مفصل الركبة :ـ تنقسم إلى:ـ</a:t>
            </a:r>
            <a:endParaRPr lang="en-US" altLang="ar-IQ" sz="3200" b="1" dirty="0" smtClean="0">
              <a:solidFill>
                <a:srgbClr val="FF0000"/>
              </a:solidFill>
              <a:latin typeface="Simplified Arabic" pitchFamily="18" charset="-78"/>
              <a:cs typeface="Simplified Arabic" pitchFamily="18" charset="-78"/>
            </a:endParaRPr>
          </a:p>
        </p:txBody>
      </p:sp>
      <p:sp>
        <p:nvSpPr>
          <p:cNvPr id="251907" name="Rectangle 3"/>
          <p:cNvSpPr>
            <a:spLocks noGrp="1" noChangeArrowheads="1"/>
          </p:cNvSpPr>
          <p:nvPr>
            <p:ph idx="1"/>
          </p:nvPr>
        </p:nvSpPr>
        <p:spPr>
          <a:xfrm>
            <a:off x="457200" y="1052513"/>
            <a:ext cx="8229600" cy="5472112"/>
          </a:xfrm>
        </p:spPr>
        <p:txBody>
          <a:bodyPr/>
          <a:lstStyle/>
          <a:p>
            <a:pPr eaLnBrk="1" hangingPunct="1"/>
            <a:r>
              <a:rPr lang="ar-IQ" altLang="ar-IQ" sz="2800" b="1" smtClean="0"/>
              <a:t>1. </a:t>
            </a:r>
            <a:r>
              <a:rPr lang="ar-IQ" altLang="ar-IQ" sz="2800" b="1" u="sng" smtClean="0">
                <a:solidFill>
                  <a:srgbClr val="FF0000"/>
                </a:solidFill>
              </a:rPr>
              <a:t>الدرجة البسيطة</a:t>
            </a:r>
            <a:r>
              <a:rPr lang="en-US" altLang="ar-IQ" sz="2800" b="1" u="sng" smtClean="0">
                <a:solidFill>
                  <a:srgbClr val="FF0000"/>
                </a:solidFill>
              </a:rPr>
              <a:t>(easy)</a:t>
            </a:r>
            <a:r>
              <a:rPr lang="en-US" altLang="ar-IQ" sz="2800" b="1" smtClean="0"/>
              <a:t> </a:t>
            </a:r>
            <a:r>
              <a:rPr lang="ar-IQ" altLang="ar-IQ" sz="2800" b="1" smtClean="0"/>
              <a:t> : </a:t>
            </a:r>
          </a:p>
          <a:p>
            <a:pPr eaLnBrk="1" hangingPunct="1"/>
            <a:r>
              <a:rPr lang="ar-IQ" altLang="ar-IQ" sz="2800" b="1" u="sng" smtClean="0">
                <a:solidFill>
                  <a:srgbClr val="FF0000"/>
                </a:solidFill>
              </a:rPr>
              <a:t>تتميز</a:t>
            </a:r>
            <a:r>
              <a:rPr lang="ar-IQ" altLang="ar-IQ" sz="2800" smtClean="0"/>
              <a:t> بألم</a:t>
            </a:r>
            <a:r>
              <a:rPr lang="en-US" altLang="ar-IQ" sz="2800" smtClean="0"/>
              <a:t>(pain)</a:t>
            </a:r>
            <a:r>
              <a:rPr lang="ar-IQ" altLang="ar-IQ" sz="2800" smtClean="0"/>
              <a:t> عند لمس مكان اللوي مع تورم مكان الإصابة.</a:t>
            </a:r>
          </a:p>
          <a:p>
            <a:pPr eaLnBrk="1" hangingPunct="1"/>
            <a:r>
              <a:rPr lang="ar-IQ" altLang="ar-IQ" sz="2800" b="1" u="sng" smtClean="0">
                <a:solidFill>
                  <a:srgbClr val="FF0000"/>
                </a:solidFill>
              </a:rPr>
              <a:t>تُعالَج</a:t>
            </a:r>
            <a:r>
              <a:rPr lang="ar-IQ" altLang="ar-IQ" sz="2800" smtClean="0"/>
              <a:t> بالكمادات الباردة ثم الساخنة ولا يستخدم التثبيت في هذه الحالة.</a:t>
            </a:r>
            <a:endParaRPr lang="ar-IQ" altLang="ar-IQ" sz="2800" b="1" smtClean="0"/>
          </a:p>
          <a:p>
            <a:pPr eaLnBrk="1" hangingPunct="1"/>
            <a:r>
              <a:rPr lang="ar-IQ" altLang="ar-IQ" sz="2800" b="1" smtClean="0"/>
              <a:t>2. </a:t>
            </a:r>
            <a:r>
              <a:rPr lang="ar-IQ" altLang="ar-IQ" sz="2800" b="1" u="sng" smtClean="0">
                <a:solidFill>
                  <a:srgbClr val="FF0000"/>
                </a:solidFill>
              </a:rPr>
              <a:t>الدرجة المتوسطة </a:t>
            </a:r>
            <a:r>
              <a:rPr lang="en-US" altLang="ar-IQ" sz="2800" b="1" u="sng" smtClean="0">
                <a:solidFill>
                  <a:srgbClr val="FF0000"/>
                </a:solidFill>
              </a:rPr>
              <a:t>(medium)</a:t>
            </a:r>
            <a:r>
              <a:rPr lang="ar-IQ" altLang="ar-IQ" sz="2800" b="1" smtClean="0"/>
              <a:t> : </a:t>
            </a:r>
          </a:p>
          <a:p>
            <a:pPr eaLnBrk="1" hangingPunct="1"/>
            <a:r>
              <a:rPr lang="ar-IQ" altLang="ar-IQ" sz="2800" b="1" u="sng" smtClean="0">
                <a:solidFill>
                  <a:srgbClr val="FF0000"/>
                </a:solidFill>
              </a:rPr>
              <a:t>تحدث</a:t>
            </a:r>
            <a:r>
              <a:rPr lang="ar-IQ" altLang="ar-IQ" sz="2800" smtClean="0"/>
              <a:t> نتيجة تمزق كلي أو جزئي في الأربطة وغير مصاحبة لإصابات أخرى.</a:t>
            </a:r>
          </a:p>
          <a:p>
            <a:pPr eaLnBrk="1" hangingPunct="1"/>
            <a:r>
              <a:rPr lang="ar-IQ" altLang="ar-IQ" sz="2800" b="1" u="sng" smtClean="0">
                <a:solidFill>
                  <a:srgbClr val="FF0000"/>
                </a:solidFill>
              </a:rPr>
              <a:t>وتتميز</a:t>
            </a:r>
            <a:r>
              <a:rPr lang="ar-IQ" altLang="ar-IQ" sz="2800" smtClean="0"/>
              <a:t> بالألم عند الوقوف أو لمس مكان الإصابة مع تورم متوسط الشدة.</a:t>
            </a:r>
            <a:endParaRPr lang="ar-IQ" altLang="ar-IQ" sz="2800" b="1" smtClean="0"/>
          </a:p>
          <a:p>
            <a:pPr eaLnBrk="1" hangingPunct="1"/>
            <a:r>
              <a:rPr lang="ar-IQ" altLang="ar-IQ" sz="2800" b="1" smtClean="0"/>
              <a:t> </a:t>
            </a:r>
            <a:r>
              <a:rPr lang="ar-IQ" altLang="ar-IQ" sz="2800" b="1" u="sng" smtClean="0">
                <a:solidFill>
                  <a:srgbClr val="FF0000"/>
                </a:solidFill>
              </a:rPr>
              <a:t>تُعالج</a:t>
            </a:r>
            <a:r>
              <a:rPr lang="ar-IQ" altLang="ar-IQ" sz="2800" b="1" smtClean="0"/>
              <a:t> </a:t>
            </a:r>
            <a:r>
              <a:rPr lang="ar-IQ" altLang="ar-IQ" sz="2800" smtClean="0"/>
              <a:t>بوضع الساق في الجبس لمدة (20ـ30) يوم مع استخدام تمارين تقلصات عضلية في الفخذ لمنع الضمور العضلي</a:t>
            </a:r>
            <a:r>
              <a:rPr lang="en-US" altLang="ar-IQ" sz="2800" smtClean="0"/>
              <a:t>(muscular atrophy)  </a:t>
            </a:r>
            <a:r>
              <a:rPr lang="ar-IQ" altLang="ar-IQ" sz="2800" smtClean="0"/>
              <a:t> ثم أعادة تأهيلها.</a:t>
            </a:r>
            <a:endParaRPr lang="ar-IQ" altLang="ar-IQ" sz="2800" b="1" smtClean="0"/>
          </a:p>
        </p:txBody>
      </p:sp>
    </p:spTree>
    <p:extLst>
      <p:ext uri="{BB962C8B-B14F-4D97-AF65-F5344CB8AC3E}">
        <p14:creationId xmlns:p14="http://schemas.microsoft.com/office/powerpoint/2010/main" val="21837406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457200" y="115888"/>
            <a:ext cx="8229600" cy="576262"/>
          </a:xfrm>
        </p:spPr>
        <p:txBody>
          <a:bodyPr/>
          <a:lstStyle/>
          <a:p>
            <a:pPr eaLnBrk="1" hangingPunct="1"/>
            <a:r>
              <a:rPr lang="ar-IQ" altLang="ar-IQ" sz="3200" b="1" dirty="0" smtClean="0">
                <a:solidFill>
                  <a:srgbClr val="FF0000"/>
                </a:solidFill>
                <a:latin typeface="Simplified Arabic" pitchFamily="18" charset="-78"/>
                <a:cs typeface="Simplified Arabic" pitchFamily="18" charset="-78"/>
              </a:rPr>
              <a:t>ومن درجات إصابات الأربطة في مفصل الركبة</a:t>
            </a:r>
            <a:endParaRPr lang="en-US" altLang="ar-IQ" sz="3200" b="1" dirty="0" smtClean="0">
              <a:solidFill>
                <a:srgbClr val="FF0000"/>
              </a:solidFill>
              <a:latin typeface="Simplified Arabic" pitchFamily="18" charset="-78"/>
              <a:cs typeface="Simplified Arabic" pitchFamily="18" charset="-78"/>
            </a:endParaRPr>
          </a:p>
        </p:txBody>
      </p:sp>
      <p:sp>
        <p:nvSpPr>
          <p:cNvPr id="252931" name="Rectangle 3"/>
          <p:cNvSpPr>
            <a:spLocks noGrp="1" noChangeArrowheads="1"/>
          </p:cNvSpPr>
          <p:nvPr>
            <p:ph idx="1"/>
          </p:nvPr>
        </p:nvSpPr>
        <p:spPr>
          <a:xfrm>
            <a:off x="107950" y="836613"/>
            <a:ext cx="8856663" cy="5761037"/>
          </a:xfrm>
        </p:spPr>
        <p:txBody>
          <a:bodyPr/>
          <a:lstStyle/>
          <a:p>
            <a:pPr algn="just" eaLnBrk="1" hangingPunct="1"/>
            <a:r>
              <a:rPr lang="ar-IQ" altLang="ar-IQ" b="1" u="sng" smtClean="0">
                <a:solidFill>
                  <a:srgbClr val="FF0000"/>
                </a:solidFill>
              </a:rPr>
              <a:t>الدرجة الشديدة </a:t>
            </a:r>
            <a:r>
              <a:rPr lang="en-US" altLang="ar-IQ" b="1" u="sng" smtClean="0">
                <a:solidFill>
                  <a:srgbClr val="FF0000"/>
                </a:solidFill>
              </a:rPr>
              <a:t>(high)</a:t>
            </a:r>
            <a:r>
              <a:rPr lang="ar-IQ" altLang="ar-IQ" smtClean="0"/>
              <a:t> : </a:t>
            </a:r>
          </a:p>
          <a:p>
            <a:pPr algn="just" eaLnBrk="1" hangingPunct="1"/>
            <a:r>
              <a:rPr lang="ar-IQ" altLang="ar-IQ" b="1" u="sng" smtClean="0">
                <a:solidFill>
                  <a:srgbClr val="FF0000"/>
                </a:solidFill>
              </a:rPr>
              <a:t>تحدث</a:t>
            </a:r>
            <a:r>
              <a:rPr lang="ar-IQ" altLang="ar-IQ" smtClean="0"/>
              <a:t> نتيجة تمزق الأربطة الخارجية والداخلية والأربطة المتصالبة وإصابة احد الغضاريف.</a:t>
            </a:r>
          </a:p>
          <a:p>
            <a:pPr algn="just" eaLnBrk="1" hangingPunct="1"/>
            <a:r>
              <a:rPr lang="ar-IQ" altLang="ar-IQ" b="1" u="sng" smtClean="0">
                <a:solidFill>
                  <a:srgbClr val="FF0000"/>
                </a:solidFill>
              </a:rPr>
              <a:t>تتميز</a:t>
            </a:r>
            <a:r>
              <a:rPr lang="ar-IQ" altLang="ar-IQ" b="1" smtClean="0"/>
              <a:t> </a:t>
            </a:r>
            <a:r>
              <a:rPr lang="ar-IQ" altLang="ar-IQ" smtClean="0"/>
              <a:t>بعدم القدرة على الحركة والوقوف ولا يستطيع المصاب وضع ثقل عند ثني الركبة المصابة مع ألم شديد ونزف وورم وحركة غير طبيعية في المفصل.</a:t>
            </a:r>
          </a:p>
          <a:p>
            <a:pPr algn="just" eaLnBrk="1" hangingPunct="1"/>
            <a:r>
              <a:rPr lang="ar-IQ" altLang="ar-IQ" b="1" u="sng" smtClean="0">
                <a:solidFill>
                  <a:srgbClr val="FF0000"/>
                </a:solidFill>
              </a:rPr>
              <a:t>تُعالج </a:t>
            </a:r>
            <a:r>
              <a:rPr lang="ar-IQ" altLang="ar-IQ" smtClean="0"/>
              <a:t>هذه الحالة بالجراحة ثم تثبيت المفصل لمدة شهر ونصف بعد العملية والعلاج الطبيعي والتأهيلي ويعود المصاب إلى حالته الطبيعية بعد(6ـ12) شهر.</a:t>
            </a:r>
            <a:endParaRPr lang="en-US" altLang="ar-IQ" smtClean="0"/>
          </a:p>
          <a:p>
            <a:pPr eaLnBrk="1" hangingPunct="1"/>
            <a:endParaRPr lang="en-US" altLang="ar-IQ" smtClean="0"/>
          </a:p>
        </p:txBody>
      </p:sp>
    </p:spTree>
    <p:extLst>
      <p:ext uri="{BB962C8B-B14F-4D97-AF65-F5344CB8AC3E}">
        <p14:creationId xmlns:p14="http://schemas.microsoft.com/office/powerpoint/2010/main" val="35272344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457200" y="274638"/>
            <a:ext cx="8229600" cy="561975"/>
          </a:xfrm>
        </p:spPr>
        <p:txBody>
          <a:bodyPr/>
          <a:lstStyle/>
          <a:p>
            <a:pPr eaLnBrk="1" hangingPunct="1"/>
            <a:r>
              <a:rPr lang="ar-IQ" altLang="ar-IQ" sz="2800" b="1" dirty="0" smtClean="0">
                <a:solidFill>
                  <a:srgbClr val="FF0000"/>
                </a:solidFill>
                <a:latin typeface="Simplified Arabic" pitchFamily="18" charset="-78"/>
                <a:cs typeface="Simplified Arabic" pitchFamily="18" charset="-78"/>
              </a:rPr>
              <a:t>1ـ4 المرأة الرياضية  </a:t>
            </a:r>
            <a:r>
              <a:rPr lang="en-US" altLang="ar-IQ" sz="2800" b="1" dirty="0" smtClean="0">
                <a:solidFill>
                  <a:srgbClr val="FF0000"/>
                </a:solidFill>
                <a:latin typeface="Simplified Arabic" pitchFamily="18" charset="-78"/>
                <a:cs typeface="Simplified Arabic" pitchFamily="18" charset="-78"/>
              </a:rPr>
              <a:t>women Sports</a:t>
            </a:r>
            <a:r>
              <a:rPr lang="ar-IQ" altLang="ar-IQ" sz="2800" b="1" dirty="0" smtClean="0">
                <a:solidFill>
                  <a:srgbClr val="FF0000"/>
                </a:solidFill>
                <a:latin typeface="Simplified Arabic" pitchFamily="18" charset="-78"/>
                <a:cs typeface="Simplified Arabic" pitchFamily="18" charset="-78"/>
              </a:rPr>
              <a:t> والاختلافات الجسمية.</a:t>
            </a:r>
            <a:endParaRPr lang="en-US" altLang="ar-IQ" sz="2800" b="1" dirty="0" smtClean="0">
              <a:solidFill>
                <a:srgbClr val="FF0000"/>
              </a:solidFill>
              <a:latin typeface="Simplified Arabic" pitchFamily="18" charset="-78"/>
              <a:cs typeface="Simplified Arabic" pitchFamily="18" charset="-78"/>
            </a:endParaRPr>
          </a:p>
        </p:txBody>
      </p:sp>
      <p:sp>
        <p:nvSpPr>
          <p:cNvPr id="253955" name="Rectangle 3"/>
          <p:cNvSpPr>
            <a:spLocks noGrp="1" noChangeArrowheads="1"/>
          </p:cNvSpPr>
          <p:nvPr>
            <p:ph idx="1"/>
          </p:nvPr>
        </p:nvSpPr>
        <p:spPr>
          <a:xfrm>
            <a:off x="107950" y="981075"/>
            <a:ext cx="8856663" cy="5543550"/>
          </a:xfrm>
        </p:spPr>
        <p:txBody>
          <a:bodyPr/>
          <a:lstStyle/>
          <a:p>
            <a:pPr algn="just" eaLnBrk="1" hangingPunct="1"/>
            <a:r>
              <a:rPr lang="ar-IQ" altLang="ar-IQ" b="1" dirty="0" smtClean="0">
                <a:latin typeface="Simplified Arabic" pitchFamily="18" charset="-78"/>
                <a:cs typeface="Simplified Arabic" pitchFamily="18" charset="-78"/>
              </a:rPr>
              <a:t>بدايةً يجب أن يُفهم إن المرأة ليست أقل قدرة من الرجل لكن الموضوع في وجود بعض اختلافات بينها وبين الرجل. </a:t>
            </a:r>
          </a:p>
          <a:p>
            <a:pPr algn="just" eaLnBrk="1" hangingPunct="1"/>
            <a:r>
              <a:rPr lang="ar-IQ" altLang="ar-IQ" b="1" dirty="0" smtClean="0">
                <a:latin typeface="Simplified Arabic" pitchFamily="18" charset="-78"/>
                <a:cs typeface="Simplified Arabic" pitchFamily="18" charset="-78"/>
              </a:rPr>
              <a:t>بالإضافة للقوانين الاجتماعية السائدة.</a:t>
            </a:r>
          </a:p>
          <a:p>
            <a:pPr algn="just" eaLnBrk="1" hangingPunct="1"/>
            <a:r>
              <a:rPr lang="ar-IQ" altLang="ar-IQ" b="1" dirty="0" smtClean="0">
                <a:latin typeface="Simplified Arabic" pitchFamily="18" charset="-78"/>
                <a:cs typeface="Simplified Arabic" pitchFamily="18" charset="-78"/>
              </a:rPr>
              <a:t>ومسؤوليات المرأة البيتية جعلت من الصعوبة اشتراكها في السباقات أو الألعاب الرياضية.</a:t>
            </a:r>
          </a:p>
          <a:p>
            <a:pPr algn="just" eaLnBrk="1" hangingPunct="1"/>
            <a:r>
              <a:rPr lang="ar-IQ" altLang="ar-IQ" b="1" dirty="0" smtClean="0">
                <a:latin typeface="Simplified Arabic" pitchFamily="18" charset="-78"/>
                <a:cs typeface="Simplified Arabic" pitchFamily="18" charset="-78"/>
              </a:rPr>
              <a:t>وبمرور الزمن ولحصول المرأة على حقوق أدت إلى أن تسعى المرأة تجاه الاشتراك واخذ دورها في المجال الرياضي وتحقيق الانجازات الرياضية المختلفة بالتَمرن بشكل يُناسب </a:t>
            </a:r>
            <a:r>
              <a:rPr lang="ar-IQ" altLang="ar-IQ" b="1" dirty="0" err="1" smtClean="0">
                <a:latin typeface="Simplified Arabic" pitchFamily="18" charset="-78"/>
                <a:cs typeface="Simplified Arabic" pitchFamily="18" charset="-78"/>
              </a:rPr>
              <a:t>فسلجة</a:t>
            </a:r>
            <a:r>
              <a:rPr lang="ar-IQ" altLang="ar-IQ" b="1" dirty="0" smtClean="0">
                <a:latin typeface="Simplified Arabic" pitchFamily="18" charset="-78"/>
                <a:cs typeface="Simplified Arabic" pitchFamily="18" charset="-78"/>
              </a:rPr>
              <a:t> جسمها وقابليتها.</a:t>
            </a:r>
            <a:endParaRPr lang="en-US" altLang="ar-IQ"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1267706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عنوان 1"/>
          <p:cNvSpPr>
            <a:spLocks noGrp="1"/>
          </p:cNvSpPr>
          <p:nvPr>
            <p:ph type="title"/>
          </p:nvPr>
        </p:nvSpPr>
        <p:spPr>
          <a:xfrm>
            <a:off x="457200" y="115888"/>
            <a:ext cx="8229600" cy="504825"/>
          </a:xfrm>
        </p:spPr>
        <p:txBody>
          <a:bodyPr>
            <a:normAutofit fontScale="90000"/>
          </a:bodyPr>
          <a:lstStyle/>
          <a:p>
            <a:pPr algn="ctr"/>
            <a:r>
              <a:rPr lang="ar-IQ" altLang="ar-IQ" b="1" dirty="0" smtClean="0">
                <a:solidFill>
                  <a:srgbClr val="FF9900"/>
                </a:solidFill>
                <a:latin typeface="Simplified Arabic" pitchFamily="18" charset="-78"/>
                <a:cs typeface="Simplified Arabic" pitchFamily="18" charset="-78"/>
              </a:rPr>
              <a:t>عظام اليد</a:t>
            </a:r>
          </a:p>
        </p:txBody>
      </p:sp>
      <p:sp>
        <p:nvSpPr>
          <p:cNvPr id="202755" name="عنصر نائب للمحتوى 2"/>
          <p:cNvSpPr>
            <a:spLocks noGrp="1"/>
          </p:cNvSpPr>
          <p:nvPr>
            <p:ph idx="1"/>
          </p:nvPr>
        </p:nvSpPr>
        <p:spPr>
          <a:xfrm>
            <a:off x="179388" y="692150"/>
            <a:ext cx="8785225" cy="6049963"/>
          </a:xfrm>
        </p:spPr>
        <p:txBody>
          <a:bodyPr/>
          <a:lstStyle/>
          <a:p>
            <a:pPr algn="just"/>
            <a:r>
              <a:rPr lang="ar-IQ" altLang="ar-IQ" sz="4400" b="1" dirty="0" smtClean="0">
                <a:cs typeface="Simplified Arabic" pitchFamily="18" charset="-78"/>
              </a:rPr>
              <a:t>يد الإنسان مكونة من </a:t>
            </a:r>
            <a:r>
              <a:rPr lang="ar-IQ" altLang="ar-IQ" sz="4400" b="1" u="sng" dirty="0" smtClean="0">
                <a:solidFill>
                  <a:srgbClr val="FF0000"/>
                </a:solidFill>
                <a:cs typeface="Simplified Arabic" pitchFamily="18" charset="-78"/>
              </a:rPr>
              <a:t>27</a:t>
            </a:r>
            <a:r>
              <a:rPr lang="ar-IQ" altLang="ar-IQ" sz="4400" b="1" dirty="0" smtClean="0">
                <a:cs typeface="Simplified Arabic" pitchFamily="18" charset="-78"/>
              </a:rPr>
              <a:t> عظاما :</a:t>
            </a:r>
          </a:p>
          <a:p>
            <a:pPr algn="just"/>
            <a:r>
              <a:rPr lang="ar-IQ" altLang="ar-IQ" sz="4400" b="1" dirty="0" smtClean="0">
                <a:solidFill>
                  <a:srgbClr val="FF9900"/>
                </a:solidFill>
                <a:cs typeface="Simplified Arabic" pitchFamily="18" charset="-78"/>
              </a:rPr>
              <a:t>الرسغ</a:t>
            </a:r>
            <a:r>
              <a:rPr lang="ar-IQ" altLang="ar-IQ" sz="4400" b="1" dirty="0" smtClean="0">
                <a:cs typeface="Simplified Arabic" pitchFamily="18" charset="-78"/>
              </a:rPr>
              <a:t> : ويضم </a:t>
            </a:r>
            <a:r>
              <a:rPr lang="ar-IQ" altLang="ar-IQ" sz="4400" b="1" u="sng" dirty="0" smtClean="0">
                <a:solidFill>
                  <a:srgbClr val="9933FF"/>
                </a:solidFill>
                <a:cs typeface="Simplified Arabic" pitchFamily="18" charset="-78"/>
              </a:rPr>
              <a:t>8</a:t>
            </a:r>
            <a:r>
              <a:rPr lang="ar-IQ" altLang="ar-IQ" sz="4400" b="1" dirty="0" smtClean="0">
                <a:cs typeface="Simplified Arabic" pitchFamily="18" charset="-78"/>
              </a:rPr>
              <a:t> عظام تشكل صفين بكل واحد </a:t>
            </a:r>
            <a:r>
              <a:rPr lang="ar-IQ" altLang="ar-IQ" sz="4400" b="1" u="sng" dirty="0" smtClean="0">
                <a:solidFill>
                  <a:srgbClr val="9933FF"/>
                </a:solidFill>
                <a:cs typeface="Simplified Arabic" pitchFamily="18" charset="-78"/>
              </a:rPr>
              <a:t>4</a:t>
            </a:r>
            <a:r>
              <a:rPr lang="ar-IQ" altLang="ar-IQ" sz="4400" b="1" dirty="0" smtClean="0">
                <a:cs typeface="Simplified Arabic" pitchFamily="18" charset="-78"/>
              </a:rPr>
              <a:t> عظام.</a:t>
            </a:r>
          </a:p>
          <a:p>
            <a:pPr algn="just"/>
            <a:r>
              <a:rPr lang="ar-IQ" altLang="ar-IQ" sz="4400" b="1" dirty="0" smtClean="0">
                <a:solidFill>
                  <a:srgbClr val="FF9900"/>
                </a:solidFill>
                <a:cs typeface="Simplified Arabic" pitchFamily="18" charset="-78"/>
              </a:rPr>
              <a:t>مشط اليد : </a:t>
            </a:r>
            <a:r>
              <a:rPr lang="ar-IQ" altLang="ar-IQ" sz="4400" b="1" dirty="0" smtClean="0">
                <a:cs typeface="Simplified Arabic" pitchFamily="18" charset="-78"/>
              </a:rPr>
              <a:t>وهو مجموعة العظام التي تشكل راحة اليد، وعددها </a:t>
            </a:r>
            <a:r>
              <a:rPr lang="ar-IQ" altLang="ar-IQ" sz="4400" b="1" u="sng" dirty="0" smtClean="0">
                <a:solidFill>
                  <a:srgbClr val="9933FF"/>
                </a:solidFill>
                <a:cs typeface="Simplified Arabic" pitchFamily="18" charset="-78"/>
              </a:rPr>
              <a:t>5</a:t>
            </a:r>
            <a:r>
              <a:rPr lang="ar-IQ" altLang="ar-IQ" sz="4400" b="1" dirty="0" smtClean="0">
                <a:cs typeface="Simplified Arabic" pitchFamily="18" charset="-78"/>
              </a:rPr>
              <a:t>.</a:t>
            </a:r>
          </a:p>
          <a:p>
            <a:pPr algn="just"/>
            <a:r>
              <a:rPr lang="ar-IQ" altLang="ar-IQ" sz="4400" b="1" dirty="0" smtClean="0">
                <a:solidFill>
                  <a:srgbClr val="FF9900"/>
                </a:solidFill>
                <a:cs typeface="Simplified Arabic" pitchFamily="18" charset="-78"/>
              </a:rPr>
              <a:t>السلاميات</a:t>
            </a:r>
            <a:r>
              <a:rPr lang="ar-IQ" altLang="ar-IQ" sz="4400" b="1" dirty="0">
                <a:cs typeface="Simplified Arabic" pitchFamily="18" charset="-78"/>
              </a:rPr>
              <a:t> </a:t>
            </a:r>
            <a:r>
              <a:rPr lang="ar-IQ" altLang="ar-IQ" sz="4400" b="1" dirty="0" smtClean="0">
                <a:cs typeface="Simplified Arabic" pitchFamily="18" charset="-78"/>
              </a:rPr>
              <a:t>: هي مجموعة عظام أصابع اليد وعددها </a:t>
            </a:r>
            <a:r>
              <a:rPr lang="ar-IQ" altLang="ar-IQ" sz="4400" b="1" u="sng" dirty="0" smtClean="0">
                <a:solidFill>
                  <a:srgbClr val="9933FF"/>
                </a:solidFill>
                <a:cs typeface="Simplified Arabic" pitchFamily="18" charset="-78"/>
              </a:rPr>
              <a:t>14</a:t>
            </a:r>
            <a:r>
              <a:rPr lang="ar-IQ" altLang="ar-IQ" sz="4400" b="1" dirty="0" smtClean="0">
                <a:cs typeface="Simplified Arabic" pitchFamily="18" charset="-78"/>
              </a:rPr>
              <a:t>.</a:t>
            </a:r>
          </a:p>
        </p:txBody>
      </p:sp>
    </p:spTree>
    <p:extLst>
      <p:ext uri="{BB962C8B-B14F-4D97-AF65-F5344CB8AC3E}">
        <p14:creationId xmlns:p14="http://schemas.microsoft.com/office/powerpoint/2010/main" val="23660397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457200" y="115888"/>
            <a:ext cx="8229600" cy="504825"/>
          </a:xfrm>
        </p:spPr>
        <p:txBody>
          <a:bodyPr>
            <a:normAutofit fontScale="90000"/>
          </a:bodyPr>
          <a:lstStyle/>
          <a:p>
            <a:pPr eaLnBrk="1" hangingPunct="1"/>
            <a:r>
              <a:rPr lang="ar-IQ" altLang="ar-IQ" sz="3200" b="1" dirty="0" smtClean="0">
                <a:solidFill>
                  <a:srgbClr val="FF0000"/>
                </a:solidFill>
                <a:latin typeface="Simplified Arabic" pitchFamily="18" charset="-78"/>
                <a:cs typeface="Simplified Arabic" pitchFamily="18" charset="-78"/>
              </a:rPr>
              <a:t>المرأة الرياضية</a:t>
            </a:r>
            <a:endParaRPr lang="en-US" altLang="ar-IQ" sz="3200" b="1" dirty="0" smtClean="0">
              <a:solidFill>
                <a:srgbClr val="FF0000"/>
              </a:solidFill>
              <a:latin typeface="Simplified Arabic" pitchFamily="18" charset="-78"/>
              <a:cs typeface="Simplified Arabic" pitchFamily="18" charset="-78"/>
            </a:endParaRPr>
          </a:p>
        </p:txBody>
      </p:sp>
      <p:sp>
        <p:nvSpPr>
          <p:cNvPr id="254979" name="Rectangle 3"/>
          <p:cNvSpPr>
            <a:spLocks noGrp="1" noChangeArrowheads="1"/>
          </p:cNvSpPr>
          <p:nvPr>
            <p:ph idx="1"/>
          </p:nvPr>
        </p:nvSpPr>
        <p:spPr>
          <a:xfrm>
            <a:off x="179388" y="692150"/>
            <a:ext cx="8785225" cy="5905500"/>
          </a:xfrm>
        </p:spPr>
        <p:txBody>
          <a:bodyPr>
            <a:normAutofit/>
          </a:bodyPr>
          <a:lstStyle/>
          <a:p>
            <a:pPr algn="just" eaLnBrk="1" hangingPunct="1"/>
            <a:r>
              <a:rPr lang="ar-IQ" altLang="ar-IQ" sz="3200" b="1" dirty="0" smtClean="0">
                <a:latin typeface="Simplified Arabic" pitchFamily="18" charset="-78"/>
                <a:cs typeface="Simplified Arabic" pitchFamily="18" charset="-78"/>
              </a:rPr>
              <a:t>في دور البلوغ يتكون اختلاف ظاهراً في تكوين </a:t>
            </a:r>
            <a:r>
              <a:rPr lang="ar-IQ" altLang="ar-IQ" sz="3200" b="1" dirty="0" err="1" smtClean="0">
                <a:latin typeface="Simplified Arabic" pitchFamily="18" charset="-78"/>
                <a:cs typeface="Simplified Arabic" pitchFamily="18" charset="-78"/>
              </a:rPr>
              <a:t>وفسلجة</a:t>
            </a:r>
            <a:r>
              <a:rPr lang="ar-IQ" altLang="ar-IQ" sz="3200" b="1" dirty="0" smtClean="0">
                <a:latin typeface="Simplified Arabic" pitchFamily="18" charset="-78"/>
                <a:cs typeface="Simplified Arabic" pitchFamily="18" charset="-78"/>
              </a:rPr>
              <a:t> الجسم والحالة النفسية </a:t>
            </a:r>
            <a:r>
              <a:rPr lang="ar-IQ" altLang="ar-IQ" sz="3200" b="1" dirty="0" err="1" smtClean="0">
                <a:latin typeface="Simplified Arabic" pitchFamily="18" charset="-78"/>
                <a:cs typeface="Simplified Arabic" pitchFamily="18" charset="-78"/>
              </a:rPr>
              <a:t>مابين</a:t>
            </a:r>
            <a:r>
              <a:rPr lang="ar-IQ" altLang="ar-IQ" sz="3200" b="1" dirty="0" smtClean="0">
                <a:latin typeface="Simplified Arabic" pitchFamily="18" charset="-78"/>
                <a:cs typeface="Simplified Arabic" pitchFamily="18" charset="-78"/>
              </a:rPr>
              <a:t> المرأة والرجل لهذا يجب عدم مقارنة أداء المرأة والرجل.</a:t>
            </a:r>
          </a:p>
          <a:p>
            <a:pPr algn="just" eaLnBrk="1" hangingPunct="1"/>
            <a:r>
              <a:rPr lang="ar-IQ" altLang="ar-IQ" sz="3200" b="1" dirty="0" smtClean="0">
                <a:latin typeface="Simplified Arabic" pitchFamily="18" charset="-78"/>
                <a:cs typeface="Simplified Arabic" pitchFamily="18" charset="-78"/>
              </a:rPr>
              <a:t>في </a:t>
            </a:r>
            <a:r>
              <a:rPr lang="ar-IQ" altLang="ar-IQ" sz="3200" b="1" u="sng" dirty="0" smtClean="0">
                <a:solidFill>
                  <a:srgbClr val="FF0000"/>
                </a:solidFill>
                <a:latin typeface="Simplified Arabic" pitchFamily="18" charset="-78"/>
                <a:cs typeface="Simplified Arabic" pitchFamily="18" charset="-78"/>
              </a:rPr>
              <a:t>عمر تحت (10 سنوات)</a:t>
            </a:r>
            <a:r>
              <a:rPr lang="ar-IQ" altLang="ar-IQ" sz="3200" b="1" dirty="0" smtClean="0">
                <a:latin typeface="Simplified Arabic" pitchFamily="18" charset="-78"/>
                <a:cs typeface="Simplified Arabic" pitchFamily="18" charset="-78"/>
              </a:rPr>
              <a:t> يكون نمو الفتاة مساوياً لنمو الفتى لذلك يكون الأداء البدني متساوياً تقريباً نتيجة تقارب في عناصر اللياقة البدنية مثل مطاولة الجهازين الدوري والتنفسي والقوة والسرعة والمرونة والرشاقة.</a:t>
            </a:r>
          </a:p>
          <a:p>
            <a:pPr algn="just" eaLnBrk="1" hangingPunct="1"/>
            <a:r>
              <a:rPr lang="ar-IQ" altLang="ar-IQ" sz="3200" b="1" u="sng" dirty="0" smtClean="0">
                <a:solidFill>
                  <a:srgbClr val="FF0000"/>
                </a:solidFill>
                <a:latin typeface="Simplified Arabic" pitchFamily="18" charset="-78"/>
                <a:cs typeface="Simplified Arabic" pitchFamily="18" charset="-78"/>
              </a:rPr>
              <a:t>أما بعد عمر(10ـ12) سنة</a:t>
            </a:r>
            <a:r>
              <a:rPr lang="ar-IQ" altLang="ar-IQ" sz="3200" b="1" dirty="0" smtClean="0">
                <a:latin typeface="Simplified Arabic" pitchFamily="18" charset="-78"/>
                <a:cs typeface="Simplified Arabic" pitchFamily="18" charset="-78"/>
              </a:rPr>
              <a:t> وعند بداية مرحلة البلوغ ونتيجة للتغيرات الهرمونية والداخلية يكون النمو لديهنَّ أسرع.</a:t>
            </a:r>
          </a:p>
          <a:p>
            <a:pPr algn="just" eaLnBrk="1" hangingPunct="1"/>
            <a:r>
              <a:rPr lang="ar-IQ" altLang="ar-IQ" sz="3200" b="1" u="sng" dirty="0" smtClean="0">
                <a:solidFill>
                  <a:srgbClr val="FF0000"/>
                </a:solidFill>
                <a:latin typeface="Simplified Arabic" pitchFamily="18" charset="-78"/>
                <a:cs typeface="Simplified Arabic" pitchFamily="18" charset="-78"/>
              </a:rPr>
              <a:t>تصل الإناث إلى قمة لياقتهن البدنية</a:t>
            </a:r>
            <a:r>
              <a:rPr lang="ar-IQ" altLang="ar-IQ" sz="3200" b="1" dirty="0" smtClean="0">
                <a:latin typeface="Simplified Arabic" pitchFamily="18" charset="-78"/>
                <a:cs typeface="Simplified Arabic" pitchFamily="18" charset="-78"/>
              </a:rPr>
              <a:t> بعد سن البلوغ لفترة قصيرة لكن يمكن إطالة هذه الفترة بالاستمرار في مزاولة التمارين الرياضية.</a:t>
            </a:r>
            <a:endParaRPr lang="en-US" altLang="ar-IQ" sz="3200"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22689763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457200" y="274638"/>
            <a:ext cx="8229600" cy="633412"/>
          </a:xfrm>
        </p:spPr>
        <p:txBody>
          <a:bodyPr/>
          <a:lstStyle/>
          <a:p>
            <a:pPr eaLnBrk="1" hangingPunct="1"/>
            <a:r>
              <a:rPr lang="ar-IQ" altLang="ar-IQ" sz="3200" b="1" dirty="0" smtClean="0">
                <a:solidFill>
                  <a:srgbClr val="FF0000"/>
                </a:solidFill>
              </a:rPr>
              <a:t>تكملة موضوع المرأة الرياضية</a:t>
            </a:r>
            <a:endParaRPr lang="en-US" altLang="ar-IQ" sz="3200" b="1" dirty="0" smtClean="0">
              <a:solidFill>
                <a:srgbClr val="FF0000"/>
              </a:solidFill>
            </a:endParaRPr>
          </a:p>
        </p:txBody>
      </p:sp>
      <p:sp>
        <p:nvSpPr>
          <p:cNvPr id="256003" name="Rectangle 3"/>
          <p:cNvSpPr>
            <a:spLocks noGrp="1" noChangeArrowheads="1"/>
          </p:cNvSpPr>
          <p:nvPr>
            <p:ph idx="1"/>
          </p:nvPr>
        </p:nvSpPr>
        <p:spPr>
          <a:xfrm>
            <a:off x="179388" y="1052513"/>
            <a:ext cx="8785225" cy="5472112"/>
          </a:xfrm>
        </p:spPr>
        <p:txBody>
          <a:bodyPr>
            <a:normAutofit/>
          </a:bodyPr>
          <a:lstStyle/>
          <a:p>
            <a:pPr algn="just" eaLnBrk="1" hangingPunct="1"/>
            <a:r>
              <a:rPr lang="ar-IQ" altLang="ar-IQ" sz="3200" b="1" u="sng" dirty="0" smtClean="0">
                <a:solidFill>
                  <a:srgbClr val="FF0000"/>
                </a:solidFill>
                <a:latin typeface="Simplified Arabic" pitchFamily="18" charset="-78"/>
                <a:cs typeface="Simplified Arabic" pitchFamily="18" charset="-78"/>
              </a:rPr>
              <a:t>وفي عمر (16ـ19 سنة)</a:t>
            </a:r>
            <a:r>
              <a:rPr lang="ar-IQ" altLang="ar-IQ" sz="3200" b="1" dirty="0" smtClean="0">
                <a:latin typeface="Simplified Arabic" pitchFamily="18" charset="-78"/>
                <a:cs typeface="Simplified Arabic" pitchFamily="18" charset="-78"/>
              </a:rPr>
              <a:t> يكون التفاوت في عناصر اللياقة البدنية لصالح الذكور ويصبح معدل نموهم أسرع من الإناث</a:t>
            </a:r>
          </a:p>
          <a:p>
            <a:pPr algn="just" eaLnBrk="1" hangingPunct="1"/>
            <a:r>
              <a:rPr lang="ar-IQ" altLang="ar-IQ" sz="3200" b="1" dirty="0" smtClean="0">
                <a:latin typeface="Simplified Arabic" pitchFamily="18" charset="-78"/>
                <a:cs typeface="Simplified Arabic" pitchFamily="18" charset="-78"/>
              </a:rPr>
              <a:t>ويستمر الذكور في اكتساب اللياقة البدنية حتى </a:t>
            </a:r>
            <a:r>
              <a:rPr lang="ar-IQ" altLang="ar-IQ" sz="3200" b="1" u="sng" dirty="0" smtClean="0">
                <a:solidFill>
                  <a:srgbClr val="FF0000"/>
                </a:solidFill>
                <a:latin typeface="Simplified Arabic" pitchFamily="18" charset="-78"/>
                <a:cs typeface="Simplified Arabic" pitchFamily="18" charset="-78"/>
              </a:rPr>
              <a:t>سن الثلاثين</a:t>
            </a:r>
            <a:r>
              <a:rPr lang="ar-IQ" altLang="ar-IQ" sz="3200" b="1" dirty="0" smtClean="0">
                <a:latin typeface="Simplified Arabic" pitchFamily="18" charset="-78"/>
                <a:cs typeface="Simplified Arabic" pitchFamily="18" charset="-78"/>
              </a:rPr>
              <a:t> وبعدها تبدأ بالانخفاض التدريجي مع تقدم العمر.</a:t>
            </a:r>
          </a:p>
          <a:p>
            <a:pPr algn="just" eaLnBrk="1" hangingPunct="1"/>
            <a:r>
              <a:rPr lang="ar-IQ" altLang="ar-IQ" sz="3200" b="1" dirty="0" smtClean="0">
                <a:latin typeface="Simplified Arabic" pitchFamily="18" charset="-78"/>
                <a:cs typeface="Simplified Arabic" pitchFamily="18" charset="-78"/>
              </a:rPr>
              <a:t>ومن الملاحظ إن النساء يتميزنَّ عن الرجال في الألعاب التي تُناسب أجسامهن </a:t>
            </a:r>
          </a:p>
          <a:p>
            <a:pPr algn="just" eaLnBrk="1" hangingPunct="1"/>
            <a:r>
              <a:rPr lang="ar-IQ" altLang="ar-IQ" sz="3200" b="1" dirty="0" err="1" smtClean="0">
                <a:latin typeface="Simplified Arabic" pitchFamily="18" charset="-78"/>
                <a:cs typeface="Simplified Arabic" pitchFamily="18" charset="-78"/>
              </a:rPr>
              <a:t>كالجمناستك</a:t>
            </a:r>
            <a:r>
              <a:rPr lang="ar-IQ" altLang="ar-IQ" sz="3200" b="1" dirty="0" smtClean="0">
                <a:latin typeface="Simplified Arabic" pitchFamily="18" charset="-78"/>
                <a:cs typeface="Simplified Arabic" pitchFamily="18" charset="-78"/>
              </a:rPr>
              <a:t> </a:t>
            </a:r>
          </a:p>
          <a:p>
            <a:pPr algn="just" eaLnBrk="1" hangingPunct="1"/>
            <a:r>
              <a:rPr lang="ar-IQ" altLang="ar-IQ" sz="3200" b="1" dirty="0" smtClean="0">
                <a:latin typeface="Simplified Arabic" pitchFamily="18" charset="-78"/>
                <a:cs typeface="Simplified Arabic" pitchFamily="18" charset="-78"/>
              </a:rPr>
              <a:t>والتزحلق على الجليد </a:t>
            </a:r>
          </a:p>
          <a:p>
            <a:pPr algn="just" eaLnBrk="1" hangingPunct="1"/>
            <a:r>
              <a:rPr lang="ar-IQ" altLang="ar-IQ" sz="3200" b="1" dirty="0" smtClean="0">
                <a:latin typeface="Simplified Arabic" pitchFamily="18" charset="-78"/>
                <a:cs typeface="Simplified Arabic" pitchFamily="18" charset="-78"/>
              </a:rPr>
              <a:t>وتمارين القفز حيث إن معظم هذه التمارين تعتمد على التوازن والتناسق الحركي للجسم بالدرجة الأولى.</a:t>
            </a:r>
            <a:endParaRPr lang="en-US" altLang="ar-IQ" sz="3200"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29314244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457200" y="115888"/>
            <a:ext cx="8229600" cy="649287"/>
          </a:xfrm>
        </p:spPr>
        <p:txBody>
          <a:bodyPr/>
          <a:lstStyle/>
          <a:p>
            <a:pPr eaLnBrk="1" hangingPunct="1"/>
            <a:r>
              <a:rPr lang="ar-IQ" altLang="ar-IQ" sz="2400" b="1" dirty="0" smtClean="0">
                <a:solidFill>
                  <a:srgbClr val="FF0000"/>
                </a:solidFill>
                <a:latin typeface="Simplified Arabic" pitchFamily="18" charset="-78"/>
                <a:cs typeface="Simplified Arabic" pitchFamily="18" charset="-78"/>
              </a:rPr>
              <a:t>الاختلافات الجسمية ( </a:t>
            </a:r>
            <a:r>
              <a:rPr lang="ar-IQ" altLang="ar-IQ" sz="2400" b="1" dirty="0" err="1" smtClean="0">
                <a:solidFill>
                  <a:srgbClr val="FF0000"/>
                </a:solidFill>
                <a:latin typeface="Simplified Arabic" pitchFamily="18" charset="-78"/>
                <a:cs typeface="Simplified Arabic" pitchFamily="18" charset="-78"/>
              </a:rPr>
              <a:t>الأنثروبومترية</a:t>
            </a:r>
            <a:r>
              <a:rPr lang="ar-IQ" altLang="ar-IQ" sz="2400" b="1" dirty="0" smtClean="0">
                <a:solidFill>
                  <a:srgbClr val="FF0000"/>
                </a:solidFill>
                <a:latin typeface="Simplified Arabic" pitchFamily="18" charset="-78"/>
                <a:cs typeface="Simplified Arabic" pitchFamily="18" charset="-78"/>
              </a:rPr>
              <a:t>) بين المرأة والرجل</a:t>
            </a:r>
            <a:endParaRPr lang="en-US" altLang="ar-IQ" sz="4000" dirty="0" smtClean="0">
              <a:solidFill>
                <a:srgbClr val="FF0000"/>
              </a:solidFill>
              <a:latin typeface="Simplified Arabic" pitchFamily="18" charset="-78"/>
              <a:cs typeface="Simplified Arabic" pitchFamily="18" charset="-78"/>
            </a:endParaRPr>
          </a:p>
        </p:txBody>
      </p:sp>
      <p:sp>
        <p:nvSpPr>
          <p:cNvPr id="257027" name="Rectangle 3"/>
          <p:cNvSpPr>
            <a:spLocks noGrp="1" noChangeArrowheads="1"/>
          </p:cNvSpPr>
          <p:nvPr>
            <p:ph idx="1"/>
          </p:nvPr>
        </p:nvSpPr>
        <p:spPr>
          <a:xfrm>
            <a:off x="179388" y="836613"/>
            <a:ext cx="8785225" cy="5688012"/>
          </a:xfrm>
        </p:spPr>
        <p:txBody>
          <a:bodyPr>
            <a:normAutofit/>
          </a:bodyPr>
          <a:lstStyle/>
          <a:p>
            <a:pPr algn="just" eaLnBrk="1" hangingPunct="1"/>
            <a:r>
              <a:rPr lang="ar-IQ" altLang="ar-IQ" sz="3200" b="1" dirty="0" smtClean="0">
                <a:latin typeface="Simplified Arabic" pitchFamily="18" charset="-78"/>
                <a:cs typeface="Simplified Arabic" pitchFamily="18" charset="-78"/>
              </a:rPr>
              <a:t>تُقسم الاختلافات ما بين المرأة والرجل كما يلي :ـ </a:t>
            </a:r>
          </a:p>
          <a:p>
            <a:pPr algn="just" eaLnBrk="1" hangingPunct="1"/>
            <a:r>
              <a:rPr lang="ar-IQ" altLang="ar-IQ" sz="3200" b="1" dirty="0" smtClean="0">
                <a:latin typeface="Simplified Arabic" pitchFamily="18" charset="-78"/>
                <a:cs typeface="Simplified Arabic" pitchFamily="18" charset="-78"/>
              </a:rPr>
              <a:t>1. </a:t>
            </a:r>
            <a:r>
              <a:rPr lang="ar-IQ" altLang="ar-IQ" sz="3200" b="1" u="sng" dirty="0" smtClean="0">
                <a:solidFill>
                  <a:srgbClr val="FF0000"/>
                </a:solidFill>
                <a:latin typeface="Simplified Arabic" pitchFamily="18" charset="-78"/>
                <a:cs typeface="Simplified Arabic" pitchFamily="18" charset="-78"/>
              </a:rPr>
              <a:t>طول المرأة اقصر</a:t>
            </a:r>
            <a:r>
              <a:rPr lang="ar-IQ" altLang="ar-IQ" sz="3200" b="1" dirty="0" smtClean="0">
                <a:latin typeface="Simplified Arabic" pitchFamily="18" charset="-78"/>
                <a:cs typeface="Simplified Arabic" pitchFamily="18" charset="-78"/>
              </a:rPr>
              <a:t> من الرجل بمعدل (5 بوصات أي 12.7سم) تقريباً ، مما يميز المرأة بالسرعة الدورانية ، لكن الرجال يتميزون بالسرعة الأفقية.</a:t>
            </a:r>
          </a:p>
          <a:p>
            <a:pPr algn="just" eaLnBrk="1" hangingPunct="1"/>
            <a:r>
              <a:rPr lang="ar-IQ" altLang="ar-IQ" sz="3200" b="1" dirty="0" smtClean="0">
                <a:latin typeface="Simplified Arabic" pitchFamily="18" charset="-78"/>
                <a:cs typeface="Simplified Arabic" pitchFamily="18" charset="-78"/>
              </a:rPr>
              <a:t>2. </a:t>
            </a:r>
            <a:r>
              <a:rPr lang="ar-IQ" altLang="ar-IQ" sz="3200" b="1" u="sng" dirty="0" smtClean="0">
                <a:solidFill>
                  <a:srgbClr val="FF0000"/>
                </a:solidFill>
                <a:latin typeface="Simplified Arabic" pitchFamily="18" charset="-78"/>
                <a:cs typeface="Simplified Arabic" pitchFamily="18" charset="-78"/>
              </a:rPr>
              <a:t>الإناث أخف</a:t>
            </a:r>
            <a:r>
              <a:rPr lang="ar-IQ" altLang="ar-IQ" sz="3200" b="1" dirty="0" smtClean="0">
                <a:latin typeface="Simplified Arabic" pitchFamily="18" charset="-78"/>
                <a:cs typeface="Simplified Arabic" pitchFamily="18" charset="-78"/>
              </a:rPr>
              <a:t> بنسبة (20ـ25%) من وزن الرجل بسبب الزيادة في الشحوم لدى المرأة ، مما ينتج عن ذلك زيادة القوة العضلية عند الرجل.</a:t>
            </a:r>
          </a:p>
          <a:p>
            <a:pPr algn="just" eaLnBrk="1" hangingPunct="1"/>
            <a:r>
              <a:rPr lang="ar-IQ" altLang="ar-IQ" sz="3200" b="1" dirty="0" smtClean="0">
                <a:latin typeface="Simplified Arabic" pitchFamily="18" charset="-78"/>
                <a:cs typeface="Simplified Arabic" pitchFamily="18" charset="-78"/>
              </a:rPr>
              <a:t>3. </a:t>
            </a:r>
            <a:r>
              <a:rPr lang="ar-IQ" altLang="ar-IQ" sz="3200" b="1" u="sng" dirty="0" smtClean="0">
                <a:solidFill>
                  <a:srgbClr val="FF0000"/>
                </a:solidFill>
                <a:latin typeface="Simplified Arabic" pitchFamily="18" charset="-78"/>
                <a:cs typeface="Simplified Arabic" pitchFamily="18" charset="-78"/>
              </a:rPr>
              <a:t>حوض المرأة أعرض وأخف</a:t>
            </a:r>
            <a:r>
              <a:rPr lang="ar-IQ" altLang="ar-IQ" sz="3200" b="1" dirty="0" smtClean="0">
                <a:latin typeface="Simplified Arabic" pitchFamily="18" charset="-78"/>
                <a:cs typeface="Simplified Arabic" pitchFamily="18" charset="-78"/>
              </a:rPr>
              <a:t> من الرجل مما يؤثر سلبياً على سرعة الركض ، كما إن مفاصل الرجل أكثر عرضة للإصابة ، لكن في نفس الوقت يُعطي استقراراً أكثر.</a:t>
            </a:r>
            <a:endParaRPr lang="en-US" altLang="ar-IQ" sz="3200"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42149575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457200" y="188913"/>
            <a:ext cx="8229600" cy="576262"/>
          </a:xfrm>
        </p:spPr>
        <p:txBody>
          <a:bodyPr/>
          <a:lstStyle/>
          <a:p>
            <a:pPr eaLnBrk="1" hangingPunct="1"/>
            <a:r>
              <a:rPr lang="ar-IQ" altLang="ar-IQ" sz="2800" b="1" dirty="0" smtClean="0">
                <a:solidFill>
                  <a:srgbClr val="FF0000"/>
                </a:solidFill>
                <a:latin typeface="Simplified Arabic" pitchFamily="18" charset="-78"/>
                <a:cs typeface="Simplified Arabic" pitchFamily="18" charset="-78"/>
              </a:rPr>
              <a:t>ومن الاختلافات الجسمية ( </a:t>
            </a:r>
            <a:r>
              <a:rPr lang="ar-IQ" altLang="ar-IQ" sz="2800" b="1" dirty="0" err="1" smtClean="0">
                <a:solidFill>
                  <a:srgbClr val="FF0000"/>
                </a:solidFill>
                <a:latin typeface="Simplified Arabic" pitchFamily="18" charset="-78"/>
                <a:cs typeface="Simplified Arabic" pitchFamily="18" charset="-78"/>
              </a:rPr>
              <a:t>الأنثروبومترية</a:t>
            </a:r>
            <a:r>
              <a:rPr lang="ar-IQ" altLang="ar-IQ" sz="2800" b="1" dirty="0" smtClean="0">
                <a:solidFill>
                  <a:srgbClr val="FF0000"/>
                </a:solidFill>
                <a:latin typeface="Simplified Arabic" pitchFamily="18" charset="-78"/>
                <a:cs typeface="Simplified Arabic" pitchFamily="18" charset="-78"/>
              </a:rPr>
              <a:t>) بين المرأة والرجل</a:t>
            </a:r>
            <a:endParaRPr lang="en-US" altLang="ar-IQ" sz="2800" b="1" dirty="0" smtClean="0">
              <a:solidFill>
                <a:srgbClr val="FF0000"/>
              </a:solidFill>
              <a:latin typeface="Simplified Arabic" pitchFamily="18" charset="-78"/>
              <a:cs typeface="Simplified Arabic" pitchFamily="18" charset="-78"/>
            </a:endParaRPr>
          </a:p>
        </p:txBody>
      </p:sp>
      <p:sp>
        <p:nvSpPr>
          <p:cNvPr id="258051" name="Rectangle 3"/>
          <p:cNvSpPr>
            <a:spLocks noGrp="1" noChangeArrowheads="1"/>
          </p:cNvSpPr>
          <p:nvPr>
            <p:ph idx="1"/>
          </p:nvPr>
        </p:nvSpPr>
        <p:spPr>
          <a:xfrm>
            <a:off x="107950" y="908050"/>
            <a:ext cx="8928100" cy="5761038"/>
          </a:xfrm>
        </p:spPr>
        <p:txBody>
          <a:bodyPr>
            <a:normAutofit/>
          </a:bodyPr>
          <a:lstStyle/>
          <a:p>
            <a:pPr marL="609600" indent="-609600" algn="just" eaLnBrk="1" hangingPunct="1">
              <a:lnSpc>
                <a:spcPct val="90000"/>
              </a:lnSpc>
            </a:pPr>
            <a:r>
              <a:rPr lang="ar-IQ" altLang="ar-IQ" sz="3200" b="1" u="sng" dirty="0" smtClean="0">
                <a:solidFill>
                  <a:srgbClr val="FF0000"/>
                </a:solidFill>
                <a:latin typeface="Simplified Arabic" pitchFamily="18" charset="-78"/>
                <a:cs typeface="Simplified Arabic" pitchFamily="18" charset="-78"/>
              </a:rPr>
              <a:t>4. كتفا المرأة اصغر من الذكور</a:t>
            </a:r>
            <a:r>
              <a:rPr lang="ar-IQ" altLang="ar-IQ" sz="3200" b="1" dirty="0" smtClean="0">
                <a:latin typeface="Simplified Arabic" pitchFamily="18" charset="-78"/>
                <a:cs typeface="Simplified Arabic" pitchFamily="18" charset="-78"/>
              </a:rPr>
              <a:t> ، مما يُعطيها مرونة عالية ولكن لا يوفران قاعدة ارتكاز جيدة لاستقرار الأوزان.</a:t>
            </a:r>
          </a:p>
          <a:p>
            <a:pPr marL="609600" indent="-609600" algn="just" eaLnBrk="1" hangingPunct="1">
              <a:lnSpc>
                <a:spcPct val="90000"/>
              </a:lnSpc>
            </a:pPr>
            <a:r>
              <a:rPr lang="ar-IQ" altLang="ar-IQ" sz="3200" b="1" u="sng" dirty="0" smtClean="0">
                <a:solidFill>
                  <a:srgbClr val="FF0000"/>
                </a:solidFill>
                <a:latin typeface="Simplified Arabic" pitchFamily="18" charset="-78"/>
                <a:cs typeface="Simplified Arabic" pitchFamily="18" charset="-78"/>
              </a:rPr>
              <a:t>5. الجذع اقصر من الرجل</a:t>
            </a:r>
            <a:r>
              <a:rPr lang="ar-IQ" altLang="ar-IQ" sz="3200" b="1" dirty="0" smtClean="0">
                <a:latin typeface="Simplified Arabic" pitchFamily="18" charset="-78"/>
                <a:cs typeface="Simplified Arabic" pitchFamily="18" charset="-78"/>
              </a:rPr>
              <a:t> مما يؤدي إلى انخفاض مركز ثقل الجسم مما يُعطي المرأة توازناً أفضل.</a:t>
            </a:r>
          </a:p>
          <a:p>
            <a:pPr marL="609600" indent="-609600" algn="just" eaLnBrk="1" hangingPunct="1">
              <a:lnSpc>
                <a:spcPct val="90000"/>
              </a:lnSpc>
            </a:pPr>
            <a:r>
              <a:rPr lang="ar-IQ" altLang="ar-IQ" sz="3200" b="1" dirty="0" smtClean="0">
                <a:latin typeface="Simplified Arabic" pitchFamily="18" charset="-78"/>
                <a:cs typeface="Simplified Arabic" pitchFamily="18" charset="-78"/>
              </a:rPr>
              <a:t>الأطراف السفلى اقصر من </a:t>
            </a:r>
            <a:r>
              <a:rPr lang="ar-IQ" altLang="ar-IQ" sz="3200" b="1" dirty="0" err="1" smtClean="0">
                <a:latin typeface="Simplified Arabic" pitchFamily="18" charset="-78"/>
                <a:cs typeface="Simplified Arabic" pitchFamily="18" charset="-78"/>
              </a:rPr>
              <a:t>الأطرف</a:t>
            </a:r>
            <a:r>
              <a:rPr lang="ar-IQ" altLang="ar-IQ" sz="3200" b="1" dirty="0" smtClean="0">
                <a:latin typeface="Simplified Arabic" pitchFamily="18" charset="-78"/>
                <a:cs typeface="Simplified Arabic" pitchFamily="18" charset="-78"/>
              </a:rPr>
              <a:t> العليا للرجل مما توفر رشاقة أفضل لكن ذلك يُعطي الذكور سرعة وقوة اكبر.</a:t>
            </a:r>
          </a:p>
          <a:p>
            <a:pPr marL="609600" indent="-609600" algn="just" eaLnBrk="1" hangingPunct="1">
              <a:lnSpc>
                <a:spcPct val="90000"/>
              </a:lnSpc>
            </a:pPr>
            <a:r>
              <a:rPr lang="ar-IQ" altLang="ar-IQ" sz="3200" b="1" u="sng" dirty="0" smtClean="0">
                <a:solidFill>
                  <a:srgbClr val="FF0000"/>
                </a:solidFill>
                <a:latin typeface="Simplified Arabic" pitchFamily="18" charset="-78"/>
                <a:cs typeface="Simplified Arabic" pitchFamily="18" charset="-78"/>
              </a:rPr>
              <a:t>6. الهيكل العظمي (</a:t>
            </a:r>
            <a:r>
              <a:rPr lang="en-US" altLang="ar-IQ" sz="3200" b="1" u="sng" dirty="0" smtClean="0">
                <a:solidFill>
                  <a:srgbClr val="FF0000"/>
                </a:solidFill>
                <a:latin typeface="Simplified Arabic" pitchFamily="18" charset="-78"/>
                <a:cs typeface="Simplified Arabic" pitchFamily="18" charset="-78"/>
              </a:rPr>
              <a:t>Skeleton</a:t>
            </a:r>
            <a:r>
              <a:rPr lang="ar-IQ" altLang="ar-IQ" sz="3200" b="1" u="sng" dirty="0" smtClean="0">
                <a:solidFill>
                  <a:srgbClr val="FF0000"/>
                </a:solidFill>
                <a:latin typeface="Simplified Arabic" pitchFamily="18" charset="-78"/>
                <a:cs typeface="Simplified Arabic" pitchFamily="18" charset="-78"/>
              </a:rPr>
              <a:t>)</a:t>
            </a:r>
            <a:r>
              <a:rPr lang="ar-IQ" altLang="ar-IQ" sz="3200" b="1" dirty="0" smtClean="0">
                <a:latin typeface="Simplified Arabic" pitchFamily="18" charset="-78"/>
                <a:cs typeface="Simplified Arabic" pitchFamily="18" charset="-78"/>
              </a:rPr>
              <a:t> اقل تحملاً وأكثر مطاطية وأكثر تناسقاً ، وعند الذكور أكثر خشونة وتحمل وأقل تناسقاً ، لذلك إن معدل الإصابة عند المرأة يكون اكبر عند ممارسة اللعبة نفسها مما هو عليه عند الرجل.</a:t>
            </a:r>
            <a:endParaRPr lang="en-US" altLang="ar-IQ" sz="3200"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14430250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عنوان 1"/>
          <p:cNvSpPr>
            <a:spLocks noGrp="1"/>
          </p:cNvSpPr>
          <p:nvPr>
            <p:ph type="title"/>
          </p:nvPr>
        </p:nvSpPr>
        <p:spPr>
          <a:xfrm>
            <a:off x="457200" y="115888"/>
            <a:ext cx="8229600" cy="649287"/>
          </a:xfrm>
        </p:spPr>
        <p:txBody>
          <a:bodyPr>
            <a:normAutofit fontScale="90000"/>
          </a:bodyPr>
          <a:lstStyle/>
          <a:p>
            <a:r>
              <a:rPr lang="ar-IQ" altLang="ar-IQ" smtClean="0"/>
              <a:t>حوض المرأة والرجل</a:t>
            </a:r>
          </a:p>
        </p:txBody>
      </p:sp>
      <p:pic>
        <p:nvPicPr>
          <p:cNvPr id="25907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1773238"/>
            <a:ext cx="8497887" cy="3168650"/>
          </a:xfrm>
          <a:noFill/>
        </p:spPr>
      </p:pic>
    </p:spTree>
    <p:extLst>
      <p:ext uri="{BB962C8B-B14F-4D97-AF65-F5344CB8AC3E}">
        <p14:creationId xmlns:p14="http://schemas.microsoft.com/office/powerpoint/2010/main" val="74671227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457200" y="274638"/>
            <a:ext cx="8229600" cy="850900"/>
          </a:xfrm>
        </p:spPr>
        <p:txBody>
          <a:bodyPr>
            <a:normAutofit fontScale="90000"/>
          </a:bodyPr>
          <a:lstStyle/>
          <a:p>
            <a:pPr eaLnBrk="1" hangingPunct="1"/>
            <a:r>
              <a:rPr lang="ar-IQ" altLang="ar-IQ" sz="2800" b="1" dirty="0" smtClean="0">
                <a:solidFill>
                  <a:srgbClr val="FF0000"/>
                </a:solidFill>
              </a:rPr>
              <a:t>انتهت المحاضرة (8) الجهاز الهيكلي وإصاباته (الجزء السادس والأخير)</a:t>
            </a:r>
            <a:endParaRPr lang="en-US" altLang="ar-IQ" sz="2800" b="1" dirty="0" smtClean="0">
              <a:solidFill>
                <a:srgbClr val="FF0000"/>
              </a:solidFill>
            </a:endParaRPr>
          </a:p>
        </p:txBody>
      </p:sp>
      <p:sp>
        <p:nvSpPr>
          <p:cNvPr id="260099" name="Rectangle 3"/>
          <p:cNvSpPr>
            <a:spLocks noGrp="1" noChangeArrowheads="1"/>
          </p:cNvSpPr>
          <p:nvPr>
            <p:ph idx="1"/>
          </p:nvPr>
        </p:nvSpPr>
        <p:spPr>
          <a:xfrm>
            <a:off x="628650" y="1196752"/>
            <a:ext cx="7886700" cy="4980211"/>
          </a:xfrm>
        </p:spPr>
        <p:txBody>
          <a:bodyPr>
            <a:normAutofit fontScale="92500"/>
          </a:bodyPr>
          <a:lstStyle/>
          <a:p>
            <a:pPr algn="ctr" eaLnBrk="1" hangingPunct="1">
              <a:spcBef>
                <a:spcPct val="0"/>
              </a:spcBef>
              <a:buFontTx/>
              <a:buNone/>
            </a:pPr>
            <a:r>
              <a:rPr lang="ar-IQ" altLang="ar-IQ" sz="4000" b="1" dirty="0" smtClean="0">
                <a:solidFill>
                  <a:srgbClr val="C00000"/>
                </a:solidFill>
                <a:latin typeface="Simplified Arabic" pitchFamily="18" charset="-78"/>
                <a:cs typeface="Simplified Arabic" pitchFamily="18" charset="-78"/>
              </a:rPr>
              <a:t>انتهى الفصل الثاني </a:t>
            </a:r>
            <a:r>
              <a:rPr lang="en-US" altLang="ar-IQ" sz="4000" b="1" dirty="0" smtClean="0">
                <a:solidFill>
                  <a:srgbClr val="C00000"/>
                </a:solidFill>
                <a:latin typeface="Simplified Arabic" pitchFamily="18" charset="-78"/>
                <a:cs typeface="Simplified Arabic" pitchFamily="18" charset="-78"/>
              </a:rPr>
              <a:t>(Chapter Two)</a:t>
            </a:r>
          </a:p>
          <a:p>
            <a:pPr algn="ctr" eaLnBrk="1" hangingPunct="1">
              <a:spcBef>
                <a:spcPct val="0"/>
              </a:spcBef>
              <a:buFontTx/>
              <a:buNone/>
            </a:pPr>
            <a:r>
              <a:rPr lang="ar-IQ" altLang="ar-IQ" sz="4000" b="1" dirty="0" smtClean="0">
                <a:solidFill>
                  <a:srgbClr val="9933FF"/>
                </a:solidFill>
                <a:latin typeface="Simplified Arabic" pitchFamily="18" charset="-78"/>
                <a:cs typeface="Simplified Arabic" pitchFamily="18" charset="-78"/>
              </a:rPr>
              <a:t>الجهاز الهيكلي وإصاباته كان مكون من ستة أجزاء </a:t>
            </a:r>
          </a:p>
          <a:p>
            <a:pPr algn="ctr" eaLnBrk="1" hangingPunct="1">
              <a:spcBef>
                <a:spcPct val="0"/>
              </a:spcBef>
              <a:buFontTx/>
              <a:buNone/>
            </a:pPr>
            <a:r>
              <a:rPr lang="ar-IQ" altLang="ar-IQ" sz="4000" b="1" dirty="0" smtClean="0">
                <a:solidFill>
                  <a:srgbClr val="9933FF"/>
                </a:solidFill>
                <a:latin typeface="Simplified Arabic" pitchFamily="18" charset="-78"/>
                <a:cs typeface="Simplified Arabic" pitchFamily="18" charset="-78"/>
              </a:rPr>
              <a:t>ــــــــــــــــــــــــــــــــــــــــــــــــــــــــــــــــــــــــــــــــــــــــــــــــــــــ</a:t>
            </a:r>
            <a:endParaRPr lang="en-US" altLang="ar-IQ" sz="4000" b="1" dirty="0" smtClean="0">
              <a:solidFill>
                <a:srgbClr val="9933FF"/>
              </a:solidFill>
              <a:latin typeface="Simplified Arabic" pitchFamily="18" charset="-78"/>
              <a:cs typeface="Simplified Arabic" pitchFamily="18" charset="-78"/>
            </a:endParaRPr>
          </a:p>
          <a:p>
            <a:pPr algn="ctr" eaLnBrk="1" hangingPunct="1"/>
            <a:r>
              <a:rPr lang="ar-IQ" altLang="ar-IQ" sz="4000" b="1" dirty="0" smtClean="0">
                <a:solidFill>
                  <a:srgbClr val="FF33CC"/>
                </a:solidFill>
                <a:latin typeface="Simplified Arabic" pitchFamily="18" charset="-78"/>
                <a:cs typeface="Simplified Arabic" pitchFamily="18" charset="-78"/>
              </a:rPr>
              <a:t>نكمل المحاضرة القادمة </a:t>
            </a:r>
          </a:p>
          <a:p>
            <a:pPr algn="ctr" eaLnBrk="1" hangingPunct="1"/>
            <a:r>
              <a:rPr lang="ar-IQ" altLang="ar-IQ" sz="4000" b="1" dirty="0" smtClean="0">
                <a:solidFill>
                  <a:srgbClr val="669900"/>
                </a:solidFill>
                <a:latin typeface="Simplified Arabic" pitchFamily="18" charset="-78"/>
                <a:cs typeface="Simplified Arabic" pitchFamily="18" charset="-78"/>
              </a:rPr>
              <a:t>المحاضرة التاسعة (9)</a:t>
            </a:r>
          </a:p>
          <a:p>
            <a:pPr algn="ctr" eaLnBrk="1" hangingPunct="1"/>
            <a:r>
              <a:rPr lang="ar-IQ" altLang="ar-IQ" sz="4000" b="1" dirty="0" smtClean="0">
                <a:solidFill>
                  <a:srgbClr val="FF9900"/>
                </a:solidFill>
                <a:latin typeface="Simplified Arabic" pitchFamily="18" charset="-78"/>
                <a:cs typeface="Simplified Arabic" pitchFamily="18" charset="-78"/>
              </a:rPr>
              <a:t>الجهاز العضلي وإصاباته</a:t>
            </a:r>
          </a:p>
          <a:p>
            <a:pPr marL="342900" lvl="0" indent="-342900" algn="ctr" fontAlgn="base">
              <a:lnSpc>
                <a:spcPct val="100000"/>
              </a:lnSpc>
              <a:spcBef>
                <a:spcPct val="20000"/>
              </a:spcBef>
              <a:spcAft>
                <a:spcPct val="0"/>
              </a:spcAft>
              <a:buFontTx/>
              <a:buChar char="•"/>
            </a:pPr>
            <a:r>
              <a:rPr lang="ar-IQ" altLang="ar-IQ" sz="3200" b="1" kern="0" dirty="0" err="1">
                <a:solidFill>
                  <a:srgbClr val="00B050"/>
                </a:solidFill>
                <a:latin typeface="Simplified Arabic" pitchFamily="18" charset="-78"/>
                <a:cs typeface="Simplified Arabic" pitchFamily="18" charset="-78"/>
              </a:rPr>
              <a:t>أ.د</a:t>
            </a:r>
            <a:r>
              <a:rPr lang="ar-IQ" altLang="ar-IQ" sz="3200" b="1" kern="0" dirty="0">
                <a:solidFill>
                  <a:srgbClr val="00B050"/>
                </a:solidFill>
                <a:latin typeface="Simplified Arabic" pitchFamily="18" charset="-78"/>
                <a:cs typeface="Simplified Arabic" pitchFamily="18" charset="-78"/>
              </a:rPr>
              <a:t>. حسن هادي الهلالي</a:t>
            </a:r>
          </a:p>
          <a:p>
            <a:pPr marL="342900" lvl="0" indent="-342900" algn="ctr" fontAlgn="base">
              <a:lnSpc>
                <a:spcPct val="100000"/>
              </a:lnSpc>
              <a:spcBef>
                <a:spcPct val="20000"/>
              </a:spcBef>
              <a:spcAft>
                <a:spcPct val="0"/>
              </a:spcAft>
              <a:buFontTx/>
              <a:buChar char="•"/>
            </a:pPr>
            <a:r>
              <a:rPr lang="ar-IQ" altLang="ar-IQ" sz="3200" b="1" kern="0" dirty="0">
                <a:solidFill>
                  <a:srgbClr val="00B050"/>
                </a:solidFill>
                <a:latin typeface="Simplified Arabic" pitchFamily="18" charset="-78"/>
                <a:cs typeface="Simplified Arabic" pitchFamily="18" charset="-78"/>
              </a:rPr>
              <a:t>الجامعة المستنصرية – كلية التربية البدنية وعلوم </a:t>
            </a:r>
            <a:r>
              <a:rPr lang="ar-IQ" altLang="ar-IQ" sz="3200" b="1" kern="0" dirty="0" smtClean="0">
                <a:solidFill>
                  <a:srgbClr val="00B050"/>
                </a:solidFill>
                <a:latin typeface="Simplified Arabic" pitchFamily="18" charset="-78"/>
                <a:cs typeface="Simplified Arabic" pitchFamily="18" charset="-78"/>
              </a:rPr>
              <a:t>الرياضة </a:t>
            </a:r>
            <a:endParaRPr lang="en-US" altLang="ar-IQ" sz="3200" b="1" kern="0" dirty="0">
              <a:solidFill>
                <a:srgbClr val="00B05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3290926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عنوان 1"/>
          <p:cNvSpPr>
            <a:spLocks noGrp="1"/>
          </p:cNvSpPr>
          <p:nvPr>
            <p:ph type="title"/>
          </p:nvPr>
        </p:nvSpPr>
        <p:spPr>
          <a:xfrm>
            <a:off x="457200" y="115888"/>
            <a:ext cx="8229600" cy="720725"/>
          </a:xfrm>
        </p:spPr>
        <p:txBody>
          <a:bodyPr/>
          <a:lstStyle/>
          <a:p>
            <a:pPr algn="ctr"/>
            <a:r>
              <a:rPr lang="ar-IQ" altLang="ar-IQ" b="1" dirty="0" smtClean="0">
                <a:solidFill>
                  <a:srgbClr val="FF9900"/>
                </a:solidFill>
                <a:latin typeface="Simplified Arabic" pitchFamily="18" charset="-78"/>
                <a:cs typeface="Simplified Arabic" pitchFamily="18" charset="-78"/>
              </a:rPr>
              <a:t>الهيكل العظمي لليد</a:t>
            </a:r>
          </a:p>
        </p:txBody>
      </p:sp>
      <p:pic>
        <p:nvPicPr>
          <p:cNvPr id="20377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51050" y="908050"/>
            <a:ext cx="5041900" cy="5761038"/>
          </a:xfrm>
          <a:noFill/>
        </p:spPr>
      </p:pic>
    </p:spTree>
    <p:extLst>
      <p:ext uri="{BB962C8B-B14F-4D97-AF65-F5344CB8AC3E}">
        <p14:creationId xmlns:p14="http://schemas.microsoft.com/office/powerpoint/2010/main" val="3901054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عنوان 1"/>
          <p:cNvSpPr>
            <a:spLocks noGrp="1"/>
          </p:cNvSpPr>
          <p:nvPr>
            <p:ph type="title"/>
          </p:nvPr>
        </p:nvSpPr>
        <p:spPr>
          <a:xfrm>
            <a:off x="457200" y="115888"/>
            <a:ext cx="8229600" cy="720725"/>
          </a:xfrm>
        </p:spPr>
        <p:txBody>
          <a:bodyPr/>
          <a:lstStyle/>
          <a:p>
            <a:pPr algn="ctr"/>
            <a:r>
              <a:rPr lang="ar-IQ" altLang="ar-IQ" b="1" dirty="0" smtClean="0">
                <a:solidFill>
                  <a:srgbClr val="FF9900"/>
                </a:solidFill>
                <a:latin typeface="Simplified Arabic" pitchFamily="18" charset="-78"/>
                <a:cs typeface="Simplified Arabic" pitchFamily="18" charset="-78"/>
              </a:rPr>
              <a:t>عضلات الإبهام</a:t>
            </a:r>
          </a:p>
        </p:txBody>
      </p:sp>
      <p:pic>
        <p:nvPicPr>
          <p:cNvPr id="20480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908050"/>
            <a:ext cx="8642350" cy="5689600"/>
          </a:xfrm>
          <a:noFill/>
        </p:spPr>
      </p:pic>
    </p:spTree>
    <p:extLst>
      <p:ext uri="{BB962C8B-B14F-4D97-AF65-F5344CB8AC3E}">
        <p14:creationId xmlns:p14="http://schemas.microsoft.com/office/powerpoint/2010/main" val="3066621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عنوان 1"/>
          <p:cNvSpPr>
            <a:spLocks noGrp="1"/>
          </p:cNvSpPr>
          <p:nvPr>
            <p:ph type="title"/>
          </p:nvPr>
        </p:nvSpPr>
        <p:spPr>
          <a:xfrm>
            <a:off x="457200" y="188913"/>
            <a:ext cx="8229600" cy="647700"/>
          </a:xfrm>
        </p:spPr>
        <p:txBody>
          <a:bodyPr>
            <a:normAutofit fontScale="90000"/>
          </a:bodyPr>
          <a:lstStyle/>
          <a:p>
            <a:pPr algn="ctr"/>
            <a:r>
              <a:rPr lang="ar-IQ" altLang="ar-IQ" b="1" dirty="0" smtClean="0">
                <a:solidFill>
                  <a:srgbClr val="FF9900"/>
                </a:solidFill>
                <a:latin typeface="Simplified Arabic" pitchFamily="18" charset="-78"/>
                <a:cs typeface="Simplified Arabic" pitchFamily="18" charset="-78"/>
              </a:rPr>
              <a:t>العضلات القابضة للإبهام</a:t>
            </a:r>
          </a:p>
        </p:txBody>
      </p:sp>
      <p:pic>
        <p:nvPicPr>
          <p:cNvPr id="20582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683568" y="1124744"/>
            <a:ext cx="7848872" cy="5472608"/>
          </a:xfrm>
          <a:noFill/>
        </p:spPr>
      </p:pic>
    </p:spTree>
    <p:extLst>
      <p:ext uri="{BB962C8B-B14F-4D97-AF65-F5344CB8AC3E}">
        <p14:creationId xmlns:p14="http://schemas.microsoft.com/office/powerpoint/2010/main" val="915619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3359</Words>
  <Application>Microsoft Office PowerPoint</Application>
  <PresentationFormat>عرض على الشاشة (3:4)‏</PresentationFormat>
  <Paragraphs>294</Paragraphs>
  <Slides>65</Slides>
  <Notes>0</Notes>
  <HiddenSlides>0</HiddenSlides>
  <MMClips>0</MMClips>
  <ScaleCrop>false</ScaleCrop>
  <HeadingPairs>
    <vt:vector size="4" baseType="variant">
      <vt:variant>
        <vt:lpstr>نسق</vt:lpstr>
      </vt:variant>
      <vt:variant>
        <vt:i4>2</vt:i4>
      </vt:variant>
      <vt:variant>
        <vt:lpstr>عناوين الشرائح</vt:lpstr>
      </vt:variant>
      <vt:variant>
        <vt:i4>65</vt:i4>
      </vt:variant>
    </vt:vector>
  </HeadingPairs>
  <TitlesOfParts>
    <vt:vector size="67" baseType="lpstr">
      <vt:lpstr>1_نسق Office</vt:lpstr>
      <vt:lpstr>2_نسق Office</vt:lpstr>
      <vt:lpstr>8</vt:lpstr>
      <vt:lpstr>تذكير / انتهت المحاضرة السابقة (7) </vt:lpstr>
      <vt:lpstr>تنويه</vt:lpstr>
      <vt:lpstr>المحاضرة الثامنة : تكملة الجهاز الهيكلي وإصاباته : الجزء السادس (الأخير)</vt:lpstr>
      <vt:lpstr>اليدين Hand</vt:lpstr>
      <vt:lpstr>عظام اليد</vt:lpstr>
      <vt:lpstr>الهيكل العظمي لليد</vt:lpstr>
      <vt:lpstr>عضلات الإبهام</vt:lpstr>
      <vt:lpstr>العضلات القابضة للإبهام</vt:lpstr>
      <vt:lpstr>إصابة لوي مفاصل الأصابع   Finger join twist </vt:lpstr>
      <vt:lpstr>الأعراض   Symptoms</vt:lpstr>
      <vt:lpstr>الإسعافات والعلاج Therapeutic and First aid </vt:lpstr>
      <vt:lpstr>طرقعة (طقطقة) الأصابع</vt:lpstr>
      <vt:lpstr>أضرار فرقعة الأصابع</vt:lpstr>
      <vt:lpstr>القدمين</vt:lpstr>
      <vt:lpstr>الهيكل العظمي للقدم</vt:lpstr>
      <vt:lpstr>صورة الهيكل العظمي للقدم</vt:lpstr>
      <vt:lpstr>1ـ2ـ2ـ5 إصابات كاحل القدم  Foot Injury </vt:lpstr>
      <vt:lpstr>صورة توضح الهيكل العظمي للقدم</vt:lpstr>
      <vt:lpstr>تصميم القدم</vt:lpstr>
      <vt:lpstr>صورة توضح عضلات وأربطة القدم</vt:lpstr>
      <vt:lpstr>إصابات كاحل القدم </vt:lpstr>
      <vt:lpstr>* العلاج Therapeutic</vt:lpstr>
      <vt:lpstr>عرض تقديمي في PowerPoint</vt:lpstr>
      <vt:lpstr>الإصابة الثانية من إصابات مفصل الكاحل</vt:lpstr>
      <vt:lpstr>أربطة مفصل الكاحل الداخلية والخارجية</vt:lpstr>
      <vt:lpstr>صورة توضح أربطة الكاحل المعرضة للإصابة</vt:lpstr>
      <vt:lpstr>أربطة الكاحل التي تتمزق جراء الالتواء</vt:lpstr>
      <vt:lpstr>س: ماهي ميكانيكية إصابة التواء مفصل الكاحل؟ </vt:lpstr>
      <vt:lpstr>أعراض الالتواء</vt:lpstr>
      <vt:lpstr>ومن أعراض الإصابة أيضاً</vt:lpstr>
      <vt:lpstr>صورة أعراض التواء الكاحل</vt:lpstr>
      <vt:lpstr>درجات التواء مفصل الكاحل  Ankle joint twist degrees</vt:lpstr>
      <vt:lpstr>درجات تمزق اربطة الكاحل</vt:lpstr>
      <vt:lpstr>الإسعاف والعلاج  Therapeutic and First aid </vt:lpstr>
      <vt:lpstr>1. معالجة الإصابة من الدرجة الأولى والثانية</vt:lpstr>
      <vt:lpstr>تثبيت الكاحل</vt:lpstr>
      <vt:lpstr>2. معالجة الالتواء من الدرجة الثالثة</vt:lpstr>
      <vt:lpstr>3. أما العلاج في حالات الالتواء المصاحب بتمزق سوى كان جزئي أو تام فان العلاج يكون</vt:lpstr>
      <vt:lpstr>العلاج الطبيعي  Natural therapy في حالات الالتواء المصاحب بتمزق سوى كان جزئي أو تام فان العلاج يكون</vt:lpstr>
      <vt:lpstr>الوقاية من الإصابة بالتواء مفصل الكاحل  Prophylaxis</vt:lpstr>
      <vt:lpstr>3. خلع وكسر عظم الكعب Calcaneus</vt:lpstr>
      <vt:lpstr>صورة توضح كسر عظم الكعب</vt:lpstr>
      <vt:lpstr>صورة توضح كسر عظم الكعب</vt:lpstr>
      <vt:lpstr>صورة توضح عظم الكعب</vt:lpstr>
      <vt:lpstr>ميكانيكية الإصابة  Injury mechanism كسر عظم الكعب</vt:lpstr>
      <vt:lpstr>محور جديد من محاور المحاضرة</vt:lpstr>
      <vt:lpstr>1 - 3  الأربطة    ligaments </vt:lpstr>
      <vt:lpstr>1ـ3ـ1 أربطة مفصل الركبة وإصاباتها  Ligaments for Knee Joint</vt:lpstr>
      <vt:lpstr>صورة توضح الرباط الوحشي والإنسي لمفصل الركبة</vt:lpstr>
      <vt:lpstr>تكملة أربطة مفصل الركبة </vt:lpstr>
      <vt:lpstr>عرض تقديمي في PowerPoint</vt:lpstr>
      <vt:lpstr>س: وضح إصابة تمزق الرباط الصليبي الأمامي للركبة؟</vt:lpstr>
      <vt:lpstr>صورة توضح الرباط الصليبي الأمامي والخلفي والجانبي</vt:lpstr>
      <vt:lpstr> س: ميكانيكية الإصابة  Injury mechanism تمزق الرباط الصليبي الأمامي للركبة؟</vt:lpstr>
      <vt:lpstr>س: الأعراض Symptoms لتمزق الرباط الصليبي الأمامي للركبة</vt:lpstr>
      <vt:lpstr>س: ماهي درجات إصابات الأربطة في مفصل الركبة :ـ تنقسم إلى:ـ</vt:lpstr>
      <vt:lpstr>ومن درجات إصابات الأربطة في مفصل الركبة</vt:lpstr>
      <vt:lpstr>1ـ4 المرأة الرياضية  women Sports والاختلافات الجسمية.</vt:lpstr>
      <vt:lpstr>المرأة الرياضية</vt:lpstr>
      <vt:lpstr>تكملة موضوع المرأة الرياضية</vt:lpstr>
      <vt:lpstr>الاختلافات الجسمية ( الأنثروبومترية) بين المرأة والرجل</vt:lpstr>
      <vt:lpstr>ومن الاختلافات الجسمية ( الأنثروبومترية) بين المرأة والرجل</vt:lpstr>
      <vt:lpstr>حوض المرأة والرجل</vt:lpstr>
      <vt:lpstr>انتهت المحاضرة (8) الجهاز الهيكلي وإصاباته (الجزء السادس والأخير)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Dr.hassan</dc:creator>
  <cp:lastModifiedBy>DR.Ahmed Saker 2O11</cp:lastModifiedBy>
  <cp:revision>34</cp:revision>
  <dcterms:created xsi:type="dcterms:W3CDTF">2024-09-21T06:12:23Z</dcterms:created>
  <dcterms:modified xsi:type="dcterms:W3CDTF">2024-11-26T07:58:15Z</dcterms:modified>
</cp:coreProperties>
</file>