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  <p:sldMasterId id="2147484212" r:id="rId2"/>
  </p:sldMasterIdLst>
  <p:sldIdLst>
    <p:sldId id="257" r:id="rId3"/>
    <p:sldId id="260" r:id="rId4"/>
    <p:sldId id="311" r:id="rId5"/>
    <p:sldId id="262" r:id="rId6"/>
    <p:sldId id="31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12" r:id="rId47"/>
    <p:sldId id="302" r:id="rId48"/>
    <p:sldId id="313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00"/>
    <a:srgbClr val="CC0099"/>
    <a:srgbClr val="CC00CC"/>
    <a:srgbClr val="FF3300"/>
    <a:srgbClr val="FF00FF"/>
    <a:srgbClr val="009900"/>
    <a:srgbClr val="CC6600"/>
    <a:srgbClr val="0066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02/06/1446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6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02/06/1446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1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02/06/1446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39F21-E985-4C75-8A5A-E00E32CAC6BE}" type="slidenum">
              <a:rPr lang="ar-SA" altLang="ar-IQ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6155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8E9C5-2781-4B3C-9D16-5AF9ED83E599}" type="slidenum">
              <a:rPr lang="ar-SA" altLang="ar-IQ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4047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D08D8-4C25-47E8-B6E9-FCD95787601F}" type="slidenum">
              <a:rPr lang="ar-SA" altLang="ar-IQ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3507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CB509-2F16-4822-BDCE-01BF03CCBE57}" type="slidenum">
              <a:rPr lang="ar-SA" altLang="ar-IQ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08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2D908-ED20-418F-BA50-E0595ECECDE2}" type="slidenum">
              <a:rPr lang="ar-SA" altLang="ar-IQ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8486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2CFDC-C01F-47E7-8960-8F629EB70D76}" type="slidenum">
              <a:rPr lang="ar-SA" altLang="ar-IQ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8588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C470D-76B9-423A-9F64-53BDBC7299F7}" type="slidenum">
              <a:rPr lang="ar-SA" altLang="ar-IQ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7400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08237-F01D-4DD6-8E74-2F62B602177D}" type="slidenum">
              <a:rPr lang="ar-SA" altLang="ar-IQ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8108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02/06/1446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40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7C69E-C9AA-42C7-BB81-ED5A83082DD5}" type="slidenum">
              <a:rPr lang="ar-SA" altLang="ar-IQ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7978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C00B9-4D81-4D86-8BE4-573FAF53B7E2}" type="slidenum">
              <a:rPr lang="ar-SA" altLang="ar-IQ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1108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9F758-3F07-4E74-BE27-F3531875AB05}" type="slidenum">
              <a:rPr lang="ar-SA" altLang="ar-IQ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720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02/06/1446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3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02/06/1446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02/06/1446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8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02/06/1446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8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02/06/1446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7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02/06/1446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8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02/06/1446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7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02/06/1446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1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1E5081-9509-4A0D-A98E-30FE85C80E73}" type="slidenum">
              <a:rPr lang="ar-SA" altLang="ar-IQ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1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allAtOnce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63959"/>
          </a:xfrm>
        </p:spPr>
        <p:txBody>
          <a:bodyPr>
            <a:noAutofit/>
          </a:bodyPr>
          <a:lstStyle/>
          <a:p>
            <a:r>
              <a:rPr lang="ar-IQ" sz="9600" b="1" dirty="0" smtClean="0">
                <a:solidFill>
                  <a:srgbClr val="FF0000"/>
                </a:solidFill>
              </a:rPr>
              <a:t>9</a:t>
            </a:r>
            <a:endParaRPr lang="ar-IQ" sz="9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56792"/>
            <a:ext cx="7772400" cy="4996408"/>
          </a:xfrm>
        </p:spPr>
        <p:txBody>
          <a:bodyPr>
            <a:normAutofit fontScale="92500" lnSpcReduction="20000"/>
          </a:bodyPr>
          <a:lstStyle/>
          <a:p>
            <a:r>
              <a:rPr lang="ar-IQ" sz="3600" b="1" dirty="0" smtClean="0">
                <a:solidFill>
                  <a:srgbClr val="002060"/>
                </a:solidFill>
              </a:rPr>
              <a:t>المحاضرة التاسعة ( 9 )</a:t>
            </a:r>
          </a:p>
          <a:p>
            <a:pPr lvl="0"/>
            <a:r>
              <a:rPr lang="ar-IQ" altLang="ar-IQ" sz="5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الجهاز العضلي وإصاباته (الجزء الأول)</a:t>
            </a:r>
          </a:p>
          <a:p>
            <a:pPr lvl="0"/>
            <a:r>
              <a:rPr lang="ar-IQ" altLang="ar-IQ" sz="5000" b="1" dirty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( </a:t>
            </a:r>
            <a:r>
              <a:rPr lang="en-US" altLang="ar-IQ" sz="5000" b="1" dirty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( Muscular </a:t>
            </a:r>
            <a:r>
              <a:rPr lang="en-US" altLang="ar-IQ" sz="50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System</a:t>
            </a:r>
            <a:endParaRPr lang="ar-IQ" sz="3600" b="1" dirty="0" smtClean="0">
              <a:solidFill>
                <a:srgbClr val="002060"/>
              </a:solidFill>
            </a:endParaRPr>
          </a:p>
          <a:p>
            <a:r>
              <a:rPr lang="ar-IQ" sz="3600" b="1" dirty="0" smtClean="0">
                <a:solidFill>
                  <a:srgbClr val="00B050"/>
                </a:solidFill>
              </a:rPr>
              <a:t>العام الدراسي</a:t>
            </a:r>
          </a:p>
          <a:p>
            <a:r>
              <a:rPr lang="ar-IQ" sz="3600" b="1" dirty="0" smtClean="0">
                <a:solidFill>
                  <a:srgbClr val="00B050"/>
                </a:solidFill>
              </a:rPr>
              <a:t>2024 – 2025</a:t>
            </a:r>
          </a:p>
          <a:p>
            <a:pPr lvl="0"/>
            <a:r>
              <a:rPr lang="ar-IQ" sz="3600" b="1" dirty="0" smtClean="0">
                <a:solidFill>
                  <a:srgbClr val="C00000"/>
                </a:solidFill>
              </a:rPr>
              <a:t>المرحلة </a:t>
            </a:r>
            <a:r>
              <a:rPr lang="ar-IQ" sz="3600" b="1" dirty="0">
                <a:solidFill>
                  <a:srgbClr val="C00000"/>
                </a:solidFill>
              </a:rPr>
              <a:t>الثالثة الدراسة </a:t>
            </a:r>
            <a:r>
              <a:rPr lang="ar-IQ" sz="3600" b="1" dirty="0" smtClean="0">
                <a:solidFill>
                  <a:srgbClr val="C00000"/>
                </a:solidFill>
              </a:rPr>
              <a:t>صباحية</a:t>
            </a:r>
            <a:r>
              <a:rPr lang="ar-IQ" sz="3600" b="1" dirty="0">
                <a:solidFill>
                  <a:srgbClr val="C00000"/>
                </a:solidFill>
              </a:rPr>
              <a:t> </a:t>
            </a:r>
            <a:r>
              <a:rPr lang="ar-IQ" sz="3600" b="1" dirty="0" smtClean="0">
                <a:solidFill>
                  <a:srgbClr val="C00000"/>
                </a:solidFill>
              </a:rPr>
              <a:t>والمسائية </a:t>
            </a:r>
            <a:endParaRPr lang="ar-IQ" sz="4800" b="1" dirty="0" smtClean="0">
              <a:solidFill>
                <a:srgbClr val="7030A0"/>
              </a:solidFill>
            </a:endParaRPr>
          </a:p>
          <a:p>
            <a:r>
              <a:rPr lang="ar-IQ" sz="4800" b="1" dirty="0" smtClean="0">
                <a:solidFill>
                  <a:srgbClr val="7030A0"/>
                </a:solidFill>
              </a:rPr>
              <a:t>مادة تأهيل الإصابات الرياضية</a:t>
            </a:r>
          </a:p>
          <a:p>
            <a:pPr marL="342900" lvl="0" indent="-342900" fontAlgn="base">
              <a:spcAft>
                <a:spcPct val="0"/>
              </a:spcAft>
              <a:buFontTx/>
              <a:buChar char="•"/>
            </a:pPr>
            <a:r>
              <a:rPr lang="ar-IQ" altLang="ar-IQ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marL="342900" lvl="0" indent="-342900" fontAlgn="base">
              <a:spcAft>
                <a:spcPct val="0"/>
              </a:spcAft>
              <a:buFontTx/>
              <a:buChar char="•"/>
            </a:pP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وعلوم </a:t>
            </a:r>
            <a:r>
              <a:rPr lang="ar-IQ" altLang="ar-IQ" b="1" kern="0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 </a:t>
            </a:r>
            <a:endParaRPr lang="en-US" altLang="ar-IQ" b="1" kern="0" dirty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21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ar-SA" altLang="ar-IQ" sz="3200" b="1" dirty="0" smtClean="0">
                <a:solidFill>
                  <a:srgbClr val="FF0000"/>
                </a:solidFill>
              </a:rPr>
              <a:t>العضلات المخططة (الإرادية)</a:t>
            </a:r>
            <a:r>
              <a:rPr lang="ar-IQ" altLang="ar-IQ" sz="3200" b="1" dirty="0" smtClean="0">
                <a:solidFill>
                  <a:srgbClr val="FF0000"/>
                </a:solidFill>
              </a:rPr>
              <a:t>(الهيكلية) </a:t>
            </a:r>
            <a:r>
              <a:rPr lang="en-US" altLang="ar-IQ" sz="1800" b="1" dirty="0" smtClean="0">
                <a:solidFill>
                  <a:srgbClr val="FF0000"/>
                </a:solidFill>
              </a:rPr>
              <a:t>Voluntary muscle </a:t>
            </a:r>
            <a:r>
              <a:rPr lang="ar-IQ" altLang="ar-IQ" sz="1800" b="1" dirty="0" smtClean="0">
                <a:solidFill>
                  <a:srgbClr val="FF0000"/>
                </a:solidFill>
              </a:rPr>
              <a:t>:</a:t>
            </a:r>
            <a:r>
              <a:rPr lang="ar-IQ" altLang="ar-IQ" sz="4000" dirty="0" smtClean="0">
                <a:solidFill>
                  <a:srgbClr val="FF0000"/>
                </a:solidFill>
              </a:rPr>
              <a:t> </a:t>
            </a:r>
            <a:endParaRPr lang="en-US" altLang="ar-IQ" sz="4000" dirty="0" smtClean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805487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SA" altLang="ar-IQ" b="1" u="sng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واجبها</a:t>
            </a:r>
            <a:r>
              <a:rPr lang="ar-SA" altLang="ar-IQ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 تحيرك الجسم وانتصاب القامة</a:t>
            </a:r>
            <a:r>
              <a:rPr lang="ar-IQ" altLang="ar-IQ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- (</a:t>
            </a:r>
            <a:r>
              <a:rPr lang="ar-IQ" altLang="ar-IQ" b="1" u="sng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إرادية)</a:t>
            </a:r>
            <a:r>
              <a:rPr lang="ar-IQ" altLang="ar-IQ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u="sng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سُميت</a:t>
            </a:r>
            <a:r>
              <a:rPr lang="ar-SA" altLang="ar-IQ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 هكذا لأنها تخضع في حركاتها لإرادة الإنسان</a:t>
            </a:r>
            <a:r>
              <a:rPr lang="ar-IQ" altLang="ar-IQ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- (مخططة) </a:t>
            </a:r>
            <a:r>
              <a:rPr lang="ar-SA" altLang="ar-IQ" b="1" dirty="0" smtClean="0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كذلك تُدعى بالعضلات المخططة لأنها تبدو تحت المجهر على شكل</a:t>
            </a:r>
            <a:r>
              <a:rPr lang="en-US" altLang="ar-IQ" b="1" dirty="0" smtClean="0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dirty="0" smtClean="0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خطوط ليفية</a:t>
            </a:r>
            <a:r>
              <a:rPr lang="ar-IQ" altLang="ar-IQ" b="1" dirty="0" smtClean="0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وهذه العضلات تُستخدم في الحركات الهيكلية كالمشي والكلام والكتابة والتنفس </a:t>
            </a:r>
            <a:r>
              <a:rPr lang="ar-SA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(بواسطة عضلات بين الأضلاع وعضلة الحجاب الحاجز)</a:t>
            </a:r>
            <a:r>
              <a:rPr lang="ar-IQ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- (هيكلية) </a:t>
            </a:r>
            <a:r>
              <a:rPr lang="ar-SA" altLang="ar-IQ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ويَطلق عليها بعض العلماء اسم العضلات الهيكلية نظراً لاتصال نهاياتها بالهيكل العظمي للجسم </a:t>
            </a:r>
            <a:endParaRPr lang="ar-IQ" altLang="ar-IQ" b="1" dirty="0" smtClean="0">
              <a:solidFill>
                <a:srgbClr val="CC66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تتصل طرفي العضلة بالعظام منن خلال وتري العضلة وكما يلي:-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- (المنشأ) </a:t>
            </a:r>
            <a:r>
              <a:rPr lang="ar-SA" altLang="ar-IQ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اتصالها الأقرب الذي يكون ثابتاً هو </a:t>
            </a:r>
            <a:r>
              <a:rPr lang="ar-SA" altLang="ar-IQ" b="1" u="sng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منشأ</a:t>
            </a:r>
            <a:r>
              <a:rPr lang="ar-SA" altLang="ar-IQ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 العضلة 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- (المدغم) </a:t>
            </a:r>
            <a:r>
              <a:rPr lang="ar-SA" altLang="ar-IQ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واتصالها البعيد الذي يتحرك عادة هو </a:t>
            </a:r>
            <a:r>
              <a:rPr lang="ar-SA" altLang="ar-IQ" b="1" u="sng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مدغم</a:t>
            </a:r>
            <a:r>
              <a:rPr lang="ar-SA" altLang="ar-IQ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 العضلة </a:t>
            </a:r>
            <a:r>
              <a:rPr lang="en-US" altLang="ar-IQ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(Insertion)</a:t>
            </a:r>
            <a:r>
              <a:rPr lang="ar-SA" altLang="ar-IQ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IQ" altLang="ar-IQ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b="1" dirty="0" smtClean="0">
              <a:solidFill>
                <a:srgbClr val="0099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81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العضلات الهيكلية والوترين المنشأ والمدغم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9219" name="Picture 4" descr="30762_115574008480683_110223692349048_85347_7936759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125538"/>
            <a:ext cx="6265862" cy="499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Autofit/>
          </a:bodyPr>
          <a:lstStyle/>
          <a:p>
            <a:pPr eaLnBrk="1" hangingPunct="1"/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تركيب العضلة المخططة (الإرادية)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(مكونات العضلة بالترتيب)</a:t>
            </a:r>
            <a:r>
              <a:rPr lang="en-US" altLang="ar-IQ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08050"/>
            <a:ext cx="8856663" cy="5826579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(الخلية العضلية)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: إن الوحدة البنائية للعضلة المخططة  هو </a:t>
            </a:r>
            <a:r>
              <a:rPr lang="ar-IQ" altLang="ar-IQ" sz="2800" b="1" u="sng" dirty="0" smtClean="0">
                <a:latin typeface="Simplified Arabic" pitchFamily="18" charset="-78"/>
                <a:cs typeface="Simplified Arabic" pitchFamily="18" charset="-78"/>
              </a:rPr>
              <a:t>الليف العضلي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2800" b="1" dirty="0" smtClean="0">
                <a:latin typeface="Simplified Arabic" pitchFamily="18" charset="-78"/>
                <a:cs typeface="Simplified Arabic" pitchFamily="18" charset="-78"/>
              </a:rPr>
              <a:t>muscular Fiber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sz="2800" b="1" u="sng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الليف العضلي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) : وهو نسيج طولي الشكل يمتد على طول العضلة (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تكون الألياف العضلية طويلة ورقيقة طولها يتراوح من 1ملم ـ 30سم)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sz="2800" b="1" u="sng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غشاء الليف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) : ويُحيط بكل ليف غلاف على شكل أنبوب يُسمى </a:t>
            </a:r>
            <a:r>
              <a:rPr lang="ar-IQ" altLang="ar-IQ" sz="2800" b="1" u="sng" dirty="0" smtClean="0">
                <a:latin typeface="Simplified Arabic" pitchFamily="18" charset="-78"/>
                <a:cs typeface="Simplified Arabic" pitchFamily="18" charset="-78"/>
              </a:rPr>
              <a:t>الغمد العضلي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sz="2800" b="1" dirty="0" smtClean="0">
                <a:latin typeface="Simplified Arabic" pitchFamily="18" charset="-78"/>
                <a:cs typeface="Simplified Arabic" pitchFamily="18" charset="-78"/>
              </a:rPr>
              <a:t>muscular Sheath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).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sz="28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من صفات الغمد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) ولا يلتصق هذا الغمد</a:t>
            </a:r>
            <a:r>
              <a:rPr lang="en-US" alt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مع غمد الليف الذي يُجاوره مما يُسهل عملية التقلص والانبساط لليف العضلي.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sz="2800" b="1" u="sng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الحزمة العضلية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) : تتجمع الألياف العضلية مع بعضها مكونة </a:t>
            </a:r>
            <a:r>
              <a:rPr lang="ar-IQ" altLang="ar-IQ" sz="2800" b="1" u="sng" dirty="0" smtClean="0">
                <a:latin typeface="Simplified Arabic" pitchFamily="18" charset="-78"/>
                <a:cs typeface="Simplified Arabic" pitchFamily="18" charset="-78"/>
              </a:rPr>
              <a:t>حزم عضلية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sz="2800" b="1" dirty="0" smtClean="0">
                <a:latin typeface="Simplified Arabic" pitchFamily="18" charset="-78"/>
                <a:cs typeface="Simplified Arabic" pitchFamily="18" charset="-78"/>
              </a:rPr>
              <a:t>bundle of fibers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) مختلفة الحجم والشكل ويُحيط بكل حزمة من الحُزم نسيج ضام أقوى من الغمد العضلي.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sz="2800" b="1" u="sng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العضلة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) تتجمع الحزم العضلية وتحاط بغلاف من النسيج الضام مكوناً العضلة(</a:t>
            </a:r>
            <a:r>
              <a:rPr lang="en-US" altLang="ar-IQ" sz="2800" b="1" dirty="0" smtClean="0">
                <a:latin typeface="Simplified Arabic" pitchFamily="18" charset="-78"/>
                <a:cs typeface="Simplified Arabic" pitchFamily="18" charset="-78"/>
              </a:rPr>
              <a:t>muscle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). 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008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</a:rPr>
              <a:t>صورة توضح تركيب العضلة</a:t>
            </a:r>
            <a:r>
              <a:rPr lang="ar-IQ" altLang="ar-IQ" sz="4000" dirty="0" smtClean="0">
                <a:solidFill>
                  <a:srgbClr val="FF0000"/>
                </a:solidFill>
              </a:rPr>
              <a:t> </a:t>
            </a:r>
            <a:endParaRPr lang="en-US" altLang="ar-IQ" sz="4000" dirty="0" smtClean="0">
              <a:solidFill>
                <a:srgbClr val="FF0000"/>
              </a:solidFill>
            </a:endParaRPr>
          </a:p>
        </p:txBody>
      </p:sp>
      <p:pic>
        <p:nvPicPr>
          <p:cNvPr id="11267" name="Picture 4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25538"/>
            <a:ext cx="8137525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9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SA" altLang="ar-IQ" sz="3200" b="1" dirty="0" smtClean="0">
                <a:solidFill>
                  <a:srgbClr val="FF0000"/>
                </a:solidFill>
              </a:rPr>
              <a:t>2ـ العضلات </a:t>
            </a:r>
            <a:r>
              <a:rPr lang="ar-IQ" altLang="ar-IQ" sz="3200" b="1" dirty="0" smtClean="0">
                <a:solidFill>
                  <a:srgbClr val="FF0000"/>
                </a:solidFill>
              </a:rPr>
              <a:t>اللاإرادية (الملساء)  </a:t>
            </a:r>
            <a:r>
              <a:rPr lang="en-US" altLang="ar-IQ" sz="2400" b="1" dirty="0" smtClean="0">
                <a:solidFill>
                  <a:srgbClr val="FF0000"/>
                </a:solidFill>
              </a:rPr>
              <a:t>Involuntary muscle</a:t>
            </a:r>
            <a:r>
              <a:rPr lang="ar-IQ" altLang="ar-IQ" sz="2400" b="1" dirty="0" smtClean="0">
                <a:solidFill>
                  <a:srgbClr val="FF0000"/>
                </a:solidFill>
              </a:rPr>
              <a:t>:</a:t>
            </a:r>
            <a:r>
              <a:rPr lang="ar-IQ" altLang="ar-IQ" sz="4000" b="1" dirty="0" smtClean="0">
                <a:solidFill>
                  <a:srgbClr val="FF0000"/>
                </a:solidFill>
              </a:rPr>
              <a:t> </a:t>
            </a:r>
            <a:endParaRPr lang="en-US" altLang="ar-IQ" sz="4000" b="1" dirty="0" smtClean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052513"/>
            <a:ext cx="8856663" cy="5472112"/>
          </a:xfrm>
        </p:spPr>
        <p:txBody>
          <a:bodyPr/>
          <a:lstStyle/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وهي العضلات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تتحرك بعيداً عن </a:t>
            </a:r>
            <a:r>
              <a:rPr lang="ar-SA" altLang="ar-IQ" sz="36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إرادة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الإنسان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(الملساء)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ويطلق عليها اسم العضلات الملساء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لأنها لا تبدي أية خطوط ليفية تحت المجهر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وتكون أليافها اقصر وأسمك.</a:t>
            </a: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وتوجد في الأعضاء الداخلية 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(Interior Organs)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التي تتقلص آلياً مثل المعدة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(Stomach)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، الأمعاء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(Intestine)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، الأوعية الدموية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(Capillary)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، رحم المرأة 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(Womb)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، والجهاز البولي ، وتسيطر على بؤبؤ العين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Pupil of the eye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). </a:t>
            </a:r>
            <a:endParaRPr lang="en-US" altLang="ar-IQ" sz="36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335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SA" altLang="ar-IQ" sz="3200" b="1" dirty="0" smtClean="0">
                <a:solidFill>
                  <a:srgbClr val="FF0000"/>
                </a:solidFill>
              </a:rPr>
              <a:t>3. عضلة القلب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Myocardium</a:t>
            </a:r>
            <a:r>
              <a:rPr lang="ar-SA" altLang="ar-IQ" sz="3200" b="1" dirty="0" smtClean="0">
                <a:solidFill>
                  <a:srgbClr val="FF0000"/>
                </a:solidFill>
              </a:rPr>
              <a:t>: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algn="just" eaLnBrk="1" hangingPunct="1"/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هي 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عضلة 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ذات خصائص وسطية بين النوعين الأوليين إذ هي لا إرادية ولكنها مخططة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تبدأ بالتقلص من الأيام المبكرة من عمر الجنين وحتى الوفاة بدون تعب </a:t>
            </a:r>
            <a:r>
              <a:rPr lang="en-US" altLang="ar-IQ" sz="4000" b="1" dirty="0" smtClean="0">
                <a:latin typeface="Simplified Arabic" pitchFamily="18" charset="-78"/>
                <a:cs typeface="Simplified Arabic" pitchFamily="18" charset="-78"/>
              </a:rPr>
              <a:t>(Fatigue) 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4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تعمل عضلة القلب بدون حاجة إلى حوافز من الجهاز العصبي المركزي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en-US" altLang="ar-IQ" sz="4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618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صورة توضح عضلة القلب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pic>
        <p:nvPicPr>
          <p:cNvPr id="14339" name="Picture 4" descr="79732_12222812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12875"/>
            <a:ext cx="8281988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SA" altLang="ar-IQ" sz="3200" b="1" dirty="0" smtClean="0">
                <a:solidFill>
                  <a:srgbClr val="FF0000"/>
                </a:solidFill>
              </a:rPr>
              <a:t>3ـ3 التقلص العضلي (الانقباض العضلي)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545137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ar-SA" altLang="ar-IQ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هناك نوعان من التقلص العضلي </a:t>
            </a:r>
            <a:r>
              <a:rPr lang="en-US" altLang="ar-IQ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Contraction</a:t>
            </a:r>
            <a:r>
              <a:rPr lang="ar-SA" altLang="ar-IQ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:ـ </a:t>
            </a:r>
            <a:endParaRPr lang="ar-IQ" altLang="ar-IQ" b="1" dirty="0" smtClean="0">
              <a:solidFill>
                <a:srgbClr val="CC0099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b="1" u="sng" dirty="0" smtClean="0">
                <a:solidFill>
                  <a:srgbClr val="99CC00"/>
                </a:solidFill>
                <a:latin typeface="Simplified Arabic" pitchFamily="18" charset="-78"/>
                <a:cs typeface="Simplified Arabic" pitchFamily="18" charset="-78"/>
              </a:rPr>
              <a:t>التقلص المتحرك </a:t>
            </a:r>
            <a:r>
              <a:rPr lang="en-US" altLang="ar-IQ" b="1" dirty="0" smtClean="0">
                <a:solidFill>
                  <a:srgbClr val="99CC00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b="1" u="sng" dirty="0" smtClean="0">
                <a:solidFill>
                  <a:srgbClr val="99CC00"/>
                </a:solidFill>
                <a:latin typeface="Simplified Arabic" pitchFamily="18" charset="-78"/>
                <a:cs typeface="Simplified Arabic" pitchFamily="18" charset="-78"/>
              </a:rPr>
              <a:t>Isotonic)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: 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فيه تقصير في الليف وبالتالي تقصير طول العضلة.</a:t>
            </a:r>
          </a:p>
          <a:p>
            <a:pPr algn="just" eaLnBrk="1" hangingPunct="1"/>
            <a:r>
              <a:rPr lang="ar-IQ" altLang="ar-IQ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التقلص الثابت </a:t>
            </a:r>
            <a:r>
              <a:rPr lang="en-US" altLang="ar-IQ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(Isometric)</a:t>
            </a:r>
            <a:r>
              <a:rPr lang="ar-IQ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: 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تقلص العضلة مع بقائها على طولها ولا يحدث حركة.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عرف منشأ العضلة ومدغمها؟</a:t>
            </a:r>
            <a:endParaRPr lang="ar-SA" altLang="ar-IQ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المنشأ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إن أصل العضلة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(Origin)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هو ارتكازها الذي يبقى ثابتاً أثناء الحركة في التقلص العضلي.</a:t>
            </a: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المدغم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) أما المغرز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(Insertion)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فهو ارتكازها الذي يتحرك في اتجاه خط سحب الألياف العضلية نحو الأصل (أي تقريب المغرز إلى الأصل).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23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3ـ4 الإصابات العضلية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 Muscles Injury</a:t>
            </a:r>
            <a:r>
              <a:rPr lang="ar-IQ" altLang="ar-IQ" sz="32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32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83406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علل ما يأتي :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إصابات العضلات بأنواعها يُعد من الإصابات </a:t>
            </a:r>
            <a:r>
              <a:rPr lang="ar-SA" altLang="ar-IQ" sz="54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الكثيرة</a:t>
            </a:r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 الحدوث والانتشار بين الرياضيين</a:t>
            </a:r>
            <a:r>
              <a:rPr lang="ar-IQ" altLang="ar-IQ" sz="5400" b="1" dirty="0">
                <a:latin typeface="Simplified Arabic" pitchFamily="18" charset="-78"/>
                <a:cs typeface="Simplified Arabic" pitchFamily="18" charset="-78"/>
              </a:rPr>
              <a:t>؟</a:t>
            </a:r>
            <a:endParaRPr lang="ar-IQ" altLang="ar-IQ" sz="5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الجواب: </a:t>
            </a:r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كون العضلات هي الأداة الرئيسة المنفذة لمتطلبات الأداء البدني ومُكون رئيسي </a:t>
            </a:r>
            <a:r>
              <a:rPr lang="ar-SA" altLang="ar-IQ" sz="54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للجهاز الحركي </a:t>
            </a:r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للإنسان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altLang="ar-IQ" sz="54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92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3ـ4ـ1 إصابة آلام العضلات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 Muscles Pain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689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sz="2800" b="1" u="sng" dirty="0" smtClean="0">
                <a:latin typeface="Simplified Arabic" pitchFamily="18" charset="-78"/>
                <a:cs typeface="Simplified Arabic" pitchFamily="18" charset="-78"/>
              </a:rPr>
              <a:t>هذه الحالة تنتج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عن الإطالة في </a:t>
            </a:r>
            <a:r>
              <a:rPr lang="ar-IQ" altLang="ar-IQ" sz="28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مده التمرين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القائم على شد العضلة وهذا يؤدي إلى حدوث تغيرات في الألياف العضلية المكونة للعضلة نفسها. 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والذي يؤدي إلى آلام العضلات </a:t>
            </a:r>
            <a:r>
              <a:rPr lang="ar-IQ" altLang="ar-IQ" sz="2800" b="1" u="sng" dirty="0" smtClean="0">
                <a:latin typeface="Simplified Arabic" pitchFamily="18" charset="-78"/>
                <a:cs typeface="Simplified Arabic" pitchFamily="18" charset="-78"/>
              </a:rPr>
              <a:t>والتي تدوم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في الغالب (من 8 - 24 ) ساعة عقب كل تمرين.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فإذا </a:t>
            </a:r>
            <a:r>
              <a:rPr lang="ar-IQ" altLang="ar-IQ" sz="2800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تركز</a:t>
            </a:r>
            <a:r>
              <a:rPr lang="ar-IQ" altLang="ar-IQ" sz="28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الألم</a:t>
            </a:r>
            <a:r>
              <a:rPr lang="ar-IQ" altLang="ar-IQ" sz="28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في موضع واحد فغالباً ما تكون العضلة قد تعرضت للإصابة 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وإذا</a:t>
            </a:r>
            <a:r>
              <a:rPr lang="ar-IQ" altLang="ar-IQ" sz="28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توزع</a:t>
            </a:r>
            <a:r>
              <a:rPr lang="ar-IQ" altLang="ar-IQ" sz="28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الألم فمن المحتمل أن يكون ذلك نتيجة تورم أنسجة العضلة التي يُعاني فيها الرياضي من ألم العضلات.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الوقاية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من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الألم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العضلي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) لذلك يجب أن يكون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الأداء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بطيئاً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u="sng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وتعالج</a:t>
            </a:r>
            <a:r>
              <a:rPr lang="ar-IQ" altLang="ar-IQ" sz="2800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 الآلام العضلية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بالراحة والثلج ورباط ضاغط.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وغالباً ما يشعر بالتحسن في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اليوم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التالي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ويمكنه مواصلة التمارين  بعد ذلك.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69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7311" y="272981"/>
            <a:ext cx="8536676" cy="777923"/>
          </a:xfrm>
        </p:spPr>
        <p:txBody>
          <a:bodyPr>
            <a:normAutofit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تنويه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0625" y="1282888"/>
            <a:ext cx="8270543" cy="5041711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 المحاضرة خاصة بطلبة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المرحلة </a:t>
            </a:r>
            <a:r>
              <a:rPr lang="ar-IQ" sz="7200" b="1" dirty="0" smtClean="0">
                <a:solidFill>
                  <a:schemeClr val="accent4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الثالثة - الدراسة الصباحية </a:t>
            </a: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والمسائية </a:t>
            </a:r>
          </a:p>
          <a:p>
            <a:pPr lvl="0" algn="ctr" fontAlgn="base">
              <a:spcAft>
                <a:spcPct val="0"/>
              </a:spcAft>
              <a:buFontTx/>
              <a:buChar char="•"/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الرجاء لا نسمح بقطع أو استنساخ المحاضرة أو جزء منها أو تدريسها أو إلقائها ونعتبر هذه المحاضرة حقوق شخصية ( ملكية فكرية ) إلى </a:t>
            </a:r>
          </a:p>
          <a:p>
            <a:pPr lvl="0" algn="ctr" fontAlgn="base">
              <a:spcAft>
                <a:spcPct val="0"/>
              </a:spcAft>
              <a:buFontTx/>
              <a:buChar char="•"/>
            </a:pPr>
            <a:r>
              <a:rPr lang="ar-IQ" altLang="ar-IQ" sz="5800" b="1" kern="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sz="5800" b="1" kern="0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lvl="0" algn="ctr" fontAlgn="base">
              <a:spcAft>
                <a:spcPct val="0"/>
              </a:spcAft>
              <a:buFontTx/>
              <a:buChar char="•"/>
            </a:pPr>
            <a:r>
              <a:rPr lang="ar-IQ" altLang="ar-IQ" sz="5800" b="1" kern="0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وعلوم الرياضة</a:t>
            </a:r>
            <a:endParaRPr lang="en-US" altLang="ar-IQ" sz="5800" b="1" kern="0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2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3ـ4ـ2 إصابة الكدم العضلي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 Muscles Contusions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08050"/>
            <a:ext cx="8856663" cy="5834063"/>
          </a:xfrm>
        </p:spPr>
        <p:txBody>
          <a:bodyPr/>
          <a:lstStyle/>
          <a:p>
            <a:pPr algn="just" eaLnBrk="1" hangingPunct="1"/>
            <a:r>
              <a:rPr lang="ar-IQ" altLang="ar-IQ" sz="2800" b="1" u="sng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(تعريف)</a:t>
            </a:r>
            <a:r>
              <a:rPr lang="ar-IQ" altLang="ar-IQ" sz="28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 : </a:t>
            </a:r>
            <a:r>
              <a:rPr lang="ar-SA" altLang="ar-IQ" sz="2800" b="1" u="sng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الكدم</a:t>
            </a:r>
            <a:r>
              <a:rPr lang="ar-IQ" altLang="ar-IQ" sz="28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العضلي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هو هرس الأنسجة وأعضاء الجسم المختلفة كالجلد والعضلات والعظام والمفاصل نتيجة لإصابتها مباشرة بمؤثر خارجي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2800" b="1" u="sng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وكدم</a:t>
            </a:r>
            <a:r>
              <a:rPr lang="ar-SA" altLang="ar-IQ" sz="28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u="sng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العضلات</a:t>
            </a:r>
            <a:r>
              <a:rPr lang="ar-SA" altLang="ar-IQ" sz="28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من أهم أنواع الكدمات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وهي من </a:t>
            </a:r>
            <a:r>
              <a:rPr lang="ar-IQ" altLang="ar-IQ" sz="2800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الإصابات</a:t>
            </a:r>
            <a:r>
              <a:rPr lang="ar-IQ" altLang="ar-IQ" sz="28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المباشرة</a:t>
            </a:r>
            <a:r>
              <a:rPr lang="ar-IQ" altLang="ar-IQ" sz="28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وكثيرة الانتشار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بين الرياضيين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وتكثر في الألعاب </a:t>
            </a:r>
            <a:r>
              <a:rPr lang="ar-IQ" altLang="ar-IQ" sz="2800" b="1" dirty="0" err="1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الفرقية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2800" b="1" dirty="0" smtClean="0">
                <a:latin typeface="Simplified Arabic" pitchFamily="18" charset="-78"/>
                <a:cs typeface="Simplified Arabic" pitchFamily="18" charset="-78"/>
              </a:rPr>
              <a:t>(Teams games)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بسبب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الاحتكاك المستمر بين اللاعب </a:t>
            </a:r>
            <a:r>
              <a:rPr lang="ar-IQ" altLang="ar-IQ" sz="28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ومنافسه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أو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بسبب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الاحتكاك </a:t>
            </a:r>
            <a:r>
              <a:rPr lang="ar-IQ" altLang="ar-IQ" sz="28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بالأجهزة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المستخدمة.</a:t>
            </a:r>
          </a:p>
          <a:p>
            <a:pPr algn="just" eaLnBrk="1" hangingPunct="1"/>
            <a:r>
              <a:rPr lang="ar-IQ" altLang="ar-IQ" sz="2800" b="1" u="sng" dirty="0" smtClean="0">
                <a:latin typeface="Simplified Arabic" pitchFamily="18" charset="-78"/>
                <a:cs typeface="Simplified Arabic" pitchFamily="18" charset="-78"/>
              </a:rPr>
              <a:t>وأكثر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أجزاء الجسم إصابة هي الأطراف </a:t>
            </a:r>
            <a:r>
              <a:rPr lang="ar-IQ" altLang="ar-IQ" sz="28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السفلى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وتعيق اللاعب من الاستمرار في مزاوله الأداء من ناحية أخرى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وكدم العضلات من الإصابات المباشرة ويحدث فيه </a:t>
            </a:r>
            <a:r>
              <a:rPr lang="ar-SA" altLang="ar-IQ" sz="2800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هرس وتحطيم للألياف العضلية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وبالتالي يحدث العديد من التغيرات الفسيولوجية في مكان الاصابة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35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أعراض الكدم العضلي 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Symptoms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92150"/>
            <a:ext cx="8713787" cy="59055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ـ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ألم 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Pain)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شديد مكان الإصابة يزداد عند تحريك العضلة ،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يزداد الألم اذا حاول المصاب عمل انقباض عضلي إرادي ثابت أو متحرك، مما يُسبب الحد من وظيفة العضلة المصابة وصعوبة تحريكها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ـ ورم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tumor)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بسبب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حدوث </a:t>
            </a:r>
            <a:r>
              <a:rPr lang="ar-IQ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تمزق جزئي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للشعيرات الدموية وانسكاب السائل الدموي (ارتشاح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oozing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) ويزداد الورم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تدريجيا خلال الأربعة والعشرين ساعة الأولى للإصابة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مع زيادة شدة الإصابة </a:t>
            </a:r>
          </a:p>
          <a:p>
            <a:pPr algn="just" eaLnBrk="1" hangingPunct="1"/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ـ ارتفاع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درجة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حرارة الجزء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العضلي المصاب بالكدم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 </a:t>
            </a:r>
          </a:p>
          <a:p>
            <a:pPr algn="just" eaLnBrk="1" hangingPunct="1"/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ـ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تغير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لون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الجلد في الجزء المصاب فيبدأ باللون 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الأزرق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ثم </a:t>
            </a:r>
            <a:r>
              <a:rPr lang="ar-SA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الأخضر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ثم اللون </a:t>
            </a:r>
            <a:r>
              <a:rPr lang="ar-SA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الأصفر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إلى أن يعود للون الطبيعي للجلد بعد الشفاء.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50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إسعافات الكدم العضلي 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First-aid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949950"/>
          </a:xfrm>
        </p:spPr>
        <p:txBody>
          <a:bodyPr/>
          <a:lstStyle/>
          <a:p>
            <a:pPr marL="609600" indent="-609600" algn="just" eaLnBrk="1" hangingPunct="1"/>
            <a:r>
              <a:rPr lang="ar-IQ" altLang="ar-IQ" sz="3600" b="1" u="sng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الراحة</a:t>
            </a:r>
            <a:r>
              <a:rPr lang="ar-IQ" altLang="ar-IQ" sz="3600" b="1" u="sng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dirty="0" smtClean="0">
                <a:latin typeface="Simplified Arabic" pitchFamily="18" charset="-78"/>
                <a:cs typeface="Simplified Arabic" pitchFamily="18" charset="-78"/>
              </a:rPr>
              <a:t>وعدم تحريك العضلة (حسب شدة الإصابة).</a:t>
            </a:r>
          </a:p>
          <a:p>
            <a:pPr marL="609600" indent="-609600" algn="just" eaLnBrk="1" hangingPunct="1"/>
            <a:r>
              <a:rPr lang="ar-IQ" altLang="ar-IQ" sz="3600" dirty="0" smtClean="0">
                <a:latin typeface="Simplified Arabic" pitchFamily="18" charset="-78"/>
                <a:cs typeface="Simplified Arabic" pitchFamily="18" charset="-78"/>
              </a:rPr>
              <a:t>استخدام </a:t>
            </a:r>
            <a:r>
              <a:rPr lang="ar-IQ" altLang="ar-IQ" sz="3600" b="1" u="sng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الكمادات</a:t>
            </a:r>
            <a:r>
              <a:rPr lang="ar-IQ" altLang="ar-IQ" sz="36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u="sng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الباردة</a:t>
            </a:r>
            <a:r>
              <a:rPr lang="ar-IQ" altLang="ar-IQ" sz="3600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dirty="0" smtClean="0">
                <a:latin typeface="Simplified Arabic" pitchFamily="18" charset="-78"/>
                <a:cs typeface="Simplified Arabic" pitchFamily="18" charset="-78"/>
              </a:rPr>
              <a:t>على منطقة الإصابة (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لماذا</a:t>
            </a:r>
            <a:r>
              <a:rPr lang="ar-IQ" altLang="ar-IQ" sz="3600" dirty="0" smtClean="0">
                <a:latin typeface="Simplified Arabic" pitchFamily="18" charset="-78"/>
                <a:cs typeface="Simplified Arabic" pitchFamily="18" charset="-78"/>
              </a:rPr>
              <a:t>) لإيقاف النزيف وتقليل الورم والألم.</a:t>
            </a:r>
          </a:p>
          <a:p>
            <a:pPr marL="609600" indent="-609600" algn="just" eaLnBrk="1" hangingPunct="1"/>
            <a:r>
              <a:rPr lang="ar-IQ" altLang="ar-IQ" sz="3600" b="1" u="sng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ربط</a:t>
            </a:r>
            <a:r>
              <a:rPr lang="ar-IQ" altLang="ar-IQ" sz="3600" dirty="0" smtClean="0">
                <a:latin typeface="Simplified Arabic" pitchFamily="18" charset="-78"/>
                <a:cs typeface="Simplified Arabic" pitchFamily="18" charset="-78"/>
              </a:rPr>
              <a:t> مكان الإصابة (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لماذا</a:t>
            </a:r>
            <a:r>
              <a:rPr lang="ar-IQ" altLang="ar-IQ" sz="3600" dirty="0" smtClean="0"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SA" altLang="ar-IQ" sz="3600" dirty="0" smtClean="0">
                <a:latin typeface="Simplified Arabic" pitchFamily="18" charset="-78"/>
                <a:cs typeface="Simplified Arabic" pitchFamily="18" charset="-78"/>
              </a:rPr>
              <a:t>، إن الربط يتناسب الربط تناسبا عكسيا مع شده الإصابة بمعنى أنه إذا كانت الإصابة شديدة وحديثه يكون الربط خفيفا ثم يزداد إحكام الرباط</a:t>
            </a:r>
            <a:r>
              <a:rPr lang="ar-IQ" altLang="ar-IQ" sz="3600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algn="just" eaLnBrk="1" hangingPunct="1"/>
            <a:r>
              <a:rPr lang="ar-IQ" altLang="ar-IQ" sz="3600" b="1" u="sng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رفع</a:t>
            </a:r>
            <a:r>
              <a:rPr lang="ar-IQ" altLang="ar-IQ" sz="3600" dirty="0" smtClean="0">
                <a:latin typeface="Simplified Arabic" pitchFamily="18" charset="-78"/>
                <a:cs typeface="Simplified Arabic" pitchFamily="18" charset="-78"/>
              </a:rPr>
              <a:t> الجزء المصاب فوق مستوى القلب (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لماذا</a:t>
            </a:r>
            <a:r>
              <a:rPr lang="ar-IQ" altLang="ar-IQ" sz="3600" dirty="0" smtClean="0">
                <a:latin typeface="Simplified Arabic" pitchFamily="18" charset="-78"/>
                <a:cs typeface="Simplified Arabic" pitchFamily="18" charset="-78"/>
              </a:rPr>
              <a:t>) لتقليل الورم والألم</a:t>
            </a:r>
            <a:r>
              <a:rPr lang="ar-IQ" altLang="ar-IQ" dirty="0" smtClean="0">
                <a:latin typeface="Simplified Arabic" pitchFamily="18" charset="-78"/>
                <a:cs typeface="Simplified Arabic" pitchFamily="18" charset="-78"/>
              </a:rPr>
              <a:t> .</a:t>
            </a:r>
            <a:endParaRPr lang="en-US" altLang="ar-IQ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08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Autofit/>
          </a:bodyPr>
          <a:lstStyle/>
          <a:p>
            <a:pPr eaLnBrk="1" hangingPunct="1"/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فائدة الرباط الضاغط ما يلي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Usefulness of bandage</a:t>
            </a:r>
            <a:r>
              <a:rPr lang="en-US" altLang="ar-IQ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761038"/>
          </a:xfrm>
        </p:spPr>
        <p:txBody>
          <a:bodyPr>
            <a:normAutofit lnSpcReduction="10000"/>
          </a:bodyPr>
          <a:lstStyle/>
          <a:p>
            <a:pPr marL="609600" indent="-609600" eaLnBrk="1" hangingPunct="1"/>
            <a:r>
              <a:rPr lang="ar-IQ" altLang="ar-IQ" sz="6000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س: ماهي فوائد الرباط الضاغط؟</a:t>
            </a:r>
          </a:p>
          <a:p>
            <a:pPr marL="609600" indent="-609600" eaLnBrk="1" hangingPunct="1"/>
            <a:r>
              <a:rPr lang="ar-SA" altLang="ar-IQ" sz="6000" dirty="0" smtClean="0">
                <a:latin typeface="Simplified Arabic" pitchFamily="18" charset="-78"/>
                <a:cs typeface="Simplified Arabic" pitchFamily="18" charset="-78"/>
              </a:rPr>
              <a:t>يساعد على </a:t>
            </a:r>
            <a:r>
              <a:rPr lang="ar-SA" altLang="ar-IQ" sz="6000" b="1" u="sng" dirty="0" smtClean="0">
                <a:latin typeface="Simplified Arabic" pitchFamily="18" charset="-78"/>
                <a:cs typeface="Simplified Arabic" pitchFamily="18" charset="-78"/>
              </a:rPr>
              <a:t>إيقاف</a:t>
            </a:r>
            <a:r>
              <a:rPr lang="ar-SA" altLang="ar-IQ" sz="6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6000" b="1" u="sng" dirty="0" smtClean="0">
                <a:latin typeface="Simplified Arabic" pitchFamily="18" charset="-78"/>
                <a:cs typeface="Simplified Arabic" pitchFamily="18" charset="-78"/>
              </a:rPr>
              <a:t>النزيف</a:t>
            </a:r>
            <a:r>
              <a:rPr lang="ar-SA" altLang="ar-IQ" sz="6000" dirty="0" smtClean="0">
                <a:latin typeface="Simplified Arabic" pitchFamily="18" charset="-78"/>
                <a:cs typeface="Simplified Arabic" pitchFamily="18" charset="-78"/>
              </a:rPr>
              <a:t> الداخلي. </a:t>
            </a:r>
          </a:p>
          <a:p>
            <a:pPr marL="609600" indent="-609600" eaLnBrk="1" hangingPunct="1"/>
            <a:r>
              <a:rPr lang="ar-SA" altLang="ar-IQ" sz="6000" dirty="0" smtClean="0">
                <a:latin typeface="Simplified Arabic" pitchFamily="18" charset="-78"/>
                <a:cs typeface="Simplified Arabic" pitchFamily="18" charset="-78"/>
              </a:rPr>
              <a:t>يحد من حدوث </a:t>
            </a:r>
            <a:r>
              <a:rPr lang="ar-SA" altLang="ar-IQ" sz="6000" b="1" u="sng" dirty="0" smtClean="0">
                <a:latin typeface="Simplified Arabic" pitchFamily="18" charset="-78"/>
                <a:cs typeface="Simplified Arabic" pitchFamily="18" charset="-78"/>
              </a:rPr>
              <a:t>الورم</a:t>
            </a:r>
            <a:r>
              <a:rPr lang="ar-SA" altLang="ar-IQ" sz="6000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eaLnBrk="1" hangingPunct="1"/>
            <a:r>
              <a:rPr lang="ar-SA" altLang="ar-IQ" sz="6000" dirty="0" smtClean="0">
                <a:latin typeface="Simplified Arabic" pitchFamily="18" charset="-78"/>
                <a:cs typeface="Simplified Arabic" pitchFamily="18" charset="-78"/>
              </a:rPr>
              <a:t>يستخدم </a:t>
            </a:r>
            <a:r>
              <a:rPr lang="ar-SA" altLang="ar-IQ" sz="6000" b="1" u="sng" dirty="0" smtClean="0">
                <a:latin typeface="Simplified Arabic" pitchFamily="18" charset="-78"/>
                <a:cs typeface="Simplified Arabic" pitchFamily="18" charset="-78"/>
              </a:rPr>
              <a:t>كساند</a:t>
            </a:r>
            <a:r>
              <a:rPr lang="ar-SA" altLang="ar-IQ" sz="6000" dirty="0" smtClean="0">
                <a:latin typeface="Simplified Arabic" pitchFamily="18" charset="-78"/>
                <a:cs typeface="Simplified Arabic" pitchFamily="18" charset="-78"/>
              </a:rPr>
              <a:t> للعضلات وبالتالي التقليل من حركتها.</a:t>
            </a:r>
            <a:endParaRPr lang="en-US" altLang="ar-IQ" sz="6000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72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84976" cy="633412"/>
          </a:xfrm>
        </p:spPr>
        <p:txBody>
          <a:bodyPr>
            <a:noAutofit/>
          </a:bodyPr>
          <a:lstStyle/>
          <a:p>
            <a:pPr eaLnBrk="1" hangingPunct="1"/>
            <a: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طريقة ربط الرباط الضاغط لها بعض المواصفات والشروط الفنية التي يجب مراعاتها:ـ</a:t>
            </a:r>
            <a:r>
              <a:rPr lang="en-US" altLang="ar-IQ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5538"/>
            <a:ext cx="8640960" cy="5543550"/>
          </a:xfrm>
        </p:spPr>
        <p:txBody>
          <a:bodyPr/>
          <a:lstStyle/>
          <a:p>
            <a:pPr marL="609600" indent="-609600" algn="just" eaLnBrk="1" hangingPunct="1"/>
            <a:r>
              <a:rPr lang="ar-IQ" altLang="ar-IQ" sz="36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س: ماهي طريقة ربط الرباط الضاغط؟</a:t>
            </a:r>
          </a:p>
          <a:p>
            <a:pPr marL="609600" indent="-609600" algn="just" eaLnBrk="1" hangingPunct="1"/>
            <a:r>
              <a:rPr lang="ar-SA" altLang="ar-IQ" sz="36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يفضل</a:t>
            </a:r>
            <a:r>
              <a:rPr lang="ar-SA" altLang="ar-IQ" sz="3600" dirty="0" smtClean="0">
                <a:latin typeface="Simplified Arabic" pitchFamily="18" charset="-78"/>
                <a:cs typeface="Simplified Arabic" pitchFamily="18" charset="-78"/>
              </a:rPr>
              <a:t> وضع طبقه من </a:t>
            </a:r>
            <a:r>
              <a:rPr lang="ar-SA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القطن الطبي </a:t>
            </a:r>
            <a:r>
              <a:rPr lang="ar-SA" altLang="ar-IQ" sz="3600" dirty="0" smtClean="0">
                <a:latin typeface="Simplified Arabic" pitchFamily="18" charset="-78"/>
                <a:cs typeface="Simplified Arabic" pitchFamily="18" charset="-78"/>
              </a:rPr>
              <a:t>على مكان الكدم قبل الربط بالرباط الضاغط ليسمح بعمل الدورة الدموية</a:t>
            </a:r>
          </a:p>
          <a:p>
            <a:pPr marL="609600" indent="-609600" algn="just" eaLnBrk="1" hangingPunct="1"/>
            <a:r>
              <a:rPr lang="ar-SA" altLang="ar-IQ" sz="36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يبدأ</a:t>
            </a:r>
            <a:r>
              <a:rPr lang="ar-SA" altLang="ar-IQ" sz="3600" dirty="0" smtClean="0">
                <a:latin typeface="Simplified Arabic" pitchFamily="18" charset="-78"/>
                <a:cs typeface="Simplified Arabic" pitchFamily="18" charset="-78"/>
              </a:rPr>
              <a:t> الرباط من </a:t>
            </a:r>
            <a:r>
              <a:rPr lang="ar-SA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أسفل</a:t>
            </a:r>
            <a:r>
              <a:rPr lang="ar-SA" altLang="ar-IQ" sz="3600" dirty="0" smtClean="0">
                <a:latin typeface="Simplified Arabic" pitchFamily="18" charset="-78"/>
                <a:cs typeface="Simplified Arabic" pitchFamily="18" charset="-78"/>
              </a:rPr>
              <a:t> الإصابة بقليل ويتجه إلى أعلى الإصابة ويكون في اتجاه الدورة الدموية</a:t>
            </a:r>
          </a:p>
          <a:p>
            <a:pPr marL="609600" indent="-609600" algn="just" eaLnBrk="1" hangingPunct="1"/>
            <a:r>
              <a:rPr lang="ar-SA" altLang="ar-IQ" sz="36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يبدأ</a:t>
            </a:r>
            <a:r>
              <a:rPr lang="ar-SA" altLang="ar-IQ" sz="3600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dirty="0" smtClean="0">
                <a:latin typeface="Simplified Arabic" pitchFamily="18" charset="-78"/>
                <a:cs typeface="Simplified Arabic" pitchFamily="18" charset="-78"/>
              </a:rPr>
              <a:t>الرباط من الجزء </a:t>
            </a:r>
            <a:r>
              <a:rPr lang="ar-SA" altLang="ar-IQ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الأقل</a:t>
            </a:r>
            <a:r>
              <a:rPr lang="ar-SA" altLang="ar-IQ" sz="3600" dirty="0" smtClean="0">
                <a:latin typeface="Simplified Arabic" pitchFamily="18" charset="-78"/>
                <a:cs typeface="Simplified Arabic" pitchFamily="18" charset="-78"/>
              </a:rPr>
              <a:t> سمكا في العضو إلى الجزء الأسماك حتى لا يسقط الرباط</a:t>
            </a:r>
            <a:r>
              <a:rPr lang="ar-IQ" altLang="ar-IQ" sz="3600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altLang="ar-IQ" sz="36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/>
            <a:r>
              <a:rPr lang="ar-SA" altLang="ar-IQ" sz="3600" dirty="0" smtClean="0">
                <a:latin typeface="Simplified Arabic" pitchFamily="18" charset="-78"/>
                <a:cs typeface="Simplified Arabic" pitchFamily="18" charset="-78"/>
              </a:rPr>
              <a:t>يجب وضع العضلات المصابة في وضع </a:t>
            </a:r>
            <a:r>
              <a:rPr lang="ar-SA" altLang="ar-IQ" sz="3600" b="1" u="sng" dirty="0" smtClean="0">
                <a:latin typeface="Simplified Arabic" pitchFamily="18" charset="-78"/>
                <a:cs typeface="Simplified Arabic" pitchFamily="18" charset="-78"/>
              </a:rPr>
              <a:t>الارتخاء</a:t>
            </a:r>
            <a:r>
              <a:rPr lang="ar-SA" altLang="ar-IQ" sz="3600" dirty="0" smtClean="0">
                <a:latin typeface="Simplified Arabic" pitchFamily="18" charset="-78"/>
                <a:cs typeface="Simplified Arabic" pitchFamily="18" charset="-78"/>
              </a:rPr>
              <a:t> ( الانبساط ) قبل عمليه الربط</a:t>
            </a:r>
            <a:r>
              <a:rPr lang="ar-IQ" altLang="ar-IQ" sz="3600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altLang="ar-IQ" sz="3600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769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علاج إصابة الكدم العضلي  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Therapeutic</a:t>
            </a:r>
            <a:r>
              <a:rPr lang="en-US" altLang="ar-IQ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513"/>
            <a:ext cx="8640960" cy="5472112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b="1" u="sng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إيقاف</a:t>
            </a:r>
            <a:r>
              <a:rPr lang="ar-SA" altLang="ar-IQ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u="sng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النزيف</a:t>
            </a:r>
            <a:r>
              <a:rPr lang="ar-SA" altLang="ar-IQ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الداخلي عن طريق موقفات النزيف مثل استخدام الماء 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البارد أو الثلج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المجروش لمدة من 20 – 30 دقيقه مرتين أو ثلاثة مرات يوميا وذلك لمده يوم أو يومين بعد الإصابة مباشره.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IQ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استخدام</a:t>
            </a:r>
            <a:r>
              <a:rPr lang="ar-IQ" altLang="ar-IQ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المسكنات</a:t>
            </a:r>
            <a:r>
              <a:rPr lang="ar-IQ" altLang="ar-IQ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إذا لزم الأمر على وفق الإرشادات الطبية. </a:t>
            </a:r>
            <a:endParaRPr lang="ar-IQ" altLang="ar-IQ" b="1" dirty="0" smtClean="0">
              <a:solidFill>
                <a:srgbClr val="FF33CC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IQ" altLang="ar-IQ" b="1" u="sng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العلاج</a:t>
            </a:r>
            <a:r>
              <a:rPr lang="ar-IQ" altLang="ar-IQ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التأهيلي</a:t>
            </a:r>
            <a:r>
              <a:rPr lang="ar-IQ" altLang="ar-IQ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 بعد مرور ثلاثة أيام وبحسب شدة الإصابة ويتضمن:ـ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1.تمرينات علاجية.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 2.التدليك.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 3.أشعة تحت الحمراء.</a:t>
            </a:r>
            <a:endParaRPr lang="en-US" altLang="ar-IQ" b="1" dirty="0" smtClean="0">
              <a:solidFill>
                <a:srgbClr val="0066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605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3ـ4ـ3 إصابة التقلص العضلي 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Contraction</a:t>
            </a:r>
            <a:r>
              <a:rPr lang="ar-IQ" altLang="ar-IQ" sz="3200" dirty="0" smtClean="0">
                <a:solidFill>
                  <a:srgbClr val="FF0000"/>
                </a:solidFill>
              </a:rPr>
              <a:t> </a:t>
            </a:r>
            <a:endParaRPr lang="en-US" altLang="ar-IQ" sz="3200" dirty="0" smtClean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47211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تعريف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) : وهو عبارة عن </a:t>
            </a:r>
            <a:r>
              <a:rPr lang="ar-IQ" altLang="ar-IQ" sz="36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انقباض</a:t>
            </a:r>
            <a:r>
              <a:rPr lang="ar-IQ" altLang="ar-IQ" sz="36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لاإرادي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في أنسجة العضلات.</a:t>
            </a:r>
          </a:p>
          <a:p>
            <a:pPr algn="just" eaLnBrk="1" hangingPunct="1"/>
            <a:r>
              <a:rPr lang="ar-IQ" altLang="ar-IQ" sz="3600" b="1" u="sng" dirty="0" smtClean="0">
                <a:latin typeface="Simplified Arabic" pitchFamily="18" charset="-78"/>
                <a:cs typeface="Simplified Arabic" pitchFamily="18" charset="-78"/>
              </a:rPr>
              <a:t>وتتميز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الحالة </a:t>
            </a:r>
            <a:r>
              <a:rPr lang="ar-IQ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بتركيز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الألم وبقائه في موضع العضلة التي تعرضت للإجهاد.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سببه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) يحدث عند شد العضلة </a:t>
            </a:r>
            <a:r>
              <a:rPr lang="ar-IQ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بأكثر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مما تتحمل.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متى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يحدث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التقلص يحدث عند إثارة أكبر عدد ممكن من الألياف العضلية وإجبارها على العمل بصورة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مفاجئة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في الوقت الذي لم تكن فيه هذه الألياف مهي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أ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ه للعمل. </a:t>
            </a:r>
            <a:endParaRPr lang="en-US" altLang="ar-IQ" sz="36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99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أسباب التقلص العضلي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 contraction reasons</a:t>
            </a:r>
            <a:r>
              <a:rPr lang="en-US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413"/>
            <a:ext cx="8640960" cy="4857750"/>
          </a:xfrm>
        </p:spPr>
        <p:txBody>
          <a:bodyPr/>
          <a:lstStyle/>
          <a:p>
            <a:pPr algn="just" eaLnBrk="1" hangingPunct="1"/>
            <a:r>
              <a:rPr lang="ar-SA" altLang="ar-IQ" sz="4400" b="1" u="sng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الأسباب الفسيولوجية للتقلص العضلي</a:t>
            </a:r>
            <a:endParaRPr lang="ar-IQ" altLang="ar-IQ" sz="4400" b="1" u="sng" dirty="0" smtClean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buFontTx/>
              <a:buNone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The contraction physiologic reasons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sz="4400" b="1" u="sng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الأسباب الفنية </a:t>
            </a:r>
            <a:r>
              <a:rPr lang="ar-SA" altLang="ar-IQ" sz="4400" b="1" u="sng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للتقلص العضلي</a:t>
            </a:r>
            <a:endParaRPr lang="ar-IQ" altLang="ar-IQ" sz="4400" b="1" u="sng" dirty="0" smtClean="0">
              <a:solidFill>
                <a:srgbClr val="00B0F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The contraction technique reasons</a:t>
            </a:r>
            <a:endParaRPr lang="en-US" altLang="ar-IQ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68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ماهي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الأسباب </a:t>
            </a:r>
            <a:r>
              <a:rPr lang="ar-SA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الفسيولوجية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للتقلص العضلي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؟</a:t>
            </a:r>
            <a:r>
              <a:rPr lang="ar-SA" altLang="ar-IQ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36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472112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طول مدة تعرض العضلة </a:t>
            </a:r>
            <a:r>
              <a:rPr lang="ar-SA" altLang="ar-IQ" sz="28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لنقص</a:t>
            </a:r>
            <a:r>
              <a:rPr lang="ar-SA" altLang="ar-IQ" sz="28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الأوكسجين</a:t>
            </a:r>
            <a:r>
              <a:rPr lang="ar-SA" altLang="ar-IQ" sz="28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كما يحدث عند القيام بمجهود عضلي لمدة طويلة.</a:t>
            </a:r>
            <a:endParaRPr lang="ar-IQ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buFontTx/>
              <a:buAutoNum type="arabicPeriod"/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بعض التغيرات الكيماوية داخل العضلة </a:t>
            </a:r>
            <a:r>
              <a:rPr lang="ar-SA" altLang="ar-IQ" sz="28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كبقاء</a:t>
            </a:r>
            <a:r>
              <a:rPr lang="ar-SA" altLang="ar-IQ" sz="28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كميات</a:t>
            </a:r>
            <a:r>
              <a:rPr lang="ar-SA" altLang="ar-IQ" sz="28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الصوديوم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داخل الليفة العضلية نتيجة للنشاط مما يغير من طبيعة الوسط الداخلي لليفه. </a:t>
            </a:r>
            <a:endParaRPr lang="ar-IQ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buFontTx/>
              <a:buAutoNum type="arabicPeriod"/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تأثير بعض المواد الناتجة من النشاط على غشاء الليفة العضلية.</a:t>
            </a:r>
            <a:endParaRPr lang="ar-IQ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buFontTx/>
              <a:buAutoNum type="arabicPeriod"/>
            </a:pPr>
            <a:r>
              <a:rPr lang="ar-IQ" altLang="ar-IQ" sz="28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نقص الأملاح المعدنية</a:t>
            </a:r>
            <a:r>
              <a:rPr lang="ar-IQ" altLang="ar-IQ" sz="28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(الصوديوم ، البوتاسيوم ، المنغنيز ... ).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ar-IQ" altLang="ar-IQ" sz="28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عدم التوازن العضلي</a:t>
            </a:r>
            <a:r>
              <a:rPr lang="ar-IQ" altLang="ar-IQ" sz="28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(توازن عمل العضلات العاملة والساندة والمقابلة ذلك يسبب الإصابة العضلة الضعيفة ).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ar-IQ" altLang="ar-IQ" sz="28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التشوه الخلقي</a:t>
            </a:r>
            <a:r>
              <a:rPr lang="ar-IQ" altLang="ar-IQ" sz="28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يجعل الجهد على عضلات دون أخرى (تسطح القدم</a:t>
            </a:r>
            <a:r>
              <a:rPr lang="en-US" altLang="ar-IQ" sz="2800" b="1" dirty="0" smtClean="0">
                <a:latin typeface="Simplified Arabic" pitchFamily="18" charset="-78"/>
                <a:cs typeface="Simplified Arabic" pitchFamily="18" charset="-78"/>
              </a:rPr>
              <a:t>flat foot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).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19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ماهي الأسباب </a:t>
            </a:r>
            <a:r>
              <a:rPr lang="ar-IQ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الفنية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للتقلص العضلي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؟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1075"/>
            <a:ext cx="8640960" cy="554355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ar-IQ" altLang="ar-IQ" b="1" u="sng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الإحماء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dirty="0" smtClean="0">
                <a:latin typeface="Simplified Arabic" pitchFamily="18" charset="-78"/>
                <a:cs typeface="Simplified Arabic" pitchFamily="18" charset="-78"/>
              </a:rPr>
              <a:t>(heating)</a:t>
            </a:r>
            <a:r>
              <a:rPr lang="ar-IQ" altLang="ar-IQ" dirty="0" smtClean="0">
                <a:latin typeface="Simplified Arabic" pitchFamily="18" charset="-78"/>
                <a:cs typeface="Simplified Arabic" pitchFamily="18" charset="-78"/>
              </a:rPr>
              <a:t> غير الكافي (الإحماء يجب أن لا يقل عن 10 دقائق).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ar-IQ" altLang="ar-IQ" b="1" u="sng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عدم</a:t>
            </a:r>
            <a:r>
              <a:rPr lang="ar-IQ" altLang="ar-IQ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ليونة</a:t>
            </a:r>
            <a:r>
              <a:rPr lang="ar-IQ" altLang="ar-IQ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العضلة</a:t>
            </a:r>
            <a:r>
              <a:rPr lang="ar-IQ" altLang="ar-IQ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dirty="0" smtClean="0">
                <a:latin typeface="Simplified Arabic" pitchFamily="18" charset="-78"/>
                <a:cs typeface="Simplified Arabic" pitchFamily="18" charset="-78"/>
              </a:rPr>
              <a:t>(من جراء التمرين العنيف تصبح العضلة مشدودة وتصبح عرضة للتقلص).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ar-IQ" altLang="ar-IQ" b="1" u="sng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الإفراط</a:t>
            </a:r>
            <a:r>
              <a:rPr lang="ar-IQ" altLang="ar-IQ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في</a:t>
            </a:r>
            <a:r>
              <a:rPr lang="ar-IQ" altLang="ar-IQ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التدريب</a:t>
            </a:r>
            <a:r>
              <a:rPr lang="ar-IQ" altLang="ar-IQ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dirty="0" smtClean="0">
                <a:latin typeface="Simplified Arabic" pitchFamily="18" charset="-78"/>
                <a:cs typeface="Simplified Arabic" pitchFamily="18" charset="-78"/>
              </a:rPr>
              <a:t>(عند التدريب العنيف مع عدم الراحة تعاني العضلة من تمزق طفيف).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ar-IQ" altLang="ar-IQ" b="1" u="sng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الطرائق</a:t>
            </a:r>
            <a:r>
              <a:rPr lang="ar-IQ" altLang="ar-IQ" dirty="0" smtClean="0">
                <a:latin typeface="Simplified Arabic" pitchFamily="18" charset="-78"/>
                <a:cs typeface="Simplified Arabic" pitchFamily="18" charset="-78"/>
              </a:rPr>
              <a:t> غير الصحيحة في التدريب.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أرضية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الملعب</a:t>
            </a:r>
            <a:r>
              <a:rPr lang="ar-IQ" altLang="ar-IQ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dirty="0" smtClean="0">
                <a:latin typeface="Simplified Arabic" pitchFamily="18" charset="-78"/>
                <a:cs typeface="Simplified Arabic" pitchFamily="18" charset="-78"/>
              </a:rPr>
              <a:t>(الانزلاق في حفرة مثلاً يُسبب ضغط على عضلات دون أخرى).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ar-IQ" altLang="ar-IQ" b="1" u="sng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عدم</a:t>
            </a:r>
            <a:r>
              <a:rPr lang="ar-IQ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إتباع</a:t>
            </a:r>
            <a:r>
              <a:rPr lang="ar-IQ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البرنامج</a:t>
            </a:r>
            <a:r>
              <a:rPr lang="ar-IQ" altLang="ar-IQ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dirty="0" smtClean="0">
                <a:latin typeface="Simplified Arabic" pitchFamily="18" charset="-78"/>
                <a:cs typeface="Simplified Arabic" pitchFamily="18" charset="-78"/>
              </a:rPr>
              <a:t>الكافي لاكتساب قوة التحمل (التمارين المنظمة تُنمي العضلات).</a:t>
            </a:r>
            <a:endParaRPr lang="en-US" altLang="ar-IQ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438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المحاور الرئيسة المحاضرة التاسعة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r>
              <a:rPr lang="ar-IQ" sz="3600" b="1" dirty="0">
                <a:solidFill>
                  <a:srgbClr val="66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محاور المحاضرة</a:t>
            </a:r>
            <a:endParaRPr lang="en-US" sz="1800" dirty="0">
              <a:solidFill>
                <a:srgbClr val="6600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b="1" dirty="0">
                <a:solidFill>
                  <a:srgbClr val="FF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3-  الجهاز العضلي                            </a:t>
            </a:r>
            <a:r>
              <a:rPr lang="en-US" b="1" dirty="0">
                <a:solidFill>
                  <a:srgbClr val="FF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Muscular System</a:t>
            </a:r>
            <a:endParaRPr lang="en-US" sz="1800" dirty="0">
              <a:solidFill>
                <a:srgbClr val="FF00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b="1" dirty="0">
                <a:solidFill>
                  <a:srgbClr val="00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3ـ1 </a:t>
            </a:r>
            <a:r>
              <a:rPr lang="ar-SA" b="1" dirty="0">
                <a:solidFill>
                  <a:srgbClr val="00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مقدمة تشريحية                      </a:t>
            </a:r>
            <a:r>
              <a:rPr lang="en-US" b="1" dirty="0">
                <a:solidFill>
                  <a:srgbClr val="00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Anatomic introduction</a:t>
            </a:r>
            <a:endParaRPr lang="en-US" sz="1800" dirty="0">
              <a:solidFill>
                <a:srgbClr val="0066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SA" b="1" dirty="0">
                <a:solidFill>
                  <a:srgbClr val="CC0099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3ـ4 الإصابات العضلية                        </a:t>
            </a:r>
            <a:r>
              <a:rPr lang="en-US" b="1" dirty="0">
                <a:solidFill>
                  <a:srgbClr val="CC0099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The Muscles Injury</a:t>
            </a:r>
            <a:endParaRPr lang="en-US" sz="1800" dirty="0">
              <a:solidFill>
                <a:srgbClr val="CC0099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b="1" dirty="0">
                <a:solidFill>
                  <a:srgbClr val="66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3ـ4ـ1 آلام العضلات                            </a:t>
            </a:r>
            <a:r>
              <a:rPr lang="en-US" b="1" dirty="0">
                <a:solidFill>
                  <a:srgbClr val="66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The Muscles Pain</a:t>
            </a:r>
            <a:endParaRPr lang="en-US" sz="1800" dirty="0">
              <a:solidFill>
                <a:srgbClr val="6600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b="1" dirty="0">
                <a:solidFill>
                  <a:srgbClr val="0099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3ـ4ـ2 إصابة الكدم العضلي            </a:t>
            </a:r>
            <a:r>
              <a:rPr lang="en-US" b="1" dirty="0">
                <a:solidFill>
                  <a:srgbClr val="0099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The Muscles Contusions</a:t>
            </a:r>
            <a:endParaRPr lang="en-US" sz="1800" dirty="0">
              <a:solidFill>
                <a:srgbClr val="0099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b="1" dirty="0">
                <a:solidFill>
                  <a:srgbClr val="FF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3ـ4ـ3 التقلص العضلي                                 </a:t>
            </a:r>
            <a:r>
              <a:rPr lang="en-US" b="1" dirty="0">
                <a:solidFill>
                  <a:srgbClr val="FF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Contraction</a:t>
            </a:r>
            <a:endParaRPr lang="en-US" sz="1800" dirty="0">
              <a:solidFill>
                <a:srgbClr val="FF00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b="1" dirty="0">
                <a:solidFill>
                  <a:srgbClr val="CC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3ـ4ـ4 إصابة التشنج العضلي               </a:t>
            </a:r>
            <a:r>
              <a:rPr lang="en-US" b="1" dirty="0">
                <a:solidFill>
                  <a:srgbClr val="CC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The spasm muscular</a:t>
            </a:r>
            <a:endParaRPr lang="en-US" sz="1800" dirty="0">
              <a:solidFill>
                <a:srgbClr val="CC00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b="1" dirty="0">
                <a:solidFill>
                  <a:srgbClr val="CC00CC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3ـ4ـ5 إصابة التمزق العضلي                  </a:t>
            </a:r>
            <a:r>
              <a:rPr lang="en-US" b="1" dirty="0">
                <a:solidFill>
                  <a:srgbClr val="CC00CC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The tear muscular</a:t>
            </a:r>
            <a:endParaRPr lang="en-US" sz="1800" dirty="0">
              <a:solidFill>
                <a:srgbClr val="CC00CC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b="1" dirty="0">
                <a:solidFill>
                  <a:srgbClr val="FF33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3ـ5 الأوتار العضلية                                       </a:t>
            </a:r>
            <a:r>
              <a:rPr lang="en-US" b="1" dirty="0">
                <a:solidFill>
                  <a:srgbClr val="FF33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Tendons</a:t>
            </a:r>
            <a:endParaRPr lang="en-US" sz="1800" dirty="0">
              <a:solidFill>
                <a:srgbClr val="FF33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b="1" dirty="0">
                <a:solidFill>
                  <a:srgbClr val="CC00CC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3ـ5ـ1 مقدمة تشريحية                   </a:t>
            </a:r>
            <a:r>
              <a:rPr lang="en-US" b="1" dirty="0">
                <a:solidFill>
                  <a:srgbClr val="CC00CC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Anatomic introduction</a:t>
            </a:r>
            <a:endParaRPr lang="en-US" sz="1800" dirty="0">
              <a:solidFill>
                <a:srgbClr val="CC00CC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b="1" dirty="0">
                <a:solidFill>
                  <a:srgbClr val="CC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3ـ5ـ2 إصابات الأوتار                       </a:t>
            </a:r>
            <a:r>
              <a:rPr lang="en-US" b="1" dirty="0">
                <a:solidFill>
                  <a:srgbClr val="CC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The tendon injuries</a:t>
            </a:r>
            <a:endParaRPr lang="en-US" sz="1800" dirty="0">
              <a:solidFill>
                <a:srgbClr val="CC00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b="1" dirty="0">
                <a:latin typeface="Simplified Arabic" pitchFamily="18" charset="-78"/>
                <a:ea typeface="Calibri"/>
                <a:cs typeface="Simplified Arabic" pitchFamily="18" charset="-78"/>
              </a:rPr>
              <a:t>3ـ5ـ2ـ1 إصابة تمزق الوتر                       </a:t>
            </a:r>
            <a:r>
              <a:rPr lang="en-US" b="1" dirty="0">
                <a:latin typeface="Simplified Arabic" pitchFamily="18" charset="-78"/>
                <a:ea typeface="Calibri"/>
                <a:cs typeface="Simplified Arabic" pitchFamily="18" charset="-78"/>
              </a:rPr>
              <a:t>The tendon </a:t>
            </a:r>
            <a:r>
              <a:rPr lang="en-US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tear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8912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الإسعافات والعلاج لإصابة التقلص العضلي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 algn="just" eaLnBrk="1" hangingPunct="1"/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1. إرجاع العضلة المتقلصة إلى حالة الانبساط وذلك بالقيام بحركة عكسية يترتب عليها شد العضلة أو العضلات المتقلصة. </a:t>
            </a:r>
            <a:endParaRPr lang="ar-IQ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sz="2800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2. إتباع برنامج الإسعافات الأولية (</a:t>
            </a:r>
            <a:r>
              <a:rPr lang="en-US" altLang="ar-IQ" sz="2800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PRICE</a:t>
            </a:r>
            <a:r>
              <a:rPr lang="ar-IQ" altLang="ar-IQ" sz="2800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، ويجب وقف الكمادات الباردة والضغط بعد (24) ساعة ، وإذا تسبب وضع الثلج في زيادة الألم يجب الابتعاد عنه في الحال ، وكلما وجد تورم فإن أفضل عمل هو مواصلة وضع العضو المصاب فوق مستوى القلب لأعلى. 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3. </a:t>
            </a:r>
            <a:r>
              <a:rPr lang="ar-IQ" altLang="ar-IQ" sz="28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ويَنصح الأطباء بالكمادات الساخنة لمدة (24) ساعة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بعد حدوث التقلص كون الكمادات الساخنة </a:t>
            </a:r>
            <a:r>
              <a:rPr lang="ar-IQ" altLang="ar-IQ" sz="2800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تفتح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الأوعية الدموية وتُزيد من تدفق الدم مما يجلب كميات أكبر من المواد الغذائية للمنطقة المصابة وتوفر الطاقة اللازمة لعملية الشفاء.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تتراوح مدة الشفاء من يومين إلى أسبوعين.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02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3ـ4ـ4 إصابة التشنج العضلي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The spasm muscular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713788" cy="5472112"/>
          </a:xfrm>
        </p:spPr>
        <p:txBody>
          <a:bodyPr/>
          <a:lstStyle/>
          <a:p>
            <a:pPr algn="just" eaLnBrk="1" hangingPunct="1"/>
            <a:r>
              <a:rPr lang="ar-IQ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 : عرف إصابة التشنج العضلي؟</a:t>
            </a:r>
          </a:p>
          <a:p>
            <a:pPr algn="just" eaLnBrk="1" hangingPunct="1"/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sz="44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تعريف</a:t>
            </a:r>
            <a:r>
              <a:rPr lang="ar-IQ" altLang="ar-IQ" sz="4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4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التشنج</a:t>
            </a:r>
            <a:r>
              <a:rPr lang="ar-IQ" altLang="ar-IQ" sz="4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4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العضلي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) : هو </a:t>
            </a:r>
            <a:r>
              <a:rPr lang="ar-IQ" altLang="ar-IQ" sz="44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تقلص عضلي </a:t>
            </a:r>
            <a:r>
              <a:rPr lang="en-US" altLang="ar-IQ" sz="4400" b="1" dirty="0" smtClean="0">
                <a:latin typeface="Simplified Arabic" pitchFamily="18" charset="-78"/>
                <a:cs typeface="Simplified Arabic" pitchFamily="18" charset="-78"/>
              </a:rPr>
              <a:t>(contraction)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شديد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ومؤلم جداً </a:t>
            </a:r>
            <a:r>
              <a:rPr lang="ar-IQ" altLang="ar-IQ" sz="44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وأشد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من الطبيعي </a:t>
            </a:r>
            <a:r>
              <a:rPr lang="ar-IQ" altLang="ar-IQ" sz="4400" b="1" u="sng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نتيجة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رد فعل عصبي وقد يكون خفيفاً (مثل الوخز الخفيفة) يستمر </a:t>
            </a:r>
            <a:r>
              <a:rPr lang="ar-IQ" altLang="ar-IQ" sz="4400" b="1" dirty="0" err="1" smtClean="0">
                <a:latin typeface="Simplified Arabic" pitchFamily="18" charset="-78"/>
                <a:cs typeface="Simplified Arabic" pitchFamily="18" charset="-78"/>
              </a:rPr>
              <a:t>لثوانٍ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وقد يكون حاداً لدرجة الكسر.</a:t>
            </a: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ويمكن أن يحدث حتى أثناء النوم لكنه يحدث عادة أثناء التمارين العنيفة.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24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س: ماهي أسباب التشنج العضلي؟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713788" cy="5472112"/>
          </a:xfrm>
        </p:spPr>
        <p:txBody>
          <a:bodyPr>
            <a:normAutofit lnSpcReduction="10000"/>
          </a:bodyPr>
          <a:lstStyle/>
          <a:p>
            <a:pPr marL="609600" indent="-609600" algn="just" eaLnBrk="1" hangingPunct="1">
              <a:buFontTx/>
              <a:buAutoNum type="arabicPeriod"/>
            </a:pPr>
            <a:r>
              <a:rPr lang="ar-IQ" altLang="ar-IQ" sz="2800" b="1" u="sng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قلة الماء والأملاح والمعادن</a:t>
            </a:r>
            <a:r>
              <a:rPr lang="ar-IQ" altLang="ar-IQ" sz="28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مثل البوتاسيوم والمغنسيوم (خاصة في الأجواء الحارة).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أي </a:t>
            </a:r>
            <a:r>
              <a:rPr lang="ar-IQ" altLang="ar-IQ" sz="2800" b="1" u="sng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إصابة أو توتر أو إجهاد</a:t>
            </a:r>
            <a:r>
              <a:rPr lang="ar-IQ" altLang="ar-IQ" sz="28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في العضلات.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انحباس </a:t>
            </a:r>
            <a:r>
              <a:rPr lang="en-US" altLang="ar-IQ" sz="2800" b="1" dirty="0" smtClean="0">
                <a:latin typeface="Simplified Arabic" pitchFamily="18" charset="-78"/>
                <a:cs typeface="Simplified Arabic" pitchFamily="18" charset="-78"/>
              </a:rPr>
              <a:t>(obstruction)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تدفق الدم</a:t>
            </a:r>
            <a:r>
              <a:rPr lang="ar-IQ" altLang="ar-IQ" sz="2800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نحو العضلات 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ar-IQ" altLang="ar-IQ" sz="28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فرط التهوية</a:t>
            </a:r>
            <a:r>
              <a:rPr lang="ar-IQ" altLang="ar-IQ" sz="28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فعند أخذ النفس العميق بدون ضرورة مما يمنع الجسم من استخدام الكالسيوم.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الحركات </a:t>
            </a:r>
            <a:r>
              <a:rPr lang="ar-IQ" altLang="ar-IQ" sz="2800" b="1" u="sng" dirty="0" smtClean="0">
                <a:solidFill>
                  <a:srgbClr val="99CC00"/>
                </a:solidFill>
                <a:latin typeface="Simplified Arabic" pitchFamily="18" charset="-78"/>
                <a:cs typeface="Simplified Arabic" pitchFamily="18" charset="-78"/>
              </a:rPr>
              <a:t>الغير معتادة.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اضطراب </a:t>
            </a:r>
            <a:r>
              <a:rPr lang="ar-IQ" altLang="ar-IQ" sz="2800" b="1" u="sng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الحالة النفسية</a:t>
            </a:r>
            <a:r>
              <a:rPr lang="ar-IQ" altLang="ar-IQ" sz="28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2800" b="1" dirty="0" smtClean="0">
                <a:latin typeface="Simplified Arabic" pitchFamily="18" charset="-78"/>
                <a:cs typeface="Simplified Arabic" pitchFamily="18" charset="-78"/>
              </a:rPr>
              <a:t>(psychology)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المصاحبة بشهيق أو زفير عالي هذا يُسبب تغيير حامضية أو قاعدية الدم (</a:t>
            </a:r>
            <a:r>
              <a:rPr lang="en-US" altLang="ar-IQ" sz="2800" b="1" dirty="0" smtClean="0">
                <a:latin typeface="Simplified Arabic" pitchFamily="18" charset="-78"/>
                <a:cs typeface="Simplified Arabic" pitchFamily="18" charset="-78"/>
              </a:rPr>
              <a:t>HP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) أو(</a:t>
            </a:r>
            <a:r>
              <a:rPr lang="en-US" altLang="ar-IQ" sz="2800" b="1" dirty="0" smtClean="0">
                <a:latin typeface="Simplified Arabic" pitchFamily="18" charset="-78"/>
                <a:cs typeface="Simplified Arabic" pitchFamily="18" charset="-78"/>
              </a:rPr>
              <a:t>PH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) الأس الهيدروجيني للدم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>
              <a:buNone/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النسبة الطبيعية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HP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(7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4) ولو قلت النسبة معناه إن حموضة الدم تزيد مثل في حالات الفشل الكلوي.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3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الوقاية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 </a:t>
            </a:r>
            <a:r>
              <a:rPr lang="ar-IQ" altLang="ar-IQ" sz="3200" b="1" dirty="0" smtClean="0">
                <a:solidFill>
                  <a:srgbClr val="FF0000"/>
                </a:solidFill>
              </a:rPr>
              <a:t>من التشنج العضلي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642350" cy="5327650"/>
          </a:xfrm>
        </p:spPr>
        <p:txBody>
          <a:bodyPr/>
          <a:lstStyle/>
          <a:p>
            <a:pPr algn="just" eaLnBrk="1" hangingPunct="1"/>
            <a:r>
              <a:rPr lang="ar-IQ" altLang="ar-IQ" sz="3600" b="1" u="sng" smtClean="0"/>
              <a:t>الإحماء</a:t>
            </a:r>
            <a:r>
              <a:rPr lang="ar-IQ" altLang="ar-IQ" sz="3600" smtClean="0"/>
              <a:t> </a:t>
            </a:r>
            <a:r>
              <a:rPr lang="en-US" altLang="ar-IQ" sz="3600" smtClean="0"/>
              <a:t>(heating)</a:t>
            </a:r>
            <a:r>
              <a:rPr lang="ar-IQ" altLang="ar-IQ" sz="3600" smtClean="0"/>
              <a:t> الجيد.</a:t>
            </a:r>
          </a:p>
          <a:p>
            <a:pPr algn="just" eaLnBrk="1" hangingPunct="1"/>
            <a:r>
              <a:rPr lang="ar-IQ" altLang="ar-IQ" sz="3600" b="1" u="sng" smtClean="0"/>
              <a:t>التدرج</a:t>
            </a:r>
            <a:r>
              <a:rPr lang="ar-IQ" altLang="ar-IQ" sz="3600" smtClean="0"/>
              <a:t> في قوة التمارين خاصة عند الانتقال بين الأجواء الحارة والباردة.</a:t>
            </a:r>
          </a:p>
          <a:p>
            <a:pPr algn="just" eaLnBrk="1" hangingPunct="1"/>
            <a:r>
              <a:rPr lang="ar-IQ" altLang="ar-IQ" sz="3600" b="1" u="sng" smtClean="0"/>
              <a:t>التغذية المتنوعة</a:t>
            </a:r>
            <a:r>
              <a:rPr lang="ar-IQ" altLang="ar-IQ" sz="3600" smtClean="0"/>
              <a:t>.</a:t>
            </a:r>
          </a:p>
          <a:p>
            <a:pPr algn="just" eaLnBrk="1" hangingPunct="1"/>
            <a:r>
              <a:rPr lang="ar-IQ" altLang="ar-IQ" sz="3600" b="1" u="sng" smtClean="0"/>
              <a:t>الأحذية المناسبة</a:t>
            </a:r>
            <a:r>
              <a:rPr lang="ar-IQ" altLang="ar-IQ" sz="3600" smtClean="0"/>
              <a:t>.</a:t>
            </a:r>
          </a:p>
          <a:p>
            <a:pPr algn="just" eaLnBrk="1" hangingPunct="1"/>
            <a:r>
              <a:rPr lang="ar-IQ" altLang="ar-IQ" sz="3600" b="1" u="sng" smtClean="0"/>
              <a:t>الراحة والاسترخاء</a:t>
            </a:r>
            <a:r>
              <a:rPr lang="ar-IQ" altLang="ar-IQ" sz="3600" smtClean="0"/>
              <a:t> بين التمارين وبعد الجهد.</a:t>
            </a:r>
          </a:p>
          <a:p>
            <a:pPr algn="just" eaLnBrk="1" hangingPunct="1"/>
            <a:r>
              <a:rPr lang="ar-IQ" altLang="ar-IQ" sz="3600" b="1" u="sng" smtClean="0"/>
              <a:t>تناول الماء والأملاح</a:t>
            </a:r>
            <a:r>
              <a:rPr lang="ar-IQ" altLang="ar-IQ" sz="3600" b="1" smtClean="0"/>
              <a:t>.</a:t>
            </a:r>
            <a:endParaRPr lang="en-US" altLang="ar-IQ" sz="3600" b="1" smtClean="0"/>
          </a:p>
        </p:txBody>
      </p:sp>
    </p:spTree>
    <p:extLst>
      <p:ext uri="{BB962C8B-B14F-4D97-AF65-F5344CB8AC3E}">
        <p14:creationId xmlns:p14="http://schemas.microsoft.com/office/powerpoint/2010/main" val="293360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600" b="1" dirty="0" smtClean="0">
                <a:solidFill>
                  <a:srgbClr val="FF0000"/>
                </a:solidFill>
              </a:rPr>
              <a:t>علاج التشنج العضلي</a:t>
            </a:r>
            <a:r>
              <a:rPr lang="en-US" altLang="ar-IQ" sz="3600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642350" cy="5472112"/>
          </a:xfrm>
        </p:spPr>
        <p:txBody>
          <a:bodyPr/>
          <a:lstStyle/>
          <a:p>
            <a:pPr algn="just" eaLnBrk="1" hangingPunct="1"/>
            <a:r>
              <a:rPr lang="ar-IQ" altLang="ar-IQ" sz="4000" b="1" u="sng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ـ إيقاف الحركة وسحب العضلة</a:t>
            </a:r>
            <a:r>
              <a:rPr lang="ar-IQ" altLang="ar-IQ" sz="40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باتجاه عكس عملها بقوة وسرعة .</a:t>
            </a:r>
          </a:p>
          <a:p>
            <a:pPr algn="just" eaLnBrk="1" hangingPunct="1"/>
            <a:r>
              <a:rPr lang="ar-IQ" altLang="ar-IQ" sz="4000" b="1" u="sng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ـ تدفئة</a:t>
            </a:r>
            <a:r>
              <a:rPr lang="ar-IQ" altLang="ar-IQ" sz="40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العضلة المصابة.</a:t>
            </a:r>
          </a:p>
          <a:p>
            <a:pPr algn="just" eaLnBrk="1" hangingPunct="1"/>
            <a:r>
              <a:rPr lang="ar-IQ" altLang="ar-IQ" sz="4000" b="1" u="sng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ـ الراحة التامة</a:t>
            </a:r>
            <a:r>
              <a:rPr lang="ar-IQ" altLang="ar-IQ" sz="40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وعدم تدليك العضلة (ذلك يؤدي إلى زيادة تقلصها وتمزق الألياف العضلية) .</a:t>
            </a:r>
          </a:p>
          <a:p>
            <a:pPr algn="just" eaLnBrk="1" hangingPunct="1"/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ـ بعد رجوع العضلة إلى الوضع الطبيعي </a:t>
            </a:r>
            <a:r>
              <a:rPr lang="ar-IQ" altLang="ar-IQ" sz="4000" b="1" u="sng" dirty="0" smtClean="0">
                <a:latin typeface="Simplified Arabic" pitchFamily="18" charset="-78"/>
                <a:cs typeface="Simplified Arabic" pitchFamily="18" charset="-78"/>
              </a:rPr>
              <a:t>(حمام بخار</a:t>
            </a:r>
            <a:r>
              <a:rPr lang="en-US" altLang="ar-IQ" sz="4000" b="1" u="sng" dirty="0" smtClean="0">
                <a:latin typeface="Simplified Arabic" pitchFamily="18" charset="-78"/>
                <a:cs typeface="Simplified Arabic" pitchFamily="18" charset="-78"/>
              </a:rPr>
              <a:t>sauna</a:t>
            </a:r>
            <a:r>
              <a:rPr lang="ar-IQ" altLang="ar-IQ" sz="4000" b="1" u="sng" dirty="0" smtClean="0">
                <a:latin typeface="Simplified Arabic" pitchFamily="18" charset="-78"/>
                <a:cs typeface="Simplified Arabic" pitchFamily="18" charset="-78"/>
              </a:rPr>
              <a:t> وتدليك خفيف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).</a:t>
            </a:r>
            <a:endParaRPr lang="en-US" altLang="ar-IQ" sz="40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915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3ـ4ـ5 إصابة التمزق العضلي 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The tear muscular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785225" cy="5399087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عرف إصابة التمزق العضلي؟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وهو </a:t>
            </a:r>
            <a:r>
              <a:rPr lang="ar-IQ" altLang="ar-IQ" sz="28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شد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أو </a:t>
            </a:r>
            <a:r>
              <a:rPr lang="ar-IQ" altLang="ar-IQ" sz="28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تمزق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الألياف العضلية أو الأوتار </a:t>
            </a:r>
            <a:r>
              <a:rPr lang="ar-IQ" altLang="ar-IQ" sz="28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نتيجة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جهد عضلي عنيف أكبر من تحمل العضلة.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إن معظم العضلات التي تتمزق تكون مُحددة بالنسبة لعدد الألياف التي تتقطع 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كما أن منشأ وإدغام العضلة من الممكن أن ينفصل أو يُفصل مع حدوث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كسر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أو تفتت بالنقطة العظمية التي يرتبط بها وتر العضلة سواء أكان ذلك في المنشأ أو المدغم.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وفي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الأطفال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تعد هذه الإصابات من الإصابات الحادة والخطيرة.</a:t>
            </a:r>
          </a:p>
          <a:p>
            <a:pPr algn="ctr"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كرة القدم والتمزق العضلي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ويُعد التمزق العضلي من الإصابات المنتشرة في كرة القدم ، وذلك ناتج عن طبيعة اللعبة نفسها ، فحركات اللف والدورات وتغيير السرعة المفاجئ  من العوامل التي تؤدي إلى تمزق العضلات والأربطة خاصة منطقة أسفل الظهر.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74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س : ماهي أسباب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 </a:t>
            </a:r>
            <a:r>
              <a:rPr lang="ar-IQ" altLang="ar-IQ" sz="3200" b="1" dirty="0" smtClean="0">
                <a:solidFill>
                  <a:srgbClr val="FF0000"/>
                </a:solidFill>
              </a:rPr>
              <a:t>التمزق العضلي؟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642350" cy="5545137"/>
          </a:xfrm>
        </p:spPr>
        <p:txBody>
          <a:bodyPr/>
          <a:lstStyle/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(الجهد العالي) : تَحدُث هذه الإصابة في الألعاب التي تتطلب تحقيق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أعلى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جهد وسرعة في زمن قصير.</a:t>
            </a: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وتحدث الإصابة بسبب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التقلص العضلي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غير الاعتيادي والذي يرجع إلى العوامل الآتية:ـ</a:t>
            </a: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ـ عدم </a:t>
            </a:r>
            <a:r>
              <a:rPr lang="ar-IQ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تناسق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الانقباض بين المجاميع العضلية العاملة والمعاكسة والساندة مع بعضها البعض .</a:t>
            </a: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ـ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الفقدان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(loss)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الشديد للماء والأملاح .</a:t>
            </a: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ـ تراكم النواتج الثانوية في العضلة والناتجة من التقلص العضلي .</a:t>
            </a: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ـ الانقباض المفاجئ للعضلة.</a:t>
            </a:r>
          </a:p>
        </p:txBody>
      </p:sp>
    </p:spTree>
    <p:extLst>
      <p:ext uri="{BB962C8B-B14F-4D97-AF65-F5344CB8AC3E}">
        <p14:creationId xmlns:p14="http://schemas.microsoft.com/office/powerpoint/2010/main" val="5679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ومن أسباب التمزق العضلي الأخرى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713787" cy="5543550"/>
          </a:xfrm>
        </p:spPr>
        <p:txBody>
          <a:bodyPr/>
          <a:lstStyle/>
          <a:p>
            <a:pPr algn="just" eaLnBrk="1" hangingPunct="1"/>
            <a:r>
              <a:rPr lang="ar-IQ" altLang="ar-IQ" sz="3600" dirty="0" smtClean="0"/>
              <a:t>ـ </a:t>
            </a:r>
            <a:r>
              <a:rPr lang="ar-IQ" altLang="ar-IQ" sz="3600" b="1" dirty="0" smtClean="0">
                <a:solidFill>
                  <a:srgbClr val="FF0000"/>
                </a:solidFill>
              </a:rPr>
              <a:t>الجهد الشديد </a:t>
            </a:r>
            <a:r>
              <a:rPr lang="ar-IQ" altLang="ar-IQ" sz="3600" dirty="0" smtClean="0"/>
              <a:t>والذي هو أكبر من قوة تحمل العضلة.</a:t>
            </a:r>
          </a:p>
          <a:p>
            <a:pPr algn="just" eaLnBrk="1" hangingPunct="1"/>
            <a:r>
              <a:rPr lang="ar-IQ" altLang="ar-IQ" sz="3600" dirty="0" smtClean="0"/>
              <a:t>ـ اختلاف </a:t>
            </a:r>
            <a:r>
              <a:rPr lang="ar-IQ" altLang="ar-IQ" sz="3600" dirty="0" smtClean="0">
                <a:solidFill>
                  <a:srgbClr val="FF0000"/>
                </a:solidFill>
              </a:rPr>
              <a:t>قوة</a:t>
            </a:r>
            <a:r>
              <a:rPr lang="ar-IQ" altLang="ar-IQ" sz="3600" dirty="0" smtClean="0"/>
              <a:t> المجموعات العضلية إثناء التدريب.</a:t>
            </a:r>
          </a:p>
          <a:p>
            <a:pPr algn="just" eaLnBrk="1" hangingPunct="1"/>
            <a:r>
              <a:rPr lang="ar-IQ" altLang="ar-IQ" sz="3600" dirty="0" smtClean="0"/>
              <a:t>ـ عدم </a:t>
            </a:r>
            <a:r>
              <a:rPr lang="ar-IQ" altLang="ar-IQ" sz="3600" dirty="0" smtClean="0">
                <a:solidFill>
                  <a:srgbClr val="FF0000"/>
                </a:solidFill>
              </a:rPr>
              <a:t>الإحماء</a:t>
            </a:r>
            <a:r>
              <a:rPr lang="ar-IQ" altLang="ar-IQ" sz="3600" dirty="0" smtClean="0"/>
              <a:t> الجيد للمجاميع العضلية.</a:t>
            </a:r>
          </a:p>
          <a:p>
            <a:pPr algn="just" eaLnBrk="1" hangingPunct="1"/>
            <a:r>
              <a:rPr lang="ar-IQ" altLang="ar-IQ" sz="3600" dirty="0" smtClean="0"/>
              <a:t>ـ قصر العضلات التشريحية وعدم </a:t>
            </a:r>
            <a:r>
              <a:rPr lang="ar-IQ" altLang="ar-IQ" sz="3600" dirty="0" err="1" smtClean="0"/>
              <a:t>مطاطيتها</a:t>
            </a:r>
            <a:r>
              <a:rPr lang="ar-IQ" altLang="ar-IQ" sz="3600" dirty="0" smtClean="0"/>
              <a:t> </a:t>
            </a:r>
            <a:r>
              <a:rPr lang="en-US" altLang="ar-IQ" sz="3600" dirty="0" smtClean="0"/>
              <a:t>(flexibility) </a:t>
            </a:r>
            <a:r>
              <a:rPr lang="ar-IQ" altLang="ar-IQ" sz="3600" dirty="0" smtClean="0"/>
              <a:t> بما يتناسب والمهارات.</a:t>
            </a:r>
          </a:p>
          <a:p>
            <a:pPr algn="just" eaLnBrk="1" hangingPunct="1"/>
            <a:r>
              <a:rPr lang="ar-IQ" altLang="ar-IQ" sz="3600" dirty="0" smtClean="0"/>
              <a:t>ـ العودة إلى الملاعب قبل الشفاء من إصابات سابقة (شد أو تمزق سابق).</a:t>
            </a:r>
            <a:endParaRPr lang="en-US" altLang="ar-IQ" sz="3600" dirty="0" smtClean="0"/>
          </a:p>
          <a:p>
            <a:pPr eaLnBrk="1" hangingPunct="1"/>
            <a:endParaRPr lang="en-US" altLang="ar-IQ" dirty="0" smtClean="0"/>
          </a:p>
        </p:txBody>
      </p:sp>
    </p:spTree>
    <p:extLst>
      <p:ext uri="{BB962C8B-B14F-4D97-AF65-F5344CB8AC3E}">
        <p14:creationId xmlns:p14="http://schemas.microsoft.com/office/powerpoint/2010/main" val="9729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ماهي درجات التمزق العضلي؟</a:t>
            </a:r>
            <a:r>
              <a:rPr lang="ar-IQ" altLang="ar-IQ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36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713788" cy="5472112"/>
          </a:xfrm>
        </p:spPr>
        <p:txBody>
          <a:bodyPr>
            <a:normAutofit lnSpcReduction="10000"/>
          </a:bodyPr>
          <a:lstStyle/>
          <a:p>
            <a:pPr marL="609600" indent="-609600" algn="just" eaLnBrk="1" hangingPunct="1">
              <a:buFontTx/>
              <a:buAutoNum type="arabicPeriod"/>
            </a:pPr>
            <a:r>
              <a:rPr lang="ar-IQ" altLang="ar-IQ" sz="36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البسيطة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easy 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: </a:t>
            </a:r>
          </a:p>
          <a:p>
            <a:pPr marL="0" indent="0" algn="just" eaLnBrk="1" hangingPunct="1">
              <a:buNone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(وتشمل عدد قليل من الألياف وتنتج بمجموعة عضلية لها الفعل نفسه) ويتم الشفاء بدون أضرار وبوقت قصير.</a:t>
            </a:r>
          </a:p>
          <a:p>
            <a:pPr marL="0" indent="0" algn="just" eaLnBrk="1" hangingPunct="1">
              <a:buNone/>
            </a:pPr>
            <a:r>
              <a:rPr lang="ar-IQ" altLang="ar-IQ" sz="36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2. المتوسطة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medium 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: </a:t>
            </a:r>
          </a:p>
          <a:p>
            <a:pPr marL="0" indent="0" algn="just" eaLnBrk="1" hangingPunct="1">
              <a:buNone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( تمزق عدد كبير من الألياف العضلية مع بقاء استمرارية العضلة).</a:t>
            </a:r>
          </a:p>
          <a:p>
            <a:pPr marL="0" indent="0" algn="just" eaLnBrk="1" hangingPunct="1">
              <a:buNone/>
            </a:pPr>
            <a:r>
              <a:rPr lang="ar-IQ" altLang="ar-IQ" sz="36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3. الشديدة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 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high 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: </a:t>
            </a:r>
          </a:p>
          <a:p>
            <a:pPr marL="0" indent="0" algn="just" eaLnBrk="1" hangingPunct="1">
              <a:buNone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(تمزق كامل أو انقطاع وتر وينفصل أحياناً جزء من العظم الذي يتصل به وتر العضلة).</a:t>
            </a:r>
            <a:endParaRPr lang="en-US" altLang="ar-IQ" sz="36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168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س: ماهي علامات وإعراض التمزق العضلي؟</a:t>
            </a:r>
            <a:r>
              <a:rPr lang="ar-IQ" altLang="ar-IQ" dirty="0" smtClean="0">
                <a:solidFill>
                  <a:srgbClr val="FF0000"/>
                </a:solidFill>
              </a:rPr>
              <a:t> </a:t>
            </a:r>
            <a:endParaRPr lang="en-US" altLang="ar-IQ" dirty="0" smtClean="0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13787" cy="5327650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الألم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(Pain)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المفاجئ في جميع الدرجات والذي يظهر بعد فترة قصيرة.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تورم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(tumor)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مكان الإصابة نتيجة النزف الداخلي وتغيير لون المنطقة المصابة من الأحمر إلى الأزرق والأصفر بعد مرور عدة أيام وألم شديد عند الضغط.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تشوه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العضلة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في الإصابات الشديدة (قصر أو فجوة يحسها المصاب).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ضعف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شديد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عند استخدام العضلة.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تشنج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spasm)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العضلة المصابة.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34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Autofit/>
          </a:bodyPr>
          <a:lstStyle/>
          <a:p>
            <a:pPr algn="ctr" eaLnBrk="1" hangingPunct="1"/>
            <a:r>
              <a:rPr lang="ar-IQ" altLang="ar-IQ" sz="3600" b="1" dirty="0" smtClean="0">
                <a:solidFill>
                  <a:srgbClr val="FF0000"/>
                </a:solidFill>
              </a:rPr>
              <a:t>3ـ1 </a:t>
            </a:r>
            <a:r>
              <a:rPr lang="ar-SA" altLang="ar-IQ" sz="3600" b="1" dirty="0" smtClean="0">
                <a:solidFill>
                  <a:srgbClr val="FF0000"/>
                </a:solidFill>
              </a:rPr>
              <a:t>مقدمة تشريحية </a:t>
            </a:r>
            <a:r>
              <a:rPr lang="en-US" altLang="ar-IQ" sz="3600" b="1" dirty="0" smtClean="0">
                <a:solidFill>
                  <a:srgbClr val="FF0000"/>
                </a:solidFill>
              </a:rPr>
              <a:t>Anatomic 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616575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ar-IQ" altLang="ar-IQ" sz="2400" b="1" u="sng" dirty="0" smtClean="0">
                <a:latin typeface="Simplified Arabic" pitchFamily="18" charset="-78"/>
                <a:cs typeface="Simplified Arabic" pitchFamily="18" charset="-78"/>
              </a:rPr>
              <a:t>يتكون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 الجهاز العضلي من العضلات التي تتصل بالهيكل العظمي.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400" b="1" u="sng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والعضلة</a:t>
            </a:r>
            <a:r>
              <a:rPr lang="ar-IQ" altLang="ar-IQ" sz="24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sz="2400" b="1" dirty="0" smtClean="0">
                <a:latin typeface="Simplified Arabic" pitchFamily="18" charset="-78"/>
                <a:cs typeface="Simplified Arabic" pitchFamily="18" charset="-78"/>
              </a:rPr>
              <a:t>Muscle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) كلمةٌ يرجع أصلها إلى الكلمة اللاتينية المرادفة لكلمة فأر(</a:t>
            </a:r>
            <a:r>
              <a:rPr lang="en-US" altLang="ar-IQ" sz="2400" b="1" dirty="0" smtClean="0">
                <a:latin typeface="Simplified Arabic" pitchFamily="18" charset="-78"/>
                <a:cs typeface="Simplified Arabic" pitchFamily="18" charset="-78"/>
              </a:rPr>
              <a:t>Mouse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) ومثلما للفأر جسم فإن للعضلة جسماً هو العضلة نفسها ولها ذَنَبٌ وهو </a:t>
            </a:r>
            <a:r>
              <a:rPr lang="ar-IQ" altLang="ar-IQ" sz="2400" b="1" u="sng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الوتر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sz="2400" b="1" dirty="0" smtClean="0">
                <a:latin typeface="Simplified Arabic" pitchFamily="18" charset="-78"/>
                <a:cs typeface="Simplified Arabic" pitchFamily="18" charset="-78"/>
              </a:rPr>
              <a:t>Tendon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).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ولكل عضلة وتران (الوتر الأول منشأ والوتر الآخر المدغم)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400" b="1" u="sng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والعضلة</a:t>
            </a:r>
            <a:r>
              <a:rPr lang="ar-IQ" altLang="ar-IQ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400" b="1" u="sng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نسيج</a:t>
            </a:r>
            <a:r>
              <a:rPr lang="ar-IQ" altLang="ar-IQ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400" b="1" u="sng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يتقلص</a:t>
            </a:r>
            <a:r>
              <a:rPr lang="ar-IQ" altLang="ar-IQ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400" b="1" u="sng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ويرتخي</a:t>
            </a:r>
            <a:r>
              <a:rPr lang="ar-IQ" altLang="ar-IQ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عند تحفزه من قبل الجهاز </a:t>
            </a:r>
            <a:r>
              <a:rPr lang="ar-IQ" altLang="ar-IQ" sz="2400" b="1" u="sng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العصبي</a:t>
            </a:r>
            <a:r>
              <a:rPr lang="ar-IQ" altLang="ar-IQ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400" b="1" u="sng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وجسم</a:t>
            </a:r>
            <a:r>
              <a:rPr lang="ar-IQ" altLang="ar-IQ" sz="2400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400" b="1" u="sng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الأنسان</a:t>
            </a:r>
            <a:r>
              <a:rPr lang="ar-IQ" altLang="ar-IQ" sz="2400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400" b="1" u="sng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يتحرك</a:t>
            </a:r>
            <a:r>
              <a:rPr lang="ar-IQ" altLang="ar-IQ" sz="2400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 بفعل عدة عضلات تعمل سوية.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4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 فالعضلات محركات </a:t>
            </a:r>
            <a:r>
              <a:rPr lang="en-US" altLang="ar-IQ" sz="24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(mover)</a:t>
            </a:r>
            <a:r>
              <a:rPr lang="ar-IQ" altLang="ar-IQ" sz="24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 سواء الجسم كله أو أجزاء الجسم </a:t>
            </a:r>
          </a:p>
          <a:p>
            <a:pPr algn="ctr" eaLnBrk="1" hangingPunct="1">
              <a:lnSpc>
                <a:spcPct val="80000"/>
              </a:lnSpc>
            </a:pPr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مثل حركات 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4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(المشي الركض الكلام التنفس الأكل والحركات كافة تتم عن طريق العضلات).</a:t>
            </a:r>
          </a:p>
          <a:p>
            <a:pPr algn="ctr" eaLnBrk="1" hangingPunct="1">
              <a:lnSpc>
                <a:spcPct val="80000"/>
              </a:lnSpc>
            </a:pPr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أما عمل العضلة فيكون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4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وكل العضلات تُنتج الحركة بطريقة </a:t>
            </a:r>
            <a:r>
              <a:rPr lang="ar-IQ" altLang="ar-IQ" sz="2400" b="1" u="sng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واحدة</a:t>
            </a:r>
            <a:r>
              <a:rPr lang="ar-IQ" altLang="ar-IQ" sz="24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 ، فبانقباضها تشد على أوتارها (بالأخص مدغم العضلة) وبالتالي تُحرك العظام.</a:t>
            </a:r>
          </a:p>
          <a:p>
            <a:pPr algn="ctr" eaLnBrk="1" hangingPunct="1">
              <a:lnSpc>
                <a:spcPct val="80000"/>
              </a:lnSpc>
            </a:pPr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(هناك خاصية علاجية ذاتية للعضلة ....)</a:t>
            </a:r>
          </a:p>
        </p:txBody>
      </p:sp>
    </p:spTree>
    <p:extLst>
      <p:ext uri="{BB962C8B-B14F-4D97-AF65-F5344CB8AC3E}">
        <p14:creationId xmlns:p14="http://schemas.microsoft.com/office/powerpoint/2010/main" val="138523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النزيف الذي يحدث بسبب الإصابة </a:t>
            </a:r>
            <a:r>
              <a:rPr lang="ar-SA" altLang="ar-IQ" sz="3200" b="1" dirty="0" smtClean="0">
                <a:solidFill>
                  <a:srgbClr val="FF0000"/>
                </a:solidFill>
              </a:rPr>
              <a:t>التمزق </a:t>
            </a:r>
            <a:r>
              <a:rPr lang="ar-IQ" altLang="ar-IQ" sz="3200" b="1" dirty="0" smtClean="0">
                <a:solidFill>
                  <a:srgbClr val="FF0000"/>
                </a:solidFill>
              </a:rPr>
              <a:t>العضلي:</a:t>
            </a:r>
            <a:r>
              <a:rPr lang="en-US" altLang="ar-IQ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642350" cy="56165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sz="40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1. النزيف</a:t>
            </a:r>
            <a:r>
              <a:rPr lang="ar-IQ" altLang="ar-IQ" sz="40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0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داخل</a:t>
            </a:r>
            <a:r>
              <a:rPr lang="ar-IQ" altLang="ar-IQ" sz="40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0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العضلة</a:t>
            </a:r>
            <a:r>
              <a:rPr lang="ar-IQ" altLang="ar-IQ" sz="40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ar-IQ" altLang="ar-IQ" sz="40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داخل</a:t>
            </a:r>
            <a:r>
              <a:rPr lang="ar-IQ" altLang="ar-IQ" sz="40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0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الغطاء</a:t>
            </a:r>
            <a:r>
              <a:rPr lang="ar-IQ" altLang="ar-IQ" sz="40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0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الخارجي للعضلة</a:t>
            </a:r>
            <a:r>
              <a:rPr lang="ar-IQ" altLang="ar-IQ" sz="40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endParaRPr lang="en-US" altLang="ar-IQ" sz="4000" b="1" dirty="0" smtClean="0">
              <a:solidFill>
                <a:srgbClr val="FF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يحدث عاده في الجزء الخارجي من العضلة.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و الغطاء الخارجي للعضلة في هذه الحالة يكون سليما وهو الذي يمنع من انتشار النزيف خارج العضلة.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في هذه الحالة يشكو الرياضي من </a:t>
            </a:r>
            <a:r>
              <a:rPr lang="ar-IQ" altLang="ar-IQ" sz="40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الم شديد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 جدا </a:t>
            </a:r>
            <a:r>
              <a:rPr lang="ar-IQ" altLang="ar-IQ" sz="40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لعدم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 مقدره الدم على الخروج خارج الغطاء الخارجي للعضلة.</a:t>
            </a:r>
            <a:r>
              <a:rPr lang="ar-IQ" altLang="ar-IQ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722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2. النزيف خارج العضلة (خارج الغطاء الخارجي للعضلة) أي بين مجموعه العضلات.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713788" cy="4997450"/>
          </a:xfrm>
        </p:spPr>
        <p:txBody>
          <a:bodyPr/>
          <a:lstStyle/>
          <a:p>
            <a:pPr algn="just" eaLnBrk="1" hangingPunct="1"/>
            <a:r>
              <a:rPr lang="ar-IQ" altLang="ar-IQ" sz="4800" smtClean="0"/>
              <a:t>يحدث عند تمزق الغطاء الخارجي للعضلة.</a:t>
            </a:r>
          </a:p>
          <a:p>
            <a:pPr algn="just" eaLnBrk="1" hangingPunct="1"/>
            <a:r>
              <a:rPr lang="ar-IQ" altLang="ar-IQ" sz="4800" smtClean="0"/>
              <a:t>والمصاب بهذه الحالة يشكو من الم اقل في شدته نتيجة لمقدره الدم على الخروج خارج الغطاء الخارجي للعضلة.</a:t>
            </a:r>
            <a:endParaRPr lang="en-US" altLang="ar-IQ" sz="4800" smtClean="0"/>
          </a:p>
        </p:txBody>
      </p:sp>
    </p:spTree>
    <p:extLst>
      <p:ext uri="{BB962C8B-B14F-4D97-AF65-F5344CB8AC3E}">
        <p14:creationId xmlns:p14="http://schemas.microsoft.com/office/powerpoint/2010/main" val="14172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</a:rPr>
              <a:t>علاج التمزق العضلي</a:t>
            </a:r>
            <a:r>
              <a:rPr lang="en-US" altLang="ar-IQ" sz="4000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713788" cy="5399087"/>
          </a:xfrm>
        </p:spPr>
        <p:txBody>
          <a:bodyPr/>
          <a:lstStyle/>
          <a:p>
            <a:pPr marL="609600" indent="-609600" algn="just" eaLnBrk="1" hangingPunct="1"/>
            <a:r>
              <a:rPr lang="ar-IQ" altLang="ar-IQ" sz="2800" smtClean="0"/>
              <a:t>عمل الإسعافات الأولية (</a:t>
            </a:r>
            <a:r>
              <a:rPr lang="en-US" altLang="ar-IQ" sz="2800" smtClean="0"/>
              <a:t>RICE</a:t>
            </a:r>
            <a:r>
              <a:rPr lang="ar-IQ" altLang="ar-IQ" sz="2800" smtClean="0"/>
              <a:t>) (راحة، ثلج، ضغط، رفع ).</a:t>
            </a:r>
          </a:p>
          <a:p>
            <a:pPr marL="609600" indent="-609600" algn="just" eaLnBrk="1" hangingPunct="1"/>
            <a:r>
              <a:rPr lang="ar-IQ" altLang="ar-IQ" sz="2800" smtClean="0"/>
              <a:t>العلاج لحين مرحلة الشفاء ويهدف إلى:ـ</a:t>
            </a:r>
          </a:p>
          <a:p>
            <a:pPr marL="990600" lvl="1" indent="-533400" algn="just" eaLnBrk="1" hangingPunct="1"/>
            <a:r>
              <a:rPr lang="ar-IQ" altLang="ar-IQ" sz="2400" smtClean="0"/>
              <a:t>إعادة التئام الألياف العضلة الصحيح والسليم.</a:t>
            </a:r>
          </a:p>
          <a:p>
            <a:pPr marL="990600" lvl="1" indent="-533400" algn="just" eaLnBrk="1" hangingPunct="1"/>
            <a:r>
              <a:rPr lang="ar-IQ" altLang="ar-IQ" sz="2400" smtClean="0"/>
              <a:t>المحافظة على الاتزان العضلي للمجموعات العضلية .</a:t>
            </a:r>
          </a:p>
          <a:p>
            <a:pPr marL="990600" lvl="1" indent="-533400" algn="just" eaLnBrk="1" hangingPunct="1"/>
            <a:r>
              <a:rPr lang="ar-IQ" altLang="ar-IQ" sz="2400" smtClean="0"/>
              <a:t>تنمية التوافق العصبي للعضلة .</a:t>
            </a:r>
          </a:p>
          <a:p>
            <a:pPr marL="609600" indent="-609600" algn="just" eaLnBrk="1" hangingPunct="1"/>
            <a:r>
              <a:rPr lang="ar-IQ" altLang="ar-IQ" sz="2800" smtClean="0"/>
              <a:t>الجراحة </a:t>
            </a:r>
            <a:r>
              <a:rPr lang="en-US" altLang="ar-IQ" sz="2800" smtClean="0"/>
              <a:t> (operation)</a:t>
            </a:r>
            <a:r>
              <a:rPr lang="ar-IQ" altLang="ar-IQ" sz="2800" smtClean="0"/>
              <a:t>في حالة العضلة الممزقة والوتر المقطوع وما يُصاحبه من كسور.</a:t>
            </a:r>
          </a:p>
          <a:p>
            <a:pPr marL="609600" indent="-609600" algn="just" eaLnBrk="1" hangingPunct="1"/>
            <a:r>
              <a:rPr lang="ar-IQ" altLang="ar-IQ" sz="2800" smtClean="0"/>
              <a:t>استخدام وسائل العلاج (العلاج الطبي وجلسات الأشعة وتدفئة المنطقة المصابة مع استخدام التدليك والتمارين العلاجية البسيطة والمتدرجة بالصعوبة المتميزة بالتقلص الثابت للعضلات).</a:t>
            </a:r>
            <a:endParaRPr lang="en-US" altLang="ar-IQ" sz="2800" smtClean="0"/>
          </a:p>
        </p:txBody>
      </p:sp>
    </p:spTree>
    <p:extLst>
      <p:ext uri="{BB962C8B-B14F-4D97-AF65-F5344CB8AC3E}">
        <p14:creationId xmlns:p14="http://schemas.microsoft.com/office/powerpoint/2010/main" val="41844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3ـ5 الأوتار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Tendons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0728"/>
            <a:ext cx="8785225" cy="576138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ar-SA" altLang="ar-IQ" sz="28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3ـ5ـ1 مقدمة تشريحية </a:t>
            </a:r>
            <a:r>
              <a:rPr lang="en-US" altLang="ar-IQ" sz="28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Anatomic introduction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يتكون الوتر من مجموعة حزم من النسيج الغروي ذو خلايا نجمية كثيف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صلب وقوي جداً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وأكثر قوة من الألياف العضلية.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الوتر أملس لونه أبيض </a:t>
            </a:r>
            <a:r>
              <a:rPr lang="ar-IQ" altLang="ar-IQ" sz="28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لقلة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الأوعية الدموية فيه كونه يحتاج إلى تغذية قليلة.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والأوتار هي التي تربط العضلات مع العظام.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العضلات والأوتار يُكمل بعضها البعض ، فالأوتار التي تشبه الحبال وهي امتداد للعضلات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لا تتقلص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إنما العضلات </a:t>
            </a:r>
            <a:r>
              <a:rPr lang="ar-IQ" altLang="ar-IQ" sz="2800" dirty="0" smtClean="0">
                <a:latin typeface="Simplified Arabic" pitchFamily="18" charset="-78"/>
                <a:cs typeface="Simplified Arabic" pitchFamily="18" charset="-78"/>
              </a:rPr>
              <a:t>هي التي تتقلص </a:t>
            </a: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، نهاياته ترتبط بسمحاق العظم. </a:t>
            </a:r>
            <a:endParaRPr lang="ar-IQ" altLang="ar-IQ" sz="28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dirty="0" smtClean="0">
                <a:latin typeface="Simplified Arabic" pitchFamily="18" charset="-78"/>
                <a:cs typeface="Simplified Arabic" pitchFamily="18" charset="-78"/>
              </a:rPr>
              <a:t>تتركز الأوتار في مناطق تسهل فيها الإصابة فعندما تتحرك تحتك بالعظام والأربطة الأخرى إما العضلات فتتركز في مناطق محمية ولا تتعرض للاحتكاك مع أنسجة صلبة.</a:t>
            </a:r>
            <a:endParaRPr lang="ar-SA" altLang="ar-IQ" sz="28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وأعضاء الإحساس في الأوتار تسمي </a:t>
            </a:r>
            <a:r>
              <a:rPr lang="ar-SA" altLang="ar-IQ" sz="28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أعضاء</a:t>
            </a:r>
            <a:r>
              <a:rPr lang="ar-SA" altLang="ar-IQ" sz="28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كولجي</a:t>
            </a:r>
            <a:r>
              <a:rPr lang="ar-SA" altLang="ar-IQ" sz="28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en-US" altLang="ar-IQ" sz="2800" b="1" dirty="0" smtClean="0">
                <a:latin typeface="Simplified Arabic" pitchFamily="18" charset="-78"/>
                <a:cs typeface="Simplified Arabic" pitchFamily="18" charset="-78"/>
              </a:rPr>
              <a:t>Golgi Organs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وتنبه عن طريق التوتر الذي يحدث عندما تنقبض العضلة أو تشد فينتقل ذلك إلى الأوتار</a:t>
            </a:r>
            <a:r>
              <a:rPr lang="en-US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41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>
            <a:noAutofit/>
          </a:bodyPr>
          <a:lstStyle/>
          <a:p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الوتر (</a:t>
            </a:r>
            <a:r>
              <a:rPr lang="en-US" altLang="ar-IQ" sz="32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Tendons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981075"/>
            <a:ext cx="7777163" cy="5400675"/>
          </a:xfrm>
          <a:noFill/>
        </p:spPr>
      </p:pic>
    </p:spTree>
    <p:extLst>
      <p:ext uri="{BB962C8B-B14F-4D97-AF65-F5344CB8AC3E}">
        <p14:creationId xmlns:p14="http://schemas.microsoft.com/office/powerpoint/2010/main" val="5431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(معلومة للفائدة) كيف خلق الله تعالى وقاية للعضلة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54461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هناك اثنان </a:t>
            </a:r>
            <a:r>
              <a:rPr lang="ar-IQ" b="1" dirty="0">
                <a:latin typeface="Simplified Arabic" pitchFamily="18" charset="-78"/>
                <a:cs typeface="Simplified Arabic" pitchFamily="18" charset="-78"/>
              </a:rPr>
              <a:t>من هذه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المكونات خلقها الله تعالى في أوتار العضلات وهما :-</a:t>
            </a:r>
          </a:p>
          <a:p>
            <a:pPr algn="just"/>
            <a:r>
              <a:rPr lang="ar-IQ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أجسام </a:t>
            </a:r>
            <a:r>
              <a:rPr lang="ar-IQ" b="1" dirty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كولجي </a:t>
            </a:r>
            <a:r>
              <a:rPr lang="ar-IQ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الوتري</a:t>
            </a:r>
            <a:r>
              <a:rPr lang="en-US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GTO</a:t>
            </a:r>
            <a:r>
              <a:rPr lang="en-US" b="1" dirty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IQ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) (يكون في مدغم العضلة).</a:t>
            </a:r>
          </a:p>
          <a:p>
            <a:pPr algn="just"/>
            <a:r>
              <a:rPr lang="ar-IQ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والمغزل </a:t>
            </a:r>
            <a:r>
              <a:rPr lang="ar-IQ" b="1" dirty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العضلي </a:t>
            </a:r>
            <a:r>
              <a:rPr lang="en-US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MS</a:t>
            </a:r>
            <a:r>
              <a:rPr lang="en-US" b="1" dirty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IQ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) (تشبه النوابض ومحيطة بكل ليف عضلي).</a:t>
            </a:r>
          </a:p>
          <a:p>
            <a:pPr algn="just"/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هما عضوان </a:t>
            </a:r>
            <a:r>
              <a:rPr lang="ar-IQ" b="1" dirty="0">
                <a:latin typeface="Simplified Arabic" pitchFamily="18" charset="-78"/>
                <a:cs typeface="Simplified Arabic" pitchFamily="18" charset="-78"/>
              </a:rPr>
              <a:t>ينتميان إلى الجهاز العصبي ويعملان للتأثير على الحركات القسرية الشديدة. </a:t>
            </a:r>
            <a:endParaRPr 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يعمل </a:t>
            </a:r>
            <a:r>
              <a:rPr lang="ar-IQ" b="1" dirty="0">
                <a:latin typeface="Simplified Arabic" pitchFamily="18" charset="-78"/>
                <a:cs typeface="Simplified Arabic" pitchFamily="18" charset="-78"/>
              </a:rPr>
              <a:t>هذان العضوان كمستقبِلات حسية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مهمة</a:t>
            </a:r>
          </a:p>
          <a:p>
            <a:pPr algn="just"/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التي </a:t>
            </a:r>
            <a:r>
              <a:rPr lang="ar-IQ" b="1" dirty="0">
                <a:latin typeface="Simplified Arabic" pitchFamily="18" charset="-78"/>
                <a:cs typeface="Simplified Arabic" pitchFamily="18" charset="-78"/>
              </a:rPr>
              <a:t>تلعب دورًا في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المرونة</a:t>
            </a:r>
          </a:p>
          <a:p>
            <a:pPr algn="just"/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يعمل </a:t>
            </a:r>
            <a:r>
              <a:rPr lang="ar-IQ" b="1" dirty="0">
                <a:latin typeface="Simplified Arabic" pitchFamily="18" charset="-78"/>
                <a:cs typeface="Simplified Arabic" pitchFamily="18" charset="-78"/>
              </a:rPr>
              <a:t>جسم كولجي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الوتري (</a:t>
            </a:r>
            <a:r>
              <a:rPr lang="en-US" b="1" dirty="0">
                <a:latin typeface="Simplified Arabic" pitchFamily="18" charset="-78"/>
                <a:cs typeface="Simplified Arabic" pitchFamily="18" charset="-78"/>
              </a:rPr>
              <a:t>GTO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) والمغزل العضلي (</a:t>
            </a:r>
            <a:r>
              <a:rPr lang="en-US" b="1" dirty="0">
                <a:latin typeface="Simplified Arabic" pitchFamily="18" charset="-78"/>
                <a:cs typeface="Simplified Arabic" pitchFamily="18" charset="-78"/>
              </a:rPr>
              <a:t>MS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) معًا </a:t>
            </a:r>
            <a:r>
              <a:rPr lang="ar-IQ" b="1" dirty="0">
                <a:latin typeface="Simplified Arabic" pitchFamily="18" charset="-78"/>
                <a:cs typeface="Simplified Arabic" pitchFamily="18" charset="-78"/>
              </a:rPr>
              <a:t>بشكل انعكاسي لتنظيم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انقباض العضلات والوصول بالمدى الحركي للعضلة بحسب استعداد العضلة ومطاطتيها فلا يسمحان ان تنبسط أو تتقلص العضلة فوق قابليتها مما يحميها من الإصابة.</a:t>
            </a:r>
          </a:p>
          <a:p>
            <a:pPr algn="l"/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كما موضح بالصور اللاحقة...</a:t>
            </a:r>
            <a:endParaRPr 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6915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ar-IQ" sz="3300" b="1" dirty="0">
                <a:solidFill>
                  <a:srgbClr val="6600FF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أجسام كولجي الوتري (</a:t>
            </a:r>
            <a:r>
              <a:rPr lang="en-US" sz="3300" b="1" dirty="0">
                <a:solidFill>
                  <a:srgbClr val="6600FF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GTO) </a:t>
            </a:r>
            <a:r>
              <a:rPr lang="ar-IQ" sz="3300" b="1" dirty="0">
                <a:solidFill>
                  <a:srgbClr val="6600FF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)</a:t>
            </a:r>
            <a:endParaRPr lang="ar-IQ" altLang="ar-IQ" dirty="0" smtClean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61" y="1600200"/>
            <a:ext cx="4023078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8629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ar-IQ" sz="3000" b="1" dirty="0">
                <a:solidFill>
                  <a:srgbClr val="6600FF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أجسام كولجي الوتري</a:t>
            </a:r>
            <a:r>
              <a:rPr lang="en-US" sz="3000" b="1" dirty="0">
                <a:solidFill>
                  <a:srgbClr val="6600FF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GTO) </a:t>
            </a:r>
            <a:r>
              <a:rPr lang="ar-IQ" sz="3000" b="1" dirty="0">
                <a:solidFill>
                  <a:srgbClr val="6600FF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) (يكون في مدغم العضلة).</a:t>
            </a:r>
            <a:br>
              <a:rPr lang="ar-IQ" sz="3000" b="1" dirty="0">
                <a:solidFill>
                  <a:srgbClr val="6600FF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</a:br>
            <a:r>
              <a:rPr lang="ar-IQ" sz="3000" b="1" dirty="0">
                <a:solidFill>
                  <a:srgbClr val="CC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والمغزل العضلي </a:t>
            </a:r>
            <a:r>
              <a:rPr lang="en-US" sz="3000" b="1" dirty="0">
                <a:solidFill>
                  <a:srgbClr val="CC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MS) </a:t>
            </a:r>
            <a:r>
              <a:rPr lang="ar-IQ" sz="3000" b="1" dirty="0">
                <a:solidFill>
                  <a:srgbClr val="CC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) </a:t>
            </a:r>
            <a:r>
              <a:rPr lang="ar-IQ" sz="3000" b="1" dirty="0" smtClean="0">
                <a:solidFill>
                  <a:srgbClr val="CC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(تشبه النوابض ومحيطة </a:t>
            </a:r>
            <a:r>
              <a:rPr lang="ar-IQ" sz="3000" b="1" dirty="0">
                <a:solidFill>
                  <a:srgbClr val="CC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بكل ليف عضلي</a:t>
            </a:r>
            <a:r>
              <a:rPr lang="ar-IQ" sz="3000" b="1" dirty="0" smtClean="0">
                <a:solidFill>
                  <a:srgbClr val="CC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).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7686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6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ar-SA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العضلات والأوتار التي تدعم الركبة اليمين</a:t>
            </a:r>
            <a:endParaRPr lang="ar-IQ" altLang="ar-IQ" sz="40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13" y="981075"/>
            <a:ext cx="8475662" cy="5688013"/>
          </a:xfrm>
          <a:noFill/>
        </p:spPr>
      </p:pic>
    </p:spTree>
    <p:extLst>
      <p:ext uri="{BB962C8B-B14F-4D97-AF65-F5344CB8AC3E}">
        <p14:creationId xmlns:p14="http://schemas.microsoft.com/office/powerpoint/2010/main" val="40427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SA" altLang="ar-IQ" sz="3200" b="1" dirty="0" smtClean="0">
                <a:solidFill>
                  <a:srgbClr val="FF0000"/>
                </a:solidFill>
              </a:rPr>
              <a:t>صورة توضح وتر العضلة ذات الرأسين العضدية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pic>
        <p:nvPicPr>
          <p:cNvPr id="46083" name="Picture 4" descr="muscu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196975"/>
            <a:ext cx="4176712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04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ar-IQ" altLang="ar-IQ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(خاصية علاجية ذاتية للعضلة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472608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80000"/>
              </a:lnSpc>
            </a:pPr>
            <a:r>
              <a:rPr lang="ar-IQ" altLang="ar-IQ" sz="4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عند الإصابات </a:t>
            </a:r>
            <a:r>
              <a:rPr lang="ar-IQ" altLang="ar-IQ" sz="4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البسيطة </a:t>
            </a:r>
            <a:r>
              <a:rPr lang="ar-IQ" altLang="ar-IQ" sz="4800" b="1" dirty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: </a:t>
            </a:r>
            <a:endParaRPr lang="ar-IQ" altLang="ar-IQ" sz="4800" b="1" dirty="0" smtClean="0">
              <a:solidFill>
                <a:srgbClr val="D60093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80000"/>
              </a:lnSpc>
            </a:pPr>
            <a:r>
              <a:rPr lang="ar-IQ" altLang="ar-IQ" sz="48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عند </a:t>
            </a:r>
            <a:r>
              <a:rPr lang="ar-IQ" altLang="ar-IQ" sz="4800" b="1" dirty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إصابة منطقة صغيرة من العضلة بالتلف يتم تجديدها بنمو أ</a:t>
            </a:r>
            <a:r>
              <a:rPr lang="ar-IQ" altLang="ar-IQ" sz="48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لياف عضلية جديدة </a:t>
            </a:r>
            <a:endParaRPr lang="ar-IQ" altLang="ar-IQ" sz="4800" b="1" dirty="0">
              <a:solidFill>
                <a:srgbClr val="66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80000"/>
              </a:lnSpc>
            </a:pPr>
            <a:r>
              <a:rPr lang="ar-IQ" altLang="ar-IQ" sz="4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أما عند الإصابات </a:t>
            </a:r>
            <a:r>
              <a:rPr lang="ar-IQ" altLang="ar-IQ" sz="4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العضلية </a:t>
            </a:r>
            <a:r>
              <a:rPr lang="ar-IQ" altLang="ar-IQ" sz="4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الكبيرة </a:t>
            </a:r>
            <a:r>
              <a:rPr lang="ar-IQ" altLang="ar-IQ" sz="4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: </a:t>
            </a:r>
            <a:endParaRPr lang="ar-IQ" altLang="ar-IQ" sz="4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80000"/>
              </a:lnSpc>
            </a:pPr>
            <a:r>
              <a:rPr lang="ar-IQ" altLang="ar-IQ" sz="4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أما </a:t>
            </a:r>
            <a:r>
              <a:rPr lang="ar-IQ" altLang="ar-IQ" sz="4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عند الإصابة الكبيرة </a:t>
            </a:r>
            <a:r>
              <a:rPr lang="ar-IQ" altLang="ar-IQ" sz="4800" b="1" u="sng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فلا</a:t>
            </a:r>
            <a:r>
              <a:rPr lang="ar-IQ" altLang="ar-IQ" sz="4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يتم تجديدها بنمو ألياف عضلية </a:t>
            </a:r>
            <a:endParaRPr lang="ar-IQ" altLang="ar-IQ" sz="4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ctr">
              <a:lnSpc>
                <a:spcPct val="80000"/>
              </a:lnSpc>
            </a:pPr>
            <a:r>
              <a:rPr lang="ar-IQ" altLang="ar-IQ" sz="4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بل</a:t>
            </a:r>
            <a:r>
              <a:rPr lang="ar-IQ" altLang="ar-IQ" sz="4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lvl="0" algn="just">
              <a:lnSpc>
                <a:spcPct val="80000"/>
              </a:lnSpc>
            </a:pPr>
            <a:r>
              <a:rPr lang="ar-IQ" altLang="ar-IQ" sz="4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تلتئم </a:t>
            </a:r>
            <a:r>
              <a:rPr lang="ar-IQ" altLang="ar-IQ" sz="4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بنسيج ضام مكونة </a:t>
            </a:r>
            <a:r>
              <a:rPr lang="ar-IQ" altLang="ar-IQ" sz="4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ندبة</a:t>
            </a:r>
            <a:r>
              <a:rPr lang="ar-IQ" altLang="ar-IQ" sz="4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altLang="ar-IQ" sz="4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72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3ـ5ـ2 إصابات الأوتار 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The tendon injuries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785225" cy="5399087"/>
          </a:xfrm>
        </p:spPr>
        <p:txBody>
          <a:bodyPr/>
          <a:lstStyle/>
          <a:p>
            <a:pPr algn="just" eaLnBrk="1" hangingPunct="1"/>
            <a:r>
              <a:rPr lang="ar-IQ" altLang="ar-IQ" b="1" u="sng" dirty="0" smtClean="0">
                <a:latin typeface="Simplified Arabic" pitchFamily="18" charset="-78"/>
                <a:cs typeface="Simplified Arabic" pitchFamily="18" charset="-78"/>
              </a:rPr>
              <a:t>3ـ5ـ2ـ1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latin typeface="Simplified Arabic" pitchFamily="18" charset="-78"/>
                <a:cs typeface="Simplified Arabic" pitchFamily="18" charset="-78"/>
              </a:rPr>
              <a:t>تمزق الوتر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b="1" u="sng" dirty="0" smtClean="0">
                <a:latin typeface="Simplified Arabic" pitchFamily="18" charset="-78"/>
                <a:cs typeface="Simplified Arabic" pitchFamily="18" charset="-78"/>
              </a:rPr>
              <a:t>The tendon tear</a:t>
            </a:r>
            <a:endParaRPr lang="ar-IQ" altLang="ar-IQ" b="1" u="sng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تعريف تمزق الوتر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) وهو عبارة عن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انفصال الوتر من العظم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أو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العضلة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أو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التمزق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الكامل للوتر نفسه. </a:t>
            </a:r>
          </a:p>
          <a:p>
            <a:pPr algn="just" eaLnBrk="1" hangingPunct="1"/>
            <a:r>
              <a:rPr lang="ar-IQ" altLang="ar-IQ" b="1" u="sng" dirty="0" smtClean="0">
                <a:latin typeface="Simplified Arabic" pitchFamily="18" charset="-78"/>
                <a:cs typeface="Simplified Arabic" pitchFamily="18" charset="-78"/>
              </a:rPr>
              <a:t> س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IQ" altLang="ar-IQ" b="1" u="sng" dirty="0" smtClean="0">
                <a:latin typeface="Simplified Arabic" pitchFamily="18" charset="-78"/>
                <a:cs typeface="Simplified Arabic" pitchFamily="18" charset="-78"/>
              </a:rPr>
              <a:t>ماهي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أسباب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تمزق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الوتر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؟</a:t>
            </a: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تمزق الوتر عادة ينتج من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تقلصات فجائية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عنيفة.</a:t>
            </a:r>
          </a:p>
          <a:p>
            <a:pPr algn="just" eaLnBrk="1" hangingPunct="1"/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وتحدث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بالغالب لدى لاعبي كرة اليد ورافعي الأثقال (الألعاب التي تتطلب سرعة كبيرة).</a:t>
            </a: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والرياضيون الذين لديهم عضلات مشدودة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أكثر عرضة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لتمزق الأوتار.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057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تمزق اوتار عضلات الكتف</a:t>
            </a:r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1958181"/>
            <a:ext cx="3543300" cy="3810000"/>
          </a:xfrm>
          <a:noFill/>
        </p:spPr>
      </p:pic>
    </p:spTree>
    <p:extLst>
      <p:ext uri="{BB962C8B-B14F-4D97-AF65-F5344CB8AC3E}">
        <p14:creationId xmlns:p14="http://schemas.microsoft.com/office/powerpoint/2010/main" val="41888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أعراض تمزق الأوتار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856662" cy="5616575"/>
          </a:xfrm>
        </p:spPr>
        <p:txBody>
          <a:bodyPr/>
          <a:lstStyle/>
          <a:p>
            <a:pPr marL="609600" indent="-609600" algn="just" eaLnBrk="1" hangingPunct="1"/>
            <a:r>
              <a:rPr lang="ar-IQ" altLang="ar-IQ" sz="4000" b="1" dirty="0" smtClean="0">
                <a:solidFill>
                  <a:srgbClr val="FF0000"/>
                </a:solidFill>
                <a:cs typeface="Simplified Arabic" pitchFamily="18" charset="-78"/>
              </a:rPr>
              <a:t>ألم</a:t>
            </a:r>
            <a:r>
              <a:rPr lang="ar-IQ" altLang="ar-IQ" sz="4000" b="1" dirty="0" smtClean="0">
                <a:cs typeface="Simplified Arabic" pitchFamily="18" charset="-78"/>
              </a:rPr>
              <a:t> حاد لدرجة أن المصاب لا يسمح لأحد بأن يُحرك مكان الإصابة ولا يتحمل فحصها.  </a:t>
            </a:r>
          </a:p>
          <a:p>
            <a:pPr marL="609600" indent="-609600" algn="just" eaLnBrk="1" hangingPunct="1"/>
            <a:r>
              <a:rPr lang="ar-IQ" altLang="ar-IQ" sz="4000" b="1" dirty="0" smtClean="0">
                <a:cs typeface="Simplified Arabic" pitchFamily="18" charset="-78"/>
              </a:rPr>
              <a:t>تصبح المنطقة أعلى الوتر </a:t>
            </a:r>
            <a:r>
              <a:rPr lang="ar-IQ" altLang="ar-IQ" sz="4000" b="1" dirty="0" smtClean="0">
                <a:solidFill>
                  <a:srgbClr val="FF0000"/>
                </a:solidFill>
                <a:cs typeface="Simplified Arabic" pitchFamily="18" charset="-78"/>
              </a:rPr>
              <a:t>متورمة</a:t>
            </a:r>
            <a:r>
              <a:rPr lang="ar-IQ" altLang="ar-IQ" sz="4000" b="1" dirty="0" smtClean="0">
                <a:cs typeface="Simplified Arabic" pitchFamily="18" charset="-78"/>
              </a:rPr>
              <a:t> وتؤلم لعدة أيام.</a:t>
            </a:r>
          </a:p>
          <a:p>
            <a:pPr marL="609600" indent="-609600" algn="just" eaLnBrk="1" hangingPunct="1"/>
            <a:r>
              <a:rPr lang="ar-IQ" altLang="ar-IQ" sz="4000" b="1" dirty="0" smtClean="0">
                <a:cs typeface="Simplified Arabic" pitchFamily="18" charset="-78"/>
              </a:rPr>
              <a:t>بعد يوم أو يومين تظهر علامة سوداء أو زرقاء كبيرة نتيجة </a:t>
            </a:r>
            <a:r>
              <a:rPr lang="ar-IQ" altLang="ar-IQ" sz="4000" b="1" dirty="0" smtClean="0">
                <a:solidFill>
                  <a:srgbClr val="FF0000"/>
                </a:solidFill>
                <a:cs typeface="Simplified Arabic" pitchFamily="18" charset="-78"/>
              </a:rPr>
              <a:t>للنزيف الداخلي </a:t>
            </a:r>
            <a:r>
              <a:rPr lang="ar-IQ" altLang="ar-IQ" sz="4000" b="1" dirty="0" smtClean="0">
                <a:cs typeface="Simplified Arabic" pitchFamily="18" charset="-78"/>
              </a:rPr>
              <a:t>فوق منطقة الجلد الذي يقع تحته التمزق.</a:t>
            </a:r>
            <a:endParaRPr lang="en-US" altLang="ar-IQ" sz="4000" b="1" dirty="0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72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إسعافات تمزق الأوتار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First aid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785225" cy="5399087"/>
          </a:xfrm>
        </p:spPr>
        <p:txBody>
          <a:bodyPr/>
          <a:lstStyle/>
          <a:p>
            <a:pPr marL="609600" indent="-609600"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عمل الإسعافات الأولية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PRICE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).</a:t>
            </a:r>
          </a:p>
          <a:p>
            <a:pPr marL="609600" indent="-609600"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إذا كانت الإصابة بالقدم يحمل المصاب على نقالة.</a:t>
            </a:r>
          </a:p>
          <a:p>
            <a:pPr marL="609600" indent="-609600"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إعطاء الأدوية المهدئة.</a:t>
            </a:r>
          </a:p>
          <a:p>
            <a:pPr marL="609600" indent="-609600"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إذا ازدادت الإصابة وهناك شك في مكانها يجب مراجعة الطبيب.</a:t>
            </a:r>
          </a:p>
          <a:p>
            <a:pPr marL="609600" indent="-609600"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ـ أفضل طريقة لتجنب تكرار الإصابة بعد الشفاء هي ترويض ( تدريب ) الأوتار وشَدها يومياً.</a:t>
            </a:r>
            <a:endParaRPr lang="en-US" altLang="ar-IQ" sz="36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58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r>
              <a:rPr lang="ar-IQ" altLang="ar-IQ" sz="4000" b="1" dirty="0" smtClean="0">
                <a:solidFill>
                  <a:srgbClr val="FF0000"/>
                </a:solidFill>
              </a:rPr>
              <a:t>انتهت المحاضرة رقم 9</a:t>
            </a:r>
            <a:endParaRPr lang="en-US" altLang="ar-IQ" sz="4000" dirty="0" smtClean="0">
              <a:solidFill>
                <a:srgbClr val="FF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785225" cy="53990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ar-IQ" altLang="ar-IQ" sz="4400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وصلنا إلى موضوع</a:t>
            </a:r>
          </a:p>
          <a:p>
            <a:pPr algn="ctr"/>
            <a:r>
              <a:rPr lang="ar-IQ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3ـ5ـ2ـ2 مفصل المرفق (الكوع) وإصابته</a:t>
            </a:r>
            <a:r>
              <a:rPr lang="en-US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Tennis elbow</a:t>
            </a:r>
            <a:r>
              <a:rPr lang="en-US" alt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54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نكمل محاضرة الجزء الثاني والاخير من الفصل الثالث في المحاضرة القادمة رقم (10)</a:t>
            </a:r>
          </a:p>
          <a:p>
            <a:pPr lvl="0" algn="ctr" fontAlgn="base">
              <a:spcAft>
                <a:spcPct val="0"/>
              </a:spcAft>
              <a:buFontTx/>
              <a:buChar char="•"/>
            </a:pPr>
            <a:r>
              <a:rPr lang="ar-IQ" altLang="ar-IQ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lvl="0" algn="ctr" fontAlgn="base">
              <a:spcAft>
                <a:spcPct val="0"/>
              </a:spcAft>
              <a:buFontTx/>
              <a:buChar char="•"/>
            </a:pP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</a:t>
            </a:r>
            <a:r>
              <a:rPr lang="ar-IQ" altLang="ar-IQ" b="1" ker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وعلوم </a:t>
            </a:r>
            <a:r>
              <a:rPr lang="ar-IQ" altLang="ar-IQ" b="1" kern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</a:t>
            </a:r>
            <a:endParaRPr lang="ar-IQ" altLang="ar-IQ" sz="4400" b="1" dirty="0" smtClean="0"/>
          </a:p>
          <a:p>
            <a:pPr algn="just" eaLnBrk="1" hangingPunct="1"/>
            <a:r>
              <a:rPr lang="ar-IQ" altLang="ar-IQ" b="1" dirty="0">
                <a:solidFill>
                  <a:srgbClr val="FFFFFF"/>
                </a:solidFill>
                <a:ea typeface="+mj-ea"/>
              </a:rPr>
              <a:t>3ـ5ـ2ـ2 مفصل المرفق (الكوع) وإصابته</a:t>
            </a:r>
            <a:r>
              <a:rPr lang="en-US" altLang="ar-IQ" b="1" dirty="0">
                <a:solidFill>
                  <a:srgbClr val="FFFFFF"/>
                </a:solidFill>
                <a:ea typeface="+mj-ea"/>
              </a:rPr>
              <a:t> </a:t>
            </a:r>
            <a:r>
              <a:rPr lang="en-US" altLang="ar-IQ" sz="2400" b="1" dirty="0">
                <a:solidFill>
                  <a:srgbClr val="FFFFFF"/>
                </a:solidFill>
                <a:ea typeface="+mj-ea"/>
              </a:rPr>
              <a:t>Tennis elbow</a:t>
            </a:r>
            <a:r>
              <a:rPr lang="en-US" altLang="ar-IQ" sz="4000" dirty="0">
                <a:solidFill>
                  <a:srgbClr val="FFFFFF"/>
                </a:solidFill>
                <a:ea typeface="+mj-ea"/>
              </a:rPr>
              <a:t> </a:t>
            </a:r>
            <a:endParaRPr lang="ar-IQ" altLang="ar-IQ" sz="4400" b="1" dirty="0" smtClean="0"/>
          </a:p>
          <a:p>
            <a:pPr algn="just" eaLnBrk="1" hangingPunct="1"/>
            <a:endParaRPr lang="en-US" altLang="ar-IQ" sz="4400" dirty="0" smtClean="0"/>
          </a:p>
        </p:txBody>
      </p:sp>
    </p:spTree>
    <p:extLst>
      <p:ext uri="{BB962C8B-B14F-4D97-AF65-F5344CB8AC3E}">
        <p14:creationId xmlns:p14="http://schemas.microsoft.com/office/powerpoint/2010/main" val="148031356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360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عضلات الجسم من الأمام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099" name="Picture 4" descr="16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765175"/>
            <a:ext cx="5257800" cy="5976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4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صورة توضح عضلات الجسم من الخلف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pic>
        <p:nvPicPr>
          <p:cNvPr id="5123" name="Picture 4" descr="16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908050"/>
            <a:ext cx="5903913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2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SA" altLang="ar-IQ" sz="2800" b="1" dirty="0" smtClean="0">
                <a:solidFill>
                  <a:srgbClr val="FF0000"/>
                </a:solidFill>
              </a:rPr>
              <a:t>3ـ2 أنواع الأنسجة العضلية</a:t>
            </a:r>
            <a:r>
              <a:rPr lang="ar-SA" altLang="ar-IQ" sz="4000" dirty="0" smtClean="0">
                <a:solidFill>
                  <a:srgbClr val="FF0000"/>
                </a:solidFill>
              </a:rPr>
              <a:t> </a:t>
            </a:r>
            <a:endParaRPr lang="en-US" altLang="ar-IQ" sz="4000" dirty="0" smtClean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832475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ar-SA" altLang="ar-IQ" sz="44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تقسم </a:t>
            </a:r>
            <a:r>
              <a:rPr lang="ar-IQ" altLang="ar-IQ" sz="44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الأنسجة </a:t>
            </a:r>
            <a:r>
              <a:rPr lang="ar-SA" altLang="ar-IQ" sz="44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العضلات إلى ثلاثة أنواع من العضلات تختلف من حيث:-</a:t>
            </a:r>
          </a:p>
          <a:p>
            <a:pPr algn="just" eaLnBrk="1" hangingPunct="1"/>
            <a:r>
              <a:rPr lang="ar-SA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   - </a:t>
            </a:r>
            <a:r>
              <a:rPr lang="ar-SA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الشكل </a:t>
            </a:r>
          </a:p>
          <a:p>
            <a:pPr algn="just" eaLnBrk="1" hangingPunct="1"/>
            <a:r>
              <a:rPr lang="ar-IQ" altLang="ar-IQ" sz="4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      - </a:t>
            </a:r>
            <a:r>
              <a:rPr lang="ar-SA" altLang="ar-IQ" sz="4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والتركيب </a:t>
            </a:r>
          </a:p>
          <a:p>
            <a:pPr algn="just" eaLnBrk="1" hangingPunct="1"/>
            <a:r>
              <a:rPr lang="ar-SA" altLang="ar-IQ" sz="4400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ولجميعها خاصية التقلص </a:t>
            </a:r>
            <a:endParaRPr lang="ar-IQ" altLang="ar-IQ" sz="4400" b="1" dirty="0" smtClean="0">
              <a:solidFill>
                <a:srgbClr val="D60093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indent="0" algn="ctr" eaLnBrk="1" hangingPunct="1">
              <a:buNone/>
            </a:pPr>
            <a:r>
              <a:rPr lang="ar-IQ" altLang="ar-IQ" sz="4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(كيف يتم التقلص) : </a:t>
            </a:r>
          </a:p>
          <a:p>
            <a:pPr algn="just" eaLnBrk="1" hangingPunct="1"/>
            <a:r>
              <a:rPr lang="ar-SA" altLang="ar-IQ" sz="44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حيث تستطيع أن تقصر من طولها وتغير في عرضها بسرعة وسهولة </a:t>
            </a:r>
            <a:endParaRPr lang="ar-IQ" altLang="ar-IQ" sz="4400" b="1" dirty="0" smtClean="0">
              <a:solidFill>
                <a:srgbClr val="66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l" eaLnBrk="1" hangingPunct="1"/>
            <a:r>
              <a:rPr lang="ar-SA" altLang="ar-IQ" sz="44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وهذه الأنواع </a:t>
            </a:r>
            <a:r>
              <a:rPr lang="ar-IQ" altLang="ar-IQ" sz="44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 من الأنسجة </a:t>
            </a:r>
            <a:r>
              <a:rPr lang="ar-SA" altLang="ar-IQ" sz="44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هي:ـ </a:t>
            </a:r>
            <a:endParaRPr lang="en-US" altLang="ar-IQ" sz="4400" b="1" dirty="0" smtClean="0">
              <a:solidFill>
                <a:srgbClr val="6600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55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صورة توضح أنوع الأنسجة العضلية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pic>
        <p:nvPicPr>
          <p:cNvPr id="7171" name="Picture 4" descr="tissusmusculai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84313"/>
            <a:ext cx="7777162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3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3318</Words>
  <Application>Microsoft Office PowerPoint</Application>
  <PresentationFormat>عرض على الشاشة (3:4)‏</PresentationFormat>
  <Paragraphs>292</Paragraphs>
  <Slides>54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54</vt:i4>
      </vt:variant>
    </vt:vector>
  </HeadingPairs>
  <TitlesOfParts>
    <vt:vector size="56" baseType="lpstr">
      <vt:lpstr>نسق Office</vt:lpstr>
      <vt:lpstr>1_نسق Office</vt:lpstr>
      <vt:lpstr>9</vt:lpstr>
      <vt:lpstr>تنويه</vt:lpstr>
      <vt:lpstr>المحاور الرئيسة المحاضرة التاسعة</vt:lpstr>
      <vt:lpstr>3ـ1 مقدمة تشريحية Anatomic introduction</vt:lpstr>
      <vt:lpstr>(خاصية علاجية ذاتية للعضلة)</vt:lpstr>
      <vt:lpstr>صورة توضح عضلات الجسم من الأمام</vt:lpstr>
      <vt:lpstr>صورة توضح عضلات الجسم من الخلف</vt:lpstr>
      <vt:lpstr>3ـ2 أنواع الأنسجة العضلية </vt:lpstr>
      <vt:lpstr>صورة توضح أنوع الأنسجة العضلية</vt:lpstr>
      <vt:lpstr>العضلات المخططة (الإرادية)(الهيكلية) Voluntary muscle : </vt:lpstr>
      <vt:lpstr>صورة توضح العضلات الهيكلية والوترين المنشأ والمدغم</vt:lpstr>
      <vt:lpstr>تركيب العضلة المخططة (الإرادية) (مكونات العضلة بالترتيب)   </vt:lpstr>
      <vt:lpstr>صورة توضح تركيب العضلة </vt:lpstr>
      <vt:lpstr>2ـ العضلات اللاإرادية (الملساء)  Involuntary muscle: </vt:lpstr>
      <vt:lpstr>3. عضلة القلب Myocardium:</vt:lpstr>
      <vt:lpstr>صورة توضح عضلة القلب</vt:lpstr>
      <vt:lpstr>3ـ3 التقلص العضلي (الانقباض العضلي)</vt:lpstr>
      <vt:lpstr>3ـ4 الإصابات العضلية  The Muscles Injury </vt:lpstr>
      <vt:lpstr>3ـ4ـ1 إصابة آلام العضلات  The Muscles Pain</vt:lpstr>
      <vt:lpstr>3ـ4ـ2 إصابة الكدم العضلي  The Muscles Contusions</vt:lpstr>
      <vt:lpstr>أعراض الكدم العضلي  Symptoms</vt:lpstr>
      <vt:lpstr>إسعافات الكدم العضلي  First-aid</vt:lpstr>
      <vt:lpstr>فائدة الرباط الضاغط ما يلي Usefulness of bandage </vt:lpstr>
      <vt:lpstr>طريقة ربط الرباط الضاغط لها بعض المواصفات والشروط الفنية التي يجب مراعاتها:ـ </vt:lpstr>
      <vt:lpstr>علاج إصابة الكدم العضلي   Therapeutic </vt:lpstr>
      <vt:lpstr>3ـ4ـ3 إصابة التقلص العضلي  Contraction </vt:lpstr>
      <vt:lpstr>أسباب التقلص العضلي  The contraction reasons </vt:lpstr>
      <vt:lpstr>س: ماهي الأسباب الفسيولوجية للتقلص العضلي؟ </vt:lpstr>
      <vt:lpstr>س: ماهي الأسباب الفنية للتقلص العضلي؟ </vt:lpstr>
      <vt:lpstr>الإسعافات والعلاج لإصابة التقلص العضلي</vt:lpstr>
      <vt:lpstr>3ـ4ـ4 إصابة التشنج العضلي The spasm muscular</vt:lpstr>
      <vt:lpstr>س: ماهي أسباب التشنج العضلي؟</vt:lpstr>
      <vt:lpstr>الوقاية من التشنج العضلي</vt:lpstr>
      <vt:lpstr>علاج التشنج العضلي  </vt:lpstr>
      <vt:lpstr>3ـ4ـ5 إصابة التمزق العضلي  The tear muscular</vt:lpstr>
      <vt:lpstr>س : ماهي أسباب التمزق العضلي؟</vt:lpstr>
      <vt:lpstr>ومن أسباب التمزق العضلي الأخرى</vt:lpstr>
      <vt:lpstr>س: ماهي درجات التمزق العضلي؟ </vt:lpstr>
      <vt:lpstr>س: ماهي علامات وإعراض التمزق العضلي؟ </vt:lpstr>
      <vt:lpstr>النزيف الذي يحدث بسبب الإصابة التمزق العضلي: </vt:lpstr>
      <vt:lpstr>2. النزيف خارج العضلة (خارج الغطاء الخارجي للعضلة) أي بين مجموعه العضلات.</vt:lpstr>
      <vt:lpstr>علاج التمزق العضلي  </vt:lpstr>
      <vt:lpstr>3ـ5 الأوتار Tendons</vt:lpstr>
      <vt:lpstr>الوتر (Tendons)</vt:lpstr>
      <vt:lpstr>(معلومة للفائدة) كيف خلق الله تعالى وقاية للعضلة</vt:lpstr>
      <vt:lpstr>أجسام كولجي الوتري (GTO) )</vt:lpstr>
      <vt:lpstr>أجسام كولجي الوتريGTO) ) (يكون في مدغم العضلة). والمغزل العضلي MS) ) (تشبه النوابض ومحيطة بكل ليف عضلي).</vt:lpstr>
      <vt:lpstr>العضلات والأوتار التي تدعم الركبة اليمين</vt:lpstr>
      <vt:lpstr>صورة توضح وتر العضلة ذات الرأسين العضدية</vt:lpstr>
      <vt:lpstr>3ـ5ـ2 إصابات الأوتار  The tendon injuries</vt:lpstr>
      <vt:lpstr>صورة توضح تمزق اوتار عضلات الكتف</vt:lpstr>
      <vt:lpstr>أعراض تمزق الأوتار</vt:lpstr>
      <vt:lpstr>إسعافات تمزق الأوتار First aid</vt:lpstr>
      <vt:lpstr>انتهت المحاضرة رقم 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</dc:title>
  <dc:creator>Dr.hassan</dc:creator>
  <cp:lastModifiedBy>DR.Ahmed Saker 2O11</cp:lastModifiedBy>
  <cp:revision>52</cp:revision>
  <dcterms:created xsi:type="dcterms:W3CDTF">2021-02-02T18:04:45Z</dcterms:created>
  <dcterms:modified xsi:type="dcterms:W3CDTF">2024-12-03T06:04:30Z</dcterms:modified>
</cp:coreProperties>
</file>