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32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23" r:id="rId18"/>
    <p:sldId id="274" r:id="rId19"/>
    <p:sldId id="275" r:id="rId20"/>
    <p:sldId id="276" r:id="rId21"/>
    <p:sldId id="277" r:id="rId22"/>
    <p:sldId id="314" r:id="rId23"/>
    <p:sldId id="278" r:id="rId24"/>
    <p:sldId id="279" r:id="rId25"/>
    <p:sldId id="315" r:id="rId26"/>
    <p:sldId id="280" r:id="rId27"/>
    <p:sldId id="281" r:id="rId28"/>
    <p:sldId id="282" r:id="rId29"/>
    <p:sldId id="316" r:id="rId30"/>
    <p:sldId id="283" r:id="rId31"/>
    <p:sldId id="317" r:id="rId32"/>
    <p:sldId id="318" r:id="rId33"/>
    <p:sldId id="321" r:id="rId34"/>
    <p:sldId id="322" r:id="rId35"/>
    <p:sldId id="319" r:id="rId36"/>
    <p:sldId id="320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24" r:id="rId46"/>
    <p:sldId id="292" r:id="rId47"/>
    <p:sldId id="328" r:id="rId48"/>
    <p:sldId id="293" r:id="rId49"/>
    <p:sldId id="294" r:id="rId50"/>
    <p:sldId id="295" r:id="rId51"/>
    <p:sldId id="296" r:id="rId52"/>
    <p:sldId id="327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25" r:id="rId66"/>
    <p:sldId id="309" r:id="rId67"/>
    <p:sldId id="310" r:id="rId68"/>
    <p:sldId id="311" r:id="rId69"/>
    <p:sldId id="312" r:id="rId70"/>
    <p:sldId id="313" r:id="rId7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9900"/>
    <a:srgbClr val="D60093"/>
    <a:srgbClr val="3333CC"/>
    <a:srgbClr val="9900CC"/>
    <a:srgbClr val="6666FF"/>
    <a:srgbClr val="006600"/>
    <a:srgbClr val="CC66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56A0CB-384F-4931-B715-9B96C65CA83F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11289C-C9E0-43A7-94CD-57B98002786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427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B1BAE5-DDA8-4B2A-B905-772A086B5870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4CFA49-F6AB-432D-A196-5FC05FB56A2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24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5E56AA-80F8-4DB1-B11F-F600F4A6A501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15032E-2BCD-4C5F-9191-A0B32AD0870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56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0D87C9-A052-4B9E-B256-090413483246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1B31BF-CC75-4FDA-A001-D8B6CFDF83FB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42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05FFCB-843C-420E-B044-F89AEE1E92CB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D268F-2FFF-40BC-BF5B-89A2C5B3D1A3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55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1201AE-B565-480F-83BC-579E7C6542B6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F02525-447D-4072-AE7A-00632D021C9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021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3E93DC-478E-4591-BA64-867B2352E973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50EC90-6917-4AE3-B080-BDDB1527C683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00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9146B-A9DD-450D-83DC-6C07206EA440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F33FD1-9A55-4188-B603-BB4F88C3D45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5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50D5FF-D942-48BC-8293-F1225A247831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4DAE96-9D42-4485-AB56-ABDC3A291528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98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D35421-A2C3-4991-B8E0-0401215B2200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0F8595-1DDF-4E5E-995A-52D79D089C6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713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6416E8-BF0D-4B10-B887-C882A33F3771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814085-4EFF-4700-B811-CF5FAB85768C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64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ar-IQ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91C5CF7-49C1-4DF2-8F88-C64F3160FD49}" type="datetimeFigureOut">
              <a:rPr lang="ar-IQ"/>
              <a:pPr>
                <a:defRPr/>
              </a:pPr>
              <a:t>29/07/1446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86F5663F-11DE-42BA-8698-FFE8E1CCDF2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39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 rtlCol="1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2060"/>
                </a:solidFill>
              </a:rPr>
              <a:t>المحاضرة 12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C00000"/>
                </a:solidFill>
              </a:rPr>
              <a:t>المرحلة </a:t>
            </a:r>
            <a:r>
              <a:rPr lang="ar-IQ" sz="3600" b="1" dirty="0">
                <a:solidFill>
                  <a:srgbClr val="C00000"/>
                </a:solidFill>
              </a:rPr>
              <a:t>الثالثة </a:t>
            </a:r>
            <a:r>
              <a:rPr lang="ar-IQ" sz="3600" b="1" dirty="0" smtClean="0">
                <a:solidFill>
                  <a:srgbClr val="C00000"/>
                </a:solidFill>
              </a:rPr>
              <a:t>الدراسة الصباحية والمسائية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75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4ـ2 أقسام الجهاز العصبي   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parts of Nervous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altLang="ar-IQ" b="1" dirty="0" smtClean="0">
                <a:solidFill>
                  <a:srgbClr val="6666FF"/>
                </a:solidFill>
              </a:rPr>
              <a:t>ينقسم </a:t>
            </a:r>
            <a:r>
              <a:rPr lang="ar-IQ" altLang="ar-IQ" b="1" dirty="0" smtClean="0">
                <a:solidFill>
                  <a:srgbClr val="6666FF"/>
                </a:solidFill>
              </a:rPr>
              <a:t>ثلاثة أ</a:t>
            </a:r>
            <a:r>
              <a:rPr lang="ar-SA" altLang="ar-IQ" b="1" dirty="0" smtClean="0">
                <a:solidFill>
                  <a:srgbClr val="6666FF"/>
                </a:solidFill>
              </a:rPr>
              <a:t>قس</a:t>
            </a:r>
            <a:r>
              <a:rPr lang="ar-IQ" altLang="ar-IQ" b="1" dirty="0" smtClean="0">
                <a:solidFill>
                  <a:srgbClr val="6666FF"/>
                </a:solidFill>
              </a:rPr>
              <a:t>ا</a:t>
            </a:r>
            <a:r>
              <a:rPr lang="ar-SA" altLang="ar-IQ" b="1" dirty="0" smtClean="0">
                <a:solidFill>
                  <a:srgbClr val="6666FF"/>
                </a:solidFill>
              </a:rPr>
              <a:t>م رئيس</a:t>
            </a:r>
            <a:r>
              <a:rPr lang="ar-IQ" altLang="ar-IQ" b="1" dirty="0" smtClean="0">
                <a:solidFill>
                  <a:srgbClr val="6666FF"/>
                </a:solidFill>
              </a:rPr>
              <a:t>ة هي</a:t>
            </a:r>
            <a:r>
              <a:rPr lang="ar-SA" altLang="ar-IQ" b="1" dirty="0" smtClean="0">
                <a:solidFill>
                  <a:srgbClr val="6666FF"/>
                </a:solidFill>
              </a:rPr>
              <a:t> :ـ</a:t>
            </a:r>
          </a:p>
          <a:p>
            <a:pPr eaLnBrk="1" hangingPunct="1">
              <a:defRPr/>
            </a:pPr>
            <a:r>
              <a:rPr lang="ar-SA" altLang="ar-IQ" sz="3600" b="1" dirty="0" smtClean="0">
                <a:solidFill>
                  <a:srgbClr val="CC00FF"/>
                </a:solidFill>
              </a:rPr>
              <a:t>أولا </a:t>
            </a:r>
            <a:r>
              <a:rPr lang="ar-IQ" altLang="ar-IQ" sz="3600" b="1" dirty="0" smtClean="0">
                <a:solidFill>
                  <a:srgbClr val="CC00FF"/>
                </a:solidFill>
              </a:rPr>
              <a:t>:</a:t>
            </a:r>
            <a:r>
              <a:rPr lang="ar-SA" altLang="ar-IQ" sz="3600" b="1" dirty="0" smtClean="0">
                <a:solidFill>
                  <a:srgbClr val="CC00FF"/>
                </a:solidFill>
              </a:rPr>
              <a:t> الجهاز العصبي </a:t>
            </a:r>
            <a:r>
              <a:rPr lang="ar-SA" altLang="ar-IQ" sz="3600" b="1" u="sng" dirty="0" smtClean="0">
                <a:solidFill>
                  <a:srgbClr val="CC00FF"/>
                </a:solidFill>
              </a:rPr>
              <a:t>المركزي</a:t>
            </a:r>
            <a:r>
              <a:rPr lang="ar-IQ" altLang="ar-IQ" sz="3600" b="1" dirty="0" smtClean="0">
                <a:solidFill>
                  <a:srgbClr val="CC00FF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ar-IQ" altLang="ar-IQ" sz="3600" b="1" dirty="0" smtClean="0"/>
              <a:t>                           </a:t>
            </a:r>
            <a:r>
              <a:rPr lang="en-US" altLang="ar-IQ" sz="2400" b="1" dirty="0" smtClean="0"/>
              <a:t>Central Nervous System "CNS"</a:t>
            </a:r>
            <a:endParaRPr lang="ar-SA" altLang="ar-IQ" sz="2400" b="1" dirty="0" smtClean="0"/>
          </a:p>
          <a:p>
            <a:pPr eaLnBrk="1" hangingPunct="1">
              <a:defRPr/>
            </a:pPr>
            <a:r>
              <a:rPr lang="ar-SA" altLang="ar-IQ" sz="3600" b="1" dirty="0" smtClean="0">
                <a:solidFill>
                  <a:srgbClr val="CC00FF"/>
                </a:solidFill>
              </a:rPr>
              <a:t>ثانياَ </a:t>
            </a:r>
            <a:r>
              <a:rPr lang="ar-IQ" altLang="ar-IQ" sz="3600" b="1" dirty="0" smtClean="0">
                <a:solidFill>
                  <a:srgbClr val="CC00FF"/>
                </a:solidFill>
              </a:rPr>
              <a:t>:</a:t>
            </a:r>
            <a:r>
              <a:rPr lang="ar-SA" altLang="ar-IQ" sz="3600" b="1" dirty="0" smtClean="0">
                <a:solidFill>
                  <a:srgbClr val="CC00FF"/>
                </a:solidFill>
              </a:rPr>
              <a:t> الجهاز العصبي </a:t>
            </a:r>
            <a:r>
              <a:rPr lang="ar-SA" altLang="ar-IQ" sz="3600" b="1" u="sng" dirty="0" smtClean="0">
                <a:solidFill>
                  <a:srgbClr val="CC00FF"/>
                </a:solidFill>
              </a:rPr>
              <a:t>المحيطي</a:t>
            </a:r>
            <a:endParaRPr lang="ar-IQ" altLang="ar-IQ" sz="3600" b="1" u="sng" dirty="0" smtClean="0">
              <a:solidFill>
                <a:srgbClr val="CC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ar-SA" altLang="ar-IQ" sz="2400" b="1" dirty="0" smtClean="0"/>
              <a:t>    </a:t>
            </a:r>
            <a:r>
              <a:rPr lang="en-US" altLang="ar-IQ" sz="2400" b="1" dirty="0" smtClean="0"/>
              <a:t>Peripheral Nervous System                                            </a:t>
            </a:r>
            <a:endParaRPr lang="ar-SA" altLang="ar-IQ" sz="2400" b="1" dirty="0" smtClean="0"/>
          </a:p>
          <a:p>
            <a:pPr eaLnBrk="1" hangingPunct="1">
              <a:defRPr/>
            </a:pPr>
            <a:r>
              <a:rPr lang="ar-SA" altLang="ar-IQ" sz="3600" b="1" dirty="0" smtClean="0">
                <a:solidFill>
                  <a:srgbClr val="CC00FF"/>
                </a:solidFill>
              </a:rPr>
              <a:t>ثالثاً : الجهاز العصبي </a:t>
            </a:r>
            <a:r>
              <a:rPr lang="ar-SA" altLang="ar-IQ" sz="3600" b="1" u="sng" dirty="0" smtClean="0">
                <a:solidFill>
                  <a:srgbClr val="CC00FF"/>
                </a:solidFill>
              </a:rPr>
              <a:t>المستقل</a:t>
            </a:r>
            <a:r>
              <a:rPr lang="ar-SA" altLang="ar-IQ" sz="3600" b="1" dirty="0" smtClean="0">
                <a:solidFill>
                  <a:srgbClr val="CC00FF"/>
                </a:solidFill>
              </a:rPr>
              <a:t> (الذاتي ، اللاإرادي) </a:t>
            </a:r>
            <a:r>
              <a:rPr lang="en-US" altLang="ar-IQ" sz="2400" b="1" dirty="0" smtClean="0">
                <a:solidFill>
                  <a:srgbClr val="CC00FF"/>
                </a:solidFill>
              </a:rPr>
              <a:t>Autonomic nervous system</a:t>
            </a:r>
            <a:r>
              <a:rPr lang="en-US" altLang="ar-IQ" b="1" dirty="0" smtClean="0">
                <a:solidFill>
                  <a:srgbClr val="CC00FF"/>
                </a:solidFill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87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8713787" cy="6121400"/>
          </a:xfrm>
          <a:noFill/>
        </p:spPr>
      </p:pic>
    </p:spTree>
    <p:extLst>
      <p:ext uri="{BB962C8B-B14F-4D97-AF65-F5344CB8AC3E}">
        <p14:creationId xmlns:p14="http://schemas.microsoft.com/office/powerpoint/2010/main" val="32104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59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لدماغ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Brain</a:t>
            </a:r>
            <a:r>
              <a:rPr lang="en-US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513"/>
            <a:ext cx="8352928" cy="5256807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الدماغ احد مكونات الجهاز العصبي المركزي يتكون من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6666FF"/>
                </a:solidFill>
              </a:rPr>
              <a:t>- </a:t>
            </a:r>
            <a:r>
              <a:rPr lang="ar-SA" altLang="ar-IQ" b="1" dirty="0" smtClean="0">
                <a:solidFill>
                  <a:srgbClr val="6666FF"/>
                </a:solidFill>
              </a:rPr>
              <a:t>المخ </a:t>
            </a:r>
            <a:r>
              <a:rPr lang="en-US" altLang="ar-IQ" b="1" dirty="0" smtClean="0">
                <a:solidFill>
                  <a:srgbClr val="6666FF"/>
                </a:solidFill>
              </a:rPr>
              <a:t> Cerebrum                                               </a:t>
            </a:r>
            <a:endParaRPr lang="ar-SA" altLang="ar-IQ" b="1" dirty="0" smtClean="0">
              <a:solidFill>
                <a:srgbClr val="6666FF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00CC00"/>
                </a:solidFill>
              </a:rPr>
              <a:t>  - </a:t>
            </a:r>
            <a:r>
              <a:rPr lang="ar-SA" altLang="ar-IQ" b="1" dirty="0" smtClean="0">
                <a:solidFill>
                  <a:srgbClr val="00CC00"/>
                </a:solidFill>
              </a:rPr>
              <a:t>جذع المخ       </a:t>
            </a:r>
            <a:r>
              <a:rPr lang="en-US" altLang="ar-IQ" b="1" dirty="0" smtClean="0">
                <a:solidFill>
                  <a:srgbClr val="00CC00"/>
                </a:solidFill>
              </a:rPr>
              <a:t>       </a:t>
            </a:r>
            <a:r>
              <a:rPr lang="ar-SA" altLang="ar-IQ" b="1" dirty="0" smtClean="0">
                <a:solidFill>
                  <a:srgbClr val="00CC00"/>
                </a:solidFill>
              </a:rPr>
              <a:t>                </a:t>
            </a:r>
            <a:r>
              <a:rPr lang="en-US" altLang="ar-IQ" b="1" dirty="0" smtClean="0">
                <a:solidFill>
                  <a:srgbClr val="00CC00"/>
                </a:solidFill>
              </a:rPr>
              <a:t> Brain stem </a:t>
            </a:r>
            <a:endParaRPr lang="ar-SA" altLang="ar-IQ" b="1" dirty="0" smtClean="0">
              <a:solidFill>
                <a:srgbClr val="00CC00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CC6600"/>
                </a:solidFill>
              </a:rPr>
              <a:t>    - </a:t>
            </a:r>
            <a:r>
              <a:rPr lang="ar-SA" altLang="ar-IQ" b="1" dirty="0" smtClean="0">
                <a:solidFill>
                  <a:srgbClr val="CC6600"/>
                </a:solidFill>
              </a:rPr>
              <a:t>الدماغ الأوسط     </a:t>
            </a:r>
            <a:r>
              <a:rPr lang="en-US" altLang="ar-IQ" b="1" dirty="0" smtClean="0">
                <a:solidFill>
                  <a:srgbClr val="CC6600"/>
                </a:solidFill>
              </a:rPr>
              <a:t> </a:t>
            </a:r>
            <a:r>
              <a:rPr lang="ar-SA" altLang="ar-IQ" b="1" dirty="0" smtClean="0">
                <a:solidFill>
                  <a:srgbClr val="CC6600"/>
                </a:solidFill>
              </a:rPr>
              <a:t>                   </a:t>
            </a:r>
            <a:r>
              <a:rPr lang="en-US" altLang="ar-IQ" b="1" dirty="0" smtClean="0">
                <a:solidFill>
                  <a:srgbClr val="CC6600"/>
                </a:solidFill>
              </a:rPr>
              <a:t> Midbrain</a:t>
            </a:r>
            <a:endParaRPr lang="ar-SA" altLang="ar-IQ" b="1" dirty="0" smtClean="0">
              <a:solidFill>
                <a:srgbClr val="CC6600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FF00FF"/>
                </a:solidFill>
              </a:rPr>
              <a:t>      - </a:t>
            </a:r>
            <a:r>
              <a:rPr lang="ar-SA" altLang="ar-IQ" b="1" dirty="0" smtClean="0">
                <a:solidFill>
                  <a:srgbClr val="FF00FF"/>
                </a:solidFill>
              </a:rPr>
              <a:t>الجسر</a:t>
            </a:r>
            <a:r>
              <a:rPr lang="en-US" altLang="ar-IQ" b="1" dirty="0" smtClean="0">
                <a:solidFill>
                  <a:srgbClr val="FF00FF"/>
                </a:solidFill>
              </a:rPr>
              <a:t> Pons                                               </a:t>
            </a:r>
            <a:endParaRPr lang="ar-SA" altLang="ar-IQ" b="1" dirty="0" smtClean="0">
              <a:solidFill>
                <a:srgbClr val="FF00FF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>
                <a:solidFill>
                  <a:srgbClr val="9900CC"/>
                </a:solidFill>
              </a:rPr>
              <a:t>        - </a:t>
            </a:r>
            <a:r>
              <a:rPr lang="ar-SA" altLang="ar-IQ" b="1" dirty="0" smtClean="0">
                <a:solidFill>
                  <a:srgbClr val="9900CC"/>
                </a:solidFill>
              </a:rPr>
              <a:t>النُخاع المستطيل</a:t>
            </a:r>
            <a:r>
              <a:rPr lang="en-US" altLang="ar-IQ" b="1" dirty="0" smtClean="0">
                <a:solidFill>
                  <a:srgbClr val="9900CC"/>
                </a:solidFill>
              </a:rPr>
              <a:t> Medulla Oblongata   </a:t>
            </a:r>
            <a:endParaRPr lang="ar-IQ" altLang="ar-IQ" b="1" dirty="0" smtClean="0">
              <a:solidFill>
                <a:srgbClr val="9900CC"/>
              </a:solidFill>
            </a:endParaRPr>
          </a:p>
          <a:p>
            <a:pPr marL="609600" indent="-609600" algn="just" eaLnBrk="1" hangingPunct="1">
              <a:defRPr/>
            </a:pPr>
            <a:r>
              <a:rPr lang="ar-IQ" altLang="ar-IQ" b="1" dirty="0" smtClean="0"/>
              <a:t>          - </a:t>
            </a:r>
            <a:r>
              <a:rPr lang="ar-SA" altLang="ar-IQ" b="1" dirty="0" smtClean="0"/>
              <a:t>المُخيخ                       </a:t>
            </a:r>
            <a:r>
              <a:rPr lang="en-US" altLang="ar-IQ" b="1" dirty="0" smtClean="0"/>
              <a:t>Cerebellum</a:t>
            </a:r>
            <a:r>
              <a:rPr lang="en-US" altLang="ar-IQ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9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صورة توضح الدماغ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7129463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ثانيا- الجهاز العصبي المُحيطي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(الطرفي)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7610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يتكون الجهاز العصبي المحيطي من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:-</a:t>
            </a: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الأعصاب والضفائر </a:t>
            </a:r>
            <a:endParaRPr lang="ar-IQ" altLang="ar-IQ" sz="2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التي تربط بين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 :- الأعصاب الحسية - والأعصاب الحركية - وبين الجهاز العصبي</a:t>
            </a:r>
          </a:p>
          <a:p>
            <a:pPr lvl="0" algn="just">
              <a:defRPr/>
            </a:pPr>
            <a:r>
              <a:rPr lang="ar-IQ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الحسية</a:t>
            </a:r>
            <a:r>
              <a:rPr lang="ar-IQ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(الخلية العصبية الحسية (الواردة)</a:t>
            </a:r>
          </a:p>
          <a:p>
            <a:pPr lvl="0" algn="just">
              <a:defRPr/>
            </a:pP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تنقُل الخلايا العصبية الحسية المعلومات من المستقبِلات الحسية إلى الجهاز العصبي المركزي، عن طريق الحبل </a:t>
            </a:r>
            <a:r>
              <a:rPr lang="ar-IQ" alt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الشوكي.</a:t>
            </a:r>
            <a:endParaRPr lang="ar-IQ" altLang="ar-IQ" sz="2400" b="1" dirty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defRPr/>
            </a:pPr>
            <a:r>
              <a:rPr lang="ar-IQ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</a:t>
            </a:r>
            <a:r>
              <a:rPr lang="ar-SA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الحركية</a:t>
            </a:r>
            <a:r>
              <a:rPr lang="ar-IQ" altLang="ar-IQ" sz="2400" b="1" dirty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(الخلية العصبية الحركية (الصادرة)</a:t>
            </a:r>
          </a:p>
          <a:p>
            <a:pPr lvl="0" algn="just">
              <a:defRPr/>
            </a:pPr>
            <a:r>
              <a:rPr lang="ar-IQ" alt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تنقُل الخلايا العصبية الحركية النبضات الكهربية من الجهاز العصبي المركزي إلى المستجيبات، وهي العضلات والغدد والأعضاء</a:t>
            </a:r>
            <a:r>
              <a:rPr lang="ar-IQ" alt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بين </a:t>
            </a:r>
            <a:r>
              <a:rPr lang="ar-SA" altLang="ar-IQ" sz="2400" dirty="0" smtClean="0">
                <a:latin typeface="Simplified Arabic" pitchFamily="18" charset="-78"/>
                <a:cs typeface="Simplified Arabic" pitchFamily="18" charset="-78"/>
              </a:rPr>
              <a:t>الجهاز العصبي المركزي (المخ والنخاع الشوكي) </a:t>
            </a:r>
            <a:endParaRPr lang="ar-IQ" alt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لذا فإن هذه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ar-SA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تنقسم إلى نوعين هما :</a:t>
            </a:r>
            <a:r>
              <a:rPr lang="en-US" alt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endParaRPr lang="ar-IQ" altLang="ar-IQ" sz="2400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1. الأعصاب المخية أو </a:t>
            </a:r>
            <a:r>
              <a:rPr lang="ar-SA" altLang="ar-IQ" sz="2400" b="1" dirty="0" err="1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الجمجمية</a:t>
            </a:r>
            <a:r>
              <a:rPr lang="ar-SA" altLang="ar-IQ" sz="2400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altLang="ar-IQ" sz="2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4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2. الأعصاب الشوكية</a:t>
            </a:r>
            <a:endParaRPr lang="en-US" altLang="ar-IQ" sz="2400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5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الجهاز العصبي الطرفي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3315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5" y="1125538"/>
            <a:ext cx="6984776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ثالثاً : الجهاز العصبي المستقل (الذاتي ، اللاإرادي)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يتكون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هذا الجهاز من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الحسية</a:t>
            </a:r>
            <a:r>
              <a:rPr lang="ar-IQ" altLang="ar-IQ" sz="36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36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 </a:t>
            </a:r>
            <a:r>
              <a:rPr lang="ar-SA" altLang="ar-IQ" sz="36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الحركية</a:t>
            </a:r>
            <a:r>
              <a:rPr lang="ar-IQ" altLang="ar-IQ" sz="36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36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إلا أن الإشارات الحسية لهذه الأعصاب نادراً ما ينتج عنها أحاسيس واعية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(مثل الحركة).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ولكنها فقط لمجرد </a:t>
            </a:r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التحكم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في مختلف </a:t>
            </a:r>
            <a:r>
              <a:rPr lang="ar-SA" altLang="ar-IQ" sz="36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وظائف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الجسم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وهذه الأعصاب تتصل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بجميع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أعضاء الجسم فيما </a:t>
            </a:r>
            <a:r>
              <a:rPr lang="ar-SA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عدا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العضلات المخططة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(الإرادية).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مسؤولية الجهاز العصبي المستقل؟</a:t>
            </a:r>
          </a:p>
        </p:txBody>
      </p:sp>
    </p:spTree>
    <p:extLst>
      <p:ext uri="{BB962C8B-B14F-4D97-AF65-F5344CB8AC3E}">
        <p14:creationId xmlns:p14="http://schemas.microsoft.com/office/powerpoint/2010/main" val="8514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س: ماهي مسؤولية الجهاز العصبي المستقل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؟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lvl="0" algn="just">
              <a:defRPr/>
            </a:pPr>
            <a:r>
              <a:rPr lang="ar-SA" altLang="ar-IQ" sz="40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ومن الممكن القول أن هذا الجهاز (الجهاز العصبي المستقل) هو المسئول عن</a:t>
            </a:r>
            <a:r>
              <a:rPr lang="ar-IQ" altLang="ar-IQ" sz="40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lvl="0" algn="just">
              <a:defRPr/>
            </a:pPr>
            <a:r>
              <a:rPr lang="ar-IQ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تكيف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أعضاء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الجسم مع الحمل البدني أثناء النشاط الرياضي في التدريب أو المنافسة</a:t>
            </a:r>
            <a:r>
              <a:rPr lang="ar-IQ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defRPr/>
            </a:pP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ويقوم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u="sng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بالعمل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على توازن البيئة الداخلية للجسم مع تغيرات البيئة الخارجية </a:t>
            </a:r>
            <a:r>
              <a:rPr lang="ar-SA" altLang="ar-IQ" sz="40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ar-SA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الحرارة والرطوبة.</a:t>
            </a:r>
            <a:endParaRPr lang="en-US" altLang="ar-IQ" sz="40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45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504825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713787" cy="6049963"/>
          </a:xfrm>
          <a:noFill/>
        </p:spPr>
      </p:pic>
    </p:spTree>
    <p:extLst>
      <p:ext uri="{BB962C8B-B14F-4D97-AF65-F5344CB8AC3E}">
        <p14:creationId xmlns:p14="http://schemas.microsoft.com/office/powerpoint/2010/main" val="5752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أقسام الجهاز العصبي المستقل (الذاتي)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928100" cy="590391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ينقسم الجهاز العصبي الذاتي قسمين هما:ـ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الجهاز العصبي </a:t>
            </a:r>
            <a:r>
              <a:rPr lang="ar-SA" altLang="ar-IQ" b="1" dirty="0" err="1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السمبثاوي</a:t>
            </a:r>
            <a:endParaRPr lang="ar-IQ" altLang="ar-IQ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                   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       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Sympathetic nervous system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الجهاز العصبي </a:t>
            </a:r>
            <a:r>
              <a:rPr lang="ar-SA" altLang="ar-IQ" b="1" dirty="0" err="1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الباراسمبثاوي</a:t>
            </a:r>
            <a:endParaRPr lang="ar-IQ" altLang="ar-IQ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                      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Parasympathetic nervous system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يعمل هذان الجهازان بطريقة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عكسية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في تأثيرهما على أعضاء الجسم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حيث يتم تغذية كل عضو بليفة عصبية من كل جهاز.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48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79413" y="258763"/>
            <a:ext cx="8340725" cy="75088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IQ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بسم الله الرحمن الرحيم</a:t>
            </a:r>
            <a:endParaRPr lang="ar-IQ" b="1" dirty="0">
              <a:solidFill>
                <a:srgbClr val="00B0F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79413" y="1296988"/>
            <a:ext cx="8340725" cy="5180012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محاضرة رقم (12) الجزء الاول من ( </a:t>
            </a:r>
            <a:r>
              <a:rPr lang="ar-IQ" altLang="ar-IQ" b="1" kern="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الفصل الرابع )</a:t>
            </a:r>
            <a:endParaRPr lang="ar-IQ" sz="4000" b="1" dirty="0">
              <a:solidFill>
                <a:srgbClr val="00B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الثالثة (الدراسة الصباحية والمسائية)</a:t>
            </a:r>
            <a:r>
              <a:rPr lang="ar-IQ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chemeClr val="accent5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العام الدراسي ( 2024 – 2025 )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الدراسي الأول</a:t>
            </a:r>
          </a:p>
          <a:p>
            <a:pPr fontAlgn="auto">
              <a:spcAft>
                <a:spcPts val="0"/>
              </a:spcAft>
              <a:defRPr/>
            </a:pPr>
            <a:r>
              <a:rPr lang="ar-IQ" sz="40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  <a:endParaRPr lang="ar-IQ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5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785225" cy="6049963"/>
          </a:xfrm>
          <a:noFill/>
        </p:spPr>
      </p:pic>
    </p:spTree>
    <p:extLst>
      <p:ext uri="{BB962C8B-B14F-4D97-AF65-F5344CB8AC3E}">
        <p14:creationId xmlns:p14="http://schemas.microsoft.com/office/powerpoint/2010/main" val="27585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08050"/>
            <a:ext cx="8856663" cy="5834063"/>
          </a:xfrm>
          <a:noFill/>
        </p:spPr>
      </p:pic>
    </p:spTree>
    <p:extLst>
      <p:ext uri="{BB962C8B-B14F-4D97-AF65-F5344CB8AC3E}">
        <p14:creationId xmlns:p14="http://schemas.microsoft.com/office/powerpoint/2010/main" val="7740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المحور الثاني من المحاضرة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algn="ctr"/>
            <a:r>
              <a:rPr lang="ar-SA" altLang="ar-IQ" sz="4800" b="1" dirty="0">
                <a:solidFill>
                  <a:srgbClr val="6666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4ـ3 إصابات الجهاز </a:t>
            </a:r>
            <a:r>
              <a:rPr lang="ar-SA" altLang="ar-IQ" sz="4800" b="1" dirty="0" smtClean="0">
                <a:solidFill>
                  <a:srgbClr val="6666FF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العصبي</a:t>
            </a:r>
            <a:endParaRPr lang="en-US" altLang="ar-IQ" sz="4800" b="1" dirty="0" smtClean="0">
              <a:solidFill>
                <a:srgbClr val="6666FF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algn="ctr"/>
            <a:r>
              <a:rPr lang="en-US" altLang="ar-IQ" sz="4800" b="1" dirty="0" smtClean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Nervous </a:t>
            </a:r>
            <a:r>
              <a:rPr lang="en-US" altLang="ar-IQ" sz="4800" b="1" dirty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System Injuries</a:t>
            </a:r>
            <a:r>
              <a:rPr lang="ar-SA" altLang="ar-IQ" sz="4800" dirty="0">
                <a:solidFill>
                  <a:srgbClr val="9900CC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4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4ـ3 إصابات الجهاز العصبي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Nervous System Injuries</a:t>
            </a:r>
            <a:r>
              <a:rPr lang="ar-SA" altLang="ar-IQ" sz="28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6021387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أولاً : </a:t>
            </a:r>
            <a:r>
              <a:rPr lang="ar-SA" altLang="ar-IQ" b="1" u="sng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SA" altLang="ar-IQ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ويحدث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نتيجة إصابة </a:t>
            </a:r>
            <a:r>
              <a:rPr lang="ar-SA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مباشر</a:t>
            </a:r>
            <a:r>
              <a:rPr lang="ar-IQ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ويصيب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الأعصاب </a:t>
            </a:r>
            <a:r>
              <a:rPr lang="ar-SA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المكشوفة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والقريبة من الجلد في جسم الإنسان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indent="0" algn="ctr" eaLnBrk="1" hangingPunct="1">
              <a:buNone/>
              <a:defRPr/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العصب الزندي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- العصب الشظوي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وهو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العصب بجوار عظيم الشظية في مفصل الركبة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مما </a:t>
            </a: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يُسبب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حدوث شلل مؤقت في المنطقة التي يزودها العصب.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9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صورة توضح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العصب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الزندي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8856663" cy="4968875"/>
          </a:xfrm>
          <a:noFill/>
        </p:spPr>
      </p:pic>
    </p:spTree>
    <p:extLst>
      <p:ext uri="{BB962C8B-B14F-4D97-AF65-F5344CB8AC3E}">
        <p14:creationId xmlns:p14="http://schemas.microsoft.com/office/powerpoint/2010/main" val="7229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العصب الشظوي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5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لعل أهم عرض من أعراض كدم الأعصاب هو </a:t>
            </a:r>
            <a:r>
              <a:rPr lang="ar-SA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حدوث شلل 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مؤقت مكان الإصابة وهو </a:t>
            </a:r>
            <a:r>
              <a:rPr lang="ar-SA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شبه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صدمة كهربائية مؤقتة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هذا بالإضافة إلى الأعراض العامة للكدم.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ويصاحب كدم الأعصاب </a:t>
            </a:r>
            <a:r>
              <a:rPr lang="ar-SA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صدمه نفسية مؤقتة 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ناتجة من </a:t>
            </a:r>
            <a:r>
              <a:rPr lang="ar-SA" altLang="ar-IQ" sz="44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الخوف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من الأعراض الخاصة بكدم الأعصاب.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9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علاج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 الأعصاب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616575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يجب </a:t>
            </a:r>
            <a:r>
              <a:rPr lang="ar-SA" altLang="ar-IQ" sz="6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تهدئه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اللاعب نفسيا وبدنيا.</a:t>
            </a:r>
          </a:p>
          <a:p>
            <a:pPr marL="609600" indent="-609600" algn="just" eaLnBrk="1" hangingPunct="1">
              <a:defRPr/>
            </a:pPr>
            <a:r>
              <a:rPr lang="ar-SA" altLang="ar-IQ" sz="6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تغطية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المكان المصاب وتدفئته.</a:t>
            </a:r>
          </a:p>
          <a:p>
            <a:pPr marL="609600" indent="-609600" algn="just" eaLnBrk="1" hangingPunct="1">
              <a:defRPr/>
            </a:pP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إعطاء اللاعب المصاب </a:t>
            </a:r>
            <a:r>
              <a:rPr lang="ar-SA" altLang="ar-IQ" sz="60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مشروبا</a:t>
            </a:r>
            <a:r>
              <a:rPr lang="ar-SA" altLang="ar-IQ" sz="6000" b="1" dirty="0" smtClean="0">
                <a:latin typeface="Simplified Arabic" pitchFamily="18" charset="-78"/>
                <a:cs typeface="Simplified Arabic" pitchFamily="18" charset="-78"/>
              </a:rPr>
              <a:t> ساخنا.</a:t>
            </a:r>
            <a:endParaRPr lang="en-US" altLang="ar-IQ" sz="6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53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يجب تجنب ما يأتي في علاج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endParaRPr lang="en-US" altLang="ar-IQ" sz="36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856663" cy="547211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sz="40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تجنب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وضع </a:t>
            </a:r>
            <a:r>
              <a:rPr lang="ar-SA" altLang="ar-IQ" sz="40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الماء البارد 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أو الثلج بتاتا مكان الإصابة. </a:t>
            </a:r>
          </a:p>
          <a:p>
            <a:pPr algn="just" eaLnBrk="1" hangingPunct="1">
              <a:defRPr/>
            </a:pPr>
            <a:r>
              <a:rPr lang="ar-SA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تجنب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عمل التدليك 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على العصب المصاب بالكدم.</a:t>
            </a:r>
          </a:p>
          <a:p>
            <a:pPr algn="just" eaLnBrk="1" hangingPunct="1">
              <a:defRPr/>
            </a:pP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لان ذلك قد </a:t>
            </a:r>
            <a:r>
              <a:rPr lang="ar-SA" altLang="ar-IQ" sz="40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يسبب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مضاعفات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خطيرة قد تؤدي إلى الشلل إذا حدث خطأ في علاج كدم الأعصاب.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74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algn="ctr"/>
            <a:r>
              <a:rPr lang="ar-IQ" altLang="ar-IQ" sz="6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الإصابة الثانية </a:t>
            </a:r>
            <a:r>
              <a:rPr lang="ar-IQ" altLang="ar-IQ" sz="6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للأعصاب</a:t>
            </a:r>
          </a:p>
          <a:p>
            <a:pPr marL="0" indent="0" algn="ctr">
              <a:buNone/>
            </a:pPr>
            <a:r>
              <a:rPr lang="ar-IQ" altLang="ar-IQ" sz="6600" b="1" u="sng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التمزق</a:t>
            </a:r>
            <a:r>
              <a:rPr lang="ar-IQ" altLang="ar-IQ" sz="6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6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الكلي</a:t>
            </a:r>
            <a:r>
              <a:rPr lang="ar-IQ" altLang="ar-IQ" sz="6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6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للعصب</a:t>
            </a:r>
            <a:r>
              <a:rPr lang="ar-IQ" altLang="ar-IQ" sz="660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6600" dirty="0"/>
          </a:p>
        </p:txBody>
      </p:sp>
    </p:spTree>
    <p:extLst>
      <p:ext uri="{BB962C8B-B14F-4D97-AF65-F5344CB8AC3E}">
        <p14:creationId xmlns:p14="http://schemas.microsoft.com/office/powerpoint/2010/main" val="2942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317500" y="273050"/>
            <a:ext cx="8535988" cy="777875"/>
          </a:xfrm>
        </p:spPr>
        <p:txBody>
          <a:bodyPr/>
          <a:lstStyle/>
          <a:p>
            <a:r>
              <a:rPr lang="ar-IQ" b="1" smtClean="0">
                <a:solidFill>
                  <a:srgbClr val="FF0000"/>
                </a:solidFill>
              </a:rPr>
              <a:t>تنويه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375" y="1282700"/>
            <a:ext cx="8270875" cy="5041900"/>
          </a:xfrm>
        </p:spPr>
        <p:txBody>
          <a:bodyPr rtlCol="1">
            <a:normAutofit fontScale="55000" lnSpcReduction="2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والمسائية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  <a:r>
              <a:rPr lang="ar-IQ" sz="7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</a:t>
            </a:r>
            <a:r>
              <a:rPr lang="ar-IQ" sz="7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المستنصرية – كلية التربية البدنية وعلوم الرياضة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IQ" sz="7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9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الثانية للأعصاب :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التمزق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الكلي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للعصب</a:t>
            </a:r>
            <a:r>
              <a:rPr lang="ar-IQ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856663" cy="54006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4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ويحدث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عند الإصابة </a:t>
            </a:r>
            <a:r>
              <a:rPr lang="ar-IQ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بحافات العظام المكسورة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sz="4400" b="1" u="sng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ويؤدي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إلى </a:t>
            </a:r>
            <a:r>
              <a:rPr lang="ar-IQ" altLang="ar-IQ" sz="44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شلل كلي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في العضلات التي يزودها.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في هذه الحالة تُجرى </a:t>
            </a:r>
            <a:r>
              <a:rPr lang="ar-IQ" altLang="ar-IQ" sz="4400" b="1" u="sng" dirty="0" smtClean="0">
                <a:latin typeface="Simplified Arabic" pitchFamily="18" charset="-78"/>
                <a:cs typeface="Simplified Arabic" pitchFamily="18" charset="-78"/>
              </a:rPr>
              <a:t>عملية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u="sng" dirty="0" smtClean="0">
                <a:latin typeface="Simplified Arabic" pitchFamily="18" charset="-78"/>
                <a:cs typeface="Simplified Arabic" pitchFamily="18" charset="-78"/>
              </a:rPr>
              <a:t>جراحية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لربط العصب المقطوع 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ولكن وظيفة العصب لا ترجع إلى حالتها قبل الإصابة.</a:t>
            </a:r>
            <a:endParaRPr lang="en-US" altLang="ar-IQ" sz="4400" b="1" dirty="0" smtClean="0">
              <a:solidFill>
                <a:srgbClr val="FF66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2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algn="ctr"/>
            <a:r>
              <a:rPr lang="ar-IQ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الإصابة الثالثة </a:t>
            </a:r>
            <a:r>
              <a:rPr lang="ar-IQ" altLang="ar-IQ" sz="6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للأعصاب</a:t>
            </a:r>
          </a:p>
          <a:p>
            <a:pPr marL="0" indent="0" algn="ctr">
              <a:buNone/>
            </a:pPr>
            <a:r>
              <a:rPr lang="ar-IQ" altLang="ar-IQ" sz="6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0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النزف</a:t>
            </a:r>
            <a:r>
              <a:rPr lang="ar-IQ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0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داخل</a:t>
            </a:r>
            <a:r>
              <a:rPr lang="ar-IQ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6000" b="1" u="sng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العصب</a:t>
            </a:r>
            <a:r>
              <a:rPr lang="en-US" altLang="ar-IQ" sz="6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36156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مكونات الخلية العصبية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algn="just"/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تُعد الخلية العصبية (العصبون) الوحدة الأساسية للتواصل في الجهاز العصبي.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وتتكون </a:t>
            </a:r>
            <a:r>
              <a:rPr lang="ar-IQ" sz="28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كل خلية عصبية من هيكل الخلية، والذي يحتوي على </a:t>
            </a:r>
            <a:r>
              <a:rPr 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/>
            <a:r>
              <a:rPr 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- النواة</a:t>
            </a:r>
          </a:p>
          <a:p>
            <a:pPr algn="just"/>
            <a:r>
              <a:rPr 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800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(المحور </a:t>
            </a:r>
            <a:r>
              <a:rPr 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العصبي) : الليف </a:t>
            </a:r>
            <a:r>
              <a:rPr lang="ar-IQ" sz="2800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الرئيسي المتفرع </a:t>
            </a:r>
            <a:endParaRPr lang="ar-IQ" sz="2800" b="1" dirty="0" smtClean="0">
              <a:solidFill>
                <a:srgbClr val="33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8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sz="2800" b="1" dirty="0" err="1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التغصنات</a:t>
            </a:r>
            <a:r>
              <a:rPr 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): الألياف </a:t>
            </a:r>
            <a:r>
              <a:rPr lang="ar-IQ" sz="28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المتفرعة المتعددة </a:t>
            </a:r>
            <a:r>
              <a:rPr 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الصغرى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- (غِمد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المايلين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) : مادة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دهنية تغطي أعصاب الدماغ والحبل النخاعي، وتعزلها وتحميها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وفقاً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لأفضل التقديرات، يحتوي دماغ الإنسان البالغ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نحو (86) مليار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خلية عصبية.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يستغرق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الأمر أكثر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من (3000) سنة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حتى تتمكن من عدِّها كلها!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17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الخلايا العصبية الغرائية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/>
          <a:lstStyle/>
          <a:p>
            <a:pPr algn="just"/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وعلى الرغم من أن الخلايا العصبية هي وحدة الإشارات الرئيسية،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فإنها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متخصصة للغاية، ومن ثَمَّ تحتاج إلى وجود خلايا داعمة لأداء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وظيفتها.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يدعم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الخلايا العصبيةَ نوعٌ رئيسي آخر من الخلايا موجودٌ في الجهاز العصبي للإنسان، وهو </a:t>
            </a:r>
            <a:r>
              <a:rPr lang="ar-IQ" sz="2800" b="1" dirty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الخلايا الغرائية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على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عكس الخلايا العصبية، </a:t>
            </a:r>
            <a:r>
              <a:rPr lang="ar-IQ" sz="28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لا تُنتج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الخلايا الغرائية نبضات كهربية،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ولهذا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السبب كان يُعتقد أنها لا تشكِّل أهمية قصوى في وظيفة الجهاز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العصبي.</a:t>
            </a:r>
          </a:p>
          <a:p>
            <a:pPr algn="just"/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ومع </a:t>
            </a:r>
            <a:r>
              <a:rPr lang="ar-IQ" sz="2800" b="1" dirty="0">
                <a:latin typeface="Simplified Arabic" pitchFamily="18" charset="-78"/>
                <a:cs typeface="Simplified Arabic" pitchFamily="18" charset="-78"/>
              </a:rPr>
              <a:t>ذلك، فالخلايا الغرائية، التي تسمى أيضًا بالخلايا العصبية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الغرائية.</a:t>
            </a:r>
          </a:p>
          <a:p>
            <a:pPr algn="l"/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ماهي وظائف الخلايا العصبية الغرائية؟</a:t>
            </a:r>
          </a:p>
          <a:p>
            <a:pPr algn="l"/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تؤدي </a:t>
            </a:r>
            <a:r>
              <a:rPr 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أساسية متعددة</a:t>
            </a:r>
            <a:r>
              <a:rPr 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تكملة الجواب.... </a:t>
            </a:r>
          </a:p>
        </p:txBody>
      </p:sp>
    </p:spTree>
    <p:extLst>
      <p:ext uri="{BB962C8B-B14F-4D97-AF65-F5344CB8AC3E}">
        <p14:creationId xmlns:p14="http://schemas.microsoft.com/office/powerpoint/2010/main" val="27879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الخلايا العصبية الغرائية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 algn="just"/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تؤدي 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الخلايا العصبية الغرائية وظائف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أساسية متعددة: </a:t>
            </a:r>
          </a:p>
          <a:p>
            <a:pPr lvl="0" algn="just"/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توفر </a:t>
            </a:r>
            <a:r>
              <a:rPr 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هيكلاً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تركيبياًّ للخلية العصبية.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تشكِّل </a:t>
            </a:r>
            <a:r>
              <a:rPr lang="ar-IQ" sz="24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حاجزاً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مع الأوعية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الدموية للخلية العصبية.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ع</a:t>
            </a:r>
            <a:r>
              <a:rPr lang="ar-IQ" sz="2400" b="1" dirty="0" smtClean="0">
                <a:solidFill>
                  <a:srgbClr val="CC9900"/>
                </a:solidFill>
                <a:latin typeface="Simplified Arabic" pitchFamily="18" charset="-78"/>
                <a:cs typeface="Simplified Arabic" pitchFamily="18" charset="-78"/>
              </a:rPr>
              <a:t>ْزل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الخلايا 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العصبية.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ُراقِب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بيئة الخلية العصبية وتُنقِّيها.</a:t>
            </a: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تساعد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الحفاظ على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صحة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الخلايا العصبية عن طريق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ترميم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الأجزاء المتضررة </a:t>
            </a:r>
            <a:r>
              <a:rPr lang="ar-IQ" sz="2400" b="1" dirty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وتوفير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المغذيات. </a:t>
            </a:r>
            <a:endParaRPr lang="ar-IQ" sz="24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2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هذا </a:t>
            </a:r>
            <a:r>
              <a:rPr lang="ar-IQ" sz="24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الدعم من الخلايا العصبية الغرائية مهم جدًّا؛ </a:t>
            </a:r>
            <a:endParaRPr lang="ar-IQ" sz="24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خاصة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الخلايا العصبية لا يمكنها إجراء عملية الانقسام </a:t>
            </a:r>
            <a:r>
              <a:rPr lang="ar-IQ" sz="2400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الميتوزي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الخلوي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مثل معظم خلايا الجسم الأخرى. </a:t>
            </a:r>
            <a:endParaRPr lang="ar-IQ" sz="24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ويرجع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ذلك إلى أن الخلايا العصبية تفتقر إلى وجود </a:t>
            </a:r>
            <a:r>
              <a:rPr lang="ar-IQ" sz="2400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السنتريولات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sz="2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الأجسام المركزي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وهي </a:t>
            </a:r>
            <a:r>
              <a:rPr lang="ar-IQ" sz="2400" b="1" dirty="0" err="1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عُضَيَّات</a:t>
            </a:r>
            <a:r>
              <a:rPr 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(مكونات خلوية) </a:t>
            </a:r>
            <a:r>
              <a:rPr 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مهمة للانقسام الخلوي.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301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مكونات الخلية العصبية المثالية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367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الخلية العصبية الحركية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00800" cy="29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الثالثة للأعصاب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النزف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داخل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العصب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5451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6000" u="sng" dirty="0" smtClean="0">
                <a:solidFill>
                  <a:srgbClr val="FF66CC"/>
                </a:solidFill>
              </a:rPr>
              <a:t>يحدث</a:t>
            </a:r>
            <a:r>
              <a:rPr lang="ar-IQ" altLang="ar-IQ" sz="6000" dirty="0" smtClean="0"/>
              <a:t> بسبب شدة خارجية.</a:t>
            </a:r>
          </a:p>
          <a:p>
            <a:pPr algn="just" eaLnBrk="1" hangingPunct="1">
              <a:defRPr/>
            </a:pPr>
            <a:r>
              <a:rPr lang="ar-IQ" altLang="ar-IQ" sz="6000" dirty="0" smtClean="0"/>
              <a:t>وان تراكم الدم </a:t>
            </a:r>
            <a:r>
              <a:rPr lang="ar-IQ" altLang="ar-IQ" sz="6000" u="sng" dirty="0" smtClean="0">
                <a:solidFill>
                  <a:srgbClr val="FF66CC"/>
                </a:solidFill>
              </a:rPr>
              <a:t>يُعرقل</a:t>
            </a:r>
            <a:r>
              <a:rPr lang="ar-IQ" altLang="ar-IQ" sz="6000" dirty="0" smtClean="0"/>
              <a:t> وصول الإيعازات العصبية.</a:t>
            </a:r>
            <a:endParaRPr lang="en-US" altLang="ar-IQ" sz="6000" dirty="0" smtClean="0"/>
          </a:p>
        </p:txBody>
      </p:sp>
    </p:spTree>
    <p:extLst>
      <p:ext uri="{BB962C8B-B14F-4D97-AF65-F5344CB8AC3E}">
        <p14:creationId xmlns:p14="http://schemas.microsoft.com/office/powerpoint/2010/main" val="1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الرابعة للأعصاب : </a:t>
            </a:r>
            <a:r>
              <a:rPr lang="ar-IQ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سحب العصب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يحدث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بسبب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شدة خارجية تؤدي إلى ثني الرأس بقوة إلى احد الجانبين مما يؤدي إلى 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سحب الأعصاب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منطقة الرقبة.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يشعر المصاب </a:t>
            </a:r>
            <a:r>
              <a:rPr lang="ar-IQ" altLang="ar-IQ" sz="36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بحرقة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شديدة تمتد من الرقبة إلى نهاية الطرف العلوي مع تنمل وفقدان الوظيفة الطبيعية للطرف العلوي.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وقد يحدث </a:t>
            </a:r>
            <a:r>
              <a:rPr lang="ar-IQ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العصب مع ضمور العضلات التي يزودها.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3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الخامسة للأعصاب :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endParaRPr lang="en-US" altLang="ar-IQ" sz="32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4006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6600" b="1" dirty="0" smtClean="0">
                <a:latin typeface="Simplified Arabic" pitchFamily="18" charset="-78"/>
                <a:cs typeface="Simplified Arabic" pitchFamily="18" charset="-78"/>
              </a:rPr>
              <a:t>وهو مرض أو إصابة مؤلمة قد تؤثر على عصب واحد أو عدة أعصاب </a:t>
            </a:r>
            <a:endParaRPr lang="ar-IQ" altLang="ar-IQ" sz="6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6600" b="1" dirty="0" smtClean="0">
                <a:latin typeface="Simplified Arabic" pitchFamily="18" charset="-78"/>
                <a:cs typeface="Simplified Arabic" pitchFamily="18" charset="-78"/>
              </a:rPr>
              <a:t>وقد تختلط أحيانا مع خلل يسمى </a:t>
            </a:r>
            <a:r>
              <a:rPr lang="ar-SA" altLang="ar-IQ" sz="6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الألم العصبي</a:t>
            </a:r>
            <a:r>
              <a:rPr lang="ar-SA" altLang="ar-IQ" sz="6600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endParaRPr lang="en-US" altLang="ar-IQ" sz="6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22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ar-IQ" altLang="ar-IQ" smtClean="0"/>
              <a:t>بسم الله الرحمن الرحيم </a:t>
            </a:r>
            <a:endParaRPr lang="en-US" altLang="ar-IQ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8280400" cy="5111750"/>
          </a:xfrm>
        </p:spPr>
        <p:txBody>
          <a:bodyPr/>
          <a:lstStyle/>
          <a:p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الفصل الرابع</a:t>
            </a:r>
          </a:p>
          <a:p>
            <a:r>
              <a:rPr lang="ar-IQ" altLang="ar-IQ" sz="4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( الجهاز العصبي وإصاباته ) </a:t>
            </a:r>
          </a:p>
          <a:p>
            <a:r>
              <a:rPr lang="ar-IQ" altLang="ar-IQ" sz="4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(الجزء الأول)</a:t>
            </a:r>
          </a:p>
          <a:p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en-US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 Muscular System</a:t>
            </a:r>
            <a:endParaRPr lang="ar-IQ" altLang="ar-IQ" sz="4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4520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يمكن أن تسبب </a:t>
            </a: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البكتيريا والفيروسات </a:t>
            </a: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 - </a:t>
            </a:r>
            <a:r>
              <a:rPr lang="ar-SA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ونقص الغذاء والفيتامينات </a:t>
            </a: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التهاب العصب والعدوى مثل </a:t>
            </a: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الدرن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 -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والزهري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   - </a:t>
            </a:r>
            <a:r>
              <a:rPr lang="ar-SA" altLang="ar-IQ" sz="2800" b="1" dirty="0" err="1" smtClean="0">
                <a:latin typeface="Simplified Arabic" pitchFamily="18" charset="-78"/>
                <a:cs typeface="Simplified Arabic" pitchFamily="18" charset="-78"/>
              </a:rPr>
              <a:t>والحلأ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المنطقي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(الحزام الناري أو </a:t>
            </a:r>
            <a:r>
              <a:rPr lang="ar-IQ" altLang="ar-IQ" sz="2800" b="1" dirty="0" err="1" smtClean="0">
                <a:latin typeface="Simplified Arabic" pitchFamily="18" charset="-78"/>
                <a:cs typeface="Simplified Arabic" pitchFamily="18" charset="-78"/>
              </a:rPr>
              <a:t>الحلأ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الناري)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يمكنها أن تغزو العصب بسبب التهاب العصب </a:t>
            </a: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ويمكن أن يتولد التهاب العصب عندما يغيَر مرض مثل السكر أنشطة خلايا الجسم.</a:t>
            </a:r>
          </a:p>
          <a:p>
            <a:pPr marL="609600" indent="-609600"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وقد يحدث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التهاب الأعصاب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بسبب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الجرح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العضوي لعصب يشمل العصب المصاب. 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4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ar-IQ" sz="3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الحلأ</a:t>
            </a:r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المنطقي أو </a:t>
            </a:r>
            <a:r>
              <a:rPr lang="ar-IQ" sz="3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النطاقي</a:t>
            </a:r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أو الهربس </a:t>
            </a:r>
            <a:r>
              <a:rPr lang="ar-IQ" sz="3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النطاقي</a:t>
            </a:r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IQ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5976938"/>
          </a:xfrm>
        </p:spPr>
        <p:txBody>
          <a:bodyPr/>
          <a:lstStyle/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الحزام الناري، أو (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الحلأ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المنطقي) ويعرف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بالحلأ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b="1" dirty="0" err="1" smtClean="0">
                <a:latin typeface="Simplified Arabic" pitchFamily="18" charset="-78"/>
                <a:cs typeface="Simplified Arabic" pitchFamily="18" charset="-78"/>
              </a:rPr>
              <a:t>النطاقي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، هو مرض فيروسي مؤلم يتميز بظهور طفح جلدي على طول العصب المصاب، لهذا يسمى أيضاً </a:t>
            </a:r>
            <a:r>
              <a:rPr 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بالحزام الناري 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من حيث أنه يميز المنطقة المصابة وكأنها طوق ناري يتميز بلونه شديد الاحمرار عن بقية أجزاء الجسم.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الفيروس الذي يؤدي للإصابة بهذا المرض هو نفسه الفيروس المسبب لمرض </a:t>
            </a:r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جدري الماء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فبعد الإصابة بالجدري لأول مرة يبقى الفيروس مختبئاً في العقد العصبية لمدة قد تصل إلى سنوات عديدة.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وإذا ما تم تنشيطه من جديد فإنه يتخذ الأعصاب كخط له حتى يبلغ الجلد شكل </a:t>
            </a:r>
            <a:r>
              <a:rPr 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الهربس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العصبي. </a:t>
            </a:r>
          </a:p>
          <a:p>
            <a:pPr algn="just">
              <a:defRPr/>
            </a:pP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ولا يعرف غالباً </a:t>
            </a:r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سبب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 تنشط الفيروس ولكنه يعزى بشكل عام لتقدم العمر فهو ينتشر بشكل رئيسي بين من هم فوق الخمسين من العمر، إضافة لأسباب أخرى كضعف المناعة والتوتر والانفعال الكبير. </a:t>
            </a:r>
            <a:endParaRPr lang="ar-IQ" sz="28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2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ar-SA" dirty="0" err="1" smtClean="0"/>
              <a:t>الحلأ</a:t>
            </a:r>
            <a:r>
              <a:rPr lang="ar-SA" dirty="0" smtClean="0"/>
              <a:t> </a:t>
            </a:r>
            <a:r>
              <a:rPr lang="ar-SA" dirty="0" err="1" smtClean="0"/>
              <a:t>النطاقي</a:t>
            </a:r>
            <a:r>
              <a:rPr lang="ar-SA" dirty="0" smtClean="0"/>
              <a:t> أو الحزام الناري</a:t>
            </a:r>
            <a:endParaRPr lang="ar-IQ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642350" cy="4535487"/>
          </a:xfrm>
          <a:noFill/>
        </p:spPr>
      </p:pic>
    </p:spTree>
    <p:extLst>
      <p:ext uri="{BB962C8B-B14F-4D97-AF65-F5344CB8AC3E}">
        <p14:creationId xmlns:p14="http://schemas.microsoft.com/office/powerpoint/2010/main" val="6352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إصابة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 الأعصاب</a:t>
            </a:r>
            <a:endParaRPr lang="en-US" altLang="ar-IQ" sz="32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يفقد الشخص القدرة على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الإحساس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بالحرارة والضغط واللمس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وقد يفقد الجسم أيضا </a:t>
            </a: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التحكم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في الأنشطة التلقائية مثل العرق </a:t>
            </a:r>
          </a:p>
          <a:p>
            <a:pPr algn="just" eaLnBrk="1" hangingPunct="1">
              <a:defRPr/>
            </a:pPr>
            <a:r>
              <a:rPr lang="ar-SA" altLang="ar-IQ" sz="4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وإذا لم يعد العصب قادرا على الحركة </a:t>
            </a:r>
            <a:r>
              <a:rPr lang="ar-SA" altLang="ar-IQ" sz="4400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فقد تضمر العضلة</a:t>
            </a:r>
            <a:r>
              <a:rPr lang="ar-SA" altLang="ar-IQ" sz="44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 وتصبح مشلولة.</a:t>
            </a:r>
            <a:endParaRPr lang="en-US" altLang="ar-IQ" sz="4400" b="1" dirty="0" smtClean="0">
              <a:solidFill>
                <a:srgbClr val="99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9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وسائل علاج إصابة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التهاب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endParaRPr lang="en-US" altLang="ar-IQ" sz="3200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5451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6000" dirty="0" smtClean="0"/>
              <a:t>التهاب العصب مرض أو إصابة خطيرة تتطلب مراجعة الطبيب المتخصص ليتم عالجه ببعض العقاقير الطبية أو بالعلاج الطبيعي.</a:t>
            </a:r>
            <a:r>
              <a:rPr lang="ar-SA" altLang="ar-IQ" sz="5400" dirty="0" smtClean="0"/>
              <a:t> </a:t>
            </a:r>
            <a:endParaRPr lang="en-US" altLang="ar-IQ" sz="5400" dirty="0" smtClean="0"/>
          </a:p>
        </p:txBody>
      </p:sp>
    </p:spTree>
    <p:extLst>
      <p:ext uri="{BB962C8B-B14F-4D97-AF65-F5344CB8AC3E}">
        <p14:creationId xmlns:p14="http://schemas.microsoft.com/office/powerpoint/2010/main" val="3247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خامساً : </a:t>
            </a:r>
            <a:r>
              <a:rPr lang="ar-IQ" altLang="ar-IQ" sz="2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إصابات</a:t>
            </a:r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الرأس</a:t>
            </a:r>
            <a:r>
              <a:rPr lang="en-US" altLang="ar-IQ" sz="4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lvl="0" algn="just">
              <a:defRPr/>
            </a:pP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الارتجاج المخي </a:t>
            </a:r>
            <a:r>
              <a:rPr lang="en-US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Concussion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cerebral</a:t>
            </a:r>
          </a:p>
          <a:p>
            <a:pPr lvl="0" algn="just">
              <a:defRPr/>
            </a:pPr>
            <a:r>
              <a:rPr lang="en-US" altLang="ar-IQ" sz="3600" b="1" dirty="0" smtClean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2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. 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التجمع الدموي</a:t>
            </a:r>
            <a:r>
              <a:rPr lang="ar-IQ" altLang="ar-IQ" sz="3600" dirty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ar-IQ" altLang="ar-IQ" sz="3600" dirty="0" smtClean="0">
                <a:solidFill>
                  <a:prstClr val="black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.</a:t>
            </a:r>
          </a:p>
          <a:p>
            <a:pPr lvl="0" algn="just"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8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خامساً :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إصابات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الرأس</a:t>
            </a:r>
            <a:r>
              <a:rPr lang="en-US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1052513"/>
            <a:ext cx="8568953" cy="5472831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الارتجاج المخي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Concussion cerebral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وهو عبارة عن حالة </a:t>
            </a:r>
            <a:r>
              <a:rPr lang="ar-IQ" altLang="ar-IQ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فقدان لحظي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للوعي وتوقف لحظي (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قصير الأمد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لوظائف المخ </a:t>
            </a:r>
            <a:r>
              <a:rPr lang="ar-IQ" altLang="ar-IQ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دون</a:t>
            </a:r>
            <a:r>
              <a:rPr lang="ar-IQ" altLang="ar-IQ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الأنسجة وينتج عادة عن </a:t>
            </a:r>
            <a:r>
              <a:rPr lang="ar-IQ" altLang="ar-IQ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ضربة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تصيب الدماغ. 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 قد تكون فترة فقدان الوعي </a:t>
            </a:r>
            <a:r>
              <a:rPr lang="ar-IQ" altLang="ar-IQ" b="1" dirty="0" err="1" smtClean="0">
                <a:latin typeface="Simplified Arabic" pitchFamily="18" charset="-78"/>
                <a:cs typeface="Simplified Arabic" pitchFamily="18" charset="-78"/>
              </a:rPr>
              <a:t>لثوانِ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قصيرة وقد تكون لدقائق و أحياناً تمتد لساعات </a:t>
            </a:r>
            <a:r>
              <a:rPr lang="ar-IQ" altLang="ar-IQ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إلا إن الشفاء منها لا يتطلب أكثر من يوم.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تحدث هذه الإصابة في رياضات ( الملاكمة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boxing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ـ كرة القدم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football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ـ الكاراتيه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karate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ـ الغطس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diving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 ـ الجمباز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gymnastics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....).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</a:t>
            </a:r>
            <a:r>
              <a:rPr lang="ar-IQ" sz="2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ماهو</a:t>
            </a:r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الارتجاج المخي وضحه ، وماهي تصنيفاته ؟ </a:t>
            </a:r>
          </a:p>
          <a:p>
            <a:r>
              <a:rPr 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الجواب</a:t>
            </a:r>
          </a:p>
          <a:p>
            <a:pPr lvl="0" algn="just">
              <a:defRPr/>
            </a:pP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وهو عبارة عن حالة </a:t>
            </a:r>
            <a:r>
              <a:rPr lang="ar-IQ" altLang="ar-IQ" sz="2800" b="1" dirty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فقدان لحظي </a:t>
            </a:r>
            <a:r>
              <a:rPr lang="ar-IQ" altLang="ar-IQ" sz="28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للوعي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وتوقف لحظي (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قصير الأمد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لوظائف المخ </a:t>
            </a:r>
            <a:r>
              <a:rPr lang="ar-IQ" altLang="ar-IQ" sz="2800" b="1" u="sng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دون</a:t>
            </a:r>
            <a:r>
              <a:rPr lang="ar-IQ" altLang="ar-IQ" sz="28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الأنسجة </a:t>
            </a:r>
            <a:r>
              <a:rPr lang="ar-IQ" altLang="ar-IQ" sz="2800" b="1" dirty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وينتج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عادة عن </a:t>
            </a:r>
            <a:r>
              <a:rPr lang="ar-IQ" altLang="ar-IQ" sz="2800" b="1" u="sng" dirty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ضربة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تصيب الدماغ. </a:t>
            </a:r>
          </a:p>
          <a:p>
            <a:pPr lvl="0" algn="just">
              <a:defRPr/>
            </a:pP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 قد تكون فترة فقدان الوعي </a:t>
            </a:r>
            <a:r>
              <a:rPr lang="ar-IQ" altLang="ar-IQ" sz="28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لثوانِ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قصيرة وقد تكون لدقائق و أحياناً تمتد لساعات </a:t>
            </a:r>
            <a:r>
              <a:rPr lang="ar-IQ" altLang="ar-IQ" sz="28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إلا إن الشفاء منها لا يتطلب أكثر من يوم</a:t>
            </a: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ctr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تصنيفات الارتجاج المخي</a:t>
            </a:r>
          </a:p>
          <a:p>
            <a:pPr lvl="0" algn="just">
              <a:defRPr/>
            </a:pP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الدرجة الاولى (لا يفقد الوعي)</a:t>
            </a:r>
          </a:p>
          <a:p>
            <a:pPr lvl="0" algn="just">
              <a:defRPr/>
            </a:pP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و الثانية (فقدان وعي أقل من 10 دقائق)</a:t>
            </a:r>
          </a:p>
          <a:p>
            <a:pPr lvl="0" algn="just">
              <a:defRPr/>
            </a:pP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و الثالثة (فقدان وعي أكثر من 10 دقائق حسب شدة الإصابة) </a:t>
            </a:r>
            <a:endParaRPr lang="ar-IQ" altLang="ar-IQ" sz="2800" b="1" dirty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6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8640960" cy="776287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إصابة الارتجاج المخي أثناء الضربة القاضية بالملاكمة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knockout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856663" cy="54737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dirty="0" smtClean="0"/>
              <a:t>الضربة القاضية عند الملاكمين وهي ضربة فجائية سهمية ت</a:t>
            </a:r>
            <a:r>
              <a:rPr lang="ar-IQ" altLang="ar-IQ" dirty="0" smtClean="0"/>
              <a:t>ُ</a:t>
            </a:r>
            <a:r>
              <a:rPr lang="ar-SA" altLang="ar-IQ" dirty="0" smtClean="0"/>
              <a:t>حدث شللا</a:t>
            </a:r>
            <a:r>
              <a:rPr lang="ar-IQ" altLang="ar-IQ" dirty="0" smtClean="0"/>
              <a:t>ً</a:t>
            </a:r>
            <a:r>
              <a:rPr lang="ar-SA" altLang="ar-IQ" dirty="0" smtClean="0"/>
              <a:t> آنياً في الجملة العصبية المستقلة سريع الزوال ، فيفقد الوعي وتتسع الحدقتان وتثبتان ويتوقف التنفس ويبطؤ القلب وترتخي العضلات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يبدأ الشفاء خلال ثوان أو دقائق ويتكامل خلال ساعات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وقد تبقى أعراض نفسية حسية كالدوخة والقلق والخوف تدوم أياماً أو أكثر</a:t>
            </a:r>
            <a:r>
              <a:rPr lang="ar-IQ" altLang="ar-IQ" dirty="0" smtClean="0"/>
              <a:t>.</a:t>
            </a:r>
          </a:p>
          <a:p>
            <a:pPr algn="just" eaLnBrk="1" hangingPunct="1">
              <a:defRPr/>
            </a:pPr>
            <a:r>
              <a:rPr lang="ar-SA" altLang="ar-IQ" dirty="0" smtClean="0"/>
              <a:t>ولا داعي للمعالجة غير تطمين المصاب بسلامة الحالة.</a:t>
            </a:r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42861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تصنيف الارتجاج</a:t>
            </a:r>
            <a:r>
              <a:rPr lang="en-US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بحسب </a:t>
            </a: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مدة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فقدان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u="sng" dirty="0" smtClean="0">
                <a:latin typeface="Simplified Arabic" pitchFamily="18" charset="-78"/>
                <a:cs typeface="Simplified Arabic" pitchFamily="18" charset="-78"/>
              </a:rPr>
              <a:t>الوعي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يُصنف الارتجاج علمياً إلى ثلاث درجات :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الارتجاج من الدرجة الأولى ( البسيطة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easy 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تتميز 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بعدم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 فقدان الوعي 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(fainting)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يرجع المصاب إلى حالته الطبيعية خلال دقائق.</a:t>
            </a:r>
            <a:endParaRPr lang="en-US" alt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الأعراض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اختلاط ذهني.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فقدان الذاكرة الوقتي.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دوار 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(vertigo)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طنين الأذن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(tinnitus) 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صداع شديد</a:t>
            </a:r>
            <a:r>
              <a:rPr lang="en-US" altLang="ar-IQ" sz="2400" b="1" dirty="0" smtClean="0">
                <a:latin typeface="Simplified Arabic" pitchFamily="18" charset="-78"/>
                <a:cs typeface="Simplified Arabic" pitchFamily="18" charset="-78"/>
              </a:rPr>
              <a:t>(headache) </a:t>
            </a: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قلة التركيز.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ar-IQ" altLang="ar-IQ" sz="2400" b="1" dirty="0" smtClean="0">
                <a:latin typeface="Simplified Arabic" pitchFamily="18" charset="-78"/>
                <a:cs typeface="Simplified Arabic" pitchFamily="18" charset="-78"/>
              </a:rPr>
              <a:t>قلة التوافق العصبي العضلي.</a:t>
            </a:r>
            <a:r>
              <a:rPr lang="ar-IQ" altLang="ar-IQ" sz="24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4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3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محاور المحاضرة الرئيسة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1800" b="1" dirty="0">
              <a:solidFill>
                <a:srgbClr val="FF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4- الجهاز العصبي     </a:t>
            </a:r>
            <a:r>
              <a:rPr lang="ar-IQ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Nervous System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4ـ1 مقدمة </a:t>
            </a:r>
            <a:r>
              <a:rPr lang="ar-SA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تشريحية              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Anatomic introduction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4ـ2 أقسام الجهاز العصبي    </a:t>
            </a:r>
            <a:r>
              <a:rPr lang="ar-IQ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parts of Nervous System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4ـ3 إصابات الجهاز العصبي   </a:t>
            </a:r>
            <a:r>
              <a:rPr lang="ar-SA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Nervous System Injuries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أولاً : كدم الأعصاب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ثانياً : إصابة التمزق الكلي للعصب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ثالثاً : إصابة النزف داخل العصب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رابعاً : إصابة سحب العصب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خامساً : إصابة </a:t>
            </a:r>
            <a:r>
              <a:rPr lang="ar-SA" sz="1800" b="1" dirty="0">
                <a:latin typeface="Simplified Arabic" pitchFamily="18" charset="-78"/>
                <a:cs typeface="Simplified Arabic" pitchFamily="18" charset="-78"/>
              </a:rPr>
              <a:t>التهاب الأعصاب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سادساً : إصابة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الحلأ</a:t>
            </a: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 المنطقي أو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النطاقي</a:t>
            </a: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 أو الهربس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النطاقي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سابعاً : إصابات الرأس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الارتجاج المخي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التجمع الدموي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4ـ4 الرياضة والشعور بالكآبة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Grief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هرمون </a:t>
            </a:r>
            <a:r>
              <a:rPr lang="ar-IQ" sz="1800" b="1" dirty="0" err="1"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sz="1800" b="1" dirty="0">
                <a:latin typeface="Simplified Arabic" pitchFamily="18" charset="-78"/>
                <a:cs typeface="Simplified Arabic" pitchFamily="18" charset="-78"/>
              </a:rPr>
              <a:t>     </a:t>
            </a:r>
            <a:r>
              <a:rPr lang="en-US" sz="1800" b="1" dirty="0">
                <a:latin typeface="Simplified Arabic" pitchFamily="18" charset="-78"/>
                <a:cs typeface="Simplified Arabic" pitchFamily="18" charset="-78"/>
              </a:rPr>
              <a:t>Endorphin</a:t>
            </a:r>
            <a:endParaRPr lang="en-US" sz="1800" dirty="0"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4ـ5 الرياضة والذاكرة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Memory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4ـ6 الرياضة والأرق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Insomnia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760" algn="l"/>
              </a:tabLst>
            </a:pPr>
            <a:r>
              <a:rPr lang="ar-IQ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4ـ7 النوم                 </a:t>
            </a:r>
            <a:r>
              <a:rPr lang="en-US" sz="1800" b="1" dirty="0">
                <a:latin typeface="Simplified Arabic" pitchFamily="18" charset="-78"/>
                <a:ea typeface="Calibri"/>
                <a:cs typeface="Simplified Arabic" pitchFamily="18" charset="-78"/>
              </a:rPr>
              <a:t>The </a:t>
            </a:r>
            <a:r>
              <a:rPr lang="en-US" sz="18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sleep</a:t>
            </a:r>
            <a:endParaRPr lang="en-US" sz="1800" dirty="0"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51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2. الارتجاج من الدرجة الثانية ( المتوسطة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medium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928100" cy="561657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تتميز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ar-IQ" altLang="ar-IQ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بفقدان</a:t>
            </a:r>
            <a:r>
              <a:rPr lang="ar-IQ" altLang="ar-IQ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الوعي </a:t>
            </a:r>
            <a:r>
              <a:rPr lang="ar-IQ" altLang="ar-IQ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أقل</a:t>
            </a:r>
            <a:r>
              <a:rPr lang="ar-IQ" altLang="ar-IQ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من 10 دقائق .</a:t>
            </a:r>
          </a:p>
          <a:p>
            <a:pPr eaLnBrk="1" hangingPunct="1">
              <a:defRPr/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الأعراض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اختلاط ذهني.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فقدان الذاكرة.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طنين الأذن.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دوار.</a:t>
            </a:r>
          </a:p>
          <a:p>
            <a:pPr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فقدان التوازن.</a:t>
            </a:r>
          </a:p>
          <a:p>
            <a:pPr eaLnBrk="1" hangingPunct="1">
              <a:defRPr/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يكون الشفاء بسرعة مع بقاء الإعراض لمدة (2- 3) أسبوع.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6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3. الارتجاج من الدرجة الثالثة ( الشديدة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high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9"/>
            <a:ext cx="8713788" cy="547181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يكون مترافق بفقدان للوعي </a:t>
            </a:r>
            <a:r>
              <a:rPr lang="ar-IQ" altLang="ar-IQ" sz="40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أكثر</a:t>
            </a:r>
            <a:r>
              <a:rPr lang="ar-IQ" altLang="ar-IQ" sz="40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من 10 دقائق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يتم ببطء وتبقى الأعراض لفترة طويلة 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الأعراض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اختلاط ذهني.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فقدان الذاكرة لمدة طويلة.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طنين الأذن.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فقدان التوازن.</a:t>
            </a:r>
          </a:p>
        </p:txBody>
      </p:sp>
    </p:spTree>
    <p:extLst>
      <p:ext uri="{BB962C8B-B14F-4D97-AF65-F5344CB8AC3E}">
        <p14:creationId xmlns:p14="http://schemas.microsoft.com/office/powerpoint/2010/main" val="18489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علاج الارتجاج المخي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544616"/>
          </a:xfrm>
        </p:spPr>
        <p:txBody>
          <a:bodyPr/>
          <a:lstStyle/>
          <a:p>
            <a:pPr lvl="0" algn="just">
              <a:lnSpc>
                <a:spcPct val="80000"/>
              </a:lnSpc>
              <a:defRPr/>
            </a:pPr>
            <a:r>
              <a:rPr lang="ar-IQ" altLang="ar-IQ" sz="36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العلاج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lvl="0" algn="just">
              <a:lnSpc>
                <a:spcPct val="80000"/>
              </a:lnSpc>
              <a:defRPr/>
            </a:pP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 لا يوجد علاج للارتجاج بحد ذاته كما أن الأعراض غالباً ما تزول من تلقاء نفسها.</a:t>
            </a:r>
          </a:p>
          <a:p>
            <a:pPr lvl="0" algn="just">
              <a:lnSpc>
                <a:spcPct val="80000"/>
              </a:lnSpc>
              <a:defRPr/>
            </a:pP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 قد ينصح الطبيب </a:t>
            </a:r>
            <a:r>
              <a:rPr lang="ar-IQ" altLang="ar-IQ" sz="3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بالراحة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sz="3600" b="1" u="sng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تجنب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النشاط الانفعالي لعدة أيام كما أنه قد ينصح ببقاء شخص مرافق لمراقبة الأعراض.</a:t>
            </a:r>
          </a:p>
          <a:p>
            <a:pPr lvl="0" algn="just">
              <a:lnSpc>
                <a:spcPct val="80000"/>
              </a:lnSpc>
              <a:defRPr/>
            </a:pP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 قد يصف الطبيب تناول </a:t>
            </a:r>
            <a:r>
              <a:rPr lang="ar-IQ" altLang="ar-IQ" sz="36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الستامينوفين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أو إحدى المسكنات الأقوى و ذلك لتخفيف الصداع.</a:t>
            </a:r>
          </a:p>
          <a:p>
            <a:pPr lvl="0" algn="just">
              <a:lnSpc>
                <a:spcPct val="80000"/>
              </a:lnSpc>
              <a:defRPr/>
            </a:pP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ـ ينصح بعدم تناول الأسبرين و العقاقير المضادة لالتهاب مثل </a:t>
            </a:r>
            <a:r>
              <a:rPr lang="ar-IQ" altLang="ar-IQ" sz="36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البروفين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ar-IQ" altLang="ar-IQ" sz="36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النابروكسين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ar-IQ" altLang="ar-IQ" sz="36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الاندوميثاسين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اذ أنها تساعد على حدوث النزيف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3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5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الإصابة الثانية من إصابات الرأس</a:t>
            </a:r>
            <a:r>
              <a:rPr lang="ar-IQ" altLang="ar-IQ" sz="3200" b="1" dirty="0" smtClean="0"/>
              <a:t/>
            </a:r>
            <a:br>
              <a:rPr lang="ar-IQ" altLang="ar-IQ" sz="3200" b="1" dirty="0" smtClean="0"/>
            </a:br>
            <a:r>
              <a:rPr lang="ar-IQ" altLang="ar-IQ" sz="3200" b="1" dirty="0" smtClean="0"/>
              <a:t> </a:t>
            </a:r>
            <a:r>
              <a:rPr lang="ar-SA" altLang="ar-IQ" sz="3200" b="1" u="sng" dirty="0" smtClean="0"/>
              <a:t>2. </a:t>
            </a:r>
            <a:r>
              <a:rPr lang="ar-IQ" altLang="ar-IQ" sz="3200" b="1" u="sng" dirty="0" smtClean="0"/>
              <a:t>التجمع الدموي</a:t>
            </a:r>
            <a:r>
              <a:rPr lang="ar-IQ" altLang="ar-IQ" sz="4000" dirty="0" smtClean="0"/>
              <a:t> </a:t>
            </a:r>
            <a:endParaRPr lang="en-US" altLang="ar-IQ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8850" cy="4997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وينقسم إلى ما يلي :ـ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 ـ التجمع الدموي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فوق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الأم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القاسية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نتيجة الإصابة الشديدة والمباشرة يحدث نزف لتمزق الأوعية الدموية بسبب حافات العظام المكسورة للجمجمة 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(skull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مما </a:t>
            </a:r>
            <a:r>
              <a:rPr lang="ar-IQ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يؤدي إلى إحداث ضغط على الدماغ وفشل وظائفه.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تظهر العلامات بعد ساعات من الإصابة وتحتاج إلى جراحة سريعة لإزالة التجمع الدموي.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الأم القاسية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(Dura Mater)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وهي الغشاء الذي يفصل بين الدماغ وعظام الجمجمة.</a:t>
            </a:r>
            <a:endParaRPr lang="en-US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42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التجمع الدموي فوق غشاء الأم الجافية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8856663" cy="5616575"/>
          </a:xfrm>
          <a:noFill/>
        </p:spPr>
      </p:pic>
    </p:spTree>
    <p:extLst>
      <p:ext uri="{BB962C8B-B14F-4D97-AF65-F5344CB8AC3E}">
        <p14:creationId xmlns:p14="http://schemas.microsoft.com/office/powerpoint/2010/main" val="2620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</a:rPr>
              <a:t>الإصابة الثانية من إصابات الرأس</a:t>
            </a:r>
            <a:br>
              <a:rPr lang="ar-IQ" altLang="ar-IQ" sz="2800" b="1" dirty="0" smtClean="0">
                <a:solidFill>
                  <a:srgbClr val="FF0000"/>
                </a:solidFill>
              </a:rPr>
            </a:br>
            <a:r>
              <a:rPr lang="ar-IQ" altLang="ar-IQ" sz="2800" b="1" dirty="0" smtClean="0">
                <a:solidFill>
                  <a:srgbClr val="FF0000"/>
                </a:solidFill>
              </a:rPr>
              <a:t> </a:t>
            </a:r>
            <a:r>
              <a:rPr lang="ar-SA" altLang="ar-IQ" sz="2800" b="1" u="sng" dirty="0" smtClean="0">
                <a:solidFill>
                  <a:srgbClr val="FF0000"/>
                </a:solidFill>
              </a:rPr>
              <a:t>2. </a:t>
            </a:r>
            <a:r>
              <a:rPr lang="ar-IQ" altLang="ar-IQ" sz="2800" b="1" u="sng" dirty="0" smtClean="0">
                <a:solidFill>
                  <a:srgbClr val="FF0000"/>
                </a:solidFill>
              </a:rPr>
              <a:t>التجمع الدموي</a:t>
            </a:r>
            <a:br>
              <a:rPr lang="ar-IQ" altLang="ar-IQ" sz="2800" b="1" u="sng" dirty="0" smtClean="0">
                <a:solidFill>
                  <a:srgbClr val="FF0000"/>
                </a:solidFill>
              </a:rPr>
            </a:br>
            <a:r>
              <a:rPr lang="ar-IQ" altLang="ar-IQ" sz="2800" b="1" u="sng" dirty="0" smtClean="0">
                <a:solidFill>
                  <a:srgbClr val="FF0000"/>
                </a:solidFill>
              </a:rPr>
              <a:t> </a:t>
            </a:r>
            <a:r>
              <a:rPr lang="ar-IQ" altLang="ar-IQ" sz="2800" b="1" dirty="0" smtClean="0">
                <a:solidFill>
                  <a:srgbClr val="FF0000"/>
                </a:solidFill>
              </a:rPr>
              <a:t>أ ـ التجمع الدموي </a:t>
            </a:r>
            <a:r>
              <a:rPr lang="ar-IQ" altLang="ar-IQ" sz="2800" b="1" u="sng" dirty="0" smtClean="0">
                <a:solidFill>
                  <a:srgbClr val="FF0000"/>
                </a:solidFill>
              </a:rPr>
              <a:t>فوق الأم القاسية</a:t>
            </a:r>
            <a:r>
              <a:rPr lang="ar-IQ" altLang="ar-IQ" sz="4000" b="1" dirty="0" smtClean="0">
                <a:solidFill>
                  <a:srgbClr val="FF0000"/>
                </a:solidFill>
              </a:rPr>
              <a:t> </a:t>
            </a:r>
            <a:endParaRPr lang="en-US" altLang="ar-IQ" sz="4000" b="1" dirty="0" smtClean="0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785225" cy="48974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 ـ التجمع الدموي </a:t>
            </a:r>
            <a:r>
              <a:rPr lang="ar-IQ" altLang="ar-IQ" sz="40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تحت الأم القاسية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يَحدث نتيجة تمزق الأوردة في المنطقة بسبب شدة خارجية </a:t>
            </a:r>
          </a:p>
          <a:p>
            <a:pPr algn="just" eaLnBrk="1" hangingPunct="1"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ولأن الدم الوريدي </a:t>
            </a:r>
            <a:r>
              <a:rPr lang="ar-IQ" altLang="ar-IQ" sz="40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يتجمع ببطء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فإن الأعراض تظهر بعد أيام من حدوث الإصابة </a:t>
            </a:r>
          </a:p>
          <a:p>
            <a:pPr algn="just" eaLnBrk="1" hangingPunct="1">
              <a:defRPr/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وتُعالج أيضاً بجراحة عصبية لإزالة التجمع الدموي.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13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</a:rPr>
              <a:t>4ـ4 الرياضة والشعور بالكآبة   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Grief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8713788" cy="6092825"/>
          </a:xfrm>
          <a:ln>
            <a:solidFill>
              <a:schemeClr val="accent3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إن الرياضة تقوي وتصقل عضلات الجسم.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فأن لها أثر نفسي ملحوظ  فهي:ـ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FF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تُبَدِّد الكآبة وترفع المعنويات.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66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وتمنحُ شعوراً بالحيوية والنشاط والنشوة.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ولا عجب في ذلك لأنها تساعد في إفراز </a:t>
            </a:r>
            <a:r>
              <a:rPr lang="ar-IQ" altLang="ar-IQ" sz="2800" b="1" u="sng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هرمون </a:t>
            </a:r>
            <a:r>
              <a:rPr lang="ar-IQ" altLang="ar-IQ" sz="2800" b="1" u="sng" dirty="0" err="1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</a:t>
            </a:r>
            <a:r>
              <a:rPr lang="ar-IQ" altLang="ar-IQ" sz="28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(</a:t>
            </a:r>
            <a:r>
              <a:rPr lang="en-US" altLang="ar-IQ" sz="28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Endorphin</a:t>
            </a:r>
            <a:r>
              <a:rPr lang="ar-IQ" altLang="ar-IQ" sz="28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FF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مادة شبيهة بمادة الأفيون من حيث تأثيرها المُسكّن للألم.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66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ويتم إنتاجها في جزء الدماغ </a:t>
            </a:r>
            <a:r>
              <a:rPr lang="ar-IQ" altLang="ar-IQ" sz="2800" b="1" u="sng" dirty="0" smtClean="0">
                <a:solidFill>
                  <a:srgbClr val="66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يسمى</a:t>
            </a:r>
            <a:r>
              <a:rPr lang="ar-IQ" altLang="ar-IQ" sz="2800" b="1" dirty="0" smtClean="0">
                <a:solidFill>
                  <a:srgbClr val="66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66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الوِطاء</a:t>
            </a:r>
            <a:r>
              <a:rPr lang="ar-IQ" altLang="ar-IQ" sz="2800" b="1" dirty="0" smtClean="0">
                <a:solidFill>
                  <a:srgbClr val="66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(ما تحت المهاد).</a:t>
            </a:r>
            <a:endParaRPr lang="en-US" altLang="ar-IQ" sz="2800" b="1" dirty="0" smtClean="0">
              <a:solidFill>
                <a:srgbClr val="6666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ar-IQ" altLang="ar-IQ" sz="2800" b="1" dirty="0" smtClean="0">
                <a:solidFill>
                  <a:srgbClr val="CC66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الوطاء مراكز حيوية من وظائفها :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- توازن 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الماء.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- حرارة 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- إنتاج 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الهرمونات.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- الشهيّة 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للطعام والشبع.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- العطش</a:t>
            </a:r>
            <a:r>
              <a:rPr lang="ar-IQ" altLang="ar-IQ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ar-IQ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2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765175"/>
            <a:ext cx="7705725" cy="5976938"/>
          </a:xfrm>
          <a:noFill/>
        </p:spPr>
      </p:pic>
    </p:spTree>
    <p:extLst>
      <p:ext uri="{BB962C8B-B14F-4D97-AF65-F5344CB8AC3E}">
        <p14:creationId xmlns:p14="http://schemas.microsoft.com/office/powerpoint/2010/main" val="28674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هرمون </a:t>
            </a:r>
            <a:r>
              <a:rPr lang="ar-IQ" altLang="ar-IQ" sz="32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Endorphin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856663" cy="575945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يُطلق </a:t>
            </a:r>
            <a:r>
              <a:rPr lang="ar-IQ" altLang="ar-IQ" sz="3600" b="1" dirty="0" err="1" smtClean="0"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الدم من الغدة النخامية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Pituitary gland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استجابة للجهد المبذول في الرياضة.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تدعم مادة </a:t>
            </a:r>
            <a:r>
              <a:rPr lang="ar-IQ" altLang="ar-IQ" sz="3600" b="1" dirty="0" err="1" smtClean="0">
                <a:latin typeface="Simplified Arabic" pitchFamily="18" charset="-78"/>
                <a:cs typeface="Simplified Arabic" pitchFamily="18" charset="-78"/>
              </a:rPr>
              <a:t>الإندورفين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جهاز المناعة وهي أقوى من المورفين في تسكين الألم.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إن </a:t>
            </a:r>
            <a:r>
              <a:rPr lang="ar-IQ" altLang="ar-IQ" sz="3600" b="1" dirty="0" err="1" smtClean="0">
                <a:latin typeface="Simplified Arabic" pitchFamily="18" charset="-78"/>
                <a:cs typeface="Simplified Arabic" pitchFamily="18" charset="-78"/>
              </a:rPr>
              <a:t>للإندورفين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Endorphin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3600" b="1" u="sng" dirty="0" smtClean="0">
                <a:latin typeface="Simplified Arabic" pitchFamily="18" charset="-78"/>
                <a:cs typeface="Simplified Arabic" pitchFamily="18" charset="-78"/>
              </a:rPr>
              <a:t>تأثيرات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عِدّة.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غير أن دورها الرئيس هو: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السيطرة على الألم.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ورفع الحالة النفسية.</a:t>
            </a:r>
            <a:endParaRPr lang="en-US" altLang="ar-IQ" sz="3600" b="1" dirty="0" smtClean="0">
              <a:solidFill>
                <a:srgbClr val="FF66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96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عمل </a:t>
            </a:r>
            <a:r>
              <a:rPr lang="ar-IQ" altLang="ar-IQ" sz="2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الإندروفين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9055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ترتبط </a:t>
            </a:r>
            <a:r>
              <a:rPr lang="ar-IQ" altLang="ar-IQ" sz="36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الإندورفينات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مع مستبدلات الخلايا العصبية (</a:t>
            </a:r>
            <a:r>
              <a:rPr lang="en-US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Receptors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فَتَحول دون نقل الألم.</a:t>
            </a:r>
          </a:p>
          <a:p>
            <a:pPr algn="just" eaLnBrk="1" hangingPunct="1">
              <a:defRPr/>
            </a:pP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فيتم الإحساس بالاسترخاء والنشوة.</a:t>
            </a:r>
          </a:p>
          <a:p>
            <a:pPr algn="just" eaLnBrk="1" hangingPunct="1">
              <a:defRPr/>
            </a:pP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وبما إن الشِدّة النفسية ( الذهنية ،العاطفية ) ( </a:t>
            </a:r>
            <a:r>
              <a:rPr lang="en-US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Stress 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أو الجسمانية تُحَرِّض انطلاق </a:t>
            </a:r>
            <a:r>
              <a:rPr lang="ar-IQ" altLang="ar-IQ" sz="36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الإندورفينات</a:t>
            </a:r>
            <a:r>
              <a:rPr lang="ar-IQ" altLang="ar-IQ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، والركض (على سبيل المثال) هو عبارة عن شِدَّة جسمانية.</a:t>
            </a:r>
          </a:p>
          <a:p>
            <a:pPr algn="just" eaLnBrk="1" hangingPunct="1">
              <a:defRPr/>
            </a:pPr>
            <a:r>
              <a:rPr lang="ar-IQ" altLang="ar-IQ" sz="36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فكلما ازدادت شدّة التمرين ومُدَّته ازداد إنتاج </a:t>
            </a:r>
            <a:r>
              <a:rPr lang="ar-IQ" altLang="ar-IQ" sz="3600" b="1" dirty="0" err="1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وبالعكس وعلى ذلك فأن كمية </a:t>
            </a:r>
            <a:r>
              <a:rPr lang="ar-IQ" altLang="ar-IQ" sz="3600" b="1" dirty="0" err="1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الإندورفين</a:t>
            </a:r>
            <a:r>
              <a:rPr lang="ar-IQ" altLang="ar-IQ" sz="3600" b="1" dirty="0" smtClean="0">
                <a:solidFill>
                  <a:srgbClr val="CC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التي يتم إفرازها يكون بحسب مقدار الجُهد المبذول. </a:t>
            </a:r>
            <a:endParaRPr lang="en-US" altLang="ar-IQ" sz="3600" b="1" dirty="0" smtClean="0">
              <a:solidFill>
                <a:srgbClr val="CC00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0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</a:rPr>
              <a:t>4ـ1 مقدمة تشريحية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Anatomic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975"/>
            <a:ext cx="8785101" cy="547211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2800" b="1" u="sng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الجهاز</a:t>
            </a:r>
            <a:r>
              <a:rPr lang="ar-IQ" altLang="ar-IQ" sz="28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u="sng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العصبي</a:t>
            </a:r>
            <a:r>
              <a:rPr lang="ar-IQ" altLang="ar-IQ" sz="28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r>
              <a:rPr lang="ar-SA" altLang="ar-IQ" sz="28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وهو عبارة عن منظومة من الخلايا العصبية</a:t>
            </a:r>
            <a:r>
              <a:rPr lang="ar-IQ" altLang="ar-IQ" sz="28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IQ" alt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u="sng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تستقبل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المثيرات </a:t>
            </a:r>
            <a:r>
              <a:rPr lang="ar-SA" altLang="ar-IQ" sz="28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الداخلية</a:t>
            </a:r>
            <a:r>
              <a:rPr lang="ar-SA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الخارجية</a:t>
            </a:r>
            <a:r>
              <a:rPr lang="ar-SA" altLang="ar-IQ" sz="28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 وتوصلها للمخ </a:t>
            </a:r>
            <a:endParaRPr lang="en-US" altLang="ar-IQ" sz="2800" b="1" dirty="0" smtClean="0">
              <a:solidFill>
                <a:srgbClr val="FF66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 eaLnBrk="1" hangingPunct="1">
              <a:defRPr/>
            </a:pPr>
            <a:r>
              <a:rPr lang="ar-SA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ثم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800" b="1" u="sng" dirty="0" smtClean="0">
                <a:solidFill>
                  <a:srgbClr val="CC9900"/>
                </a:solidFill>
                <a:latin typeface="Simplified Arabic" pitchFamily="18" charset="-78"/>
                <a:cs typeface="Simplified Arabic" pitchFamily="18" charset="-78"/>
              </a:rPr>
              <a:t>ترسل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الأوامر للاستجابة لهذه المثيرات</a:t>
            </a:r>
            <a:r>
              <a:rPr lang="ar-IQ" altLang="ar-IQ" sz="28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فهو بذلك </a:t>
            </a:r>
            <a:r>
              <a:rPr lang="ar-SA" altLang="ar-IQ" sz="28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يربط</a:t>
            </a:r>
            <a:r>
              <a:rPr lang="ar-SA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ينسق</a:t>
            </a:r>
            <a:r>
              <a:rPr lang="ar-SA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بين جميع وظائف أجهزة الجسم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8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سواء أجهزة الجسم الإرادية </a:t>
            </a:r>
            <a:r>
              <a:rPr lang="ar-SA" altLang="ar-IQ" sz="2800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أو</a:t>
            </a:r>
            <a:r>
              <a:rPr lang="ar-SA" altLang="ar-IQ" sz="28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اللاإرادية </a:t>
            </a:r>
            <a:endParaRPr lang="ar-IQ" altLang="ar-IQ" sz="2800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لتلبية حاجات الفرد من البيئة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الداخلية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SA" altLang="ar-IQ" sz="2800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الخارجية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بما يضمن تحقيق وحدة الكائن الحي وتكامله. 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3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4ـ5 الرياضة والذاكرة 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Memory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إن إثارة الجهاز العصبي المركزي بالنشاط البَدَني يُنشط خلايا الدماغ العصبية ، وذلك بتحسين تزويد الدماغ بالأوكسجين.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وقد تُصبح الرياضة أكثر أهمية لطاقة (قوة) الدماغ كلما تقدّم بنا السن.</a:t>
            </a:r>
          </a:p>
          <a:p>
            <a:pPr algn="just" eaLnBrk="1" hangingPunct="1">
              <a:defRPr/>
            </a:pPr>
            <a:r>
              <a:rPr lang="ar-IQ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وينطبق القول المأثور (استعمله أو اخسره)(</a:t>
            </a:r>
            <a:r>
              <a:rPr lang="en-US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Use it or lose it</a:t>
            </a:r>
            <a:r>
              <a:rPr lang="ar-IQ" altLang="ar-IQ" sz="4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) على الدماغ بمقدار ما ينطبق على العضلات.</a:t>
            </a:r>
            <a:endParaRPr lang="en-US" altLang="ar-IQ" sz="4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48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4ـ6 الرياضة والأرق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Insomnia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الأرق هو قلة النوم الكافي لحاجة الجسم </a:t>
            </a:r>
            <a:r>
              <a:rPr lang="ar-SA" altLang="ar-IQ" b="1" u="sng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ويكون</a:t>
            </a:r>
            <a:r>
              <a:rPr lang="ar-IQ" altLang="ar-IQ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إما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صعوبة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بدء النوم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الاستمرار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فيه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أو النهوض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باكرا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بغير المعتاد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solidFill>
                  <a:srgbClr val="006600"/>
                </a:solidFill>
                <a:latin typeface="Simplified Arabic" pitchFamily="18" charset="-78"/>
                <a:cs typeface="Simplified Arabic" pitchFamily="18" charset="-78"/>
              </a:rPr>
              <a:t>وعادة يكون الأرق مشكلة عارضة </a:t>
            </a:r>
            <a:r>
              <a:rPr lang="ar-SA" altLang="ar-IQ" b="1" u="sng" dirty="0" smtClean="0">
                <a:solidFill>
                  <a:srgbClr val="006600"/>
                </a:solidFill>
                <a:latin typeface="Simplified Arabic" pitchFamily="18" charset="-78"/>
                <a:cs typeface="Simplified Arabic" pitchFamily="18" charset="-78"/>
              </a:rPr>
              <a:t>تنتج</a:t>
            </a:r>
            <a:r>
              <a:rPr lang="ar-SA" altLang="ar-IQ" b="1" dirty="0" smtClean="0">
                <a:solidFill>
                  <a:srgbClr val="006600"/>
                </a:solidFill>
                <a:latin typeface="Simplified Arabic" pitchFamily="18" charset="-78"/>
                <a:cs typeface="Simplified Arabic" pitchFamily="18" charset="-78"/>
              </a:rPr>
              <a:t> عن بعض الاضطرابات اليومية في حياة الإنسان و يمكن أن تحدث دون سبب واضح. </a:t>
            </a:r>
            <a:endParaRPr lang="ar-IQ" altLang="ar-IQ" b="1" dirty="0" smtClean="0">
              <a:solidFill>
                <a:srgbClr val="0066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لقد ثبت أن ممارسة الرياضة ( كالسباحة أو المشي مثلاً ) تُساعد على نوم هادئ وعميق.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وذلك بدلاً من تعاطي الأدوية والاعتياد عليها ، مع مراعاة عدم ممارسة الرياضة قبل النوم مباشرة.</a:t>
            </a:r>
            <a:endParaRPr lang="en-US" altLang="ar-IQ" b="1" dirty="0" smtClean="0">
              <a:solidFill>
                <a:srgbClr val="9900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3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الأرق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للأرق أسباب عديدة وبعضها غير معروف.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كثيراً ما تكون </a:t>
            </a:r>
            <a:r>
              <a:rPr lang="ar-IQ" altLang="ar-IQ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آلام العضلات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المفاصل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IQ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العمود الفقري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التي تحصل نتيجةً لِقِلّة الحركة والنشاط.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التُّخْمَة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الربو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b="1" dirty="0" smtClean="0">
                <a:solidFill>
                  <a:srgbClr val="9900CC"/>
                </a:solidFill>
                <a:latin typeface="Simplified Arabic" pitchFamily="18" charset="-78"/>
                <a:cs typeface="Simplified Arabic" pitchFamily="18" charset="-78"/>
              </a:rPr>
              <a:t>الأدوية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المستعملة كلها تكون سبباً للأرق.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وهناك أسباب أخرى تؤدي للأرق مثل ال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تململ أثناء النوم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Fidgetiness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الشخير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Snorting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انقطاع النفس المؤقت أثناء النوم.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97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8280400" cy="5834063"/>
          </a:xfrm>
          <a:noFill/>
        </p:spPr>
      </p:pic>
    </p:spTree>
    <p:extLst>
      <p:ext uri="{BB962C8B-B14F-4D97-AF65-F5344CB8AC3E}">
        <p14:creationId xmlns:p14="http://schemas.microsoft.com/office/powerpoint/2010/main" val="31379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4ـ7 النوم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sleep</a:t>
            </a:r>
            <a:r>
              <a:rPr lang="en-US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616575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6000" u="sng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النوم</a:t>
            </a:r>
            <a:r>
              <a:rPr lang="ar-IQ" altLang="ar-IQ" sz="6000" b="1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6000" dirty="0" smtClean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هو فقدان الوعي في فترات دورية عند الشخص </a:t>
            </a:r>
            <a:endParaRPr lang="ar-IQ" altLang="ar-IQ" sz="6000" dirty="0" smtClean="0">
              <a:solidFill>
                <a:srgbClr val="D6009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IQ" altLang="ar-IQ" sz="6000" dirty="0" smtClean="0">
                <a:solidFill>
                  <a:srgbClr val="3333CC"/>
                </a:solidFill>
                <a:latin typeface="Simplified Arabic" pitchFamily="18" charset="-78"/>
                <a:cs typeface="Simplified Arabic" pitchFamily="18" charset="-78"/>
              </a:rPr>
              <a:t>ويختلف </a:t>
            </a:r>
            <a:r>
              <a:rPr lang="ar-IQ" altLang="ar-IQ" sz="6000" dirty="0" smtClean="0">
                <a:solidFill>
                  <a:srgbClr val="3333CC"/>
                </a:solidFill>
                <a:latin typeface="Simplified Arabic" pitchFamily="18" charset="-78"/>
                <a:cs typeface="Simplified Arabic" pitchFamily="18" charset="-78"/>
              </a:rPr>
              <a:t>عن حالة الإغماء بإمكانية عودة الشخص إلى وعيه بتأثير المنبهات المناسبة.</a:t>
            </a:r>
            <a:endParaRPr lang="en-US" altLang="ar-IQ" sz="6000" dirty="0" smtClean="0">
              <a:solidFill>
                <a:srgbClr val="3333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15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ar-IQ" dirty="0" smtClean="0">
                <a:solidFill>
                  <a:srgbClr val="3366FF"/>
                </a:solidFill>
              </a:rPr>
              <a:t>بسم الله الرحمن الرحيم</a:t>
            </a:r>
            <a:endParaRPr lang="ar-IQ" dirty="0">
              <a:solidFill>
                <a:srgbClr val="3366FF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algn="just"/>
            <a:r>
              <a:rPr lang="ar-IQ" sz="5400" dirty="0" smtClean="0">
                <a:latin typeface="Simplified Arabic" pitchFamily="18" charset="-78"/>
                <a:cs typeface="Simplified Arabic" pitchFamily="18" charset="-78"/>
              </a:rPr>
              <a:t>اللهُ </a:t>
            </a:r>
            <a:r>
              <a:rPr lang="ar-IQ" sz="5400" dirty="0">
                <a:latin typeface="Simplified Arabic" pitchFamily="18" charset="-78"/>
                <a:cs typeface="Simplified Arabic" pitchFamily="18" charset="-78"/>
              </a:rPr>
              <a:t>يَتَوَفَّى الْأَنفُسَ حِينَ مَوْتِهَا وَالَّتِي لَمْ تَمُتْ فِي مَنَامِهَا ۖ </a:t>
            </a:r>
            <a:r>
              <a:rPr lang="ar-IQ" sz="5400" dirty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فَيُمْسِكُ الَّتِي </a:t>
            </a:r>
            <a:r>
              <a:rPr lang="ar-IQ" sz="5400" dirty="0" err="1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قَضَىٰ</a:t>
            </a:r>
            <a:r>
              <a:rPr lang="ar-IQ" sz="5400" dirty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عَلَيْهَا الْمَوْتَ </a:t>
            </a:r>
            <a:r>
              <a:rPr lang="ar-IQ" sz="5400" dirty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وَيُرْسِلُ </a:t>
            </a:r>
            <a:r>
              <a:rPr lang="ar-IQ" sz="5400" dirty="0" err="1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الْأُخْرَىٰ</a:t>
            </a:r>
            <a:r>
              <a:rPr lang="ar-IQ" sz="5400" dirty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5400" dirty="0" err="1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إِلَىٰ</a:t>
            </a:r>
            <a:r>
              <a:rPr lang="ar-IQ" sz="5400" dirty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 أَجَلٍ مُّسَمًّى </a:t>
            </a:r>
            <a:r>
              <a:rPr lang="ar-IQ" sz="5400" dirty="0">
                <a:latin typeface="Simplified Arabic" pitchFamily="18" charset="-78"/>
                <a:cs typeface="Simplified Arabic" pitchFamily="18" charset="-78"/>
              </a:rPr>
              <a:t>ۚ </a:t>
            </a:r>
            <a:r>
              <a:rPr lang="ar-IQ" sz="5400" dirty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إِنَّ فِي </a:t>
            </a:r>
            <a:r>
              <a:rPr lang="ar-IQ" sz="5400" dirty="0" err="1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ذَٰلِكَ</a:t>
            </a:r>
            <a:r>
              <a:rPr lang="ar-IQ" sz="5400" dirty="0">
                <a:solidFill>
                  <a:srgbClr val="D60093"/>
                </a:solidFill>
                <a:latin typeface="Simplified Arabic" pitchFamily="18" charset="-78"/>
                <a:cs typeface="Simplified Arabic" pitchFamily="18" charset="-78"/>
              </a:rPr>
              <a:t> لَآيَاتٍ لِّقَوْمٍ يَتَفَكَّرُونَ </a:t>
            </a:r>
            <a:endParaRPr lang="ar-IQ" sz="5400" dirty="0" smtClean="0">
              <a:solidFill>
                <a:srgbClr val="D60093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l"/>
            <a:r>
              <a:rPr lang="ar-IQ" dirty="0" smtClean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سورة الزمر : (42</a:t>
            </a:r>
            <a:r>
              <a:rPr lang="ar-IQ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68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IQ" dirty="0" smtClean="0"/>
              <a:t> </a:t>
            </a:r>
            <a:r>
              <a:rPr lang="ar-IQ" altLang="ar-IQ" sz="3200" b="1" dirty="0" smtClean="0"/>
              <a:t>ميكانيكية النوم</a:t>
            </a:r>
            <a:endParaRPr lang="en-US" altLang="ar-IQ" sz="3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sz="4000" b="1" dirty="0" smtClean="0"/>
              <a:t>إن قلة ورود السيالات العصبية وقلة وصول الدم المغذي للدماغ (قشرة الدماغ) </a:t>
            </a:r>
            <a:endParaRPr lang="ar-IQ" altLang="ar-IQ" sz="4000" b="1" dirty="0" smtClean="0"/>
          </a:p>
          <a:p>
            <a:pPr algn="just" eaLnBrk="1" hangingPunct="1">
              <a:defRPr/>
            </a:pPr>
            <a:r>
              <a:rPr lang="ar-IQ" altLang="ar-IQ" sz="4000" b="1" dirty="0" smtClean="0"/>
              <a:t>يؤدي </a:t>
            </a:r>
            <a:r>
              <a:rPr lang="ar-IQ" altLang="ar-IQ" sz="4000" b="1" dirty="0" smtClean="0"/>
              <a:t>إلى تنبيه مركز النوم في الدماغ ( تحت المهاد </a:t>
            </a:r>
            <a:r>
              <a:rPr lang="en-US" altLang="ar-IQ" sz="4000" b="1" dirty="0" smtClean="0"/>
              <a:t>Thalamus </a:t>
            </a:r>
            <a:r>
              <a:rPr lang="ar-IQ" altLang="ar-IQ" sz="4000" b="1" dirty="0" smtClean="0"/>
              <a:t>)</a:t>
            </a:r>
          </a:p>
          <a:p>
            <a:pPr algn="just" eaLnBrk="1" hangingPunct="1">
              <a:defRPr/>
            </a:pPr>
            <a:r>
              <a:rPr lang="ar-IQ" altLang="ar-IQ" sz="4000" b="1" dirty="0" smtClean="0"/>
              <a:t>مثلاً إن تفسير حالة النعاس </a:t>
            </a:r>
            <a:r>
              <a:rPr lang="en-US" altLang="ar-IQ" sz="4000" b="1" dirty="0" smtClean="0"/>
              <a:t>(Drowsiness)</a:t>
            </a:r>
            <a:r>
              <a:rPr lang="ar-IQ" altLang="ar-IQ" sz="4000" b="1" dirty="0" smtClean="0"/>
              <a:t> بعد تناول وجبة الطعام مما يُسبب سحب الدم من أنحاء الجسم ومن الدماغ إلى الجهاز الهضمي.</a:t>
            </a:r>
            <a:endParaRPr lang="en-US" altLang="ar-IQ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2909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بعض الوظائف </a:t>
            </a:r>
            <a:r>
              <a:rPr lang="ar-IQ" altLang="ar-IQ" sz="36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الفسلجية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في الجسم إثناء النوم</a:t>
            </a:r>
            <a:r>
              <a:rPr lang="ar-IQ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تنخفض العمليات الأيضية مما تُسبب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انخفاض في درجة حرارة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الجسم تحت معدلها الطبيعي بحوالي (0.5ْ ـ 1ْ) عن حالة اليقظة وهذا يُفسر حاجة الشخص إلى أغطية للمحافظة على درجة حرارته.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تقل سرعة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الحركات التنفسية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تقل سرعة </a:t>
            </a:r>
            <a:r>
              <a:rPr lang="ar-IQ" altLang="ar-IQ" sz="2800" b="1" u="sng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نبضات القلب</a:t>
            </a:r>
            <a:r>
              <a:rPr lang="ar-IQ" altLang="ar-IQ" sz="28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حوالي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(10 - 30ض / 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عند النوم الهادئ غير المصحوب بأحلام مزعجة.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ينخفض </a:t>
            </a:r>
            <a:r>
              <a:rPr lang="ar-IQ" altLang="ar-IQ" sz="2800" b="1" u="sng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الضغط الدموي</a:t>
            </a:r>
            <a:r>
              <a:rPr lang="ar-IQ" altLang="ar-IQ" sz="2800" b="1" dirty="0" smtClean="0">
                <a:solidFill>
                  <a:srgbClr val="66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حوالي (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20ملم زئبق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) عن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حالة اليقظة.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يقل إفراز الكليتين لذا </a:t>
            </a:r>
            <a:r>
              <a:rPr lang="ar-IQ" altLang="ar-IQ" sz="2800" b="1" u="sng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يقل حجم البول</a:t>
            </a:r>
            <a:r>
              <a:rPr lang="ar-IQ" altLang="ar-IQ" sz="28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مع زيادة تركيزه.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تتقلص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فتحة البؤبؤ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وتتحرك مقلتا العين إلى الأعلى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وترتخي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الأجفان وتُغلق العين.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تقل حساسية المنعكسات والمنبهات الجلدية.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تقل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فاعلية الجهاز العصبي </a:t>
            </a:r>
            <a:r>
              <a:rPr lang="ar-IQ" altLang="ar-IQ" sz="2800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الودي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بينما </a:t>
            </a:r>
            <a:r>
              <a:rPr lang="ar-IQ" altLang="ar-IQ" sz="2800" b="1" u="sng" dirty="0" smtClean="0">
                <a:latin typeface="Simplified Arabic" pitchFamily="18" charset="-78"/>
                <a:cs typeface="Simplified Arabic" pitchFamily="18" charset="-78"/>
              </a:rPr>
              <a:t>تزداد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فاعلية الجهاز العصبي </a:t>
            </a:r>
            <a:r>
              <a:rPr lang="ar-IQ" altLang="ar-IQ" sz="2800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نظير الودي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ساعات النوم المطلوبة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905500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إن جميع أعضاء الجسم ووظائفها تُعاني من الإرهاق ما لم تأخذ قسطاً مناسباً من النوم وبحسب العمر.</a:t>
            </a:r>
          </a:p>
          <a:p>
            <a:pPr algn="just" eaLnBrk="1" hangingPunct="1">
              <a:defRPr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وعموماً يجب أن لا تقل ساعات النوم عند الشباب عن ثمانية ساعات يومياً.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كما أن البالغين يختلفون في مقدار النوم الذي يحتاجونه فقد تكون 4 ساعات نوم كافيه لبعض الأشخاص في حين أن آخرين يحتاجون إلى 10 ساعات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وتشير بعض المصادر إن معدل الوقت الذي يستغرقه البالغ بعمر العمر 50 سنه هو 7 ساعات في اليوم.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5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تأثير ممارسة الرياضة على النوم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IQ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ـ الرياضة </a:t>
            </a:r>
            <a:r>
              <a:rPr lang="ar-SA" altLang="ar-IQ" b="1" dirty="0" smtClean="0">
                <a:solidFill>
                  <a:srgbClr val="9900FF"/>
                </a:solidFill>
                <a:latin typeface="Simplified Arabic" pitchFamily="18" charset="-78"/>
                <a:cs typeface="Simplified Arabic" pitchFamily="18" charset="-78"/>
              </a:rPr>
              <a:t>تحسن من نوعية النوم : </a:t>
            </a:r>
            <a:endParaRPr lang="ar-IQ" altLang="ar-IQ" b="1" dirty="0" smtClean="0">
              <a:solidFill>
                <a:srgbClr val="99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من المعروف أن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الافتقار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إلى النوم يؤدي إلى نتائج صحية سلبية جداً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وإن العديد من الدراسات قد أظهر أن ممارسة الرياضة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تساعد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على التمتع بفترات أطول من النوم المريح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حيث إن ممارسة التمارين الرياضية يمكن أن تزيد من الحاجة إلى النوم الضروري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لعمليات الترميم واستعادة النشاط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وكذلك فالرياضة تعزز من استجابة الجسم لهرمون التوتر (</a:t>
            </a:r>
            <a:r>
              <a:rPr lang="ar-SA" altLang="ar-IQ" b="1" dirty="0" err="1" smtClean="0">
                <a:latin typeface="Simplified Arabic" pitchFamily="18" charset="-78"/>
                <a:cs typeface="Simplified Arabic" pitchFamily="18" charset="-78"/>
              </a:rPr>
              <a:t>الكورتيزول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 ما يساعد على تحسين نوعية النوم وإطالة مدته ،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والنوم بشكل أفضل يجعل الفرد الرياضي يشعر بالحيوية والنشاط ويضفي عليه مظهراً صحياً يافعاً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4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الجهاز العصبي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3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69850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8856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رقم ( 12 )</a:t>
            </a:r>
            <a:endParaRPr lang="en-US" altLang="ar-IQ" sz="4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752"/>
            <a:ext cx="8785225" cy="5472336"/>
          </a:xfrm>
        </p:spPr>
        <p:txBody>
          <a:bodyPr/>
          <a:lstStyle/>
          <a:p>
            <a:pPr algn="ctr">
              <a:defRPr/>
            </a:pPr>
            <a:r>
              <a:rPr lang="ar-IQ" altLang="ar-IQ" sz="4000" b="1" dirty="0" smtClean="0">
                <a:solidFill>
                  <a:srgbClr val="00CC00"/>
                </a:solidFill>
                <a:latin typeface="Simplified Arabic" pitchFamily="18" charset="-78"/>
                <a:cs typeface="Simplified Arabic" pitchFamily="18" charset="-78"/>
              </a:rPr>
              <a:t> وصلنا إلى موضوع </a:t>
            </a:r>
          </a:p>
          <a:p>
            <a:pPr algn="ctr">
              <a:defRPr/>
            </a:pPr>
            <a:r>
              <a:rPr lang="ar-SA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*</a:t>
            </a:r>
            <a:r>
              <a:rPr lang="ar-IQ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000" b="1" dirty="0" smtClean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هرمون </a:t>
            </a:r>
            <a:r>
              <a:rPr lang="ar-SA" altLang="ar-IQ" sz="4000" b="1" dirty="0" err="1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الكورتزول</a:t>
            </a:r>
            <a:r>
              <a:rPr lang="ar-SA" altLang="ar-IQ" sz="4000" b="1" dirty="0">
                <a:solidFill>
                  <a:srgbClr val="CC66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4000" b="1" dirty="0" smtClean="0">
              <a:solidFill>
                <a:srgbClr val="CC66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>
              <a:defRPr/>
            </a:pPr>
            <a:r>
              <a:rPr lang="ar-IQ" altLang="ar-IQ" sz="4000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نكمل في المحاضرة القادمة ما تبقى من الفصل الرابع الجهاز العصبي وإصاباته</a:t>
            </a:r>
          </a:p>
          <a:p>
            <a:pPr lvl="0" algn="ctr"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lvl="0" algn="ctr"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</a:t>
            </a:r>
            <a:r>
              <a:rPr lang="ar-IQ" altLang="ar-IQ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وعلوم </a:t>
            </a:r>
            <a:r>
              <a:rPr lang="ar-IQ" altLang="ar-IQ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b="1" kern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16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الخلية العصبية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Neuron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689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u="sng" dirty="0" smtClean="0">
                <a:latin typeface="Simplified Arabic" pitchFamily="18" charset="-78"/>
                <a:cs typeface="Simplified Arabic" pitchFamily="18" charset="-78"/>
              </a:rPr>
              <a:t>يتكون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الجهاز العصبي من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مجموعة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خلايا عصبية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ذات طبيعة خاصة مثله مثل باقي أجهزة الجسم المختلفة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وحدة بناء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(تكوين) الجهاز العصبي هي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العصبون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(الخلية العصبية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Neuron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تتجمع كل مجموعة من هذه الخلايا لتشكل </a:t>
            </a:r>
            <a:r>
              <a:rPr lang="ar-SA" altLang="ar-IQ" b="1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حبال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تسمى </a:t>
            </a:r>
            <a:r>
              <a:rPr lang="ar-SA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الأعصاب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يتميز النسيج العصبي بقابليته </a:t>
            </a:r>
            <a:r>
              <a:rPr lang="ar-SA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للاستثارة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IQ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التوصيل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b="1" dirty="0" smtClean="0">
              <a:solidFill>
                <a:srgbClr val="FF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مما يساعد في قيامه بوظيفته في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توصيل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الإشارات العصبية و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استقبالها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والاستجابة لها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ومن خلال الخلايا العصبية يتم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تبادل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المعلومات وانتقالها بين الجهاز العصبي ومختلف أجزاء الجسم </a:t>
            </a:r>
            <a:r>
              <a:rPr lang="ar-SA" altLang="ar-IQ" b="1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بزمن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سريع جداً.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2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أذاً للأعصاب وظيفتان هما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81075"/>
            <a:ext cx="8856663" cy="5761038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4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استقبال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المثيرات الحسية الخارجية وتنقلها </a:t>
            </a:r>
            <a:r>
              <a:rPr lang="ar-SA" altLang="ar-IQ" sz="48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إلى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المخ والحبل الشوكي.</a:t>
            </a:r>
          </a:p>
          <a:p>
            <a:pPr algn="just" eaLnBrk="1" hangingPunct="1">
              <a:defRPr/>
            </a:pP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4800" b="1" u="sng" dirty="0" smtClean="0">
                <a:solidFill>
                  <a:srgbClr val="FF00FF"/>
                </a:solidFill>
                <a:latin typeface="Simplified Arabic" pitchFamily="18" charset="-78"/>
                <a:cs typeface="Simplified Arabic" pitchFamily="18" charset="-78"/>
              </a:rPr>
              <a:t>إرسال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الأوامر العصبية الحركية من الجهاز العصبي المركزي </a:t>
            </a:r>
            <a:r>
              <a:rPr lang="ar-SA" altLang="ar-IQ" sz="4800" b="1" u="sng" dirty="0" smtClean="0">
                <a:solidFill>
                  <a:srgbClr val="FF66CC"/>
                </a:solidFill>
                <a:latin typeface="Simplified Arabic" pitchFamily="18" charset="-78"/>
                <a:cs typeface="Simplified Arabic" pitchFamily="18" charset="-78"/>
              </a:rPr>
              <a:t>إلى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العضلات والأعضاء.</a:t>
            </a:r>
            <a:endParaRPr lang="en-US" altLang="ar-IQ" sz="4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5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3253</Words>
  <Application>Microsoft Office PowerPoint</Application>
  <PresentationFormat>عرض على الشاشة (3:4)‏</PresentationFormat>
  <Paragraphs>365</Paragraphs>
  <Slides>70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70</vt:i4>
      </vt:variant>
    </vt:vector>
  </HeadingPairs>
  <TitlesOfParts>
    <vt:vector size="71" baseType="lpstr">
      <vt:lpstr>نسق Office</vt:lpstr>
      <vt:lpstr>12</vt:lpstr>
      <vt:lpstr>بسم الله الرحمن الرحيم</vt:lpstr>
      <vt:lpstr>تنويه</vt:lpstr>
      <vt:lpstr>بسم الله الرحمن الرحيم </vt:lpstr>
      <vt:lpstr>محاور المحاضرة الرئيسة</vt:lpstr>
      <vt:lpstr>4ـ1 مقدمة تشريحية Anatomic introduction</vt:lpstr>
      <vt:lpstr>صورة توضح الجهاز العصبي</vt:lpstr>
      <vt:lpstr>الخلية العصبية  Neuron </vt:lpstr>
      <vt:lpstr>أذاً للأعصاب وظيفتان هما</vt:lpstr>
      <vt:lpstr>4ـ2 أقسام الجهاز العصبي    parts of Nervous System</vt:lpstr>
      <vt:lpstr>عرض تقديمي في PowerPoint</vt:lpstr>
      <vt:lpstr>الدماغ  Brain </vt:lpstr>
      <vt:lpstr>صورة توضح الدماغ</vt:lpstr>
      <vt:lpstr>ثانيا- الجهاز العصبي المُحيطي (الطرفي)</vt:lpstr>
      <vt:lpstr>الجهاز العصبي الطرفي</vt:lpstr>
      <vt:lpstr>ثالثاً : الجهاز العصبي المستقل (الذاتي ، اللاإرادي) </vt:lpstr>
      <vt:lpstr>س: ماهي مسؤولية الجهاز العصبي المستقل؟</vt:lpstr>
      <vt:lpstr>عرض تقديمي في PowerPoint</vt:lpstr>
      <vt:lpstr>أقسام الجهاز العصبي المستقل (الذاتي)</vt:lpstr>
      <vt:lpstr>عرض تقديمي في PowerPoint</vt:lpstr>
      <vt:lpstr>عرض تقديمي في PowerPoint</vt:lpstr>
      <vt:lpstr>المحور الثاني من المحاضرة</vt:lpstr>
      <vt:lpstr>4ـ3 إصابات الجهاز العصبي  Nervous System Injuries </vt:lpstr>
      <vt:lpstr>صورة توضح العصب الزندي</vt:lpstr>
      <vt:lpstr>صورة توضح العصب الشظوي</vt:lpstr>
      <vt:lpstr>أعراض إصابة كدم الأعصاب </vt:lpstr>
      <vt:lpstr>علاج إصابة كدم الأعصاب </vt:lpstr>
      <vt:lpstr>س: يجب تجنب ما يأتي في علاج كدم الأعصاب</vt:lpstr>
      <vt:lpstr>عرض تقديمي في PowerPoint</vt:lpstr>
      <vt:lpstr>الإصابة الثانية للأعصاب : التمزق الكلي للعصب </vt:lpstr>
      <vt:lpstr>عرض تقديمي في PowerPoint</vt:lpstr>
      <vt:lpstr>س: ماهي مكونات الخلية العصبية</vt:lpstr>
      <vt:lpstr>الخلايا العصبية الغرائية</vt:lpstr>
      <vt:lpstr>وظائف الخلايا العصبية الغرائية</vt:lpstr>
      <vt:lpstr>مكونات الخلية العصبية المثالية</vt:lpstr>
      <vt:lpstr>الخلية العصبية الحركية</vt:lpstr>
      <vt:lpstr>الإصابة الثالثة للأعصاب النزف داخل العصب </vt:lpstr>
      <vt:lpstr>الإصابة الرابعة للأعصاب : سحب العصب </vt:lpstr>
      <vt:lpstr>الإصابة الخامسة للأعصاب : التهاب الأعصاب</vt:lpstr>
      <vt:lpstr>أسباب إصابة التهاب الأعصاب </vt:lpstr>
      <vt:lpstr>الحلأ المنطقي أو النطاقي أو الهربس النطاقي </vt:lpstr>
      <vt:lpstr>الحلأ النطاقي أو الحزام الناري</vt:lpstr>
      <vt:lpstr>أعراض إصابة التهاب الأعصاب</vt:lpstr>
      <vt:lpstr>وسائل علاج إصابة : التهاب الأعصاب</vt:lpstr>
      <vt:lpstr>خامساً : إصابات الرأس </vt:lpstr>
      <vt:lpstr>خامساً : إصابات الرأس </vt:lpstr>
      <vt:lpstr>عرض تقديمي في PowerPoint</vt:lpstr>
      <vt:lpstr>ميكانيكية إصابة الارتجاج المخي أثناء الضربة القاضية بالملاكمة (knockout)</vt:lpstr>
      <vt:lpstr>تصنيف الارتجاج </vt:lpstr>
      <vt:lpstr>2. الارتجاج من الدرجة الثانية ( المتوسطة  medium )</vt:lpstr>
      <vt:lpstr>3. الارتجاج من الدرجة الثالثة ( الشديدة   high)</vt:lpstr>
      <vt:lpstr>علاج الارتجاج المخي</vt:lpstr>
      <vt:lpstr>الإصابة الثانية من إصابات الرأس  2. التجمع الدموي </vt:lpstr>
      <vt:lpstr>التجمع الدموي فوق غشاء الأم الجافية</vt:lpstr>
      <vt:lpstr>الإصابة الثانية من إصابات الرأس  2. التجمع الدموي  أ ـ التجمع الدموي فوق الأم القاسية </vt:lpstr>
      <vt:lpstr>4ـ4 الرياضة والشعور بالكآبة    Grief</vt:lpstr>
      <vt:lpstr>عرض تقديمي في PowerPoint</vt:lpstr>
      <vt:lpstr>هرمون الإندورفين  Endorphin</vt:lpstr>
      <vt:lpstr>ميكانيكية عمل الإندروفين </vt:lpstr>
      <vt:lpstr>4ـ5 الرياضة والذاكرة    Memory</vt:lpstr>
      <vt:lpstr>4ـ6 الرياضة والأرق   Insomnia</vt:lpstr>
      <vt:lpstr>أسباب الأرق </vt:lpstr>
      <vt:lpstr>عرض تقديمي في PowerPoint</vt:lpstr>
      <vt:lpstr>4ـ7 النوم The sleep </vt:lpstr>
      <vt:lpstr>بسم الله الرحمن الرحيم</vt:lpstr>
      <vt:lpstr> ميكانيكية النوم</vt:lpstr>
      <vt:lpstr>س: بعض الوظائف الفسلجية في الجسم إثناء النوم </vt:lpstr>
      <vt:lpstr> ساعات النوم المطلوبة</vt:lpstr>
      <vt:lpstr>تأثير ممارسة الرياضة على النوم</vt:lpstr>
      <vt:lpstr>انتهت المحاضرة رقم ( 12 )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Dr.hassan</dc:creator>
  <cp:lastModifiedBy>DR.Ahmed Saker 2O11</cp:lastModifiedBy>
  <cp:revision>79</cp:revision>
  <dcterms:created xsi:type="dcterms:W3CDTF">2021-02-09T04:55:38Z</dcterms:created>
  <dcterms:modified xsi:type="dcterms:W3CDTF">2025-01-28T07:55:02Z</dcterms:modified>
</cp:coreProperties>
</file>