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30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1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32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theme/theme33.xml" ContentType="application/vnd.openxmlformats-officedocument.theme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theme/theme34.xml" ContentType="application/vnd.openxmlformats-officedocument.theme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theme/theme35.xml" ContentType="application/vnd.openxmlformats-officedocument.theme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theme/theme36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theme/theme37.xml" ContentType="application/vnd.openxmlformats-officedocument.theme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38.xml" ContentType="application/vnd.openxmlformats-officedocument.theme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theme/theme39.xml" ContentType="application/vnd.openxmlformats-officedocument.theme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theme/theme40.xml" ContentType="application/vnd.openxmlformats-officedocument.theme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theme/theme41.xml" ContentType="application/vnd.openxmlformats-officedocument.theme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theme/theme42.xml" ContentType="application/vnd.openxmlformats-officedocument.theme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theme/theme43.xml" ContentType="application/vnd.openxmlformats-officedocument.theme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theme/theme44.xml" ContentType="application/vnd.openxmlformats-officedocument.theme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theme/theme45.xml" ContentType="application/vnd.openxmlformats-officedocument.theme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theme/theme46.xml" ContentType="application/vnd.openxmlformats-officedocument.theme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theme/theme47.xml" ContentType="application/vnd.openxmlformats-officedocument.theme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theme/theme48.xml" ContentType="application/vnd.openxmlformats-officedocument.theme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theme/theme49.xml" ContentType="application/vnd.openxmlformats-officedocument.theme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theme/theme50.xml" ContentType="application/vnd.openxmlformats-officedocument.theme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theme/theme51.xml" ContentType="application/vnd.openxmlformats-officedocument.theme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theme/theme5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52" r:id="rId17"/>
    <p:sldMasterId id="2147483864" r:id="rId18"/>
    <p:sldMasterId id="2147483876" r:id="rId19"/>
    <p:sldMasterId id="2147483888" r:id="rId20"/>
    <p:sldMasterId id="2147483900" r:id="rId21"/>
    <p:sldMasterId id="2147483912" r:id="rId22"/>
    <p:sldMasterId id="2147483924" r:id="rId23"/>
    <p:sldMasterId id="2147483936" r:id="rId24"/>
    <p:sldMasterId id="2147483948" r:id="rId25"/>
    <p:sldMasterId id="2147483960" r:id="rId26"/>
    <p:sldMasterId id="2147483972" r:id="rId27"/>
    <p:sldMasterId id="2147483984" r:id="rId28"/>
    <p:sldMasterId id="2147483996" r:id="rId29"/>
    <p:sldMasterId id="2147484020" r:id="rId30"/>
    <p:sldMasterId id="2147484032" r:id="rId31"/>
    <p:sldMasterId id="2147484044" r:id="rId32"/>
    <p:sldMasterId id="2147484056" r:id="rId33"/>
    <p:sldMasterId id="2147484068" r:id="rId34"/>
    <p:sldMasterId id="2147484080" r:id="rId35"/>
    <p:sldMasterId id="2147484092" r:id="rId36"/>
    <p:sldMasterId id="2147484104" r:id="rId37"/>
    <p:sldMasterId id="2147484116" r:id="rId38"/>
    <p:sldMasterId id="2147484128" r:id="rId39"/>
    <p:sldMasterId id="2147484140" r:id="rId40"/>
    <p:sldMasterId id="2147484152" r:id="rId41"/>
    <p:sldMasterId id="2147484164" r:id="rId42"/>
    <p:sldMasterId id="2147484176" r:id="rId43"/>
    <p:sldMasterId id="2147484188" r:id="rId44"/>
    <p:sldMasterId id="2147484200" r:id="rId45"/>
    <p:sldMasterId id="2147484212" r:id="rId46"/>
    <p:sldMasterId id="2147484224" r:id="rId47"/>
    <p:sldMasterId id="2147484236" r:id="rId48"/>
    <p:sldMasterId id="2147484260" r:id="rId49"/>
    <p:sldMasterId id="2147484284" r:id="rId50"/>
    <p:sldMasterId id="2147484320" r:id="rId51"/>
    <p:sldMasterId id="2147484344" r:id="rId52"/>
  </p:sldMasterIdLst>
  <p:sldIdLst>
    <p:sldId id="257" r:id="rId53"/>
    <p:sldId id="260" r:id="rId54"/>
    <p:sldId id="261" r:id="rId55"/>
    <p:sldId id="340" r:id="rId56"/>
    <p:sldId id="326" r:id="rId57"/>
    <p:sldId id="332" r:id="rId58"/>
    <p:sldId id="335" r:id="rId59"/>
    <p:sldId id="328" r:id="rId60"/>
    <p:sldId id="337" r:id="rId61"/>
    <p:sldId id="330" r:id="rId62"/>
    <p:sldId id="331" r:id="rId63"/>
    <p:sldId id="262" r:id="rId64"/>
    <p:sldId id="263" r:id="rId65"/>
    <p:sldId id="264" r:id="rId66"/>
    <p:sldId id="265" r:id="rId67"/>
    <p:sldId id="266" r:id="rId68"/>
    <p:sldId id="267" r:id="rId69"/>
    <p:sldId id="268" r:id="rId70"/>
    <p:sldId id="269" r:id="rId71"/>
    <p:sldId id="270" r:id="rId72"/>
    <p:sldId id="341" r:id="rId73"/>
    <p:sldId id="271" r:id="rId74"/>
    <p:sldId id="272" r:id="rId75"/>
    <p:sldId id="273" r:id="rId76"/>
    <p:sldId id="274" r:id="rId77"/>
    <p:sldId id="275" r:id="rId78"/>
    <p:sldId id="278" r:id="rId79"/>
    <p:sldId id="276" r:id="rId80"/>
    <p:sldId id="277" r:id="rId81"/>
    <p:sldId id="279" r:id="rId82"/>
    <p:sldId id="280" r:id="rId83"/>
    <p:sldId id="288" r:id="rId84"/>
    <p:sldId id="282" r:id="rId85"/>
    <p:sldId id="283" r:id="rId86"/>
    <p:sldId id="284" r:id="rId87"/>
    <p:sldId id="285" r:id="rId88"/>
    <p:sldId id="286" r:id="rId89"/>
    <p:sldId id="287" r:id="rId90"/>
    <p:sldId id="289" r:id="rId91"/>
    <p:sldId id="290" r:id="rId92"/>
    <p:sldId id="291" r:id="rId93"/>
    <p:sldId id="292" r:id="rId94"/>
    <p:sldId id="293" r:id="rId95"/>
    <p:sldId id="338" r:id="rId96"/>
    <p:sldId id="294" r:id="rId97"/>
    <p:sldId id="295" r:id="rId98"/>
    <p:sldId id="339" r:id="rId99"/>
    <p:sldId id="296" r:id="rId100"/>
    <p:sldId id="297" r:id="rId101"/>
    <p:sldId id="298" r:id="rId102"/>
    <p:sldId id="299" r:id="rId103"/>
    <p:sldId id="300" r:id="rId104"/>
    <p:sldId id="301" r:id="rId105"/>
    <p:sldId id="303" r:id="rId106"/>
    <p:sldId id="304" r:id="rId107"/>
    <p:sldId id="305" r:id="rId108"/>
    <p:sldId id="306" r:id="rId109"/>
    <p:sldId id="307" r:id="rId110"/>
    <p:sldId id="308" r:id="rId111"/>
    <p:sldId id="309" r:id="rId112"/>
    <p:sldId id="310" r:id="rId113"/>
    <p:sldId id="311" r:id="rId114"/>
    <p:sldId id="312" r:id="rId115"/>
    <p:sldId id="313" r:id="rId116"/>
    <p:sldId id="314" r:id="rId117"/>
    <p:sldId id="315" r:id="rId118"/>
    <p:sldId id="316" r:id="rId119"/>
    <p:sldId id="317" r:id="rId120"/>
    <p:sldId id="318" r:id="rId121"/>
    <p:sldId id="319" r:id="rId122"/>
    <p:sldId id="320" r:id="rId123"/>
    <p:sldId id="321" r:id="rId124"/>
    <p:sldId id="322" r:id="rId125"/>
    <p:sldId id="325" r:id="rId12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3366FF"/>
    <a:srgbClr val="CC00CC"/>
    <a:srgbClr val="FF0066"/>
    <a:srgbClr val="669900"/>
    <a:srgbClr val="FF66FF"/>
    <a:srgbClr val="6600FF"/>
    <a:srgbClr val="CC006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117" Type="http://schemas.openxmlformats.org/officeDocument/2006/relationships/slide" Target="slides/slide65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" Target="slides/slide11.xml"/><Relationship Id="rId68" Type="http://schemas.openxmlformats.org/officeDocument/2006/relationships/slide" Target="slides/slide16.xml"/><Relationship Id="rId84" Type="http://schemas.openxmlformats.org/officeDocument/2006/relationships/slide" Target="slides/slide32.xml"/><Relationship Id="rId89" Type="http://schemas.openxmlformats.org/officeDocument/2006/relationships/slide" Target="slides/slide37.xml"/><Relationship Id="rId112" Type="http://schemas.openxmlformats.org/officeDocument/2006/relationships/slide" Target="slides/slide60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55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" Target="slides/slide1.xml"/><Relationship Id="rId58" Type="http://schemas.openxmlformats.org/officeDocument/2006/relationships/slide" Target="slides/slide6.xml"/><Relationship Id="rId74" Type="http://schemas.openxmlformats.org/officeDocument/2006/relationships/slide" Target="slides/slide22.xml"/><Relationship Id="rId79" Type="http://schemas.openxmlformats.org/officeDocument/2006/relationships/slide" Target="slides/slide27.xml"/><Relationship Id="rId102" Type="http://schemas.openxmlformats.org/officeDocument/2006/relationships/slide" Target="slides/slide50.xml"/><Relationship Id="rId123" Type="http://schemas.openxmlformats.org/officeDocument/2006/relationships/slide" Target="slides/slide71.xml"/><Relationship Id="rId12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38.xml"/><Relationship Id="rId95" Type="http://schemas.openxmlformats.org/officeDocument/2006/relationships/slide" Target="slides/slide43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" Target="slides/slide4.xml"/><Relationship Id="rId64" Type="http://schemas.openxmlformats.org/officeDocument/2006/relationships/slide" Target="slides/slide12.xml"/><Relationship Id="rId69" Type="http://schemas.openxmlformats.org/officeDocument/2006/relationships/slide" Target="slides/slide17.xml"/><Relationship Id="rId77" Type="http://schemas.openxmlformats.org/officeDocument/2006/relationships/slide" Target="slides/slide25.xml"/><Relationship Id="rId100" Type="http://schemas.openxmlformats.org/officeDocument/2006/relationships/slide" Target="slides/slide48.xml"/><Relationship Id="rId105" Type="http://schemas.openxmlformats.org/officeDocument/2006/relationships/slide" Target="slides/slide53.xml"/><Relationship Id="rId113" Type="http://schemas.openxmlformats.org/officeDocument/2006/relationships/slide" Target="slides/slide61.xml"/><Relationship Id="rId118" Type="http://schemas.openxmlformats.org/officeDocument/2006/relationships/slide" Target="slides/slide66.xml"/><Relationship Id="rId126" Type="http://schemas.openxmlformats.org/officeDocument/2006/relationships/slide" Target="slides/slide74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" Target="slides/slide20.xml"/><Relationship Id="rId80" Type="http://schemas.openxmlformats.org/officeDocument/2006/relationships/slide" Target="slides/slide28.xml"/><Relationship Id="rId85" Type="http://schemas.openxmlformats.org/officeDocument/2006/relationships/slide" Target="slides/slide33.xml"/><Relationship Id="rId93" Type="http://schemas.openxmlformats.org/officeDocument/2006/relationships/slide" Target="slides/slide41.xml"/><Relationship Id="rId98" Type="http://schemas.openxmlformats.org/officeDocument/2006/relationships/slide" Target="slides/slide46.xml"/><Relationship Id="rId121" Type="http://schemas.openxmlformats.org/officeDocument/2006/relationships/slide" Target="slides/slide6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" Target="slides/slide7.xml"/><Relationship Id="rId67" Type="http://schemas.openxmlformats.org/officeDocument/2006/relationships/slide" Target="slides/slide15.xml"/><Relationship Id="rId103" Type="http://schemas.openxmlformats.org/officeDocument/2006/relationships/slide" Target="slides/slide51.xml"/><Relationship Id="rId108" Type="http://schemas.openxmlformats.org/officeDocument/2006/relationships/slide" Target="slides/slide56.xml"/><Relationship Id="rId116" Type="http://schemas.openxmlformats.org/officeDocument/2006/relationships/slide" Target="slides/slide64.xml"/><Relationship Id="rId124" Type="http://schemas.openxmlformats.org/officeDocument/2006/relationships/slide" Target="slides/slide72.xml"/><Relationship Id="rId129" Type="http://schemas.openxmlformats.org/officeDocument/2006/relationships/theme" Target="theme/theme1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2.xml"/><Relationship Id="rId62" Type="http://schemas.openxmlformats.org/officeDocument/2006/relationships/slide" Target="slides/slide10.xml"/><Relationship Id="rId70" Type="http://schemas.openxmlformats.org/officeDocument/2006/relationships/slide" Target="slides/slide18.xml"/><Relationship Id="rId75" Type="http://schemas.openxmlformats.org/officeDocument/2006/relationships/slide" Target="slides/slide23.xml"/><Relationship Id="rId83" Type="http://schemas.openxmlformats.org/officeDocument/2006/relationships/slide" Target="slides/slide31.xml"/><Relationship Id="rId88" Type="http://schemas.openxmlformats.org/officeDocument/2006/relationships/slide" Target="slides/slide36.xml"/><Relationship Id="rId91" Type="http://schemas.openxmlformats.org/officeDocument/2006/relationships/slide" Target="slides/slide39.xml"/><Relationship Id="rId96" Type="http://schemas.openxmlformats.org/officeDocument/2006/relationships/slide" Target="slides/slide44.xml"/><Relationship Id="rId111" Type="http://schemas.openxmlformats.org/officeDocument/2006/relationships/slide" Target="slides/slide5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" Target="slides/slide5.xml"/><Relationship Id="rId106" Type="http://schemas.openxmlformats.org/officeDocument/2006/relationships/slide" Target="slides/slide54.xml"/><Relationship Id="rId114" Type="http://schemas.openxmlformats.org/officeDocument/2006/relationships/slide" Target="slides/slide62.xml"/><Relationship Id="rId119" Type="http://schemas.openxmlformats.org/officeDocument/2006/relationships/slide" Target="slides/slide67.xml"/><Relationship Id="rId127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" Target="slides/slide8.xml"/><Relationship Id="rId65" Type="http://schemas.openxmlformats.org/officeDocument/2006/relationships/slide" Target="slides/slide13.xml"/><Relationship Id="rId73" Type="http://schemas.openxmlformats.org/officeDocument/2006/relationships/slide" Target="slides/slide21.xml"/><Relationship Id="rId78" Type="http://schemas.openxmlformats.org/officeDocument/2006/relationships/slide" Target="slides/slide26.xml"/><Relationship Id="rId81" Type="http://schemas.openxmlformats.org/officeDocument/2006/relationships/slide" Target="slides/slide29.xml"/><Relationship Id="rId86" Type="http://schemas.openxmlformats.org/officeDocument/2006/relationships/slide" Target="slides/slide34.xml"/><Relationship Id="rId94" Type="http://schemas.openxmlformats.org/officeDocument/2006/relationships/slide" Target="slides/slide42.xml"/><Relationship Id="rId99" Type="http://schemas.openxmlformats.org/officeDocument/2006/relationships/slide" Target="slides/slide47.xml"/><Relationship Id="rId101" Type="http://schemas.openxmlformats.org/officeDocument/2006/relationships/slide" Target="slides/slide49.xml"/><Relationship Id="rId122" Type="http://schemas.openxmlformats.org/officeDocument/2006/relationships/slide" Target="slides/slide70.xml"/><Relationship Id="rId13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slide" Target="slides/slide57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" Target="slides/slide3.xml"/><Relationship Id="rId76" Type="http://schemas.openxmlformats.org/officeDocument/2006/relationships/slide" Target="slides/slide24.xml"/><Relationship Id="rId97" Type="http://schemas.openxmlformats.org/officeDocument/2006/relationships/slide" Target="slides/slide45.xml"/><Relationship Id="rId104" Type="http://schemas.openxmlformats.org/officeDocument/2006/relationships/slide" Target="slides/slide52.xml"/><Relationship Id="rId120" Type="http://schemas.openxmlformats.org/officeDocument/2006/relationships/slide" Target="slides/slide68.xml"/><Relationship Id="rId125" Type="http://schemas.openxmlformats.org/officeDocument/2006/relationships/slide" Target="slides/slide73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19.xml"/><Relationship Id="rId92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" Target="slides/slide14.xml"/><Relationship Id="rId87" Type="http://schemas.openxmlformats.org/officeDocument/2006/relationships/slide" Target="slides/slide35.xml"/><Relationship Id="rId110" Type="http://schemas.openxmlformats.org/officeDocument/2006/relationships/slide" Target="slides/slide58.xml"/><Relationship Id="rId115" Type="http://schemas.openxmlformats.org/officeDocument/2006/relationships/slide" Target="slides/slide63.xml"/><Relationship Id="rId61" Type="http://schemas.openxmlformats.org/officeDocument/2006/relationships/slide" Target="slides/slide9.xml"/><Relationship Id="rId82" Type="http://schemas.openxmlformats.org/officeDocument/2006/relationships/slide" Target="slides/slide3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C0FB364-9C45-4C0E-8A73-3FADC1AC4506}" type="datetimeFigureOut">
              <a:rPr lang="ar-IQ"/>
              <a:pPr>
                <a:defRPr/>
              </a:pPr>
              <a:t>13/08/1446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3C1B3EE-B130-4C53-9CCD-481AC27E3A4F}" type="slidenum">
              <a:rPr lang="ar-IQ"/>
              <a:pPr>
                <a:defRPr/>
              </a:pPr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86844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867A1CE-9976-4A7E-9E24-A801C697C70C}" type="datetimeFigureOut">
              <a:rPr lang="ar-IQ"/>
              <a:pPr>
                <a:defRPr/>
              </a:pPr>
              <a:t>13/08/1446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D0D490E-FFA9-41DF-B7B1-F950796F5DB5}" type="slidenum">
              <a:rPr lang="ar-IQ"/>
              <a:pPr>
                <a:defRPr/>
              </a:pPr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2466117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42C7E-3B22-4561-A958-339569B70B86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34447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D4C5-7C25-44FB-BC52-8881DA06A04C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97137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8EC61-9B97-4A1F-93A3-38AE99B2E50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90519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271D-78A1-4599-9580-8CFC6217AB1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9912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CC87A-9C2D-4133-A153-5B924D02DEA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26410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C6E63-C694-4C95-A50B-91F6103BEDF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18204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07C7-9DC5-4BBE-8978-963B01A89CB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71358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7C6C8-2C65-4D9C-919E-15FC0A3BE5E7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7377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DF2E-0A5A-408A-8F57-F33A9D95A512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9712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6BD65-42FD-4FD2-B9D4-E717F0662B11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352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63C05E7-C331-49D2-B2F5-0B30085DEA62}" type="datetimeFigureOut">
              <a:rPr lang="ar-IQ"/>
              <a:pPr>
                <a:defRPr/>
              </a:pPr>
              <a:t>13/08/1446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029B159-19E3-4A91-B06A-024A83CFE40D}" type="slidenum">
              <a:rPr lang="ar-IQ"/>
              <a:pPr>
                <a:defRPr/>
              </a:pPr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3716467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39D0D-3169-4C14-B75E-E2E33C83C56F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81336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42C7E-3B22-4561-A958-339569B70B86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27352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D4C5-7C25-44FB-BC52-8881DA06A04C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14113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8EC61-9B97-4A1F-93A3-38AE99B2E50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81436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271D-78A1-4599-9580-8CFC6217AB1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9047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CC87A-9C2D-4133-A153-5B924D02DEA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950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C6E63-C694-4C95-A50B-91F6103BEDF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0117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07C7-9DC5-4BBE-8978-963B01A89CB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78774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7C6C8-2C65-4D9C-919E-15FC0A3BE5E7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25932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DF2E-0A5A-408A-8F57-F33A9D95A512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134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42C7E-3B22-4561-A958-339569B70B86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8530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6BD65-42FD-4FD2-B9D4-E717F0662B11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24320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39D0D-3169-4C14-B75E-E2E33C83C56F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42609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42C7E-3B22-4561-A958-339569B70B86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37243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D4C5-7C25-44FB-BC52-8881DA06A04C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24326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8EC61-9B97-4A1F-93A3-38AE99B2E50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22727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271D-78A1-4599-9580-8CFC6217AB1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01789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CC87A-9C2D-4133-A153-5B924D02DEA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91201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C6E63-C694-4C95-A50B-91F6103BEDF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04252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07C7-9DC5-4BBE-8978-963B01A89CB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76719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7C6C8-2C65-4D9C-919E-15FC0A3BE5E7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650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D4C5-7C25-44FB-BC52-8881DA06A04C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08267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DF2E-0A5A-408A-8F57-F33A9D95A512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63023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6BD65-42FD-4FD2-B9D4-E717F0662B11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49715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39D0D-3169-4C14-B75E-E2E33C83C56F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40221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42C7E-3B22-4561-A958-339569B70B86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36562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D4C5-7C25-44FB-BC52-8881DA06A04C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95550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8EC61-9B97-4A1F-93A3-38AE99B2E50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9163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271D-78A1-4599-9580-8CFC6217AB1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86641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CC87A-9C2D-4133-A153-5B924D02DEA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5859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C6E63-C694-4C95-A50B-91F6103BEDF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5127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07C7-9DC5-4BBE-8978-963B01A89CB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880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8EC61-9B97-4A1F-93A3-38AE99B2E50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41447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7C6C8-2C65-4D9C-919E-15FC0A3BE5E7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46335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DF2E-0A5A-408A-8F57-F33A9D95A512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7559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6BD65-42FD-4FD2-B9D4-E717F0662B11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77425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39D0D-3169-4C14-B75E-E2E33C83C56F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38402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42C7E-3B22-4561-A958-339569B70B86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57628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D4C5-7C25-44FB-BC52-8881DA06A04C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41329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8EC61-9B97-4A1F-93A3-38AE99B2E50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1284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271D-78A1-4599-9580-8CFC6217AB1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95597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CC87A-9C2D-4133-A153-5B924D02DEA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58083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C6E63-C694-4C95-A50B-91F6103BEDF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376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271D-78A1-4599-9580-8CFC6217AB1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39005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07C7-9DC5-4BBE-8978-963B01A89CB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60888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7C6C8-2C65-4D9C-919E-15FC0A3BE5E7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01785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DF2E-0A5A-408A-8F57-F33A9D95A512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8087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6BD65-42FD-4FD2-B9D4-E717F0662B11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81205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39D0D-3169-4C14-B75E-E2E33C83C56F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49831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42C7E-3B22-4561-A958-339569B70B86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2058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D4C5-7C25-44FB-BC52-8881DA06A04C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66862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8EC61-9B97-4A1F-93A3-38AE99B2E50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54623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271D-78A1-4599-9580-8CFC6217AB1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28534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CC87A-9C2D-4133-A153-5B924D02DEA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860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CC87A-9C2D-4133-A153-5B924D02DEA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94091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C6E63-C694-4C95-A50B-91F6103BEDF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85733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07C7-9DC5-4BBE-8978-963B01A89CB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0419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7C6C8-2C65-4D9C-919E-15FC0A3BE5E7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30678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DF2E-0A5A-408A-8F57-F33A9D95A512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49727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6BD65-42FD-4FD2-B9D4-E717F0662B11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64250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39D0D-3169-4C14-B75E-E2E33C83C56F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8027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42C7E-3B22-4561-A958-339569B70B86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98979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D4C5-7C25-44FB-BC52-8881DA06A04C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53996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8EC61-9B97-4A1F-93A3-38AE99B2E50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49379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271D-78A1-4599-9580-8CFC6217AB1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448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C6E63-C694-4C95-A50B-91F6103BEDF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28878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CC87A-9C2D-4133-A153-5B924D02DEA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66395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C6E63-C694-4C95-A50B-91F6103BEDF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84065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07C7-9DC5-4BBE-8978-963B01A89CB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39543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7C6C8-2C65-4D9C-919E-15FC0A3BE5E7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45941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DF2E-0A5A-408A-8F57-F33A9D95A512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10507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6BD65-42FD-4FD2-B9D4-E717F0662B11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71157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39D0D-3169-4C14-B75E-E2E33C83C56F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47024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42C7E-3B22-4561-A958-339569B70B86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18304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D4C5-7C25-44FB-BC52-8881DA06A04C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01453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8EC61-9B97-4A1F-93A3-38AE99B2E50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5775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07C7-9DC5-4BBE-8978-963B01A89CB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9530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271D-78A1-4599-9580-8CFC6217AB1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5591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CC87A-9C2D-4133-A153-5B924D02DEA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97692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C6E63-C694-4C95-A50B-91F6103BEDF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58520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07C7-9DC5-4BBE-8978-963B01A89CB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31684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7C6C8-2C65-4D9C-919E-15FC0A3BE5E7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45709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DF2E-0A5A-408A-8F57-F33A9D95A512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67125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6BD65-42FD-4FD2-B9D4-E717F0662B11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83807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39D0D-3169-4C14-B75E-E2E33C83C56F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93754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42C7E-3B22-4561-A958-339569B70B86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25058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D4C5-7C25-44FB-BC52-8881DA06A04C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3306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7C6C8-2C65-4D9C-919E-15FC0A3BE5E7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14440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8EC61-9B97-4A1F-93A3-38AE99B2E50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94255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271D-78A1-4599-9580-8CFC6217AB1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6609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CC87A-9C2D-4133-A153-5B924D02DEA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95802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C6E63-C694-4C95-A50B-91F6103BEDF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65880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07C7-9DC5-4BBE-8978-963B01A89CB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93129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7C6C8-2C65-4D9C-919E-15FC0A3BE5E7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18476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DF2E-0A5A-408A-8F57-F33A9D95A512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47473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6BD65-42FD-4FD2-B9D4-E717F0662B11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8574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39D0D-3169-4C14-B75E-E2E33C83C56F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47100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42C7E-3B22-4561-A958-339569B70B86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344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685C6A4-0076-4F86-AD13-E22F5E499A9F}" type="datetimeFigureOut">
              <a:rPr lang="ar-IQ"/>
              <a:pPr>
                <a:defRPr/>
              </a:pPr>
              <a:t>13/08/1446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F1CB16A-656B-49E8-829A-3D79FBEDE5F1}" type="slidenum">
              <a:rPr lang="ar-IQ"/>
              <a:pPr>
                <a:defRPr/>
              </a:pPr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611937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DF2E-0A5A-408A-8F57-F33A9D95A512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944783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D4C5-7C25-44FB-BC52-8881DA06A04C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037729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8EC61-9B97-4A1F-93A3-38AE99B2E50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5120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271D-78A1-4599-9580-8CFC6217AB1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95244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CC87A-9C2D-4133-A153-5B924D02DEA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112524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C6E63-C694-4C95-A50B-91F6103BEDF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05706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07C7-9DC5-4BBE-8978-963B01A89CB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36077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7C6C8-2C65-4D9C-919E-15FC0A3BE5E7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828684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DF2E-0A5A-408A-8F57-F33A9D95A512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76212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6BD65-42FD-4FD2-B9D4-E717F0662B11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81767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39D0D-3169-4C14-B75E-E2E33C83C56F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5250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6BD65-42FD-4FD2-B9D4-E717F0662B11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47398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42C7E-3B22-4561-A958-339569B70B86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816465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D4C5-7C25-44FB-BC52-8881DA06A04C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38180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8EC61-9B97-4A1F-93A3-38AE99B2E50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509820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271D-78A1-4599-9580-8CFC6217AB1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923508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CC87A-9C2D-4133-A153-5B924D02DEA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93008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C6E63-C694-4C95-A50B-91F6103BEDF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37583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07C7-9DC5-4BBE-8978-963B01A89CB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28098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7C6C8-2C65-4D9C-919E-15FC0A3BE5E7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403182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DF2E-0A5A-408A-8F57-F33A9D95A512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10185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6BD65-42FD-4FD2-B9D4-E717F0662B11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1947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39D0D-3169-4C14-B75E-E2E33C83C56F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080619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39D0D-3169-4C14-B75E-E2E33C83C56F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61248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42C7E-3B22-4561-A958-339569B70B86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0361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D4C5-7C25-44FB-BC52-8881DA06A04C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67463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8EC61-9B97-4A1F-93A3-38AE99B2E50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474773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271D-78A1-4599-9580-8CFC6217AB1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200570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CC87A-9C2D-4133-A153-5B924D02DEA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274099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C6E63-C694-4C95-A50B-91F6103BEDF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337653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07C7-9DC5-4BBE-8978-963B01A89CB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892691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7C6C8-2C65-4D9C-919E-15FC0A3BE5E7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067399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DF2E-0A5A-408A-8F57-F33A9D95A512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5322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42C7E-3B22-4561-A958-339569B70B86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186720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6BD65-42FD-4FD2-B9D4-E717F0662B11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463566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39D0D-3169-4C14-B75E-E2E33C83C56F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110100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42C7E-3B22-4561-A958-339569B70B86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201798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D4C5-7C25-44FB-BC52-8881DA06A04C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704115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8EC61-9B97-4A1F-93A3-38AE99B2E50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689740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271D-78A1-4599-9580-8CFC6217AB1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25928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CC87A-9C2D-4133-A153-5B924D02DEA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564652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C6E63-C694-4C95-A50B-91F6103BEDF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746634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07C7-9DC5-4BBE-8978-963B01A89CB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617889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7C6C8-2C65-4D9C-919E-15FC0A3BE5E7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521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D4C5-7C25-44FB-BC52-8881DA06A04C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462123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DF2E-0A5A-408A-8F57-F33A9D95A512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037321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6BD65-42FD-4FD2-B9D4-E717F0662B11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128495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39D0D-3169-4C14-B75E-E2E33C83C56F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237870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42C7E-3B22-4561-A958-339569B70B86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191553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D4C5-7C25-44FB-BC52-8881DA06A04C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279131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8EC61-9B97-4A1F-93A3-38AE99B2E50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951241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271D-78A1-4599-9580-8CFC6217AB1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550131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CC87A-9C2D-4133-A153-5B924D02DEA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363582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C6E63-C694-4C95-A50B-91F6103BEDF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613417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07C7-9DC5-4BBE-8978-963B01A89CB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5510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8EC61-9B97-4A1F-93A3-38AE99B2E50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282205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7C6C8-2C65-4D9C-919E-15FC0A3BE5E7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042707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DF2E-0A5A-408A-8F57-F33A9D95A512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851169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6BD65-42FD-4FD2-B9D4-E717F0662B11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60171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39D0D-3169-4C14-B75E-E2E33C83C56F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27790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42C7E-3B22-4561-A958-339569B70B86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636408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D4C5-7C25-44FB-BC52-8881DA06A04C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427993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8EC61-9B97-4A1F-93A3-38AE99B2E50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636526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271D-78A1-4599-9580-8CFC6217AB1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469860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CC87A-9C2D-4133-A153-5B924D02DEA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939832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C6E63-C694-4C95-A50B-91F6103BEDF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4504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271D-78A1-4599-9580-8CFC6217AB1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41659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07C7-9DC5-4BBE-8978-963B01A89CB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224206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7C6C8-2C65-4D9C-919E-15FC0A3BE5E7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305920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DF2E-0A5A-408A-8F57-F33A9D95A512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968417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6BD65-42FD-4FD2-B9D4-E717F0662B11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035198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39D0D-3169-4C14-B75E-E2E33C83C56F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775880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42C7E-3B22-4561-A958-339569B70B86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984433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D4C5-7C25-44FB-BC52-8881DA06A04C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035084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8EC61-9B97-4A1F-93A3-38AE99B2E50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779569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271D-78A1-4599-9580-8CFC6217AB1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250126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CC87A-9C2D-4133-A153-5B924D02DEA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0561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CC87A-9C2D-4133-A153-5B924D02DEA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5237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C6E63-C694-4C95-A50B-91F6103BEDF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918977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07C7-9DC5-4BBE-8978-963B01A89CB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400736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7C6C8-2C65-4D9C-919E-15FC0A3BE5E7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093897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DF2E-0A5A-408A-8F57-F33A9D95A512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569071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6BD65-42FD-4FD2-B9D4-E717F0662B11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860451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39D0D-3169-4C14-B75E-E2E33C83C56F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55487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42C7E-3B22-4561-A958-339569B70B86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985683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D4C5-7C25-44FB-BC52-8881DA06A04C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800485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8EC61-9B97-4A1F-93A3-38AE99B2E50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287775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271D-78A1-4599-9580-8CFC6217AB1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2865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C6E63-C694-4C95-A50B-91F6103BEDF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7222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CC87A-9C2D-4133-A153-5B924D02DEA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178394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C6E63-C694-4C95-A50B-91F6103BEDF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915346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07C7-9DC5-4BBE-8978-963B01A89CB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046246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7C6C8-2C65-4D9C-919E-15FC0A3BE5E7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859789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DF2E-0A5A-408A-8F57-F33A9D95A512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595591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6BD65-42FD-4FD2-B9D4-E717F0662B11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039259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39D0D-3169-4C14-B75E-E2E33C83C56F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253579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42C7E-3B22-4561-A958-339569B70B86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802523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D4C5-7C25-44FB-BC52-8881DA06A04C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552359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8EC61-9B97-4A1F-93A3-38AE99B2E50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7824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07C7-9DC5-4BBE-8978-963B01A89CB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65916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271D-78A1-4599-9580-8CFC6217AB1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761039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CC87A-9C2D-4133-A153-5B924D02DEA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798396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C6E63-C694-4C95-A50B-91F6103BEDF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677282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07C7-9DC5-4BBE-8978-963B01A89CB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023500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7C6C8-2C65-4D9C-919E-15FC0A3BE5E7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612827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DF2E-0A5A-408A-8F57-F33A9D95A512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988599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6BD65-42FD-4FD2-B9D4-E717F0662B11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136339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39D0D-3169-4C14-B75E-E2E33C83C56F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965572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42C7E-3B22-4561-A958-339569B70B86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911687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D4C5-7C25-44FB-BC52-8881DA06A04C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559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BA2C847-FD73-4AD3-A8C6-DFE4B7DBD980}" type="datetimeFigureOut">
              <a:rPr lang="ar-IQ"/>
              <a:pPr>
                <a:defRPr/>
              </a:pPr>
              <a:t>13/08/1446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35C857E-E3DA-484F-9607-0ACB699FE604}" type="slidenum">
              <a:rPr lang="ar-IQ"/>
              <a:pPr>
                <a:defRPr/>
              </a:pPr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025641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7C6C8-2C65-4D9C-919E-15FC0A3BE5E7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214869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8EC61-9B97-4A1F-93A3-38AE99B2E50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786952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271D-78A1-4599-9580-8CFC6217AB1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826833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CC87A-9C2D-4133-A153-5B924D02DEA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635360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C6E63-C694-4C95-A50B-91F6103BEDF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200746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07C7-9DC5-4BBE-8978-963B01A89CB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074617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7C6C8-2C65-4D9C-919E-15FC0A3BE5E7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799016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DF2E-0A5A-408A-8F57-F33A9D95A512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858070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6BD65-42FD-4FD2-B9D4-E717F0662B11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319133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39D0D-3169-4C14-B75E-E2E33C83C56F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498054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42C7E-3B22-4561-A958-339569B70B86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4378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DF2E-0A5A-408A-8F57-F33A9D95A512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638272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D4C5-7C25-44FB-BC52-8881DA06A04C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418616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8EC61-9B97-4A1F-93A3-38AE99B2E50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088503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271D-78A1-4599-9580-8CFC6217AB1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891697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CC87A-9C2D-4133-A153-5B924D02DEA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489901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C6E63-C694-4C95-A50B-91F6103BEDF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009121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07C7-9DC5-4BBE-8978-963B01A89CB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306778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7C6C8-2C65-4D9C-919E-15FC0A3BE5E7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017860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DF2E-0A5A-408A-8F57-F33A9D95A512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31968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6BD65-42FD-4FD2-B9D4-E717F0662B11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11909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39D0D-3169-4C14-B75E-E2E33C83C56F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5246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6BD65-42FD-4FD2-B9D4-E717F0662B11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475297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42C7E-3B22-4561-A958-339569B70B86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943670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D4C5-7C25-44FB-BC52-8881DA06A04C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308934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8EC61-9B97-4A1F-93A3-38AE99B2E50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917207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271D-78A1-4599-9580-8CFC6217AB1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844466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CC87A-9C2D-4133-A153-5B924D02DEA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239961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C6E63-C694-4C95-A50B-91F6103BEDF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579988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07C7-9DC5-4BBE-8978-963B01A89CB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503429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7C6C8-2C65-4D9C-919E-15FC0A3BE5E7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065365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DF2E-0A5A-408A-8F57-F33A9D95A512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297306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6BD65-42FD-4FD2-B9D4-E717F0662B11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4681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39D0D-3169-4C14-B75E-E2E33C83C56F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161463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39D0D-3169-4C14-B75E-E2E33C83C56F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281847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42C7E-3B22-4561-A958-339569B70B86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40373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D4C5-7C25-44FB-BC52-8881DA06A04C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407347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8EC61-9B97-4A1F-93A3-38AE99B2E50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493424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271D-78A1-4599-9580-8CFC6217AB1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410249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CC87A-9C2D-4133-A153-5B924D02DEA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545473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C6E63-C694-4C95-A50B-91F6103BEDF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690507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07C7-9DC5-4BBE-8978-963B01A89CB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052460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7C6C8-2C65-4D9C-919E-15FC0A3BE5E7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708526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DF2E-0A5A-408A-8F57-F33A9D95A512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0216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42C7E-3B22-4561-A958-339569B70B86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452274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6BD65-42FD-4FD2-B9D4-E717F0662B11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020837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39D0D-3169-4C14-B75E-E2E33C83C56F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956702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42C7E-3B22-4561-A958-339569B70B86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019770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D4C5-7C25-44FB-BC52-8881DA06A04C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579491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8EC61-9B97-4A1F-93A3-38AE99B2E50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825514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271D-78A1-4599-9580-8CFC6217AB1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362185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CC87A-9C2D-4133-A153-5B924D02DEA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211454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C6E63-C694-4C95-A50B-91F6103BEDF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55117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07C7-9DC5-4BBE-8978-963B01A89CB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464837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7C6C8-2C65-4D9C-919E-15FC0A3BE5E7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6125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D4C5-7C25-44FB-BC52-8881DA06A04C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621888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DF2E-0A5A-408A-8F57-F33A9D95A512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617640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6BD65-42FD-4FD2-B9D4-E717F0662B11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432136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39D0D-3169-4C14-B75E-E2E33C83C56F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476662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42C7E-3B22-4561-A958-339569B70B86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849541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D4C5-7C25-44FB-BC52-8881DA06A04C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473990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8EC61-9B97-4A1F-93A3-38AE99B2E50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353234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271D-78A1-4599-9580-8CFC6217AB1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758657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CC87A-9C2D-4133-A153-5B924D02DEA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492980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C6E63-C694-4C95-A50B-91F6103BEDF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20201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07C7-9DC5-4BBE-8978-963B01A89CB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2591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8EC61-9B97-4A1F-93A3-38AE99B2E50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219904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7C6C8-2C65-4D9C-919E-15FC0A3BE5E7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308228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DF2E-0A5A-408A-8F57-F33A9D95A512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362042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6BD65-42FD-4FD2-B9D4-E717F0662B11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793384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39D0D-3169-4C14-B75E-E2E33C83C56F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419043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42C7E-3B22-4561-A958-339569B70B86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314362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D4C5-7C25-44FB-BC52-8881DA06A04C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828559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8EC61-9B97-4A1F-93A3-38AE99B2E50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970506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271D-78A1-4599-9580-8CFC6217AB1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777140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CC87A-9C2D-4133-A153-5B924D02DEA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990256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C6E63-C694-4C95-A50B-91F6103BEDF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2052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271D-78A1-4599-9580-8CFC6217AB1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42652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07C7-9DC5-4BBE-8978-963B01A89CB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594225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7C6C8-2C65-4D9C-919E-15FC0A3BE5E7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190261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DF2E-0A5A-408A-8F57-F33A9D95A512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241615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6BD65-42FD-4FD2-B9D4-E717F0662B11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35610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39D0D-3169-4C14-B75E-E2E33C83C56F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235686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42C7E-3B22-4561-A958-339569B70B86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497744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D4C5-7C25-44FB-BC52-8881DA06A04C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946391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8EC61-9B97-4A1F-93A3-38AE99B2E50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104296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271D-78A1-4599-9580-8CFC6217AB1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941420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CC87A-9C2D-4133-A153-5B924D02DEA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3063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CC87A-9C2D-4133-A153-5B924D02DEA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720974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C6E63-C694-4C95-A50B-91F6103BEDF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521258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07C7-9DC5-4BBE-8978-963B01A89CB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123196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7C6C8-2C65-4D9C-919E-15FC0A3BE5E7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612133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DF2E-0A5A-408A-8F57-F33A9D95A512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103153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6BD65-42FD-4FD2-B9D4-E717F0662B11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492187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39D0D-3169-4C14-B75E-E2E33C83C56F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939174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42C7E-3B22-4561-A958-339569B70B86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750979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D4C5-7C25-44FB-BC52-8881DA06A04C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655194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8EC61-9B97-4A1F-93A3-38AE99B2E50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084498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271D-78A1-4599-9580-8CFC6217AB1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2046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C6E63-C694-4C95-A50B-91F6103BEDF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51429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CC87A-9C2D-4133-A153-5B924D02DEA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54868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C6E63-C694-4C95-A50B-91F6103BEDF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07423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07C7-9DC5-4BBE-8978-963B01A89CB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16015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7C6C8-2C65-4D9C-919E-15FC0A3BE5E7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217577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DF2E-0A5A-408A-8F57-F33A9D95A512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562002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6BD65-42FD-4FD2-B9D4-E717F0662B11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103345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39D0D-3169-4C14-B75E-E2E33C83C56F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854350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42C7E-3B22-4561-A958-339569B70B86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958869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D4C5-7C25-44FB-BC52-8881DA06A04C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382006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8EC61-9B97-4A1F-93A3-38AE99B2E50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833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33003C2-AE03-42D6-9743-449D633C1542}" type="datetimeFigureOut">
              <a:rPr lang="ar-IQ"/>
              <a:pPr>
                <a:defRPr/>
              </a:pPr>
              <a:t>13/08/1446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948DDE3-784C-4F3A-84C4-639573B50545}" type="slidenum">
              <a:rPr lang="ar-IQ"/>
              <a:pPr>
                <a:defRPr/>
              </a:pPr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664441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07C7-9DC5-4BBE-8978-963B01A89CB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348272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271D-78A1-4599-9580-8CFC6217AB1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925544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CC87A-9C2D-4133-A153-5B924D02DEA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294364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C6E63-C694-4C95-A50B-91F6103BEDF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643224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07C7-9DC5-4BBE-8978-963B01A89CB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964260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7C6C8-2C65-4D9C-919E-15FC0A3BE5E7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485119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DF2E-0A5A-408A-8F57-F33A9D95A512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885392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6BD65-42FD-4FD2-B9D4-E717F0662B11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700014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39D0D-3169-4C14-B75E-E2E33C83C56F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545551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42C7E-3B22-4561-A958-339569B70B86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394502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D4C5-7C25-44FB-BC52-8881DA06A04C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248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7C6C8-2C65-4D9C-919E-15FC0A3BE5E7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92686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8EC61-9B97-4A1F-93A3-38AE99B2E50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456364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271D-78A1-4599-9580-8CFC6217AB1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573483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CC87A-9C2D-4133-A153-5B924D02DEA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544862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C6E63-C694-4C95-A50B-91F6103BEDF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032407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07C7-9DC5-4BBE-8978-963B01A89CB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775515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7C6C8-2C65-4D9C-919E-15FC0A3BE5E7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45216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DF2E-0A5A-408A-8F57-F33A9D95A512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871338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6BD65-42FD-4FD2-B9D4-E717F0662B11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055857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39D0D-3169-4C14-B75E-E2E33C83C56F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575621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42C7E-3B22-4561-A958-339569B70B86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6412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DF2E-0A5A-408A-8F57-F33A9D95A512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256072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D4C5-7C25-44FB-BC52-8881DA06A04C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334911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8EC61-9B97-4A1F-93A3-38AE99B2E50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641895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271D-78A1-4599-9580-8CFC6217AB1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014362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CC87A-9C2D-4133-A153-5B924D02DEA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62154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C6E63-C694-4C95-A50B-91F6103BEDF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39246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07C7-9DC5-4BBE-8978-963B01A89CB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705867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7C6C8-2C65-4D9C-919E-15FC0A3BE5E7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783016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DF2E-0A5A-408A-8F57-F33A9D95A512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630878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6BD65-42FD-4FD2-B9D4-E717F0662B11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420126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39D0D-3169-4C14-B75E-E2E33C83C56F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5070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6BD65-42FD-4FD2-B9D4-E717F0662B11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082376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42C7E-3B22-4561-A958-339569B70B86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736171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D4C5-7C25-44FB-BC52-8881DA06A04C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364762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8EC61-9B97-4A1F-93A3-38AE99B2E50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555750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271D-78A1-4599-9580-8CFC6217AB1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409670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CC87A-9C2D-4133-A153-5B924D02DEA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162856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C6E63-C694-4C95-A50B-91F6103BEDF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693954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07C7-9DC5-4BBE-8978-963B01A89CB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989036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7C6C8-2C65-4D9C-919E-15FC0A3BE5E7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127322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DF2E-0A5A-408A-8F57-F33A9D95A512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182046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6BD65-42FD-4FD2-B9D4-E717F0662B11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5560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39D0D-3169-4C14-B75E-E2E33C83C56F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905913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39D0D-3169-4C14-B75E-E2E33C83C56F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738000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42C7E-3B22-4561-A958-339569B70B86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50222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D4C5-7C25-44FB-BC52-8881DA06A04C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532182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8EC61-9B97-4A1F-93A3-38AE99B2E50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739038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271D-78A1-4599-9580-8CFC6217AB1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280404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CC87A-9C2D-4133-A153-5B924D02DEA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501638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C6E63-C694-4C95-A50B-91F6103BEDF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864747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07C7-9DC5-4BBE-8978-963B01A89CB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85010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7C6C8-2C65-4D9C-919E-15FC0A3BE5E7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44245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DF2E-0A5A-408A-8F57-F33A9D95A512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335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42C7E-3B22-4561-A958-339569B70B86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76911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6BD65-42FD-4FD2-B9D4-E717F0662B11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943445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39D0D-3169-4C14-B75E-E2E33C83C56F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116652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42C7E-3B22-4561-A958-339569B70B86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27977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D4C5-7C25-44FB-BC52-8881DA06A04C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366311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8EC61-9B97-4A1F-93A3-38AE99B2E50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26380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271D-78A1-4599-9580-8CFC6217AB1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690446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CC87A-9C2D-4133-A153-5B924D02DEA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026618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C6E63-C694-4C95-A50B-91F6103BEDF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432764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07C7-9DC5-4BBE-8978-963B01A89CB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321486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7C6C8-2C65-4D9C-919E-15FC0A3BE5E7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6326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D4C5-7C25-44FB-BC52-8881DA06A04C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939297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DF2E-0A5A-408A-8F57-F33A9D95A512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234978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6BD65-42FD-4FD2-B9D4-E717F0662B11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087327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39D0D-3169-4C14-B75E-E2E33C83C56F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06550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42C7E-3B22-4561-A958-339569B70B86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080060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D4C5-7C25-44FB-BC52-8881DA06A04C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273438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8EC61-9B97-4A1F-93A3-38AE99B2E50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971738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271D-78A1-4599-9580-8CFC6217AB1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660204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CC87A-9C2D-4133-A153-5B924D02DEA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78464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C6E63-C694-4C95-A50B-91F6103BEDF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433390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07C7-9DC5-4BBE-8978-963B01A89CB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245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8EC61-9B97-4A1F-93A3-38AE99B2E50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997317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7C6C8-2C65-4D9C-919E-15FC0A3BE5E7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048628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DF2E-0A5A-408A-8F57-F33A9D95A512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106130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6BD65-42FD-4FD2-B9D4-E717F0662B11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645128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39D0D-3169-4C14-B75E-E2E33C83C56F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552856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42C7E-3B22-4561-A958-339569B70B86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74223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D4C5-7C25-44FB-BC52-8881DA06A04C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890832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8EC61-9B97-4A1F-93A3-38AE99B2E50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736725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271D-78A1-4599-9580-8CFC6217AB1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605991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CC87A-9C2D-4133-A153-5B924D02DEA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490432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C6E63-C694-4C95-A50B-91F6103BEDF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9845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271D-78A1-4599-9580-8CFC6217AB1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751746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07C7-9DC5-4BBE-8978-963B01A89CB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853481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7C6C8-2C65-4D9C-919E-15FC0A3BE5E7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358051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DF2E-0A5A-408A-8F57-F33A9D95A512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68556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6BD65-42FD-4FD2-B9D4-E717F0662B11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80402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39D0D-3169-4C14-B75E-E2E33C83C56F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798439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42C7E-3B22-4561-A958-339569B70B86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724080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D4C5-7C25-44FB-BC52-8881DA06A04C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671761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8EC61-9B97-4A1F-93A3-38AE99B2E50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771577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271D-78A1-4599-9580-8CFC6217AB1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957161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CC87A-9C2D-4133-A153-5B924D02DEA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7453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CC87A-9C2D-4133-A153-5B924D02DEA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150842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C6E63-C694-4C95-A50B-91F6103BEDF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005615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07C7-9DC5-4BBE-8978-963B01A89CB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61377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7C6C8-2C65-4D9C-919E-15FC0A3BE5E7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859217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DF2E-0A5A-408A-8F57-F33A9D95A512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736771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6BD65-42FD-4FD2-B9D4-E717F0662B11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109860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39D0D-3169-4C14-B75E-E2E33C83C56F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83606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42C7E-3B22-4561-A958-339569B70B86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735617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D4C5-7C25-44FB-BC52-8881DA06A04C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039183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8EC61-9B97-4A1F-93A3-38AE99B2E50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93581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271D-78A1-4599-9580-8CFC6217AB1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151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04E6A43-CCFC-4671-8B4A-FF6AC7B2B06C}" type="datetimeFigureOut">
              <a:rPr lang="ar-IQ"/>
              <a:pPr>
                <a:defRPr/>
              </a:pPr>
              <a:t>13/08/1446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D315942-0B2C-4A33-92C4-50D116C32074}" type="slidenum">
              <a:rPr lang="ar-IQ"/>
              <a:pPr>
                <a:defRPr/>
              </a:pPr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12331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C6E63-C694-4C95-A50B-91F6103BEDF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504519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CC87A-9C2D-4133-A153-5B924D02DEA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543629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C6E63-C694-4C95-A50B-91F6103BEDF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438950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07C7-9DC5-4BBE-8978-963B01A89CB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555870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7C6C8-2C65-4D9C-919E-15FC0A3BE5E7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213865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DF2E-0A5A-408A-8F57-F33A9D95A512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411322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6BD65-42FD-4FD2-B9D4-E717F0662B11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148989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39D0D-3169-4C14-B75E-E2E33C83C56F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705247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42C7E-3B22-4561-A958-339569B70B86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07913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D4C5-7C25-44FB-BC52-8881DA06A04C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28645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8EC61-9B97-4A1F-93A3-38AE99B2E50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8205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07C7-9DC5-4BBE-8978-963B01A89CB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897176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271D-78A1-4599-9580-8CFC6217AB1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912434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CC87A-9C2D-4133-A153-5B924D02DEA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430172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C6E63-C694-4C95-A50B-91F6103BEDF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468610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07C7-9DC5-4BBE-8978-963B01A89CB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656210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7C6C8-2C65-4D9C-919E-15FC0A3BE5E7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234038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DF2E-0A5A-408A-8F57-F33A9D95A512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576535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6BD65-42FD-4FD2-B9D4-E717F0662B11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110934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39D0D-3169-4C14-B75E-E2E33C83C56F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399565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13/08/1446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298765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13/08/1446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6284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7C6C8-2C65-4D9C-919E-15FC0A3BE5E7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70530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13/08/1446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783980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13/08/1446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466782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13/08/1446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700861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13/08/1446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683073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13/08/1446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354702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13/08/1446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961689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13/08/1446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121401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13/08/1446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814138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13/08/1446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101346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13/08/1446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792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DF2E-0A5A-408A-8F57-F33A9D95A512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781247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13/08/1446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471791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13/08/1446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663373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13/08/1446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104426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13/08/1446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325473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13/08/1446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90058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13/08/1446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931543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13/08/1446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93368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13/08/1446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091020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13/08/1446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359003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13/08/1446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0793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6BD65-42FD-4FD2-B9D4-E717F0662B11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96641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13/08/1446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792289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13/08/1446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843092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13/08/1446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634495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13/08/1446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876189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13/08/1446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140679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13/08/1446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36845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13/08/1446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99251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13/08/1446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809671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13/08/1446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826888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13/08/1446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1720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39D0D-3169-4C14-B75E-E2E33C83C56F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525007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13/08/1446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794918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13/08/1446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125045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13/08/1446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118727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13/08/1446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882480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13/08/1446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64944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13/08/1446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206872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13/08/1446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074126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13/08/1446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356014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13/08/1446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056395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13/08/1446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6302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42C7E-3B22-4561-A958-339569B70B86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282780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13/08/1446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959693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13/08/1446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346110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13/08/1446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653260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13/08/1446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656290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13/08/1446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619897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13/08/1446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010932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13/08/1446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189001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13/08/1446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912939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13/08/1446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378667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13/08/1446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2011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D4C5-7C25-44FB-BC52-8881DA06A04C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92650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13/08/1446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172149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13/08/1446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043731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13/08/1446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9330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8EC61-9B97-4A1F-93A3-38AE99B2E50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2535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271D-78A1-4599-9580-8CFC6217AB1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124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77DE79A-8C93-43C0-8BFF-3FD595A1C98C}" type="datetimeFigureOut">
              <a:rPr lang="ar-IQ"/>
              <a:pPr>
                <a:defRPr/>
              </a:pPr>
              <a:t>13/08/1446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558D91B-CF04-47C7-831D-A86938A5B450}" type="slidenum">
              <a:rPr lang="ar-IQ"/>
              <a:pPr>
                <a:defRPr/>
              </a:pPr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125805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CC87A-9C2D-4133-A153-5B924D02DEA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14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C6E63-C694-4C95-A50B-91F6103BEDF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1423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07C7-9DC5-4BBE-8978-963B01A89CB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4388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7C6C8-2C65-4D9C-919E-15FC0A3BE5E7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5312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DF2E-0A5A-408A-8F57-F33A9D95A512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8902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6BD65-42FD-4FD2-B9D4-E717F0662B11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2602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39D0D-3169-4C14-B75E-E2E33C83C56F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2835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42C7E-3B22-4561-A958-339569B70B86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551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D4C5-7C25-44FB-BC52-8881DA06A04C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2236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8EC61-9B97-4A1F-93A3-38AE99B2E50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238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D68D785-56FC-408C-BBF2-004C21FD9F29}" type="datetimeFigureOut">
              <a:rPr lang="ar-IQ"/>
              <a:pPr>
                <a:defRPr/>
              </a:pPr>
              <a:t>13/08/1446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648333D-9615-4246-8C6A-FF5BF92ABA51}" type="slidenum">
              <a:rPr lang="ar-IQ"/>
              <a:pPr>
                <a:defRPr/>
              </a:pPr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352490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271D-78A1-4599-9580-8CFC6217AB1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6415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CC87A-9C2D-4133-A153-5B924D02DEA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7925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C6E63-C694-4C95-A50B-91F6103BEDF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7534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07C7-9DC5-4BBE-8978-963B01A89CB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202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7C6C8-2C65-4D9C-919E-15FC0A3BE5E7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266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DF2E-0A5A-408A-8F57-F33A9D95A512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8906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6BD65-42FD-4FD2-B9D4-E717F0662B11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94371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39D0D-3169-4C14-B75E-E2E33C83C56F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8326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42C7E-3B22-4561-A958-339569B70B86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1389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D4C5-7C25-44FB-BC52-8881DA06A04C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845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91F4077-1A36-4250-850D-EDAD775A5683}" type="datetimeFigureOut">
              <a:rPr lang="ar-IQ"/>
              <a:pPr>
                <a:defRPr/>
              </a:pPr>
              <a:t>13/08/1446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62F7FCE-1AFC-4809-9824-D75C27E52158}" type="slidenum">
              <a:rPr lang="ar-IQ"/>
              <a:pPr>
                <a:defRPr/>
              </a:pPr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4286130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8EC61-9B97-4A1F-93A3-38AE99B2E50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16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271D-78A1-4599-9580-8CFC6217AB1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77367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CC87A-9C2D-4133-A153-5B924D02DEA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95605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C6E63-C694-4C95-A50B-91F6103BEDF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07794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07C7-9DC5-4BBE-8978-963B01A89CB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19242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7C6C8-2C65-4D9C-919E-15FC0A3BE5E7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65641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DF2E-0A5A-408A-8F57-F33A9D95A512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00250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6BD65-42FD-4FD2-B9D4-E717F0662B11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2869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39D0D-3169-4C14-B75E-E2E33C83C56F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01135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42C7E-3B22-4561-A958-339569B70B86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308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IQ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F08F84C-FFF0-4E5A-8124-B2DFCAAF1FFD}" type="datetimeFigureOut">
              <a:rPr lang="ar-IQ"/>
              <a:pPr>
                <a:defRPr/>
              </a:pPr>
              <a:t>13/08/1446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BE1912-1468-4471-95C7-CB03176F15B5}" type="slidenum">
              <a:rPr lang="ar-IQ"/>
              <a:pPr>
                <a:defRPr/>
              </a:pPr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433115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D4C5-7C25-44FB-BC52-8881DA06A04C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0894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8EC61-9B97-4A1F-93A3-38AE99B2E50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94531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271D-78A1-4599-9580-8CFC6217AB1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5250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CC87A-9C2D-4133-A153-5B924D02DEA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06658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C6E63-C694-4C95-A50B-91F6103BEDF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42098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07C7-9DC5-4BBE-8978-963B01A89CB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11647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7C6C8-2C65-4D9C-919E-15FC0A3BE5E7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9484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DF2E-0A5A-408A-8F57-F33A9D95A512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67909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6BD65-42FD-4FD2-B9D4-E717F0662B11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05253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39D0D-3169-4C14-B75E-E2E33C83C56F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730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3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70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5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2.xml"/><Relationship Id="rId3" Type="http://schemas.openxmlformats.org/officeDocument/2006/relationships/slideLayout" Target="../slideLayouts/slideLayout377.xml"/><Relationship Id="rId7" Type="http://schemas.openxmlformats.org/officeDocument/2006/relationships/slideLayout" Target="../slideLayouts/slideLayout381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6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79.xml"/><Relationship Id="rId10" Type="http://schemas.openxmlformats.org/officeDocument/2006/relationships/slideLayout" Target="../slideLayouts/slideLayout384.xml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3.xml"/><Relationship Id="rId3" Type="http://schemas.openxmlformats.org/officeDocument/2006/relationships/slideLayout" Target="../slideLayouts/slideLayout388.xml"/><Relationship Id="rId7" Type="http://schemas.openxmlformats.org/officeDocument/2006/relationships/slideLayout" Target="../slideLayouts/slideLayout392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7.xml"/><Relationship Id="rId1" Type="http://schemas.openxmlformats.org/officeDocument/2006/relationships/slideLayout" Target="../slideLayouts/slideLayout386.xml"/><Relationship Id="rId6" Type="http://schemas.openxmlformats.org/officeDocument/2006/relationships/slideLayout" Target="../slideLayouts/slideLayout391.xml"/><Relationship Id="rId11" Type="http://schemas.openxmlformats.org/officeDocument/2006/relationships/slideLayout" Target="../slideLayouts/slideLayout396.xml"/><Relationship Id="rId5" Type="http://schemas.openxmlformats.org/officeDocument/2006/relationships/slideLayout" Target="../slideLayouts/slideLayout390.xml"/><Relationship Id="rId10" Type="http://schemas.openxmlformats.org/officeDocument/2006/relationships/slideLayout" Target="../slideLayouts/slideLayout395.xml"/><Relationship Id="rId4" Type="http://schemas.openxmlformats.org/officeDocument/2006/relationships/slideLayout" Target="../slideLayouts/slideLayout389.xml"/><Relationship Id="rId9" Type="http://schemas.openxmlformats.org/officeDocument/2006/relationships/slideLayout" Target="../slideLayouts/slideLayout394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4.xml"/><Relationship Id="rId3" Type="http://schemas.openxmlformats.org/officeDocument/2006/relationships/slideLayout" Target="../slideLayouts/slideLayout399.xml"/><Relationship Id="rId7" Type="http://schemas.openxmlformats.org/officeDocument/2006/relationships/slideLayout" Target="../slideLayouts/slideLayout403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98.xml"/><Relationship Id="rId1" Type="http://schemas.openxmlformats.org/officeDocument/2006/relationships/slideLayout" Target="../slideLayouts/slideLayout397.xml"/><Relationship Id="rId6" Type="http://schemas.openxmlformats.org/officeDocument/2006/relationships/slideLayout" Target="../slideLayouts/slideLayout402.xml"/><Relationship Id="rId11" Type="http://schemas.openxmlformats.org/officeDocument/2006/relationships/slideLayout" Target="../slideLayouts/slideLayout407.xml"/><Relationship Id="rId5" Type="http://schemas.openxmlformats.org/officeDocument/2006/relationships/slideLayout" Target="../slideLayouts/slideLayout401.xml"/><Relationship Id="rId10" Type="http://schemas.openxmlformats.org/officeDocument/2006/relationships/slideLayout" Target="../slideLayouts/slideLayout406.xml"/><Relationship Id="rId4" Type="http://schemas.openxmlformats.org/officeDocument/2006/relationships/slideLayout" Target="../slideLayouts/slideLayout400.xml"/><Relationship Id="rId9" Type="http://schemas.openxmlformats.org/officeDocument/2006/relationships/slideLayout" Target="../slideLayouts/slideLayout405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5.xml"/><Relationship Id="rId3" Type="http://schemas.openxmlformats.org/officeDocument/2006/relationships/slideLayout" Target="../slideLayouts/slideLayout410.xml"/><Relationship Id="rId7" Type="http://schemas.openxmlformats.org/officeDocument/2006/relationships/slideLayout" Target="../slideLayouts/slideLayout414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09.xml"/><Relationship Id="rId1" Type="http://schemas.openxmlformats.org/officeDocument/2006/relationships/slideLayout" Target="../slideLayouts/slideLayout408.xml"/><Relationship Id="rId6" Type="http://schemas.openxmlformats.org/officeDocument/2006/relationships/slideLayout" Target="../slideLayouts/slideLayout413.xml"/><Relationship Id="rId11" Type="http://schemas.openxmlformats.org/officeDocument/2006/relationships/slideLayout" Target="../slideLayouts/slideLayout418.xml"/><Relationship Id="rId5" Type="http://schemas.openxmlformats.org/officeDocument/2006/relationships/slideLayout" Target="../slideLayouts/slideLayout412.xml"/><Relationship Id="rId10" Type="http://schemas.openxmlformats.org/officeDocument/2006/relationships/slideLayout" Target="../slideLayouts/slideLayout417.xml"/><Relationship Id="rId4" Type="http://schemas.openxmlformats.org/officeDocument/2006/relationships/slideLayout" Target="../slideLayouts/slideLayout411.xml"/><Relationship Id="rId9" Type="http://schemas.openxmlformats.org/officeDocument/2006/relationships/slideLayout" Target="../slideLayouts/slideLayout416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6.xml"/><Relationship Id="rId3" Type="http://schemas.openxmlformats.org/officeDocument/2006/relationships/slideLayout" Target="../slideLayouts/slideLayout421.xml"/><Relationship Id="rId7" Type="http://schemas.openxmlformats.org/officeDocument/2006/relationships/slideLayout" Target="../slideLayouts/slideLayout425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20.xml"/><Relationship Id="rId1" Type="http://schemas.openxmlformats.org/officeDocument/2006/relationships/slideLayout" Target="../slideLayouts/slideLayout419.xml"/><Relationship Id="rId6" Type="http://schemas.openxmlformats.org/officeDocument/2006/relationships/slideLayout" Target="../slideLayouts/slideLayout424.xml"/><Relationship Id="rId11" Type="http://schemas.openxmlformats.org/officeDocument/2006/relationships/slideLayout" Target="../slideLayouts/slideLayout429.xml"/><Relationship Id="rId5" Type="http://schemas.openxmlformats.org/officeDocument/2006/relationships/slideLayout" Target="../slideLayouts/slideLayout423.xml"/><Relationship Id="rId10" Type="http://schemas.openxmlformats.org/officeDocument/2006/relationships/slideLayout" Target="../slideLayouts/slideLayout428.xml"/><Relationship Id="rId4" Type="http://schemas.openxmlformats.org/officeDocument/2006/relationships/slideLayout" Target="../slideLayouts/slideLayout422.xml"/><Relationship Id="rId9" Type="http://schemas.openxmlformats.org/officeDocument/2006/relationships/slideLayout" Target="../slideLayouts/slideLayout4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7.xml"/><Relationship Id="rId3" Type="http://schemas.openxmlformats.org/officeDocument/2006/relationships/slideLayout" Target="../slideLayouts/slideLayout432.xml"/><Relationship Id="rId7" Type="http://schemas.openxmlformats.org/officeDocument/2006/relationships/slideLayout" Target="../slideLayouts/slideLayout436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431.xml"/><Relationship Id="rId1" Type="http://schemas.openxmlformats.org/officeDocument/2006/relationships/slideLayout" Target="../slideLayouts/slideLayout430.xml"/><Relationship Id="rId6" Type="http://schemas.openxmlformats.org/officeDocument/2006/relationships/slideLayout" Target="../slideLayouts/slideLayout435.xml"/><Relationship Id="rId11" Type="http://schemas.openxmlformats.org/officeDocument/2006/relationships/slideLayout" Target="../slideLayouts/slideLayout440.xml"/><Relationship Id="rId5" Type="http://schemas.openxmlformats.org/officeDocument/2006/relationships/slideLayout" Target="../slideLayouts/slideLayout434.xml"/><Relationship Id="rId10" Type="http://schemas.openxmlformats.org/officeDocument/2006/relationships/slideLayout" Target="../slideLayouts/slideLayout439.xml"/><Relationship Id="rId4" Type="http://schemas.openxmlformats.org/officeDocument/2006/relationships/slideLayout" Target="../slideLayouts/slideLayout433.xml"/><Relationship Id="rId9" Type="http://schemas.openxmlformats.org/officeDocument/2006/relationships/slideLayout" Target="../slideLayouts/slideLayout438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8.xml"/><Relationship Id="rId3" Type="http://schemas.openxmlformats.org/officeDocument/2006/relationships/slideLayout" Target="../slideLayouts/slideLayout443.xml"/><Relationship Id="rId7" Type="http://schemas.openxmlformats.org/officeDocument/2006/relationships/slideLayout" Target="../slideLayouts/slideLayout447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442.xml"/><Relationship Id="rId1" Type="http://schemas.openxmlformats.org/officeDocument/2006/relationships/slideLayout" Target="../slideLayouts/slideLayout441.xml"/><Relationship Id="rId6" Type="http://schemas.openxmlformats.org/officeDocument/2006/relationships/slideLayout" Target="../slideLayouts/slideLayout446.xml"/><Relationship Id="rId11" Type="http://schemas.openxmlformats.org/officeDocument/2006/relationships/slideLayout" Target="../slideLayouts/slideLayout451.xml"/><Relationship Id="rId5" Type="http://schemas.openxmlformats.org/officeDocument/2006/relationships/slideLayout" Target="../slideLayouts/slideLayout445.xml"/><Relationship Id="rId10" Type="http://schemas.openxmlformats.org/officeDocument/2006/relationships/slideLayout" Target="../slideLayouts/slideLayout450.xml"/><Relationship Id="rId4" Type="http://schemas.openxmlformats.org/officeDocument/2006/relationships/slideLayout" Target="../slideLayouts/slideLayout444.xml"/><Relationship Id="rId9" Type="http://schemas.openxmlformats.org/officeDocument/2006/relationships/slideLayout" Target="../slideLayouts/slideLayout449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9.xml"/><Relationship Id="rId3" Type="http://schemas.openxmlformats.org/officeDocument/2006/relationships/slideLayout" Target="../slideLayouts/slideLayout454.xml"/><Relationship Id="rId7" Type="http://schemas.openxmlformats.org/officeDocument/2006/relationships/slideLayout" Target="../slideLayouts/slideLayout458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453.xml"/><Relationship Id="rId1" Type="http://schemas.openxmlformats.org/officeDocument/2006/relationships/slideLayout" Target="../slideLayouts/slideLayout452.xml"/><Relationship Id="rId6" Type="http://schemas.openxmlformats.org/officeDocument/2006/relationships/slideLayout" Target="../slideLayouts/slideLayout457.xml"/><Relationship Id="rId11" Type="http://schemas.openxmlformats.org/officeDocument/2006/relationships/slideLayout" Target="../slideLayouts/slideLayout462.xml"/><Relationship Id="rId5" Type="http://schemas.openxmlformats.org/officeDocument/2006/relationships/slideLayout" Target="../slideLayouts/slideLayout456.xml"/><Relationship Id="rId10" Type="http://schemas.openxmlformats.org/officeDocument/2006/relationships/slideLayout" Target="../slideLayouts/slideLayout461.xml"/><Relationship Id="rId4" Type="http://schemas.openxmlformats.org/officeDocument/2006/relationships/slideLayout" Target="../slideLayouts/slideLayout455.xml"/><Relationship Id="rId9" Type="http://schemas.openxmlformats.org/officeDocument/2006/relationships/slideLayout" Target="../slideLayouts/slideLayout460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0.xml"/><Relationship Id="rId3" Type="http://schemas.openxmlformats.org/officeDocument/2006/relationships/slideLayout" Target="../slideLayouts/slideLayout465.xml"/><Relationship Id="rId7" Type="http://schemas.openxmlformats.org/officeDocument/2006/relationships/slideLayout" Target="../slideLayouts/slideLayout469.xml"/><Relationship Id="rId12" Type="http://schemas.openxmlformats.org/officeDocument/2006/relationships/theme" Target="../theme/theme43.xml"/><Relationship Id="rId2" Type="http://schemas.openxmlformats.org/officeDocument/2006/relationships/slideLayout" Target="../slideLayouts/slideLayout464.xml"/><Relationship Id="rId1" Type="http://schemas.openxmlformats.org/officeDocument/2006/relationships/slideLayout" Target="../slideLayouts/slideLayout463.xml"/><Relationship Id="rId6" Type="http://schemas.openxmlformats.org/officeDocument/2006/relationships/slideLayout" Target="../slideLayouts/slideLayout468.xml"/><Relationship Id="rId11" Type="http://schemas.openxmlformats.org/officeDocument/2006/relationships/slideLayout" Target="../slideLayouts/slideLayout473.xml"/><Relationship Id="rId5" Type="http://schemas.openxmlformats.org/officeDocument/2006/relationships/slideLayout" Target="../slideLayouts/slideLayout467.xml"/><Relationship Id="rId10" Type="http://schemas.openxmlformats.org/officeDocument/2006/relationships/slideLayout" Target="../slideLayouts/slideLayout472.xml"/><Relationship Id="rId4" Type="http://schemas.openxmlformats.org/officeDocument/2006/relationships/slideLayout" Target="../slideLayouts/slideLayout466.xml"/><Relationship Id="rId9" Type="http://schemas.openxmlformats.org/officeDocument/2006/relationships/slideLayout" Target="../slideLayouts/slideLayout471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1.xml"/><Relationship Id="rId3" Type="http://schemas.openxmlformats.org/officeDocument/2006/relationships/slideLayout" Target="../slideLayouts/slideLayout476.xml"/><Relationship Id="rId7" Type="http://schemas.openxmlformats.org/officeDocument/2006/relationships/slideLayout" Target="../slideLayouts/slideLayout480.xml"/><Relationship Id="rId12" Type="http://schemas.openxmlformats.org/officeDocument/2006/relationships/theme" Target="../theme/theme44.xml"/><Relationship Id="rId2" Type="http://schemas.openxmlformats.org/officeDocument/2006/relationships/slideLayout" Target="../slideLayouts/slideLayout475.xml"/><Relationship Id="rId1" Type="http://schemas.openxmlformats.org/officeDocument/2006/relationships/slideLayout" Target="../slideLayouts/slideLayout474.xml"/><Relationship Id="rId6" Type="http://schemas.openxmlformats.org/officeDocument/2006/relationships/slideLayout" Target="../slideLayouts/slideLayout479.xml"/><Relationship Id="rId11" Type="http://schemas.openxmlformats.org/officeDocument/2006/relationships/slideLayout" Target="../slideLayouts/slideLayout484.xml"/><Relationship Id="rId5" Type="http://schemas.openxmlformats.org/officeDocument/2006/relationships/slideLayout" Target="../slideLayouts/slideLayout478.xml"/><Relationship Id="rId10" Type="http://schemas.openxmlformats.org/officeDocument/2006/relationships/slideLayout" Target="../slideLayouts/slideLayout483.xml"/><Relationship Id="rId4" Type="http://schemas.openxmlformats.org/officeDocument/2006/relationships/slideLayout" Target="../slideLayouts/slideLayout477.xml"/><Relationship Id="rId9" Type="http://schemas.openxmlformats.org/officeDocument/2006/relationships/slideLayout" Target="../slideLayouts/slideLayout482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2.xml"/><Relationship Id="rId3" Type="http://schemas.openxmlformats.org/officeDocument/2006/relationships/slideLayout" Target="../slideLayouts/slideLayout487.xml"/><Relationship Id="rId7" Type="http://schemas.openxmlformats.org/officeDocument/2006/relationships/slideLayout" Target="../slideLayouts/slideLayout491.xml"/><Relationship Id="rId12" Type="http://schemas.openxmlformats.org/officeDocument/2006/relationships/theme" Target="../theme/theme45.xml"/><Relationship Id="rId2" Type="http://schemas.openxmlformats.org/officeDocument/2006/relationships/slideLayout" Target="../slideLayouts/slideLayout486.xml"/><Relationship Id="rId1" Type="http://schemas.openxmlformats.org/officeDocument/2006/relationships/slideLayout" Target="../slideLayouts/slideLayout485.xml"/><Relationship Id="rId6" Type="http://schemas.openxmlformats.org/officeDocument/2006/relationships/slideLayout" Target="../slideLayouts/slideLayout490.xml"/><Relationship Id="rId11" Type="http://schemas.openxmlformats.org/officeDocument/2006/relationships/slideLayout" Target="../slideLayouts/slideLayout495.xml"/><Relationship Id="rId5" Type="http://schemas.openxmlformats.org/officeDocument/2006/relationships/slideLayout" Target="../slideLayouts/slideLayout489.xml"/><Relationship Id="rId10" Type="http://schemas.openxmlformats.org/officeDocument/2006/relationships/slideLayout" Target="../slideLayouts/slideLayout494.xml"/><Relationship Id="rId4" Type="http://schemas.openxmlformats.org/officeDocument/2006/relationships/slideLayout" Target="../slideLayouts/slideLayout488.xml"/><Relationship Id="rId9" Type="http://schemas.openxmlformats.org/officeDocument/2006/relationships/slideLayout" Target="../slideLayouts/slideLayout493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3.xml"/><Relationship Id="rId3" Type="http://schemas.openxmlformats.org/officeDocument/2006/relationships/slideLayout" Target="../slideLayouts/slideLayout498.xml"/><Relationship Id="rId7" Type="http://schemas.openxmlformats.org/officeDocument/2006/relationships/slideLayout" Target="../slideLayouts/slideLayout502.xml"/><Relationship Id="rId12" Type="http://schemas.openxmlformats.org/officeDocument/2006/relationships/theme" Target="../theme/theme46.xml"/><Relationship Id="rId2" Type="http://schemas.openxmlformats.org/officeDocument/2006/relationships/slideLayout" Target="../slideLayouts/slideLayout497.xml"/><Relationship Id="rId1" Type="http://schemas.openxmlformats.org/officeDocument/2006/relationships/slideLayout" Target="../slideLayouts/slideLayout496.xml"/><Relationship Id="rId6" Type="http://schemas.openxmlformats.org/officeDocument/2006/relationships/slideLayout" Target="../slideLayouts/slideLayout501.xml"/><Relationship Id="rId11" Type="http://schemas.openxmlformats.org/officeDocument/2006/relationships/slideLayout" Target="../slideLayouts/slideLayout506.xml"/><Relationship Id="rId5" Type="http://schemas.openxmlformats.org/officeDocument/2006/relationships/slideLayout" Target="../slideLayouts/slideLayout500.xml"/><Relationship Id="rId10" Type="http://schemas.openxmlformats.org/officeDocument/2006/relationships/slideLayout" Target="../slideLayouts/slideLayout505.xml"/><Relationship Id="rId4" Type="http://schemas.openxmlformats.org/officeDocument/2006/relationships/slideLayout" Target="../slideLayouts/slideLayout499.xml"/><Relationship Id="rId9" Type="http://schemas.openxmlformats.org/officeDocument/2006/relationships/slideLayout" Target="../slideLayouts/slideLayout504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4.xml"/><Relationship Id="rId3" Type="http://schemas.openxmlformats.org/officeDocument/2006/relationships/slideLayout" Target="../slideLayouts/slideLayout509.xml"/><Relationship Id="rId7" Type="http://schemas.openxmlformats.org/officeDocument/2006/relationships/slideLayout" Target="../slideLayouts/slideLayout513.xml"/><Relationship Id="rId12" Type="http://schemas.openxmlformats.org/officeDocument/2006/relationships/theme" Target="../theme/theme47.xml"/><Relationship Id="rId2" Type="http://schemas.openxmlformats.org/officeDocument/2006/relationships/slideLayout" Target="../slideLayouts/slideLayout508.xml"/><Relationship Id="rId1" Type="http://schemas.openxmlformats.org/officeDocument/2006/relationships/slideLayout" Target="../slideLayouts/slideLayout507.xml"/><Relationship Id="rId6" Type="http://schemas.openxmlformats.org/officeDocument/2006/relationships/slideLayout" Target="../slideLayouts/slideLayout512.xml"/><Relationship Id="rId11" Type="http://schemas.openxmlformats.org/officeDocument/2006/relationships/slideLayout" Target="../slideLayouts/slideLayout517.xml"/><Relationship Id="rId5" Type="http://schemas.openxmlformats.org/officeDocument/2006/relationships/slideLayout" Target="../slideLayouts/slideLayout511.xml"/><Relationship Id="rId10" Type="http://schemas.openxmlformats.org/officeDocument/2006/relationships/slideLayout" Target="../slideLayouts/slideLayout516.xml"/><Relationship Id="rId4" Type="http://schemas.openxmlformats.org/officeDocument/2006/relationships/slideLayout" Target="../slideLayouts/slideLayout510.xml"/><Relationship Id="rId9" Type="http://schemas.openxmlformats.org/officeDocument/2006/relationships/slideLayout" Target="../slideLayouts/slideLayout515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5.xml"/><Relationship Id="rId3" Type="http://schemas.openxmlformats.org/officeDocument/2006/relationships/slideLayout" Target="../slideLayouts/slideLayout520.xml"/><Relationship Id="rId7" Type="http://schemas.openxmlformats.org/officeDocument/2006/relationships/slideLayout" Target="../slideLayouts/slideLayout524.xml"/><Relationship Id="rId12" Type="http://schemas.openxmlformats.org/officeDocument/2006/relationships/theme" Target="../theme/theme48.xml"/><Relationship Id="rId2" Type="http://schemas.openxmlformats.org/officeDocument/2006/relationships/slideLayout" Target="../slideLayouts/slideLayout519.xml"/><Relationship Id="rId1" Type="http://schemas.openxmlformats.org/officeDocument/2006/relationships/slideLayout" Target="../slideLayouts/slideLayout518.xml"/><Relationship Id="rId6" Type="http://schemas.openxmlformats.org/officeDocument/2006/relationships/slideLayout" Target="../slideLayouts/slideLayout523.xml"/><Relationship Id="rId11" Type="http://schemas.openxmlformats.org/officeDocument/2006/relationships/slideLayout" Target="../slideLayouts/slideLayout528.xml"/><Relationship Id="rId5" Type="http://schemas.openxmlformats.org/officeDocument/2006/relationships/slideLayout" Target="../slideLayouts/slideLayout522.xml"/><Relationship Id="rId10" Type="http://schemas.openxmlformats.org/officeDocument/2006/relationships/slideLayout" Target="../slideLayouts/slideLayout527.xml"/><Relationship Id="rId4" Type="http://schemas.openxmlformats.org/officeDocument/2006/relationships/slideLayout" Target="../slideLayouts/slideLayout521.xml"/><Relationship Id="rId9" Type="http://schemas.openxmlformats.org/officeDocument/2006/relationships/slideLayout" Target="../slideLayouts/slideLayout526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6.xml"/><Relationship Id="rId3" Type="http://schemas.openxmlformats.org/officeDocument/2006/relationships/slideLayout" Target="../slideLayouts/slideLayout531.xml"/><Relationship Id="rId7" Type="http://schemas.openxmlformats.org/officeDocument/2006/relationships/slideLayout" Target="../slideLayouts/slideLayout535.xml"/><Relationship Id="rId12" Type="http://schemas.openxmlformats.org/officeDocument/2006/relationships/theme" Target="../theme/theme49.xml"/><Relationship Id="rId2" Type="http://schemas.openxmlformats.org/officeDocument/2006/relationships/slideLayout" Target="../slideLayouts/slideLayout530.xml"/><Relationship Id="rId1" Type="http://schemas.openxmlformats.org/officeDocument/2006/relationships/slideLayout" Target="../slideLayouts/slideLayout529.xml"/><Relationship Id="rId6" Type="http://schemas.openxmlformats.org/officeDocument/2006/relationships/slideLayout" Target="../slideLayouts/slideLayout534.xml"/><Relationship Id="rId11" Type="http://schemas.openxmlformats.org/officeDocument/2006/relationships/slideLayout" Target="../slideLayouts/slideLayout539.xml"/><Relationship Id="rId5" Type="http://schemas.openxmlformats.org/officeDocument/2006/relationships/slideLayout" Target="../slideLayouts/slideLayout533.xml"/><Relationship Id="rId10" Type="http://schemas.openxmlformats.org/officeDocument/2006/relationships/slideLayout" Target="../slideLayouts/slideLayout538.xml"/><Relationship Id="rId4" Type="http://schemas.openxmlformats.org/officeDocument/2006/relationships/slideLayout" Target="../slideLayouts/slideLayout532.xml"/><Relationship Id="rId9" Type="http://schemas.openxmlformats.org/officeDocument/2006/relationships/slideLayout" Target="../slideLayouts/slideLayout5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7.xml"/><Relationship Id="rId3" Type="http://schemas.openxmlformats.org/officeDocument/2006/relationships/slideLayout" Target="../slideLayouts/slideLayout542.xml"/><Relationship Id="rId7" Type="http://schemas.openxmlformats.org/officeDocument/2006/relationships/slideLayout" Target="../slideLayouts/slideLayout546.xml"/><Relationship Id="rId12" Type="http://schemas.openxmlformats.org/officeDocument/2006/relationships/theme" Target="../theme/theme50.xml"/><Relationship Id="rId2" Type="http://schemas.openxmlformats.org/officeDocument/2006/relationships/slideLayout" Target="../slideLayouts/slideLayout541.xml"/><Relationship Id="rId1" Type="http://schemas.openxmlformats.org/officeDocument/2006/relationships/slideLayout" Target="../slideLayouts/slideLayout540.xml"/><Relationship Id="rId6" Type="http://schemas.openxmlformats.org/officeDocument/2006/relationships/slideLayout" Target="../slideLayouts/slideLayout545.xml"/><Relationship Id="rId11" Type="http://schemas.openxmlformats.org/officeDocument/2006/relationships/slideLayout" Target="../slideLayouts/slideLayout550.xml"/><Relationship Id="rId5" Type="http://schemas.openxmlformats.org/officeDocument/2006/relationships/slideLayout" Target="../slideLayouts/slideLayout544.xml"/><Relationship Id="rId10" Type="http://schemas.openxmlformats.org/officeDocument/2006/relationships/slideLayout" Target="../slideLayouts/slideLayout549.xml"/><Relationship Id="rId4" Type="http://schemas.openxmlformats.org/officeDocument/2006/relationships/slideLayout" Target="../slideLayouts/slideLayout543.xml"/><Relationship Id="rId9" Type="http://schemas.openxmlformats.org/officeDocument/2006/relationships/slideLayout" Target="../slideLayouts/slideLayout548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8.xml"/><Relationship Id="rId3" Type="http://schemas.openxmlformats.org/officeDocument/2006/relationships/slideLayout" Target="../slideLayouts/slideLayout553.xml"/><Relationship Id="rId7" Type="http://schemas.openxmlformats.org/officeDocument/2006/relationships/slideLayout" Target="../slideLayouts/slideLayout557.xml"/><Relationship Id="rId12" Type="http://schemas.openxmlformats.org/officeDocument/2006/relationships/theme" Target="../theme/theme51.xml"/><Relationship Id="rId2" Type="http://schemas.openxmlformats.org/officeDocument/2006/relationships/slideLayout" Target="../slideLayouts/slideLayout552.xml"/><Relationship Id="rId1" Type="http://schemas.openxmlformats.org/officeDocument/2006/relationships/slideLayout" Target="../slideLayouts/slideLayout551.xml"/><Relationship Id="rId6" Type="http://schemas.openxmlformats.org/officeDocument/2006/relationships/slideLayout" Target="../slideLayouts/slideLayout556.xml"/><Relationship Id="rId11" Type="http://schemas.openxmlformats.org/officeDocument/2006/relationships/slideLayout" Target="../slideLayouts/slideLayout561.xml"/><Relationship Id="rId5" Type="http://schemas.openxmlformats.org/officeDocument/2006/relationships/slideLayout" Target="../slideLayouts/slideLayout555.xml"/><Relationship Id="rId10" Type="http://schemas.openxmlformats.org/officeDocument/2006/relationships/slideLayout" Target="../slideLayouts/slideLayout560.xml"/><Relationship Id="rId4" Type="http://schemas.openxmlformats.org/officeDocument/2006/relationships/slideLayout" Target="../slideLayouts/slideLayout554.xml"/><Relationship Id="rId9" Type="http://schemas.openxmlformats.org/officeDocument/2006/relationships/slideLayout" Target="../slideLayouts/slideLayout559.xml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9.xml"/><Relationship Id="rId3" Type="http://schemas.openxmlformats.org/officeDocument/2006/relationships/slideLayout" Target="../slideLayouts/slideLayout564.xml"/><Relationship Id="rId7" Type="http://schemas.openxmlformats.org/officeDocument/2006/relationships/slideLayout" Target="../slideLayouts/slideLayout568.xml"/><Relationship Id="rId12" Type="http://schemas.openxmlformats.org/officeDocument/2006/relationships/theme" Target="../theme/theme52.xml"/><Relationship Id="rId2" Type="http://schemas.openxmlformats.org/officeDocument/2006/relationships/slideLayout" Target="../slideLayouts/slideLayout563.xml"/><Relationship Id="rId1" Type="http://schemas.openxmlformats.org/officeDocument/2006/relationships/slideLayout" Target="../slideLayouts/slideLayout562.xml"/><Relationship Id="rId6" Type="http://schemas.openxmlformats.org/officeDocument/2006/relationships/slideLayout" Target="../slideLayouts/slideLayout567.xml"/><Relationship Id="rId11" Type="http://schemas.openxmlformats.org/officeDocument/2006/relationships/slideLayout" Target="../slideLayouts/slideLayout572.xml"/><Relationship Id="rId5" Type="http://schemas.openxmlformats.org/officeDocument/2006/relationships/slideLayout" Target="../slideLayouts/slideLayout566.xml"/><Relationship Id="rId10" Type="http://schemas.openxmlformats.org/officeDocument/2006/relationships/slideLayout" Target="../slideLayouts/slideLayout571.xml"/><Relationship Id="rId4" Type="http://schemas.openxmlformats.org/officeDocument/2006/relationships/slideLayout" Target="../slideLayouts/slideLayout565.xml"/><Relationship Id="rId9" Type="http://schemas.openxmlformats.org/officeDocument/2006/relationships/slideLayout" Target="../slideLayouts/slideLayout5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  <a:endParaRPr lang="ar-IQ" smtClean="0"/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 smtClean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</a:defRPr>
            </a:lvl1pPr>
          </a:lstStyle>
          <a:p>
            <a:pPr>
              <a:defRPr/>
            </a:pPr>
            <a:fld id="{C5D76EA2-FF32-4558-A366-85A65E1F7D64}" type="datetimeFigureOut">
              <a:rPr lang="ar-IQ"/>
              <a:pPr>
                <a:defRPr/>
              </a:pPr>
              <a:t>13/08/1446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</a:defRPr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</a:defRPr>
            </a:lvl1pPr>
          </a:lstStyle>
          <a:p>
            <a:pPr>
              <a:defRPr/>
            </a:pPr>
            <a:fld id="{37DE9CBE-8AE0-4064-BCB8-20DC5AF18C24}" type="slidenum">
              <a:rPr lang="ar-IQ"/>
              <a:pPr>
                <a:defRPr/>
              </a:pPr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900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CB9F4-B823-46F9-B23E-CB5733D79332}" type="slidenum">
              <a:rPr lang="ar-SA" altLang="ar-IQ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090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CB9F4-B823-46F9-B23E-CB5733D79332}" type="slidenum">
              <a:rPr lang="ar-SA" altLang="ar-IQ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05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CB9F4-B823-46F9-B23E-CB5733D79332}" type="slidenum">
              <a:rPr lang="ar-SA" altLang="ar-IQ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610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CB9F4-B823-46F9-B23E-CB5733D79332}" type="slidenum">
              <a:rPr lang="ar-SA" altLang="ar-IQ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7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CB9F4-B823-46F9-B23E-CB5733D79332}" type="slidenum">
              <a:rPr lang="ar-SA" altLang="ar-IQ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836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CB9F4-B823-46F9-B23E-CB5733D79332}" type="slidenum">
              <a:rPr lang="ar-SA" altLang="ar-IQ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07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CB9F4-B823-46F9-B23E-CB5733D79332}" type="slidenum">
              <a:rPr lang="ar-SA" altLang="ar-IQ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68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CB9F4-B823-46F9-B23E-CB5733D79332}" type="slidenum">
              <a:rPr lang="ar-SA" altLang="ar-IQ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680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CB9F4-B823-46F9-B23E-CB5733D79332}" type="slidenum">
              <a:rPr lang="ar-SA" altLang="ar-IQ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667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CB9F4-B823-46F9-B23E-CB5733D79332}" type="slidenum">
              <a:rPr lang="ar-SA" altLang="ar-IQ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149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CB9F4-B823-46F9-B23E-CB5733D79332}" type="slidenum">
              <a:rPr lang="ar-SA" altLang="ar-IQ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644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CB9F4-B823-46F9-B23E-CB5733D79332}" type="slidenum">
              <a:rPr lang="ar-SA" altLang="ar-IQ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640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CB9F4-B823-46F9-B23E-CB5733D79332}" type="slidenum">
              <a:rPr lang="ar-SA" altLang="ar-IQ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108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CB9F4-B823-46F9-B23E-CB5733D79332}" type="slidenum">
              <a:rPr lang="ar-SA" altLang="ar-IQ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892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CB9F4-B823-46F9-B23E-CB5733D79332}" type="slidenum">
              <a:rPr lang="ar-SA" altLang="ar-IQ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77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CB9F4-B823-46F9-B23E-CB5733D79332}" type="slidenum">
              <a:rPr lang="ar-SA" altLang="ar-IQ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3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CB9F4-B823-46F9-B23E-CB5733D79332}" type="slidenum">
              <a:rPr lang="ar-SA" altLang="ar-IQ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16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CB9F4-B823-46F9-B23E-CB5733D79332}" type="slidenum">
              <a:rPr lang="ar-SA" altLang="ar-IQ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140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CB9F4-B823-46F9-B23E-CB5733D79332}" type="slidenum">
              <a:rPr lang="ar-SA" altLang="ar-IQ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56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CB9F4-B823-46F9-B23E-CB5733D79332}" type="slidenum">
              <a:rPr lang="ar-SA" altLang="ar-IQ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274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CB9F4-B823-46F9-B23E-CB5733D79332}" type="slidenum">
              <a:rPr lang="ar-SA" altLang="ar-IQ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849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CB9F4-B823-46F9-B23E-CB5733D79332}" type="slidenum">
              <a:rPr lang="ar-SA" altLang="ar-IQ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177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CB9F4-B823-46F9-B23E-CB5733D79332}" type="slidenum">
              <a:rPr lang="ar-SA" altLang="ar-IQ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184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CB9F4-B823-46F9-B23E-CB5733D79332}" type="slidenum">
              <a:rPr lang="ar-SA" altLang="ar-IQ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487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CB9F4-B823-46F9-B23E-CB5733D79332}" type="slidenum">
              <a:rPr lang="ar-SA" altLang="ar-IQ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044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CB9F4-B823-46F9-B23E-CB5733D79332}" type="slidenum">
              <a:rPr lang="ar-SA" altLang="ar-IQ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359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CB9F4-B823-46F9-B23E-CB5733D79332}" type="slidenum">
              <a:rPr lang="ar-SA" altLang="ar-IQ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959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CB9F4-B823-46F9-B23E-CB5733D79332}" type="slidenum">
              <a:rPr lang="ar-SA" altLang="ar-IQ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51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CB9F4-B823-46F9-B23E-CB5733D79332}" type="slidenum">
              <a:rPr lang="ar-SA" altLang="ar-IQ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052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CB9F4-B823-46F9-B23E-CB5733D79332}" type="slidenum">
              <a:rPr lang="ar-SA" altLang="ar-IQ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112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CB9F4-B823-46F9-B23E-CB5733D79332}" type="slidenum">
              <a:rPr lang="ar-SA" altLang="ar-IQ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158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CB9F4-B823-46F9-B23E-CB5733D79332}" type="slidenum">
              <a:rPr lang="ar-SA" altLang="ar-IQ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850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CB9F4-B823-46F9-B23E-CB5733D79332}" type="slidenum">
              <a:rPr lang="ar-SA" altLang="ar-IQ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54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CB9F4-B823-46F9-B23E-CB5733D79332}" type="slidenum">
              <a:rPr lang="ar-SA" altLang="ar-IQ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593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CB9F4-B823-46F9-B23E-CB5733D79332}" type="slidenum">
              <a:rPr lang="ar-SA" altLang="ar-IQ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399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CB9F4-B823-46F9-B23E-CB5733D79332}" type="slidenum">
              <a:rPr lang="ar-SA" altLang="ar-IQ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11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CB9F4-B823-46F9-B23E-CB5733D79332}" type="slidenum">
              <a:rPr lang="ar-SA" altLang="ar-IQ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403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CB9F4-B823-46F9-B23E-CB5733D79332}" type="slidenum">
              <a:rPr lang="ar-SA" altLang="ar-IQ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83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CB9F4-B823-46F9-B23E-CB5733D79332}" type="slidenum">
              <a:rPr lang="ar-SA" altLang="ar-IQ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35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CB9F4-B823-46F9-B23E-CB5733D79332}" type="slidenum">
              <a:rPr lang="ar-SA" altLang="ar-IQ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761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CB9F4-B823-46F9-B23E-CB5733D79332}" type="slidenum">
              <a:rPr lang="ar-SA" altLang="ar-IQ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29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13/08/1446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433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13/08/1446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312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CB9F4-B823-46F9-B23E-CB5733D79332}" type="slidenum">
              <a:rPr lang="ar-SA" altLang="ar-IQ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01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13/08/1446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809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13/08/1446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55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13/08/1446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901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CB9F4-B823-46F9-B23E-CB5733D79332}" type="slidenum">
              <a:rPr lang="ar-SA" altLang="ar-IQ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30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CB9F4-B823-46F9-B23E-CB5733D79332}" type="slidenum">
              <a:rPr lang="ar-SA" altLang="ar-IQ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507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CB9F4-B823-46F9-B23E-CB5733D79332}" type="slidenum">
              <a:rPr lang="ar-SA" altLang="ar-IQ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59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CB9F4-B823-46F9-B23E-CB5733D79332}" type="slidenum">
              <a:rPr lang="ar-SA" altLang="ar-IQ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641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4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2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5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3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4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6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9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9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9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0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371600"/>
          </a:xfrm>
        </p:spPr>
        <p:txBody>
          <a:bodyPr/>
          <a:lstStyle/>
          <a:p>
            <a:pPr eaLnBrk="1" hangingPunct="1"/>
            <a:r>
              <a:rPr lang="ar-IQ" sz="9600" b="1" dirty="0" smtClean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905000"/>
            <a:ext cx="7772400" cy="4648200"/>
          </a:xfrm>
        </p:spPr>
        <p:txBody>
          <a:bodyPr rtlCol="1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ar-IQ" sz="3600" b="1" dirty="0" smtClean="0">
                <a:solidFill>
                  <a:srgbClr val="002060"/>
                </a:solidFill>
              </a:rPr>
              <a:t>المحاضرة 14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ar-IQ" sz="3600" b="1" dirty="0" smtClean="0">
                <a:solidFill>
                  <a:srgbClr val="002060"/>
                </a:solidFill>
              </a:rPr>
              <a:t>جهاز الحواس وإصاباته (الجزء الأول)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ar-IQ" sz="3600" b="1" dirty="0" smtClean="0">
                <a:solidFill>
                  <a:srgbClr val="00B050"/>
                </a:solidFill>
              </a:rPr>
              <a:t>العام الدراسي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ar-IQ" sz="3600" b="1" dirty="0" smtClean="0">
                <a:solidFill>
                  <a:srgbClr val="00B050"/>
                </a:solidFill>
              </a:rPr>
              <a:t>2024 – 2025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ar-IQ" sz="3600" b="1" dirty="0" smtClean="0">
                <a:solidFill>
                  <a:srgbClr val="C00000"/>
                </a:solidFill>
              </a:rPr>
              <a:t>المرحلة </a:t>
            </a:r>
            <a:r>
              <a:rPr lang="ar-IQ" sz="3600" b="1" dirty="0">
                <a:solidFill>
                  <a:srgbClr val="C00000"/>
                </a:solidFill>
              </a:rPr>
              <a:t>الثالثة </a:t>
            </a:r>
            <a:r>
              <a:rPr lang="ar-IQ" sz="3600" b="1" dirty="0" smtClean="0">
                <a:solidFill>
                  <a:srgbClr val="C00000"/>
                </a:solidFill>
              </a:rPr>
              <a:t>الدراسة الصباحية والمسائية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ar-IQ" sz="4800" b="1" dirty="0" smtClean="0">
                <a:solidFill>
                  <a:srgbClr val="7030A0"/>
                </a:solidFill>
              </a:rPr>
              <a:t>مادة تأهيل الإصابات الرياضية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ar-IQ" sz="4800" b="1" dirty="0" smtClean="0">
                <a:solidFill>
                  <a:srgbClr val="FF0000"/>
                </a:solidFill>
              </a:rPr>
              <a:t>أ.د.حسن هادي الهلالي</a:t>
            </a:r>
          </a:p>
          <a:p>
            <a:pPr marL="342900" lvl="0" indent="-342900" eaLnBrk="1" hangingPunct="1">
              <a:buFontTx/>
              <a:buChar char="•"/>
            </a:pPr>
            <a:r>
              <a:rPr lang="ar-IQ" altLang="ar-IQ" b="1" kern="0" dirty="0" err="1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أ.د</a:t>
            </a:r>
            <a:r>
              <a:rPr lang="ar-IQ" altLang="ar-IQ" b="1" kern="0" dirty="0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. حسن هادي الهلالي</a:t>
            </a:r>
          </a:p>
          <a:p>
            <a:pPr marL="342900" lvl="0" indent="-342900" eaLnBrk="1" hangingPunct="1">
              <a:buFontTx/>
              <a:buChar char="•"/>
            </a:pPr>
            <a:r>
              <a:rPr lang="ar-IQ" altLang="ar-IQ" b="1" kern="0" dirty="0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الجامعة المستنصرية – كلية التربية البدنية وعلوم </a:t>
            </a:r>
            <a:r>
              <a:rPr lang="ar-IQ" altLang="ar-IQ" b="1" kern="0" dirty="0" smtClean="0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الرياضة</a:t>
            </a:r>
            <a:endParaRPr lang="en-US" altLang="ar-IQ" b="1" kern="0" dirty="0">
              <a:solidFill>
                <a:srgbClr val="00B05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6289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 fontScale="90000"/>
          </a:bodyPr>
          <a:lstStyle/>
          <a:p>
            <a:endParaRPr lang="ar-IQ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208911" cy="568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56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>
                <a:solidFill>
                  <a:srgbClr val="00B0F0"/>
                </a:solidFill>
                <a:latin typeface="Simplified Arabic" pitchFamily="18" charset="-78"/>
                <a:cs typeface="Simplified Arabic" pitchFamily="18" charset="-78"/>
              </a:rPr>
              <a:t>نبدأ المحاضرة</a:t>
            </a:r>
            <a:endParaRPr lang="ar-IQ" b="1" dirty="0">
              <a:solidFill>
                <a:srgbClr val="00B0F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fontAlgn="base">
              <a:spcAft>
                <a:spcPct val="0"/>
              </a:spcAft>
              <a:buNone/>
            </a:pPr>
            <a:r>
              <a:rPr lang="ar-IQ" altLang="ar-IQ" sz="5400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الجزء الاول من الفصل الخامس</a:t>
            </a:r>
          </a:p>
          <a:p>
            <a:pPr marL="0" lvl="0" indent="0" algn="ctr" fontAlgn="base">
              <a:spcAft>
                <a:spcPct val="0"/>
              </a:spcAft>
              <a:buNone/>
            </a:pPr>
            <a:r>
              <a:rPr lang="ar-IQ" altLang="ar-IQ" sz="5400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( جهاز الحواس )</a:t>
            </a:r>
          </a:p>
        </p:txBody>
      </p:sp>
    </p:spTree>
    <p:extLst>
      <p:ext uri="{BB962C8B-B14F-4D97-AF65-F5344CB8AC3E}">
        <p14:creationId xmlns:p14="http://schemas.microsoft.com/office/powerpoint/2010/main" val="213087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576535"/>
          </a:xfrm>
        </p:spPr>
        <p:txBody>
          <a:bodyPr/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5ـ أعضاء الحواس الخمسة   </a:t>
            </a:r>
            <a:r>
              <a:rPr lang="en-US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The five senses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908720"/>
            <a:ext cx="8642350" cy="568893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ar-SA" altLang="ar-IQ" sz="3600" b="1" dirty="0" smtClean="0">
                <a:solidFill>
                  <a:srgbClr val="6600FF"/>
                </a:solidFill>
                <a:latin typeface="Simplified Arabic" pitchFamily="18" charset="-78"/>
                <a:cs typeface="Simplified Arabic" pitchFamily="18" charset="-78"/>
              </a:rPr>
              <a:t>إن أعضاء الحس (</a:t>
            </a:r>
            <a:r>
              <a:rPr lang="en-US" altLang="ar-IQ" sz="3600" b="1" dirty="0" smtClean="0">
                <a:solidFill>
                  <a:srgbClr val="6600FF"/>
                </a:solidFill>
                <a:latin typeface="Simplified Arabic" pitchFamily="18" charset="-78"/>
                <a:cs typeface="Simplified Arabic" pitchFamily="18" charset="-78"/>
              </a:rPr>
              <a:t>Sense organs</a:t>
            </a:r>
            <a:r>
              <a:rPr lang="ar-SA" altLang="ar-IQ" sz="3600" b="1" dirty="0" smtClean="0">
                <a:solidFill>
                  <a:srgbClr val="6600FF"/>
                </a:solidFill>
                <a:latin typeface="Simplified Arabic" pitchFamily="18" charset="-78"/>
                <a:cs typeface="Simplified Arabic" pitchFamily="18" charset="-78"/>
              </a:rPr>
              <a:t>) تُساعد الجهاز العصبي في أداء وظائفه</a:t>
            </a:r>
            <a:r>
              <a:rPr lang="ar-IQ" altLang="ar-IQ" sz="3600" b="1" dirty="0" smtClean="0">
                <a:solidFill>
                  <a:srgbClr val="6600FF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>
              <a:lnSpc>
                <a:spcPct val="90000"/>
              </a:lnSpc>
            </a:pPr>
            <a:r>
              <a:rPr lang="ar-SA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حيث إن من وظائف جهاز الحواس هو</a:t>
            </a:r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:ـ</a:t>
            </a:r>
          </a:p>
          <a:p>
            <a:pPr algn="just" eaLnBrk="1" hangingPunct="1">
              <a:lnSpc>
                <a:spcPct val="90000"/>
              </a:lnSpc>
            </a:pP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- 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جمع المعلومات الأولية عن الظروف البيئية </a:t>
            </a:r>
            <a:r>
              <a:rPr lang="ar-SA" altLang="ar-IQ" sz="3600" b="1" dirty="0" smtClean="0">
                <a:solidFill>
                  <a:srgbClr val="7030A0"/>
                </a:solidFill>
                <a:latin typeface="Simplified Arabic" pitchFamily="18" charset="-78"/>
                <a:cs typeface="Simplified Arabic" pitchFamily="18" charset="-78"/>
              </a:rPr>
              <a:t>الخارجية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  <a:sym typeface="Symbol" pitchFamily="18" charset="2"/>
                <a:hlinkClick r:id="" action="ppaction://noaction"/>
              </a:rPr>
              <a:t></a:t>
            </a:r>
            <a:endParaRPr lang="ar-IQ" altLang="ar-IQ" sz="3600" b="1" dirty="0" smtClean="0">
              <a:latin typeface="Simplified Arabic" pitchFamily="18" charset="-78"/>
              <a:cs typeface="Simplified Arabic" pitchFamily="18" charset="-78"/>
              <a:sym typeface="Symbol" pitchFamily="18" charset="2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- 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وكذلك الحالة </a:t>
            </a:r>
            <a:r>
              <a:rPr lang="ar-SA" altLang="ar-IQ" sz="3600" b="1" u="sng" dirty="0" smtClean="0">
                <a:solidFill>
                  <a:srgbClr val="6600FF"/>
                </a:solidFill>
                <a:latin typeface="Simplified Arabic" pitchFamily="18" charset="-78"/>
                <a:cs typeface="Simplified Arabic" pitchFamily="18" charset="-78"/>
              </a:rPr>
              <a:t>الداخلية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 لأعضاء الجسم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lvl="0" algn="just" eaLnBrk="1" hangingPunct="1">
              <a:lnSpc>
                <a:spcPct val="90000"/>
              </a:lnSpc>
            </a:pPr>
            <a:r>
              <a:rPr lang="ar-IQ" altLang="ar-IQ" sz="36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- </a:t>
            </a:r>
            <a:r>
              <a:rPr lang="ar-SA" altLang="ar-IQ" sz="36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إمداد </a:t>
            </a:r>
            <a:r>
              <a:rPr lang="ar-SA" altLang="ar-IQ" sz="36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المراكز العصبية بنتائج الأفعال الانعكاسية (</a:t>
            </a:r>
            <a:r>
              <a:rPr lang="en-US" altLang="ar-IQ" sz="36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Reflex actions</a:t>
            </a:r>
            <a:r>
              <a:rPr lang="ar-SA" altLang="ar-IQ" sz="36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) بمعنى (العلاقات العكسية</a:t>
            </a:r>
            <a:r>
              <a:rPr lang="ar-SA" altLang="ar-IQ" sz="36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)</a:t>
            </a:r>
            <a:r>
              <a:rPr lang="ar-IQ" altLang="ar-IQ" sz="36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  <a:endParaRPr lang="ar-SA" altLang="ar-IQ" sz="36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118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lvl="0"/>
            <a:r>
              <a:rPr lang="ar-SA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أهم </a:t>
            </a:r>
            <a:r>
              <a:rPr lang="ar-SA" altLang="ar-IQ" sz="3600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وظيفة يقوم بها </a:t>
            </a:r>
            <a:r>
              <a:rPr lang="ar-SA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جهاز</a:t>
            </a:r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الحواس</a:t>
            </a:r>
            <a:r>
              <a:rPr lang="ar-SA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sz="3600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هي</a:t>
            </a:r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:-</a:t>
            </a:r>
            <a:endParaRPr lang="ar-IQ" sz="3600" b="1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052736"/>
            <a:ext cx="8568952" cy="5616624"/>
          </a:xfrm>
        </p:spPr>
        <p:txBody>
          <a:bodyPr/>
          <a:lstStyle/>
          <a:p>
            <a:pPr lvl="0" algn="just" eaLnBrk="1" hangingPunct="1">
              <a:lnSpc>
                <a:spcPct val="90000"/>
              </a:lnSpc>
            </a:pPr>
            <a:r>
              <a:rPr lang="ar-SA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وبفضل </a:t>
            </a:r>
            <a:r>
              <a:rPr lang="ar-IQ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تلك الوظائف</a:t>
            </a:r>
            <a:endParaRPr lang="ar-SA" altLang="ar-IQ" b="1" dirty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lvl="0" algn="just" eaLnBrk="1" hangingPunct="1">
              <a:lnSpc>
                <a:spcPct val="90000"/>
              </a:lnSpc>
            </a:pPr>
            <a:r>
              <a:rPr lang="ar-SA" altLang="ar-IQ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تصحيح وتعديل الاستجابات الانعكاسية (</a:t>
            </a:r>
            <a:r>
              <a:rPr lang="en-US" altLang="ar-IQ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Reflex response</a:t>
            </a:r>
            <a:r>
              <a:rPr lang="ar-SA" altLang="ar-IQ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) المختلفة لأعضاء </a:t>
            </a:r>
            <a:r>
              <a:rPr lang="ar-SA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الجسم</a:t>
            </a:r>
            <a:r>
              <a:rPr lang="ar-IQ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lvl="0" algn="just" eaLnBrk="1" hangingPunct="1">
              <a:lnSpc>
                <a:spcPct val="90000"/>
              </a:lnSpc>
            </a:pPr>
            <a:r>
              <a:rPr lang="ar-IQ" altLang="ar-IQ" b="1" dirty="0" smtClean="0">
                <a:solidFill>
                  <a:srgbClr val="FF0066"/>
                </a:solidFill>
                <a:latin typeface="Simplified Arabic" pitchFamily="18" charset="-78"/>
                <a:cs typeface="Simplified Arabic" pitchFamily="18" charset="-78"/>
              </a:rPr>
              <a:t>المقصود </a:t>
            </a:r>
            <a:r>
              <a:rPr lang="ar-SA" altLang="ar-IQ" b="1" dirty="0">
                <a:solidFill>
                  <a:srgbClr val="FF0066"/>
                </a:solidFill>
                <a:latin typeface="Simplified Arabic" pitchFamily="18" charset="-78"/>
                <a:cs typeface="Simplified Arabic" pitchFamily="18" charset="-78"/>
              </a:rPr>
              <a:t>جمع المعلومات الأولية عن الظروف البيئية الخارجية</a:t>
            </a:r>
            <a:r>
              <a:rPr lang="ar-SA" altLang="ar-IQ" b="1" dirty="0" smtClean="0">
                <a:solidFill>
                  <a:srgbClr val="FF0066"/>
                </a:solidFill>
                <a:latin typeface="Simplified Arabic" pitchFamily="18" charset="-78"/>
                <a:cs typeface="Simplified Arabic" pitchFamily="18" charset="-78"/>
                <a:sym typeface="Symbol" pitchFamily="18" charset="2"/>
                <a:hlinkClick r:id="rId2" action="ppaction://hlinksldjump"/>
              </a:rPr>
              <a:t></a:t>
            </a:r>
            <a:endParaRPr lang="ar-SA" altLang="ar-IQ" b="1" dirty="0">
              <a:solidFill>
                <a:srgbClr val="FF0066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lvl="0" algn="just" eaLnBrk="1" hangingPunct="1">
              <a:lnSpc>
                <a:spcPct val="90000"/>
              </a:lnSpc>
            </a:pPr>
            <a:r>
              <a:rPr lang="ar-SA" altLang="ar-IQ" b="1" dirty="0">
                <a:solidFill>
                  <a:srgbClr val="0033CC"/>
                </a:solidFill>
                <a:latin typeface="Simplified Arabic" pitchFamily="18" charset="-78"/>
                <a:cs typeface="Simplified Arabic" pitchFamily="18" charset="-78"/>
              </a:rPr>
              <a:t>وأولها الاستجابات الحركية حيث يجب أن يستقبل الجهاز العصبي المركزي معلومات </a:t>
            </a:r>
            <a:r>
              <a:rPr lang="ar-SA" altLang="ar-IQ" b="1" dirty="0" smtClean="0">
                <a:solidFill>
                  <a:srgbClr val="0033CC"/>
                </a:solidFill>
                <a:latin typeface="Simplified Arabic" pitchFamily="18" charset="-78"/>
                <a:cs typeface="Simplified Arabic" pitchFamily="18" charset="-78"/>
              </a:rPr>
              <a:t>عن</a:t>
            </a:r>
            <a:r>
              <a:rPr lang="ar-IQ" altLang="ar-IQ" b="1" dirty="0" smtClean="0">
                <a:solidFill>
                  <a:srgbClr val="0033CC"/>
                </a:solidFill>
                <a:latin typeface="Simplified Arabic" pitchFamily="18" charset="-78"/>
                <a:cs typeface="Simplified Arabic" pitchFamily="18" charset="-78"/>
              </a:rPr>
              <a:t> الآتي:-</a:t>
            </a:r>
          </a:p>
          <a:p>
            <a:pPr lvl="0" algn="just" eaLnBrk="1" hangingPunct="1">
              <a:lnSpc>
                <a:spcPct val="90000"/>
              </a:lnSpc>
            </a:pPr>
            <a:r>
              <a:rPr lang="ar-IQ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- </a:t>
            </a:r>
            <a:r>
              <a:rPr lang="ar-SA" altLang="ar-IQ" b="1" dirty="0" smtClean="0">
                <a:solidFill>
                  <a:srgbClr val="6600FF"/>
                </a:solidFill>
                <a:latin typeface="Simplified Arabic" pitchFamily="18" charset="-78"/>
                <a:cs typeface="Simplified Arabic" pitchFamily="18" charset="-78"/>
              </a:rPr>
              <a:t>قوة</a:t>
            </a:r>
            <a:r>
              <a:rPr lang="ar-SA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و</a:t>
            </a:r>
            <a:r>
              <a:rPr lang="ar-SA" altLang="ar-IQ" b="1" dirty="0">
                <a:solidFill>
                  <a:srgbClr val="FF0066"/>
                </a:solidFill>
                <a:latin typeface="Simplified Arabic" pitchFamily="18" charset="-78"/>
                <a:cs typeface="Simplified Arabic" pitchFamily="18" charset="-78"/>
              </a:rPr>
              <a:t>فترة</a:t>
            </a:r>
            <a:r>
              <a:rPr lang="ar-SA" altLang="ar-IQ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دوام الانقباض العضلي </a:t>
            </a:r>
            <a:endParaRPr lang="ar-IQ" altLang="ar-IQ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lvl="0" algn="just" eaLnBrk="1" hangingPunct="1">
              <a:lnSpc>
                <a:spcPct val="90000"/>
              </a:lnSpc>
            </a:pPr>
            <a:r>
              <a:rPr lang="ar-IQ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- </a:t>
            </a:r>
            <a:r>
              <a:rPr lang="ar-SA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وعن </a:t>
            </a:r>
            <a:r>
              <a:rPr lang="ar-SA" altLang="ar-IQ" b="1" dirty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سرعة</a:t>
            </a:r>
            <a:r>
              <a:rPr lang="ar-SA" altLang="ar-IQ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و</a:t>
            </a:r>
            <a:r>
              <a:rPr lang="ar-SA" altLang="ar-IQ" b="1" dirty="0">
                <a:solidFill>
                  <a:srgbClr val="669900"/>
                </a:solidFill>
                <a:latin typeface="Simplified Arabic" pitchFamily="18" charset="-78"/>
                <a:cs typeface="Simplified Arabic" pitchFamily="18" charset="-78"/>
              </a:rPr>
              <a:t>دقة</a:t>
            </a:r>
            <a:r>
              <a:rPr lang="ar-SA" altLang="ar-IQ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تحريك الجسم </a:t>
            </a:r>
            <a:endParaRPr lang="ar-IQ" altLang="ar-IQ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lvl="0" algn="just" eaLnBrk="1" hangingPunct="1">
              <a:lnSpc>
                <a:spcPct val="90000"/>
              </a:lnSpc>
            </a:pPr>
            <a:r>
              <a:rPr lang="ar-IQ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- </a:t>
            </a:r>
            <a:r>
              <a:rPr lang="ar-SA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وعن </a:t>
            </a:r>
            <a:r>
              <a:rPr lang="ar-SA" altLang="ar-IQ" b="1" dirty="0">
                <a:solidFill>
                  <a:srgbClr val="FF66FF"/>
                </a:solidFill>
                <a:latin typeface="Simplified Arabic" pitchFamily="18" charset="-78"/>
                <a:cs typeface="Simplified Arabic" pitchFamily="18" charset="-78"/>
              </a:rPr>
              <a:t>تغيرات</a:t>
            </a:r>
            <a:r>
              <a:rPr lang="ar-SA" altLang="ar-IQ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إيقاع الحركة </a:t>
            </a:r>
            <a:endParaRPr lang="ar-IQ" altLang="ar-IQ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lvl="0" algn="just" eaLnBrk="1" hangingPunct="1">
              <a:lnSpc>
                <a:spcPct val="90000"/>
              </a:lnSpc>
            </a:pPr>
            <a:r>
              <a:rPr lang="ar-IQ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- </a:t>
            </a:r>
            <a:r>
              <a:rPr lang="ar-SA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وعن </a:t>
            </a:r>
            <a:r>
              <a:rPr lang="ar-SA" altLang="ar-IQ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درجة </a:t>
            </a:r>
            <a:r>
              <a:rPr lang="ar-SA" altLang="ar-IQ" b="1" dirty="0">
                <a:solidFill>
                  <a:srgbClr val="6600FF"/>
                </a:solidFill>
                <a:latin typeface="Simplified Arabic" pitchFamily="18" charset="-78"/>
                <a:cs typeface="Simplified Arabic" pitchFamily="18" charset="-78"/>
              </a:rPr>
              <a:t>تحقيق</a:t>
            </a:r>
            <a:r>
              <a:rPr lang="ar-SA" altLang="ar-IQ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الهدف المطلوب</a:t>
            </a:r>
            <a:r>
              <a:rPr lang="ar-IQ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.     </a:t>
            </a:r>
            <a:r>
              <a:rPr lang="ar-IQ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تكملة الوظائف</a:t>
            </a:r>
            <a:endParaRPr lang="en-US" altLang="ar-IQ" b="1" dirty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4192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504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ومن وظائف جهاز الحواس أيضاً</a:t>
            </a:r>
            <a:endParaRPr lang="en-US" altLang="ar-IQ" sz="32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36613"/>
            <a:ext cx="8785225" cy="5688012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ar-IQ" altLang="ar-IQ" sz="4800" b="1" dirty="0" smtClean="0">
                <a:latin typeface="Simplified Arabic" pitchFamily="18" charset="-78"/>
                <a:cs typeface="Simplified Arabic" pitchFamily="18" charset="-78"/>
              </a:rPr>
              <a:t>وي</a:t>
            </a:r>
            <a:r>
              <a:rPr lang="ar-SA" altLang="ar-IQ" sz="4800" b="1" dirty="0" smtClean="0">
                <a:latin typeface="Simplified Arabic" pitchFamily="18" charset="-78"/>
                <a:cs typeface="Simplified Arabic" pitchFamily="18" charset="-78"/>
              </a:rPr>
              <a:t>نقل</a:t>
            </a:r>
            <a:r>
              <a:rPr lang="ar-IQ" altLang="ar-IQ" sz="4800" b="1" dirty="0" smtClean="0">
                <a:latin typeface="Simplified Arabic" pitchFamily="18" charset="-78"/>
                <a:cs typeface="Simplified Arabic" pitchFamily="18" charset="-78"/>
              </a:rPr>
              <a:t> جهاز الحواس</a:t>
            </a:r>
            <a:r>
              <a:rPr lang="ar-SA" altLang="ar-IQ" sz="4800" b="1" dirty="0" smtClean="0">
                <a:latin typeface="Simplified Arabic" pitchFamily="18" charset="-78"/>
                <a:cs typeface="Simplified Arabic" pitchFamily="18" charset="-78"/>
              </a:rPr>
              <a:t> للدماغ أيضاً معلومات عن </a:t>
            </a:r>
            <a:r>
              <a:rPr lang="ar-IQ" altLang="ar-IQ" sz="4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حالة</a:t>
            </a:r>
            <a:r>
              <a:rPr lang="ar-SA" altLang="ar-IQ" sz="4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مفاصل الجسم</a:t>
            </a:r>
            <a:endParaRPr lang="en-US" altLang="ar-IQ" sz="48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ar-SA" altLang="ar-IQ" sz="4800" b="1" dirty="0" smtClean="0">
                <a:solidFill>
                  <a:srgbClr val="00B0F0"/>
                </a:solidFill>
                <a:latin typeface="Simplified Arabic" pitchFamily="18" charset="-78"/>
                <a:cs typeface="Simplified Arabic" pitchFamily="18" charset="-78"/>
              </a:rPr>
              <a:t>وعضلاته</a:t>
            </a:r>
            <a:r>
              <a:rPr lang="ar-SA" altLang="ar-IQ" sz="48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sz="4800" b="1" dirty="0" smtClean="0">
                <a:solidFill>
                  <a:srgbClr val="7030A0"/>
                </a:solidFill>
                <a:latin typeface="Simplified Arabic" pitchFamily="18" charset="-78"/>
                <a:cs typeface="Simplified Arabic" pitchFamily="18" charset="-78"/>
              </a:rPr>
              <a:t>ودرجة الراحة</a:t>
            </a:r>
            <a:r>
              <a:rPr lang="ar-SA" altLang="ar-IQ" sz="4800" b="1" dirty="0" smtClean="0">
                <a:latin typeface="Simplified Arabic" pitchFamily="18" charset="-78"/>
                <a:cs typeface="Simplified Arabic" pitchFamily="18" charset="-78"/>
              </a:rPr>
              <a:t> أو </a:t>
            </a:r>
            <a:r>
              <a:rPr lang="ar-SA" altLang="ar-IQ" sz="4800" b="1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الإرهاق</a:t>
            </a:r>
            <a:r>
              <a:rPr lang="ar-SA" altLang="ar-IQ" sz="4800" b="1" dirty="0" smtClean="0">
                <a:latin typeface="Simplified Arabic" pitchFamily="18" charset="-78"/>
                <a:cs typeface="Simplified Arabic" pitchFamily="18" charset="-78"/>
              </a:rPr>
              <a:t> التي هي فيه وغيرها من المعلومات</a:t>
            </a:r>
            <a:r>
              <a:rPr lang="ar-IQ" altLang="ar-IQ" sz="48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>
              <a:lnSpc>
                <a:spcPct val="90000"/>
              </a:lnSpc>
            </a:pPr>
            <a:r>
              <a:rPr lang="ar-IQ" altLang="ar-IQ" sz="4800" b="1" dirty="0" smtClean="0">
                <a:latin typeface="Simplified Arabic" pitchFamily="18" charset="-78"/>
                <a:cs typeface="Simplified Arabic" pitchFamily="18" charset="-78"/>
              </a:rPr>
              <a:t>ملاحظة: </a:t>
            </a:r>
            <a:r>
              <a:rPr lang="ar-SA" altLang="ar-IQ" sz="4800" b="1" dirty="0" smtClean="0">
                <a:latin typeface="Simplified Arabic" pitchFamily="18" charset="-78"/>
                <a:cs typeface="Simplified Arabic" pitchFamily="18" charset="-78"/>
              </a:rPr>
              <a:t>(يبلغ </a:t>
            </a:r>
            <a:r>
              <a:rPr lang="ar-SA" altLang="ar-IQ" sz="4800" b="1" dirty="0">
                <a:latin typeface="Simplified Arabic" pitchFamily="18" charset="-78"/>
                <a:cs typeface="Simplified Arabic" pitchFamily="18" charset="-78"/>
              </a:rPr>
              <a:t>عدد المفاصل في جسم الإنسان البالغ ما يقارب </a:t>
            </a:r>
            <a:r>
              <a:rPr lang="ar-SA" altLang="ar-IQ" sz="4800" b="1" dirty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220</a:t>
            </a:r>
            <a:r>
              <a:rPr lang="ar-SA" altLang="ar-IQ" sz="4800" b="1" dirty="0">
                <a:latin typeface="Simplified Arabic" pitchFamily="18" charset="-78"/>
                <a:cs typeface="Simplified Arabic" pitchFamily="18" charset="-78"/>
              </a:rPr>
              <a:t> مفصلاً) </a:t>
            </a:r>
            <a:endParaRPr lang="en-US" altLang="ar-IQ" sz="4800" b="1" dirty="0"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lnSpc>
                <a:spcPct val="90000"/>
              </a:lnSpc>
            </a:pPr>
            <a:endParaRPr lang="ar-IQ" altLang="ar-IQ" sz="4800" b="1" dirty="0">
              <a:latin typeface="Simplified Arabic" pitchFamily="18" charset="-78"/>
              <a:cs typeface="Simplified Arabic" pitchFamily="18" charset="-78"/>
            </a:endParaRPr>
          </a:p>
          <a:p>
            <a:pPr algn="l" eaLnBrk="1" hangingPunct="1">
              <a:lnSpc>
                <a:spcPct val="90000"/>
              </a:lnSpc>
            </a:pPr>
            <a:r>
              <a:rPr lang="ar-IQ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تكملة الوظائف</a:t>
            </a:r>
          </a:p>
        </p:txBody>
      </p:sp>
    </p:spTree>
    <p:extLst>
      <p:ext uri="{BB962C8B-B14F-4D97-AF65-F5344CB8AC3E}">
        <p14:creationId xmlns:p14="http://schemas.microsoft.com/office/powerpoint/2010/main" val="146242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ar-IQ" sz="36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تكملة </a:t>
            </a:r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/ </a:t>
            </a:r>
            <a:r>
              <a:rPr lang="ar-IQ" altLang="ar-IQ" sz="3600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وظائف جهاز الحواس أيضاً</a:t>
            </a:r>
            <a:endParaRPr lang="ar-IQ" sz="3600" dirty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616624"/>
          </a:xfrm>
        </p:spPr>
        <p:txBody>
          <a:bodyPr>
            <a:normAutofit lnSpcReduction="10000"/>
          </a:bodyPr>
          <a:lstStyle/>
          <a:p>
            <a:pPr lvl="0" algn="just">
              <a:lnSpc>
                <a:spcPct val="90000"/>
              </a:lnSpc>
            </a:pPr>
            <a:r>
              <a:rPr lang="ar-SA" altLang="ar-IQ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هذا بالإضافة إلى إن جهاز الحواس يقوم بدور تنظيمي للحالة </a:t>
            </a:r>
            <a:r>
              <a:rPr lang="ar-SA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الوظيفية</a:t>
            </a:r>
            <a:r>
              <a:rPr lang="ar-IQ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(</a:t>
            </a:r>
            <a:r>
              <a:rPr lang="ar-IQ" altLang="ar-IQ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وظائف اجهزة الجسم الداخلية</a:t>
            </a:r>
            <a:r>
              <a:rPr lang="ar-IQ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)</a:t>
            </a:r>
            <a:r>
              <a:rPr lang="ar-SA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للجسم </a:t>
            </a:r>
            <a:endParaRPr lang="ar-IQ" altLang="ar-IQ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lvl="0" algn="just">
              <a:lnSpc>
                <a:spcPct val="90000"/>
              </a:lnSpc>
            </a:pPr>
            <a:r>
              <a:rPr lang="ar-SA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حيث </a:t>
            </a:r>
            <a:r>
              <a:rPr lang="ar-SA" altLang="ar-IQ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أن استمرار توصيل المعلومات إلى قشرة الدماغ من مختلف المستقبلات الحسية يعد عاملا مساعدا على الحفاظ بالمستوى الطبيعي للحالة الوظيفية. </a:t>
            </a:r>
          </a:p>
          <a:p>
            <a:pPr lvl="0" algn="just">
              <a:lnSpc>
                <a:spcPct val="90000"/>
              </a:lnSpc>
            </a:pPr>
            <a:r>
              <a:rPr lang="ar-SA" altLang="ar-IQ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كل ذلك يتم من خلال الحواس الخمسة </a:t>
            </a:r>
            <a:r>
              <a:rPr lang="en-US" altLang="ar-IQ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The five </a:t>
            </a:r>
            <a:r>
              <a:rPr lang="en-US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senses</a:t>
            </a:r>
            <a:r>
              <a:rPr lang="ar-IQ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:-</a:t>
            </a:r>
            <a:endParaRPr lang="en-US" altLang="ar-IQ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lvl="0" algn="just">
              <a:lnSpc>
                <a:spcPct val="90000"/>
              </a:lnSpc>
            </a:pPr>
            <a:r>
              <a:rPr lang="en-US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- </a:t>
            </a:r>
            <a:r>
              <a:rPr lang="ar-IQ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العين </a:t>
            </a:r>
            <a:r>
              <a:rPr lang="ar-IQ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    حاسة </a:t>
            </a:r>
            <a:r>
              <a:rPr lang="ar-SA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(النظر </a:t>
            </a:r>
            <a:r>
              <a:rPr lang="en-US" altLang="ar-IQ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Sight</a:t>
            </a:r>
            <a:r>
              <a:rPr lang="ar-SA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)</a:t>
            </a:r>
            <a:r>
              <a:rPr lang="en-US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  <a:r>
              <a:rPr lang="ar-SA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endParaRPr lang="en-US" altLang="ar-IQ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lvl="0" algn="just">
              <a:lnSpc>
                <a:spcPct val="90000"/>
              </a:lnSpc>
            </a:pPr>
            <a:r>
              <a:rPr lang="en-US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-   </a:t>
            </a:r>
            <a:r>
              <a:rPr lang="ar-SA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الأنف </a:t>
            </a:r>
            <a:r>
              <a:rPr lang="ar-IQ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   حاسة </a:t>
            </a:r>
            <a:r>
              <a:rPr lang="ar-SA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(الشم </a:t>
            </a:r>
            <a:r>
              <a:rPr lang="en-US" altLang="ar-IQ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Smell</a:t>
            </a:r>
            <a:r>
              <a:rPr lang="ar-SA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)</a:t>
            </a:r>
            <a:r>
              <a:rPr lang="en-US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  <a:r>
              <a:rPr lang="ar-SA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endParaRPr lang="en-US" altLang="ar-IQ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lvl="0" algn="just">
              <a:lnSpc>
                <a:spcPct val="90000"/>
              </a:lnSpc>
            </a:pPr>
            <a:r>
              <a:rPr lang="en-US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-     </a:t>
            </a:r>
            <a:r>
              <a:rPr lang="ar-SA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الفم </a:t>
            </a:r>
            <a:r>
              <a:rPr lang="ar-IQ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     حاسة </a:t>
            </a:r>
            <a:r>
              <a:rPr lang="ar-SA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(التذوق </a:t>
            </a:r>
            <a:r>
              <a:rPr lang="en-US" altLang="ar-IQ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Tasting</a:t>
            </a:r>
            <a:r>
              <a:rPr lang="ar-SA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)</a:t>
            </a:r>
            <a:r>
              <a:rPr lang="en-US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lvl="0" algn="just">
              <a:lnSpc>
                <a:spcPct val="90000"/>
              </a:lnSpc>
            </a:pPr>
            <a:r>
              <a:rPr lang="en-US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-       </a:t>
            </a:r>
            <a:r>
              <a:rPr lang="ar-SA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والأذن</a:t>
            </a:r>
            <a:r>
              <a:rPr lang="ar-IQ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  </a:t>
            </a:r>
            <a:r>
              <a:rPr lang="ar-SA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حاسة </a:t>
            </a:r>
            <a:r>
              <a:rPr lang="ar-SA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(السمع </a:t>
            </a:r>
            <a:r>
              <a:rPr lang="en-US" altLang="ar-IQ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Hearing</a:t>
            </a:r>
            <a:r>
              <a:rPr lang="ar-SA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)</a:t>
            </a:r>
            <a:r>
              <a:rPr lang="en-US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lvl="0" algn="just">
              <a:lnSpc>
                <a:spcPct val="90000"/>
              </a:lnSpc>
            </a:pPr>
            <a:r>
              <a:rPr lang="en-US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-         </a:t>
            </a:r>
            <a:r>
              <a:rPr lang="ar-SA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والجلد </a:t>
            </a:r>
            <a:r>
              <a:rPr lang="ar-IQ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   حاسة </a:t>
            </a:r>
            <a:r>
              <a:rPr lang="ar-SA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(اللمس </a:t>
            </a:r>
            <a:r>
              <a:rPr lang="en-US" altLang="ar-IQ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Touch</a:t>
            </a:r>
            <a:r>
              <a:rPr lang="ar-SA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).</a:t>
            </a:r>
            <a:endParaRPr lang="en-US" altLang="ar-IQ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710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5889"/>
            <a:ext cx="8496944" cy="576808"/>
          </a:xfrm>
        </p:spPr>
        <p:txBody>
          <a:bodyPr>
            <a:normAutofit/>
          </a:bodyPr>
          <a:lstStyle/>
          <a:p>
            <a:pPr eaLnBrk="1" hangingPunct="1"/>
            <a:r>
              <a:rPr lang="ar-SA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5ـ1 الجهاز العصبي والحواس  </a:t>
            </a:r>
            <a:r>
              <a:rPr lang="en-US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Sense and nervous system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36713"/>
            <a:ext cx="8713787" cy="5760938"/>
          </a:xfrm>
        </p:spPr>
        <p:txBody>
          <a:bodyPr/>
          <a:lstStyle/>
          <a:p>
            <a:pPr algn="just" eaLnBrk="1" hangingPunct="1"/>
            <a:r>
              <a:rPr lang="ar-SA" altLang="ar-IQ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يتطلب السلوك الحركي للإنسان في البيئة المحيطة:-</a:t>
            </a:r>
          </a:p>
          <a:p>
            <a:pPr algn="just" eaLnBrk="1" hangingPunct="1"/>
            <a:r>
              <a:rPr lang="ar-IQ" altLang="ar-IQ" b="1" dirty="0" smtClean="0">
                <a:solidFill>
                  <a:srgbClr val="3366FF"/>
                </a:solidFill>
                <a:latin typeface="Simplified Arabic" pitchFamily="18" charset="-78"/>
                <a:cs typeface="Simplified Arabic" pitchFamily="18" charset="-78"/>
              </a:rPr>
              <a:t>- </a:t>
            </a:r>
            <a:r>
              <a:rPr lang="ar-SA" altLang="ar-IQ" b="1" dirty="0" smtClean="0">
                <a:solidFill>
                  <a:srgbClr val="3366FF"/>
                </a:solidFill>
                <a:latin typeface="Simplified Arabic" pitchFamily="18" charset="-78"/>
                <a:cs typeface="Simplified Arabic" pitchFamily="18" charset="-78"/>
              </a:rPr>
              <a:t>استمرار تحليل الظروف الخارجية </a:t>
            </a:r>
          </a:p>
          <a:p>
            <a:pPr algn="just" eaLnBrk="1" hangingPunct="1"/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- 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وكذلك إحساس المراكز العصبية </a:t>
            </a:r>
            <a:r>
              <a:rPr lang="ar-SA" altLang="ar-IQ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بحالة أجهزة الجسم الداخلية</a:t>
            </a:r>
          </a:p>
          <a:p>
            <a:pPr algn="just" eaLnBrk="1" hangingPunct="1"/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وهناك جهاز خاص يقوم بمهمة تحليل المثيرات الخارجية والداخلية أطلق عليه العالم (</a:t>
            </a:r>
            <a:r>
              <a:rPr lang="ar-SA" altLang="ar-IQ" b="1" dirty="0" err="1" smtClean="0">
                <a:latin typeface="Simplified Arabic" pitchFamily="18" charset="-78"/>
                <a:cs typeface="Simplified Arabic" pitchFamily="18" charset="-78"/>
              </a:rPr>
              <a:t>بافلوف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) مصطلح مستقبل أو محلل (</a:t>
            </a:r>
            <a:r>
              <a:rPr lang="en-US" altLang="ar-IQ" b="1" dirty="0" smtClean="0">
                <a:latin typeface="Simplified Arabic" pitchFamily="18" charset="-78"/>
                <a:cs typeface="Simplified Arabic" pitchFamily="18" charset="-78"/>
              </a:rPr>
              <a:t>Receiver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)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. </a:t>
            </a:r>
          </a:p>
          <a:p>
            <a:pPr algn="just" eaLnBrk="1" hangingPunct="1"/>
            <a:r>
              <a:rPr lang="ar-SA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يعرف المستقبل أو المحلل (</a:t>
            </a:r>
            <a:r>
              <a:rPr lang="en-US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Receiver</a:t>
            </a:r>
            <a:r>
              <a:rPr lang="ar-SA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) بأنه:ـ</a:t>
            </a:r>
            <a:endParaRPr lang="ar-IQ" altLang="ar-IQ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/>
            <a:r>
              <a:rPr lang="ar-IQ" altLang="ar-IQ" b="1" dirty="0" smtClean="0">
                <a:solidFill>
                  <a:srgbClr val="CC0099"/>
                </a:solidFill>
                <a:latin typeface="Simplified Arabic" pitchFamily="18" charset="-78"/>
                <a:cs typeface="Simplified Arabic" pitchFamily="18" charset="-78"/>
              </a:rPr>
              <a:t>[ </a:t>
            </a:r>
            <a:r>
              <a:rPr lang="ar-SA" altLang="ar-IQ" b="1" dirty="0" smtClean="0">
                <a:solidFill>
                  <a:srgbClr val="CC0099"/>
                </a:solidFill>
                <a:latin typeface="Simplified Arabic" pitchFamily="18" charset="-78"/>
                <a:cs typeface="Simplified Arabic" pitchFamily="18" charset="-78"/>
              </a:rPr>
              <a:t>تركيب خاص يقوم بتحويل طاقة المثير الخارجي إلى طاقة خاصة على شكل إشارة عصبية لنقل المعلومات إلى المراكز العصبية</a:t>
            </a:r>
            <a:r>
              <a:rPr lang="ar-IQ" altLang="ar-IQ" b="1" dirty="0" smtClean="0">
                <a:solidFill>
                  <a:srgbClr val="CC0099"/>
                </a:solidFill>
                <a:latin typeface="Simplified Arabic" pitchFamily="18" charset="-78"/>
                <a:cs typeface="Simplified Arabic" pitchFamily="18" charset="-78"/>
              </a:rPr>
              <a:t> ].</a:t>
            </a:r>
          </a:p>
          <a:p>
            <a:pPr eaLnBrk="1" hangingPunct="1"/>
            <a:endParaRPr lang="en-US" altLang="ar-IQ" dirty="0" smtClean="0"/>
          </a:p>
        </p:txBody>
      </p:sp>
    </p:spTree>
    <p:extLst>
      <p:ext uri="{BB962C8B-B14F-4D97-AF65-F5344CB8AC3E}">
        <p14:creationId xmlns:p14="http://schemas.microsoft.com/office/powerpoint/2010/main" val="7086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504825"/>
          </a:xfrm>
        </p:spPr>
        <p:txBody>
          <a:bodyPr>
            <a:noAutofit/>
          </a:bodyPr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لماذا سميت المستقبلات الحسية أجهزة الحواس</a:t>
            </a:r>
            <a:endParaRPr lang="en-US" altLang="ar-IQ" sz="32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908050"/>
            <a:ext cx="8713787" cy="5834063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ar-IQ" altLang="ar-IQ" sz="4000" b="1" dirty="0" smtClean="0">
                <a:solidFill>
                  <a:srgbClr val="6600FF"/>
                </a:solidFill>
                <a:latin typeface="Simplified Arabic" pitchFamily="18" charset="-78"/>
                <a:cs typeface="Simplified Arabic" pitchFamily="18" charset="-78"/>
              </a:rPr>
              <a:t>المستقبلات الحسية </a:t>
            </a:r>
            <a:r>
              <a:rPr lang="ar-SA" altLang="ar-IQ" sz="4000" b="1" dirty="0" smtClean="0">
                <a:solidFill>
                  <a:srgbClr val="6600FF"/>
                </a:solidFill>
                <a:latin typeface="Simplified Arabic" pitchFamily="18" charset="-78"/>
                <a:cs typeface="Simplified Arabic" pitchFamily="18" charset="-78"/>
              </a:rPr>
              <a:t>أو المحللات ذات مستويات مختلفة ومعقدة التركيب </a:t>
            </a:r>
          </a:p>
          <a:p>
            <a:pPr algn="just" eaLnBrk="1" hangingPunct="1"/>
            <a:r>
              <a:rPr lang="ar-SA" altLang="ar-IQ" sz="4000" b="1" dirty="0" smtClean="0">
                <a:solidFill>
                  <a:srgbClr val="CC0066"/>
                </a:solidFill>
                <a:latin typeface="Simplified Arabic" pitchFamily="18" charset="-78"/>
                <a:cs typeface="Simplified Arabic" pitchFamily="18" charset="-78"/>
              </a:rPr>
              <a:t>تقوم بنقل المعلومات من المستقبلات إلى قشرة المخ </a:t>
            </a:r>
          </a:p>
          <a:p>
            <a:pPr algn="just" eaLnBrk="1" hangingPunct="1"/>
            <a:r>
              <a:rPr lang="ar-SA" altLang="ar-IQ" sz="4000" b="1" dirty="0" smtClean="0">
                <a:solidFill>
                  <a:srgbClr val="669900"/>
                </a:solidFill>
                <a:latin typeface="Simplified Arabic" pitchFamily="18" charset="-78"/>
                <a:cs typeface="Simplified Arabic" pitchFamily="18" charset="-78"/>
              </a:rPr>
              <a:t>ومالها من تأثير تنظيمي على المستقبلات والمراكز العصبية </a:t>
            </a:r>
          </a:p>
          <a:p>
            <a:pPr algn="just" eaLnBrk="1" hangingPunct="1"/>
            <a:r>
              <a:rPr lang="ar-SA" altLang="ar-IQ" sz="4000" b="1" dirty="0" smtClean="0">
                <a:solidFill>
                  <a:srgbClr val="FF66FF"/>
                </a:solidFill>
                <a:latin typeface="Simplified Arabic" pitchFamily="18" charset="-78"/>
                <a:cs typeface="Simplified Arabic" pitchFamily="18" charset="-78"/>
              </a:rPr>
              <a:t>مما يجعلنا نطلق عليها اسم </a:t>
            </a:r>
            <a:endParaRPr lang="ar-IQ" altLang="ar-IQ" sz="4000" b="1" dirty="0" smtClean="0">
              <a:solidFill>
                <a:srgbClr val="FF66FF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/>
            <a:r>
              <a:rPr lang="ar-SA" altLang="ar-IQ" sz="4000" b="1" dirty="0" smtClean="0">
                <a:latin typeface="Simplified Arabic" pitchFamily="18" charset="-78"/>
                <a:cs typeface="Simplified Arabic" pitchFamily="18" charset="-78"/>
              </a:rPr>
              <a:t>الأجهزة الحسية ( الحواس </a:t>
            </a:r>
            <a:r>
              <a:rPr lang="en-US" altLang="ar-IQ" sz="4000" b="1" dirty="0" smtClean="0">
                <a:latin typeface="Simplified Arabic" pitchFamily="18" charset="-78"/>
                <a:cs typeface="Simplified Arabic" pitchFamily="18" charset="-78"/>
              </a:rPr>
              <a:t>System</a:t>
            </a:r>
            <a:r>
              <a:rPr lang="ar-SA" altLang="ar-IQ" sz="4000" b="1" dirty="0" smtClean="0">
                <a:latin typeface="Simplified Arabic" pitchFamily="18" charset="-78"/>
                <a:cs typeface="Simplified Arabic" pitchFamily="18" charset="-78"/>
              </a:rPr>
              <a:t>).</a:t>
            </a:r>
            <a:endParaRPr lang="en-US" altLang="ar-IQ" sz="4000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5481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20824"/>
          </a:xfrm>
        </p:spPr>
        <p:txBody>
          <a:bodyPr>
            <a:normAutofit/>
          </a:bodyPr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5ـ2 الحواس الخمسة    </a:t>
            </a:r>
            <a:r>
              <a:rPr lang="en-US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The five senses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908719"/>
            <a:ext cx="8785225" cy="5833393"/>
          </a:xfrm>
        </p:spPr>
        <p:txBody>
          <a:bodyPr/>
          <a:lstStyle/>
          <a:p>
            <a:pPr algn="just" eaLnBrk="1" hangingPunct="1"/>
            <a:r>
              <a:rPr lang="ar-SA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أولاً : حاسة الإبصار </a:t>
            </a:r>
            <a:r>
              <a:rPr lang="en-US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Vision</a:t>
            </a:r>
            <a:endParaRPr lang="ar-SA" altLang="ar-IQ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/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يقوم جهاز الإبصار </a:t>
            </a:r>
            <a:r>
              <a:rPr lang="ar-SA" altLang="ar-IQ" b="1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باستقبال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 و</a:t>
            </a:r>
            <a:r>
              <a:rPr lang="ar-SA" altLang="ar-IQ" b="1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تحليل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 المثيرات </a:t>
            </a:r>
            <a:r>
              <a:rPr lang="ar-SA" altLang="ar-IQ" b="1" dirty="0" smtClean="0">
                <a:solidFill>
                  <a:srgbClr val="00B0F0"/>
                </a:solidFill>
                <a:latin typeface="Simplified Arabic" pitchFamily="18" charset="-78"/>
                <a:cs typeface="Simplified Arabic" pitchFamily="18" charset="-78"/>
              </a:rPr>
              <a:t>الضوئية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/>
            <a:r>
              <a:rPr lang="ar-SA" altLang="ar-IQ" b="1" dirty="0" smtClean="0">
                <a:solidFill>
                  <a:srgbClr val="00B0F0"/>
                </a:solidFill>
                <a:latin typeface="Simplified Arabic" pitchFamily="18" charset="-78"/>
                <a:cs typeface="Simplified Arabic" pitchFamily="18" charset="-78"/>
              </a:rPr>
              <a:t>وبواسطة العين يستطيع الإنسان تمييز:</a:t>
            </a:r>
            <a:r>
              <a:rPr lang="ar-IQ" altLang="ar-IQ" b="1" dirty="0" smtClean="0">
                <a:solidFill>
                  <a:srgbClr val="00B0F0"/>
                </a:solidFill>
                <a:latin typeface="Simplified Arabic" pitchFamily="18" charset="-78"/>
                <a:cs typeface="Simplified Arabic" pitchFamily="18" charset="-78"/>
              </a:rPr>
              <a:t>-</a:t>
            </a:r>
            <a:endParaRPr lang="ar-SA" altLang="ar-IQ" b="1" dirty="0" smtClean="0">
              <a:solidFill>
                <a:srgbClr val="00B0F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/>
            <a:r>
              <a:rPr lang="ar-IQ" altLang="ar-IQ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  - </a:t>
            </a:r>
            <a:r>
              <a:rPr lang="ar-SA" altLang="ar-IQ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الألوان </a:t>
            </a:r>
          </a:p>
          <a:p>
            <a:pPr algn="just" eaLnBrk="1" hangingPunct="1"/>
            <a:r>
              <a:rPr lang="ar-IQ" altLang="ar-IQ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    - </a:t>
            </a:r>
            <a:r>
              <a:rPr lang="ar-SA" altLang="ar-IQ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والمسافات </a:t>
            </a:r>
          </a:p>
          <a:p>
            <a:pPr algn="just" eaLnBrk="1" hangingPunct="1"/>
            <a:r>
              <a:rPr lang="ar-IQ" altLang="ar-IQ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      - </a:t>
            </a:r>
            <a:r>
              <a:rPr lang="ar-SA" altLang="ar-IQ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والإحجام </a:t>
            </a:r>
          </a:p>
          <a:p>
            <a:pPr algn="just" eaLnBrk="1" hangingPunct="1"/>
            <a:r>
              <a:rPr lang="ar-IQ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العين </a:t>
            </a:r>
            <a:r>
              <a:rPr lang="ar-SA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(</a:t>
            </a:r>
            <a:r>
              <a:rPr lang="en-US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eye</a:t>
            </a:r>
            <a:r>
              <a:rPr lang="ar-SA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) 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: هي جهاز الحِس البصري</a:t>
            </a:r>
          </a:p>
          <a:p>
            <a:pPr algn="just" eaLnBrk="1" hangingPunct="1"/>
            <a:r>
              <a:rPr lang="ar-IQ" altLang="ar-IQ" b="1" dirty="0" smtClean="0">
                <a:solidFill>
                  <a:srgbClr val="0033CC"/>
                </a:solidFill>
                <a:latin typeface="Simplified Arabic" pitchFamily="18" charset="-78"/>
                <a:cs typeface="Simplified Arabic" pitchFamily="18" charset="-78"/>
              </a:rPr>
              <a:t>وهي عبارة عن جسم كروي مظلم الشكل تقريباً.</a:t>
            </a:r>
          </a:p>
          <a:p>
            <a:pPr algn="just" eaLnBrk="1" hangingPunct="1"/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- (</a:t>
            </a:r>
            <a:r>
              <a:rPr lang="ar-SA" altLang="ar-IQ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مقلة العين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) 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يبلغ قطرها (</a:t>
            </a:r>
            <a:r>
              <a:rPr lang="ar-IQ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2.5سم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).</a:t>
            </a:r>
            <a:endParaRPr lang="en-US" altLang="ar-IQ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833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عنوان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647799"/>
          </a:xfrm>
        </p:spPr>
        <p:txBody>
          <a:bodyPr>
            <a:normAutofit fontScale="90000"/>
          </a:bodyPr>
          <a:lstStyle/>
          <a:p>
            <a:r>
              <a:rPr lang="ar-SA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مكونات مقلة العين</a:t>
            </a:r>
            <a:endParaRPr lang="ar-IQ" altLang="ar-IQ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0243" name="عنصر نائب للمحتوى 2"/>
          <p:cNvSpPr>
            <a:spLocks noGrp="1"/>
          </p:cNvSpPr>
          <p:nvPr>
            <p:ph idx="1"/>
          </p:nvPr>
        </p:nvSpPr>
        <p:spPr>
          <a:xfrm>
            <a:off x="250825" y="980727"/>
            <a:ext cx="8713788" cy="5761385"/>
          </a:xfrm>
        </p:spPr>
        <p:txBody>
          <a:bodyPr/>
          <a:lstStyle/>
          <a:p>
            <a:pPr marL="609600" indent="-609600" algn="just" eaLnBrk="1" hangingPunct="1">
              <a:lnSpc>
                <a:spcPct val="90000"/>
              </a:lnSpc>
            </a:pPr>
            <a:r>
              <a:rPr lang="ar-SA" altLang="ar-IQ" sz="4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تتكون مقلة العين من ثلاث طبقات من النسيج هي :</a:t>
            </a:r>
            <a:r>
              <a:rPr lang="ar-IQ" altLang="ar-IQ" sz="4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-</a:t>
            </a:r>
          </a:p>
          <a:p>
            <a:pPr marL="609600" indent="-609600" algn="just" eaLnBrk="1" hangingPunct="1">
              <a:lnSpc>
                <a:spcPct val="90000"/>
              </a:lnSpc>
            </a:pPr>
            <a:r>
              <a:rPr lang="ar-IQ" altLang="ar-IQ" sz="4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أولاً</a:t>
            </a:r>
            <a:r>
              <a:rPr lang="ar-IQ" altLang="ar-IQ" sz="4400" b="1" dirty="0" smtClean="0">
                <a:latin typeface="Simplified Arabic" pitchFamily="18" charset="-78"/>
                <a:cs typeface="Simplified Arabic" pitchFamily="18" charset="-78"/>
              </a:rPr>
              <a:t> ـ </a:t>
            </a:r>
            <a:r>
              <a:rPr lang="ar-SA" altLang="ar-IQ" sz="4400" b="1" dirty="0" smtClean="0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الخارجية : الصلبة</a:t>
            </a:r>
            <a:r>
              <a:rPr lang="ar-IQ" altLang="ar-IQ" sz="4400" b="1" dirty="0" smtClean="0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      </a:t>
            </a:r>
            <a:r>
              <a:rPr lang="ar-SA" altLang="ar-IQ" sz="4400" b="1" dirty="0" smtClean="0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en-US" altLang="ar-IQ" sz="4400" b="1" dirty="0" smtClean="0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Sclera) </a:t>
            </a:r>
            <a:r>
              <a:rPr lang="ar-SA" altLang="ar-IQ" sz="4400" b="1" dirty="0" smtClean="0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).</a:t>
            </a:r>
          </a:p>
          <a:p>
            <a:pPr marL="609600" indent="-609600" algn="just" eaLnBrk="1" hangingPunct="1">
              <a:lnSpc>
                <a:spcPct val="90000"/>
              </a:lnSpc>
            </a:pPr>
            <a:r>
              <a:rPr lang="ar-SA" altLang="ar-IQ" sz="4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ثانياً</a:t>
            </a:r>
            <a:r>
              <a:rPr lang="ar-SA" altLang="ar-IQ" sz="4400" b="1" dirty="0" smtClean="0">
                <a:latin typeface="Simplified Arabic" pitchFamily="18" charset="-78"/>
                <a:cs typeface="Simplified Arabic" pitchFamily="18" charset="-78"/>
              </a:rPr>
              <a:t> ـ </a:t>
            </a:r>
            <a:r>
              <a:rPr lang="ar-SA" altLang="ar-IQ" sz="4400" b="1" dirty="0" smtClean="0">
                <a:solidFill>
                  <a:srgbClr val="00B0F0"/>
                </a:solidFill>
                <a:latin typeface="Simplified Arabic" pitchFamily="18" charset="-78"/>
                <a:cs typeface="Simplified Arabic" pitchFamily="18" charset="-78"/>
              </a:rPr>
              <a:t>الوسطى : المشيمية  </a:t>
            </a:r>
            <a:r>
              <a:rPr lang="en-US" altLang="ar-IQ" sz="4400" b="1" dirty="0" smtClean="0">
                <a:solidFill>
                  <a:srgbClr val="00B0F0"/>
                </a:solidFill>
                <a:latin typeface="Simplified Arabic" pitchFamily="18" charset="-78"/>
                <a:cs typeface="Simplified Arabic" pitchFamily="18" charset="-78"/>
              </a:rPr>
              <a:t>Choroid) </a:t>
            </a:r>
            <a:r>
              <a:rPr lang="ar-SA" altLang="ar-IQ" sz="4400" b="1" dirty="0" smtClean="0">
                <a:solidFill>
                  <a:srgbClr val="00B0F0"/>
                </a:solidFill>
                <a:latin typeface="Simplified Arabic" pitchFamily="18" charset="-78"/>
                <a:cs typeface="Simplified Arabic" pitchFamily="18" charset="-78"/>
              </a:rPr>
              <a:t>).</a:t>
            </a:r>
          </a:p>
          <a:p>
            <a:pPr marL="609600" indent="-609600" algn="just" eaLnBrk="1" hangingPunct="1">
              <a:lnSpc>
                <a:spcPct val="90000"/>
              </a:lnSpc>
            </a:pPr>
            <a:r>
              <a:rPr lang="ar-SA" altLang="ar-IQ" sz="4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ثالثاً</a:t>
            </a:r>
            <a:r>
              <a:rPr lang="ar-SA" altLang="ar-IQ" sz="4400" b="1" dirty="0" smtClean="0">
                <a:latin typeface="Simplified Arabic" pitchFamily="18" charset="-78"/>
                <a:cs typeface="Simplified Arabic" pitchFamily="18" charset="-78"/>
              </a:rPr>
              <a:t> ـ </a:t>
            </a:r>
            <a:r>
              <a:rPr lang="ar-SA" altLang="ar-IQ" sz="4400" b="1" dirty="0" smtClean="0">
                <a:solidFill>
                  <a:srgbClr val="7030A0"/>
                </a:solidFill>
                <a:latin typeface="Simplified Arabic" pitchFamily="18" charset="-78"/>
                <a:cs typeface="Simplified Arabic" pitchFamily="18" charset="-78"/>
              </a:rPr>
              <a:t>الداخلية : الشبكية</a:t>
            </a:r>
            <a:r>
              <a:rPr lang="ar-IQ" altLang="ar-IQ" sz="4400" b="1" dirty="0" smtClean="0">
                <a:solidFill>
                  <a:srgbClr val="7030A0"/>
                </a:solidFill>
                <a:latin typeface="Simplified Arabic" pitchFamily="18" charset="-78"/>
                <a:cs typeface="Simplified Arabic" pitchFamily="18" charset="-78"/>
              </a:rPr>
              <a:t>     </a:t>
            </a:r>
            <a:r>
              <a:rPr lang="ar-SA" altLang="ar-IQ" sz="4400" b="1" dirty="0" smtClean="0">
                <a:solidFill>
                  <a:srgbClr val="7030A0"/>
                </a:solidFill>
                <a:latin typeface="Simplified Arabic" pitchFamily="18" charset="-78"/>
                <a:cs typeface="Simplified Arabic" pitchFamily="18" charset="-78"/>
              </a:rPr>
              <a:t>  </a:t>
            </a:r>
            <a:r>
              <a:rPr lang="en-US" altLang="ar-IQ" sz="4400" b="1" dirty="0" smtClean="0">
                <a:solidFill>
                  <a:srgbClr val="7030A0"/>
                </a:solidFill>
                <a:latin typeface="Simplified Arabic" pitchFamily="18" charset="-78"/>
                <a:cs typeface="Simplified Arabic" pitchFamily="18" charset="-78"/>
              </a:rPr>
              <a:t>Retina)</a:t>
            </a:r>
            <a:r>
              <a:rPr lang="ar-SA" altLang="ar-IQ" sz="4400" b="1" dirty="0" smtClean="0">
                <a:solidFill>
                  <a:srgbClr val="7030A0"/>
                </a:solidFill>
                <a:latin typeface="Simplified Arabic" pitchFamily="18" charset="-78"/>
                <a:cs typeface="Simplified Arabic" pitchFamily="18" charset="-78"/>
              </a:rPr>
              <a:t>).</a:t>
            </a:r>
            <a:endParaRPr lang="ar-IQ" altLang="ar-IQ" sz="4400" b="1" dirty="0" smtClean="0">
              <a:solidFill>
                <a:srgbClr val="7030A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609600" indent="-609600" algn="just" eaLnBrk="1" hangingPunct="1">
              <a:lnSpc>
                <a:spcPct val="90000"/>
              </a:lnSpc>
            </a:pPr>
            <a:endParaRPr lang="ar-IQ" altLang="ar-IQ" sz="4400" b="1" dirty="0" smtClean="0">
              <a:solidFill>
                <a:srgbClr val="7030A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609600" indent="-609600" eaLnBrk="1" hangingPunct="1">
              <a:lnSpc>
                <a:spcPct val="90000"/>
              </a:lnSpc>
            </a:pPr>
            <a:endParaRPr lang="ar-IQ" altLang="ar-IQ" sz="4400" b="1" dirty="0">
              <a:solidFill>
                <a:srgbClr val="7030A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609600" indent="-609600" algn="just" eaLnBrk="1" hangingPunct="1">
              <a:lnSpc>
                <a:spcPct val="90000"/>
              </a:lnSpc>
            </a:pPr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وسنشرح مكونات مقلة العين بالتفصيل فيما يلي:-</a:t>
            </a:r>
            <a:endParaRPr lang="en-US" altLang="ar-IQ" sz="36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609600" indent="-609600" algn="just" eaLnBrk="1" hangingPunct="1">
              <a:lnSpc>
                <a:spcPct val="90000"/>
              </a:lnSpc>
            </a:pPr>
            <a:endParaRPr lang="en-US" altLang="ar-IQ" sz="4400" b="1" dirty="0">
              <a:solidFill>
                <a:srgbClr val="7030A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0" indent="0" algn="just" eaLnBrk="1" hangingPunct="1">
              <a:lnSpc>
                <a:spcPct val="90000"/>
              </a:lnSpc>
              <a:buNone/>
            </a:pPr>
            <a:endParaRPr lang="ar-SA" altLang="ar-IQ" sz="4400" b="1" dirty="0" smtClean="0">
              <a:solidFill>
                <a:srgbClr val="7030A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2211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عنوان 1"/>
          <p:cNvSpPr>
            <a:spLocks noGrp="1"/>
          </p:cNvSpPr>
          <p:nvPr>
            <p:ph type="title"/>
          </p:nvPr>
        </p:nvSpPr>
        <p:spPr>
          <a:xfrm>
            <a:off x="317500" y="273050"/>
            <a:ext cx="8535988" cy="777875"/>
          </a:xfrm>
        </p:spPr>
        <p:txBody>
          <a:bodyPr/>
          <a:lstStyle/>
          <a:p>
            <a:pPr eaLnBrk="1" hangingPunct="1"/>
            <a:r>
              <a:rPr lang="ar-IQ" b="1" smtClean="0">
                <a:solidFill>
                  <a:srgbClr val="FF0000"/>
                </a:solidFill>
              </a:rPr>
              <a:t>تنويه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0375" y="1282700"/>
            <a:ext cx="8270875" cy="5041900"/>
          </a:xfrm>
        </p:spPr>
        <p:txBody>
          <a:bodyPr rtlCol="1">
            <a:normAutofit fontScale="55000" lnSpcReduction="20000"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IQ" sz="72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هذه المحاضرة خاصة بطلبة </a:t>
            </a:r>
          </a:p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IQ" sz="72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المرحلة </a:t>
            </a:r>
            <a:r>
              <a:rPr lang="ar-IQ" sz="7200" b="1" dirty="0" smtClean="0">
                <a:solidFill>
                  <a:schemeClr val="accent4">
                    <a:lumMod val="7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الثالثة - الدراسة الصباحية والمسائية</a:t>
            </a:r>
          </a:p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IQ" sz="72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الرجاء لا نسمح بقطع أو استنساخ المحاضرة أو جزء منها أو تدريسها أو إلقائها ونعتبر هذه المحاضرة حقوق شخصية ( ملكية فكرية ) إلى </a:t>
            </a:r>
            <a:r>
              <a:rPr lang="ar-IQ" sz="7200" b="1" dirty="0" err="1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أ.د</a:t>
            </a:r>
            <a:r>
              <a:rPr lang="ar-IQ" sz="72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. حسن هادي الهلالي</a:t>
            </a:r>
          </a:p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IQ" sz="72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الجامعة </a:t>
            </a:r>
            <a:r>
              <a:rPr lang="ar-IQ" sz="72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المستنصرية – كلية التربية البدنية وعلوم الرياضة</a:t>
            </a:r>
          </a:p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ar-IQ" sz="7200" b="1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5150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856662" cy="719807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ar-SA" altLang="ar-IQ" sz="3200" b="1" dirty="0" smtClean="0">
                <a:solidFill>
                  <a:srgbClr val="FF0000"/>
                </a:solidFill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المكون الأول لمقلة العين أولا: الخارجية </a:t>
            </a:r>
            <a:r>
              <a:rPr lang="ar-SA" altLang="ar-IQ" sz="3200" b="1" dirty="0">
                <a:solidFill>
                  <a:srgbClr val="FF0000"/>
                </a:solidFill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: الصلبة </a:t>
            </a:r>
            <a:r>
              <a:rPr lang="en-US" altLang="ar-IQ" sz="3200" b="1" dirty="0">
                <a:solidFill>
                  <a:srgbClr val="FF0000"/>
                </a:solidFill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Sclera) </a:t>
            </a:r>
            <a:r>
              <a:rPr lang="ar-SA" altLang="ar-IQ" sz="3200" b="1" dirty="0" smtClean="0">
                <a:solidFill>
                  <a:srgbClr val="FF0000"/>
                </a:solidFill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)</a:t>
            </a:r>
            <a:endParaRPr lang="ar-IQ" sz="3200" dirty="0">
              <a:solidFill>
                <a:srgbClr val="FF0000"/>
              </a:solidFill>
            </a:endParaRPr>
          </a:p>
        </p:txBody>
      </p:sp>
      <p:sp>
        <p:nvSpPr>
          <p:cNvPr id="11267" name="عنصر نائب للمحتوى 2"/>
          <p:cNvSpPr>
            <a:spLocks noGrp="1"/>
          </p:cNvSpPr>
          <p:nvPr>
            <p:ph idx="1"/>
          </p:nvPr>
        </p:nvSpPr>
        <p:spPr>
          <a:xfrm>
            <a:off x="107950" y="1052735"/>
            <a:ext cx="8856663" cy="5689377"/>
          </a:xfrm>
        </p:spPr>
        <p:txBody>
          <a:bodyPr/>
          <a:lstStyle/>
          <a:p>
            <a:pPr marL="609600" indent="-609600" algn="just" eaLnBrk="1" hangingPunct="1">
              <a:lnSpc>
                <a:spcPct val="90000"/>
              </a:lnSpc>
            </a:pPr>
            <a:r>
              <a:rPr lang="ar-IQ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أولاً ـ </a:t>
            </a:r>
            <a:r>
              <a:rPr lang="ar-SA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الخارجية : الصلبة</a:t>
            </a:r>
          </a:p>
          <a:p>
            <a:pPr marL="609600" indent="-609600" algn="just" eaLnBrk="1" hangingPunct="1">
              <a:lnSpc>
                <a:spcPct val="90000"/>
              </a:lnSpc>
            </a:pP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وهي ليفية تدعى الصلبة (</a:t>
            </a:r>
            <a:r>
              <a:rPr lang="en-US" altLang="ar-IQ" b="1" dirty="0" smtClean="0">
                <a:latin typeface="Simplified Arabic" pitchFamily="18" charset="-78"/>
                <a:cs typeface="Simplified Arabic" pitchFamily="18" charset="-78"/>
              </a:rPr>
              <a:t>Sclera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) : هي الطبقة الخارجية لجدار العين ويغلفها </a:t>
            </a:r>
            <a:r>
              <a:rPr lang="ar-SA" altLang="ar-IQ" b="1" u="sng" dirty="0" smtClean="0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الملتحمة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marL="609600" indent="-609600" algn="just" eaLnBrk="1" hangingPunct="1">
              <a:lnSpc>
                <a:spcPct val="90000"/>
              </a:lnSpc>
            </a:pPr>
            <a:r>
              <a:rPr lang="ar-SA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وبسبب متانتها  تعمل الصلبة على:</a:t>
            </a:r>
          </a:p>
          <a:p>
            <a:pPr marL="609600" indent="-609600" algn="just" eaLnBrk="1" hangingPunct="1">
              <a:lnSpc>
                <a:spcPct val="90000"/>
              </a:lnSpc>
            </a:pP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1. الحفاظ على </a:t>
            </a:r>
            <a:r>
              <a:rPr lang="ar-SA" altLang="ar-IQ" b="1" dirty="0" smtClean="0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الشكل الثابت 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للعين </a:t>
            </a:r>
          </a:p>
          <a:p>
            <a:pPr marL="609600" indent="-609600" algn="just" eaLnBrk="1" hangingPunct="1">
              <a:lnSpc>
                <a:spcPct val="90000"/>
              </a:lnSpc>
            </a:pP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2. حماية </a:t>
            </a:r>
            <a:r>
              <a:rPr lang="ar-SA" altLang="ar-IQ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الأنسجة الداخلية 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للعين.</a:t>
            </a:r>
          </a:p>
          <a:p>
            <a:pPr marL="609600" indent="-609600" algn="just" eaLnBrk="1" hangingPunct="1">
              <a:lnSpc>
                <a:spcPct val="90000"/>
              </a:lnSpc>
            </a:pPr>
            <a:r>
              <a:rPr lang="ar-SA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وفي مقدمة الصلبة توجد </a:t>
            </a:r>
            <a:r>
              <a:rPr lang="ar-SA" altLang="ar-IQ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القرنية</a:t>
            </a:r>
            <a:r>
              <a:rPr lang="ar-SA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(</a:t>
            </a:r>
            <a:r>
              <a:rPr lang="en-US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Cornea</a:t>
            </a:r>
            <a:r>
              <a:rPr lang="ar-SA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) </a:t>
            </a:r>
          </a:p>
          <a:p>
            <a:pPr marL="609600" indent="-609600" algn="just" eaLnBrk="1" hangingPunct="1">
              <a:lnSpc>
                <a:spcPct val="90000"/>
              </a:lnSpc>
            </a:pP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وهي الجزء الشفاف الذي يمر من خلاله الأشعة المنعكسة من الأجسام التي نراها.</a:t>
            </a:r>
          </a:p>
          <a:p>
            <a:pPr marL="609600" indent="-609600" algn="just" eaLnBrk="1" hangingPunct="1">
              <a:lnSpc>
                <a:spcPct val="90000"/>
              </a:lnSpc>
            </a:pP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عند نقطة التقاء بياض العين مع القرنية من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 الداخل.</a:t>
            </a:r>
            <a:endParaRPr lang="en-US" altLang="ar-IQ" sz="2800" dirty="0" smtClean="0">
              <a:solidFill>
                <a:srgbClr val="FFFFFF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8769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marL="609600" lvl="0" indent="-609600">
              <a:lnSpc>
                <a:spcPct val="90000"/>
              </a:lnSpc>
              <a:spcBef>
                <a:spcPct val="20000"/>
              </a:spcBef>
            </a:pPr>
            <a:r>
              <a:rPr lang="ar-SA" altLang="ar-IQ" sz="3200" b="1" dirty="0">
                <a:solidFill>
                  <a:prstClr val="black"/>
                </a:solidFill>
                <a:latin typeface="Simplified Arabic" pitchFamily="18" charset="-78"/>
                <a:ea typeface="+mn-ea"/>
                <a:cs typeface="Simplified Arabic" pitchFamily="18" charset="-78"/>
              </a:rPr>
              <a:t>الصلبة (</a:t>
            </a:r>
            <a:r>
              <a:rPr lang="en-US" altLang="ar-IQ" sz="3200" b="1" dirty="0">
                <a:solidFill>
                  <a:prstClr val="black"/>
                </a:solidFill>
                <a:latin typeface="Simplified Arabic" pitchFamily="18" charset="-78"/>
                <a:ea typeface="+mn-ea"/>
                <a:cs typeface="Simplified Arabic" pitchFamily="18" charset="-78"/>
              </a:rPr>
              <a:t>Sclera</a:t>
            </a:r>
            <a:r>
              <a:rPr lang="ar-SA" altLang="ar-IQ" sz="3200" b="1" dirty="0">
                <a:solidFill>
                  <a:prstClr val="black"/>
                </a:solidFill>
                <a:latin typeface="Simplified Arabic" pitchFamily="18" charset="-78"/>
                <a:ea typeface="+mn-ea"/>
                <a:cs typeface="Simplified Arabic" pitchFamily="18" charset="-78"/>
              </a:rPr>
              <a:t>) : هي الطبقة الخارجية لجدار العين ويغلفها </a:t>
            </a:r>
            <a:r>
              <a:rPr lang="ar-SA" altLang="ar-IQ" sz="3200" b="1" u="sng" dirty="0">
                <a:solidFill>
                  <a:srgbClr val="00B050"/>
                </a:solidFill>
                <a:latin typeface="Simplified Arabic" pitchFamily="18" charset="-78"/>
                <a:ea typeface="+mn-ea"/>
                <a:cs typeface="Simplified Arabic" pitchFamily="18" charset="-78"/>
              </a:rPr>
              <a:t>الملتحمة</a:t>
            </a:r>
            <a:r>
              <a:rPr lang="ar-SA" altLang="ar-IQ" sz="3200" b="1" dirty="0" smtClean="0">
                <a:solidFill>
                  <a:prstClr val="black"/>
                </a:solidFill>
                <a:latin typeface="Simplified Arabic" pitchFamily="18" charset="-78"/>
                <a:ea typeface="+mn-ea"/>
                <a:cs typeface="Simplified Arabic" pitchFamily="18" charset="-78"/>
              </a:rPr>
              <a:t>.</a:t>
            </a:r>
            <a:endParaRPr lang="ar-IQ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704856" cy="468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09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ar-IQ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صورة توضح </a:t>
            </a:r>
            <a:r>
              <a:rPr lang="ar-SA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مقلة العين</a:t>
            </a:r>
            <a:endParaRPr lang="en-US" altLang="ar-IQ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413"/>
            <a:ext cx="8229600" cy="5329237"/>
          </a:xfrm>
        </p:spPr>
        <p:txBody>
          <a:bodyPr/>
          <a:lstStyle/>
          <a:p>
            <a:pPr eaLnBrk="1" hangingPunct="1"/>
            <a:endParaRPr lang="en-US" altLang="ar-IQ" smtClean="0"/>
          </a:p>
        </p:txBody>
      </p:sp>
      <p:pic>
        <p:nvPicPr>
          <p:cNvPr id="12292" name="Picture 4" descr="images (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773238"/>
            <a:ext cx="561657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654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IQ" altLang="ar-IQ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صورة توضح </a:t>
            </a:r>
            <a:r>
              <a:rPr lang="ar-IQ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قنوات الدمع</a:t>
            </a:r>
            <a:endParaRPr lang="en-US" altLang="ar-IQ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eaLnBrk="1" hangingPunct="1"/>
            <a:endParaRPr lang="en-US" altLang="ar-IQ" smtClean="0"/>
          </a:p>
        </p:txBody>
      </p:sp>
      <p:pic>
        <p:nvPicPr>
          <p:cNvPr id="13316" name="Picture 4" descr="4e32a694ff00e2b4ebe70aa03067b4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7344817" cy="460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026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عنوان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8072"/>
          </a:xfrm>
        </p:spPr>
        <p:txBody>
          <a:bodyPr>
            <a:normAutofit/>
          </a:bodyPr>
          <a:lstStyle/>
          <a:p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صورة توضح العضلات المحركة لمقلة العين</a:t>
            </a:r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340768"/>
            <a:ext cx="7345363" cy="5040560"/>
          </a:xfrm>
          <a:noFill/>
        </p:spPr>
      </p:pic>
    </p:spTree>
    <p:extLst>
      <p:ext uri="{BB962C8B-B14F-4D97-AF65-F5344CB8AC3E}">
        <p14:creationId xmlns:p14="http://schemas.microsoft.com/office/powerpoint/2010/main" val="307416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صورة توضح تشريح العين</a:t>
            </a:r>
            <a:endParaRPr lang="en-US" altLang="ar-IQ" sz="32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472112"/>
          </a:xfrm>
        </p:spPr>
        <p:txBody>
          <a:bodyPr/>
          <a:lstStyle/>
          <a:p>
            <a:pPr eaLnBrk="1" hangingPunct="1"/>
            <a:endParaRPr lang="en-US" altLang="ar-IQ" smtClean="0"/>
          </a:p>
        </p:txBody>
      </p:sp>
      <p:pic>
        <p:nvPicPr>
          <p:cNvPr id="15364" name="Picture 4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844675"/>
            <a:ext cx="554355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96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Autofit/>
          </a:bodyPr>
          <a:lstStyle/>
          <a:p>
            <a:pPr marL="609600" lvl="0" indent="-609600">
              <a:lnSpc>
                <a:spcPct val="80000"/>
              </a:lnSpc>
              <a:spcBef>
                <a:spcPct val="20000"/>
              </a:spcBef>
            </a:pPr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والمكون الثاني لمقلة العين / </a:t>
            </a:r>
            <a:r>
              <a:rPr lang="ar-IQ" altLang="ar-IQ" sz="3200" b="1" dirty="0">
                <a:solidFill>
                  <a:srgbClr val="FF0000"/>
                </a:solidFill>
                <a:latin typeface="Simplified Arabic" pitchFamily="18" charset="-78"/>
                <a:ea typeface="+mn-ea"/>
                <a:cs typeface="Simplified Arabic" pitchFamily="18" charset="-78"/>
              </a:rPr>
              <a:t>ثانياً ـ </a:t>
            </a:r>
            <a:r>
              <a:rPr lang="en-US" altLang="ar-IQ" sz="3200" b="1" dirty="0">
                <a:solidFill>
                  <a:srgbClr val="FF0000"/>
                </a:solidFill>
                <a:latin typeface="Simplified Arabic" pitchFamily="18" charset="-78"/>
                <a:ea typeface="+mn-ea"/>
                <a:cs typeface="Simplified Arabic" pitchFamily="18" charset="-78"/>
              </a:rPr>
              <a:t> </a:t>
            </a:r>
            <a:r>
              <a:rPr lang="ar-SA" altLang="ar-IQ" sz="3200" b="1" dirty="0">
                <a:solidFill>
                  <a:srgbClr val="FF0000"/>
                </a:solidFill>
                <a:latin typeface="Simplified Arabic" pitchFamily="18" charset="-78"/>
                <a:ea typeface="+mn-ea"/>
                <a:cs typeface="Simplified Arabic" pitchFamily="18" charset="-78"/>
              </a:rPr>
              <a:t>الوسطى : </a:t>
            </a:r>
            <a:r>
              <a:rPr lang="ar-IQ" altLang="ar-IQ" sz="3200" b="1" dirty="0">
                <a:solidFill>
                  <a:srgbClr val="FF0000"/>
                </a:solidFill>
                <a:latin typeface="Simplified Arabic" pitchFamily="18" charset="-78"/>
                <a:ea typeface="+mn-ea"/>
                <a:cs typeface="Simplified Arabic" pitchFamily="18" charset="-78"/>
              </a:rPr>
              <a:t>(المشيمية</a:t>
            </a:r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ea typeface="+mn-ea"/>
                <a:cs typeface="Simplified Arabic" pitchFamily="18" charset="-78"/>
              </a:rPr>
              <a:t>)</a:t>
            </a:r>
            <a:endParaRPr lang="en-US" altLang="ar-IQ" sz="32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908720"/>
            <a:ext cx="8785225" cy="5688930"/>
          </a:xfrm>
        </p:spPr>
        <p:txBody>
          <a:bodyPr>
            <a:normAutofit/>
          </a:bodyPr>
          <a:lstStyle/>
          <a:p>
            <a:pPr marL="609600" indent="-609600" algn="just" eaLnBrk="1" hangingPunct="1">
              <a:lnSpc>
                <a:spcPct val="80000"/>
              </a:lnSpc>
            </a:pPr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ثانياً ـ </a:t>
            </a:r>
            <a:r>
              <a:rPr lang="en-US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الوسطى : </a:t>
            </a:r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(المشيمية)</a:t>
            </a:r>
            <a:endParaRPr lang="ar-SA" altLang="ar-IQ" sz="36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609600" indent="-609600" algn="just" eaLnBrk="1" hangingPunct="1">
              <a:lnSpc>
                <a:spcPct val="80000"/>
              </a:lnSpc>
            </a:pP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وهي وعائية تدعى المشيمية (</a:t>
            </a:r>
            <a:r>
              <a:rPr lang="en-US" altLang="ar-IQ" sz="3600" b="1" dirty="0" smtClean="0">
                <a:latin typeface="Simplified Arabic" pitchFamily="18" charset="-78"/>
                <a:cs typeface="Simplified Arabic" pitchFamily="18" charset="-78"/>
              </a:rPr>
              <a:t>Choroid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) : </a:t>
            </a:r>
            <a:endParaRPr lang="ar-IQ" altLang="ar-IQ" sz="36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marL="609600" indent="-609600" algn="just" eaLnBrk="1" hangingPunct="1">
              <a:lnSpc>
                <a:spcPct val="80000"/>
              </a:lnSpc>
            </a:pP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هو الطبقة الوسطي لمقلة العين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marL="609600" indent="-609600" algn="just" eaLnBrk="1" hangingPunct="1">
              <a:lnSpc>
                <a:spcPct val="80000"/>
              </a:lnSpc>
            </a:pP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تبطن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 المشيمية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 معظم الصلبة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 (الخارجية)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endParaRPr lang="ar-IQ" altLang="ar-IQ" sz="36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marL="609600" indent="-609600" algn="just" eaLnBrk="1" hangingPunct="1">
              <a:lnSpc>
                <a:spcPct val="80000"/>
              </a:lnSpc>
            </a:pP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تتكون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 المشيمية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 من غشاء بني يحتوي على الكثير من الأوعية الدموية وكثير من الصبغات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marL="609600" indent="-609600" algn="just" eaLnBrk="1" hangingPunct="1">
              <a:lnSpc>
                <a:spcPct val="80000"/>
              </a:lnSpc>
            </a:pP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يتصل الغلاف المشيمي </a:t>
            </a:r>
            <a:r>
              <a:rPr lang="ar-SA" altLang="ar-IQ" sz="3600" b="1" dirty="0" smtClean="0">
                <a:solidFill>
                  <a:srgbClr val="FF66FF"/>
                </a:solidFill>
                <a:latin typeface="Simplified Arabic" pitchFamily="18" charset="-78"/>
                <a:cs typeface="Simplified Arabic" pitchFamily="18" charset="-78"/>
              </a:rPr>
              <a:t>بالقزحية</a:t>
            </a:r>
            <a:r>
              <a:rPr lang="ar-IQ" altLang="ar-IQ" sz="3600" b="1" dirty="0" smtClean="0">
                <a:solidFill>
                  <a:srgbClr val="FF66FF"/>
                </a:solidFill>
                <a:latin typeface="Simplified Arabic" pitchFamily="18" charset="-78"/>
                <a:cs typeface="Simplified Arabic" pitchFamily="18" charset="-78"/>
              </a:rPr>
              <a:t> ( وهي خيوط عضلية)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 الملونة </a:t>
            </a:r>
            <a:r>
              <a:rPr lang="ar-SA" altLang="ar-IQ" sz="3600" b="1" dirty="0" smtClean="0">
                <a:solidFill>
                  <a:srgbClr val="CC0066"/>
                </a:solidFill>
                <a:latin typeface="Simplified Arabic" pitchFamily="18" charset="-78"/>
                <a:cs typeface="Simplified Arabic" pitchFamily="18" charset="-78"/>
              </a:rPr>
              <a:t>والجسم الهدبي 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(</a:t>
            </a:r>
            <a:r>
              <a:rPr lang="en-US" altLang="ar-IQ" sz="3600" b="1" dirty="0" err="1" smtClean="0">
                <a:latin typeface="Simplified Arabic" pitchFamily="18" charset="-78"/>
                <a:cs typeface="Simplified Arabic" pitchFamily="18" charset="-78"/>
              </a:rPr>
              <a:t>Ciliary</a:t>
            </a:r>
            <a:r>
              <a:rPr lang="en-US" altLang="ar-IQ" sz="3600" b="1" dirty="0" smtClean="0">
                <a:latin typeface="Simplified Arabic" pitchFamily="18" charset="-78"/>
                <a:cs typeface="Simplified Arabic" pitchFamily="18" charset="-78"/>
              </a:rPr>
              <a:t> body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) عند الجزء الأمامي للعين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802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صورة توضح المشيمية وهي واضحة بالصورة باللون الأحمر</a:t>
            </a:r>
            <a:endParaRPr lang="ar-IQ" sz="3200" b="1" dirty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7"/>
            <a:ext cx="6264695" cy="446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073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القزحية </a:t>
            </a:r>
            <a:r>
              <a:rPr lang="ar-IQ" sz="3600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(خيوط عضلية)</a:t>
            </a:r>
            <a:endParaRPr lang="ar-IQ" sz="3600" b="1" dirty="0">
              <a:solidFill>
                <a:srgbClr val="CC00CC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1052736"/>
            <a:ext cx="8496944" cy="5544616"/>
          </a:xfrm>
        </p:spPr>
        <p:txBody>
          <a:bodyPr>
            <a:normAutofit/>
          </a:bodyPr>
          <a:lstStyle/>
          <a:p>
            <a:pPr marL="609600" lvl="0" indent="-609600" algn="just">
              <a:lnSpc>
                <a:spcPct val="80000"/>
              </a:lnSpc>
            </a:pPr>
            <a:r>
              <a:rPr lang="ar-SA" altLang="ar-IQ" sz="28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أما </a:t>
            </a:r>
            <a:r>
              <a:rPr lang="ar-SA" altLang="ar-IQ" sz="2800" b="1" u="sng" dirty="0" smtClean="0">
                <a:solidFill>
                  <a:srgbClr val="CC0066"/>
                </a:solidFill>
                <a:latin typeface="Simplified Arabic" pitchFamily="18" charset="-78"/>
                <a:cs typeface="Simplified Arabic" pitchFamily="18" charset="-78"/>
              </a:rPr>
              <a:t>القزحية</a:t>
            </a:r>
            <a:r>
              <a:rPr lang="en-US" altLang="ar-IQ" sz="28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(</a:t>
            </a:r>
            <a:r>
              <a:rPr lang="en-US" altLang="ar-IQ" sz="2800" b="1" u="sng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Iris</a:t>
            </a:r>
            <a:r>
              <a:rPr lang="en-US" altLang="ar-IQ" sz="2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) </a:t>
            </a:r>
            <a:r>
              <a:rPr lang="ar-SA" altLang="ar-IQ" sz="2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فتتكون </a:t>
            </a:r>
            <a:r>
              <a:rPr lang="ar-SA" altLang="ar-IQ" sz="28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من</a:t>
            </a:r>
            <a:r>
              <a:rPr lang="ar-IQ" altLang="ar-IQ" sz="28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:-</a:t>
            </a:r>
          </a:p>
          <a:p>
            <a:pPr marL="609600" lvl="0" indent="-609600" algn="just">
              <a:lnSpc>
                <a:spcPct val="80000"/>
              </a:lnSpc>
            </a:pPr>
            <a:r>
              <a:rPr lang="ar-IQ" altLang="ar-IQ" sz="28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- </a:t>
            </a:r>
            <a:r>
              <a:rPr lang="ar-SA" altLang="ar-IQ" sz="28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خيوط </a:t>
            </a:r>
            <a:r>
              <a:rPr lang="ar-SA" altLang="ar-IQ" sz="2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عضلية (</a:t>
            </a:r>
            <a:r>
              <a:rPr lang="ar-IQ" altLang="ar-IQ" sz="2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الملساء</a:t>
            </a:r>
            <a:r>
              <a:rPr lang="ar-SA" altLang="ar-IQ" sz="2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) </a:t>
            </a:r>
            <a:endParaRPr lang="ar-IQ" altLang="ar-IQ" sz="28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609600" lvl="0" indent="-609600" algn="just">
              <a:lnSpc>
                <a:spcPct val="80000"/>
              </a:lnSpc>
            </a:pPr>
            <a:r>
              <a:rPr lang="ar-IQ" altLang="ar-IQ" sz="28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- </a:t>
            </a:r>
            <a:r>
              <a:rPr lang="ar-SA" altLang="ar-IQ" sz="28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وخلايا </a:t>
            </a:r>
            <a:r>
              <a:rPr lang="ar-SA" altLang="ar-IQ" sz="2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تحتوي على المادة الملونة (</a:t>
            </a:r>
            <a:r>
              <a:rPr lang="ar-IQ" altLang="ar-IQ" sz="2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تعطي لكرة العين لونها الظاهر أسود ، ازرق ..</a:t>
            </a:r>
            <a:r>
              <a:rPr lang="ar-SA" altLang="ar-IQ" sz="2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)</a:t>
            </a:r>
            <a:r>
              <a:rPr lang="ar-IQ" altLang="ar-IQ" sz="2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marL="609600" lvl="0" indent="-609600" algn="just">
              <a:lnSpc>
                <a:spcPct val="80000"/>
              </a:lnSpc>
            </a:pPr>
            <a:r>
              <a:rPr lang="ar-IQ" altLang="ar-IQ" sz="2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تفتح </a:t>
            </a:r>
            <a:r>
              <a:rPr lang="ar-IQ" altLang="ar-IQ" sz="2800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القزحية</a:t>
            </a:r>
            <a:r>
              <a:rPr lang="ar-IQ" altLang="ar-IQ" sz="2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بمركزها بفتحة تُسمى </a:t>
            </a:r>
            <a:r>
              <a:rPr lang="ar-IQ" altLang="ar-IQ" sz="2800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البؤبؤ</a:t>
            </a:r>
            <a:r>
              <a:rPr lang="ar-IQ" altLang="ar-IQ" sz="2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(الحدقة </a:t>
            </a:r>
            <a:r>
              <a:rPr lang="en-US" altLang="ar-IQ" sz="2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Pupil</a:t>
            </a:r>
            <a:r>
              <a:rPr lang="ar-IQ" altLang="ar-IQ" sz="2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) </a:t>
            </a:r>
            <a:endParaRPr lang="ar-IQ" altLang="ar-IQ" sz="28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609600" lvl="0" indent="-609600" algn="just">
              <a:lnSpc>
                <a:spcPct val="80000"/>
              </a:lnSpc>
            </a:pPr>
            <a:r>
              <a:rPr lang="ar-SA" altLang="ar-IQ" sz="28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وبعض </a:t>
            </a:r>
            <a:r>
              <a:rPr lang="ar-SA" altLang="ar-IQ" sz="2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الخيوط العضلية (</a:t>
            </a:r>
            <a:r>
              <a:rPr lang="ar-IQ" altLang="ar-IQ" sz="2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حُزم الألياف العضلية</a:t>
            </a:r>
            <a:r>
              <a:rPr lang="ar-SA" altLang="ar-IQ" sz="2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) التي تأخذ شكل دوائر متداخلة وهذه العضلات هي المتحكمة في حدقة العين (</a:t>
            </a:r>
            <a:r>
              <a:rPr lang="ar-IQ" altLang="ar-IQ" sz="2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البؤبؤ </a:t>
            </a:r>
            <a:r>
              <a:rPr lang="en-US" altLang="ar-IQ" sz="2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Pupil</a:t>
            </a:r>
            <a:r>
              <a:rPr lang="ar-SA" altLang="ar-IQ" sz="2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) </a:t>
            </a:r>
            <a:endParaRPr lang="ar-IQ" altLang="ar-IQ" sz="28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609600" lvl="0" indent="-609600" algn="just">
              <a:lnSpc>
                <a:spcPct val="80000"/>
              </a:lnSpc>
            </a:pPr>
            <a:r>
              <a:rPr lang="ar-SA" altLang="ar-IQ" sz="28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وتتحكم</a:t>
            </a:r>
            <a:r>
              <a:rPr lang="ar-IQ" altLang="ar-IQ" sz="28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هذه الخيوط العضلية</a:t>
            </a:r>
            <a:r>
              <a:rPr lang="ar-SA" altLang="ar-IQ" sz="28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sz="2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في كمية الضوء التي يمكن أن تصل إلى </a:t>
            </a:r>
            <a:r>
              <a:rPr lang="ar-SA" altLang="ar-IQ" sz="2800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العدسة</a:t>
            </a:r>
            <a:r>
              <a:rPr lang="ar-SA" altLang="ar-IQ" sz="2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(</a:t>
            </a:r>
            <a:r>
              <a:rPr lang="en-US" altLang="ar-IQ" sz="2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Lens</a:t>
            </a:r>
            <a:r>
              <a:rPr lang="ar-SA" altLang="ar-IQ" sz="2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) </a:t>
            </a:r>
            <a:endParaRPr lang="ar-IQ" altLang="ar-IQ" sz="28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609600" lvl="0" indent="-609600" algn="just">
              <a:lnSpc>
                <a:spcPct val="80000"/>
              </a:lnSpc>
            </a:pPr>
            <a:r>
              <a:rPr lang="ar-SA" altLang="ar-IQ" sz="2800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فتنقبض</a:t>
            </a:r>
            <a:r>
              <a:rPr lang="ar-SA" altLang="ar-IQ" sz="28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sz="2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في حالة انخفاض الضوء لتوسع حدقة العين </a:t>
            </a:r>
            <a:endParaRPr lang="ar-IQ" altLang="ar-IQ" sz="28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609600" lvl="0" indent="-609600" algn="just">
              <a:lnSpc>
                <a:spcPct val="80000"/>
              </a:lnSpc>
            </a:pPr>
            <a:r>
              <a:rPr lang="ar-SA" altLang="ar-IQ" sz="2800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وترتخي</a:t>
            </a:r>
            <a:r>
              <a:rPr lang="ar-SA" altLang="ar-IQ" sz="28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sz="2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في حالة شدة الضوء لتصغر حدقة العين </a:t>
            </a:r>
            <a:endParaRPr lang="ar-IQ" altLang="ar-IQ" sz="28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609600" lvl="0" indent="-609600" algn="just">
              <a:lnSpc>
                <a:spcPct val="80000"/>
              </a:lnSpc>
            </a:pPr>
            <a:r>
              <a:rPr lang="ar-SA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ويتحدد </a:t>
            </a:r>
            <a:r>
              <a:rPr lang="ar-SA" altLang="ar-IQ" sz="2800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لون عين الشخص تبعا للون القزحية</a:t>
            </a:r>
            <a:r>
              <a:rPr lang="ar-SA" altLang="ar-IQ" sz="2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420997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marL="609600" lvl="0" indent="-609600">
              <a:lnSpc>
                <a:spcPct val="80000"/>
              </a:lnSpc>
              <a:spcBef>
                <a:spcPct val="20000"/>
              </a:spcBef>
            </a:pPr>
            <a:r>
              <a:rPr 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عدسة العين </a:t>
            </a:r>
            <a:r>
              <a:rPr lang="ar-SA" altLang="ar-IQ" b="1" dirty="0">
                <a:solidFill>
                  <a:srgbClr val="FF0000"/>
                </a:solidFill>
                <a:latin typeface="Simplified Arabic" pitchFamily="18" charset="-78"/>
                <a:ea typeface="+mn-ea"/>
                <a:cs typeface="Simplified Arabic" pitchFamily="18" charset="-78"/>
              </a:rPr>
              <a:t>(</a:t>
            </a:r>
            <a:r>
              <a:rPr lang="en-US" altLang="ar-IQ" b="1" u="sng" dirty="0">
                <a:solidFill>
                  <a:srgbClr val="FF0000"/>
                </a:solidFill>
                <a:latin typeface="Simplified Arabic" pitchFamily="18" charset="-78"/>
                <a:ea typeface="+mn-ea"/>
                <a:cs typeface="Simplified Arabic" pitchFamily="18" charset="-78"/>
              </a:rPr>
              <a:t>Lens</a:t>
            </a:r>
            <a:r>
              <a:rPr lang="ar-SA" altLang="ar-IQ" b="1" dirty="0">
                <a:solidFill>
                  <a:srgbClr val="FF0000"/>
                </a:solidFill>
                <a:latin typeface="Simplified Arabic" pitchFamily="18" charset="-78"/>
                <a:ea typeface="+mn-ea"/>
                <a:cs typeface="Simplified Arabic" pitchFamily="18" charset="-78"/>
              </a:rPr>
              <a:t>) </a:t>
            </a:r>
            <a:endParaRPr lang="ar-IQ" b="1" dirty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/>
          </a:bodyPr>
          <a:lstStyle/>
          <a:p>
            <a:pPr marL="609600" lvl="0" indent="-609600" algn="just">
              <a:lnSpc>
                <a:spcPct val="80000"/>
              </a:lnSpc>
            </a:pPr>
            <a:r>
              <a:rPr lang="ar-SA" altLang="ar-IQ" sz="4400" b="1" dirty="0">
                <a:solidFill>
                  <a:srgbClr val="FF66FF"/>
                </a:solidFill>
                <a:latin typeface="Simplified Arabic" pitchFamily="18" charset="-78"/>
                <a:cs typeface="Simplified Arabic" pitchFamily="18" charset="-78"/>
              </a:rPr>
              <a:t>ويلي القزحية </a:t>
            </a:r>
            <a:r>
              <a:rPr lang="ar-SA" altLang="ar-IQ" sz="4400" b="1" u="sng" dirty="0">
                <a:solidFill>
                  <a:srgbClr val="FF66FF"/>
                </a:solidFill>
                <a:latin typeface="Simplified Arabic" pitchFamily="18" charset="-78"/>
                <a:cs typeface="Simplified Arabic" pitchFamily="18" charset="-78"/>
              </a:rPr>
              <a:t>عدسة العين</a:t>
            </a:r>
            <a:r>
              <a:rPr lang="ar-SA" altLang="ar-IQ" sz="4400" b="1" dirty="0">
                <a:solidFill>
                  <a:srgbClr val="FF66FF"/>
                </a:solidFill>
                <a:latin typeface="Simplified Arabic" pitchFamily="18" charset="-78"/>
                <a:cs typeface="Simplified Arabic" pitchFamily="18" charset="-78"/>
              </a:rPr>
              <a:t> (</a:t>
            </a:r>
            <a:r>
              <a:rPr lang="en-US" altLang="ar-IQ" sz="4400" b="1" u="sng" dirty="0">
                <a:solidFill>
                  <a:srgbClr val="FF66FF"/>
                </a:solidFill>
                <a:latin typeface="Simplified Arabic" pitchFamily="18" charset="-78"/>
                <a:cs typeface="Simplified Arabic" pitchFamily="18" charset="-78"/>
              </a:rPr>
              <a:t>Lens</a:t>
            </a:r>
            <a:r>
              <a:rPr lang="ar-SA" altLang="ar-IQ" sz="4400" b="1" dirty="0">
                <a:solidFill>
                  <a:srgbClr val="FF66FF"/>
                </a:solidFill>
                <a:latin typeface="Simplified Arabic" pitchFamily="18" charset="-78"/>
                <a:cs typeface="Simplified Arabic" pitchFamily="18" charset="-78"/>
              </a:rPr>
              <a:t>) </a:t>
            </a:r>
            <a:endParaRPr lang="ar-IQ" altLang="ar-IQ" sz="4400" b="1" dirty="0" smtClean="0">
              <a:solidFill>
                <a:srgbClr val="FF66FF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609600" lvl="0" indent="-609600" algn="just">
              <a:lnSpc>
                <a:spcPct val="80000"/>
              </a:lnSpc>
            </a:pPr>
            <a:r>
              <a:rPr lang="ar-IQ" altLang="ar-IQ" sz="4400" b="1" dirty="0" smtClean="0">
                <a:solidFill>
                  <a:srgbClr val="CC0066"/>
                </a:solidFill>
                <a:latin typeface="Simplified Arabic" pitchFamily="18" charset="-78"/>
                <a:cs typeface="Simplified Arabic" pitchFamily="18" charset="-78"/>
              </a:rPr>
              <a:t>وهي </a:t>
            </a:r>
            <a:r>
              <a:rPr lang="ar-IQ" altLang="ar-IQ" sz="4400" b="1" dirty="0">
                <a:solidFill>
                  <a:srgbClr val="CC0066"/>
                </a:solidFill>
                <a:latin typeface="Simplified Arabic" pitchFamily="18" charset="-78"/>
                <a:cs typeface="Simplified Arabic" pitchFamily="18" charset="-78"/>
              </a:rPr>
              <a:t>جسم بلوري مطاطي شفاف محدب السطحين </a:t>
            </a:r>
            <a:endParaRPr lang="ar-IQ" altLang="ar-IQ" sz="4400" b="1" dirty="0" smtClean="0">
              <a:solidFill>
                <a:srgbClr val="CC0066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609600" lvl="0" indent="-609600" algn="just">
              <a:lnSpc>
                <a:spcPct val="80000"/>
              </a:lnSpc>
            </a:pPr>
            <a:r>
              <a:rPr lang="ar-IQ" altLang="ar-IQ" sz="4400" b="1" dirty="0" smtClean="0">
                <a:solidFill>
                  <a:srgbClr val="0033CC"/>
                </a:solidFill>
                <a:latin typeface="Simplified Arabic" pitchFamily="18" charset="-78"/>
                <a:cs typeface="Simplified Arabic" pitchFamily="18" charset="-78"/>
              </a:rPr>
              <a:t>تحدبه </a:t>
            </a:r>
            <a:r>
              <a:rPr lang="ar-IQ" altLang="ar-IQ" sz="4400" b="1" dirty="0">
                <a:solidFill>
                  <a:srgbClr val="0033CC"/>
                </a:solidFill>
                <a:latin typeface="Simplified Arabic" pitchFamily="18" charset="-78"/>
                <a:cs typeface="Simplified Arabic" pitchFamily="18" charset="-78"/>
              </a:rPr>
              <a:t>للأمام تقع خلف </a:t>
            </a:r>
            <a:r>
              <a:rPr lang="ar-IQ" altLang="ar-IQ" sz="4400" b="1" dirty="0" smtClean="0">
                <a:solidFill>
                  <a:srgbClr val="0033CC"/>
                </a:solidFill>
                <a:latin typeface="Simplified Arabic" pitchFamily="18" charset="-78"/>
                <a:cs typeface="Simplified Arabic" pitchFamily="18" charset="-78"/>
              </a:rPr>
              <a:t>القزحية.</a:t>
            </a:r>
          </a:p>
          <a:p>
            <a:pPr marL="609600" lvl="0" indent="-609600" algn="just">
              <a:lnSpc>
                <a:spcPct val="80000"/>
              </a:lnSpc>
            </a:pPr>
            <a:r>
              <a:rPr lang="ar-SA" altLang="ar-IQ" sz="4400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يمر </a:t>
            </a:r>
            <a:r>
              <a:rPr lang="ar-SA" altLang="ar-IQ" sz="4400" b="1" dirty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خلالها الضوء ليصل إلى الشبكية (</a:t>
            </a:r>
            <a:r>
              <a:rPr lang="en-US" altLang="ar-IQ" sz="4400" b="1" dirty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Retina</a:t>
            </a:r>
            <a:r>
              <a:rPr lang="ar-SA" altLang="ar-IQ" sz="4400" b="1" dirty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) </a:t>
            </a:r>
            <a:endParaRPr lang="en-US" altLang="ar-IQ" sz="4400" b="1" dirty="0">
              <a:solidFill>
                <a:srgbClr val="CC00CC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2132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0350"/>
            <a:ext cx="7772400" cy="865188"/>
          </a:xfrm>
        </p:spPr>
        <p:txBody>
          <a:bodyPr/>
          <a:lstStyle/>
          <a:p>
            <a:pPr eaLnBrk="1" hangingPunct="1"/>
            <a:r>
              <a:rPr lang="ar-IQ" altLang="ar-IQ" dirty="0" smtClean="0">
                <a:solidFill>
                  <a:srgbClr val="0033CC"/>
                </a:solidFill>
              </a:rPr>
              <a:t>بسم الله الرحمن الرحيم </a:t>
            </a:r>
            <a:endParaRPr lang="en-US" altLang="ar-IQ" dirty="0" smtClean="0">
              <a:solidFill>
                <a:srgbClr val="0033CC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341438"/>
            <a:ext cx="8280400" cy="5111750"/>
          </a:xfrm>
        </p:spPr>
        <p:txBody>
          <a:bodyPr/>
          <a:lstStyle/>
          <a:p>
            <a:pPr eaLnBrk="1" hangingPunct="1"/>
            <a:r>
              <a:rPr lang="ar-IQ" altLang="ar-IQ" sz="4800" b="1" dirty="0">
                <a:solidFill>
                  <a:srgbClr val="CC0066"/>
                </a:solidFill>
                <a:latin typeface="Simplified Arabic" pitchFamily="18" charset="-78"/>
                <a:cs typeface="Simplified Arabic" pitchFamily="18" charset="-78"/>
              </a:rPr>
              <a:t>محاضرة رقم (14)</a:t>
            </a:r>
            <a:endParaRPr lang="en-US" altLang="ar-IQ" sz="4800" b="1" dirty="0">
              <a:solidFill>
                <a:srgbClr val="CC0066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eaLnBrk="1" hangingPunct="1"/>
            <a:r>
              <a:rPr lang="ar-IQ" altLang="ar-IQ" sz="4800" b="1" dirty="0" smtClean="0">
                <a:solidFill>
                  <a:srgbClr val="669900"/>
                </a:solidFill>
                <a:latin typeface="Simplified Arabic" pitchFamily="18" charset="-78"/>
                <a:cs typeface="Simplified Arabic" pitchFamily="18" charset="-78"/>
              </a:rPr>
              <a:t>جهاز الحواس وإصاباته</a:t>
            </a:r>
          </a:p>
          <a:p>
            <a:pPr eaLnBrk="1" hangingPunct="1"/>
            <a:r>
              <a:rPr lang="ar-IQ" altLang="ar-IQ" sz="4800" b="1" dirty="0" smtClean="0">
                <a:solidFill>
                  <a:srgbClr val="6600FF"/>
                </a:solidFill>
                <a:latin typeface="Simplified Arabic" pitchFamily="18" charset="-78"/>
                <a:cs typeface="Simplified Arabic" pitchFamily="18" charset="-78"/>
              </a:rPr>
              <a:t>( </a:t>
            </a:r>
            <a:r>
              <a:rPr lang="en-US" altLang="ar-IQ" sz="4800" b="1" dirty="0" smtClean="0">
                <a:solidFill>
                  <a:srgbClr val="6600FF"/>
                </a:solidFill>
                <a:latin typeface="Simplified Arabic" pitchFamily="18" charset="-78"/>
                <a:cs typeface="Simplified Arabic" pitchFamily="18" charset="-78"/>
              </a:rPr>
              <a:t>The </a:t>
            </a:r>
            <a:r>
              <a:rPr lang="en-US" altLang="ar-IQ" sz="4800" b="1" dirty="0">
                <a:solidFill>
                  <a:srgbClr val="6600FF"/>
                </a:solidFill>
                <a:latin typeface="Simplified Arabic" pitchFamily="18" charset="-78"/>
                <a:cs typeface="Simplified Arabic" pitchFamily="18" charset="-78"/>
              </a:rPr>
              <a:t>five senses</a:t>
            </a:r>
            <a:r>
              <a:rPr lang="ar-IQ" altLang="ar-IQ" sz="4800" b="1" dirty="0" smtClean="0">
                <a:solidFill>
                  <a:srgbClr val="6600FF"/>
                </a:solidFill>
                <a:latin typeface="Simplified Arabic" pitchFamily="18" charset="-78"/>
                <a:cs typeface="Simplified Arabic" pitchFamily="18" charset="-78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2718908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صورة توضح القزحية والقرنية والحدقة والشبكية</a:t>
            </a:r>
            <a:endParaRPr lang="en-US" altLang="ar-IQ" sz="32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52513"/>
            <a:ext cx="8229600" cy="5545137"/>
          </a:xfrm>
        </p:spPr>
        <p:txBody>
          <a:bodyPr/>
          <a:lstStyle/>
          <a:p>
            <a:pPr eaLnBrk="1" hangingPunct="1"/>
            <a:endParaRPr lang="en-US" altLang="ar-IQ" smtClean="0"/>
          </a:p>
        </p:txBody>
      </p:sp>
      <p:pic>
        <p:nvPicPr>
          <p:cNvPr id="18436" name="Picture 4" descr="images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413"/>
            <a:ext cx="684076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31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والمكون الثالث لمقلة العين / ثالثاً الداخلية</a:t>
            </a:r>
            <a:endParaRPr lang="en-US" altLang="ar-IQ" sz="32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399087"/>
          </a:xfrm>
        </p:spPr>
        <p:txBody>
          <a:bodyPr>
            <a:normAutofit fontScale="92500"/>
          </a:bodyPr>
          <a:lstStyle/>
          <a:p>
            <a:pPr algn="just" eaLnBrk="1" hangingPunct="1"/>
            <a:r>
              <a:rPr lang="ar-IQ" altLang="ar-IQ" sz="5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ثالثاً ـ</a:t>
            </a:r>
            <a:r>
              <a:rPr lang="ar-SA" altLang="ar-IQ" sz="5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الداخلية </a:t>
            </a:r>
            <a:r>
              <a:rPr lang="ar-SA" altLang="ar-IQ" sz="5400" b="1" dirty="0" smtClean="0">
                <a:latin typeface="Simplified Arabic" pitchFamily="18" charset="-78"/>
                <a:cs typeface="Simplified Arabic" pitchFamily="18" charset="-78"/>
              </a:rPr>
              <a:t>: وهي عصبية تسمى </a:t>
            </a:r>
            <a:r>
              <a:rPr lang="ar-SA" altLang="ar-IQ" sz="5400" b="1" u="sng" dirty="0" smtClean="0">
                <a:latin typeface="Simplified Arabic" pitchFamily="18" charset="-78"/>
                <a:cs typeface="Simplified Arabic" pitchFamily="18" charset="-78"/>
              </a:rPr>
              <a:t>الشبكية </a:t>
            </a:r>
            <a:r>
              <a:rPr lang="ar-SA" altLang="ar-IQ" sz="5400" b="1" dirty="0" smtClean="0">
                <a:latin typeface="Simplified Arabic" pitchFamily="18" charset="-78"/>
                <a:cs typeface="Simplified Arabic" pitchFamily="18" charset="-78"/>
              </a:rPr>
              <a:t>(</a:t>
            </a:r>
            <a:r>
              <a:rPr lang="en-US" altLang="ar-IQ" sz="5400" b="1" dirty="0" smtClean="0">
                <a:latin typeface="Simplified Arabic" pitchFamily="18" charset="-78"/>
                <a:cs typeface="Simplified Arabic" pitchFamily="18" charset="-78"/>
              </a:rPr>
              <a:t>Retina</a:t>
            </a:r>
            <a:r>
              <a:rPr lang="ar-SA" altLang="ar-IQ" sz="5400" b="1" dirty="0" smtClean="0">
                <a:latin typeface="Simplified Arabic" pitchFamily="18" charset="-78"/>
                <a:cs typeface="Simplified Arabic" pitchFamily="18" charset="-78"/>
              </a:rPr>
              <a:t>) </a:t>
            </a:r>
          </a:p>
          <a:p>
            <a:pPr algn="just" eaLnBrk="1" hangingPunct="1"/>
            <a:r>
              <a:rPr lang="ar-SA" altLang="ar-IQ" sz="5400" b="1" dirty="0" smtClean="0">
                <a:solidFill>
                  <a:srgbClr val="FF66FF"/>
                </a:solidFill>
                <a:latin typeface="Simplified Arabic" pitchFamily="18" charset="-78"/>
                <a:cs typeface="Simplified Arabic" pitchFamily="18" charset="-78"/>
              </a:rPr>
              <a:t>وهي عبارة عن غشاء رقيق وشفاف ويخرج منها العصب البصري</a:t>
            </a:r>
            <a:r>
              <a:rPr lang="ar-IQ" altLang="ar-IQ" sz="5400" b="1" dirty="0" smtClean="0">
                <a:solidFill>
                  <a:srgbClr val="FF66FF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/>
            <a:r>
              <a:rPr lang="ar-SA" altLang="ar-IQ" sz="5400" b="1" dirty="0" smtClean="0">
                <a:solidFill>
                  <a:srgbClr val="CC0066"/>
                </a:solidFill>
                <a:latin typeface="Simplified Arabic" pitchFamily="18" charset="-78"/>
                <a:cs typeface="Simplified Arabic" pitchFamily="18" charset="-78"/>
              </a:rPr>
              <a:t>وترجع أهمية الشبكية في احتفاظها بخلايا الرؤية.</a:t>
            </a:r>
            <a:r>
              <a:rPr lang="en-US" altLang="ar-IQ" sz="5400" b="1" dirty="0" smtClean="0">
                <a:solidFill>
                  <a:srgbClr val="CC0066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321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صورة توضح شبكية العين</a:t>
            </a:r>
            <a:endParaRPr lang="ar-IQ" b="1" dirty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17039"/>
            <a:ext cx="8229600" cy="4649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695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>
            <a:noAutofit/>
          </a:bodyPr>
          <a:lstStyle/>
          <a:p>
            <a:r>
              <a:rPr lang="ar-IQ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صورة توضح عضلات التي تتحكم بحركة مقلة العين</a:t>
            </a:r>
          </a:p>
        </p:txBody>
      </p:sp>
      <p:pic>
        <p:nvPicPr>
          <p:cNvPr id="2048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3738" y="981075"/>
            <a:ext cx="7827962" cy="5761038"/>
          </a:xfrm>
          <a:noFill/>
        </p:spPr>
      </p:pic>
    </p:spTree>
    <p:extLst>
      <p:ext uri="{BB962C8B-B14F-4D97-AF65-F5344CB8AC3E}">
        <p14:creationId xmlns:p14="http://schemas.microsoft.com/office/powerpoint/2010/main" val="274828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عنوان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ar-IQ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صورة توضح شبكية العين</a:t>
            </a:r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7056784" cy="5040560"/>
          </a:xfrm>
          <a:noFill/>
        </p:spPr>
      </p:pic>
    </p:spTree>
    <p:extLst>
      <p:ext uri="{BB962C8B-B14F-4D97-AF65-F5344CB8AC3E}">
        <p14:creationId xmlns:p14="http://schemas.microsoft.com/office/powerpoint/2010/main" val="208920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Autofit/>
          </a:bodyPr>
          <a:lstStyle/>
          <a:p>
            <a:pPr eaLnBrk="1" hangingPunct="1"/>
            <a:r>
              <a:rPr lang="ar-IQ" altLang="ar-IQ" sz="3600" b="1" dirty="0" smtClean="0">
                <a:solidFill>
                  <a:srgbClr val="FF0000"/>
                </a:solidFill>
              </a:rPr>
              <a:t>صورة توضح تركيبات العين</a:t>
            </a:r>
            <a:endParaRPr lang="en-US" altLang="ar-IQ" sz="3600" b="1" dirty="0" smtClean="0">
              <a:solidFill>
                <a:srgbClr val="FF0000"/>
              </a:solidFill>
            </a:endParaRPr>
          </a:p>
        </p:txBody>
      </p:sp>
      <p:pic>
        <p:nvPicPr>
          <p:cNvPr id="22531" name="Picture 4" descr="untitle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196975"/>
            <a:ext cx="7561263" cy="5111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671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576262"/>
          </a:xfrm>
        </p:spPr>
        <p:txBody>
          <a:bodyPr>
            <a:noAutofit/>
          </a:bodyPr>
          <a:lstStyle/>
          <a:p>
            <a:pPr eaLnBrk="1" hangingPunct="1"/>
            <a:r>
              <a:rPr lang="ar-IQ" altLang="ar-IQ" sz="40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ميكانيكية عمل العين</a:t>
            </a:r>
            <a:r>
              <a:rPr lang="ar-IQ" altLang="ar-IQ" sz="40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endParaRPr lang="en-US" altLang="ar-IQ" sz="4000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052513"/>
            <a:ext cx="8785225" cy="5689600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ar-SA" altLang="ar-IQ" sz="4000" b="1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يتم الأبصار عن طريق مرور أشعة الضوء المنعكسة من الشيء المراد رؤيته من خلال</a:t>
            </a:r>
            <a:r>
              <a:rPr lang="ar-IQ" altLang="ar-IQ" sz="4000" b="1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 الألية الآتية</a:t>
            </a:r>
            <a:r>
              <a:rPr lang="ar-SA" altLang="ar-IQ" sz="4000" b="1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4000" b="1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:-</a:t>
            </a:r>
          </a:p>
          <a:p>
            <a:pPr algn="just" eaLnBrk="1" hangingPunct="1">
              <a:lnSpc>
                <a:spcPct val="80000"/>
              </a:lnSpc>
            </a:pPr>
            <a:r>
              <a:rPr lang="ar-IQ" altLang="ar-IQ" sz="4400" b="1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- </a:t>
            </a:r>
            <a:r>
              <a:rPr lang="ar-SA" altLang="ar-IQ" sz="4400" b="1" u="sng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القرنية</a:t>
            </a:r>
            <a:r>
              <a:rPr lang="ar-SA" altLang="ar-IQ" sz="4400" b="1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sz="4400" b="1" dirty="0" smtClean="0">
                <a:latin typeface="Simplified Arabic" pitchFamily="18" charset="-78"/>
                <a:cs typeface="Simplified Arabic" pitchFamily="18" charset="-78"/>
              </a:rPr>
              <a:t>في الجزء الأمامي من العين</a:t>
            </a:r>
            <a:r>
              <a:rPr lang="ar-IQ" altLang="ar-IQ" sz="44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>
              <a:lnSpc>
                <a:spcPct val="80000"/>
              </a:lnSpc>
            </a:pPr>
            <a:r>
              <a:rPr lang="ar-IQ" altLang="ar-IQ" sz="4400" b="1" dirty="0" smtClean="0">
                <a:latin typeface="Simplified Arabic" pitchFamily="18" charset="-78"/>
                <a:cs typeface="Simplified Arabic" pitchFamily="18" charset="-78"/>
              </a:rPr>
              <a:t>- تُحَدد كمية الضوء الذي يدخل العين عن </a:t>
            </a:r>
            <a:r>
              <a:rPr lang="ar-IQ" altLang="ar-IQ" sz="44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طريق البؤبؤ</a:t>
            </a:r>
            <a:r>
              <a:rPr lang="ar-IQ" altLang="ar-IQ" sz="4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4400" b="1" dirty="0" smtClean="0">
                <a:latin typeface="Simplified Arabic" pitchFamily="18" charset="-78"/>
                <a:cs typeface="Simplified Arabic" pitchFamily="18" charset="-78"/>
              </a:rPr>
              <a:t>حيث تتسع فتحته في الظلام وتضيق في وجود الضوء </a:t>
            </a:r>
          </a:p>
          <a:p>
            <a:pPr algn="just" eaLnBrk="1" hangingPunct="1">
              <a:lnSpc>
                <a:spcPct val="80000"/>
              </a:lnSpc>
            </a:pPr>
            <a:r>
              <a:rPr lang="ar-IQ" altLang="ar-IQ" sz="4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وتتحكم العضلات </a:t>
            </a:r>
            <a:r>
              <a:rPr lang="ar-IQ" altLang="ar-IQ" sz="4400" b="1" dirty="0" smtClean="0">
                <a:latin typeface="Simplified Arabic" pitchFamily="18" charset="-78"/>
                <a:cs typeface="Simplified Arabic" pitchFamily="18" charset="-78"/>
              </a:rPr>
              <a:t>الموجودة على طرفي العدسة بهذه الحركة.</a:t>
            </a:r>
          </a:p>
          <a:p>
            <a:pPr algn="just" eaLnBrk="1" hangingPunct="1">
              <a:lnSpc>
                <a:spcPct val="80000"/>
              </a:lnSpc>
            </a:pPr>
            <a:endParaRPr lang="ar-IQ" altLang="ar-IQ" sz="4400" dirty="0">
              <a:latin typeface="Simplified Arabic" pitchFamily="18" charset="-78"/>
              <a:cs typeface="Simplified Arabic" pitchFamily="18" charset="-78"/>
            </a:endParaRPr>
          </a:p>
          <a:p>
            <a:pPr algn="l">
              <a:lnSpc>
                <a:spcPct val="80000"/>
              </a:lnSpc>
            </a:pPr>
            <a:r>
              <a:rPr lang="ar-IQ" b="1" dirty="0">
                <a:solidFill>
                  <a:srgbClr val="FF0000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تكملة ميكانيكية عمل العين</a:t>
            </a:r>
            <a:endParaRPr lang="ar-IQ" altLang="ar-IQ" sz="4400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0153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تكملة ميكانيكية عمل العين</a:t>
            </a:r>
            <a:endParaRPr lang="ar-IQ" sz="3600" b="1" dirty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052736"/>
            <a:ext cx="8568952" cy="5544616"/>
          </a:xfrm>
        </p:spPr>
        <p:txBody>
          <a:bodyPr>
            <a:normAutofit/>
          </a:bodyPr>
          <a:lstStyle/>
          <a:p>
            <a:pPr lvl="0" algn="just">
              <a:lnSpc>
                <a:spcPct val="80000"/>
              </a:lnSpc>
            </a:pPr>
            <a:r>
              <a:rPr lang="ar-IQ" altLang="ar-IQ" sz="36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- وبعد نفاذ (وصول) </a:t>
            </a:r>
            <a:r>
              <a:rPr lang="ar-IQ" altLang="ar-IQ" sz="36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الضوء إلى </a:t>
            </a:r>
            <a:r>
              <a:rPr lang="ar-IQ" altLang="ar-IQ" sz="3600" b="1" u="sng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العدسة</a:t>
            </a:r>
            <a:r>
              <a:rPr lang="ar-IQ" altLang="ar-IQ" sz="36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endParaRPr lang="ar-IQ" altLang="ar-IQ" sz="36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lvl="0" algn="just">
              <a:lnSpc>
                <a:spcPct val="80000"/>
              </a:lnSpc>
            </a:pPr>
            <a:r>
              <a:rPr lang="ar-IQ" altLang="ar-IQ" sz="36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- تقوم </a:t>
            </a:r>
            <a:r>
              <a:rPr lang="ar-IQ" altLang="ar-IQ" sz="3600" b="1" u="sng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العدسة</a:t>
            </a:r>
            <a:r>
              <a:rPr lang="ar-IQ" altLang="ar-IQ" sz="36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بعكس الصورة على </a:t>
            </a:r>
            <a:r>
              <a:rPr lang="ar-IQ" altLang="ar-IQ" sz="3600" b="1" u="sng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الشبكية</a:t>
            </a:r>
            <a:r>
              <a:rPr lang="ar-IQ" altLang="ar-IQ" sz="36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التي </a:t>
            </a:r>
            <a:r>
              <a:rPr lang="ar-SA" altLang="ar-IQ" sz="36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تستقبل الصورة مقلوبة</a:t>
            </a:r>
            <a:r>
              <a:rPr lang="ar-IQ" altLang="ar-IQ" sz="36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lvl="0" algn="just">
              <a:lnSpc>
                <a:spcPct val="80000"/>
              </a:lnSpc>
            </a:pPr>
            <a:r>
              <a:rPr lang="ar-IQ" altLang="ar-IQ" sz="36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- تقوم </a:t>
            </a:r>
            <a:r>
              <a:rPr lang="ar-IQ" altLang="ar-IQ" sz="3600" b="1" u="sng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الشبكية</a:t>
            </a:r>
            <a:r>
              <a:rPr lang="ar-IQ" altLang="ar-IQ" sz="36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بتحويل الصورة إلى إشارات يتم إرسالها عبر </a:t>
            </a:r>
            <a:r>
              <a:rPr lang="ar-IQ" altLang="ar-IQ" sz="3600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العصب البصري</a:t>
            </a:r>
            <a:r>
              <a:rPr lang="ar-IQ" altLang="ar-IQ" sz="36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إلى الدماغ </a:t>
            </a:r>
            <a:r>
              <a:rPr lang="ar-SA" altLang="ar-IQ" sz="36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حيث تستعيد الصورة وضعها مرة أخرى</a:t>
            </a:r>
            <a:r>
              <a:rPr lang="ar-IQ" altLang="ar-IQ" sz="36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lvl="0" algn="just">
              <a:lnSpc>
                <a:spcPct val="80000"/>
              </a:lnSpc>
            </a:pPr>
            <a:r>
              <a:rPr lang="ar-IQ" altLang="ar-IQ" sz="36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- </a:t>
            </a:r>
            <a:r>
              <a:rPr lang="ar-SA" altLang="ar-IQ" sz="36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وتتحرك </a:t>
            </a:r>
            <a:r>
              <a:rPr lang="ar-SA" altLang="ar-IQ" sz="36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العين بواسطة </a:t>
            </a:r>
            <a:r>
              <a:rPr lang="ar-IQ" altLang="ar-IQ" sz="3600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ستة عضلات</a:t>
            </a:r>
            <a:r>
              <a:rPr lang="ar-IQ" altLang="ar-IQ" sz="36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إرادية متصلة بها تُحركها وتوجهها إلى جميع الجهات هذه العضلات تقوم بالتنسيق بين حركة العينين لرؤية الجسم المرئي بصورة واحدة طبيعية ولتجنب النظر </a:t>
            </a:r>
            <a:r>
              <a:rPr lang="ar-IQ" altLang="ar-IQ" sz="3600" b="1" dirty="0" err="1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الازدواجي</a:t>
            </a:r>
            <a:r>
              <a:rPr lang="ar-IQ" altLang="ar-IQ" sz="36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. </a:t>
            </a:r>
            <a:endParaRPr lang="en-US" altLang="ar-IQ" sz="36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2247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عنوان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r>
              <a:rPr lang="ar-IQ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صورة توضح ميكانيكية عمل العين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21" y="1484784"/>
            <a:ext cx="7273158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310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عنوان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576262"/>
          </a:xfrm>
        </p:spPr>
        <p:txBody>
          <a:bodyPr>
            <a:noAutofit/>
          </a:bodyPr>
          <a:lstStyle/>
          <a:p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صورة توضح ميكانيكية عمل العين</a:t>
            </a:r>
          </a:p>
        </p:txBody>
      </p:sp>
      <p:pic>
        <p:nvPicPr>
          <p:cNvPr id="256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052513"/>
            <a:ext cx="7920038" cy="5545137"/>
          </a:xfrm>
          <a:noFill/>
        </p:spPr>
      </p:pic>
    </p:spTree>
    <p:extLst>
      <p:ext uri="{BB962C8B-B14F-4D97-AF65-F5344CB8AC3E}">
        <p14:creationId xmlns:p14="http://schemas.microsoft.com/office/powerpoint/2010/main" val="136509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9142" y="260124"/>
            <a:ext cx="8229600" cy="634082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ar-IQ" sz="2000" b="1" dirty="0">
                <a:solidFill>
                  <a:srgbClr val="FF0000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المحاضرة الرابعة </a:t>
            </a:r>
            <a:r>
              <a:rPr lang="ar-IQ" sz="2000" b="1" dirty="0" smtClean="0">
                <a:solidFill>
                  <a:srgbClr val="FF0000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عشر: جهاز </a:t>
            </a:r>
            <a:r>
              <a:rPr lang="ar-IQ" sz="2000" b="1" dirty="0">
                <a:solidFill>
                  <a:srgbClr val="FF0000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الحواس وإصاباته </a:t>
            </a:r>
            <a:r>
              <a:rPr lang="en-US" sz="2000" b="1" dirty="0">
                <a:solidFill>
                  <a:srgbClr val="FF0000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The five </a:t>
            </a:r>
            <a:r>
              <a:rPr lang="en-US" sz="2000" b="1" dirty="0" smtClean="0">
                <a:solidFill>
                  <a:srgbClr val="FF0000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senses</a:t>
            </a:r>
            <a:r>
              <a:rPr lang="ar-IQ" sz="2000" b="1" dirty="0" smtClean="0">
                <a:solidFill>
                  <a:srgbClr val="FF0000"/>
                </a:solidFill>
                <a:ea typeface="Calibri"/>
                <a:cs typeface="Simplified Arabic"/>
              </a:rPr>
              <a:t>(الجزء </a:t>
            </a:r>
            <a:r>
              <a:rPr lang="ar-IQ" sz="2000" b="1" dirty="0">
                <a:solidFill>
                  <a:srgbClr val="FF0000"/>
                </a:solidFill>
                <a:ea typeface="Calibri"/>
                <a:cs typeface="Simplified Arabic"/>
              </a:rPr>
              <a:t>الأول</a:t>
            </a:r>
            <a:r>
              <a:rPr lang="ar-IQ" sz="2000" b="1" dirty="0" smtClean="0">
                <a:solidFill>
                  <a:srgbClr val="FF0000"/>
                </a:solidFill>
                <a:ea typeface="Calibri"/>
                <a:cs typeface="Simplified Arabic"/>
              </a:rPr>
              <a:t>)</a:t>
            </a:r>
            <a:endParaRPr lang="ar-IQ" sz="2000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/>
          <a:lstStyle/>
          <a:p>
            <a:pPr lv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"/>
            </a:pPr>
            <a:r>
              <a:rPr lang="ar-IQ" sz="2400" b="1" dirty="0">
                <a:solidFill>
                  <a:srgbClr val="FF0000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محاور المحاضرة</a:t>
            </a:r>
            <a:endParaRPr lang="en-US" sz="2400" dirty="0">
              <a:solidFill>
                <a:srgbClr val="FF0000"/>
              </a:solidFill>
              <a:latin typeface="Simplified Arabic" pitchFamily="18" charset="-78"/>
              <a:ea typeface="Calibri"/>
              <a:cs typeface="Simplified Arabic" pitchFamily="18" charset="-78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ar-IQ" sz="2400" b="1" dirty="0">
                <a:solidFill>
                  <a:srgbClr val="6600FF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5- جهاز الحواس                 </a:t>
            </a:r>
            <a:r>
              <a:rPr lang="ar-IQ" sz="2400" b="1" dirty="0" smtClean="0">
                <a:solidFill>
                  <a:srgbClr val="6600FF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            </a:t>
            </a:r>
            <a:r>
              <a:rPr lang="en-US" sz="2400" b="1" dirty="0">
                <a:solidFill>
                  <a:srgbClr val="6600FF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The five senses</a:t>
            </a:r>
            <a:endParaRPr lang="en-US" sz="2400" dirty="0">
              <a:solidFill>
                <a:srgbClr val="6600FF"/>
              </a:solidFill>
              <a:latin typeface="Simplified Arabic" pitchFamily="18" charset="-78"/>
              <a:ea typeface="Calibri"/>
              <a:cs typeface="Simplified Arabic" pitchFamily="18" charset="-78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ar-IQ" sz="2400" b="1" dirty="0">
                <a:solidFill>
                  <a:srgbClr val="CC0099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5ـ1 أعضاء الحواس الخمسة           </a:t>
            </a:r>
            <a:r>
              <a:rPr lang="ar-IQ" sz="2400" b="1" dirty="0" smtClean="0">
                <a:solidFill>
                  <a:srgbClr val="CC0099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       </a:t>
            </a:r>
            <a:r>
              <a:rPr lang="en-US" sz="2400" b="1" dirty="0">
                <a:solidFill>
                  <a:srgbClr val="CC0099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The five senses</a:t>
            </a:r>
            <a:endParaRPr lang="en-US" sz="2400" dirty="0">
              <a:solidFill>
                <a:srgbClr val="CC0099"/>
              </a:solidFill>
              <a:latin typeface="Simplified Arabic" pitchFamily="18" charset="-78"/>
              <a:ea typeface="Calibri"/>
              <a:cs typeface="Simplified Arabic" pitchFamily="18" charset="-78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-635" algn="l"/>
              </a:tabLst>
            </a:pPr>
            <a:r>
              <a:rPr lang="ar-SA" sz="2400" b="1" dirty="0">
                <a:solidFill>
                  <a:srgbClr val="FF66FF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5ـ1 الجهاز العصبي </a:t>
            </a:r>
            <a:r>
              <a:rPr lang="ar-SA" sz="2400" b="1" dirty="0" smtClean="0">
                <a:solidFill>
                  <a:srgbClr val="FF66FF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والحواس  </a:t>
            </a:r>
            <a:r>
              <a:rPr lang="en-US" sz="2400" b="1" dirty="0">
                <a:solidFill>
                  <a:srgbClr val="FF66FF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Sense and nervous system</a:t>
            </a:r>
            <a:endParaRPr lang="en-US" sz="2400" dirty="0">
              <a:solidFill>
                <a:srgbClr val="FF66FF"/>
              </a:solidFill>
              <a:latin typeface="Simplified Arabic" pitchFamily="18" charset="-78"/>
              <a:ea typeface="Calibri"/>
              <a:cs typeface="Simplified Arabic" pitchFamily="18" charset="-78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tabLst>
                <a:tab pos="-635" algn="l"/>
              </a:tabLst>
            </a:pPr>
            <a:r>
              <a:rPr lang="ar-IQ" sz="2400" b="1" dirty="0">
                <a:solidFill>
                  <a:srgbClr val="669900"/>
                </a:solidFill>
                <a:latin typeface="Simplified Arabic" pitchFamily="18" charset="-78"/>
                <a:cs typeface="Simplified Arabic" pitchFamily="18" charset="-78"/>
              </a:rPr>
              <a:t>5ـ2 الحواس الخمسة                </a:t>
            </a:r>
            <a:r>
              <a:rPr lang="ar-IQ" sz="2400" b="1" dirty="0" smtClean="0">
                <a:solidFill>
                  <a:srgbClr val="669900"/>
                </a:solidFill>
                <a:latin typeface="Simplified Arabic" pitchFamily="18" charset="-78"/>
                <a:cs typeface="Simplified Arabic" pitchFamily="18" charset="-78"/>
              </a:rPr>
              <a:t>          </a:t>
            </a:r>
            <a:r>
              <a:rPr lang="en-US" sz="2400" b="1" dirty="0">
                <a:solidFill>
                  <a:srgbClr val="669900"/>
                </a:solidFill>
                <a:latin typeface="Simplified Arabic" pitchFamily="18" charset="-78"/>
                <a:cs typeface="Simplified Arabic" pitchFamily="18" charset="-78"/>
              </a:rPr>
              <a:t>The five senses</a:t>
            </a:r>
            <a:endParaRPr lang="en-US" sz="2400" dirty="0">
              <a:solidFill>
                <a:srgbClr val="66990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89535" algn="l"/>
                <a:tab pos="179705" algn="l"/>
              </a:tabLst>
            </a:pPr>
            <a:r>
              <a:rPr lang="ar-IQ" sz="2400" b="1" dirty="0">
                <a:solidFill>
                  <a:srgbClr val="CC00CC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5ـ3 القدرات التشريحية التي تحمي العين من الإصابات الرياضية</a:t>
            </a:r>
            <a:endParaRPr lang="en-US" sz="2400" dirty="0">
              <a:solidFill>
                <a:srgbClr val="CC00CC"/>
              </a:solidFill>
              <a:latin typeface="Simplified Arabic" pitchFamily="18" charset="-78"/>
              <a:ea typeface="Calibri"/>
              <a:cs typeface="Simplified Arabic" pitchFamily="18" charset="-78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89535" algn="l"/>
                <a:tab pos="179705" algn="l"/>
              </a:tabLst>
            </a:pPr>
            <a:r>
              <a:rPr lang="ar-IQ" sz="2400" b="1" dirty="0">
                <a:solidFill>
                  <a:srgbClr val="3366FF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5ـ4 بعض إصابات العين                  </a:t>
            </a:r>
            <a:r>
              <a:rPr lang="ar-IQ" sz="2400" b="1" dirty="0" smtClean="0">
                <a:solidFill>
                  <a:srgbClr val="3366FF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          </a:t>
            </a:r>
            <a:r>
              <a:rPr lang="en-US" sz="2400" b="1" dirty="0">
                <a:solidFill>
                  <a:srgbClr val="3366FF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eye Injuries</a:t>
            </a:r>
            <a:endParaRPr lang="en-US" sz="2400" dirty="0">
              <a:solidFill>
                <a:srgbClr val="3366FF"/>
              </a:solidFill>
              <a:latin typeface="Simplified Arabic" pitchFamily="18" charset="-78"/>
              <a:ea typeface="Calibri"/>
              <a:cs typeface="Simplified Arabic" pitchFamily="18" charset="-78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Wingdings"/>
              <a:buChar char=""/>
              <a:tabLst>
                <a:tab pos="179705" algn="l"/>
              </a:tabLst>
            </a:pPr>
            <a:r>
              <a:rPr lang="ar-IQ" sz="2400" b="1" dirty="0">
                <a:latin typeface="Simplified Arabic" pitchFamily="18" charset="-78"/>
                <a:cs typeface="Simplified Arabic" pitchFamily="18" charset="-78"/>
              </a:rPr>
              <a:t>أولاً ـ  كدمة العين                              </a:t>
            </a:r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            </a:t>
            </a:r>
            <a:r>
              <a:rPr lang="en-US" sz="2400" b="1" dirty="0">
                <a:latin typeface="Simplified Arabic" pitchFamily="18" charset="-78"/>
                <a:cs typeface="Simplified Arabic" pitchFamily="18" charset="-78"/>
              </a:rPr>
              <a:t>Bruise</a:t>
            </a:r>
            <a:endParaRPr lang="en-US" sz="2400" dirty="0">
              <a:latin typeface="Simplified Arabic" pitchFamily="18" charset="-78"/>
              <a:cs typeface="Simplified Arabic" pitchFamily="18" charset="-78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Wingdings"/>
              <a:buChar char=""/>
              <a:tabLst>
                <a:tab pos="179705" algn="l"/>
              </a:tabLst>
            </a:pPr>
            <a:r>
              <a:rPr lang="ar-IQ" sz="2400" b="1" dirty="0">
                <a:latin typeface="Simplified Arabic" pitchFamily="18" charset="-78"/>
                <a:cs typeface="Simplified Arabic" pitchFamily="18" charset="-78"/>
              </a:rPr>
              <a:t>ثانياً : جسم غريب في العين :</a:t>
            </a:r>
            <a:endParaRPr lang="en-US" sz="2400" dirty="0">
              <a:latin typeface="Simplified Arabic" pitchFamily="18" charset="-78"/>
              <a:cs typeface="Simplified Arabic" pitchFamily="18" charset="-78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79705" algn="l"/>
              </a:tabLst>
            </a:pPr>
            <a:r>
              <a:rPr lang="ar-IQ" sz="2400" b="1" dirty="0">
                <a:solidFill>
                  <a:srgbClr val="3366FF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ثانياً : حاسة الشم                          </a:t>
            </a:r>
            <a:r>
              <a:rPr lang="ar-IQ" sz="2400" b="1" dirty="0" smtClean="0">
                <a:solidFill>
                  <a:srgbClr val="3366FF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                </a:t>
            </a:r>
            <a:r>
              <a:rPr lang="en-US" sz="2400" b="1" dirty="0">
                <a:solidFill>
                  <a:srgbClr val="3366FF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Smell</a:t>
            </a:r>
            <a:endParaRPr lang="en-US" sz="2400" dirty="0">
              <a:solidFill>
                <a:srgbClr val="3366FF"/>
              </a:solidFill>
              <a:latin typeface="Simplified Arabic" pitchFamily="18" charset="-78"/>
              <a:ea typeface="Calibri"/>
              <a:cs typeface="Simplified Arabic" pitchFamily="18" charset="-78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Wingdings"/>
              <a:buChar char=""/>
              <a:tabLst>
                <a:tab pos="179705" algn="l"/>
              </a:tabLst>
            </a:pPr>
            <a:r>
              <a:rPr lang="ar-IQ" sz="2400" b="1" dirty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إصابات الأنف                                </a:t>
            </a:r>
            <a:r>
              <a:rPr lang="ar-IQ" sz="2400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   </a:t>
            </a:r>
            <a:r>
              <a:rPr lang="en-US" sz="2400" b="1" dirty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Nose injuries</a:t>
            </a:r>
            <a:endParaRPr lang="en-US" sz="2400" dirty="0">
              <a:solidFill>
                <a:srgbClr val="CC00CC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179705" algn="l"/>
              </a:tabLst>
            </a:pPr>
            <a:r>
              <a:rPr lang="ar-IQ" sz="2400" b="1" dirty="0">
                <a:solidFill>
                  <a:srgbClr val="CC0099"/>
                </a:solidFill>
                <a:latin typeface="Simplified Arabic" pitchFamily="18" charset="-78"/>
                <a:cs typeface="Simplified Arabic" pitchFamily="18" charset="-78"/>
              </a:rPr>
              <a:t>نزيف الأنف                       </a:t>
            </a:r>
            <a:r>
              <a:rPr lang="ar-IQ" sz="2400" b="1" dirty="0" smtClean="0">
                <a:solidFill>
                  <a:srgbClr val="CC0099"/>
                </a:solidFill>
                <a:latin typeface="Simplified Arabic" pitchFamily="18" charset="-78"/>
                <a:cs typeface="Simplified Arabic" pitchFamily="18" charset="-78"/>
              </a:rPr>
              <a:t>   </a:t>
            </a:r>
            <a:r>
              <a:rPr lang="en-US" sz="2400" b="1" dirty="0">
                <a:solidFill>
                  <a:srgbClr val="CC0099"/>
                </a:solidFill>
                <a:latin typeface="Simplified Arabic" pitchFamily="18" charset="-78"/>
                <a:cs typeface="Simplified Arabic" pitchFamily="18" charset="-78"/>
              </a:rPr>
              <a:t>The nose hemorrhage</a:t>
            </a:r>
            <a:endParaRPr lang="en-US" sz="2400" dirty="0">
              <a:solidFill>
                <a:srgbClr val="CC0099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179705" algn="l"/>
              </a:tabLst>
            </a:pPr>
            <a:r>
              <a:rPr lang="ar-IQ" sz="2400" b="1" dirty="0">
                <a:solidFill>
                  <a:srgbClr val="FF0066"/>
                </a:solidFill>
                <a:latin typeface="Simplified Arabic" pitchFamily="18" charset="-78"/>
                <a:cs typeface="Simplified Arabic" pitchFamily="18" charset="-78"/>
              </a:rPr>
              <a:t>كسر عظام الأنف               </a:t>
            </a:r>
            <a:r>
              <a:rPr lang="ar-IQ" sz="2400" b="1" dirty="0" smtClean="0">
                <a:solidFill>
                  <a:srgbClr val="FF0066"/>
                </a:solidFill>
                <a:latin typeface="Simplified Arabic" pitchFamily="18" charset="-78"/>
                <a:cs typeface="Simplified Arabic" pitchFamily="18" charset="-78"/>
              </a:rPr>
              <a:t>    </a:t>
            </a:r>
            <a:r>
              <a:rPr lang="en-US" sz="2400" b="1" dirty="0">
                <a:solidFill>
                  <a:srgbClr val="FF0066"/>
                </a:solidFill>
                <a:latin typeface="Simplified Arabic" pitchFamily="18" charset="-78"/>
                <a:cs typeface="Simplified Arabic" pitchFamily="18" charset="-78"/>
              </a:rPr>
              <a:t>Fracturing  nose </a:t>
            </a:r>
            <a:r>
              <a:rPr lang="en-US" sz="2400" b="1" dirty="0" smtClean="0">
                <a:solidFill>
                  <a:srgbClr val="FF0066"/>
                </a:solidFill>
                <a:latin typeface="Simplified Arabic" pitchFamily="18" charset="-78"/>
                <a:cs typeface="Simplified Arabic" pitchFamily="18" charset="-78"/>
              </a:rPr>
              <a:t>bones</a:t>
            </a:r>
            <a:endParaRPr lang="en-US" sz="2400" dirty="0">
              <a:solidFill>
                <a:srgbClr val="FF0066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465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r>
              <a:rPr lang="ar-IQ" altLang="ar-IQ" sz="3200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صورة توضح ميكانيكية عمل العين</a:t>
            </a:r>
            <a:endParaRPr lang="en-US" altLang="ar-IQ" sz="4000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81075"/>
            <a:ext cx="8229600" cy="5688013"/>
          </a:xfrm>
        </p:spPr>
        <p:txBody>
          <a:bodyPr/>
          <a:lstStyle/>
          <a:p>
            <a:pPr eaLnBrk="1" hangingPunct="1"/>
            <a:endParaRPr lang="en-US" altLang="ar-IQ" smtClean="0"/>
          </a:p>
        </p:txBody>
      </p:sp>
      <p:pic>
        <p:nvPicPr>
          <p:cNvPr id="27652" name="Picture 5" descr="images (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125538"/>
            <a:ext cx="6696075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510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Autofit/>
          </a:bodyPr>
          <a:lstStyle/>
          <a:p>
            <a:pPr eaLnBrk="1" hangingPunct="1"/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صورة توضح العضلات المحركة للعين</a:t>
            </a:r>
            <a:endParaRPr lang="en-US" altLang="ar-IQ" sz="36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81075"/>
            <a:ext cx="8229600" cy="5616575"/>
          </a:xfrm>
        </p:spPr>
        <p:txBody>
          <a:bodyPr/>
          <a:lstStyle/>
          <a:p>
            <a:pPr eaLnBrk="1" hangingPunct="1"/>
            <a:endParaRPr lang="en-US" altLang="ar-IQ" smtClean="0"/>
          </a:p>
        </p:txBody>
      </p:sp>
      <p:pic>
        <p:nvPicPr>
          <p:cNvPr id="28676" name="Picture 4" descr="images (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1438"/>
            <a:ext cx="6840759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54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صورة توضح العضلات المحركة للعين</a:t>
            </a:r>
            <a:endParaRPr lang="en-US" altLang="ar-IQ" sz="32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472112"/>
          </a:xfrm>
        </p:spPr>
        <p:txBody>
          <a:bodyPr/>
          <a:lstStyle/>
          <a:p>
            <a:pPr eaLnBrk="1" hangingPunct="1"/>
            <a:endParaRPr lang="en-US" altLang="ar-IQ" smtClean="0"/>
          </a:p>
        </p:txBody>
      </p:sp>
      <p:pic>
        <p:nvPicPr>
          <p:cNvPr id="29700" name="Picture 4" descr="images (1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1438"/>
            <a:ext cx="7488832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45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Autofit/>
          </a:bodyPr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العضلات الستة المحركة للعين</a:t>
            </a:r>
            <a:endParaRPr lang="en-US" altLang="ar-IQ" sz="32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08050"/>
            <a:ext cx="8229600" cy="5689600"/>
          </a:xfrm>
        </p:spPr>
        <p:txBody>
          <a:bodyPr/>
          <a:lstStyle/>
          <a:p>
            <a:pPr eaLnBrk="1" hangingPunct="1"/>
            <a:endParaRPr lang="en-US" altLang="ar-IQ" smtClean="0"/>
          </a:p>
        </p:txBody>
      </p:sp>
      <p:pic>
        <p:nvPicPr>
          <p:cNvPr id="30724" name="Picture 4" descr="images (1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25538"/>
            <a:ext cx="7777236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39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سؤال</a:t>
            </a:r>
            <a:endParaRPr lang="ar-IQ" b="1" dirty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90000"/>
              </a:lnSpc>
            </a:pPr>
            <a:r>
              <a:rPr lang="ar-IQ" altLang="ar-IQ" sz="6600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ماهي القدرات </a:t>
            </a:r>
            <a:r>
              <a:rPr lang="ar-IQ" altLang="ar-IQ" sz="6600" b="1" dirty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التشريحية </a:t>
            </a:r>
            <a:r>
              <a:rPr lang="ar-IQ" altLang="ar-IQ" sz="6600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التي تمتلكها العين لتحميها </a:t>
            </a:r>
            <a:r>
              <a:rPr lang="ar-IQ" altLang="ar-IQ" sz="6600" b="1" dirty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ضد الإصابات </a:t>
            </a:r>
            <a:r>
              <a:rPr lang="ar-IQ" altLang="ar-IQ" sz="6600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الرياضية؟</a:t>
            </a:r>
            <a:endParaRPr lang="ar-IQ" altLang="ar-IQ" sz="6600" b="1" dirty="0">
              <a:solidFill>
                <a:srgbClr val="CC00CC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066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ar-SA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5ـ3 القدرات التشريحية التي تحمي العين من الإصابات الرياضية</a:t>
            </a:r>
            <a:endParaRPr lang="en-US" altLang="ar-IQ" sz="28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052513"/>
            <a:ext cx="8291264" cy="5400675"/>
          </a:xfrm>
        </p:spPr>
        <p:txBody>
          <a:bodyPr>
            <a:normAutofit fontScale="92500" lnSpcReduction="200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ar-IQ" altLang="ar-IQ" sz="4000" b="1" dirty="0" smtClean="0">
                <a:solidFill>
                  <a:srgbClr val="00B0F0"/>
                </a:solidFill>
                <a:latin typeface="Simplified Arabic" pitchFamily="18" charset="-78"/>
                <a:cs typeface="Simplified Arabic" pitchFamily="18" charset="-78"/>
              </a:rPr>
              <a:t>تمتلك العين عدداً من القدرات التشريحية التي تحميها ضد الإصابات الرياضية وهي :ـ</a:t>
            </a:r>
          </a:p>
          <a:p>
            <a:pPr algn="just" eaLnBrk="1" hangingPunct="1">
              <a:lnSpc>
                <a:spcPct val="90000"/>
              </a:lnSpc>
            </a:pPr>
            <a:r>
              <a:rPr lang="ar-IQ" altLang="ar-IQ" sz="4000" b="1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غلق جفن العين (</a:t>
            </a:r>
            <a:r>
              <a:rPr lang="en-US" altLang="ar-IQ" sz="4000" b="1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Eyelid</a:t>
            </a:r>
            <a:r>
              <a:rPr lang="ar-IQ" altLang="ar-IQ" sz="4000" b="1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) </a:t>
            </a:r>
            <a:r>
              <a:rPr lang="ar-IQ" altLang="ar-IQ" sz="4000" b="1" dirty="0" smtClean="0">
                <a:latin typeface="Simplified Arabic" pitchFamily="18" charset="-78"/>
                <a:cs typeface="Simplified Arabic" pitchFamily="18" charset="-78"/>
              </a:rPr>
              <a:t>بانعكاس غير إرادي </a:t>
            </a:r>
            <a:r>
              <a:rPr lang="ar-IQ" altLang="ar-IQ" sz="4000" b="1" dirty="0" smtClean="0">
                <a:solidFill>
                  <a:srgbClr val="FF66FF"/>
                </a:solidFill>
                <a:latin typeface="Simplified Arabic" pitchFamily="18" charset="-78"/>
                <a:cs typeface="Simplified Arabic" pitchFamily="18" charset="-78"/>
              </a:rPr>
              <a:t>ل</a:t>
            </a:r>
            <a:r>
              <a:rPr lang="ar-SA" altLang="ar-IQ" sz="4000" b="1" dirty="0" smtClean="0">
                <a:solidFill>
                  <a:srgbClr val="FF66FF"/>
                </a:solidFill>
                <a:latin typeface="Simplified Arabic" pitchFamily="18" charset="-78"/>
                <a:cs typeface="Simplified Arabic" pitchFamily="18" charset="-78"/>
              </a:rPr>
              <a:t>منع دخول </a:t>
            </a:r>
            <a:r>
              <a:rPr lang="ar-SA" altLang="ar-IQ" sz="4000" b="1" dirty="0" smtClean="0">
                <a:solidFill>
                  <a:srgbClr val="7030A0"/>
                </a:solidFill>
                <a:latin typeface="Simplified Arabic" pitchFamily="18" charset="-78"/>
                <a:cs typeface="Simplified Arabic" pitchFamily="18" charset="-78"/>
              </a:rPr>
              <a:t>الأتربة</a:t>
            </a:r>
            <a:r>
              <a:rPr lang="ar-SA" altLang="ar-IQ" sz="4000" b="1" dirty="0" smtClean="0">
                <a:latin typeface="Simplified Arabic" pitchFamily="18" charset="-78"/>
                <a:cs typeface="Simplified Arabic" pitchFamily="18" charset="-78"/>
              </a:rPr>
              <a:t> للعين وكذلك </a:t>
            </a:r>
            <a:r>
              <a:rPr lang="ar-SA" altLang="ar-IQ" sz="4000" b="1" dirty="0" smtClean="0">
                <a:solidFill>
                  <a:srgbClr val="FF66FF"/>
                </a:solidFill>
                <a:latin typeface="Simplified Arabic" pitchFamily="18" charset="-78"/>
                <a:cs typeface="Simplified Arabic" pitchFamily="18" charset="-78"/>
              </a:rPr>
              <a:t>الضوء</a:t>
            </a:r>
            <a:r>
              <a:rPr lang="ar-SA" altLang="ar-IQ" sz="4000" b="1" dirty="0" smtClean="0">
                <a:latin typeface="Simplified Arabic" pitchFamily="18" charset="-78"/>
                <a:cs typeface="Simplified Arabic" pitchFamily="18" charset="-78"/>
              </a:rPr>
              <a:t> الشديد</a:t>
            </a:r>
            <a:endParaRPr lang="ar-IQ" altLang="ar-IQ" sz="40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ar-SA" altLang="ar-IQ" sz="4000" b="1" dirty="0" smtClean="0">
                <a:latin typeface="Simplified Arabic" pitchFamily="18" charset="-78"/>
                <a:cs typeface="Simplified Arabic" pitchFamily="18" charset="-78"/>
              </a:rPr>
              <a:t>وتعمل </a:t>
            </a:r>
            <a:r>
              <a:rPr lang="ar-SA" altLang="ar-IQ" sz="4000" b="1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الأهداب</a:t>
            </a:r>
            <a:r>
              <a:rPr lang="ar-SA" altLang="ar-IQ" sz="4000" b="1" dirty="0" smtClean="0">
                <a:latin typeface="Simplified Arabic" pitchFamily="18" charset="-78"/>
                <a:cs typeface="Simplified Arabic" pitchFamily="18" charset="-78"/>
              </a:rPr>
              <a:t> على مساعدة الجفون في وظيفتها وهي تقفل كل </a:t>
            </a:r>
            <a:r>
              <a:rPr lang="ar-SA" altLang="ar-IQ" sz="4000" b="1" u="sng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6</a:t>
            </a:r>
            <a:r>
              <a:rPr lang="ar-SA" altLang="ar-IQ" sz="4000" b="1" dirty="0" smtClean="0">
                <a:latin typeface="Simplified Arabic" pitchFamily="18" charset="-78"/>
                <a:cs typeface="Simplified Arabic" pitchFamily="18" charset="-78"/>
              </a:rPr>
              <a:t> ثوان تقريبا وبسرعة غير ملحوظة </a:t>
            </a:r>
            <a:endParaRPr lang="ar-IQ" altLang="ar-IQ" sz="40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ar-IQ" altLang="ar-IQ" sz="4000" b="1" dirty="0" smtClean="0">
                <a:solidFill>
                  <a:srgbClr val="CC0099"/>
                </a:solidFill>
                <a:latin typeface="Simplified Arabic" pitchFamily="18" charset="-78"/>
                <a:cs typeface="Simplified Arabic" pitchFamily="18" charset="-78"/>
              </a:rPr>
              <a:t>(</a:t>
            </a:r>
            <a:r>
              <a:rPr lang="ar-IQ" altLang="ar-IQ" sz="40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الحاجبان</a:t>
            </a:r>
            <a:r>
              <a:rPr lang="ar-IQ" altLang="ar-IQ" sz="4000" b="1" dirty="0" smtClean="0">
                <a:solidFill>
                  <a:srgbClr val="CC0099"/>
                </a:solidFill>
                <a:latin typeface="Simplified Arabic" pitchFamily="18" charset="-78"/>
                <a:cs typeface="Simplified Arabic" pitchFamily="18" charset="-78"/>
              </a:rPr>
              <a:t>) : </a:t>
            </a:r>
          </a:p>
          <a:p>
            <a:pPr algn="just" eaLnBrk="1" hangingPunct="1">
              <a:lnSpc>
                <a:spcPct val="90000"/>
              </a:lnSpc>
            </a:pPr>
            <a:r>
              <a:rPr lang="ar-SA" altLang="ar-IQ" sz="4000" b="1" dirty="0" smtClean="0">
                <a:solidFill>
                  <a:srgbClr val="CC0099"/>
                </a:solidFill>
                <a:latin typeface="Simplified Arabic" pitchFamily="18" charset="-78"/>
                <a:cs typeface="Simplified Arabic" pitchFamily="18" charset="-78"/>
              </a:rPr>
              <a:t>كما تحمي الحواجب العين من تساقط العرق بداخلها.</a:t>
            </a:r>
            <a:endParaRPr lang="ar-IQ" altLang="ar-IQ" sz="4000" b="1" dirty="0" smtClean="0">
              <a:solidFill>
                <a:srgbClr val="CC0099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lnSpc>
                <a:spcPct val="90000"/>
              </a:lnSpc>
            </a:pPr>
            <a:endParaRPr lang="ar-IQ" altLang="ar-IQ" sz="4000" b="1" dirty="0">
              <a:latin typeface="Simplified Arabic" pitchFamily="18" charset="-78"/>
              <a:cs typeface="Simplified Arabic" pitchFamily="18" charset="-78"/>
            </a:endParaRPr>
          </a:p>
          <a:p>
            <a:pPr algn="l" eaLnBrk="1" hangingPunct="1">
              <a:lnSpc>
                <a:spcPct val="90000"/>
              </a:lnSpc>
            </a:pPr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تكملة للقدرات التشريحية لحماية العين</a:t>
            </a:r>
          </a:p>
        </p:txBody>
      </p:sp>
    </p:spTree>
    <p:extLst>
      <p:ext uri="{BB962C8B-B14F-4D97-AF65-F5344CB8AC3E}">
        <p14:creationId xmlns:p14="http://schemas.microsoft.com/office/powerpoint/2010/main" val="247052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ar-IQ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تكملة / </a:t>
            </a:r>
            <a:r>
              <a:rPr lang="ar-SA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5ـ3 </a:t>
            </a:r>
            <a:r>
              <a:rPr lang="ar-SA" altLang="ar-IQ" sz="2800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القدرات التشريحية التي تحمي العين من الإصابات الرياضية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/>
          <a:lstStyle/>
          <a:p>
            <a:pPr lvl="0" algn="just">
              <a:lnSpc>
                <a:spcPct val="90000"/>
              </a:lnSpc>
            </a:pPr>
            <a:r>
              <a:rPr lang="ar-IQ" altLang="ar-IQ" sz="40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وجودها </a:t>
            </a:r>
            <a:r>
              <a:rPr lang="ar-IQ" altLang="ar-IQ" sz="40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(</a:t>
            </a:r>
            <a:r>
              <a:rPr lang="ar-IQ" altLang="ar-IQ" sz="40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مقلة العين</a:t>
            </a:r>
            <a:r>
              <a:rPr lang="ar-IQ" altLang="ar-IQ" sz="40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) في </a:t>
            </a:r>
            <a:r>
              <a:rPr lang="ar-IQ" altLang="ar-IQ" sz="40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داخل </a:t>
            </a:r>
            <a:r>
              <a:rPr lang="ar-IQ" altLang="ar-IQ" sz="4000" b="1" dirty="0">
                <a:solidFill>
                  <a:srgbClr val="FF66FF"/>
                </a:solidFill>
                <a:latin typeface="Simplified Arabic" pitchFamily="18" charset="-78"/>
                <a:cs typeface="Simplified Arabic" pitchFamily="18" charset="-78"/>
              </a:rPr>
              <a:t>محجر العين</a:t>
            </a:r>
            <a:r>
              <a:rPr lang="en-US" altLang="ar-IQ" sz="40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(Eye socket) </a:t>
            </a:r>
            <a:r>
              <a:rPr lang="ar-SA" altLang="ar-IQ" sz="40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(حفره العين تحميها من الضربات الخارجية).</a:t>
            </a:r>
            <a:endParaRPr lang="ar-IQ" altLang="ar-IQ" sz="40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lvl="0" algn="just">
              <a:lnSpc>
                <a:spcPct val="90000"/>
              </a:lnSpc>
            </a:pPr>
            <a:r>
              <a:rPr lang="ar-IQ" altLang="ar-IQ" sz="40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العين محاطة بطبقة من </a:t>
            </a:r>
            <a:r>
              <a:rPr lang="ar-IQ" altLang="ar-IQ" sz="4000" b="1" dirty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الأنسجة الدهنية</a:t>
            </a:r>
            <a:r>
              <a:rPr lang="ar-IQ" altLang="ar-IQ" sz="40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الرخوة التي تعمل </a:t>
            </a:r>
            <a:r>
              <a:rPr lang="ar-IQ" altLang="ar-IQ" sz="4000" b="1" dirty="0" err="1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غطاءاً</a:t>
            </a:r>
            <a:r>
              <a:rPr lang="ar-IQ" altLang="ar-IQ" sz="40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4000" b="1" dirty="0" err="1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أسفنجياً</a:t>
            </a:r>
            <a:r>
              <a:rPr lang="ar-IQ" altLang="ar-IQ" sz="40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ضد الصدمات.</a:t>
            </a:r>
          </a:p>
          <a:p>
            <a:pPr lvl="0" algn="just">
              <a:lnSpc>
                <a:spcPct val="90000"/>
              </a:lnSpc>
            </a:pPr>
            <a:r>
              <a:rPr lang="ar-SA" altLang="ar-IQ" sz="40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وجود </a:t>
            </a:r>
            <a:r>
              <a:rPr lang="ar-SA" altLang="ar-IQ" sz="4000" b="1" u="sng" dirty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الدموع</a:t>
            </a:r>
            <a:r>
              <a:rPr lang="ar-SA" altLang="ar-IQ" sz="40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في الحافة العلوية الخارجية للعين والتي تنشر سائل مائي يُحافظ عليها من الجفاف. </a:t>
            </a:r>
            <a:endParaRPr lang="en-US" altLang="ar-IQ" sz="40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92514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>
            <a:normAutofit/>
          </a:bodyPr>
          <a:lstStyle/>
          <a:p>
            <a:r>
              <a:rPr lang="ar-IQ" altLang="ar-IQ" sz="7200" b="1" dirty="0">
                <a:solidFill>
                  <a:srgbClr val="FF0000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5ـ4 بعض إصابات </a:t>
            </a:r>
            <a:r>
              <a:rPr lang="ar-IQ" altLang="ar-IQ" sz="7200" b="1" dirty="0" smtClean="0">
                <a:solidFill>
                  <a:srgbClr val="FF0000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العين</a:t>
            </a:r>
          </a:p>
          <a:p>
            <a:pPr marL="0" indent="0">
              <a:buNone/>
            </a:pPr>
            <a:r>
              <a:rPr lang="ar-IQ" altLang="ar-IQ" sz="7200" b="1" dirty="0" smtClean="0">
                <a:solidFill>
                  <a:srgbClr val="FF0000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  </a:t>
            </a:r>
            <a:r>
              <a:rPr lang="en-US" altLang="ar-IQ" sz="7200" b="1" dirty="0">
                <a:solidFill>
                  <a:srgbClr val="FF0000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eye Injuries</a:t>
            </a:r>
            <a:endParaRPr lang="ar-IQ" sz="7200" dirty="0"/>
          </a:p>
        </p:txBody>
      </p:sp>
    </p:spTree>
    <p:extLst>
      <p:ext uri="{BB962C8B-B14F-4D97-AF65-F5344CB8AC3E}">
        <p14:creationId xmlns:p14="http://schemas.microsoft.com/office/powerpoint/2010/main" val="191787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648072"/>
          </a:xfrm>
        </p:spPr>
        <p:txBody>
          <a:bodyPr/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5ـ4 بعض إصابات العين  </a:t>
            </a:r>
            <a:r>
              <a:rPr lang="en-US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eye Injuries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052736"/>
            <a:ext cx="8642350" cy="5616352"/>
          </a:xfrm>
        </p:spPr>
        <p:txBody>
          <a:bodyPr>
            <a:normAutofit fontScale="92500" lnSpcReduction="20000"/>
          </a:bodyPr>
          <a:lstStyle/>
          <a:p>
            <a:pPr algn="just" eaLnBrk="1" hangingPunct="1"/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أولاً ـ  كدمة العين    </a:t>
            </a:r>
            <a:r>
              <a:rPr lang="en-US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Bruise</a:t>
            </a:r>
            <a:endParaRPr lang="ar-IQ" altLang="ar-IQ" sz="36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/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تحدث كدمة العين نتيجة تعرض العين لشدة خارجية</a:t>
            </a:r>
          </a:p>
          <a:p>
            <a:pPr algn="just" eaLnBrk="1" hangingPunct="1"/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تؤدي إلى نزف دموي شعري حولها أو في الداخل </a:t>
            </a:r>
          </a:p>
          <a:p>
            <a:pPr algn="just" eaLnBrk="1" hangingPunct="1"/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حيث يكون النزف حول العين تحت الجلد الرقيق ويترشح الدم ، ويَزرَق الجلد.</a:t>
            </a:r>
          </a:p>
          <a:p>
            <a:pPr algn="just" eaLnBrk="1" hangingPunct="1"/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أو يكون النزف تحت الغشاء المخاطي للعين (الملتحمة </a:t>
            </a:r>
            <a:r>
              <a:rPr lang="en-US" altLang="ar-IQ" sz="3600" b="1" dirty="0" smtClean="0">
                <a:latin typeface="Simplified Arabic" pitchFamily="18" charset="-78"/>
                <a:cs typeface="Simplified Arabic" pitchFamily="18" charset="-78"/>
              </a:rPr>
              <a:t>conjunctiva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). </a:t>
            </a:r>
          </a:p>
          <a:p>
            <a:pPr algn="just" eaLnBrk="1" hangingPunct="1"/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وتكون هذه الإصابة </a:t>
            </a:r>
          </a:p>
          <a:p>
            <a:pPr algn="just" eaLnBrk="1" hangingPunct="1"/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- إما بسيطة </a:t>
            </a:r>
          </a:p>
          <a:p>
            <a:pPr algn="just" eaLnBrk="1" hangingPunct="1"/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- أو شديدة (كسر محجر العين) مما يؤثر على الرؤية (عدم وضوح الرؤية).</a:t>
            </a:r>
            <a:endParaRPr lang="en-US" altLang="ar-IQ" sz="3600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8226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ar-IQ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إسعافات إصابة كدمة العين </a:t>
            </a:r>
            <a:r>
              <a:rPr lang="en-US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First-aid</a:t>
            </a:r>
            <a:r>
              <a:rPr lang="en-US" altLang="ar-IQ" sz="40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52736"/>
            <a:ext cx="8435975" cy="5471889"/>
          </a:xfrm>
        </p:spPr>
        <p:txBody>
          <a:bodyPr/>
          <a:lstStyle/>
          <a:p>
            <a:pPr algn="just" eaLnBrk="1" hangingPunct="1"/>
            <a:r>
              <a:rPr lang="ar-IQ" altLang="ar-IQ" sz="4400" b="1" dirty="0" smtClean="0">
                <a:latin typeface="Simplified Arabic" pitchFamily="18" charset="-78"/>
                <a:cs typeface="Simplified Arabic" pitchFamily="18" charset="-78"/>
              </a:rPr>
              <a:t>1. وضع </a:t>
            </a:r>
            <a:r>
              <a:rPr lang="ar-IQ" altLang="ar-IQ" sz="4400" b="1" dirty="0" smtClean="0">
                <a:solidFill>
                  <a:srgbClr val="FF66FF"/>
                </a:solidFill>
                <a:latin typeface="Simplified Arabic" pitchFamily="18" charset="-78"/>
                <a:cs typeface="Simplified Arabic" pitchFamily="18" charset="-78"/>
              </a:rPr>
              <a:t>كمادات باردة </a:t>
            </a:r>
            <a:r>
              <a:rPr lang="ar-IQ" altLang="ar-IQ" sz="4400" b="1" dirty="0" smtClean="0">
                <a:latin typeface="Simplified Arabic" pitchFamily="18" charset="-78"/>
                <a:cs typeface="Simplified Arabic" pitchFamily="18" charset="-78"/>
              </a:rPr>
              <a:t>(</a:t>
            </a:r>
            <a:r>
              <a:rPr lang="en-US" altLang="ar-IQ" sz="4400" b="1" dirty="0" smtClean="0">
                <a:latin typeface="Simplified Arabic" pitchFamily="18" charset="-78"/>
                <a:cs typeface="Simplified Arabic" pitchFamily="18" charset="-78"/>
              </a:rPr>
              <a:t>Cold compress</a:t>
            </a:r>
            <a:r>
              <a:rPr lang="ar-IQ" altLang="ar-IQ" sz="4400" b="1" dirty="0" smtClean="0">
                <a:latin typeface="Simplified Arabic" pitchFamily="18" charset="-78"/>
                <a:cs typeface="Simplified Arabic" pitchFamily="18" charset="-78"/>
              </a:rPr>
              <a:t>) على العين لمدة نصف ساعة.</a:t>
            </a:r>
          </a:p>
          <a:p>
            <a:pPr algn="just" eaLnBrk="1" hangingPunct="1"/>
            <a:r>
              <a:rPr lang="ar-IQ" altLang="ar-IQ" sz="4400" b="1" dirty="0" smtClean="0">
                <a:latin typeface="Simplified Arabic" pitchFamily="18" charset="-78"/>
                <a:cs typeface="Simplified Arabic" pitchFamily="18" charset="-78"/>
              </a:rPr>
              <a:t>2. </a:t>
            </a:r>
            <a:r>
              <a:rPr lang="ar-IQ" altLang="ar-IQ" sz="4400" b="1" dirty="0" smtClean="0">
                <a:solidFill>
                  <a:srgbClr val="FF66FF"/>
                </a:solidFill>
                <a:latin typeface="Simplified Arabic" pitchFamily="18" charset="-78"/>
                <a:cs typeface="Simplified Arabic" pitchFamily="18" charset="-78"/>
              </a:rPr>
              <a:t>راحة</a:t>
            </a:r>
            <a:r>
              <a:rPr lang="ar-IQ" altLang="ar-IQ" sz="4400" b="1" dirty="0" smtClean="0">
                <a:latin typeface="Simplified Arabic" pitchFamily="18" charset="-78"/>
                <a:cs typeface="Simplified Arabic" pitchFamily="18" charset="-78"/>
              </a:rPr>
              <a:t> تامة.</a:t>
            </a:r>
          </a:p>
          <a:p>
            <a:pPr algn="just" eaLnBrk="1" hangingPunct="1"/>
            <a:r>
              <a:rPr lang="ar-IQ" altLang="ar-IQ" sz="4400" b="1" dirty="0" smtClean="0">
                <a:latin typeface="Simplified Arabic" pitchFamily="18" charset="-78"/>
                <a:cs typeface="Simplified Arabic" pitchFamily="18" charset="-78"/>
              </a:rPr>
              <a:t>3. في اليوم التالي من الإصابة استخدام الكمادات </a:t>
            </a:r>
            <a:r>
              <a:rPr lang="ar-IQ" altLang="ar-IQ" sz="4400" b="1" dirty="0" smtClean="0">
                <a:solidFill>
                  <a:srgbClr val="FF66FF"/>
                </a:solidFill>
                <a:latin typeface="Simplified Arabic" pitchFamily="18" charset="-78"/>
                <a:cs typeface="Simplified Arabic" pitchFamily="18" charset="-78"/>
              </a:rPr>
              <a:t>الساخنة</a:t>
            </a:r>
            <a:r>
              <a:rPr lang="ar-IQ" altLang="ar-IQ" sz="4400" b="1" dirty="0" smtClean="0">
                <a:latin typeface="Simplified Arabic" pitchFamily="18" charset="-78"/>
                <a:cs typeface="Simplified Arabic" pitchFamily="18" charset="-78"/>
              </a:rPr>
              <a:t> (</a:t>
            </a:r>
            <a:r>
              <a:rPr lang="en-US" altLang="ar-IQ" sz="4400" b="1" dirty="0" smtClean="0">
                <a:latin typeface="Simplified Arabic" pitchFamily="18" charset="-78"/>
                <a:cs typeface="Simplified Arabic" pitchFamily="18" charset="-78"/>
              </a:rPr>
              <a:t>Hot compress</a:t>
            </a:r>
            <a:r>
              <a:rPr lang="ar-IQ" altLang="ar-IQ" sz="4400" b="1" dirty="0" smtClean="0">
                <a:latin typeface="Simplified Arabic" pitchFamily="18" charset="-78"/>
                <a:cs typeface="Simplified Arabic" pitchFamily="18" charset="-78"/>
              </a:rPr>
              <a:t>).</a:t>
            </a:r>
            <a:endParaRPr lang="en-US" altLang="ar-IQ" sz="4400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6015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ar-IQ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مقدمة : الفرق بين الذهن و العقل (للاطلاع فقط)</a:t>
            </a:r>
            <a:endParaRPr lang="ar-IQ" b="1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504" y="764704"/>
            <a:ext cx="8856984" cy="5976664"/>
          </a:xfrm>
        </p:spPr>
        <p:txBody>
          <a:bodyPr>
            <a:normAutofit fontScale="77500" lnSpcReduction="20000"/>
          </a:bodyPr>
          <a:lstStyle/>
          <a:p>
            <a:pPr marL="514350" lvl="0" indent="-514350" algn="ctr">
              <a:lnSpc>
                <a:spcPct val="115000"/>
              </a:lnSpc>
              <a:buAutoNum type="arabicParenBoth"/>
            </a:pPr>
            <a:r>
              <a:rPr lang="ar-IQ" sz="4100" b="1" dirty="0" smtClean="0">
                <a:solidFill>
                  <a:srgbClr val="FF0000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الذهن </a:t>
            </a:r>
            <a:r>
              <a:rPr lang="ar-IQ" sz="4100" b="1" dirty="0">
                <a:solidFill>
                  <a:srgbClr val="FF0000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:  </a:t>
            </a:r>
            <a:endParaRPr lang="ar-IQ" sz="4100" b="1" dirty="0" smtClean="0">
              <a:solidFill>
                <a:srgbClr val="FF0000"/>
              </a:solidFill>
              <a:latin typeface="Simplified Arabic" panose="02020603050405020304" pitchFamily="18" charset="-78"/>
              <a:ea typeface="Calibri"/>
              <a:cs typeface="Simplified Arabic" panose="02020603050405020304" pitchFamily="18" charset="-78"/>
            </a:endParaRPr>
          </a:p>
          <a:p>
            <a:pPr lvl="0" algn="just"/>
            <a:r>
              <a:rPr lang="ar-IQ" b="1" dirty="0" smtClean="0">
                <a:solidFill>
                  <a:srgbClr val="6600FF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قوة للنفس </a:t>
            </a:r>
            <a:r>
              <a:rPr lang="ar-IQ" b="1" dirty="0">
                <a:solidFill>
                  <a:srgbClr val="6600FF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تشمل </a:t>
            </a:r>
            <a:r>
              <a:rPr lang="ar-IQ" b="1" dirty="0" smtClean="0">
                <a:solidFill>
                  <a:srgbClr val="6600FF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الحواس (الظاهرة والباطنة) </a:t>
            </a:r>
          </a:p>
          <a:p>
            <a:pPr lvl="0" algn="just"/>
            <a:r>
              <a:rPr lang="ar-IQ" b="1" dirty="0" smtClean="0">
                <a:solidFill>
                  <a:prstClr val="black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   - </a:t>
            </a:r>
            <a:r>
              <a:rPr lang="ar-IQ" b="1" dirty="0" smtClean="0">
                <a:solidFill>
                  <a:srgbClr val="C00000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الظاهرة</a:t>
            </a:r>
            <a:r>
              <a:rPr lang="ar-IQ" b="1" dirty="0" smtClean="0">
                <a:solidFill>
                  <a:prstClr val="black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 </a:t>
            </a:r>
            <a:r>
              <a:rPr lang="ar-IQ" sz="2800" b="1" dirty="0" smtClean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(</a:t>
            </a:r>
            <a:r>
              <a:rPr lang="ar-IQ" sz="2800" b="1" dirty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البصر </a:t>
            </a:r>
            <a:r>
              <a:rPr lang="ar-IQ" sz="2800" b="1" dirty="0" smtClean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والسمع والشم </a:t>
            </a:r>
            <a:r>
              <a:rPr lang="ar-IQ" sz="2800" b="1" dirty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 اللمس والتذوق </a:t>
            </a:r>
            <a:r>
              <a:rPr lang="ar-IQ" sz="2800" b="1" dirty="0" smtClean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)</a:t>
            </a:r>
            <a:r>
              <a:rPr lang="ar-IQ" b="1" dirty="0" smtClean="0">
                <a:solidFill>
                  <a:prstClr val="black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 </a:t>
            </a:r>
          </a:p>
          <a:p>
            <a:pPr lvl="0" algn="just"/>
            <a:r>
              <a:rPr lang="ar-IQ" b="1" dirty="0" smtClean="0">
                <a:solidFill>
                  <a:prstClr val="black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   - و </a:t>
            </a:r>
            <a:r>
              <a:rPr lang="ar-IQ" b="1" dirty="0">
                <a:solidFill>
                  <a:srgbClr val="0070C0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الْحَواس </a:t>
            </a:r>
            <a:r>
              <a:rPr lang="ar-IQ" b="1" dirty="0" smtClean="0">
                <a:solidFill>
                  <a:srgbClr val="0070C0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الْبَاطِنَة </a:t>
            </a:r>
            <a:r>
              <a:rPr lang="ar-IQ" b="1" dirty="0" smtClean="0">
                <a:solidFill>
                  <a:prstClr val="black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: هذه القوة معدة </a:t>
            </a:r>
            <a:r>
              <a:rPr lang="ar-IQ" b="1" dirty="0">
                <a:solidFill>
                  <a:prstClr val="black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لاكتساب العلوم. </a:t>
            </a:r>
            <a:endParaRPr lang="ar-IQ" b="1" dirty="0" smtClean="0">
              <a:solidFill>
                <a:prstClr val="black"/>
              </a:solidFill>
              <a:latin typeface="Simplified Arabic" panose="02020603050405020304" pitchFamily="18" charset="-78"/>
              <a:ea typeface="Calibri"/>
              <a:cs typeface="Simplified Arabic" panose="02020603050405020304" pitchFamily="18" charset="-78"/>
            </a:endParaRPr>
          </a:p>
          <a:p>
            <a:pPr marL="0" lvl="0" indent="0" algn="just">
              <a:lnSpc>
                <a:spcPct val="115000"/>
              </a:lnSpc>
              <a:buNone/>
            </a:pPr>
            <a:r>
              <a:rPr lang="ar-IQ" b="1" u="sng" dirty="0" smtClean="0">
                <a:solidFill>
                  <a:srgbClr val="C00000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الذهن</a:t>
            </a:r>
            <a:r>
              <a:rPr lang="ar-IQ" b="1" dirty="0" smtClean="0">
                <a:solidFill>
                  <a:prstClr val="black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 : هو </a:t>
            </a:r>
            <a:r>
              <a:rPr lang="ar-IQ" b="1" dirty="0">
                <a:solidFill>
                  <a:prstClr val="black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الاستعداد التام لإدراك العلوم والمعارف </a:t>
            </a:r>
            <a:r>
              <a:rPr lang="ar-IQ" b="1" dirty="0" smtClean="0">
                <a:solidFill>
                  <a:prstClr val="black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بالفكر.</a:t>
            </a:r>
          </a:p>
          <a:p>
            <a:pPr marL="0" lvl="0" indent="0" algn="just">
              <a:lnSpc>
                <a:spcPct val="115000"/>
              </a:lnSpc>
              <a:buNone/>
            </a:pPr>
            <a:r>
              <a:rPr lang="ar-IQ" b="1" u="sng" dirty="0" smtClean="0">
                <a:solidFill>
                  <a:srgbClr val="FF0000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وصفاء</a:t>
            </a:r>
            <a:r>
              <a:rPr lang="ar-IQ" b="1" dirty="0" smtClean="0">
                <a:solidFill>
                  <a:srgbClr val="FF0000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 </a:t>
            </a:r>
            <a:r>
              <a:rPr lang="ar-IQ" b="1" u="sng" dirty="0">
                <a:solidFill>
                  <a:srgbClr val="FF0000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الذهن</a:t>
            </a:r>
            <a:r>
              <a:rPr lang="ar-IQ" b="1" dirty="0">
                <a:solidFill>
                  <a:srgbClr val="FF0000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 </a:t>
            </a:r>
            <a:r>
              <a:rPr lang="ar-IQ" b="1" dirty="0" smtClean="0">
                <a:solidFill>
                  <a:srgbClr val="FF0000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: </a:t>
            </a:r>
            <a:r>
              <a:rPr lang="ar-IQ" b="1" dirty="0" smtClean="0">
                <a:solidFill>
                  <a:prstClr val="black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هو </a:t>
            </a:r>
            <a:r>
              <a:rPr lang="ar-IQ" b="1" dirty="0">
                <a:solidFill>
                  <a:prstClr val="black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عبارة عن استعداد النفس لاستخراج المطلوب بلا تعب.</a:t>
            </a:r>
          </a:p>
          <a:p>
            <a:pPr marL="0" lvl="0" indent="0" algn="ctr">
              <a:lnSpc>
                <a:spcPct val="115000"/>
              </a:lnSpc>
              <a:buNone/>
            </a:pPr>
            <a:r>
              <a:rPr lang="ar-IQ" sz="4100" b="1" dirty="0">
                <a:solidFill>
                  <a:srgbClr val="FF0000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(2) العقل :  </a:t>
            </a:r>
            <a:endParaRPr lang="ar-IQ" sz="4100" b="1" dirty="0" smtClean="0">
              <a:solidFill>
                <a:srgbClr val="FF0000"/>
              </a:solidFill>
              <a:latin typeface="Simplified Arabic" panose="02020603050405020304" pitchFamily="18" charset="-78"/>
              <a:ea typeface="Calibri"/>
              <a:cs typeface="Simplified Arabic" panose="02020603050405020304" pitchFamily="18" charset="-78"/>
            </a:endParaRPr>
          </a:p>
          <a:p>
            <a:pPr marL="0" lvl="0" indent="0" algn="just">
              <a:lnSpc>
                <a:spcPct val="115000"/>
              </a:lnSpc>
              <a:buNone/>
            </a:pPr>
            <a:r>
              <a:rPr lang="ar-IQ" b="1" dirty="0" smtClean="0">
                <a:solidFill>
                  <a:srgbClr val="CC00CC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هو </a:t>
            </a:r>
            <a:r>
              <a:rPr lang="ar-IQ" b="1" dirty="0">
                <a:solidFill>
                  <a:srgbClr val="CC00CC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مصطلح يستعمل عادة لوصف القدرة </a:t>
            </a:r>
            <a:r>
              <a:rPr lang="ar-IQ" b="1" dirty="0" smtClean="0">
                <a:solidFill>
                  <a:srgbClr val="CC00CC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على:</a:t>
            </a:r>
          </a:p>
          <a:p>
            <a:pPr marL="0" lvl="0" indent="0" algn="ctr">
              <a:lnSpc>
                <a:spcPct val="115000"/>
              </a:lnSpc>
              <a:buNone/>
            </a:pPr>
            <a:r>
              <a:rPr lang="ar-IQ" b="1" dirty="0" smtClean="0">
                <a:solidFill>
                  <a:srgbClr val="FF0000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التمييز  و الادراك   و اتخاذ </a:t>
            </a:r>
            <a:r>
              <a:rPr lang="ar-IQ" b="1" dirty="0">
                <a:solidFill>
                  <a:srgbClr val="FF0000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القرار </a:t>
            </a:r>
            <a:r>
              <a:rPr lang="ar-IQ" b="1" dirty="0" smtClean="0">
                <a:solidFill>
                  <a:srgbClr val="FF0000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و بالتالي السلوك </a:t>
            </a:r>
          </a:p>
          <a:p>
            <a:pPr marL="0" lvl="0" indent="0" algn="just">
              <a:lnSpc>
                <a:spcPct val="115000"/>
              </a:lnSpc>
              <a:buNone/>
            </a:pPr>
            <a:r>
              <a:rPr lang="ar-IQ" b="1" dirty="0" smtClean="0">
                <a:solidFill>
                  <a:srgbClr val="00B0F0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بالاستفادة </a:t>
            </a:r>
            <a:r>
              <a:rPr lang="ar-IQ" b="1" dirty="0">
                <a:solidFill>
                  <a:srgbClr val="00B0F0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من </a:t>
            </a:r>
            <a:r>
              <a:rPr lang="ar-IQ" b="1" dirty="0" smtClean="0">
                <a:solidFill>
                  <a:srgbClr val="00B0F0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البيانات الواصلة والمخزنة في الدماغ </a:t>
            </a:r>
            <a:r>
              <a:rPr lang="ar-IQ" b="1" dirty="0">
                <a:solidFill>
                  <a:srgbClr val="00B0F0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البشري </a:t>
            </a:r>
            <a:endParaRPr lang="ar-IQ" b="1" dirty="0" smtClean="0">
              <a:solidFill>
                <a:srgbClr val="00B0F0"/>
              </a:solidFill>
              <a:latin typeface="Simplified Arabic" panose="02020603050405020304" pitchFamily="18" charset="-78"/>
              <a:ea typeface="Calibri"/>
              <a:cs typeface="Simplified Arabic" panose="02020603050405020304" pitchFamily="18" charset="-78"/>
            </a:endParaRPr>
          </a:p>
          <a:p>
            <a:pPr marL="0" lvl="0" indent="0" algn="just">
              <a:lnSpc>
                <a:spcPct val="115000"/>
              </a:lnSpc>
              <a:buNone/>
            </a:pPr>
            <a:r>
              <a:rPr lang="ar-IQ" b="1" dirty="0" smtClean="0">
                <a:solidFill>
                  <a:prstClr val="black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وخاصة </a:t>
            </a:r>
            <a:r>
              <a:rPr lang="ar-IQ" b="1" dirty="0">
                <a:solidFill>
                  <a:prstClr val="black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تلك الوظائف التي يكون فيها الإنسان واعيا بشكل شخصي مثل : </a:t>
            </a:r>
            <a:endParaRPr lang="ar-IQ" b="1" dirty="0" smtClean="0">
              <a:solidFill>
                <a:prstClr val="black"/>
              </a:solidFill>
              <a:latin typeface="Simplified Arabic" panose="02020603050405020304" pitchFamily="18" charset="-78"/>
              <a:ea typeface="Calibri"/>
              <a:cs typeface="Simplified Arabic" panose="02020603050405020304" pitchFamily="18" charset="-78"/>
            </a:endParaRPr>
          </a:p>
          <a:p>
            <a:pPr marL="0" lvl="0" indent="0" algn="just">
              <a:lnSpc>
                <a:spcPct val="115000"/>
              </a:lnSpc>
              <a:buNone/>
            </a:pPr>
            <a:r>
              <a:rPr lang="ar-IQ" b="1" dirty="0" smtClean="0">
                <a:solidFill>
                  <a:srgbClr val="FF0000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(أي وظائف الدماغ) وتشمل </a:t>
            </a:r>
            <a:r>
              <a:rPr lang="ar-IQ" b="1" dirty="0" smtClean="0">
                <a:solidFill>
                  <a:srgbClr val="0070C0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: الشخصية</a:t>
            </a:r>
            <a:r>
              <a:rPr lang="ar-IQ" b="1" dirty="0">
                <a:solidFill>
                  <a:srgbClr val="0070C0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، التفكير، الجدل، الذاكرة، الذكاء، التحليل وحتى الانفعال العاطفي يعدها البعض ضمن وظائف العقل</a:t>
            </a:r>
            <a:r>
              <a:rPr lang="ar-IQ" b="1" dirty="0" smtClean="0">
                <a:solidFill>
                  <a:srgbClr val="0070C0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.</a:t>
            </a:r>
            <a:endParaRPr lang="en-US" b="1" dirty="0">
              <a:solidFill>
                <a:srgbClr val="0070C0"/>
              </a:solidFill>
              <a:latin typeface="Simplified Arabic" panose="02020603050405020304" pitchFamily="18" charset="-78"/>
              <a:ea typeface="Calibri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6334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576064"/>
          </a:xfrm>
        </p:spPr>
        <p:txBody>
          <a:bodyPr>
            <a:noAutofit/>
          </a:bodyPr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الإصابة الثانية من إصابات العين</a:t>
            </a:r>
            <a:endParaRPr lang="en-US" altLang="ar-IQ" sz="32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052735"/>
            <a:ext cx="8785225" cy="5689377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ar-IQ" altLang="ar-IQ" sz="5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2. جسم غريب في العين :</a:t>
            </a:r>
          </a:p>
          <a:p>
            <a:pPr algn="just" eaLnBrk="1" hangingPunct="1"/>
            <a:r>
              <a:rPr lang="ar-IQ" altLang="ar-IQ" sz="5400" b="1" dirty="0" smtClean="0">
                <a:latin typeface="Simplified Arabic" pitchFamily="18" charset="-78"/>
                <a:cs typeface="Simplified Arabic" pitchFamily="18" charset="-78"/>
              </a:rPr>
              <a:t>قد يحدث في الألعاب الرياضية </a:t>
            </a:r>
          </a:p>
          <a:p>
            <a:pPr algn="just" eaLnBrk="1" hangingPunct="1"/>
            <a:r>
              <a:rPr lang="ar-IQ" altLang="ar-IQ" sz="5400" b="1" dirty="0" smtClean="0">
                <a:latin typeface="Simplified Arabic" pitchFamily="18" charset="-78"/>
                <a:cs typeface="Simplified Arabic" pitchFamily="18" charset="-78"/>
              </a:rPr>
              <a:t>ويؤدي إلى </a:t>
            </a:r>
          </a:p>
          <a:p>
            <a:pPr algn="just" eaLnBrk="1" hangingPunct="1"/>
            <a:r>
              <a:rPr lang="ar-IQ" altLang="ar-IQ" sz="5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- ألم</a:t>
            </a:r>
            <a:r>
              <a:rPr lang="ar-IQ" altLang="ar-IQ" sz="54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</a:p>
          <a:p>
            <a:pPr algn="just" eaLnBrk="1" hangingPunct="1"/>
            <a:r>
              <a:rPr lang="ar-IQ" altLang="ar-IQ" sz="5400" b="1" dirty="0" smtClean="0">
                <a:latin typeface="Simplified Arabic" pitchFamily="18" charset="-78"/>
                <a:cs typeface="Simplified Arabic" pitchFamily="18" charset="-78"/>
              </a:rPr>
              <a:t>- مع </a:t>
            </a:r>
            <a:r>
              <a:rPr lang="ar-IQ" altLang="ar-IQ" sz="5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احمرارها</a:t>
            </a:r>
            <a:r>
              <a:rPr lang="ar-IQ" altLang="ar-IQ" sz="5400" b="1" dirty="0" smtClean="0">
                <a:latin typeface="Simplified Arabic" pitchFamily="18" charset="-78"/>
                <a:cs typeface="Simplified Arabic" pitchFamily="18" charset="-78"/>
              </a:rPr>
              <a:t> وتحسس الغدة الدمعية </a:t>
            </a:r>
            <a:r>
              <a:rPr lang="en-US" altLang="ar-IQ" sz="5400" b="1" dirty="0" smtClean="0">
                <a:latin typeface="Simplified Arabic" pitchFamily="18" charset="-78"/>
                <a:cs typeface="Simplified Arabic" pitchFamily="18" charset="-78"/>
              </a:rPr>
              <a:t>(tear gland)</a:t>
            </a:r>
            <a:r>
              <a:rPr lang="ar-IQ" altLang="ar-IQ" sz="54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  <a:endParaRPr lang="en-US" altLang="ar-IQ" sz="5400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2926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/>
          </a:bodyPr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إسعافات جسم غريب في العين : </a:t>
            </a:r>
            <a:r>
              <a:rPr lang="en-US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First-aid</a:t>
            </a:r>
            <a:r>
              <a:rPr lang="en-US" altLang="ar-IQ" sz="32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327650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ar-IQ" altLang="ar-IQ" sz="5400" b="1" dirty="0" smtClean="0">
                <a:latin typeface="Simplified Arabic" pitchFamily="18" charset="-78"/>
                <a:cs typeface="Simplified Arabic" pitchFamily="18" charset="-78"/>
              </a:rPr>
              <a:t>1. إذا كان في </a:t>
            </a:r>
            <a:r>
              <a:rPr lang="ar-IQ" altLang="ar-IQ" sz="5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الجفن العلوي </a:t>
            </a:r>
            <a:r>
              <a:rPr lang="ar-IQ" altLang="ar-IQ" sz="5400" b="1" dirty="0" smtClean="0">
                <a:latin typeface="Simplified Arabic" pitchFamily="18" charset="-78"/>
                <a:cs typeface="Simplified Arabic" pitchFamily="18" charset="-78"/>
              </a:rPr>
              <a:t>هناك طريقتين لإزالته:ـ 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endParaRPr lang="ar-IQ" altLang="ar-IQ" sz="5400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ar-IQ" altLang="ar-IQ" sz="5400" b="1" dirty="0" smtClean="0">
                <a:latin typeface="Simplified Arabic" pitchFamily="18" charset="-78"/>
                <a:cs typeface="Simplified Arabic" pitchFamily="18" charset="-78"/>
              </a:rPr>
              <a:t>2. أما إذا كان الجسم الغريب في </a:t>
            </a:r>
            <a:r>
              <a:rPr lang="ar-IQ" altLang="ar-IQ" sz="5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الجفن السفلي </a:t>
            </a:r>
            <a:r>
              <a:rPr lang="ar-IQ" altLang="ar-IQ" sz="5400" b="1" dirty="0" smtClean="0">
                <a:latin typeface="Simplified Arabic" pitchFamily="18" charset="-78"/>
                <a:cs typeface="Simplified Arabic" pitchFamily="18" charset="-78"/>
              </a:rPr>
              <a:t>:ـ</a:t>
            </a:r>
          </a:p>
          <a:p>
            <a:pPr algn="just" eaLnBrk="1" hangingPunct="1">
              <a:lnSpc>
                <a:spcPct val="90000"/>
              </a:lnSpc>
            </a:pPr>
            <a:endParaRPr lang="ar-IQ" altLang="ar-IQ" sz="5400" b="1" dirty="0">
              <a:latin typeface="Simplified Arabic" pitchFamily="18" charset="-78"/>
              <a:cs typeface="Simplified Arabic" pitchFamily="18" charset="-78"/>
            </a:endParaRPr>
          </a:p>
          <a:p>
            <a:pPr algn="l" eaLnBrk="1" hangingPunct="1">
              <a:lnSpc>
                <a:spcPct val="90000"/>
              </a:lnSpc>
            </a:pPr>
            <a:r>
              <a:rPr lang="ar-IQ" altLang="ar-IQ" sz="40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وفيما يلي نشرح كل حالة بالتفصيل</a:t>
            </a:r>
          </a:p>
        </p:txBody>
      </p:sp>
    </p:spTree>
    <p:extLst>
      <p:ext uri="{BB962C8B-B14F-4D97-AF65-F5344CB8AC3E}">
        <p14:creationId xmlns:p14="http://schemas.microsoft.com/office/powerpoint/2010/main" val="253001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ar-IQ" altLang="ar-IQ" sz="3200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إسعافات جسم غريب في العين : </a:t>
            </a:r>
            <a:r>
              <a:rPr lang="en-US" altLang="ar-IQ" sz="3200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First-aid</a:t>
            </a:r>
            <a:r>
              <a:rPr lang="en-US" altLang="ar-IQ" sz="3200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 fontScale="92500" lnSpcReduction="10000"/>
          </a:bodyPr>
          <a:lstStyle/>
          <a:p>
            <a:pPr lvl="0" algn="just">
              <a:lnSpc>
                <a:spcPct val="90000"/>
              </a:lnSpc>
            </a:pPr>
            <a:r>
              <a:rPr lang="ar-IQ" altLang="ar-IQ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إغماض العين وتحديد موقع الجسم الغريب إذا كان في الجفن </a:t>
            </a:r>
            <a:r>
              <a:rPr lang="en-US" altLang="ar-IQ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(eyelid)</a:t>
            </a:r>
            <a:r>
              <a:rPr lang="ar-IQ" altLang="ar-IQ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العلوي أو السفلي.</a:t>
            </a:r>
            <a:endParaRPr lang="ar-IQ" altLang="ar-IQ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lvl="0" algn="just">
              <a:lnSpc>
                <a:spcPct val="90000"/>
              </a:lnSpc>
            </a:pPr>
            <a:r>
              <a:rPr lang="ar-IQ" altLang="ar-IQ" b="1" u="sng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1. إذا كان في الجفن العلوي هناك طريقتين لإزالته:ـ </a:t>
            </a:r>
            <a:endParaRPr lang="ar-IQ" altLang="ar-IQ" u="sng" dirty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lvl="0" algn="just">
              <a:lnSpc>
                <a:spcPct val="90000"/>
              </a:lnSpc>
            </a:pPr>
            <a:r>
              <a:rPr lang="ar-IQ" altLang="ar-IQ" b="1" dirty="0">
                <a:solidFill>
                  <a:srgbClr val="00B0F0"/>
                </a:solidFill>
                <a:latin typeface="Simplified Arabic" pitchFamily="18" charset="-78"/>
                <a:cs typeface="Simplified Arabic" pitchFamily="18" charset="-78"/>
              </a:rPr>
              <a:t> ـ الطريقة الأولى</a:t>
            </a:r>
            <a:r>
              <a:rPr lang="ar-IQ" altLang="ar-IQ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: </a:t>
            </a:r>
            <a:endParaRPr lang="ar-IQ" altLang="ar-IQ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lvl="0" algn="just">
              <a:lnSpc>
                <a:spcPct val="90000"/>
              </a:lnSpc>
            </a:pPr>
            <a:r>
              <a:rPr lang="ar-IQ" altLang="ar-IQ" b="1" dirty="0" smtClean="0">
                <a:solidFill>
                  <a:srgbClr val="FF66FF"/>
                </a:solidFill>
                <a:latin typeface="Simplified Arabic" pitchFamily="18" charset="-78"/>
                <a:cs typeface="Simplified Arabic" pitchFamily="18" charset="-78"/>
              </a:rPr>
              <a:t>سحب </a:t>
            </a:r>
            <a:r>
              <a:rPr lang="ar-IQ" altLang="ar-IQ" b="1" dirty="0">
                <a:solidFill>
                  <a:srgbClr val="FF66FF"/>
                </a:solidFill>
                <a:latin typeface="Simplified Arabic" pitchFamily="18" charset="-78"/>
                <a:cs typeface="Simplified Arabic" pitchFamily="18" charset="-78"/>
              </a:rPr>
              <a:t>الجفن العلوي للأسفل أمام الجفن السفلي لدفع الجسم الغريب للأسفل.</a:t>
            </a:r>
          </a:p>
          <a:p>
            <a:pPr lvl="0" algn="just">
              <a:lnSpc>
                <a:spcPct val="90000"/>
              </a:lnSpc>
            </a:pPr>
            <a:r>
              <a:rPr lang="ar-IQ" altLang="ar-IQ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b="1" dirty="0">
                <a:solidFill>
                  <a:srgbClr val="00B0F0"/>
                </a:solidFill>
                <a:latin typeface="Simplified Arabic" pitchFamily="18" charset="-78"/>
                <a:cs typeface="Simplified Arabic" pitchFamily="18" charset="-78"/>
              </a:rPr>
              <a:t>ـ الطريقة الثانية </a:t>
            </a:r>
            <a:r>
              <a:rPr lang="ar-IQ" altLang="ar-IQ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: </a:t>
            </a:r>
          </a:p>
          <a:p>
            <a:pPr lvl="0" algn="just">
              <a:lnSpc>
                <a:spcPct val="90000"/>
              </a:lnSpc>
            </a:pPr>
            <a:r>
              <a:rPr lang="ar-IQ" altLang="ar-IQ" b="1" dirty="0" smtClean="0">
                <a:solidFill>
                  <a:srgbClr val="CC0066"/>
                </a:solidFill>
                <a:latin typeface="Simplified Arabic" pitchFamily="18" charset="-78"/>
                <a:cs typeface="Simplified Arabic" pitchFamily="18" charset="-78"/>
              </a:rPr>
              <a:t>- استلقاء </a:t>
            </a:r>
            <a:r>
              <a:rPr lang="ar-IQ" altLang="ar-IQ" b="1" dirty="0">
                <a:solidFill>
                  <a:srgbClr val="CC0066"/>
                </a:solidFill>
                <a:latin typeface="Simplified Arabic" pitchFamily="18" charset="-78"/>
                <a:cs typeface="Simplified Arabic" pitchFamily="18" charset="-78"/>
              </a:rPr>
              <a:t>على الظهر.</a:t>
            </a:r>
          </a:p>
          <a:p>
            <a:pPr lvl="0" algn="just">
              <a:lnSpc>
                <a:spcPct val="90000"/>
              </a:lnSpc>
            </a:pPr>
            <a:r>
              <a:rPr lang="ar-IQ" altLang="ar-IQ" b="1" dirty="0" smtClean="0">
                <a:solidFill>
                  <a:srgbClr val="CC0066"/>
                </a:solidFill>
                <a:latin typeface="Simplified Arabic" pitchFamily="18" charset="-78"/>
                <a:cs typeface="Simplified Arabic" pitchFamily="18" charset="-78"/>
              </a:rPr>
              <a:t>- سحب </a:t>
            </a:r>
            <a:r>
              <a:rPr lang="ar-IQ" altLang="ar-IQ" b="1" dirty="0">
                <a:solidFill>
                  <a:srgbClr val="CC0066"/>
                </a:solidFill>
                <a:latin typeface="Simplified Arabic" pitchFamily="18" charset="-78"/>
                <a:cs typeface="Simplified Arabic" pitchFamily="18" charset="-78"/>
              </a:rPr>
              <a:t>الجفن العلوي للأسفل بقوة.</a:t>
            </a:r>
          </a:p>
          <a:p>
            <a:pPr lvl="0" algn="just">
              <a:lnSpc>
                <a:spcPct val="90000"/>
              </a:lnSpc>
            </a:pPr>
            <a:r>
              <a:rPr lang="ar-IQ" altLang="ar-IQ" b="1" dirty="0" smtClean="0">
                <a:solidFill>
                  <a:srgbClr val="CC0066"/>
                </a:solidFill>
                <a:latin typeface="Simplified Arabic" pitchFamily="18" charset="-78"/>
                <a:cs typeface="Simplified Arabic" pitchFamily="18" charset="-78"/>
              </a:rPr>
              <a:t>- يُقلب </a:t>
            </a:r>
            <a:r>
              <a:rPr lang="ar-IQ" altLang="ar-IQ" b="1" dirty="0">
                <a:solidFill>
                  <a:srgbClr val="CC0066"/>
                </a:solidFill>
                <a:latin typeface="Simplified Arabic" pitchFamily="18" charset="-78"/>
                <a:cs typeface="Simplified Arabic" pitchFamily="18" charset="-78"/>
              </a:rPr>
              <a:t>الجفن العلوي للأعلى ويتم إزالة الجسم الغريب بواسطة قطعة قماش نظيفة</a:t>
            </a:r>
            <a:r>
              <a:rPr lang="ar-IQ" altLang="ar-IQ" b="1" dirty="0" smtClean="0">
                <a:solidFill>
                  <a:srgbClr val="CC0066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lvl="0" algn="l">
              <a:lnSpc>
                <a:spcPct val="90000"/>
              </a:lnSpc>
            </a:pPr>
            <a:r>
              <a:rPr lang="ar-IQ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نكمل الطريقة الثانية للإسعاف</a:t>
            </a:r>
            <a:endParaRPr lang="ar-IQ" altLang="ar-IQ" b="1" dirty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2584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</a:pPr>
            <a:r>
              <a:rPr lang="ar-IQ" altLang="ar-IQ" sz="3300" b="1" dirty="0">
                <a:solidFill>
                  <a:srgbClr val="FF0000"/>
                </a:solidFill>
                <a:latin typeface="Simplified Arabic" pitchFamily="18" charset="-78"/>
                <a:ea typeface="+mn-ea"/>
                <a:cs typeface="Simplified Arabic" pitchFamily="18" charset="-78"/>
              </a:rPr>
              <a:t>نكمل الطريقة الثانية </a:t>
            </a:r>
            <a:r>
              <a:rPr lang="ar-IQ" altLang="ar-IQ" sz="3300" b="1" dirty="0" smtClean="0">
                <a:solidFill>
                  <a:srgbClr val="FF0000"/>
                </a:solidFill>
                <a:latin typeface="Simplified Arabic" pitchFamily="18" charset="-78"/>
                <a:ea typeface="+mn-ea"/>
                <a:cs typeface="Simplified Arabic" pitchFamily="18" charset="-78"/>
              </a:rPr>
              <a:t>للإسعاف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/>
          </a:bodyPr>
          <a:lstStyle/>
          <a:p>
            <a:pPr lvl="0" algn="just">
              <a:lnSpc>
                <a:spcPct val="90000"/>
              </a:lnSpc>
            </a:pPr>
            <a:r>
              <a:rPr lang="ar-IQ" altLang="ar-IQ" sz="4800" b="1" u="sng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2. أما إذا كان الجسم الغريب في الجفن السفلي</a:t>
            </a:r>
            <a:r>
              <a:rPr lang="ar-IQ" altLang="ar-IQ" sz="4800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:ـ</a:t>
            </a:r>
          </a:p>
          <a:p>
            <a:pPr lvl="0" algn="just">
              <a:lnSpc>
                <a:spcPct val="90000"/>
              </a:lnSpc>
            </a:pPr>
            <a:r>
              <a:rPr lang="ar-IQ" altLang="ar-IQ" sz="4800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يتم سحب الجفن للأسفل والأمام ويُزال الجسم الغريب بقطعة قماش </a:t>
            </a:r>
            <a:r>
              <a:rPr lang="ar-IQ" altLang="ar-IQ" sz="4800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نظيفة.</a:t>
            </a:r>
          </a:p>
          <a:p>
            <a:pPr lvl="0" algn="just">
              <a:lnSpc>
                <a:spcPct val="90000"/>
              </a:lnSpc>
            </a:pPr>
            <a:r>
              <a:rPr lang="ar-IQ" altLang="ar-IQ" sz="4800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أو </a:t>
            </a:r>
            <a:r>
              <a:rPr lang="ar-IQ" altLang="ar-IQ" sz="4800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غسل العين بالماء </a:t>
            </a:r>
            <a:r>
              <a:rPr lang="ar-IQ" altLang="ar-IQ" sz="4800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البارد.</a:t>
            </a:r>
          </a:p>
          <a:p>
            <a:pPr lvl="0" algn="just">
              <a:lnSpc>
                <a:spcPct val="90000"/>
              </a:lnSpc>
            </a:pPr>
            <a:r>
              <a:rPr lang="ar-IQ" altLang="ar-IQ" sz="4800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وتُستخدم </a:t>
            </a:r>
            <a:r>
              <a:rPr lang="ar-IQ" altLang="ar-IQ" sz="4800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قطرات معقمة في جميع الحالات</a:t>
            </a:r>
            <a:r>
              <a:rPr lang="ar-IQ" altLang="ar-IQ" sz="4800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  <a:endParaRPr lang="en-US" altLang="ar-IQ" sz="4800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1678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ar-IQ" sz="6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إلى هنا انتهت حاسة البصر</a:t>
            </a:r>
          </a:p>
          <a:p>
            <a:pPr algn="ctr"/>
            <a:r>
              <a:rPr lang="ar-IQ" sz="6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نبدأ بحاسة الشم</a:t>
            </a:r>
            <a:endParaRPr lang="ar-IQ" sz="6600" b="1" dirty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7152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/>
          </a:bodyPr>
          <a:lstStyle/>
          <a:p>
            <a:pPr eaLnBrk="1" hangingPunct="1"/>
            <a:r>
              <a:rPr lang="ar-SA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ثانياً : حاسة الشم   </a:t>
            </a:r>
            <a:r>
              <a:rPr lang="en-US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Smell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980727"/>
            <a:ext cx="8856662" cy="5543897"/>
          </a:xfrm>
        </p:spPr>
        <p:txBody>
          <a:bodyPr/>
          <a:lstStyle/>
          <a:p>
            <a:pPr algn="just" eaLnBrk="1" hangingPunct="1"/>
            <a:r>
              <a:rPr lang="ar-SA" altLang="ar-IQ" sz="5400" b="1" dirty="0" smtClean="0">
                <a:latin typeface="Simplified Arabic" pitchFamily="18" charset="-78"/>
                <a:cs typeface="Simplified Arabic" pitchFamily="18" charset="-78"/>
              </a:rPr>
              <a:t>تعد حاسة </a:t>
            </a:r>
            <a:r>
              <a:rPr lang="ar-SA" altLang="ar-IQ" sz="54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الشم</a:t>
            </a:r>
            <a:r>
              <a:rPr lang="ar-SA" altLang="ar-IQ" sz="5400" b="1" dirty="0" smtClean="0">
                <a:latin typeface="Simplified Arabic" pitchFamily="18" charset="-78"/>
                <a:cs typeface="Simplified Arabic" pitchFamily="18" charset="-78"/>
              </a:rPr>
              <a:t> من الحواس المهمة للإنسان حيث يستطيع بها تمييز الروائح المختلفة</a:t>
            </a:r>
            <a:r>
              <a:rPr lang="ar-IQ" altLang="ar-IQ" sz="54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/>
            <a:r>
              <a:rPr lang="ar-SA" altLang="ar-IQ" sz="5400" b="1" dirty="0" smtClean="0">
                <a:latin typeface="Simplified Arabic" pitchFamily="18" charset="-78"/>
                <a:cs typeface="Simplified Arabic" pitchFamily="18" charset="-78"/>
              </a:rPr>
              <a:t>وهي تساعد أيضا في </a:t>
            </a:r>
            <a:r>
              <a:rPr lang="ar-SA" altLang="ar-IQ" sz="54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التذوق</a:t>
            </a:r>
            <a:r>
              <a:rPr lang="ar-SA" altLang="ar-IQ" sz="5400" b="1" dirty="0" smtClean="0">
                <a:latin typeface="Simplified Arabic" pitchFamily="18" charset="-78"/>
                <a:cs typeface="Simplified Arabic" pitchFamily="18" charset="-78"/>
              </a:rPr>
              <a:t>. </a:t>
            </a:r>
            <a:endParaRPr lang="en-US" altLang="ar-IQ" sz="5400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4549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صور توضح حاسة الشم</a:t>
            </a:r>
            <a:endParaRPr lang="en-US" altLang="ar-IQ" sz="32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37891" name="Picture 4" descr="untitle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196975"/>
            <a:ext cx="6480175" cy="5327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337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ar-IQ" altLang="ar-IQ" sz="3200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صور توضح حاسة الشم</a:t>
            </a:r>
            <a:endParaRPr lang="en-US" altLang="ar-IQ" sz="4000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5472113"/>
          </a:xfrm>
        </p:spPr>
        <p:txBody>
          <a:bodyPr/>
          <a:lstStyle/>
          <a:p>
            <a:pPr eaLnBrk="1" hangingPunct="1"/>
            <a:endParaRPr lang="en-US" altLang="ar-IQ" smtClean="0"/>
          </a:p>
        </p:txBody>
      </p:sp>
      <p:pic>
        <p:nvPicPr>
          <p:cNvPr id="38916" name="Picture 4" descr="9da20ebb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366838"/>
            <a:ext cx="6480175" cy="501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00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ar-IQ" altLang="ar-IQ" sz="3200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صور توضح حاسة الشم</a:t>
            </a:r>
            <a:endParaRPr lang="en-US" altLang="ar-IQ" sz="4000" dirty="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399087"/>
          </a:xfrm>
        </p:spPr>
        <p:txBody>
          <a:bodyPr/>
          <a:lstStyle/>
          <a:p>
            <a:pPr eaLnBrk="1" hangingPunct="1"/>
            <a:endParaRPr lang="en-US" altLang="ar-IQ" smtClean="0"/>
          </a:p>
        </p:txBody>
      </p:sp>
      <p:pic>
        <p:nvPicPr>
          <p:cNvPr id="39940" name="Picture 4" descr="91fced53c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196975"/>
            <a:ext cx="7344816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65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Autofit/>
          </a:bodyPr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صورة توضح تشريح الانف</a:t>
            </a:r>
            <a:endParaRPr lang="en-US" altLang="ar-IQ" sz="32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81075"/>
            <a:ext cx="8229600" cy="5688013"/>
          </a:xfrm>
        </p:spPr>
        <p:txBody>
          <a:bodyPr/>
          <a:lstStyle/>
          <a:p>
            <a:pPr eaLnBrk="1" hangingPunct="1"/>
            <a:endParaRPr lang="en-US" altLang="ar-IQ" smtClean="0"/>
          </a:p>
        </p:txBody>
      </p:sp>
      <p:pic>
        <p:nvPicPr>
          <p:cNvPr id="40964" name="Picture 4" descr="images (1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25538"/>
            <a:ext cx="7056438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856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ar-IQ" sz="3200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من تعريف الذهن وردت </a:t>
            </a:r>
            <a:r>
              <a:rPr 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عبارة (للاطلاع فقط)</a:t>
            </a:r>
            <a:endParaRPr lang="ar-IQ" sz="3200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Autofit/>
          </a:bodyPr>
          <a:lstStyle/>
          <a:p>
            <a:pPr marL="514350" lvl="0" indent="-514350" algn="just">
              <a:lnSpc>
                <a:spcPct val="115000"/>
              </a:lnSpc>
              <a:buFont typeface="Arial" pitchFamily="34" charset="0"/>
              <a:buAutoNum type="arabicParenBoth"/>
            </a:pPr>
            <a:r>
              <a:rPr lang="ar-IQ" b="1" dirty="0" smtClean="0">
                <a:solidFill>
                  <a:srgbClr val="FF0000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الذهن </a:t>
            </a:r>
            <a:r>
              <a:rPr lang="ar-IQ" b="1" dirty="0">
                <a:solidFill>
                  <a:srgbClr val="FF0000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:  </a:t>
            </a:r>
          </a:p>
          <a:p>
            <a:pPr lvl="0" algn="just"/>
            <a:r>
              <a:rPr lang="ar-IQ" b="1" dirty="0">
                <a:solidFill>
                  <a:prstClr val="black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قوة للنفس تشمل الحواس </a:t>
            </a:r>
          </a:p>
          <a:p>
            <a:pPr lvl="0" algn="just"/>
            <a:r>
              <a:rPr lang="ar-IQ" b="1" dirty="0">
                <a:solidFill>
                  <a:prstClr val="black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- </a:t>
            </a:r>
            <a:r>
              <a:rPr lang="ar-IQ" b="1" dirty="0">
                <a:solidFill>
                  <a:srgbClr val="C00000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الظاهرة</a:t>
            </a:r>
            <a:r>
              <a:rPr lang="ar-IQ" b="1" dirty="0">
                <a:solidFill>
                  <a:prstClr val="black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 </a:t>
            </a:r>
            <a:r>
              <a:rPr lang="ar-IQ" b="1" dirty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(البصر والسمع والشم و اللمس والتذوق )</a:t>
            </a:r>
            <a:r>
              <a:rPr lang="ar-IQ" b="1" dirty="0">
                <a:solidFill>
                  <a:prstClr val="black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 </a:t>
            </a:r>
          </a:p>
          <a:p>
            <a:pPr lvl="0" algn="just"/>
            <a:r>
              <a:rPr lang="ar-IQ" b="1" dirty="0">
                <a:solidFill>
                  <a:prstClr val="black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و </a:t>
            </a:r>
            <a:r>
              <a:rPr lang="ar-IQ" b="1" dirty="0">
                <a:solidFill>
                  <a:srgbClr val="0070C0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الْحَواس الْبَاطِنَة</a:t>
            </a:r>
            <a:r>
              <a:rPr lang="ar-IQ" b="1" dirty="0">
                <a:solidFill>
                  <a:prstClr val="black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.</a:t>
            </a:r>
          </a:p>
          <a:p>
            <a:pPr marL="0" lvl="0" indent="0" algn="just">
              <a:lnSpc>
                <a:spcPct val="115000"/>
              </a:lnSpc>
              <a:buNone/>
            </a:pPr>
            <a:r>
              <a:rPr lang="ar-IQ" b="1" dirty="0">
                <a:solidFill>
                  <a:prstClr val="black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معدة لاكتساب العلوم. </a:t>
            </a:r>
            <a:endParaRPr lang="ar-IQ" dirty="0" smtClean="0">
              <a:latin typeface="Simplified Arabic" pitchFamily="18" charset="-78"/>
              <a:cs typeface="Simplified Arabic" pitchFamily="18" charset="-78"/>
            </a:endParaRPr>
          </a:p>
          <a:p>
            <a:pPr marL="0" lvl="0" indent="0" algn="just">
              <a:lnSpc>
                <a:spcPct val="115000"/>
              </a:lnSpc>
              <a:buNone/>
            </a:pPr>
            <a:r>
              <a:rPr lang="ar-IQ" b="1" dirty="0" smtClean="0">
                <a:solidFill>
                  <a:prstClr val="black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اي إن هناك حواس ظاهرة وحواس باطنة</a:t>
            </a:r>
          </a:p>
          <a:p>
            <a:pPr marL="0" lvl="0" indent="0" algn="just">
              <a:lnSpc>
                <a:spcPct val="115000"/>
              </a:lnSpc>
              <a:buNone/>
            </a:pPr>
            <a:r>
              <a:rPr lang="ar-IQ" b="1" dirty="0" smtClean="0">
                <a:solidFill>
                  <a:prstClr val="black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نبين ذلك</a:t>
            </a:r>
            <a:endParaRPr lang="ar-IQ" b="1" dirty="0">
              <a:solidFill>
                <a:prstClr val="black"/>
              </a:solidFill>
              <a:latin typeface="Simplified Arabic" panose="02020603050405020304" pitchFamily="18" charset="-78"/>
              <a:ea typeface="Calibri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7622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92832"/>
          </a:xfrm>
        </p:spPr>
        <p:txBody>
          <a:bodyPr>
            <a:normAutofit/>
          </a:bodyPr>
          <a:lstStyle/>
          <a:p>
            <a:pPr eaLnBrk="1" hangingPunct="1"/>
            <a:r>
              <a:rPr lang="ar-SA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ميكانيكية</a:t>
            </a:r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(آلية)</a:t>
            </a:r>
            <a:r>
              <a:rPr lang="ar-SA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الشم</a:t>
            </a:r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/ أو كيف نشم</a:t>
            </a:r>
            <a:r>
              <a:rPr lang="ar-SA" altLang="ar-IQ" sz="36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36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؟</a:t>
            </a:r>
            <a:endParaRPr lang="en-US" altLang="ar-IQ" sz="3600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196975"/>
            <a:ext cx="8785225" cy="5327650"/>
          </a:xfrm>
        </p:spPr>
        <p:txBody>
          <a:bodyPr/>
          <a:lstStyle/>
          <a:p>
            <a:pPr algn="just" eaLnBrk="1" hangingPunct="1"/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لكي نستطيع أن نشم أي مادة كيميائية فإنها يجب أن تكون </a:t>
            </a:r>
            <a:r>
              <a:rPr lang="ar-SA" altLang="ar-IQ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متطايرة أولاً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/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وأن تكون لها </a:t>
            </a:r>
            <a:r>
              <a:rPr lang="ar-SA" altLang="ar-IQ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ذائبية جزيئية في الماء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: </a:t>
            </a:r>
            <a:r>
              <a:rPr lang="ar-SA" altLang="ar-IQ" b="1" dirty="0" smtClean="0">
                <a:solidFill>
                  <a:srgbClr val="7030A0"/>
                </a:solidFill>
                <a:latin typeface="Simplified Arabic" pitchFamily="18" charset="-78"/>
                <a:cs typeface="Simplified Arabic" pitchFamily="18" charset="-78"/>
              </a:rPr>
              <a:t>لكي تذوب في طبقة المخاط التي تغطي المستقبلات</a:t>
            </a:r>
            <a:r>
              <a:rPr lang="ar-IQ" altLang="ar-IQ" b="1" dirty="0" smtClean="0">
                <a:solidFill>
                  <a:srgbClr val="7030A0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/>
            <a:r>
              <a:rPr lang="ar-SA" altLang="ar-IQ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وذائبية جزيئية</a:t>
            </a:r>
            <a:r>
              <a:rPr lang="en-US" altLang="ar-IQ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في الدهون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: </a:t>
            </a:r>
            <a:r>
              <a:rPr lang="ar-SA" altLang="ar-IQ" b="1" dirty="0" smtClean="0">
                <a:solidFill>
                  <a:srgbClr val="7030A0"/>
                </a:solidFill>
                <a:latin typeface="Simplified Arabic" pitchFamily="18" charset="-78"/>
                <a:cs typeface="Simplified Arabic" pitchFamily="18" charset="-78"/>
              </a:rPr>
              <a:t>لكي تستطيع الوصول إلى المستقبلات الموجودة على الشعيرات الشمية</a:t>
            </a:r>
            <a:r>
              <a:rPr lang="ar-IQ" altLang="ar-IQ" b="1" dirty="0" smtClean="0">
                <a:solidFill>
                  <a:srgbClr val="7030A0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/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وعند ارتباط المادة الكيمائية بمستقبلاتها الموجودة على الشعيرات الشمية تجري عمليات </a:t>
            </a:r>
            <a:r>
              <a:rPr lang="ar-SA" altLang="ar-IQ" b="1" dirty="0" err="1" smtClean="0">
                <a:latin typeface="Simplified Arabic" pitchFamily="18" charset="-78"/>
                <a:cs typeface="Simplified Arabic" pitchFamily="18" charset="-78"/>
              </a:rPr>
              <a:t>كميائية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 تؤدي إلى حدوث جهد فعل في الخلايا الشمية التي تتواجد في البصلة الشمية التي تقع تحت الفص الأمامي للمخ. 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endParaRPr lang="en-US" altLang="ar-IQ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9810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6492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الأنف   </a:t>
            </a:r>
            <a:r>
              <a:rPr lang="en-US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(Nose)</a:t>
            </a:r>
            <a:r>
              <a:rPr lang="en-US" altLang="ar-IQ" sz="40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981075"/>
            <a:ext cx="8785225" cy="5543550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ar-IQ" altLang="ar-IQ" sz="4000" b="1" dirty="0" smtClean="0">
                <a:latin typeface="Simplified Arabic" pitchFamily="18" charset="-78"/>
                <a:cs typeface="Simplified Arabic" pitchFamily="18" charset="-78"/>
              </a:rPr>
              <a:t>الأنف </a:t>
            </a:r>
            <a:r>
              <a:rPr lang="ar-IQ" altLang="ar-IQ" sz="4000" b="1" dirty="0" smtClean="0">
                <a:solidFill>
                  <a:srgbClr val="00B0F0"/>
                </a:solidFill>
                <a:latin typeface="Simplified Arabic" pitchFamily="18" charset="-78"/>
                <a:cs typeface="Simplified Arabic" pitchFamily="18" charset="-78"/>
              </a:rPr>
              <a:t>عضو الشم</a:t>
            </a:r>
            <a:r>
              <a:rPr lang="ar-IQ" altLang="ar-IQ" sz="4000" b="1" dirty="0" smtClean="0">
                <a:latin typeface="Simplified Arabic" pitchFamily="18" charset="-78"/>
                <a:cs typeface="Simplified Arabic" pitchFamily="18" charset="-78"/>
              </a:rPr>
              <a:t> في الإنسان </a:t>
            </a:r>
            <a:r>
              <a:rPr lang="ar-IQ" altLang="ar-IQ" sz="4000" b="1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توجد فيه المستقبلات الحسية</a:t>
            </a:r>
            <a:r>
              <a:rPr lang="ar-IQ" altLang="ar-IQ" sz="4000" b="1" dirty="0" smtClean="0">
                <a:latin typeface="Simplified Arabic" pitchFamily="18" charset="-78"/>
                <a:cs typeface="Simplified Arabic" pitchFamily="18" charset="-78"/>
              </a:rPr>
              <a:t> للشم في الغشاء المخاطي المبطن لقسمه العلوي.</a:t>
            </a:r>
          </a:p>
          <a:p>
            <a:pPr algn="just" eaLnBrk="1" hangingPunct="1">
              <a:lnSpc>
                <a:spcPct val="80000"/>
              </a:lnSpc>
            </a:pPr>
            <a:r>
              <a:rPr lang="ar-IQ" altLang="ar-IQ" sz="4000" b="1" dirty="0" smtClean="0">
                <a:solidFill>
                  <a:srgbClr val="00B0F0"/>
                </a:solidFill>
                <a:latin typeface="Simplified Arabic" pitchFamily="18" charset="-78"/>
                <a:cs typeface="Simplified Arabic" pitchFamily="18" charset="-78"/>
              </a:rPr>
              <a:t>وهو أول جزء من مجرى التنفس.</a:t>
            </a:r>
          </a:p>
          <a:p>
            <a:pPr algn="just" eaLnBrk="1" hangingPunct="1">
              <a:lnSpc>
                <a:spcPct val="80000"/>
              </a:lnSpc>
            </a:pPr>
            <a:r>
              <a:rPr lang="ar-IQ" altLang="ar-IQ" sz="40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يُقسم بحاجز شاقولي إلى قسمين.</a:t>
            </a:r>
          </a:p>
          <a:p>
            <a:pPr algn="just" eaLnBrk="1" hangingPunct="1">
              <a:lnSpc>
                <a:spcPct val="80000"/>
              </a:lnSpc>
            </a:pPr>
            <a:r>
              <a:rPr lang="ar-IQ" altLang="ar-IQ" sz="4000" b="1" dirty="0" smtClean="0">
                <a:latin typeface="Simplified Arabic" pitchFamily="18" charset="-78"/>
                <a:cs typeface="Simplified Arabic" pitchFamily="18" charset="-78"/>
              </a:rPr>
              <a:t>يُكون </a:t>
            </a:r>
            <a:r>
              <a:rPr lang="ar-IQ" altLang="ar-IQ" sz="40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العظم</a:t>
            </a:r>
            <a:r>
              <a:rPr lang="ar-IQ" altLang="ar-IQ" sz="4000" b="1" dirty="0" smtClean="0">
                <a:latin typeface="Simplified Arabic" pitchFamily="18" charset="-78"/>
                <a:cs typeface="Simplified Arabic" pitchFamily="18" charset="-78"/>
              </a:rPr>
              <a:t> معظم أقسام هذا الحاجز </a:t>
            </a:r>
          </a:p>
          <a:p>
            <a:pPr algn="just" eaLnBrk="1" hangingPunct="1">
              <a:lnSpc>
                <a:spcPct val="80000"/>
              </a:lnSpc>
            </a:pPr>
            <a:r>
              <a:rPr lang="ar-IQ" altLang="ar-IQ" sz="4000" b="1" dirty="0" smtClean="0">
                <a:latin typeface="Simplified Arabic" pitchFamily="18" charset="-78"/>
                <a:cs typeface="Simplified Arabic" pitchFamily="18" charset="-78"/>
              </a:rPr>
              <a:t>ماعدا القسم الأمامي فهو </a:t>
            </a:r>
            <a:r>
              <a:rPr lang="ar-IQ" altLang="ar-IQ" sz="40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غضروفي</a:t>
            </a:r>
            <a:r>
              <a:rPr lang="ar-IQ" altLang="ar-IQ" sz="4000" b="1" dirty="0" smtClean="0">
                <a:latin typeface="Simplified Arabic" pitchFamily="18" charset="-78"/>
                <a:cs typeface="Simplified Arabic" pitchFamily="18" charset="-78"/>
              </a:rPr>
              <a:t> التركيب.</a:t>
            </a:r>
          </a:p>
          <a:p>
            <a:pPr algn="just" eaLnBrk="1" hangingPunct="1">
              <a:lnSpc>
                <a:spcPct val="80000"/>
              </a:lnSpc>
            </a:pPr>
            <a:r>
              <a:rPr lang="ar-IQ" altLang="ar-IQ" sz="4000" b="1" dirty="0" smtClean="0">
                <a:latin typeface="Simplified Arabic" pitchFamily="18" charset="-78"/>
                <a:cs typeface="Simplified Arabic" pitchFamily="18" charset="-78"/>
              </a:rPr>
              <a:t>قد </a:t>
            </a:r>
            <a:r>
              <a:rPr lang="ar-IQ" altLang="ar-IQ" sz="40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ينحرف</a:t>
            </a:r>
            <a:r>
              <a:rPr lang="ar-IQ" altLang="ar-IQ" sz="4000" b="1" dirty="0" smtClean="0">
                <a:latin typeface="Simplified Arabic" pitchFamily="18" charset="-78"/>
                <a:cs typeface="Simplified Arabic" pitchFamily="18" charset="-78"/>
              </a:rPr>
              <a:t> حاجز الأنف إلى أحد الجهتين </a:t>
            </a:r>
            <a:r>
              <a:rPr lang="ar-IQ" altLang="ar-IQ" sz="40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فيُسبب</a:t>
            </a:r>
            <a:r>
              <a:rPr lang="ar-IQ" altLang="ar-IQ" sz="4000" b="1" dirty="0" smtClean="0">
                <a:latin typeface="Simplified Arabic" pitchFamily="18" charset="-78"/>
                <a:cs typeface="Simplified Arabic" pitchFamily="18" charset="-78"/>
              </a:rPr>
              <a:t> هذا تضيقاً في جهة من التجويف الأنفي مقابل توسع في الجهة المقابلة.</a:t>
            </a:r>
          </a:p>
        </p:txBody>
      </p:sp>
    </p:spTree>
    <p:extLst>
      <p:ext uri="{BB962C8B-B14F-4D97-AF65-F5344CB8AC3E}">
        <p14:creationId xmlns:p14="http://schemas.microsoft.com/office/powerpoint/2010/main" val="247085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207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صورة توضح غضاريف الأنف</a:t>
            </a:r>
            <a:endParaRPr lang="ar-IQ" sz="3200" b="1" dirty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440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908050"/>
            <a:ext cx="8496300" cy="5257800"/>
          </a:xfrm>
          <a:noFill/>
        </p:spPr>
      </p:pic>
    </p:spTree>
    <p:extLst>
      <p:ext uri="{BB962C8B-B14F-4D97-AF65-F5344CB8AC3E}">
        <p14:creationId xmlns:p14="http://schemas.microsoft.com/office/powerpoint/2010/main" val="2254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435975" cy="720080"/>
          </a:xfrm>
        </p:spPr>
        <p:txBody>
          <a:bodyPr>
            <a:normAutofit/>
          </a:bodyPr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حاسة الشم والأداء الرياضي</a:t>
            </a:r>
            <a:r>
              <a:rPr lang="en-US" altLang="ar-IQ" sz="32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980728"/>
            <a:ext cx="8785225" cy="561692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تكمن الأهمية البيولوجية لحاسة الشم لكونه </a:t>
            </a:r>
            <a:r>
              <a:rPr lang="ar-IQ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ينبه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 الشهية والقابلية للأكل</a:t>
            </a:r>
          </a:p>
          <a:p>
            <a:pPr algn="just" eaLnBrk="1" hangingPunct="1">
              <a:lnSpc>
                <a:spcPct val="90000"/>
              </a:lnSpc>
            </a:pP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وينظم </a:t>
            </a:r>
            <a:r>
              <a:rPr lang="ar-IQ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سلوك التغذية 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وهذا مهم لاسيما في تنظيم </a:t>
            </a:r>
            <a:r>
              <a:rPr lang="ar-IQ" altLang="ar-IQ" sz="28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تغذية الرياضي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 للحصول على التوازن الغذائي المكمل للأداء.</a:t>
            </a:r>
          </a:p>
          <a:p>
            <a:pPr algn="just" eaLnBrk="1" hangingPunct="1">
              <a:lnSpc>
                <a:spcPct val="90000"/>
              </a:lnSpc>
            </a:pP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وكذلك فأن لحاسة الشم تأثير كبير على </a:t>
            </a:r>
            <a:r>
              <a:rPr lang="ar-IQ" altLang="ar-IQ" sz="2800" b="1" u="sng" dirty="0" smtClean="0">
                <a:solidFill>
                  <a:srgbClr val="00B0F0"/>
                </a:solidFill>
                <a:latin typeface="Simplified Arabic" pitchFamily="18" charset="-78"/>
                <a:cs typeface="Simplified Arabic" pitchFamily="18" charset="-78"/>
              </a:rPr>
              <a:t>المزاج والعواطف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>
              <a:lnSpc>
                <a:spcPct val="90000"/>
              </a:lnSpc>
            </a:pP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ويكون هذا التأثير مرتبطاً بعوامل كثيرة منها حالة الشخص نفسه.</a:t>
            </a:r>
          </a:p>
          <a:p>
            <a:pPr algn="just" eaLnBrk="1" hangingPunct="1">
              <a:lnSpc>
                <a:spcPct val="90000"/>
              </a:lnSpc>
            </a:pP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لكن عند الإنسان الطبيعي تؤدي </a:t>
            </a:r>
            <a:r>
              <a:rPr lang="ar-IQ" altLang="ar-IQ" sz="2800" b="1" u="sng" dirty="0" smtClean="0">
                <a:solidFill>
                  <a:srgbClr val="00B0F0"/>
                </a:solidFill>
                <a:latin typeface="Simplified Arabic" pitchFamily="18" charset="-78"/>
                <a:cs typeface="Simplified Arabic" pitchFamily="18" charset="-78"/>
              </a:rPr>
              <a:t>الروائح الطيبة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 إلى زيادة الشعور بالسرور وتؤدي </a:t>
            </a:r>
            <a:r>
              <a:rPr lang="ar-IQ" altLang="ar-IQ" sz="2800" b="1" u="sng" dirty="0" smtClean="0">
                <a:solidFill>
                  <a:srgbClr val="00B0F0"/>
                </a:solidFill>
                <a:latin typeface="Simplified Arabic" pitchFamily="18" charset="-78"/>
                <a:cs typeface="Simplified Arabic" pitchFamily="18" charset="-78"/>
              </a:rPr>
              <a:t>الروائح المزعجة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 إلى الشعور بالضيق والتوتر.</a:t>
            </a:r>
          </a:p>
          <a:p>
            <a:pPr algn="just" eaLnBrk="1" hangingPunct="1">
              <a:lnSpc>
                <a:spcPct val="90000"/>
              </a:lnSpc>
            </a:pP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وهذا ممكن أن يكون من </a:t>
            </a:r>
            <a:r>
              <a:rPr lang="ar-IQ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أسباب التعرض للإصابات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 المختلفة نتيجة خضوع الشخص لتلك التوترات وبخاصة أثناء الممارسة الرياضة سواء التدريب أو المنافسات.</a:t>
            </a:r>
          </a:p>
          <a:p>
            <a:pPr algn="just" eaLnBrk="1" hangingPunct="1">
              <a:lnSpc>
                <a:spcPct val="90000"/>
              </a:lnSpc>
            </a:pP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بالإضافة إلى إن </a:t>
            </a:r>
            <a:r>
              <a:rPr lang="ar-SA" altLang="ar-IQ" sz="2800" b="1" dirty="0" smtClean="0">
                <a:latin typeface="Simplified Arabic" pitchFamily="18" charset="-78"/>
                <a:cs typeface="Simplified Arabic" pitchFamily="18" charset="-78"/>
              </a:rPr>
              <a:t>الباحثين لاحظوا إن المصابين بفقدان حاسة الشم اكثر عرضة للإصابة </a:t>
            </a:r>
            <a:r>
              <a:rPr lang="ar-SA" altLang="ar-IQ" sz="28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بالاكتئاب والانعزال</a:t>
            </a:r>
            <a:r>
              <a:rPr lang="ar-SA" altLang="ar-IQ" sz="2800" b="1" dirty="0" smtClean="0">
                <a:latin typeface="Simplified Arabic" pitchFamily="18" charset="-78"/>
                <a:cs typeface="Simplified Arabic" pitchFamily="18" charset="-78"/>
              </a:rPr>
              <a:t> عن الناس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  <a:endParaRPr lang="en-US" altLang="ar-IQ" sz="2800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3834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عنوان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/>
          </a:bodyPr>
          <a:lstStyle/>
          <a:p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الرياضة تقوي حاسة الشم</a:t>
            </a:r>
          </a:p>
        </p:txBody>
      </p:sp>
      <p:sp>
        <p:nvSpPr>
          <p:cNvPr id="47107" name="عنصر نائب للمحتوى 2"/>
          <p:cNvSpPr>
            <a:spLocks noGrp="1"/>
          </p:cNvSpPr>
          <p:nvPr>
            <p:ph idx="1"/>
          </p:nvPr>
        </p:nvSpPr>
        <p:spPr>
          <a:xfrm>
            <a:off x="250825" y="908720"/>
            <a:ext cx="8713788" cy="5760368"/>
          </a:xfrm>
        </p:spPr>
        <p:txBody>
          <a:bodyPr>
            <a:normAutofit lnSpcReduction="10000"/>
          </a:bodyPr>
          <a:lstStyle/>
          <a:p>
            <a:pPr algn="just"/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من المعروف أن مرور السنوات قادراً على إتلاف أجهزة عديدة في جسم الإنسان مع تقدم العمر.</a:t>
            </a:r>
          </a:p>
          <a:p>
            <a:pPr algn="just"/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ويُعد ضعف حاسة الشم هو أحد الأثار الجانبية لتقدم العمر، </a:t>
            </a:r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وذلك حسب ما أشار بحث طبي جديد.</a:t>
            </a:r>
          </a:p>
          <a:p>
            <a:pPr algn="just"/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كما وجدت الدراسة أيضاً أن ممارسة التمارين الرياضية بانتظام يمكن أن تمنع ضعف حاسة الشم تدريجياً مع تقدم العمر، حسب ما ذكر موقع صحيفة الدايلي ميل البريطانية.</a:t>
            </a:r>
          </a:p>
          <a:p>
            <a:pPr algn="just"/>
            <a:endParaRPr lang="ar-IQ" altLang="ar-IQ" sz="3600" b="1" dirty="0">
              <a:latin typeface="Simplified Arabic" pitchFamily="18" charset="-78"/>
              <a:cs typeface="Simplified Arabic" pitchFamily="18" charset="-78"/>
            </a:endParaRPr>
          </a:p>
          <a:p>
            <a:pPr algn="l"/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تكملة موضوع الرياضة تقوي حاسة الشم</a:t>
            </a:r>
          </a:p>
        </p:txBody>
      </p:sp>
    </p:spTree>
    <p:extLst>
      <p:ext uri="{BB962C8B-B14F-4D97-AF65-F5344CB8AC3E}">
        <p14:creationId xmlns:p14="http://schemas.microsoft.com/office/powerpoint/2010/main" val="32285753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ar-IQ" altLang="ar-IQ" sz="3600" b="1" dirty="0">
                <a:solidFill>
                  <a:srgbClr val="FF0000"/>
                </a:solidFill>
                <a:latin typeface="Simplified Arabic" pitchFamily="18" charset="-78"/>
                <a:ea typeface="+mn-ea"/>
                <a:cs typeface="Simplified Arabic" pitchFamily="18" charset="-78"/>
              </a:rPr>
              <a:t>تكملة موضوع الرياضة تقوي حاسة </a:t>
            </a:r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ea typeface="+mn-ea"/>
                <a:cs typeface="Simplified Arabic" pitchFamily="18" charset="-78"/>
              </a:rPr>
              <a:t>الشم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1052736"/>
            <a:ext cx="8496944" cy="5544616"/>
          </a:xfrm>
        </p:spPr>
        <p:txBody>
          <a:bodyPr>
            <a:normAutofit/>
          </a:bodyPr>
          <a:lstStyle/>
          <a:p>
            <a:pPr lvl="0" algn="just"/>
            <a:r>
              <a:rPr lang="ar-IQ" altLang="ar-IQ" sz="24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ووفق ما نشرت </a:t>
            </a:r>
            <a:r>
              <a:rPr lang="ar-IQ" altLang="ar-IQ" sz="24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مجلة (</a:t>
            </a:r>
            <a:r>
              <a:rPr lang="en-US" altLang="ar-IQ" sz="24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JAMA</a:t>
            </a:r>
            <a:r>
              <a:rPr lang="ar-IQ" altLang="ar-IQ" sz="24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) المتخصصة </a:t>
            </a:r>
            <a:r>
              <a:rPr lang="ar-IQ" altLang="ar-IQ" sz="24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في  طب جراحة الرأس والرقبة، تابع الباحثون </a:t>
            </a:r>
            <a:r>
              <a:rPr lang="ar-IQ" altLang="ar-IQ" sz="24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حالة (1600) شخص </a:t>
            </a:r>
            <a:r>
              <a:rPr lang="ar-IQ" altLang="ar-IQ" sz="24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فوق عمر الخمسون عاماً </a:t>
            </a:r>
            <a:r>
              <a:rPr lang="ar-IQ" altLang="ar-IQ" sz="24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لمدة (10) سنوات</a:t>
            </a:r>
            <a:r>
              <a:rPr lang="ar-IQ" altLang="ar-IQ" sz="24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lvl="0" algn="just"/>
            <a:r>
              <a:rPr lang="ar-IQ" altLang="ar-IQ" sz="24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وأوضح البحث أن المشاركين في البداية لم يكن لديهم أي مشكلة في حاسة الشم.</a:t>
            </a:r>
          </a:p>
          <a:p>
            <a:pPr lvl="0" algn="just"/>
            <a:r>
              <a:rPr lang="ar-IQ" altLang="ar-IQ" sz="24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وأثناء مدة الدراسة، </a:t>
            </a:r>
            <a:r>
              <a:rPr lang="ar-IQ" altLang="ar-IQ" sz="2400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عشر سنوات</a:t>
            </a:r>
            <a:r>
              <a:rPr lang="ar-IQ" altLang="ar-IQ" sz="24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، اختبر العلماء مراراً وتكراراً قدرة المتطوعين على تحديد </a:t>
            </a:r>
            <a:r>
              <a:rPr lang="ar-IQ" altLang="ar-IQ" sz="2400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ثمانية أنواع</a:t>
            </a:r>
            <a:r>
              <a:rPr lang="ar-IQ" altLang="ar-IQ" sz="24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مختلفة من الروائح، ومنها </a:t>
            </a:r>
            <a:r>
              <a:rPr lang="ar-IQ" altLang="ar-IQ" sz="2400" b="1" dirty="0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الليمون</a:t>
            </a:r>
            <a:r>
              <a:rPr lang="ar-IQ" altLang="ar-IQ" sz="24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24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و </a:t>
            </a:r>
            <a:r>
              <a:rPr lang="ar-IQ" altLang="ar-IQ" sz="2400" b="1" dirty="0" err="1" smtClean="0">
                <a:solidFill>
                  <a:srgbClr val="00B0F0"/>
                </a:solidFill>
                <a:latin typeface="Simplified Arabic" pitchFamily="18" charset="-78"/>
                <a:cs typeface="Simplified Arabic" pitchFamily="18" charset="-78"/>
              </a:rPr>
              <a:t>الشوكولاته</a:t>
            </a:r>
            <a:r>
              <a:rPr lang="ar-IQ" altLang="ar-IQ" sz="24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و </a:t>
            </a:r>
            <a:r>
              <a:rPr lang="ar-IQ" altLang="ar-IQ" sz="2400" b="1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القهوة</a:t>
            </a:r>
            <a:r>
              <a:rPr lang="ar-IQ" altLang="ar-IQ" sz="24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lvl="0" algn="just"/>
            <a:r>
              <a:rPr lang="ar-IQ" altLang="ar-IQ" sz="24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ووجد الباحثون مع تقدم السنوات </a:t>
            </a:r>
            <a:r>
              <a:rPr lang="ar-IQ" altLang="ar-IQ" sz="24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أن ( </a:t>
            </a:r>
            <a:r>
              <a:rPr lang="ar-IQ" altLang="ar-IQ" sz="24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28% </a:t>
            </a:r>
            <a:r>
              <a:rPr lang="ar-IQ" altLang="ar-IQ" sz="24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) من </a:t>
            </a:r>
            <a:r>
              <a:rPr lang="ar-IQ" altLang="ar-IQ" sz="24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المشاركين في الدراسة </a:t>
            </a:r>
            <a:r>
              <a:rPr lang="ar-IQ" altLang="ar-IQ" sz="24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ظهرت </a:t>
            </a:r>
            <a:r>
              <a:rPr lang="ar-IQ" altLang="ar-IQ" sz="24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لديهم مشاكل في حاسة الشم.</a:t>
            </a:r>
          </a:p>
          <a:p>
            <a:pPr lvl="0" algn="just"/>
            <a:r>
              <a:rPr lang="ar-IQ" altLang="ar-IQ" sz="2400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وكشفت نتائج الدراسة أن الأشخاص الذين يحرصون على ممارسة الرياضة بانتظام هم الأقل احتمالا لتطور مشاكل ضعف حاسة الشم لديهم.</a:t>
            </a:r>
          </a:p>
          <a:p>
            <a:pPr lvl="0" algn="just"/>
            <a:r>
              <a:rPr lang="ar-IQ" altLang="ar-IQ" sz="24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كما أوضح البحث أيضا أن الرجال هم أكثر عرضة لفقدان حاسة الشم من النساء، وأن المدخنين أكثر عرضة لخطر تطور ضعف حاسة الشم من الأشخاص غير المدخنين</a:t>
            </a:r>
            <a:r>
              <a:rPr lang="ar-IQ" altLang="ar-IQ" sz="24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  <a:endParaRPr lang="ar-IQ" altLang="ar-IQ" sz="24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494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عنوان 1"/>
          <p:cNvSpPr>
            <a:spLocks noGrp="1"/>
          </p:cNvSpPr>
          <p:nvPr>
            <p:ph type="title"/>
          </p:nvPr>
        </p:nvSpPr>
        <p:spPr>
          <a:xfrm>
            <a:off x="107950" y="116632"/>
            <a:ext cx="8928100" cy="576064"/>
          </a:xfrm>
        </p:spPr>
        <p:txBody>
          <a:bodyPr/>
          <a:lstStyle/>
          <a:p>
            <a:r>
              <a:rPr lang="ar-IQ" altLang="ar-IQ" sz="2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بعض النصائح التي تحسن من حاسة الشم</a:t>
            </a:r>
          </a:p>
        </p:txBody>
      </p:sp>
      <p:sp>
        <p:nvSpPr>
          <p:cNvPr id="48131" name="عنصر نائب للمحتوى 2"/>
          <p:cNvSpPr>
            <a:spLocks noGrp="1"/>
          </p:cNvSpPr>
          <p:nvPr>
            <p:ph idx="1"/>
          </p:nvPr>
        </p:nvSpPr>
        <p:spPr>
          <a:xfrm>
            <a:off x="323527" y="764705"/>
            <a:ext cx="8563297" cy="576064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1- زيادة مستوى </a:t>
            </a:r>
            <a:r>
              <a:rPr lang="ar-IQ" altLang="ar-IQ" sz="36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الزنك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 في الجسم.</a:t>
            </a:r>
          </a:p>
          <a:p>
            <a:pPr algn="just"/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إن معدن الزنك من المعادن </a:t>
            </a:r>
            <a:r>
              <a:rPr lang="ar-IQ" altLang="ar-IQ" sz="36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الرئيسية المسؤولة</a:t>
            </a:r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عن حاسة الشم.</a:t>
            </a:r>
          </a:p>
          <a:p>
            <a:pPr algn="just"/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والذي يمكن أن يؤدي نقصه إلى حالة من ضعف الشم.</a:t>
            </a:r>
          </a:p>
          <a:p>
            <a:pPr algn="just"/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يمكن تناول الزنك على شكل مكملات غذائية.</a:t>
            </a:r>
          </a:p>
          <a:p>
            <a:pPr algn="just"/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كما أنه </a:t>
            </a:r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موجودة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 في بعض الأطعمة مثل بذور عباد الشمس, العدس, البقوليات, و المحار.</a:t>
            </a:r>
          </a:p>
          <a:p>
            <a:pPr algn="just"/>
            <a:r>
              <a:rPr lang="ar-IQ" altLang="ar-IQ" sz="3600" b="1" dirty="0">
                <a:latin typeface="Simplified Arabic" pitchFamily="18" charset="-78"/>
                <a:cs typeface="Simplified Arabic" pitchFamily="18" charset="-78"/>
              </a:rPr>
              <a:t>2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- </a:t>
            </a:r>
            <a:r>
              <a:rPr lang="ar-IQ" altLang="ar-IQ" sz="36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تنظيف الأنف</a:t>
            </a:r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بسائل ملحي، للتخلص من ذرات الأتربة و الغبار، و ما يعلق بالمادة المخاطية في الأنف.</a:t>
            </a:r>
          </a:p>
          <a:p>
            <a:pPr algn="just"/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3- </a:t>
            </a:r>
            <a:r>
              <a:rPr lang="ar-IQ" altLang="ar-IQ" sz="36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الرياضة مهمة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 من أجل تحسين عملية الشم، </a:t>
            </a:r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حيث تعمل الرياضة على تحسين الدورة الدموية في مختلف خلايا الجسم, و في الأنف على وجه الخصوص, مما يحسن أداء حاسة الشم لدينا.</a:t>
            </a:r>
          </a:p>
        </p:txBody>
      </p:sp>
    </p:spTree>
    <p:extLst>
      <p:ext uri="{BB962C8B-B14F-4D97-AF65-F5344CB8AC3E}">
        <p14:creationId xmlns:p14="http://schemas.microsoft.com/office/powerpoint/2010/main" val="225490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عنوان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76064"/>
          </a:xfrm>
        </p:spPr>
        <p:txBody>
          <a:bodyPr>
            <a:noAutofit/>
          </a:bodyPr>
          <a:lstStyle/>
          <a:p>
            <a:r>
              <a:rPr lang="ar-IQ" altLang="ar-IQ" sz="3200" b="1" dirty="0" smtClean="0">
                <a:solidFill>
                  <a:srgbClr val="FF0000"/>
                </a:solidFill>
              </a:rPr>
              <a:t>بعض الحقائق عن حاسة الشم</a:t>
            </a:r>
          </a:p>
        </p:txBody>
      </p:sp>
      <p:sp>
        <p:nvSpPr>
          <p:cNvPr id="50179" name="عنصر نائب للمحتوى 2"/>
          <p:cNvSpPr>
            <a:spLocks noGrp="1"/>
          </p:cNvSpPr>
          <p:nvPr>
            <p:ph idx="1"/>
          </p:nvPr>
        </p:nvSpPr>
        <p:spPr>
          <a:xfrm>
            <a:off x="179388" y="980727"/>
            <a:ext cx="8856662" cy="5761385"/>
          </a:xfrm>
        </p:spPr>
        <p:txBody>
          <a:bodyPr>
            <a:normAutofit lnSpcReduction="10000"/>
          </a:bodyPr>
          <a:lstStyle/>
          <a:p>
            <a:pPr algn="just"/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يحوي  أنف الإنسان على ( </a:t>
            </a:r>
            <a:r>
              <a:rPr lang="ar-IQ" altLang="ar-IQ" sz="28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5</a:t>
            </a:r>
            <a:r>
              <a:rPr lang="ar-IQ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أو </a:t>
            </a:r>
            <a:r>
              <a:rPr lang="ar-IQ" altLang="ar-IQ" sz="28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6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 ) مليون خلية للشم إلا أنها أرقام </a:t>
            </a:r>
            <a:r>
              <a:rPr lang="ar-IQ" altLang="ar-IQ" sz="2800" b="1" dirty="0" err="1" smtClean="0">
                <a:latin typeface="Simplified Arabic" pitchFamily="18" charset="-78"/>
                <a:cs typeface="Simplified Arabic" pitchFamily="18" charset="-78"/>
              </a:rPr>
              <a:t>لاتقارن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 مع مملكة الحيوان، فعلى سبيل المثال يحوي أنف </a:t>
            </a:r>
            <a:r>
              <a:rPr lang="ar-IQ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الأرنب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 على ( 100 ) مليون خلية شمية، أما </a:t>
            </a:r>
            <a:r>
              <a:rPr lang="ar-IQ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الكلب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 فيملك ( 220 ) مليون.</a:t>
            </a:r>
          </a:p>
          <a:p>
            <a:pPr algn="just"/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تتمتع </a:t>
            </a:r>
            <a:r>
              <a:rPr lang="ar-IQ" altLang="ar-IQ" sz="28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المرأة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 بحاسة شم أقوى من الرجل.</a:t>
            </a:r>
          </a:p>
          <a:p>
            <a:pPr algn="just"/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تبلغ حاسة الشم </a:t>
            </a:r>
            <a:r>
              <a:rPr lang="ar-IQ" altLang="ar-IQ" sz="28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ذروتها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 في سنوات المراهقة الأخيرة، حيث يستطيع خلالها الفرد تمييز الروائح بصورة أقوى.</a:t>
            </a:r>
          </a:p>
          <a:p>
            <a:pPr algn="just"/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تتطور حاسة الشم عند الإنسان </a:t>
            </a:r>
            <a:r>
              <a:rPr lang="ar-IQ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قبل الولادة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 حتى، وهي </a:t>
            </a:r>
            <a:r>
              <a:rPr lang="ar-IQ" altLang="ar-IQ" sz="28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أول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 حاسة تتطور لدينا.</a:t>
            </a:r>
          </a:p>
          <a:p>
            <a:pPr algn="just"/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يتمتع الأنف </a:t>
            </a:r>
            <a:r>
              <a:rPr lang="ar-IQ" altLang="ar-IQ" sz="28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بذاكرة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 شمية تمكنه من </a:t>
            </a:r>
            <a:r>
              <a:rPr lang="ar-IQ" altLang="ar-IQ" sz="28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تذكر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 الروائح لعام كامل بنسبة دقة تبلغ 65% وترتبط الذكريات بشكل كبير بالروائح التي يحتفظ بها الأنف ويخزنها.</a:t>
            </a:r>
          </a:p>
          <a:p>
            <a:pPr algn="just"/>
            <a:r>
              <a:rPr lang="ar-IQ" altLang="ar-IQ" sz="28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تتجدد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 خلايا الشم في الأنف كل </a:t>
            </a:r>
            <a:r>
              <a:rPr lang="ar-IQ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28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 يوم ويمكن خلالها الشم بطريقة أفضل وأعمق.</a:t>
            </a:r>
          </a:p>
        </p:txBody>
      </p:sp>
    </p:spTree>
    <p:extLst>
      <p:ext uri="{BB962C8B-B14F-4D97-AF65-F5344CB8AC3E}">
        <p14:creationId xmlns:p14="http://schemas.microsoft.com/office/powerpoint/2010/main" val="426387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Autofit/>
          </a:bodyPr>
          <a:lstStyle/>
          <a:p>
            <a:pPr eaLnBrk="1" hangingPunct="1"/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إصابات الأنف   </a:t>
            </a:r>
            <a:r>
              <a:rPr lang="en-US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Nose injuries</a:t>
            </a:r>
            <a:r>
              <a:rPr lang="en-US" altLang="ar-IQ" sz="36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52513"/>
            <a:ext cx="8229600" cy="5400675"/>
          </a:xfrm>
        </p:spPr>
        <p:txBody>
          <a:bodyPr/>
          <a:lstStyle/>
          <a:p>
            <a:pPr eaLnBrk="1" hangingPunct="1"/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وتشمل إصابات الأنف </a:t>
            </a:r>
          </a:p>
          <a:p>
            <a:pPr eaLnBrk="1" hangingPunct="1"/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نزيف الأنف         </a:t>
            </a:r>
            <a:r>
              <a:rPr lang="en-US" altLang="ar-IQ" sz="3600" b="1" dirty="0" smtClean="0">
                <a:latin typeface="Simplified Arabic" pitchFamily="18" charset="-78"/>
                <a:cs typeface="Simplified Arabic" pitchFamily="18" charset="-78"/>
              </a:rPr>
              <a:t>The nose hemorrhage</a:t>
            </a:r>
            <a:endParaRPr lang="ar-IQ" altLang="ar-IQ" sz="36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eaLnBrk="1" hangingPunct="1"/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كسر عظام الأنف </a:t>
            </a:r>
            <a:r>
              <a:rPr lang="en-US" altLang="ar-IQ" sz="3600" b="1" dirty="0" smtClean="0">
                <a:latin typeface="Simplified Arabic" pitchFamily="18" charset="-78"/>
                <a:cs typeface="Simplified Arabic" pitchFamily="18" charset="-78"/>
              </a:rPr>
              <a:t>Fracturing  nose bones</a:t>
            </a:r>
          </a:p>
        </p:txBody>
      </p:sp>
    </p:spTree>
    <p:extLst>
      <p:ext uri="{BB962C8B-B14F-4D97-AF65-F5344CB8AC3E}">
        <p14:creationId xmlns:p14="http://schemas.microsoft.com/office/powerpoint/2010/main" val="277751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504825"/>
          </a:xfrm>
        </p:spPr>
        <p:txBody>
          <a:bodyPr>
            <a:normAutofit fontScale="90000"/>
          </a:bodyPr>
          <a:lstStyle/>
          <a:p>
            <a:pPr marL="838200" indent="-838200" eaLnBrk="1" hangingPunct="1"/>
            <a:r>
              <a:rPr lang="ar-IQ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أولاً ـ نزيف الأنف</a:t>
            </a:r>
            <a:r>
              <a:rPr lang="ar-IQ" altLang="ar-IQ" sz="40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endParaRPr lang="en-US" altLang="ar-IQ" sz="40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908050"/>
            <a:ext cx="8856662" cy="5616575"/>
          </a:xfrm>
        </p:spPr>
        <p:txBody>
          <a:bodyPr/>
          <a:lstStyle/>
          <a:p>
            <a:pPr algn="just" eaLnBrk="1" hangingPunct="1"/>
            <a:r>
              <a:rPr lang="ar-IQ" altLang="ar-IQ" sz="4000" b="1" dirty="0" smtClean="0">
                <a:latin typeface="Simplified Arabic" pitchFamily="18" charset="-78"/>
                <a:cs typeface="Simplified Arabic" pitchFamily="18" charset="-78"/>
              </a:rPr>
              <a:t>يحدث بسبب الإصابة في العاب رياضية مختلفة مثل الملاكمة.</a:t>
            </a:r>
          </a:p>
          <a:p>
            <a:pPr algn="just" eaLnBrk="1" hangingPunct="1"/>
            <a:r>
              <a:rPr lang="ar-IQ" altLang="ar-IQ" sz="4000" b="1" dirty="0" smtClean="0">
                <a:latin typeface="Simplified Arabic" pitchFamily="18" charset="-78"/>
                <a:cs typeface="Simplified Arabic" pitchFamily="18" charset="-78"/>
              </a:rPr>
              <a:t>أو </a:t>
            </a:r>
            <a:r>
              <a:rPr lang="ar-IQ" altLang="ar-IQ" sz="40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الاصطدام</a:t>
            </a:r>
            <a:r>
              <a:rPr lang="ar-IQ" altLang="ar-IQ" sz="4000" b="1" dirty="0" smtClean="0">
                <a:latin typeface="Simplified Arabic" pitchFamily="18" charset="-78"/>
                <a:cs typeface="Simplified Arabic" pitchFamily="18" charset="-78"/>
              </a:rPr>
              <a:t> بجسم صلب الأرض أو الأجهزة الرياضية.</a:t>
            </a:r>
          </a:p>
          <a:p>
            <a:pPr algn="just" eaLnBrk="1" hangingPunct="1"/>
            <a:r>
              <a:rPr lang="ar-IQ" altLang="ar-IQ" sz="4000" b="1" dirty="0" smtClean="0">
                <a:latin typeface="Simplified Arabic" pitchFamily="18" charset="-78"/>
                <a:cs typeface="Simplified Arabic" pitchFamily="18" charset="-78"/>
              </a:rPr>
              <a:t>أو نتيجة </a:t>
            </a:r>
            <a:r>
              <a:rPr lang="ar-IQ" altLang="ar-IQ" sz="40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لارتفاع الضغط </a:t>
            </a:r>
            <a:r>
              <a:rPr lang="ar-IQ" altLang="ar-IQ" sz="4000" b="1" dirty="0" smtClean="0">
                <a:latin typeface="Simplified Arabic" pitchFamily="18" charset="-78"/>
                <a:cs typeface="Simplified Arabic" pitchFamily="18" charset="-78"/>
              </a:rPr>
              <a:t>الذي يعمل على تمزق الأوعية الدموية في الأنف.</a:t>
            </a:r>
          </a:p>
          <a:p>
            <a:pPr algn="just" eaLnBrk="1" hangingPunct="1"/>
            <a:r>
              <a:rPr lang="ar-IQ" altLang="ar-IQ" sz="4000" b="1" dirty="0" smtClean="0">
                <a:latin typeface="Simplified Arabic" pitchFamily="18" charset="-78"/>
                <a:cs typeface="Simplified Arabic" pitchFamily="18" charset="-78"/>
              </a:rPr>
              <a:t>وقد يكون النزف مصاحباً لكسر عظام الأنف أو الغضاريف الأنفية.</a:t>
            </a:r>
            <a:endParaRPr lang="en-US" altLang="ar-IQ" sz="4000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6977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ar-IQ" sz="20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هناك نوعين من الحواس : الحواس الظاهرة ( هي الحواس الخمسة المعروفة ) / و الْحَواس </a:t>
            </a:r>
            <a:r>
              <a:rPr lang="ar-IQ" sz="2000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الْبَاطِنَة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04800" y="764704"/>
            <a:ext cx="8515672" cy="583264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ar-IQ" sz="3400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أما الحواس</a:t>
            </a:r>
            <a:r>
              <a:rPr lang="ar-IQ" sz="3400" b="1" dirty="0">
                <a:solidFill>
                  <a:srgbClr val="FF0000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 الْبَاطِنَة</a:t>
            </a:r>
            <a:r>
              <a:rPr lang="ar-IQ" sz="3400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 فهي خمسة حواس</a:t>
            </a:r>
            <a:endParaRPr lang="ar-IQ" sz="3400" dirty="0" smtClean="0">
              <a:solidFill>
                <a:srgbClr val="CC00CC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ctr"/>
            <a:r>
              <a:rPr 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الحاسة </a:t>
            </a:r>
            <a:r>
              <a:rPr lang="ar-IQ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الأولى</a:t>
            </a:r>
            <a:r>
              <a:rPr 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: تسمى </a:t>
            </a:r>
            <a:r>
              <a:rPr lang="ar-IQ" b="1" dirty="0" smtClean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( الحسّ المشترك )</a:t>
            </a:r>
          </a:p>
          <a:p>
            <a:pPr marL="0" indent="0" algn="just">
              <a:buNone/>
            </a:pPr>
            <a:r>
              <a:rPr lang="ar-IQ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وظيفة هذه </a:t>
            </a:r>
            <a:r>
              <a:rPr lang="ar-IQ" b="1" dirty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الحاسّة </a:t>
            </a:r>
            <a:r>
              <a:rPr lang="ar-IQ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إدراك الخيالات والصور </a:t>
            </a:r>
            <a:r>
              <a:rPr lang="ar-IQ" b="1" dirty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الظاهرة </a:t>
            </a:r>
            <a:r>
              <a:rPr lang="ar-IQ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بعد عيانها (مشاهدتها) ويحفظها.</a:t>
            </a:r>
          </a:p>
          <a:p>
            <a:pPr algn="ctr"/>
            <a:r>
              <a:rPr 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الحاسة </a:t>
            </a:r>
            <a:r>
              <a:rPr lang="ar-IQ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الثانية</a:t>
            </a:r>
            <a:r>
              <a:rPr 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: تسمى </a:t>
            </a:r>
            <a:r>
              <a:rPr lang="ar-IQ" b="1" dirty="0" smtClean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( الخيال )</a:t>
            </a:r>
          </a:p>
          <a:p>
            <a:pPr marL="0" indent="0" algn="just">
              <a:buNone/>
            </a:pPr>
            <a:r>
              <a:rPr lang="ar-IQ" b="1" dirty="0" smtClean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تحفظ وتخزن الحس المشترك (الخيال والصور)</a:t>
            </a:r>
            <a:r>
              <a:rPr lang="ar-IQ" dirty="0" smtClean="0">
                <a:solidFill>
                  <a:srgbClr val="021820"/>
                </a:solidFill>
                <a:latin typeface="Simplified Arabic" pitchFamily="18" charset="-78"/>
                <a:cs typeface="Simplified Arabic" pitchFamily="18" charset="-78"/>
              </a:rPr>
              <a:t>، </a:t>
            </a:r>
            <a:r>
              <a:rPr lang="ar-IQ" b="1" dirty="0">
                <a:solidFill>
                  <a:srgbClr val="FF66FF"/>
                </a:solidFill>
                <a:latin typeface="Simplified Arabic" pitchFamily="18" charset="-78"/>
                <a:cs typeface="Simplified Arabic" pitchFamily="18" charset="-78"/>
              </a:rPr>
              <a:t>ويرتسم فيها </a:t>
            </a:r>
            <a:r>
              <a:rPr lang="ar-IQ" b="1" dirty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مثل</a:t>
            </a:r>
            <a:r>
              <a:rPr lang="ar-IQ" b="1" dirty="0">
                <a:solidFill>
                  <a:srgbClr val="FF66FF"/>
                </a:solidFill>
                <a:latin typeface="Simplified Arabic" pitchFamily="18" charset="-78"/>
                <a:cs typeface="Simplified Arabic" pitchFamily="18" charset="-78"/>
              </a:rPr>
              <a:t> صور جميع المحسوسات بعد </a:t>
            </a:r>
            <a:r>
              <a:rPr lang="ar-IQ" b="1" dirty="0" smtClean="0">
                <a:solidFill>
                  <a:srgbClr val="FF66FF"/>
                </a:solidFill>
                <a:latin typeface="Simplified Arabic" pitchFamily="18" charset="-78"/>
                <a:cs typeface="Simplified Arabic" pitchFamily="18" charset="-78"/>
              </a:rPr>
              <a:t>عيانها (مشاهدتها) من قبل </a:t>
            </a:r>
            <a:r>
              <a:rPr lang="ar-IQ" b="1" dirty="0">
                <a:solidFill>
                  <a:srgbClr val="FF66FF"/>
                </a:solidFill>
                <a:latin typeface="Simplified Arabic" pitchFamily="18" charset="-78"/>
                <a:cs typeface="Simplified Arabic" pitchFamily="18" charset="-78"/>
              </a:rPr>
              <a:t>الحواس </a:t>
            </a:r>
            <a:r>
              <a:rPr lang="ar-IQ" b="1" dirty="0" smtClean="0">
                <a:solidFill>
                  <a:srgbClr val="FF66FF"/>
                </a:solidFill>
                <a:latin typeface="Simplified Arabic" pitchFamily="18" charset="-78"/>
                <a:cs typeface="Simplified Arabic" pitchFamily="18" charset="-78"/>
              </a:rPr>
              <a:t>الظاهرة (البصر، السمع، الشم، اللمس، التذوق).</a:t>
            </a:r>
          </a:p>
          <a:p>
            <a:pPr algn="ctr"/>
            <a:r>
              <a:rPr 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الحاسة </a:t>
            </a:r>
            <a:r>
              <a:rPr lang="ar-IQ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الثالثة</a:t>
            </a:r>
            <a:r>
              <a:rPr 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: تسمى </a:t>
            </a:r>
            <a:r>
              <a:rPr lang="ar-IQ" b="1" dirty="0" smtClean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( الوهم )</a:t>
            </a:r>
          </a:p>
          <a:p>
            <a:pPr marL="0" indent="0" algn="just">
              <a:buNone/>
            </a:pPr>
            <a:r>
              <a:rPr lang="ar-IQ" b="1" dirty="0" smtClean="0">
                <a:solidFill>
                  <a:srgbClr val="CC0066"/>
                </a:solidFill>
                <a:latin typeface="Simplified Arabic" pitchFamily="18" charset="-78"/>
                <a:cs typeface="Simplified Arabic" pitchFamily="18" charset="-78"/>
              </a:rPr>
              <a:t>هي الحاسة التي </a:t>
            </a:r>
            <a:r>
              <a:rPr lang="ar-IQ" b="1" dirty="0">
                <a:solidFill>
                  <a:srgbClr val="CC0066"/>
                </a:solidFill>
                <a:latin typeface="Simplified Arabic" pitchFamily="18" charset="-78"/>
                <a:cs typeface="Simplified Arabic" pitchFamily="18" charset="-78"/>
              </a:rPr>
              <a:t>تدرك بها النفس معانٍ جزئية لم </a:t>
            </a:r>
            <a:r>
              <a:rPr lang="ar-IQ" b="1" dirty="0" smtClean="0">
                <a:solidFill>
                  <a:srgbClr val="CC0066"/>
                </a:solidFill>
                <a:latin typeface="Simplified Arabic" pitchFamily="18" charset="-78"/>
                <a:cs typeface="Simplified Arabic" pitchFamily="18" charset="-78"/>
              </a:rPr>
              <a:t>ينفّذ (</a:t>
            </a:r>
            <a:r>
              <a:rPr lang="ar-IQ" b="1" dirty="0" smtClean="0">
                <a:solidFill>
                  <a:srgbClr val="669900"/>
                </a:solidFill>
                <a:latin typeface="Simplified Arabic" pitchFamily="18" charset="-78"/>
                <a:cs typeface="Simplified Arabic" pitchFamily="18" charset="-78"/>
              </a:rPr>
              <a:t>يلاحظ</a:t>
            </a:r>
            <a:r>
              <a:rPr lang="ar-IQ" b="1" dirty="0" smtClean="0">
                <a:solidFill>
                  <a:srgbClr val="CC0066"/>
                </a:solidFill>
                <a:latin typeface="Simplified Arabic" pitchFamily="18" charset="-78"/>
                <a:cs typeface="Simplified Arabic" pitchFamily="18" charset="-78"/>
              </a:rPr>
              <a:t>) من قبل </a:t>
            </a:r>
            <a:r>
              <a:rPr lang="ar-IQ" b="1" dirty="0">
                <a:solidFill>
                  <a:srgbClr val="CC0066"/>
                </a:solidFill>
                <a:latin typeface="Simplified Arabic" pitchFamily="18" charset="-78"/>
                <a:cs typeface="Simplified Arabic" pitchFamily="18" charset="-78"/>
              </a:rPr>
              <a:t>الحواس </a:t>
            </a:r>
            <a:r>
              <a:rPr lang="ar-IQ" b="1" dirty="0" smtClean="0">
                <a:solidFill>
                  <a:srgbClr val="CC0066"/>
                </a:solidFill>
                <a:latin typeface="Simplified Arabic" pitchFamily="18" charset="-78"/>
                <a:cs typeface="Simplified Arabic" pitchFamily="18" charset="-78"/>
              </a:rPr>
              <a:t>الظاهرة، مثل:</a:t>
            </a:r>
            <a:r>
              <a:rPr lang="ar-IQ" b="1" dirty="0">
                <a:solidFill>
                  <a:srgbClr val="CC0066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b="1" dirty="0" smtClean="0">
                <a:solidFill>
                  <a:srgbClr val="CC0066"/>
                </a:solidFill>
                <a:latin typeface="Simplified Arabic" pitchFamily="18" charset="-78"/>
                <a:cs typeface="Simplified Arabic" pitchFamily="18" charset="-78"/>
              </a:rPr>
              <a:t>العداوة ، والصداقة ، والموافقة ، والمخالفة.</a:t>
            </a:r>
          </a:p>
          <a:p>
            <a:pPr algn="ctr"/>
            <a:r>
              <a:rPr 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الحاسة </a:t>
            </a:r>
            <a:r>
              <a:rPr lang="ar-IQ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الرابعة</a:t>
            </a:r>
            <a:r>
              <a:rPr 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: تسمى </a:t>
            </a:r>
            <a:r>
              <a:rPr lang="ar-IQ" b="1" dirty="0" smtClean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(الحافظة) أو (الذاكرة)</a:t>
            </a:r>
          </a:p>
          <a:p>
            <a:pPr marL="0" indent="0" algn="just">
              <a:buNone/>
            </a:pPr>
            <a:r>
              <a:rPr lang="ar-IQ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وظيفة هذه الحاسة </a:t>
            </a:r>
            <a:r>
              <a:rPr lang="ar-IQ" b="1" dirty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حفظ المعاني الجزئية </a:t>
            </a:r>
            <a:r>
              <a:rPr lang="ar-IQ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القادمة </a:t>
            </a:r>
            <a:r>
              <a:rPr lang="ar-IQ" b="1" dirty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إليها من </a:t>
            </a:r>
            <a:r>
              <a:rPr lang="ar-IQ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الوهم (</a:t>
            </a:r>
            <a:r>
              <a:rPr lang="ar-IQ" b="1" dirty="0" smtClean="0">
                <a:solidFill>
                  <a:srgbClr val="669900"/>
                </a:solidFill>
                <a:latin typeface="Simplified Arabic" pitchFamily="18" charset="-78"/>
                <a:cs typeface="Simplified Arabic" pitchFamily="18" charset="-78"/>
              </a:rPr>
              <a:t>أي من الحاسة الثالثة</a:t>
            </a:r>
            <a:r>
              <a:rPr lang="ar-IQ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)، </a:t>
            </a:r>
            <a:r>
              <a:rPr lang="ar-IQ" b="1" dirty="0">
                <a:solidFill>
                  <a:srgbClr val="3366FF"/>
                </a:solidFill>
                <a:latin typeface="Simplified Arabic" pitchFamily="18" charset="-78"/>
                <a:cs typeface="Simplified Arabic" pitchFamily="18" charset="-78"/>
              </a:rPr>
              <a:t>فالحسّ المشترك </a:t>
            </a:r>
            <a:r>
              <a:rPr lang="ar-IQ" b="1" dirty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يدرك </a:t>
            </a:r>
            <a:r>
              <a:rPr lang="ar-IQ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الخيالات والصور ويحفظها</a:t>
            </a:r>
            <a:r>
              <a:rPr lang="ar-IQ" b="1" dirty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، </a:t>
            </a:r>
            <a:r>
              <a:rPr lang="ar-IQ" b="1" dirty="0">
                <a:solidFill>
                  <a:srgbClr val="3366FF"/>
                </a:solidFill>
                <a:latin typeface="Simplified Arabic" pitchFamily="18" charset="-78"/>
                <a:cs typeface="Simplified Arabic" pitchFamily="18" charset="-78"/>
              </a:rPr>
              <a:t>والوهم</a:t>
            </a:r>
            <a:r>
              <a:rPr lang="ar-IQ" b="1" dirty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 يدرك المعنى </a:t>
            </a:r>
            <a:r>
              <a:rPr lang="ar-IQ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الجزئي التي لم تنفذ من قبل الحواس الظاهرة و هذه الحاسة (الحافظة) تحفظه.</a:t>
            </a:r>
          </a:p>
          <a:p>
            <a:pPr algn="ctr"/>
            <a:r>
              <a:rPr 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الحاسة </a:t>
            </a:r>
            <a:r>
              <a:rPr lang="ar-IQ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الخامسة</a:t>
            </a:r>
            <a:r>
              <a:rPr 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: تسمى </a:t>
            </a:r>
            <a:r>
              <a:rPr lang="ar-IQ" b="1" dirty="0" smtClean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(المتخيّلة) أو (المتصرفة)</a:t>
            </a:r>
          </a:p>
          <a:p>
            <a:pPr marL="0" indent="0" algn="just">
              <a:buNone/>
            </a:pPr>
            <a:r>
              <a:rPr lang="ar-IQ" b="1" dirty="0" smtClean="0">
                <a:solidFill>
                  <a:srgbClr val="669900"/>
                </a:solidFill>
                <a:latin typeface="Simplified Arabic" pitchFamily="18" charset="-78"/>
                <a:cs typeface="Simplified Arabic" pitchFamily="18" charset="-78"/>
              </a:rPr>
              <a:t>وظيفة </a:t>
            </a:r>
            <a:r>
              <a:rPr lang="ar-IQ" b="1" dirty="0">
                <a:solidFill>
                  <a:srgbClr val="669900"/>
                </a:solidFill>
                <a:latin typeface="Simplified Arabic" pitchFamily="18" charset="-78"/>
                <a:cs typeface="Simplified Arabic" pitchFamily="18" charset="-78"/>
              </a:rPr>
              <a:t>هذه </a:t>
            </a:r>
            <a:r>
              <a:rPr lang="ar-IQ" b="1" dirty="0" smtClean="0">
                <a:solidFill>
                  <a:srgbClr val="669900"/>
                </a:solidFill>
                <a:latin typeface="Simplified Arabic" pitchFamily="18" charset="-78"/>
                <a:cs typeface="Simplified Arabic" pitchFamily="18" charset="-78"/>
              </a:rPr>
              <a:t>الحاسة </a:t>
            </a:r>
            <a:r>
              <a:rPr lang="ar-IQ" b="1" dirty="0">
                <a:solidFill>
                  <a:srgbClr val="669900"/>
                </a:solidFill>
                <a:latin typeface="Simplified Arabic" pitchFamily="18" charset="-78"/>
                <a:cs typeface="Simplified Arabic" pitchFamily="18" charset="-78"/>
              </a:rPr>
              <a:t>تركيب الصور المأخوذة عن الحس </a:t>
            </a:r>
            <a:r>
              <a:rPr lang="ar-IQ" b="1" dirty="0" smtClean="0">
                <a:solidFill>
                  <a:srgbClr val="669900"/>
                </a:solidFill>
                <a:latin typeface="Simplified Arabic" pitchFamily="18" charset="-78"/>
                <a:cs typeface="Simplified Arabic" pitchFamily="18" charset="-78"/>
              </a:rPr>
              <a:t>المشترك (</a:t>
            </a:r>
            <a:r>
              <a:rPr lang="ar-IQ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أي عن الحاسة الأولى</a:t>
            </a:r>
            <a:r>
              <a:rPr lang="ar-IQ" b="1" dirty="0" smtClean="0">
                <a:solidFill>
                  <a:srgbClr val="669900"/>
                </a:solidFill>
                <a:latin typeface="Simplified Arabic" pitchFamily="18" charset="-78"/>
                <a:cs typeface="Simplified Arabic" pitchFamily="18" charset="-78"/>
              </a:rPr>
              <a:t>)، </a:t>
            </a:r>
            <a:r>
              <a:rPr lang="ar-IQ" b="1" dirty="0">
                <a:solidFill>
                  <a:srgbClr val="669900"/>
                </a:solidFill>
                <a:latin typeface="Simplified Arabic" pitchFamily="18" charset="-78"/>
                <a:cs typeface="Simplified Arabic" pitchFamily="18" charset="-78"/>
              </a:rPr>
              <a:t>والمعاني المدركة </a:t>
            </a:r>
            <a:r>
              <a:rPr lang="ar-IQ" b="1" dirty="0" smtClean="0">
                <a:solidFill>
                  <a:srgbClr val="669900"/>
                </a:solidFill>
                <a:latin typeface="Simplified Arabic" pitchFamily="18" charset="-78"/>
                <a:cs typeface="Simplified Arabic" pitchFamily="18" charset="-78"/>
              </a:rPr>
              <a:t>بالوهم (</a:t>
            </a:r>
            <a:r>
              <a:rPr lang="ar-IQ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أي عن الحاسة الثالثة</a:t>
            </a:r>
            <a:r>
              <a:rPr lang="ar-IQ" b="1" dirty="0" smtClean="0">
                <a:solidFill>
                  <a:srgbClr val="669900"/>
                </a:solidFill>
                <a:latin typeface="Simplified Arabic" pitchFamily="18" charset="-78"/>
                <a:cs typeface="Simplified Arabic" pitchFamily="18" charset="-78"/>
              </a:rPr>
              <a:t>) </a:t>
            </a:r>
            <a:r>
              <a:rPr lang="ar-IQ" b="1" dirty="0">
                <a:solidFill>
                  <a:srgbClr val="669900"/>
                </a:solidFill>
                <a:latin typeface="Simplified Arabic" pitchFamily="18" charset="-78"/>
                <a:cs typeface="Simplified Arabic" pitchFamily="18" charset="-78"/>
              </a:rPr>
              <a:t>بعضها من بعض</a:t>
            </a:r>
            <a:r>
              <a:rPr lang="ar-IQ" b="1" dirty="0" smtClean="0">
                <a:solidFill>
                  <a:srgbClr val="669900"/>
                </a:solidFill>
                <a:latin typeface="Simplified Arabic" pitchFamily="18" charset="-78"/>
                <a:cs typeface="Simplified Arabic" pitchFamily="18" charset="-78"/>
              </a:rPr>
              <a:t>، </a:t>
            </a:r>
            <a:r>
              <a:rPr lang="ar-IQ" b="1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مثل</a:t>
            </a:r>
            <a:r>
              <a:rPr lang="ar-IQ" b="1" dirty="0" smtClean="0">
                <a:solidFill>
                  <a:srgbClr val="669900"/>
                </a:solidFill>
                <a:latin typeface="Simplified Arabic" pitchFamily="18" charset="-78"/>
                <a:cs typeface="Simplified Arabic" pitchFamily="18" charset="-78"/>
              </a:rPr>
              <a:t>: تركيبها </a:t>
            </a:r>
            <a:r>
              <a:rPr lang="ar-IQ" b="1" dirty="0">
                <a:solidFill>
                  <a:srgbClr val="669900"/>
                </a:solidFill>
                <a:latin typeface="Simplified Arabic" pitchFamily="18" charset="-78"/>
                <a:cs typeface="Simplified Arabic" pitchFamily="18" charset="-78"/>
              </a:rPr>
              <a:t>صورة إنسان له جناحان، فتارة تركّب الصورة بالصورة، وتارة تركّب المعنى بالمعنى، وتارة تركّب الصورة بالمعنى، وكذلك تفصل الصورة عن الصورة، والمعنى عن المعنى والصورة عن </a:t>
            </a:r>
            <a:r>
              <a:rPr lang="ar-IQ" b="1" dirty="0" smtClean="0">
                <a:solidFill>
                  <a:srgbClr val="669900"/>
                </a:solidFill>
                <a:latin typeface="Simplified Arabic" pitchFamily="18" charset="-78"/>
                <a:cs typeface="Simplified Arabic" pitchFamily="18" charset="-78"/>
              </a:rPr>
              <a:t>المعنى.</a:t>
            </a:r>
            <a:endParaRPr lang="ar-IQ" b="1" dirty="0">
              <a:solidFill>
                <a:srgbClr val="6699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1334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ar-IQ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الإسعافات والعلاج لنزيف الأنف   </a:t>
            </a:r>
            <a:r>
              <a:rPr lang="en-US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First-aid and therapeutic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472112"/>
          </a:xfrm>
        </p:spPr>
        <p:txBody>
          <a:bodyPr/>
          <a:lstStyle/>
          <a:p>
            <a:pPr marL="609600" indent="-609600" algn="just" eaLnBrk="1" hangingPunct="1"/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1. </a:t>
            </a:r>
            <a:r>
              <a:rPr lang="ar-IQ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كمادات باردة 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(</a:t>
            </a:r>
            <a:r>
              <a:rPr lang="en-US" altLang="ar-IQ" b="1" dirty="0" smtClean="0">
                <a:latin typeface="Simplified Arabic" pitchFamily="18" charset="-78"/>
                <a:cs typeface="Simplified Arabic" pitchFamily="18" charset="-78"/>
              </a:rPr>
              <a:t>Cold compress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) على الجبهة </a:t>
            </a:r>
            <a:r>
              <a:rPr lang="en-US" altLang="ar-IQ" b="1" dirty="0" smtClean="0">
                <a:latin typeface="Simplified Arabic" pitchFamily="18" charset="-78"/>
                <a:cs typeface="Simplified Arabic" pitchFamily="18" charset="-78"/>
              </a:rPr>
              <a:t> (forehead)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والأنف.</a:t>
            </a:r>
          </a:p>
          <a:p>
            <a:pPr marL="609600" indent="-609600" algn="just" eaLnBrk="1" hangingPunct="1"/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2. لتجنب الاختناق (</a:t>
            </a:r>
            <a:r>
              <a:rPr lang="en-US" altLang="ar-IQ" b="1" dirty="0" smtClean="0">
                <a:latin typeface="Simplified Arabic" pitchFamily="18" charset="-78"/>
                <a:cs typeface="Simplified Arabic" pitchFamily="18" charset="-78"/>
              </a:rPr>
              <a:t>The asphyxia avoidance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)</a:t>
            </a:r>
          </a:p>
          <a:p>
            <a:pPr marL="0" indent="0" algn="just" eaLnBrk="1" hangingPunct="1">
              <a:buNone/>
            </a:pPr>
            <a:r>
              <a:rPr lang="ar-IQ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- ثني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 الرأس قليلاً </a:t>
            </a:r>
            <a:r>
              <a:rPr lang="ar-IQ" altLang="ar-IQ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للخلف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 في حالة النزف البسيط </a:t>
            </a:r>
          </a:p>
          <a:p>
            <a:pPr marL="0" indent="0" algn="just" eaLnBrk="1" hangingPunct="1">
              <a:buNone/>
            </a:pP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- </a:t>
            </a:r>
            <a:r>
              <a:rPr lang="ar-IQ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والثني إلى </a:t>
            </a:r>
            <a:r>
              <a:rPr lang="ar-IQ" altLang="ar-IQ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الإمام</a:t>
            </a:r>
            <a:r>
              <a:rPr lang="ar-IQ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في الحالات الشديدة.</a:t>
            </a:r>
          </a:p>
          <a:p>
            <a:pPr marL="609600" indent="-609600" algn="just" eaLnBrk="1" hangingPunct="1"/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3. </a:t>
            </a:r>
            <a:r>
              <a:rPr lang="ar-IQ" altLang="ar-IQ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الضغط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 على منطقة الأنف بالأصبع لمدة لا تقل عن 10 دقائق.</a:t>
            </a:r>
          </a:p>
          <a:p>
            <a:pPr marL="609600" indent="-609600" algn="just" eaLnBrk="1" hangingPunct="1"/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4. حشر قطعة مبللة بالأدرينالين في الأنف.</a:t>
            </a:r>
          </a:p>
          <a:p>
            <a:pPr marL="609600" indent="-609600" algn="just" eaLnBrk="1" hangingPunct="1"/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5. في حالة استمرار النزف مراجعة المركز الصحي.</a:t>
            </a:r>
            <a:endParaRPr lang="en-US" altLang="ar-IQ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3108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ar-IQ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الإصابة الثانية كسر عظام الأنف</a:t>
            </a:r>
            <a:r>
              <a:rPr lang="ar-IQ" altLang="ar-IQ" sz="40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endParaRPr lang="en-US" altLang="ar-IQ" sz="4000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125538"/>
            <a:ext cx="8856663" cy="5327650"/>
          </a:xfrm>
        </p:spPr>
        <p:txBody>
          <a:bodyPr>
            <a:normAutofit fontScale="92500" lnSpcReduction="10000"/>
          </a:bodyPr>
          <a:lstStyle/>
          <a:p>
            <a:pPr algn="just" eaLnBrk="1" hangingPunct="1"/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كسر الأنف وهو كسر إحدى عظام الأنف </a:t>
            </a:r>
            <a:r>
              <a:rPr lang="ar-IQ" altLang="ar-IQ" sz="28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بسبب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:-</a:t>
            </a:r>
          </a:p>
          <a:p>
            <a:pPr algn="just" eaLnBrk="1" hangingPunct="1"/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- بروز الأنف من الوجه </a:t>
            </a:r>
          </a:p>
          <a:p>
            <a:pPr algn="just" eaLnBrk="1" hangingPunct="1"/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- وهشاشة عظام الأنف </a:t>
            </a:r>
          </a:p>
          <a:p>
            <a:pPr algn="just" eaLnBrk="1" hangingPunct="1"/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والأنف المكسور واحد من أكثر الإصابات شيوعاً وهي التي تضم ما يقرب من 40٪ من جميع الإصابات في الوجه.</a:t>
            </a:r>
          </a:p>
          <a:p>
            <a:pPr algn="just" eaLnBrk="1" hangingPunct="1"/>
            <a:r>
              <a:rPr lang="ar-IQ" altLang="ar-IQ" sz="28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تحدث</a:t>
            </a:r>
            <a:r>
              <a:rPr lang="ar-IQ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كسور الأنف بسبب الرضوض الخطيرة على الوجه. </a:t>
            </a:r>
          </a:p>
          <a:p>
            <a:pPr algn="just" eaLnBrk="1" hangingPunct="1"/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تشمل المصادر الشائعة لكسور الأنف الإصابات الرياضية و القتال والسقوط وحوادث السيارات للأعمار الصغيرة والسقوط بسبب الإغماء أو اختلال التوازن لكبار السن.</a:t>
            </a:r>
          </a:p>
          <a:p>
            <a:pPr algn="just" eaLnBrk="1" hangingPunct="1"/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يحدث تشوه في الأنف مع انسداد المجاري التنفسية وحدوث النزف .</a:t>
            </a:r>
          </a:p>
          <a:p>
            <a:pPr algn="just" eaLnBrk="1" hangingPunct="1"/>
            <a:r>
              <a:rPr lang="ar-IQ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العلاج  </a:t>
            </a:r>
            <a:r>
              <a:rPr lang="en-US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Therapeutic</a:t>
            </a:r>
            <a:endParaRPr lang="ar-IQ" altLang="ar-IQ" sz="28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/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الطبيب الأخصائي يقوم بإرجاع العظام المكسورة.</a:t>
            </a:r>
            <a:endParaRPr lang="en-US" altLang="ar-IQ" sz="2800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8084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عنوان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504825"/>
          </a:xfrm>
        </p:spPr>
        <p:txBody>
          <a:bodyPr>
            <a:normAutofit fontScale="90000"/>
          </a:bodyPr>
          <a:lstStyle/>
          <a:p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صورة أشعة توضح كسور الانف</a:t>
            </a:r>
          </a:p>
        </p:txBody>
      </p:sp>
      <p:pic>
        <p:nvPicPr>
          <p:cNvPr id="552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3450" y="989013"/>
            <a:ext cx="7277100" cy="5457825"/>
          </a:xfrm>
          <a:noFill/>
        </p:spPr>
      </p:pic>
    </p:spTree>
    <p:extLst>
      <p:ext uri="{BB962C8B-B14F-4D97-AF65-F5344CB8AC3E}">
        <p14:creationId xmlns:p14="http://schemas.microsoft.com/office/powerpoint/2010/main" val="409935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عنوان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576262"/>
          </a:xfrm>
        </p:spPr>
        <p:txBody>
          <a:bodyPr>
            <a:noAutofit/>
          </a:bodyPr>
          <a:lstStyle/>
          <a:p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صورة توضح أحد اسباب كسور الانف في الالعاب الرياضية</a:t>
            </a:r>
          </a:p>
        </p:txBody>
      </p:sp>
      <p:pic>
        <p:nvPicPr>
          <p:cNvPr id="563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052513"/>
            <a:ext cx="7632700" cy="5545137"/>
          </a:xfrm>
          <a:noFill/>
        </p:spPr>
      </p:pic>
    </p:spTree>
    <p:extLst>
      <p:ext uri="{BB962C8B-B14F-4D97-AF65-F5344CB8AC3E}">
        <p14:creationId xmlns:p14="http://schemas.microsoft.com/office/powerpoint/2010/main" val="268789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انتهت المحاضرة رقم (</a:t>
            </a:r>
            <a:r>
              <a:rPr 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14)</a:t>
            </a:r>
            <a:endParaRPr lang="ar-IQ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ar-IQ" sz="60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إلى نهاية حاسة الشم</a:t>
            </a:r>
          </a:p>
          <a:p>
            <a:pPr algn="ctr"/>
            <a:r>
              <a:rPr lang="ar-IQ" sz="60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نبدأ المحاضرة رقم (15) </a:t>
            </a:r>
          </a:p>
          <a:p>
            <a:pPr algn="ctr"/>
            <a:r>
              <a:rPr lang="ar-IQ" sz="60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من موضوع حاسة السمع</a:t>
            </a:r>
          </a:p>
          <a:p>
            <a:pPr lvl="0" algn="ctr" fontAlgn="base">
              <a:spcAft>
                <a:spcPct val="0"/>
              </a:spcAft>
              <a:buFontTx/>
              <a:buChar char="•"/>
            </a:pPr>
            <a:r>
              <a:rPr lang="ar-IQ" altLang="ar-IQ" b="1" kern="0" dirty="0" err="1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أ.د</a:t>
            </a:r>
            <a:r>
              <a:rPr lang="ar-IQ" altLang="ar-IQ" b="1" kern="0" dirty="0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. حسن هادي الهلالي</a:t>
            </a:r>
          </a:p>
          <a:p>
            <a:pPr lvl="0" algn="ctr" fontAlgn="base">
              <a:spcAft>
                <a:spcPct val="0"/>
              </a:spcAft>
              <a:buFontTx/>
              <a:buChar char="•"/>
            </a:pPr>
            <a:r>
              <a:rPr lang="ar-IQ" altLang="ar-IQ" b="1" kern="0" dirty="0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الجامعة المستنصرية – كلية التربية البدنية </a:t>
            </a:r>
            <a:r>
              <a:rPr lang="ar-IQ" altLang="ar-IQ" b="1" kern="0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وعلوم </a:t>
            </a:r>
            <a:r>
              <a:rPr lang="ar-IQ" altLang="ar-IQ" b="1" kern="0" smtClean="0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الرياضة</a:t>
            </a:r>
            <a:endParaRPr lang="en-US" altLang="ar-IQ" b="1" kern="0">
              <a:solidFill>
                <a:srgbClr val="00B05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6251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/>
          <a:p>
            <a:r>
              <a:rPr lang="ar-IQ" sz="24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أقسام الحواس لدى الانسان / </a:t>
            </a:r>
            <a:r>
              <a:rPr lang="ar-IQ" sz="2400" b="1" dirty="0" smtClean="0">
                <a:solidFill>
                  <a:srgbClr val="6699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من إعداد </a:t>
            </a:r>
            <a:r>
              <a:rPr lang="ar-IQ" sz="2400" b="1" dirty="0" err="1" smtClean="0">
                <a:solidFill>
                  <a:srgbClr val="6699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أ.د</a:t>
            </a:r>
            <a:r>
              <a:rPr lang="ar-IQ" sz="2400" b="1" dirty="0" smtClean="0">
                <a:solidFill>
                  <a:srgbClr val="6699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. حسن هادي الهلالي/ المستنصرية</a:t>
            </a:r>
            <a:endParaRPr lang="ar-IQ" sz="2400" b="1" dirty="0">
              <a:solidFill>
                <a:srgbClr val="6699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836712"/>
            <a:ext cx="8856984" cy="5904656"/>
          </a:xfrm>
        </p:spPr>
        <p:txBody>
          <a:bodyPr>
            <a:normAutofit/>
          </a:bodyPr>
          <a:lstStyle/>
          <a:p>
            <a:pPr algn="ctr"/>
            <a:r>
              <a:rPr lang="ar-IQ" sz="18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حواس الإدراك </a:t>
            </a:r>
            <a:r>
              <a:rPr lang="ar-IQ" sz="18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الخارجي</a:t>
            </a:r>
            <a:endParaRPr lang="ar-IQ" sz="1800" b="1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just"/>
            <a:r>
              <a:rPr lang="ar-IQ" sz="1800" b="1" dirty="0">
                <a:solidFill>
                  <a:srgbClr val="3366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هي </a:t>
            </a:r>
            <a:r>
              <a:rPr lang="ar-IQ" sz="1800" b="1" dirty="0" smtClean="0">
                <a:solidFill>
                  <a:srgbClr val="3366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الحواس الخمس </a:t>
            </a:r>
            <a:r>
              <a:rPr lang="ar-IQ" sz="1800" b="1" dirty="0">
                <a:solidFill>
                  <a:srgbClr val="3366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المعروفة </a:t>
            </a:r>
            <a:r>
              <a:rPr lang="ar-IQ" sz="1800" b="1" dirty="0" smtClean="0">
                <a:solidFill>
                  <a:srgbClr val="3366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( البصر والسمع والشم </a:t>
            </a:r>
            <a:r>
              <a:rPr lang="ar-IQ" sz="1800" b="1" dirty="0">
                <a:solidFill>
                  <a:srgbClr val="3366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 اللمس والتذوق </a:t>
            </a:r>
            <a:r>
              <a:rPr lang="ar-IQ" sz="1800" b="1" dirty="0" smtClean="0">
                <a:solidFill>
                  <a:srgbClr val="3366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) يضاف لها:-</a:t>
            </a:r>
            <a:endParaRPr lang="ar-IQ" sz="1800" b="1" dirty="0">
              <a:solidFill>
                <a:srgbClr val="3366FF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just"/>
            <a:r>
              <a:rPr lang="ar-IQ" sz="1800" b="1" dirty="0">
                <a:solidFill>
                  <a:srgbClr val="00B05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والشعور بالضغط الجوي </a:t>
            </a:r>
            <a:r>
              <a:rPr lang="ar-IQ" sz="1800" b="1" dirty="0" smtClean="0">
                <a:solidFill>
                  <a:srgbClr val="00B05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 بالحرارة </a:t>
            </a:r>
            <a:r>
              <a:rPr lang="ar-IQ" sz="1800" b="1" dirty="0">
                <a:solidFill>
                  <a:srgbClr val="00B05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المحيطة </a:t>
            </a:r>
            <a:r>
              <a:rPr lang="ar-IQ" sz="1800" b="1" dirty="0" smtClean="0">
                <a:solidFill>
                  <a:srgbClr val="00B05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 بمختلف </a:t>
            </a:r>
            <a:r>
              <a:rPr lang="ar-IQ" sz="1800" b="1" dirty="0">
                <a:solidFill>
                  <a:srgbClr val="00B05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التأثيرات على الجلد </a:t>
            </a:r>
            <a:r>
              <a:rPr lang="ar-IQ" sz="1800" b="1" dirty="0" smtClean="0">
                <a:solidFill>
                  <a:srgbClr val="00B05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 الوعي </a:t>
            </a:r>
            <a:r>
              <a:rPr lang="ar-IQ" sz="1800" b="1" dirty="0">
                <a:solidFill>
                  <a:srgbClr val="00B05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بمرور الوقت أي </a:t>
            </a:r>
            <a:r>
              <a:rPr lang="ar-IQ" sz="1800" b="1" dirty="0" smtClean="0">
                <a:solidFill>
                  <a:srgbClr val="00B05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بالزمن</a:t>
            </a:r>
            <a:endParaRPr lang="ar-IQ" sz="1800" b="1" dirty="0">
              <a:solidFill>
                <a:srgbClr val="00B05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ctr"/>
            <a:r>
              <a:rPr lang="ar-IQ" sz="18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حواس الإدراك الداخلي </a:t>
            </a:r>
          </a:p>
          <a:p>
            <a:pPr algn="just"/>
            <a:r>
              <a:rPr lang="ar-IQ" sz="1800" b="1" dirty="0" smtClean="0">
                <a:solidFill>
                  <a:srgbClr val="CC0099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مثل : توازن </a:t>
            </a:r>
            <a:r>
              <a:rPr lang="ar-IQ" sz="1800" b="1" dirty="0">
                <a:solidFill>
                  <a:srgbClr val="CC0099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الجسم </a:t>
            </a:r>
            <a:r>
              <a:rPr lang="ar-IQ" sz="1800" b="1" dirty="0" smtClean="0">
                <a:solidFill>
                  <a:srgbClr val="CC0099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، تأثير </a:t>
            </a:r>
            <a:r>
              <a:rPr lang="ar-IQ" sz="1800" b="1" dirty="0">
                <a:solidFill>
                  <a:srgbClr val="CC0099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جاذبية </a:t>
            </a:r>
            <a:r>
              <a:rPr lang="ar-IQ" sz="1800" b="1" dirty="0" smtClean="0">
                <a:solidFill>
                  <a:srgbClr val="CC0099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الأرض، </a:t>
            </a:r>
            <a:r>
              <a:rPr lang="ar-IQ" sz="1800" b="1" dirty="0">
                <a:solidFill>
                  <a:srgbClr val="CC0099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الإسراع في الخطى (في حالة انطلاق طائرة يركبها الإنسان مثلا )</a:t>
            </a:r>
          </a:p>
          <a:p>
            <a:pPr algn="just"/>
            <a:r>
              <a:rPr lang="ar-IQ" sz="1800" b="1" dirty="0">
                <a:solidFill>
                  <a:srgbClr val="3366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والإسراع الدائري تأثير الطرد المركزي في ركوب الأراجيح مثلا أو لانعطاف قطار تركبه</a:t>
            </a:r>
          </a:p>
          <a:p>
            <a:pPr algn="just"/>
            <a:r>
              <a:rPr lang="ar-IQ" sz="1800" b="1" dirty="0" smtClean="0">
                <a:solidFill>
                  <a:srgbClr val="CC0099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 الوعي </a:t>
            </a:r>
            <a:r>
              <a:rPr lang="ar-IQ" sz="1800" b="1" dirty="0">
                <a:solidFill>
                  <a:srgbClr val="CC0099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بذات وبحركات مفاصل الجسم وانقباض و استطالة </a:t>
            </a:r>
            <a:r>
              <a:rPr lang="ar-IQ" sz="1800" b="1" dirty="0" smtClean="0">
                <a:solidFill>
                  <a:srgbClr val="CC0099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العضلات</a:t>
            </a:r>
            <a:endParaRPr lang="ar-IQ" sz="1800" b="1" dirty="0">
              <a:solidFill>
                <a:srgbClr val="CC0099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ctr"/>
            <a:r>
              <a:rPr lang="ar-IQ" sz="18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حواس الإدراك </a:t>
            </a:r>
            <a:r>
              <a:rPr lang="ar-IQ" sz="18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الجسماني</a:t>
            </a:r>
            <a:endParaRPr lang="ar-IQ" sz="1800" b="1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just"/>
            <a:r>
              <a:rPr lang="ar-IQ" sz="1800" b="1" dirty="0" smtClean="0">
                <a:solidFill>
                  <a:srgbClr val="6699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مثل : ضغط </a:t>
            </a:r>
            <a:r>
              <a:rPr lang="ar-IQ" sz="1800" b="1" dirty="0">
                <a:solidFill>
                  <a:srgbClr val="6699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الدم </a:t>
            </a:r>
            <a:r>
              <a:rPr lang="ar-IQ" sz="1800" b="1" dirty="0" smtClean="0">
                <a:solidFill>
                  <a:srgbClr val="6699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، الحمى ، الاختناق </a:t>
            </a:r>
            <a:r>
              <a:rPr lang="ar-IQ" sz="1800" b="1" dirty="0">
                <a:solidFill>
                  <a:srgbClr val="6699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لنقص الهواء </a:t>
            </a:r>
            <a:r>
              <a:rPr lang="ar-IQ" sz="1800" b="1" dirty="0" smtClean="0">
                <a:solidFill>
                  <a:srgbClr val="6699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، الجوع ، الظمأ ، امتلاء المعدة ، </a:t>
            </a:r>
            <a:r>
              <a:rPr lang="ar-IQ" sz="1800" b="1" dirty="0">
                <a:solidFill>
                  <a:srgbClr val="6699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امتلاء المثانة </a:t>
            </a:r>
            <a:r>
              <a:rPr lang="ar-IQ" sz="1800" b="1" dirty="0" smtClean="0">
                <a:solidFill>
                  <a:srgbClr val="6699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والغثيان.</a:t>
            </a:r>
            <a:endParaRPr lang="ar-IQ" sz="1800" b="1" dirty="0">
              <a:solidFill>
                <a:srgbClr val="6699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ctr"/>
            <a:r>
              <a:rPr lang="ar-IQ" sz="18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حواس الإدراك </a:t>
            </a:r>
            <a:r>
              <a:rPr lang="ar-IQ" sz="18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العاطفي</a:t>
            </a:r>
            <a:endParaRPr lang="ar-IQ" sz="1800" b="1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just"/>
            <a:r>
              <a:rPr lang="ar-IQ" sz="1800" b="1" dirty="0" smtClean="0">
                <a:solidFill>
                  <a:srgbClr val="6600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مثل : الغضب ، الخوف ، الاشمئزاز ، الحزن ، الملل ، المرح ، الإحساس </a:t>
            </a:r>
            <a:r>
              <a:rPr lang="ar-IQ" sz="1800" b="1" dirty="0">
                <a:solidFill>
                  <a:srgbClr val="6600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بالخطاء أو بالجرم </a:t>
            </a:r>
            <a:r>
              <a:rPr lang="ar-IQ" sz="1800" b="1" dirty="0" smtClean="0">
                <a:solidFill>
                  <a:srgbClr val="6600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، مشاركة </a:t>
            </a:r>
            <a:r>
              <a:rPr lang="ar-IQ" sz="1800" b="1" dirty="0">
                <a:solidFill>
                  <a:srgbClr val="6600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الآخرين في </a:t>
            </a:r>
            <a:r>
              <a:rPr lang="ar-IQ" sz="1800" b="1" dirty="0" smtClean="0">
                <a:solidFill>
                  <a:srgbClr val="6600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الحزن</a:t>
            </a:r>
            <a:endParaRPr lang="ar-IQ" sz="1800" b="1" dirty="0">
              <a:solidFill>
                <a:srgbClr val="6600FF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just"/>
            <a:r>
              <a:rPr lang="ar-IQ" sz="1800" b="1" dirty="0">
                <a:solidFill>
                  <a:srgbClr val="CC0099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والمشاركة في الضحك </a:t>
            </a:r>
            <a:r>
              <a:rPr lang="ar-IQ" sz="1800" b="1" dirty="0" smtClean="0">
                <a:solidFill>
                  <a:srgbClr val="CC0099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، والشعور </a:t>
            </a:r>
            <a:r>
              <a:rPr lang="ar-IQ" sz="1800" b="1" dirty="0">
                <a:solidFill>
                  <a:srgbClr val="CC0099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بالألم الجسدي </a:t>
            </a:r>
            <a:r>
              <a:rPr lang="ar-IQ" sz="1800" b="1" dirty="0" smtClean="0">
                <a:solidFill>
                  <a:srgbClr val="CC0099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، والألم النفسي</a:t>
            </a:r>
            <a:endParaRPr lang="ar-IQ" sz="1800" b="1" dirty="0">
              <a:solidFill>
                <a:srgbClr val="CC0099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9924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ar-IQ" sz="3200" b="1" dirty="0" err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للأطلاع</a:t>
            </a:r>
            <a:endParaRPr lang="ar-IQ" sz="3200" b="1" dirty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692696"/>
            <a:ext cx="8784976" cy="6048672"/>
          </a:xfrm>
        </p:spPr>
        <p:txBody>
          <a:bodyPr>
            <a:normAutofit lnSpcReduction="10000"/>
          </a:bodyPr>
          <a:lstStyle/>
          <a:p>
            <a:pPr algn="just"/>
            <a:r>
              <a:rPr lang="ar-IQ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يقول العلماء أن إحساسات الإنسان تتكون عادة من </a:t>
            </a:r>
            <a:r>
              <a:rPr lang="ar-IQ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مزيج من البيانات الخام يجمعها </a:t>
            </a:r>
            <a:r>
              <a:rPr lang="ar-IQ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الدماغ</a:t>
            </a:r>
            <a:r>
              <a:rPr lang="ar-IQ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IQ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من </a:t>
            </a:r>
            <a:r>
              <a:rPr lang="ar-IQ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الحواس</a:t>
            </a:r>
            <a:r>
              <a:rPr lang="ar-IQ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المختلفة </a:t>
            </a:r>
            <a:endParaRPr lang="ar-IQ" b="1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just"/>
            <a:r>
              <a:rPr lang="ar-IQ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مثال</a:t>
            </a:r>
            <a:r>
              <a:rPr lang="ar-IQ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: التلذذ </a:t>
            </a:r>
            <a:r>
              <a:rPr lang="ar-IQ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بالطعام </a:t>
            </a:r>
            <a:r>
              <a:rPr lang="ar-IQ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يسهم </a:t>
            </a:r>
            <a:r>
              <a:rPr lang="ar-IQ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فيه مع حاسة التذوق حواس البصر والشم واللمس</a:t>
            </a:r>
            <a:r>
              <a:rPr lang="ar-IQ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  <a:endParaRPr lang="ar-IQ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just"/>
            <a:r>
              <a:rPr lang="ar-IQ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فيختار المخ منها ما يتجاهله وما يستحق التركيز عليه أو مواجهته إذا وجد </a:t>
            </a:r>
            <a:r>
              <a:rPr lang="ar-IQ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حاجة للتحرك </a:t>
            </a:r>
            <a:r>
              <a:rPr lang="ar-IQ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لمواجهته </a:t>
            </a:r>
            <a:endParaRPr lang="ar-IQ" b="1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just"/>
            <a:r>
              <a:rPr lang="ar-IQ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وفي مثال آخر لتجاهل الدماغ لشيء والتركيز على شيء</a:t>
            </a:r>
            <a:r>
              <a:rPr lang="ar-IQ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: عندما يقوم أحد الأشخاص بمشاهدة التلفاز </a:t>
            </a:r>
            <a:r>
              <a:rPr lang="ar-IQ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مثلا ويتحدث شخص غير بعيد </a:t>
            </a:r>
            <a:r>
              <a:rPr lang="ar-IQ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عنه </a:t>
            </a:r>
            <a:r>
              <a:rPr lang="ar-IQ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في </a:t>
            </a:r>
            <a:r>
              <a:rPr lang="ar-IQ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الهاتف، فنراه يتجاهل المتكلم بالهاتف ويركز على مشاهدة التلفاز.</a:t>
            </a:r>
            <a:endParaRPr lang="ar-IQ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just"/>
            <a:r>
              <a:rPr lang="ar-IQ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وبالشارع مرور </a:t>
            </a:r>
            <a:r>
              <a:rPr lang="ar-IQ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مستمر واصوات شتى ...</a:t>
            </a:r>
            <a:r>
              <a:rPr lang="ar-IQ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فيختار المخ تجاهل كل هذه الأصوات الدخيلة ليركز على صوت التلفزيون</a:t>
            </a:r>
            <a:r>
              <a:rPr lang="ar-IQ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  <a:endParaRPr lang="ar-IQ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4361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6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7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8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9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0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1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2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3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4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5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26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27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28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30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29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31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32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33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34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35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36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37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38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0.xml><?xml version="1.0" encoding="utf-8"?>
<a:theme xmlns:a="http://schemas.openxmlformats.org/drawingml/2006/main" name="39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1.xml><?xml version="1.0" encoding="utf-8"?>
<a:theme xmlns:a="http://schemas.openxmlformats.org/drawingml/2006/main" name="40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2.xml><?xml version="1.0" encoding="utf-8"?>
<a:theme xmlns:a="http://schemas.openxmlformats.org/drawingml/2006/main" name="41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3.xml><?xml version="1.0" encoding="utf-8"?>
<a:theme xmlns:a="http://schemas.openxmlformats.org/drawingml/2006/main" name="42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4.xml><?xml version="1.0" encoding="utf-8"?>
<a:theme xmlns:a="http://schemas.openxmlformats.org/drawingml/2006/main" name="43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5.xml><?xml version="1.0" encoding="utf-8"?>
<a:theme xmlns:a="http://schemas.openxmlformats.org/drawingml/2006/main" name="44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6.xml><?xml version="1.0" encoding="utf-8"?>
<a:theme xmlns:a="http://schemas.openxmlformats.org/drawingml/2006/main" name="45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7.xml><?xml version="1.0" encoding="utf-8"?>
<a:theme xmlns:a="http://schemas.openxmlformats.org/drawingml/2006/main" name="46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8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9.xml><?xml version="1.0" encoding="utf-8"?>
<a:theme xmlns:a="http://schemas.openxmlformats.org/drawingml/2006/main" name="2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0.xml><?xml version="1.0" encoding="utf-8"?>
<a:theme xmlns:a="http://schemas.openxmlformats.org/drawingml/2006/main" name="4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1.xml><?xml version="1.0" encoding="utf-8"?>
<a:theme xmlns:a="http://schemas.openxmlformats.org/drawingml/2006/main" name="1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2.xml><?xml version="1.0" encoding="utf-8"?>
<a:theme xmlns:a="http://schemas.openxmlformats.org/drawingml/2006/main" name="3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1129</TotalTime>
  <Words>3521</Words>
  <Application>Microsoft Office PowerPoint</Application>
  <PresentationFormat>عرض على الشاشة (3:4)‏</PresentationFormat>
  <Paragraphs>362</Paragraphs>
  <Slides>74</Slides>
  <Notes>0</Notes>
  <HiddenSlides>1</HiddenSlides>
  <MMClips>0</MMClips>
  <ScaleCrop>false</ScaleCrop>
  <HeadingPairs>
    <vt:vector size="4" baseType="variant">
      <vt:variant>
        <vt:lpstr>نسق</vt:lpstr>
      </vt:variant>
      <vt:variant>
        <vt:i4>52</vt:i4>
      </vt:variant>
      <vt:variant>
        <vt:lpstr>عناوين الشرائح</vt:lpstr>
      </vt:variant>
      <vt:variant>
        <vt:i4>74</vt:i4>
      </vt:variant>
    </vt:vector>
  </HeadingPairs>
  <TitlesOfParts>
    <vt:vector size="126" baseType="lpstr">
      <vt:lpstr>نسق Office</vt:lpstr>
      <vt:lpstr>1_نسق Office</vt:lpstr>
      <vt:lpstr>2_نسق Office</vt:lpstr>
      <vt:lpstr>3_نسق Office</vt:lpstr>
      <vt:lpstr>4_نسق Office</vt:lpstr>
      <vt:lpstr>5_نسق Office</vt:lpstr>
      <vt:lpstr>6_نسق Office</vt:lpstr>
      <vt:lpstr>7_نسق Office</vt:lpstr>
      <vt:lpstr>8_نسق Office</vt:lpstr>
      <vt:lpstr>9_نسق Office</vt:lpstr>
      <vt:lpstr>10_نسق Office</vt:lpstr>
      <vt:lpstr>11_نسق Office</vt:lpstr>
      <vt:lpstr>12_نسق Office</vt:lpstr>
      <vt:lpstr>13_نسق Office</vt:lpstr>
      <vt:lpstr>14_نسق Office</vt:lpstr>
      <vt:lpstr>15_نسق Office</vt:lpstr>
      <vt:lpstr>16_نسق Office</vt:lpstr>
      <vt:lpstr>17_نسق Office</vt:lpstr>
      <vt:lpstr>18_نسق Office</vt:lpstr>
      <vt:lpstr>19_نسق Office</vt:lpstr>
      <vt:lpstr>20_نسق Office</vt:lpstr>
      <vt:lpstr>21_نسق Office</vt:lpstr>
      <vt:lpstr>22_نسق Office</vt:lpstr>
      <vt:lpstr>23_نسق Office</vt:lpstr>
      <vt:lpstr>24_نسق Office</vt:lpstr>
      <vt:lpstr>25_نسق Office</vt:lpstr>
      <vt:lpstr>26_نسق Office</vt:lpstr>
      <vt:lpstr>27_نسق Office</vt:lpstr>
      <vt:lpstr>28_نسق Office</vt:lpstr>
      <vt:lpstr>30_نسق Office</vt:lpstr>
      <vt:lpstr>29_نسق Office</vt:lpstr>
      <vt:lpstr>31_نسق Office</vt:lpstr>
      <vt:lpstr>32_نسق Office</vt:lpstr>
      <vt:lpstr>33_نسق Office</vt:lpstr>
      <vt:lpstr>34_نسق Office</vt:lpstr>
      <vt:lpstr>35_نسق Office</vt:lpstr>
      <vt:lpstr>36_نسق Office</vt:lpstr>
      <vt:lpstr>37_نسق Office</vt:lpstr>
      <vt:lpstr>38_نسق Office</vt:lpstr>
      <vt:lpstr>39_نسق Office</vt:lpstr>
      <vt:lpstr>40_نسق Office</vt:lpstr>
      <vt:lpstr>41_نسق Office</vt:lpstr>
      <vt:lpstr>42_نسق Office</vt:lpstr>
      <vt:lpstr>43_نسق Office</vt:lpstr>
      <vt:lpstr>44_نسق Office</vt:lpstr>
      <vt:lpstr>45_نسق Office</vt:lpstr>
      <vt:lpstr>46_نسق Office</vt:lpstr>
      <vt:lpstr>سمة Office</vt:lpstr>
      <vt:lpstr>2_سمة Office</vt:lpstr>
      <vt:lpstr>4_سمة Office</vt:lpstr>
      <vt:lpstr>1_سمة Office</vt:lpstr>
      <vt:lpstr>3_سمة Office</vt:lpstr>
      <vt:lpstr>14</vt:lpstr>
      <vt:lpstr>تنويه</vt:lpstr>
      <vt:lpstr>بسم الله الرحمن الرحيم </vt:lpstr>
      <vt:lpstr>المحاضرة الرابعة عشر: جهاز الحواس وإصاباته The five senses(الجزء الأول)</vt:lpstr>
      <vt:lpstr>مقدمة : الفرق بين الذهن و العقل (للاطلاع فقط)</vt:lpstr>
      <vt:lpstr>من تعريف الذهن وردت عبارة (للاطلاع فقط)</vt:lpstr>
      <vt:lpstr>هناك نوعين من الحواس : الحواس الظاهرة ( هي الحواس الخمسة المعروفة ) / و الْحَواس الْبَاطِنَة</vt:lpstr>
      <vt:lpstr>أقسام الحواس لدى الانسان / من إعداد أ.د. حسن هادي الهلالي/ المستنصرية</vt:lpstr>
      <vt:lpstr>للأطلاع</vt:lpstr>
      <vt:lpstr>عرض تقديمي في PowerPoint</vt:lpstr>
      <vt:lpstr>نبدأ المحاضرة</vt:lpstr>
      <vt:lpstr>5ـ أعضاء الحواس الخمسة   The five senses</vt:lpstr>
      <vt:lpstr>أهم وظيفة يقوم بها جهاز الحواس هي:-</vt:lpstr>
      <vt:lpstr>ومن وظائف جهاز الحواس أيضاً</vt:lpstr>
      <vt:lpstr>تكملة / وظائف جهاز الحواس أيضاً</vt:lpstr>
      <vt:lpstr>5ـ1 الجهاز العصبي والحواس  Sense and nervous system</vt:lpstr>
      <vt:lpstr>لماذا سميت المستقبلات الحسية أجهزة الحواس</vt:lpstr>
      <vt:lpstr>5ـ2 الحواس الخمسة    The five senses</vt:lpstr>
      <vt:lpstr>مكونات مقلة العين</vt:lpstr>
      <vt:lpstr>المكون الأول لمقلة العين أولا: الخارجية : الصلبة Sclera) )</vt:lpstr>
      <vt:lpstr>الصلبة (Sclera) : هي الطبقة الخارجية لجدار العين ويغلفها الملتحمة.</vt:lpstr>
      <vt:lpstr>صورة توضح مقلة العين</vt:lpstr>
      <vt:lpstr>صورة توضح قنوات الدمع</vt:lpstr>
      <vt:lpstr>صورة توضح العضلات المحركة لمقلة العين</vt:lpstr>
      <vt:lpstr>صورة توضح تشريح العين</vt:lpstr>
      <vt:lpstr>والمكون الثاني لمقلة العين / ثانياً ـ  الوسطى : (المشيمية)</vt:lpstr>
      <vt:lpstr>صورة توضح المشيمية وهي واضحة بالصورة باللون الأحمر</vt:lpstr>
      <vt:lpstr>القزحية (خيوط عضلية)</vt:lpstr>
      <vt:lpstr>عدسة العين (Lens) </vt:lpstr>
      <vt:lpstr>صورة توضح القزحية والقرنية والحدقة والشبكية</vt:lpstr>
      <vt:lpstr>والمكون الثالث لمقلة العين / ثالثاً الداخلية</vt:lpstr>
      <vt:lpstr>صورة توضح شبكية العين</vt:lpstr>
      <vt:lpstr>صورة توضح عضلات التي تتحكم بحركة مقلة العين</vt:lpstr>
      <vt:lpstr>صورة توضح شبكية العين</vt:lpstr>
      <vt:lpstr>صورة توضح تركيبات العين</vt:lpstr>
      <vt:lpstr>ميكانيكية عمل العين </vt:lpstr>
      <vt:lpstr>تكملة ميكانيكية عمل العين</vt:lpstr>
      <vt:lpstr>صورة توضح ميكانيكية عمل العين</vt:lpstr>
      <vt:lpstr>صورة توضح ميكانيكية عمل العين</vt:lpstr>
      <vt:lpstr>صورة توضح ميكانيكية عمل العين</vt:lpstr>
      <vt:lpstr>صورة توضح العضلات المحركة للعين</vt:lpstr>
      <vt:lpstr>صورة توضح العضلات المحركة للعين</vt:lpstr>
      <vt:lpstr>العضلات الستة المحركة للعين</vt:lpstr>
      <vt:lpstr>سؤال</vt:lpstr>
      <vt:lpstr>5ـ3 القدرات التشريحية التي تحمي العين من الإصابات الرياضية</vt:lpstr>
      <vt:lpstr>تكملة / 5ـ3 القدرات التشريحية التي تحمي العين من الإصابات الرياضية</vt:lpstr>
      <vt:lpstr>عرض تقديمي في PowerPoint</vt:lpstr>
      <vt:lpstr>5ـ4 بعض إصابات العين  eye Injuries</vt:lpstr>
      <vt:lpstr>إسعافات إصابة كدمة العين First-aid </vt:lpstr>
      <vt:lpstr>الإصابة الثانية من إصابات العين</vt:lpstr>
      <vt:lpstr>إسعافات جسم غريب في العين : First-aid </vt:lpstr>
      <vt:lpstr>إسعافات جسم غريب في العين : First-aid </vt:lpstr>
      <vt:lpstr>نكمل الطريقة الثانية للإسعاف</vt:lpstr>
      <vt:lpstr>عرض تقديمي في PowerPoint</vt:lpstr>
      <vt:lpstr>ثانياً : حاسة الشم   Smell</vt:lpstr>
      <vt:lpstr>صور توضح حاسة الشم</vt:lpstr>
      <vt:lpstr>صور توضح حاسة الشم</vt:lpstr>
      <vt:lpstr>صور توضح حاسة الشم</vt:lpstr>
      <vt:lpstr>صورة توضح تشريح الانف</vt:lpstr>
      <vt:lpstr>ميكانيكية (آلية) الشم / أو كيف نشم ؟</vt:lpstr>
      <vt:lpstr>الأنف   (Nose) </vt:lpstr>
      <vt:lpstr>صورة توضح غضاريف الأنف</vt:lpstr>
      <vt:lpstr>حاسة الشم والأداء الرياضي </vt:lpstr>
      <vt:lpstr>الرياضة تقوي حاسة الشم</vt:lpstr>
      <vt:lpstr>تكملة موضوع الرياضة تقوي حاسة الشم</vt:lpstr>
      <vt:lpstr>بعض النصائح التي تحسن من حاسة الشم</vt:lpstr>
      <vt:lpstr>بعض الحقائق عن حاسة الشم</vt:lpstr>
      <vt:lpstr>إصابات الأنف   Nose injuries </vt:lpstr>
      <vt:lpstr>أولاً ـ نزيف الأنف </vt:lpstr>
      <vt:lpstr>الإسعافات والعلاج لنزيف الأنف   First-aid and therapeutic</vt:lpstr>
      <vt:lpstr>الإصابة الثانية كسر عظام الأنف </vt:lpstr>
      <vt:lpstr>صورة أشعة توضح كسور الانف</vt:lpstr>
      <vt:lpstr>صورة توضح أحد اسباب كسور الانف في الالعاب الرياضية</vt:lpstr>
      <vt:lpstr>انتهت المحاضرة رقم (14)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</dc:title>
  <dc:creator>Dr.hassan</dc:creator>
  <cp:lastModifiedBy>DR.Ahmed Saker 2O11</cp:lastModifiedBy>
  <cp:revision>136</cp:revision>
  <dcterms:created xsi:type="dcterms:W3CDTF">2021-02-21T09:27:24Z</dcterms:created>
  <dcterms:modified xsi:type="dcterms:W3CDTF">2025-02-11T08:02:01Z</dcterms:modified>
</cp:coreProperties>
</file>