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36" r:id="rId1"/>
    <p:sldMasterId id="2147484248" r:id="rId2"/>
    <p:sldMasterId id="2147484260" r:id="rId3"/>
    <p:sldMasterId id="2147484272" r:id="rId4"/>
    <p:sldMasterId id="2147484284" r:id="rId5"/>
    <p:sldMasterId id="2147484296" r:id="rId6"/>
    <p:sldMasterId id="2147484308" r:id="rId7"/>
    <p:sldMasterId id="2147484320" r:id="rId8"/>
    <p:sldMasterId id="2147484332" r:id="rId9"/>
    <p:sldMasterId id="2147484344" r:id="rId10"/>
    <p:sldMasterId id="2147484356" r:id="rId11"/>
    <p:sldMasterId id="2147484368" r:id="rId12"/>
    <p:sldMasterId id="2147484380" r:id="rId13"/>
    <p:sldMasterId id="2147484392" r:id="rId14"/>
    <p:sldMasterId id="2147484404" r:id="rId15"/>
    <p:sldMasterId id="2147484416" r:id="rId16"/>
    <p:sldMasterId id="2147484428" r:id="rId17"/>
    <p:sldMasterId id="2147484440" r:id="rId18"/>
    <p:sldMasterId id="2147484452" r:id="rId19"/>
    <p:sldMasterId id="2147484464" r:id="rId20"/>
    <p:sldMasterId id="2147484476" r:id="rId21"/>
    <p:sldMasterId id="2147484488" r:id="rId22"/>
    <p:sldMasterId id="2147484500" r:id="rId23"/>
    <p:sldMasterId id="2147484512" r:id="rId24"/>
    <p:sldMasterId id="2147484524" r:id="rId25"/>
    <p:sldMasterId id="2147484536" r:id="rId26"/>
    <p:sldMasterId id="2147484548" r:id="rId27"/>
  </p:sldMasterIdLst>
  <p:sldIdLst>
    <p:sldId id="356" r:id="rId28"/>
    <p:sldId id="359" r:id="rId29"/>
    <p:sldId id="373" r:id="rId30"/>
    <p:sldId id="360" r:id="rId31"/>
    <p:sldId id="374" r:id="rId32"/>
    <p:sldId id="323" r:id="rId33"/>
    <p:sldId id="324" r:id="rId34"/>
    <p:sldId id="333" r:id="rId35"/>
    <p:sldId id="332" r:id="rId36"/>
    <p:sldId id="326" r:id="rId37"/>
    <p:sldId id="377" r:id="rId38"/>
    <p:sldId id="378" r:id="rId39"/>
    <p:sldId id="327" r:id="rId40"/>
    <p:sldId id="328" r:id="rId41"/>
    <p:sldId id="329" r:id="rId42"/>
    <p:sldId id="330" r:id="rId43"/>
    <p:sldId id="334" r:id="rId44"/>
    <p:sldId id="335" r:id="rId45"/>
    <p:sldId id="336" r:id="rId46"/>
    <p:sldId id="337" r:id="rId47"/>
    <p:sldId id="379"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63" r:id="rId63"/>
    <p:sldId id="376" r:id="rId64"/>
    <p:sldId id="364" r:id="rId65"/>
    <p:sldId id="365" r:id="rId66"/>
    <p:sldId id="366" r:id="rId67"/>
    <p:sldId id="367" r:id="rId68"/>
    <p:sldId id="368" r:id="rId69"/>
    <p:sldId id="369" r:id="rId70"/>
    <p:sldId id="372" r:id="rId71"/>
    <p:sldId id="370" r:id="rId72"/>
    <p:sldId id="371" r:id="rId73"/>
    <p:sldId id="352" r:id="rId74"/>
    <p:sldId id="353" r:id="rId75"/>
    <p:sldId id="355" r:id="rId76"/>
    <p:sldId id="354" r:id="rId77"/>
    <p:sldId id="375" r:id="rId7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6666FF"/>
    <a:srgbClr val="669900"/>
    <a:srgbClr val="009900"/>
    <a:srgbClr val="FF6600"/>
    <a:srgbClr val="FF0066"/>
    <a:srgbClr val="33CC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3596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044608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01365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739401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198674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91264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38497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477083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486377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80168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30432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9948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58053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84790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327680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81997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891194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387402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9608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31533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059929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710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4295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367755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146045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605513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473773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238646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785242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685166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39761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812635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692779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9394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098734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241311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275094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143861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67203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27233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970654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74871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99977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067437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3055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8674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176022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871635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25254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709792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650229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611157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328859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88562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958232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5025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190636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859314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754311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753224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409172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6192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000389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114655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208404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70232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5947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699367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496573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351766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112894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69094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220873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742362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24275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214966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312398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0666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279387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95444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993934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405868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336046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524393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79241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77550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517289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855497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35232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550252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576097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383772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735499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717387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192153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45937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518367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106201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756134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815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409810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551816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076008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867132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576034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188605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451350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184771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839003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31653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9989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7388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802870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100288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399123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015080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973342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02088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981138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182527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695718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1904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33671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545834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01113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164818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77510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092832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90806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251834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642067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096718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783851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2029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7676649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532821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335629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791473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598764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012235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6355972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543158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027209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433154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70570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5829097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7159187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566304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1463727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5126538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678659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96408915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538072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379413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982351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66308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672080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529686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9035682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701780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6520236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1661465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064328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09859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239717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486784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70734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980580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8585687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441893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683506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99987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515622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095307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6715872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0423206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12843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45400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067295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423462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952202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7686400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120627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5217438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369182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6723789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239781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6615594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32265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5935632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126293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079949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720874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836800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6643170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451235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2027172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8259114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602957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4596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3896835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856057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4718969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836673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4392305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248023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9485710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745157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0FB364-9C45-4C0E-8A73-3FADC1AC4506}" type="datetimeFigureOut">
              <a:rPr lang="ar-IQ"/>
              <a:pPr>
                <a:defRPr/>
              </a:pPr>
              <a:t>20/08/1446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C1B3EE-B130-4C53-9CCD-481AC27E3A4F}" type="slidenum">
              <a:rPr lang="ar-IQ"/>
              <a:pPr>
                <a:defRPr/>
              </a:pPr>
              <a:t>‹#›</a:t>
            </a:fld>
            <a:endParaRPr lang="ar-IQ"/>
          </a:p>
        </p:txBody>
      </p:sp>
    </p:spTree>
    <p:extLst>
      <p:ext uri="{BB962C8B-B14F-4D97-AF65-F5344CB8AC3E}">
        <p14:creationId xmlns:p14="http://schemas.microsoft.com/office/powerpoint/2010/main" val="42178863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685C6A4-0076-4F86-AD13-E22F5E499A9F}" type="datetimeFigureOut">
              <a:rPr lang="ar-IQ"/>
              <a:pPr>
                <a:defRPr/>
              </a:pPr>
              <a:t>20/08/1446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1CB16A-656B-49E8-829A-3D79FBEDE5F1}" type="slidenum">
              <a:rPr lang="ar-IQ"/>
              <a:pPr>
                <a:defRPr/>
              </a:pPr>
              <a:t>‹#›</a:t>
            </a:fld>
            <a:endParaRPr lang="ar-IQ"/>
          </a:p>
        </p:txBody>
      </p:sp>
    </p:spTree>
    <p:extLst>
      <p:ext uri="{BB962C8B-B14F-4D97-AF65-F5344CB8AC3E}">
        <p14:creationId xmlns:p14="http://schemas.microsoft.com/office/powerpoint/2010/main" val="418857669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A2C847-FD73-4AD3-A8C6-DFE4B7DBD980}" type="datetimeFigureOut">
              <a:rPr lang="ar-IQ"/>
              <a:pPr>
                <a:defRPr/>
              </a:pPr>
              <a:t>20/08/1446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5C857E-E3DA-484F-9607-0ACB699FE604}" type="slidenum">
              <a:rPr lang="ar-IQ"/>
              <a:pPr>
                <a:defRPr/>
              </a:pPr>
              <a:t>‹#›</a:t>
            </a:fld>
            <a:endParaRPr lang="ar-IQ"/>
          </a:p>
        </p:txBody>
      </p:sp>
    </p:spTree>
    <p:extLst>
      <p:ext uri="{BB962C8B-B14F-4D97-AF65-F5344CB8AC3E}">
        <p14:creationId xmlns:p14="http://schemas.microsoft.com/office/powerpoint/2010/main" val="3803385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3072787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33003C2-AE03-42D6-9743-449D633C1542}" type="datetimeFigureOut">
              <a:rPr lang="ar-IQ"/>
              <a:pPr>
                <a:defRPr/>
              </a:pPr>
              <a:t>20/08/1446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48DDE3-784C-4F3A-84C4-639573B50545}" type="slidenum">
              <a:rPr lang="ar-IQ"/>
              <a:pPr>
                <a:defRPr/>
              </a:pPr>
              <a:t>‹#›</a:t>
            </a:fld>
            <a:endParaRPr lang="ar-IQ"/>
          </a:p>
        </p:txBody>
      </p:sp>
    </p:spTree>
    <p:extLst>
      <p:ext uri="{BB962C8B-B14F-4D97-AF65-F5344CB8AC3E}">
        <p14:creationId xmlns:p14="http://schemas.microsoft.com/office/powerpoint/2010/main" val="35331990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04E6A43-CCFC-4671-8B4A-FF6AC7B2B06C}" type="datetimeFigureOut">
              <a:rPr lang="ar-IQ"/>
              <a:pPr>
                <a:defRPr/>
              </a:pPr>
              <a:t>20/08/1446</a:t>
            </a:fld>
            <a:endParaRPr lang="ar-IQ"/>
          </a:p>
        </p:txBody>
      </p:sp>
      <p:sp>
        <p:nvSpPr>
          <p:cNvPr id="8" name="عنصر نائب للتذييل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9" name="عنصر نائب لرقم الشريحة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D315942-0B2C-4A33-92C4-50D116C32074}" type="slidenum">
              <a:rPr lang="ar-IQ"/>
              <a:pPr>
                <a:defRPr/>
              </a:pPr>
              <a:t>‹#›</a:t>
            </a:fld>
            <a:endParaRPr lang="ar-IQ"/>
          </a:p>
        </p:txBody>
      </p:sp>
    </p:spTree>
    <p:extLst>
      <p:ext uri="{BB962C8B-B14F-4D97-AF65-F5344CB8AC3E}">
        <p14:creationId xmlns:p14="http://schemas.microsoft.com/office/powerpoint/2010/main" val="23678973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7DE79A-8C93-43C0-8BFF-3FD595A1C98C}" type="datetimeFigureOut">
              <a:rPr lang="ar-IQ"/>
              <a:pPr>
                <a:defRPr/>
              </a:pPr>
              <a:t>20/08/1446</a:t>
            </a:fld>
            <a:endParaRPr lang="ar-IQ"/>
          </a:p>
        </p:txBody>
      </p:sp>
      <p:sp>
        <p:nvSpPr>
          <p:cNvPr id="4" name="عنصر نائب للتذييل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5" name="عنصر نائب لرقم الشريحة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58D91B-CF04-47C7-831D-A86938A5B450}" type="slidenum">
              <a:rPr lang="ar-IQ"/>
              <a:pPr>
                <a:defRPr/>
              </a:pPr>
              <a:t>‹#›</a:t>
            </a:fld>
            <a:endParaRPr lang="ar-IQ"/>
          </a:p>
        </p:txBody>
      </p:sp>
    </p:spTree>
    <p:extLst>
      <p:ext uri="{BB962C8B-B14F-4D97-AF65-F5344CB8AC3E}">
        <p14:creationId xmlns:p14="http://schemas.microsoft.com/office/powerpoint/2010/main" val="328196029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68D785-56FC-408C-BBF2-004C21FD9F29}" type="datetimeFigureOut">
              <a:rPr lang="ar-IQ"/>
              <a:pPr>
                <a:defRPr/>
              </a:pPr>
              <a:t>20/08/1446</a:t>
            </a:fld>
            <a:endParaRPr lang="ar-IQ"/>
          </a:p>
        </p:txBody>
      </p:sp>
      <p:sp>
        <p:nvSpPr>
          <p:cNvPr id="3" name="عنصر نائب للتذييل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4" name="عنصر نائب لرقم الشريحة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648333D-9615-4246-8C6A-FF5BF92ABA51}" type="slidenum">
              <a:rPr lang="ar-IQ"/>
              <a:pPr>
                <a:defRPr/>
              </a:pPr>
              <a:t>‹#›</a:t>
            </a:fld>
            <a:endParaRPr lang="ar-IQ"/>
          </a:p>
        </p:txBody>
      </p:sp>
    </p:spTree>
    <p:extLst>
      <p:ext uri="{BB962C8B-B14F-4D97-AF65-F5344CB8AC3E}">
        <p14:creationId xmlns:p14="http://schemas.microsoft.com/office/powerpoint/2010/main" val="335479187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91F4077-1A36-4250-850D-EDAD775A5683}" type="datetimeFigureOut">
              <a:rPr lang="ar-IQ"/>
              <a:pPr>
                <a:defRPr/>
              </a:pPr>
              <a:t>20/08/1446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62F7FCE-1AFC-4809-9824-D75C27E52158}" type="slidenum">
              <a:rPr lang="ar-IQ"/>
              <a:pPr>
                <a:defRPr/>
              </a:pPr>
              <a:t>‹#›</a:t>
            </a:fld>
            <a:endParaRPr lang="ar-IQ"/>
          </a:p>
        </p:txBody>
      </p:sp>
    </p:spTree>
    <p:extLst>
      <p:ext uri="{BB962C8B-B14F-4D97-AF65-F5344CB8AC3E}">
        <p14:creationId xmlns:p14="http://schemas.microsoft.com/office/powerpoint/2010/main" val="366703303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08F84C-FFF0-4E5A-8124-B2DFCAAF1FFD}" type="datetimeFigureOut">
              <a:rPr lang="ar-IQ"/>
              <a:pPr>
                <a:defRPr/>
              </a:pPr>
              <a:t>20/08/1446</a:t>
            </a:fld>
            <a:endParaRPr lang="ar-IQ"/>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BE1912-1468-4471-95C7-CB03176F15B5}" type="slidenum">
              <a:rPr lang="ar-IQ"/>
              <a:pPr>
                <a:defRPr/>
              </a:pPr>
              <a:t>‹#›</a:t>
            </a:fld>
            <a:endParaRPr lang="ar-IQ"/>
          </a:p>
        </p:txBody>
      </p:sp>
    </p:spTree>
    <p:extLst>
      <p:ext uri="{BB962C8B-B14F-4D97-AF65-F5344CB8AC3E}">
        <p14:creationId xmlns:p14="http://schemas.microsoft.com/office/powerpoint/2010/main" val="428114645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867A1CE-9976-4A7E-9E24-A801C697C70C}" type="datetimeFigureOut">
              <a:rPr lang="ar-IQ"/>
              <a:pPr>
                <a:defRPr/>
              </a:pPr>
              <a:t>20/08/1446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0D490E-FFA9-41DF-B7B1-F950796F5DB5}" type="slidenum">
              <a:rPr lang="ar-IQ"/>
              <a:pPr>
                <a:defRPr/>
              </a:pPr>
              <a:t>‹#›</a:t>
            </a:fld>
            <a:endParaRPr lang="ar-IQ"/>
          </a:p>
        </p:txBody>
      </p:sp>
    </p:spTree>
    <p:extLst>
      <p:ext uri="{BB962C8B-B14F-4D97-AF65-F5344CB8AC3E}">
        <p14:creationId xmlns:p14="http://schemas.microsoft.com/office/powerpoint/2010/main" val="371315813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63C05E7-C331-49D2-B2F5-0B30085DEA62}" type="datetimeFigureOut">
              <a:rPr lang="ar-IQ"/>
              <a:pPr>
                <a:defRPr/>
              </a:pPr>
              <a:t>20/08/1446</a:t>
            </a:fld>
            <a:endParaRPr lang="ar-IQ"/>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029B159-19E3-4A91-B06A-024A83CFE40D}" type="slidenum">
              <a:rPr lang="ar-IQ"/>
              <a:pPr>
                <a:defRPr/>
              </a:pPr>
              <a:t>‹#›</a:t>
            </a:fld>
            <a:endParaRPr lang="ar-IQ"/>
          </a:p>
        </p:txBody>
      </p:sp>
    </p:spTree>
    <p:extLst>
      <p:ext uri="{BB962C8B-B14F-4D97-AF65-F5344CB8AC3E}">
        <p14:creationId xmlns:p14="http://schemas.microsoft.com/office/powerpoint/2010/main" val="216991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9425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16573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97806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53305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97811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952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5883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8061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70435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33412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1210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22942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94967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61039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667233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55578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72388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18558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4498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35531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4619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0147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47927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990327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29544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059629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74499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848411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25478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60903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759584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113425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6227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942905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739766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57554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13394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989307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64027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312209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8883471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815552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274596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733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7393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38647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47895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593309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176982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223232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110666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54583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290987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250592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53589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075769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308838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566081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610285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81423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759701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92314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2400774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5280611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2728120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7F242C7E-3B22-4561-A958-339569B70B86}"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43286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713617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6541D4C5-7C25-44FB-BC52-8881DA06A04C}"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918638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998EC61-9B97-4A1F-93A3-38AE99B2E50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945835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678271D-78A1-4599-9580-8CFC6217AB1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917406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a:defRPr/>
            </a:pPr>
            <a:endParaRPr lang="en-US" alt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pPr>
              <a:defRPr/>
            </a:pPr>
            <a:fld id="{BCDCC87A-9C2D-4133-A153-5B924D02DEA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1623188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a:defRPr/>
            </a:pPr>
            <a:endParaRPr lang="en-US" alt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pPr>
              <a:defRPr/>
            </a:pPr>
            <a:fld id="{A33C6E63-C694-4C95-A50B-91F6103BEDF9}"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819576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endParaRPr lang="en-US" alt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pPr>
              <a:defRPr/>
            </a:pPr>
            <a:fld id="{0FC107C7-9DC5-4BBE-8978-963B01A89CB4}"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517003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0087C6C8-2C65-4D9C-919E-15FC0A3BE5E7}"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40319241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endParaRPr lang="en-US" alt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pPr>
              <a:defRPr/>
            </a:pPr>
            <a:fld id="{D707DF2E-0A5A-408A-8F57-F33A9D95A512}"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1269188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0516BD65-42FD-4FD2-B9D4-E717F0662B11}"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81871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a:defRPr/>
            </a:pPr>
            <a:endParaRPr lang="en-US" alt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pPr>
              <a:defRPr/>
            </a:pPr>
            <a:endParaRPr lang="en-US" alt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pPr>
              <a:defRPr/>
            </a:pPr>
            <a:fld id="{B3F39D0D-3169-4C14-B75E-E2E33C83C56F}" type="slidenum">
              <a:rPr lang="ar-SA" altLang="ar-IQ">
                <a:solidFill>
                  <a:prstClr val="black">
                    <a:tint val="75000"/>
                  </a:prstClr>
                </a:solidFill>
              </a:rPr>
              <a:pPr>
                <a:defRPr/>
              </a:pPr>
              <a:t>‹#›</a:t>
            </a:fld>
            <a:endParaRPr lang="en-US" altLang="ar-IQ">
              <a:solidFill>
                <a:prstClr val="black">
                  <a:tint val="75000"/>
                </a:prstClr>
              </a:solidFill>
            </a:endParaRPr>
          </a:p>
        </p:txBody>
      </p:sp>
    </p:spTree>
    <p:extLst>
      <p:ext uri="{BB962C8B-B14F-4D97-AF65-F5344CB8AC3E}">
        <p14:creationId xmlns:p14="http://schemas.microsoft.com/office/powerpoint/2010/main" val="366973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368908963"/>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83183657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309939822"/>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96476688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14501335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4148978998"/>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204758862"/>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979768537"/>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322136048"/>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401888264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4077305196"/>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94754916"/>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776647965"/>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173425960"/>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106707270"/>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554901859"/>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336427247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63170710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862500065"/>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Calibri"/>
                <a:cs typeface="Arial"/>
              </a:defRPr>
            </a:lvl1pPr>
          </a:lstStyle>
          <a:p>
            <a:pPr>
              <a:defRPr/>
            </a:pPr>
            <a:fld id="{C5D76EA2-FF32-4558-A366-85A65E1F7D64}" type="datetimeFigureOut">
              <a:rPr lang="ar-IQ"/>
              <a:pPr>
                <a:defRPr/>
              </a:pPr>
              <a:t>20/08/1446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Calibri"/>
                <a:cs typeface="Arial"/>
              </a:defRPr>
            </a:lvl1pPr>
          </a:lstStyle>
          <a:p>
            <a:pPr>
              <a:defRPr/>
            </a:pPr>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Calibri"/>
                <a:cs typeface="Arial"/>
              </a:defRPr>
            </a:lvl1pPr>
          </a:lstStyle>
          <a:p>
            <a:pPr>
              <a:defRPr/>
            </a:pPr>
            <a:fld id="{37DE9CBE-8AE0-4064-BCB8-20DC5AF18C24}" type="slidenum">
              <a:rPr lang="ar-IQ"/>
              <a:pPr>
                <a:defRPr/>
              </a:pPr>
              <a:t>‹#›</a:t>
            </a:fld>
            <a:endParaRPr lang="ar-IQ"/>
          </a:p>
        </p:txBody>
      </p:sp>
    </p:spTree>
    <p:extLst>
      <p:ext uri="{BB962C8B-B14F-4D97-AF65-F5344CB8AC3E}">
        <p14:creationId xmlns:p14="http://schemas.microsoft.com/office/powerpoint/2010/main" val="1638583984"/>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340276711"/>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650497636"/>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7040216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23422614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95659048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530622445"/>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ltLang="ar-IQ">
              <a:solidFill>
                <a:prstClr val="black">
                  <a:tint val="75000"/>
                </a:prstClr>
              </a:solidFill>
              <a:latin typeface="Arial" pitchFamily="34" charset="0"/>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D03CB9F4-B823-46F9-B23E-CB5733D79332}" type="slidenum">
              <a:rPr lang="ar-SA" altLang="ar-IQ" smtClean="0">
                <a:solidFill>
                  <a:prstClr val="black">
                    <a:tint val="75000"/>
                  </a:prstClr>
                </a:solidFill>
                <a:latin typeface="Arial" pitchFamily="34" charset="0"/>
              </a:rPr>
              <a:pPr fontAlgn="base">
                <a:spcBef>
                  <a:spcPct val="0"/>
                </a:spcBef>
                <a:spcAft>
                  <a:spcPct val="0"/>
                </a:spcAft>
                <a:defRPr/>
              </a:pPr>
              <a:t>‹#›</a:t>
            </a:fld>
            <a:endParaRPr lang="en-US" altLang="ar-IQ">
              <a:solidFill>
                <a:prstClr val="black">
                  <a:tint val="75000"/>
                </a:prstClr>
              </a:solidFill>
              <a:latin typeface="Arial" pitchFamily="34" charset="0"/>
            </a:endParaRPr>
          </a:p>
        </p:txBody>
      </p:sp>
    </p:spTree>
    <p:extLst>
      <p:ext uri="{BB962C8B-B14F-4D97-AF65-F5344CB8AC3E}">
        <p14:creationId xmlns:p14="http://schemas.microsoft.com/office/powerpoint/2010/main" val="136364152"/>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4.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04800"/>
            <a:ext cx="7772400" cy="1371600"/>
          </a:xfrm>
        </p:spPr>
        <p:txBody>
          <a:bodyPr/>
          <a:lstStyle/>
          <a:p>
            <a:pPr eaLnBrk="1" hangingPunct="1"/>
            <a:r>
              <a:rPr lang="ar-IQ" sz="9600" b="1" dirty="0" smtClean="0">
                <a:solidFill>
                  <a:srgbClr val="FF0000"/>
                </a:solidFill>
              </a:rPr>
              <a:t>15</a:t>
            </a:r>
          </a:p>
        </p:txBody>
      </p:sp>
      <p:sp>
        <p:nvSpPr>
          <p:cNvPr id="3" name="Subtitle 2"/>
          <p:cNvSpPr>
            <a:spLocks noGrp="1"/>
          </p:cNvSpPr>
          <p:nvPr>
            <p:ph type="subTitle" idx="1"/>
          </p:nvPr>
        </p:nvSpPr>
        <p:spPr>
          <a:xfrm>
            <a:off x="762000" y="1905000"/>
            <a:ext cx="7772400" cy="4648200"/>
          </a:xfrm>
        </p:spPr>
        <p:txBody>
          <a:bodyPr rtlCol="1">
            <a:normAutofit lnSpcReduction="10000"/>
          </a:bodyPr>
          <a:lstStyle/>
          <a:p>
            <a:pPr eaLnBrk="1" fontAlgn="auto" hangingPunct="1">
              <a:spcAft>
                <a:spcPts val="0"/>
              </a:spcAft>
              <a:defRPr/>
            </a:pPr>
            <a:r>
              <a:rPr lang="ar-IQ" sz="3600" b="1" dirty="0" smtClean="0">
                <a:solidFill>
                  <a:srgbClr val="002060"/>
                </a:solidFill>
              </a:rPr>
              <a:t>المحاضرة 15 الجزء الثاني من الفصل الخامس جهاز الحواس</a:t>
            </a:r>
          </a:p>
          <a:p>
            <a:pPr eaLnBrk="1" fontAlgn="auto" hangingPunct="1">
              <a:spcAft>
                <a:spcPts val="0"/>
              </a:spcAft>
              <a:defRPr/>
            </a:pPr>
            <a:r>
              <a:rPr lang="ar-IQ" sz="3600" b="1" dirty="0" smtClean="0">
                <a:solidFill>
                  <a:srgbClr val="00B050"/>
                </a:solidFill>
              </a:rPr>
              <a:t>العام الدراسي</a:t>
            </a:r>
          </a:p>
          <a:p>
            <a:pPr eaLnBrk="1" fontAlgn="auto" hangingPunct="1">
              <a:spcAft>
                <a:spcPts val="0"/>
              </a:spcAft>
              <a:defRPr/>
            </a:pPr>
            <a:r>
              <a:rPr lang="en-US" sz="3600" b="1" dirty="0" smtClean="0">
                <a:solidFill>
                  <a:srgbClr val="00B050"/>
                </a:solidFill>
              </a:rPr>
              <a:t>2024</a:t>
            </a:r>
            <a:r>
              <a:rPr lang="ar-IQ" sz="3600" b="1" dirty="0" smtClean="0">
                <a:solidFill>
                  <a:srgbClr val="00B050"/>
                </a:solidFill>
              </a:rPr>
              <a:t> –</a:t>
            </a:r>
            <a:r>
              <a:rPr lang="en-US" sz="3600" b="1" dirty="0" smtClean="0">
                <a:solidFill>
                  <a:srgbClr val="00B050"/>
                </a:solidFill>
              </a:rPr>
              <a:t> 2025</a:t>
            </a:r>
          </a:p>
          <a:p>
            <a:pPr eaLnBrk="1" fontAlgn="auto" hangingPunct="1">
              <a:spcAft>
                <a:spcPts val="0"/>
              </a:spcAft>
              <a:defRPr/>
            </a:pPr>
            <a:r>
              <a:rPr lang="ar-IQ" sz="3600" b="1" dirty="0" smtClean="0">
                <a:solidFill>
                  <a:srgbClr val="C00000"/>
                </a:solidFill>
              </a:rPr>
              <a:t>المرحلة </a:t>
            </a:r>
            <a:r>
              <a:rPr lang="ar-IQ" sz="3600" b="1" dirty="0">
                <a:solidFill>
                  <a:srgbClr val="C00000"/>
                </a:solidFill>
              </a:rPr>
              <a:t>الثالثة </a:t>
            </a:r>
            <a:r>
              <a:rPr lang="ar-IQ" sz="3600" b="1" dirty="0" smtClean="0">
                <a:solidFill>
                  <a:srgbClr val="C00000"/>
                </a:solidFill>
              </a:rPr>
              <a:t>الدراسة الصباحية والمسائية</a:t>
            </a:r>
          </a:p>
          <a:p>
            <a:pPr eaLnBrk="1" fontAlgn="auto" hangingPunct="1">
              <a:spcAft>
                <a:spcPts val="0"/>
              </a:spcAft>
              <a:defRPr/>
            </a:pPr>
            <a:r>
              <a:rPr lang="ar-IQ" sz="4800" b="1" dirty="0" smtClean="0">
                <a:solidFill>
                  <a:srgbClr val="7030A0"/>
                </a:solidFill>
              </a:rPr>
              <a:t>مادة تأهيل الإصابات الرياضية</a:t>
            </a:r>
          </a:p>
          <a:p>
            <a:pPr eaLnBrk="1" fontAlgn="auto" hangingPunct="1">
              <a:spcAft>
                <a:spcPts val="0"/>
              </a:spcAft>
              <a:defRPr/>
            </a:pPr>
            <a:r>
              <a:rPr lang="ar-IQ" sz="4800" b="1" dirty="0" smtClean="0">
                <a:solidFill>
                  <a:srgbClr val="FF0000"/>
                </a:solidFill>
              </a:rPr>
              <a:t>أ.د.حسن هادي الهلالي</a:t>
            </a:r>
          </a:p>
          <a:p>
            <a:pPr eaLnBrk="1" fontAlgn="auto" hangingPunct="1">
              <a:spcAft>
                <a:spcPts val="0"/>
              </a:spcAft>
              <a:defRPr/>
            </a:pPr>
            <a:endParaRPr lang="ar-IQ" sz="4800" b="1" dirty="0" smtClean="0">
              <a:solidFill>
                <a:srgbClr val="FF0000"/>
              </a:solidFill>
            </a:endParaRPr>
          </a:p>
        </p:txBody>
      </p:sp>
    </p:spTree>
    <p:extLst>
      <p:ext uri="{BB962C8B-B14F-4D97-AF65-F5344CB8AC3E}">
        <p14:creationId xmlns:p14="http://schemas.microsoft.com/office/powerpoint/2010/main" val="238330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15888"/>
            <a:ext cx="8229600" cy="648816"/>
          </a:xfrm>
        </p:spPr>
        <p:txBody>
          <a:bodyPr>
            <a:normAutofit/>
          </a:bodyPr>
          <a:lstStyle/>
          <a:p>
            <a:r>
              <a:rPr lang="ar-IQ" altLang="ar-IQ" sz="3200" b="1" dirty="0" smtClean="0">
                <a:solidFill>
                  <a:srgbClr val="FF0000"/>
                </a:solidFill>
                <a:latin typeface="Simplified Arabic" pitchFamily="18" charset="-78"/>
                <a:cs typeface="Simplified Arabic" pitchFamily="18" charset="-78"/>
              </a:rPr>
              <a:t>مكونات الأذن / </a:t>
            </a:r>
            <a:r>
              <a:rPr lang="ar-IQ" altLang="ar-IQ" sz="2400" b="1" dirty="0">
                <a:solidFill>
                  <a:prstClr val="black"/>
                </a:solidFill>
                <a:latin typeface="Simplified Arabic" pitchFamily="18" charset="-78"/>
                <a:ea typeface="+mn-ea"/>
                <a:cs typeface="Simplified Arabic" pitchFamily="18" charset="-78"/>
              </a:rPr>
              <a:t>1. الأذن الخارجية (</a:t>
            </a:r>
            <a:r>
              <a:rPr lang="en-US" altLang="ar-IQ" sz="2400" b="1" dirty="0">
                <a:solidFill>
                  <a:prstClr val="black"/>
                </a:solidFill>
                <a:latin typeface="Simplified Arabic" pitchFamily="18" charset="-78"/>
                <a:ea typeface="+mn-ea"/>
                <a:cs typeface="Simplified Arabic" pitchFamily="18" charset="-78"/>
              </a:rPr>
              <a:t>External ear</a:t>
            </a:r>
            <a:r>
              <a:rPr lang="ar-IQ" altLang="ar-IQ" sz="2400" b="1" dirty="0">
                <a:solidFill>
                  <a:prstClr val="black"/>
                </a:solidFill>
                <a:latin typeface="Simplified Arabic" pitchFamily="18" charset="-78"/>
                <a:ea typeface="+mn-ea"/>
                <a:cs typeface="Simplified Arabic" pitchFamily="18" charset="-78"/>
              </a:rPr>
              <a:t>) : </a:t>
            </a:r>
            <a:endParaRPr lang="en-US" altLang="ar-IQ" sz="3200" b="1" dirty="0" smtClean="0">
              <a:solidFill>
                <a:srgbClr val="FF0000"/>
              </a:solidFill>
              <a:latin typeface="Simplified Arabic" pitchFamily="18" charset="-78"/>
              <a:cs typeface="Simplified Arabic" pitchFamily="18" charset="-78"/>
            </a:endParaRPr>
          </a:p>
        </p:txBody>
      </p:sp>
      <p:sp>
        <p:nvSpPr>
          <p:cNvPr id="58371" name="Rectangle 3"/>
          <p:cNvSpPr>
            <a:spLocks noGrp="1" noChangeArrowheads="1"/>
          </p:cNvSpPr>
          <p:nvPr>
            <p:ph idx="1"/>
          </p:nvPr>
        </p:nvSpPr>
        <p:spPr>
          <a:xfrm>
            <a:off x="179388" y="981075"/>
            <a:ext cx="8856662" cy="5543550"/>
          </a:xfrm>
        </p:spPr>
        <p:txBody>
          <a:bodyPr/>
          <a:lstStyle/>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تتكون الأذن من ثلاث أقسام </a:t>
            </a:r>
            <a:r>
              <a:rPr lang="ar-SA" altLang="ar-IQ" sz="2400" b="1" dirty="0" smtClean="0">
                <a:solidFill>
                  <a:srgbClr val="FF0000"/>
                </a:solidFill>
                <a:latin typeface="Simplified Arabic" pitchFamily="18" charset="-78"/>
                <a:cs typeface="Simplified Arabic" pitchFamily="18" charset="-78"/>
              </a:rPr>
              <a:t>هي </a:t>
            </a:r>
            <a:endParaRPr lang="ar-IQ" altLang="ar-IQ" sz="2400" b="1" dirty="0" smtClean="0">
              <a:solidFill>
                <a:srgbClr val="FF0000"/>
              </a:solidFill>
              <a:latin typeface="Simplified Arabic" pitchFamily="18" charset="-78"/>
              <a:cs typeface="Simplified Arabic" pitchFamily="18" charset="-78"/>
            </a:endParaRPr>
          </a:p>
          <a:p>
            <a:pPr algn="just" eaLnBrk="1" hangingPunct="1">
              <a:lnSpc>
                <a:spcPct val="80000"/>
              </a:lnSpc>
            </a:pPr>
            <a:r>
              <a:rPr lang="ar-IQ" altLang="ar-IQ" sz="2400" b="1" dirty="0" smtClean="0">
                <a:solidFill>
                  <a:srgbClr val="00B0F0"/>
                </a:solidFill>
                <a:latin typeface="Simplified Arabic" pitchFamily="18" charset="-78"/>
                <a:cs typeface="Simplified Arabic" pitchFamily="18" charset="-78"/>
              </a:rPr>
              <a:t>1. الأذن الخارجية (</a:t>
            </a:r>
            <a:r>
              <a:rPr lang="en-US" altLang="ar-IQ" sz="2400" b="1" dirty="0" smtClean="0">
                <a:solidFill>
                  <a:srgbClr val="00B0F0"/>
                </a:solidFill>
                <a:latin typeface="Simplified Arabic" pitchFamily="18" charset="-78"/>
                <a:cs typeface="Simplified Arabic" pitchFamily="18" charset="-78"/>
              </a:rPr>
              <a:t>External ear</a:t>
            </a:r>
            <a:r>
              <a:rPr lang="ar-IQ" altLang="ar-IQ" sz="2400" b="1" dirty="0" smtClean="0">
                <a:solidFill>
                  <a:srgbClr val="00B0F0"/>
                </a:solidFill>
                <a:latin typeface="Simplified Arabic" pitchFamily="18" charset="-78"/>
                <a:cs typeface="Simplified Arabic" pitchFamily="18" charset="-78"/>
              </a:rPr>
              <a:t>) </a:t>
            </a:r>
            <a:r>
              <a:rPr lang="ar-IQ" altLang="ar-IQ" sz="2400" b="1" dirty="0" smtClean="0">
                <a:latin typeface="Simplified Arabic" pitchFamily="18" charset="-78"/>
                <a:cs typeface="Simplified Arabic" pitchFamily="18" charset="-78"/>
              </a:rPr>
              <a:t>: تتألف من </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أ. صيوان الأذن (</a:t>
            </a:r>
            <a:r>
              <a:rPr lang="en-US" altLang="ar-IQ" sz="2400" b="1" dirty="0" smtClean="0">
                <a:solidFill>
                  <a:srgbClr val="FF0000"/>
                </a:solidFill>
                <a:latin typeface="Simplified Arabic" pitchFamily="18" charset="-78"/>
                <a:cs typeface="Simplified Arabic" pitchFamily="18" charset="-78"/>
              </a:rPr>
              <a:t>Pinna</a:t>
            </a:r>
            <a:r>
              <a:rPr lang="ar-IQ" altLang="ar-IQ" sz="2400" b="1" dirty="0" smtClean="0">
                <a:solidFill>
                  <a:srgbClr val="FF0000"/>
                </a:solidFill>
                <a:latin typeface="Simplified Arabic" pitchFamily="18" charset="-78"/>
                <a:cs typeface="Simplified Arabic" pitchFamily="18" charset="-78"/>
              </a:rPr>
              <a:t>) </a:t>
            </a:r>
          </a:p>
          <a:p>
            <a:pPr algn="just" eaLnBrk="1" hangingPunct="1">
              <a:lnSpc>
                <a:spcPct val="80000"/>
              </a:lnSpc>
            </a:pPr>
            <a:r>
              <a:rPr lang="ar-IQ" altLang="ar-IQ" sz="2400" b="1" dirty="0" smtClean="0">
                <a:latin typeface="Simplified Arabic" pitchFamily="18" charset="-78"/>
                <a:cs typeface="Simplified Arabic" pitchFamily="18" charset="-78"/>
              </a:rPr>
              <a:t>وهو قطعة غضروفية يجمع الموجات الصوتية ويحولها نحو </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ب. </a:t>
            </a:r>
            <a:r>
              <a:rPr lang="ar-IQ" altLang="ar-IQ" sz="2400" b="1" dirty="0" err="1" smtClean="0">
                <a:solidFill>
                  <a:srgbClr val="FF0000"/>
                </a:solidFill>
                <a:latin typeface="Simplified Arabic" pitchFamily="18" charset="-78"/>
                <a:cs typeface="Simplified Arabic" pitchFamily="18" charset="-78"/>
              </a:rPr>
              <a:t>صماخ</a:t>
            </a:r>
            <a:r>
              <a:rPr lang="ar-IQ" altLang="ar-IQ" sz="2400" b="1" dirty="0" smtClean="0">
                <a:solidFill>
                  <a:srgbClr val="FF0000"/>
                </a:solidFill>
                <a:latin typeface="Simplified Arabic" pitchFamily="18" charset="-78"/>
                <a:cs typeface="Simplified Arabic" pitchFamily="18" charset="-78"/>
              </a:rPr>
              <a:t> الإذن </a:t>
            </a:r>
            <a:r>
              <a:rPr lang="ar-SA" altLang="ar-IQ" sz="2400" b="1" dirty="0" smtClean="0">
                <a:solidFill>
                  <a:srgbClr val="FF0000"/>
                </a:solidFill>
                <a:latin typeface="Simplified Arabic" pitchFamily="18" charset="-78"/>
                <a:cs typeface="Simplified Arabic" pitchFamily="18" charset="-78"/>
                <a:sym typeface="Symbol" pitchFamily="18" charset="2"/>
                <a:hlinkClick r:id="" action="ppaction://noaction"/>
              </a:rPr>
              <a:t></a:t>
            </a:r>
            <a:endParaRPr lang="ar-IQ" altLang="ar-IQ" sz="2400" b="1" dirty="0" smtClean="0">
              <a:solidFill>
                <a:srgbClr val="FF0000"/>
              </a:solidFill>
              <a:latin typeface="Simplified Arabic" pitchFamily="18" charset="-78"/>
              <a:cs typeface="Simplified Arabic" pitchFamily="18" charset="-78"/>
              <a:sym typeface="Symbol" pitchFamily="18" charset="2"/>
            </a:endParaRPr>
          </a:p>
          <a:p>
            <a:pPr algn="just" eaLnBrk="1" hangingPunct="1">
              <a:lnSpc>
                <a:spcPct val="80000"/>
              </a:lnSpc>
            </a:pPr>
            <a:r>
              <a:rPr lang="ar-IQ" altLang="ar-IQ" sz="2400" b="1" dirty="0" err="1" smtClean="0">
                <a:solidFill>
                  <a:srgbClr val="CC66FF"/>
                </a:solidFill>
                <a:latin typeface="Simplified Arabic" pitchFamily="18" charset="-78"/>
                <a:cs typeface="Simplified Arabic" pitchFamily="18" charset="-78"/>
                <a:sym typeface="Symbol" pitchFamily="18" charset="2"/>
              </a:rPr>
              <a:t>صماخ</a:t>
            </a:r>
            <a:r>
              <a:rPr lang="ar-IQ" altLang="ar-IQ" sz="2400" b="1" dirty="0" smtClean="0">
                <a:solidFill>
                  <a:srgbClr val="CC66FF"/>
                </a:solidFill>
                <a:latin typeface="Simplified Arabic" pitchFamily="18" charset="-78"/>
                <a:cs typeface="Simplified Arabic" pitchFamily="18" charset="-78"/>
                <a:sym typeface="Symbol" pitchFamily="18" charset="2"/>
              </a:rPr>
              <a:t> الأذن هو </a:t>
            </a:r>
            <a:r>
              <a:rPr lang="ar-IQ" altLang="ar-IQ" sz="2400" b="1" dirty="0" smtClean="0">
                <a:solidFill>
                  <a:srgbClr val="6666FF"/>
                </a:solidFill>
                <a:latin typeface="Simplified Arabic" pitchFamily="18" charset="-78"/>
                <a:cs typeface="Simplified Arabic" pitchFamily="18" charset="-78"/>
                <a:sym typeface="Symbol" pitchFamily="18" charset="2"/>
              </a:rPr>
              <a:t>[ </a:t>
            </a:r>
            <a:r>
              <a:rPr lang="ar-IQ" altLang="ar-IQ" sz="2400" b="1" dirty="0" smtClean="0">
                <a:solidFill>
                  <a:srgbClr val="6666FF"/>
                </a:solidFill>
                <a:latin typeface="Simplified Arabic" pitchFamily="18" charset="-78"/>
                <a:cs typeface="Simplified Arabic" pitchFamily="18" charset="-78"/>
              </a:rPr>
              <a:t>أنبوب ملتوي على شكل حرف </a:t>
            </a:r>
            <a:r>
              <a:rPr lang="en-US" altLang="ar-IQ" sz="2400" b="1" dirty="0" smtClean="0">
                <a:solidFill>
                  <a:srgbClr val="6666FF"/>
                </a:solidFill>
                <a:latin typeface="Simplified Arabic" pitchFamily="18" charset="-78"/>
                <a:cs typeface="Simplified Arabic" pitchFamily="18" charset="-78"/>
              </a:rPr>
              <a:t>S</a:t>
            </a:r>
            <a:r>
              <a:rPr lang="ar-IQ" altLang="ar-IQ" sz="2400" b="1" dirty="0" smtClean="0">
                <a:solidFill>
                  <a:srgbClr val="6666FF"/>
                </a:solidFill>
                <a:latin typeface="Simplified Arabic" pitchFamily="18" charset="-78"/>
                <a:cs typeface="Simplified Arabic" pitchFamily="18" charset="-78"/>
              </a:rPr>
              <a:t> توجد فيه </a:t>
            </a:r>
            <a:r>
              <a:rPr lang="ar-IQ" altLang="ar-IQ" sz="2400" b="1" u="sng" dirty="0" smtClean="0">
                <a:solidFill>
                  <a:srgbClr val="FF0066"/>
                </a:solidFill>
                <a:latin typeface="Simplified Arabic" pitchFamily="18" charset="-78"/>
                <a:cs typeface="Simplified Arabic" pitchFamily="18" charset="-78"/>
              </a:rPr>
              <a:t>شعيرات</a:t>
            </a:r>
            <a:r>
              <a:rPr lang="ar-IQ" altLang="ar-IQ" sz="2400" b="1" dirty="0" smtClean="0">
                <a:solidFill>
                  <a:srgbClr val="6666FF"/>
                </a:solidFill>
                <a:latin typeface="Simplified Arabic" pitchFamily="18" charset="-78"/>
                <a:cs typeface="Simplified Arabic" pitchFamily="18" charset="-78"/>
              </a:rPr>
              <a:t> و</a:t>
            </a:r>
            <a:r>
              <a:rPr lang="ar-IQ" altLang="ar-IQ" sz="2400" b="1" u="sng" dirty="0" smtClean="0">
                <a:solidFill>
                  <a:srgbClr val="CC66FF"/>
                </a:solidFill>
                <a:latin typeface="Simplified Arabic" pitchFamily="18" charset="-78"/>
                <a:cs typeface="Simplified Arabic" pitchFamily="18" charset="-78"/>
              </a:rPr>
              <a:t>غدد</a:t>
            </a:r>
            <a:r>
              <a:rPr lang="ar-IQ" altLang="ar-IQ" sz="2400" b="1" dirty="0" smtClean="0">
                <a:solidFill>
                  <a:srgbClr val="CC66FF"/>
                </a:solidFill>
                <a:latin typeface="Simplified Arabic" pitchFamily="18" charset="-78"/>
                <a:cs typeface="Simplified Arabic" pitchFamily="18" charset="-78"/>
              </a:rPr>
              <a:t> </a:t>
            </a:r>
            <a:r>
              <a:rPr lang="ar-IQ" altLang="ar-IQ" sz="2400" b="1" u="sng" dirty="0" smtClean="0">
                <a:solidFill>
                  <a:srgbClr val="CC66FF"/>
                </a:solidFill>
                <a:latin typeface="Simplified Arabic" pitchFamily="18" charset="-78"/>
                <a:cs typeface="Simplified Arabic" pitchFamily="18" charset="-78"/>
              </a:rPr>
              <a:t>تفرز</a:t>
            </a:r>
            <a:r>
              <a:rPr lang="ar-IQ" altLang="ar-IQ" sz="2400" b="1" dirty="0" smtClean="0">
                <a:solidFill>
                  <a:srgbClr val="CC66FF"/>
                </a:solidFill>
                <a:latin typeface="Simplified Arabic" pitchFamily="18" charset="-78"/>
                <a:cs typeface="Simplified Arabic" pitchFamily="18" charset="-78"/>
              </a:rPr>
              <a:t> </a:t>
            </a:r>
            <a:r>
              <a:rPr lang="ar-IQ" altLang="ar-IQ" sz="2400" b="1" dirty="0" smtClean="0">
                <a:solidFill>
                  <a:srgbClr val="6666FF"/>
                </a:solidFill>
                <a:latin typeface="Simplified Arabic" pitchFamily="18" charset="-78"/>
                <a:cs typeface="Simplified Arabic" pitchFamily="18" charset="-78"/>
              </a:rPr>
              <a:t>مادة شمعية لزجة لحماية </a:t>
            </a:r>
            <a:r>
              <a:rPr lang="ar-IQ" altLang="ar-IQ" sz="2400" b="1" u="sng" dirty="0" smtClean="0">
                <a:solidFill>
                  <a:srgbClr val="CC66FF"/>
                </a:solidFill>
                <a:latin typeface="Simplified Arabic" pitchFamily="18" charset="-78"/>
                <a:cs typeface="Simplified Arabic" pitchFamily="18" charset="-78"/>
              </a:rPr>
              <a:t>غشاء</a:t>
            </a:r>
            <a:r>
              <a:rPr lang="ar-IQ" altLang="ar-IQ" sz="2400" b="1" dirty="0" smtClean="0">
                <a:solidFill>
                  <a:srgbClr val="6666FF"/>
                </a:solidFill>
                <a:latin typeface="Simplified Arabic" pitchFamily="18" charset="-78"/>
                <a:cs typeface="Simplified Arabic" pitchFamily="18" charset="-78"/>
              </a:rPr>
              <a:t> </a:t>
            </a:r>
            <a:r>
              <a:rPr lang="ar-IQ" altLang="ar-IQ" sz="2400" b="1" dirty="0" smtClean="0">
                <a:solidFill>
                  <a:srgbClr val="669900"/>
                </a:solidFill>
                <a:latin typeface="Simplified Arabic" pitchFamily="18" charset="-78"/>
                <a:cs typeface="Simplified Arabic" pitchFamily="18" charset="-78"/>
              </a:rPr>
              <a:t>الطبلة</a:t>
            </a:r>
            <a:r>
              <a:rPr lang="ar-IQ" altLang="ar-IQ" sz="2400" b="1" dirty="0" smtClean="0">
                <a:solidFill>
                  <a:srgbClr val="6666FF"/>
                </a:solidFill>
                <a:latin typeface="Simplified Arabic" pitchFamily="18" charset="-78"/>
                <a:cs typeface="Simplified Arabic" pitchFamily="18" charset="-78"/>
              </a:rPr>
              <a:t>] الخارجية.</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ت. غشاء الطبلة (</a:t>
            </a:r>
            <a:r>
              <a:rPr lang="en-US" altLang="ar-IQ" sz="2400" b="1" dirty="0" smtClean="0">
                <a:solidFill>
                  <a:srgbClr val="FF0000"/>
                </a:solidFill>
                <a:latin typeface="Simplified Arabic" pitchFamily="18" charset="-78"/>
                <a:cs typeface="Simplified Arabic" pitchFamily="18" charset="-78"/>
              </a:rPr>
              <a:t>Tympanic membrane</a:t>
            </a:r>
            <a:r>
              <a:rPr lang="ar-IQ" altLang="ar-IQ" sz="2400" b="1" dirty="0" smtClean="0">
                <a:solidFill>
                  <a:srgbClr val="FF0000"/>
                </a:solidFill>
                <a:latin typeface="Simplified Arabic" pitchFamily="18" charset="-78"/>
                <a:cs typeface="Simplified Arabic" pitchFamily="18" charset="-78"/>
              </a:rPr>
              <a:t>)</a:t>
            </a:r>
            <a:r>
              <a:rPr lang="ar-IQ" altLang="ar-IQ" sz="2400" b="1" dirty="0" smtClean="0">
                <a:solidFill>
                  <a:srgbClr val="FF0000"/>
                </a:solidFill>
                <a:latin typeface="Simplified Arabic" pitchFamily="18" charset="-78"/>
                <a:cs typeface="Simplified Arabic" pitchFamily="18" charset="-78"/>
                <a:sym typeface="Symbol" pitchFamily="18" charset="2"/>
                <a:hlinkClick r:id="" action="ppaction://noaction"/>
              </a:rPr>
              <a:t></a:t>
            </a:r>
            <a:r>
              <a:rPr lang="ar-IQ" altLang="ar-IQ" sz="2400" b="1" dirty="0" smtClean="0">
                <a:solidFill>
                  <a:srgbClr val="FF0000"/>
                </a:solidFill>
                <a:latin typeface="Simplified Arabic" pitchFamily="18" charset="-78"/>
                <a:cs typeface="Simplified Arabic" pitchFamily="18" charset="-78"/>
                <a:sym typeface="Symbol" pitchFamily="18" charset="2"/>
              </a:rPr>
              <a:t>] </a:t>
            </a:r>
          </a:p>
          <a:p>
            <a:pPr algn="just" eaLnBrk="1" hangingPunct="1">
              <a:lnSpc>
                <a:spcPct val="80000"/>
              </a:lnSpc>
            </a:pPr>
            <a:r>
              <a:rPr lang="ar-IQ" altLang="ar-IQ" sz="2400" b="1" dirty="0" smtClean="0">
                <a:latin typeface="Simplified Arabic" pitchFamily="18" charset="-78"/>
                <a:cs typeface="Simplified Arabic" pitchFamily="18" charset="-78"/>
              </a:rPr>
              <a:t>غشاء رقيق يفصل ما بين النهاية الداخلية </a:t>
            </a:r>
            <a:r>
              <a:rPr lang="ar-IQ" altLang="ar-IQ" sz="2400" b="1" dirty="0" err="1" smtClean="0">
                <a:latin typeface="Simplified Arabic" pitchFamily="18" charset="-78"/>
                <a:cs typeface="Simplified Arabic" pitchFamily="18" charset="-78"/>
              </a:rPr>
              <a:t>لصماخ</a:t>
            </a:r>
            <a:r>
              <a:rPr lang="ar-IQ" altLang="ar-IQ" sz="2400" b="1" dirty="0" smtClean="0">
                <a:latin typeface="Simplified Arabic" pitchFamily="18" charset="-78"/>
                <a:cs typeface="Simplified Arabic" pitchFamily="18" charset="-78"/>
              </a:rPr>
              <a:t> الإذن الخارجية وبين الإذن </a:t>
            </a:r>
            <a:r>
              <a:rPr lang="ar-IQ" altLang="ar-IQ" sz="2400" b="1" dirty="0" smtClean="0">
                <a:solidFill>
                  <a:srgbClr val="CC66FF"/>
                </a:solidFill>
                <a:latin typeface="Simplified Arabic" pitchFamily="18" charset="-78"/>
                <a:cs typeface="Simplified Arabic" pitchFamily="18" charset="-78"/>
              </a:rPr>
              <a:t>الوسطى</a:t>
            </a:r>
            <a:r>
              <a:rPr lang="ar-IQ" altLang="ar-IQ" sz="2400" b="1" dirty="0" smtClean="0">
                <a:latin typeface="Simplified Arabic" pitchFamily="18" charset="-78"/>
                <a:cs typeface="Simplified Arabic" pitchFamily="18" charset="-78"/>
              </a:rPr>
              <a:t> يلتصق على سطحه الداخلي </a:t>
            </a:r>
            <a:r>
              <a:rPr lang="ar-IQ" altLang="ar-IQ" sz="2400" b="1" dirty="0" smtClean="0">
                <a:solidFill>
                  <a:srgbClr val="CC66FF"/>
                </a:solidFill>
                <a:latin typeface="Simplified Arabic" pitchFamily="18" charset="-78"/>
                <a:cs typeface="Simplified Arabic" pitchFamily="18" charset="-78"/>
              </a:rPr>
              <a:t>مقبض</a:t>
            </a:r>
            <a:r>
              <a:rPr lang="ar-IQ" altLang="ar-IQ" sz="2400" b="1" dirty="0" smtClean="0">
                <a:latin typeface="Simplified Arabic" pitchFamily="18" charset="-78"/>
                <a:cs typeface="Simplified Arabic" pitchFamily="18" charset="-78"/>
              </a:rPr>
              <a:t> عظم المطرقة]. </a:t>
            </a:r>
          </a:p>
          <a:p>
            <a:pPr algn="just" eaLnBrk="1" hangingPunct="1">
              <a:lnSpc>
                <a:spcPct val="80000"/>
              </a:lnSpc>
            </a:pPr>
            <a:r>
              <a:rPr lang="ar-IQ" altLang="ar-IQ" sz="2400" b="1" dirty="0" smtClean="0">
                <a:solidFill>
                  <a:srgbClr val="FF0000"/>
                </a:solidFill>
                <a:latin typeface="Simplified Arabic" pitchFamily="18" charset="-78"/>
                <a:cs typeface="Simplified Arabic" pitchFamily="18" charset="-78"/>
              </a:rPr>
              <a:t>ج. الغدد الدهنية</a:t>
            </a:r>
          </a:p>
          <a:p>
            <a:pPr algn="just" eaLnBrk="1" hangingPunct="1">
              <a:lnSpc>
                <a:spcPct val="80000"/>
              </a:lnSpc>
            </a:pPr>
            <a:r>
              <a:rPr lang="ar-IQ" altLang="ar-IQ" sz="2400" b="1" dirty="0" smtClean="0">
                <a:latin typeface="Simplified Arabic" pitchFamily="18" charset="-78"/>
                <a:cs typeface="Simplified Arabic" pitchFamily="18" charset="-78"/>
              </a:rPr>
              <a:t>يوجد عند الفتحة الخارجية للقناة غدد دهنية وظيفتها إفراز مادة شمعية </a:t>
            </a:r>
          </a:p>
          <a:p>
            <a:pPr algn="just" eaLnBrk="1" hangingPunct="1">
              <a:lnSpc>
                <a:spcPct val="80000"/>
              </a:lnSpc>
            </a:pPr>
            <a:r>
              <a:rPr lang="ar-IQ" altLang="ar-IQ" sz="2400" b="1" dirty="0" smtClean="0">
                <a:latin typeface="Simplified Arabic" pitchFamily="18" charset="-78"/>
                <a:cs typeface="Simplified Arabic" pitchFamily="18" charset="-78"/>
              </a:rPr>
              <a:t>يلتصق بها الغبار والجراثيم والأجسام الغريبة حتى لا تتراكم على طبلة الإذن (</a:t>
            </a:r>
            <a:r>
              <a:rPr lang="en-US" altLang="ar-IQ" sz="2400" b="1" dirty="0" smtClean="0">
                <a:latin typeface="Simplified Arabic" pitchFamily="18" charset="-78"/>
                <a:cs typeface="Simplified Arabic" pitchFamily="18" charset="-78"/>
              </a:rPr>
              <a:t>Ear drum</a:t>
            </a:r>
            <a:r>
              <a:rPr lang="ar-IQ" altLang="ar-IQ" sz="2400" b="1" dirty="0" smtClean="0">
                <a:latin typeface="Simplified Arabic" pitchFamily="18" charset="-78"/>
                <a:cs typeface="Simplified Arabic" pitchFamily="18" charset="-78"/>
              </a:rPr>
              <a:t>) الواقعة إلى الداخل.</a:t>
            </a:r>
            <a:r>
              <a:rPr lang="ar-IQ" altLang="ar-IQ" sz="2400" dirty="0" smtClean="0">
                <a:latin typeface="Simplified Arabic" pitchFamily="18" charset="-78"/>
                <a:cs typeface="Simplified Arabic" pitchFamily="18" charset="-78"/>
              </a:rPr>
              <a:t> </a:t>
            </a:r>
            <a:endParaRPr lang="en-US" altLang="ar-IQ" sz="2400" b="1" dirty="0" smtClean="0">
              <a:latin typeface="Simplified Arabic" pitchFamily="18" charset="-78"/>
              <a:cs typeface="Simplified Arabic" pitchFamily="18" charset="-78"/>
              <a:sym typeface="Symbol" pitchFamily="18" charset="2"/>
            </a:endParaRPr>
          </a:p>
        </p:txBody>
      </p:sp>
    </p:spTree>
    <p:extLst>
      <p:ext uri="{BB962C8B-B14F-4D97-AF65-F5344CB8AC3E}">
        <p14:creationId xmlns:p14="http://schemas.microsoft.com/office/powerpoint/2010/main" val="3016260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776864"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05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smtClean="0">
                <a:solidFill>
                  <a:srgbClr val="FF0000"/>
                </a:solidFill>
                <a:latin typeface="Simplified Arabic" pitchFamily="18" charset="-78"/>
                <a:cs typeface="Simplified Arabic" pitchFamily="18" charset="-78"/>
              </a:rPr>
              <a:t>المكون الثاني للجهاز السمع</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400600"/>
          </a:xfrm>
        </p:spPr>
        <p:txBody>
          <a:bodyPr>
            <a:normAutofit/>
          </a:bodyPr>
          <a:lstStyle/>
          <a:p>
            <a:pPr algn="ctr"/>
            <a:r>
              <a:rPr lang="ar-IQ" altLang="ar-IQ" sz="4800" b="1" dirty="0">
                <a:solidFill>
                  <a:srgbClr val="CC66FF"/>
                </a:solidFill>
                <a:latin typeface="Simplified Arabic" pitchFamily="18" charset="-78"/>
                <a:ea typeface="+mj-ea"/>
                <a:cs typeface="Simplified Arabic" pitchFamily="18" charset="-78"/>
              </a:rPr>
              <a:t>من مكونات </a:t>
            </a:r>
            <a:r>
              <a:rPr lang="ar-IQ" altLang="ar-IQ" sz="4800" b="1" dirty="0" smtClean="0">
                <a:solidFill>
                  <a:srgbClr val="CC66FF"/>
                </a:solidFill>
                <a:latin typeface="Simplified Arabic" pitchFamily="18" charset="-78"/>
                <a:ea typeface="+mj-ea"/>
                <a:cs typeface="Simplified Arabic" pitchFamily="18" charset="-78"/>
              </a:rPr>
              <a:t>الأذن</a:t>
            </a:r>
          </a:p>
          <a:p>
            <a:pPr marL="0" indent="0" algn="ctr">
              <a:buNone/>
            </a:pPr>
            <a:r>
              <a:rPr lang="ar-IQ" altLang="ar-IQ" sz="4800" b="1" dirty="0" smtClean="0">
                <a:solidFill>
                  <a:srgbClr val="CC66FF"/>
                </a:solidFill>
                <a:latin typeface="Simplified Arabic" pitchFamily="18" charset="-78"/>
                <a:ea typeface="+mj-ea"/>
                <a:cs typeface="Simplified Arabic" pitchFamily="18" charset="-78"/>
              </a:rPr>
              <a:t> </a:t>
            </a:r>
            <a:r>
              <a:rPr lang="ar-IQ" altLang="ar-IQ" sz="4800" b="1" dirty="0">
                <a:solidFill>
                  <a:srgbClr val="CC66FF"/>
                </a:solidFill>
                <a:latin typeface="Simplified Arabic" pitchFamily="18" charset="-78"/>
                <a:ea typeface="+mj-ea"/>
                <a:cs typeface="Simplified Arabic" pitchFamily="18" charset="-78"/>
              </a:rPr>
              <a:t>2. الإذن الوسطى (</a:t>
            </a:r>
            <a:r>
              <a:rPr lang="en-US" altLang="ar-IQ" sz="4800" b="1" dirty="0">
                <a:solidFill>
                  <a:srgbClr val="CC66FF"/>
                </a:solidFill>
                <a:latin typeface="Simplified Arabic" pitchFamily="18" charset="-78"/>
                <a:ea typeface="+mj-ea"/>
                <a:cs typeface="Simplified Arabic" pitchFamily="18" charset="-78"/>
              </a:rPr>
              <a:t>Middle ear</a:t>
            </a:r>
            <a:r>
              <a:rPr lang="ar-IQ" altLang="ar-IQ" sz="4800" b="1" dirty="0">
                <a:solidFill>
                  <a:srgbClr val="CC66FF"/>
                </a:solidFill>
                <a:latin typeface="Simplified Arabic" pitchFamily="18" charset="-78"/>
                <a:ea typeface="+mj-ea"/>
                <a:cs typeface="Simplified Arabic" pitchFamily="18" charset="-78"/>
              </a:rPr>
              <a:t>)</a:t>
            </a:r>
            <a:r>
              <a:rPr lang="ar-IQ" altLang="ar-IQ" sz="4800" dirty="0">
                <a:solidFill>
                  <a:srgbClr val="CC66FF"/>
                </a:solidFill>
                <a:latin typeface="Simplified Arabic" pitchFamily="18" charset="-78"/>
                <a:ea typeface="+mj-ea"/>
                <a:cs typeface="Simplified Arabic" pitchFamily="18" charset="-78"/>
              </a:rPr>
              <a:t> </a:t>
            </a:r>
            <a:endParaRPr lang="ar-IQ" altLang="ar-IQ" sz="4800" dirty="0" smtClean="0">
              <a:solidFill>
                <a:srgbClr val="CC66FF"/>
              </a:solidFill>
              <a:latin typeface="Simplified Arabic" pitchFamily="18" charset="-78"/>
              <a:ea typeface="+mj-ea"/>
              <a:cs typeface="Simplified Arabic" pitchFamily="18" charset="-78"/>
            </a:endParaRPr>
          </a:p>
          <a:p>
            <a:pPr marL="0" indent="0" algn="ctr">
              <a:buNone/>
            </a:pPr>
            <a:r>
              <a:rPr lang="ar-IQ" sz="4800" b="1" dirty="0" smtClean="0">
                <a:solidFill>
                  <a:srgbClr val="FF6600"/>
                </a:solidFill>
                <a:latin typeface="Simplified Arabic" pitchFamily="18" charset="-78"/>
                <a:ea typeface="+mj-ea"/>
                <a:cs typeface="Simplified Arabic" pitchFamily="18" charset="-78"/>
              </a:rPr>
              <a:t>تتكون من العظيمات الثلاثة </a:t>
            </a:r>
          </a:p>
          <a:p>
            <a:pPr marL="0" indent="0" algn="ctr">
              <a:buNone/>
            </a:pPr>
            <a:r>
              <a:rPr lang="ar-IQ" sz="4800" b="1" dirty="0" smtClean="0">
                <a:solidFill>
                  <a:srgbClr val="FF6600"/>
                </a:solidFill>
                <a:latin typeface="Simplified Arabic" pitchFamily="18" charset="-78"/>
                <a:ea typeface="+mj-ea"/>
                <a:cs typeface="Simplified Arabic" pitchFamily="18" charset="-78"/>
              </a:rPr>
              <a:t>و</a:t>
            </a:r>
          </a:p>
          <a:p>
            <a:pPr marL="0" indent="0" algn="ctr">
              <a:buNone/>
            </a:pPr>
            <a:r>
              <a:rPr lang="ar-IQ" sz="4800" b="1" dirty="0" smtClean="0">
                <a:solidFill>
                  <a:srgbClr val="FF6600"/>
                </a:solidFill>
                <a:latin typeface="Simplified Arabic" pitchFamily="18" charset="-78"/>
                <a:ea typeface="+mj-ea"/>
                <a:cs typeface="Simplified Arabic" pitchFamily="18" charset="-78"/>
              </a:rPr>
              <a:t>قناة أوستاكي</a:t>
            </a:r>
            <a:endParaRPr lang="ar-IQ" sz="4800" b="1" dirty="0">
              <a:solidFill>
                <a:srgbClr val="FF6600"/>
              </a:solidFill>
            </a:endParaRPr>
          </a:p>
        </p:txBody>
      </p:sp>
    </p:spTree>
    <p:extLst>
      <p:ext uri="{BB962C8B-B14F-4D97-AF65-F5344CB8AC3E}">
        <p14:creationId xmlns:p14="http://schemas.microsoft.com/office/powerpoint/2010/main" val="249598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من مكونات الأذن 2. الإذن الوسطى (</a:t>
            </a:r>
            <a:r>
              <a:rPr lang="en-US" altLang="ar-IQ" sz="3200" b="1" dirty="0" smtClean="0">
                <a:solidFill>
                  <a:srgbClr val="FF0000"/>
                </a:solidFill>
                <a:latin typeface="Simplified Arabic" pitchFamily="18" charset="-78"/>
                <a:cs typeface="Simplified Arabic" pitchFamily="18" charset="-78"/>
              </a:rPr>
              <a:t>Middle ear</a:t>
            </a:r>
            <a:r>
              <a:rPr lang="ar-IQ" altLang="ar-IQ" sz="3200" b="1" dirty="0" smtClean="0">
                <a:solidFill>
                  <a:srgbClr val="FF0000"/>
                </a:solidFill>
                <a:latin typeface="Simplified Arabic" pitchFamily="18" charset="-78"/>
                <a:cs typeface="Simplified Arabic" pitchFamily="18" charset="-78"/>
              </a:rPr>
              <a:t>)</a:t>
            </a:r>
            <a:r>
              <a:rPr lang="ar-IQ" altLang="ar-IQ" sz="4000" dirty="0" smtClean="0">
                <a:solidFill>
                  <a:srgbClr val="FF0000"/>
                </a:solidFill>
                <a:latin typeface="Simplified Arabic" pitchFamily="18" charset="-78"/>
                <a:cs typeface="Simplified Arabic" pitchFamily="18" charset="-78"/>
              </a:rPr>
              <a:t> </a:t>
            </a:r>
            <a:endParaRPr lang="en-US" altLang="ar-IQ" sz="4000" dirty="0" smtClean="0">
              <a:solidFill>
                <a:srgbClr val="FF0000"/>
              </a:solidFill>
              <a:latin typeface="Simplified Arabic" pitchFamily="18" charset="-78"/>
              <a:cs typeface="Simplified Arabic" pitchFamily="18" charset="-78"/>
            </a:endParaRPr>
          </a:p>
        </p:txBody>
      </p:sp>
      <p:sp>
        <p:nvSpPr>
          <p:cNvPr id="59395" name="Rectangle 3"/>
          <p:cNvSpPr>
            <a:spLocks noGrp="1" noChangeArrowheads="1"/>
          </p:cNvSpPr>
          <p:nvPr>
            <p:ph idx="1"/>
          </p:nvPr>
        </p:nvSpPr>
        <p:spPr>
          <a:xfrm>
            <a:off x="179388" y="1125538"/>
            <a:ext cx="8785225" cy="5472112"/>
          </a:xfrm>
        </p:spPr>
        <p:txBody>
          <a:bodyPr>
            <a:normAutofit/>
          </a:bodyPr>
          <a:lstStyle/>
          <a:p>
            <a:pPr algn="just" eaLnBrk="1" hangingPunct="1">
              <a:lnSpc>
                <a:spcPct val="90000"/>
              </a:lnSpc>
            </a:pPr>
            <a:r>
              <a:rPr lang="ar-IQ" altLang="ar-IQ" sz="2800" b="1" dirty="0" smtClean="0">
                <a:latin typeface="Simplified Arabic" pitchFamily="18" charset="-78"/>
                <a:cs typeface="Simplified Arabic" pitchFamily="18" charset="-78"/>
              </a:rPr>
              <a:t>وهي تجويف (</a:t>
            </a:r>
            <a:r>
              <a:rPr lang="ar-SA" altLang="ar-IQ" sz="2800" b="1" dirty="0" smtClean="0">
                <a:solidFill>
                  <a:srgbClr val="009900"/>
                </a:solidFill>
                <a:latin typeface="Simplified Arabic" pitchFamily="18" charset="-78"/>
                <a:cs typeface="Simplified Arabic" pitchFamily="18" charset="-78"/>
              </a:rPr>
              <a:t>حجرة</a:t>
            </a:r>
            <a:r>
              <a:rPr lang="ar-IQ" altLang="ar-IQ" sz="2800" b="1" dirty="0" smtClean="0">
                <a:latin typeface="Simplified Arabic" pitchFamily="18" charset="-78"/>
                <a:cs typeface="Simplified Arabic" pitchFamily="18" charset="-78"/>
              </a:rPr>
              <a:t>) مملوء بالهواء ومبطن بطبقة طلائية </a:t>
            </a:r>
            <a:r>
              <a:rPr lang="ar-SA" altLang="ar-IQ" sz="2800" b="1" dirty="0" smtClean="0">
                <a:latin typeface="Simplified Arabic" pitchFamily="18" charset="-78"/>
                <a:cs typeface="Simplified Arabic" pitchFamily="18" charset="-78"/>
              </a:rPr>
              <a:t>تحتوي على ثلاث عظام (</a:t>
            </a:r>
            <a:r>
              <a:rPr lang="en-US" altLang="ar-IQ" sz="2800" b="1" dirty="0" err="1" smtClean="0">
                <a:latin typeface="Simplified Arabic" pitchFamily="18" charset="-78"/>
                <a:cs typeface="Simplified Arabic" pitchFamily="18" charset="-78"/>
              </a:rPr>
              <a:t>Ossicles</a:t>
            </a:r>
            <a:r>
              <a:rPr lang="ar-SA" altLang="ar-IQ" sz="2800" b="1" dirty="0" smtClean="0">
                <a:latin typeface="Simplified Arabic" pitchFamily="18" charset="-78"/>
                <a:cs typeface="Simplified Arabic" pitchFamily="18" charset="-78"/>
              </a:rPr>
              <a:t>) تسمى </a:t>
            </a:r>
            <a:r>
              <a:rPr lang="ar-SA" altLang="ar-IQ" sz="2800" b="1" dirty="0" smtClean="0">
                <a:solidFill>
                  <a:srgbClr val="FF0000"/>
                </a:solidFill>
                <a:latin typeface="Simplified Arabic" pitchFamily="18" charset="-78"/>
                <a:cs typeface="Simplified Arabic" pitchFamily="18" charset="-78"/>
              </a:rPr>
              <a:t>العظيمات السمعية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SA" altLang="ar-IQ" sz="2800" b="1" dirty="0" smtClean="0">
                <a:latin typeface="Simplified Arabic" pitchFamily="18" charset="-78"/>
                <a:cs typeface="Simplified Arabic" pitchFamily="18" charset="-78"/>
              </a:rPr>
              <a:t> سمي</a:t>
            </a:r>
            <a:r>
              <a:rPr lang="ar-IQ" altLang="ar-IQ" sz="2800" b="1" dirty="0" smtClean="0">
                <a:latin typeface="Simplified Arabic" pitchFamily="18" charset="-78"/>
                <a:cs typeface="Simplified Arabic" pitchFamily="18" charset="-78"/>
              </a:rPr>
              <a:t>ت</a:t>
            </a:r>
            <a:r>
              <a:rPr lang="ar-SA" altLang="ar-IQ" sz="2800" b="1" dirty="0" smtClean="0">
                <a:latin typeface="Simplified Arabic" pitchFamily="18" charset="-78"/>
                <a:cs typeface="Simplified Arabic" pitchFamily="18" charset="-78"/>
              </a:rPr>
              <a:t> بحسب أشكالها وهي مرتبة بحيث تنقل الذبذبات من الغشاء السمعي الخارجي إلى عضو الحقيقي وهو القوقعة (</a:t>
            </a:r>
            <a:r>
              <a:rPr lang="en-US" altLang="ar-IQ" sz="2800" b="1" dirty="0" smtClean="0">
                <a:latin typeface="Simplified Arabic" pitchFamily="18" charset="-78"/>
                <a:cs typeface="Simplified Arabic" pitchFamily="18" charset="-78"/>
              </a:rPr>
              <a:t>Cochlea</a:t>
            </a:r>
            <a:r>
              <a:rPr lang="ar-SA" altLang="ar-IQ" sz="2800" b="1" dirty="0" smtClean="0">
                <a:latin typeface="Simplified Arabic" pitchFamily="18" charset="-78"/>
                <a:cs typeface="Simplified Arabic" pitchFamily="18" charset="-78"/>
              </a:rPr>
              <a:t>) الموجودة في الأذن الداخلية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SA" altLang="ar-IQ" sz="2800" b="1" dirty="0" smtClean="0">
                <a:solidFill>
                  <a:srgbClr val="FF0000"/>
                </a:solidFill>
                <a:latin typeface="Simplified Arabic" pitchFamily="18" charset="-78"/>
                <a:cs typeface="Simplified Arabic" pitchFamily="18" charset="-78"/>
              </a:rPr>
              <a:t>وتتصل هذه العظام يبعضها من الخارج إلى الداخل وتسمى</a:t>
            </a:r>
            <a:r>
              <a:rPr lang="ar-IQ" altLang="ar-IQ" sz="2800" b="1" dirty="0" smtClean="0">
                <a:solidFill>
                  <a:srgbClr val="FF0000"/>
                </a:solidFill>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1. </a:t>
            </a:r>
            <a:r>
              <a:rPr lang="ar-SA" altLang="ar-IQ" sz="2800" b="1" dirty="0" smtClean="0">
                <a:latin typeface="Simplified Arabic" pitchFamily="18" charset="-78"/>
                <a:cs typeface="Simplified Arabic" pitchFamily="18" charset="-78"/>
              </a:rPr>
              <a:t>المطرقة (</a:t>
            </a:r>
            <a:r>
              <a:rPr lang="en-US" altLang="ar-IQ" sz="2800" b="1" dirty="0" smtClean="0">
                <a:latin typeface="Simplified Arabic" pitchFamily="18" charset="-78"/>
                <a:cs typeface="Simplified Arabic" pitchFamily="18" charset="-78"/>
              </a:rPr>
              <a:t>hammer</a:t>
            </a:r>
            <a:r>
              <a:rPr lang="ar-SA" altLang="ar-IQ" sz="2800" b="1" dirty="0" smtClean="0">
                <a:latin typeface="Simplified Arabic" pitchFamily="18" charset="-78"/>
                <a:cs typeface="Simplified Arabic" pitchFamily="18" charset="-78"/>
              </a:rPr>
              <a:t>) ويدها تلتصق بالطبلة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2. </a:t>
            </a:r>
            <a:r>
              <a:rPr lang="ar-SA" altLang="ar-IQ" sz="2800" b="1" dirty="0" smtClean="0">
                <a:latin typeface="Simplified Arabic" pitchFamily="18" charset="-78"/>
                <a:cs typeface="Simplified Arabic" pitchFamily="18" charset="-78"/>
              </a:rPr>
              <a:t>ثم  السندان (</a:t>
            </a:r>
            <a:r>
              <a:rPr lang="en-US" altLang="ar-IQ" sz="2800" b="1" dirty="0" smtClean="0">
                <a:latin typeface="Simplified Arabic" pitchFamily="18" charset="-78"/>
                <a:cs typeface="Simplified Arabic" pitchFamily="18" charset="-78"/>
              </a:rPr>
              <a:t>anvil</a:t>
            </a:r>
            <a:r>
              <a:rPr lang="ar-SA" altLang="ar-IQ" sz="2800" b="1" dirty="0" smtClean="0">
                <a:latin typeface="Simplified Arabic" pitchFamily="18" charset="-78"/>
                <a:cs typeface="Simplified Arabic" pitchFamily="18" charset="-78"/>
              </a:rPr>
              <a:t>) وهي وسيطة الموقع يتصل جسمها مع رأس المطرقة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3.</a:t>
            </a:r>
            <a:r>
              <a:rPr lang="ar-SA" altLang="ar-IQ" sz="2800" b="1" dirty="0" smtClean="0">
                <a:latin typeface="Simplified Arabic" pitchFamily="18" charset="-78"/>
                <a:cs typeface="Simplified Arabic" pitchFamily="18" charset="-78"/>
              </a:rPr>
              <a:t> ثم الركاب (</a:t>
            </a:r>
            <a:r>
              <a:rPr lang="en-US" altLang="ar-IQ" sz="2800" b="1" dirty="0" smtClean="0">
                <a:latin typeface="Simplified Arabic" pitchFamily="18" charset="-78"/>
                <a:cs typeface="Simplified Arabic" pitchFamily="18" charset="-78"/>
              </a:rPr>
              <a:t>Stirrup</a:t>
            </a:r>
            <a:r>
              <a:rPr lang="ar-SA" altLang="ar-IQ" sz="2800" b="1" dirty="0" smtClean="0">
                <a:latin typeface="Simplified Arabic" pitchFamily="18" charset="-78"/>
                <a:cs typeface="Simplified Arabic" pitchFamily="18" charset="-78"/>
              </a:rPr>
              <a:t>) الذي يتصل رأسه بالسندان وقاعدته بالنافذة البيضوية العائدة للأذن الداخلية</a:t>
            </a:r>
            <a:r>
              <a:rPr lang="ar-IQ" altLang="ar-IQ" sz="2800" b="1" dirty="0" smtClean="0">
                <a:latin typeface="Simplified Arabic" pitchFamily="18" charset="-78"/>
                <a:cs typeface="Simplified Arabic" pitchFamily="18" charset="-78"/>
              </a:rPr>
              <a:t>.</a:t>
            </a:r>
          </a:p>
        </p:txBody>
      </p:sp>
    </p:spTree>
    <p:extLst>
      <p:ext uri="{BB962C8B-B14F-4D97-AF65-F5344CB8AC3E}">
        <p14:creationId xmlns:p14="http://schemas.microsoft.com/office/powerpoint/2010/main" val="2717436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b="1" dirty="0" smtClean="0">
                <a:solidFill>
                  <a:srgbClr val="FF0000"/>
                </a:solidFill>
                <a:latin typeface="Simplified Arabic" pitchFamily="18" charset="-78"/>
                <a:cs typeface="Simplified Arabic" pitchFamily="18" charset="-78"/>
              </a:rPr>
              <a:t>قناة أوستاكي</a:t>
            </a:r>
            <a:endParaRPr lang="ar-IQ"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23528" y="980728"/>
            <a:ext cx="8496944" cy="5616624"/>
          </a:xfrm>
        </p:spPr>
        <p:txBody>
          <a:bodyPr>
            <a:normAutofit lnSpcReduction="10000"/>
          </a:bodyPr>
          <a:lstStyle/>
          <a:p>
            <a:pPr lvl="0" algn="just">
              <a:lnSpc>
                <a:spcPct val="90000"/>
              </a:lnSpc>
            </a:pPr>
            <a:r>
              <a:rPr lang="ar-SA" altLang="ar-IQ" sz="4400" b="1" dirty="0">
                <a:solidFill>
                  <a:prstClr val="black"/>
                </a:solidFill>
                <a:latin typeface="Simplified Arabic" pitchFamily="18" charset="-78"/>
                <a:cs typeface="Simplified Arabic" pitchFamily="18" charset="-78"/>
              </a:rPr>
              <a:t>يتصل تجويف الإذن الوسطى عن طريق </a:t>
            </a:r>
            <a:r>
              <a:rPr lang="ar-SA" altLang="ar-IQ" sz="4400" b="1" dirty="0">
                <a:solidFill>
                  <a:srgbClr val="FF0000"/>
                </a:solidFill>
                <a:latin typeface="Simplified Arabic" pitchFamily="18" charset="-78"/>
                <a:cs typeface="Simplified Arabic" pitchFamily="18" charset="-78"/>
              </a:rPr>
              <a:t>أنبوب أوستاكي</a:t>
            </a:r>
            <a:r>
              <a:rPr lang="ar-SA" altLang="ar-IQ" sz="4400" b="1" dirty="0">
                <a:solidFill>
                  <a:prstClr val="black"/>
                </a:solidFill>
                <a:latin typeface="Simplified Arabic" pitchFamily="18" charset="-78"/>
                <a:cs typeface="Simplified Arabic" pitchFamily="18" charset="-78"/>
              </a:rPr>
              <a:t> (</a:t>
            </a:r>
            <a:r>
              <a:rPr lang="en-US" altLang="ar-IQ" sz="4400" b="1" dirty="0">
                <a:solidFill>
                  <a:prstClr val="black"/>
                </a:solidFill>
                <a:latin typeface="Simplified Arabic" pitchFamily="18" charset="-78"/>
                <a:cs typeface="Simplified Arabic" pitchFamily="18" charset="-78"/>
              </a:rPr>
              <a:t>Eustachian tube</a:t>
            </a:r>
            <a:r>
              <a:rPr lang="ar-SA" altLang="ar-IQ" sz="4400" b="1" dirty="0">
                <a:solidFill>
                  <a:prstClr val="black"/>
                </a:solidFill>
                <a:latin typeface="Simplified Arabic" pitchFamily="18" charset="-78"/>
                <a:cs typeface="Simplified Arabic" pitchFamily="18" charset="-78"/>
              </a:rPr>
              <a:t>) بالبلعوم الأنفي وهذه القناة تكون مغلقة </a:t>
            </a:r>
            <a:r>
              <a:rPr lang="ar-SA" altLang="ar-IQ" sz="4400" b="1" dirty="0" smtClean="0">
                <a:solidFill>
                  <a:prstClr val="black"/>
                </a:solidFill>
                <a:latin typeface="Simplified Arabic" pitchFamily="18" charset="-78"/>
                <a:cs typeface="Simplified Arabic" pitchFamily="18" charset="-78"/>
              </a:rPr>
              <a:t>غالباً</a:t>
            </a:r>
            <a:endParaRPr lang="ar-IQ" altLang="ar-IQ" sz="4400" b="1" dirty="0" smtClean="0">
              <a:solidFill>
                <a:prstClr val="black"/>
              </a:solidFill>
              <a:latin typeface="Simplified Arabic" pitchFamily="18" charset="-78"/>
              <a:cs typeface="Simplified Arabic" pitchFamily="18" charset="-78"/>
            </a:endParaRPr>
          </a:p>
          <a:p>
            <a:pPr marL="0" lvl="0" indent="0" algn="ctr">
              <a:lnSpc>
                <a:spcPct val="90000"/>
              </a:lnSpc>
              <a:buNone/>
            </a:pPr>
            <a:r>
              <a:rPr lang="ar-IQ" altLang="ar-IQ" sz="4400" b="1" dirty="0" smtClean="0">
                <a:solidFill>
                  <a:srgbClr val="CC66FF"/>
                </a:solidFill>
                <a:latin typeface="Simplified Arabic" pitchFamily="18" charset="-78"/>
                <a:cs typeface="Simplified Arabic" pitchFamily="18" charset="-78"/>
              </a:rPr>
              <a:t>(وظيفة قناة أوستاكي)</a:t>
            </a:r>
          </a:p>
          <a:p>
            <a:pPr lvl="0" algn="just">
              <a:lnSpc>
                <a:spcPct val="90000"/>
              </a:lnSpc>
            </a:pPr>
            <a:r>
              <a:rPr lang="ar-SA" altLang="ar-IQ" sz="4400" b="1" dirty="0" smtClean="0">
                <a:solidFill>
                  <a:prstClr val="black"/>
                </a:solidFill>
                <a:latin typeface="Simplified Arabic" pitchFamily="18" charset="-78"/>
                <a:cs typeface="Simplified Arabic" pitchFamily="18" charset="-78"/>
              </a:rPr>
              <a:t>تقوم </a:t>
            </a:r>
            <a:r>
              <a:rPr lang="ar-SA" altLang="ar-IQ" sz="4400" b="1" dirty="0">
                <a:solidFill>
                  <a:prstClr val="black"/>
                </a:solidFill>
                <a:latin typeface="Simplified Arabic" pitchFamily="18" charset="-78"/>
                <a:cs typeface="Simplified Arabic" pitchFamily="18" charset="-78"/>
              </a:rPr>
              <a:t>بمساواة الضغط على الجانب الداخلي للطبلة مع الضغط على الجانب الخارجي </a:t>
            </a:r>
            <a:endParaRPr lang="ar-IQ" altLang="ar-IQ" sz="4400" b="1" dirty="0" smtClean="0">
              <a:solidFill>
                <a:prstClr val="black"/>
              </a:solidFill>
              <a:latin typeface="Simplified Arabic" pitchFamily="18" charset="-78"/>
              <a:cs typeface="Simplified Arabic" pitchFamily="18" charset="-78"/>
            </a:endParaRPr>
          </a:p>
          <a:p>
            <a:pPr lvl="0" algn="just">
              <a:lnSpc>
                <a:spcPct val="90000"/>
              </a:lnSpc>
            </a:pPr>
            <a:r>
              <a:rPr lang="ar-IQ" altLang="ar-IQ" sz="4400" b="1" dirty="0" smtClean="0">
                <a:solidFill>
                  <a:srgbClr val="FF0000"/>
                </a:solidFill>
                <a:latin typeface="Simplified Arabic" pitchFamily="18" charset="-78"/>
                <a:cs typeface="Simplified Arabic" pitchFamily="18" charset="-78"/>
              </a:rPr>
              <a:t>كيف يتم مساواة هذا الضغط؟</a:t>
            </a:r>
          </a:p>
          <a:p>
            <a:pPr lvl="0" algn="just">
              <a:lnSpc>
                <a:spcPct val="90000"/>
              </a:lnSpc>
            </a:pPr>
            <a:r>
              <a:rPr lang="ar-SA" altLang="ar-IQ" sz="4400" b="1" dirty="0" smtClean="0">
                <a:solidFill>
                  <a:prstClr val="black"/>
                </a:solidFill>
                <a:latin typeface="Simplified Arabic" pitchFamily="18" charset="-78"/>
                <a:cs typeface="Simplified Arabic" pitchFamily="18" charset="-78"/>
              </a:rPr>
              <a:t>يتم </a:t>
            </a:r>
            <a:r>
              <a:rPr lang="ar-SA" altLang="ar-IQ" sz="4400" b="1" dirty="0">
                <a:solidFill>
                  <a:prstClr val="black"/>
                </a:solidFill>
                <a:latin typeface="Simplified Arabic" pitchFamily="18" charset="-78"/>
                <a:cs typeface="Simplified Arabic" pitchFamily="18" charset="-78"/>
              </a:rPr>
              <a:t>ذلك بالابتلاع أو التثاؤب عند اختلال الضغط. </a:t>
            </a:r>
            <a:endParaRPr lang="en-US" altLang="ar-IQ" sz="4400"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511757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صورة توضح مكونات الأذن ومكان قناة أوستاكي</a:t>
            </a:r>
            <a:endParaRPr lang="en-US" altLang="ar-IQ" sz="3200" b="1" dirty="0" smtClean="0">
              <a:solidFill>
                <a:srgbClr val="FF0000"/>
              </a:solidFill>
              <a:latin typeface="Simplified Arabic" pitchFamily="18" charset="-78"/>
              <a:cs typeface="Simplified Arabic" pitchFamily="18" charset="-78"/>
            </a:endParaRPr>
          </a:p>
        </p:txBody>
      </p:sp>
      <p:pic>
        <p:nvPicPr>
          <p:cNvPr id="60419" name="Picture 4" descr="ear3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7488832" cy="4680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5563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rPr>
              <a:t>صورة توضح مكونات الأذن</a:t>
            </a:r>
            <a:endParaRPr lang="en-US" altLang="ar-IQ" sz="3200" b="1" dirty="0" smtClean="0">
              <a:solidFill>
                <a:srgbClr val="FF0000"/>
              </a:solidFill>
            </a:endParaRPr>
          </a:p>
        </p:txBody>
      </p:sp>
      <p:pic>
        <p:nvPicPr>
          <p:cNvPr id="61443" name="Picture 4" descr="ea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341438"/>
            <a:ext cx="6913563" cy="475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9800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ومن مكونات الإذن 3.الإذن الداخلية</a:t>
            </a:r>
            <a:r>
              <a:rPr lang="ar-SA" altLang="ar-IQ" sz="3200" b="1" dirty="0" smtClean="0">
                <a:solidFill>
                  <a:srgbClr val="FF0000"/>
                </a:solidFill>
                <a:latin typeface="Simplified Arabic" pitchFamily="18" charset="-78"/>
                <a:cs typeface="Simplified Arabic" pitchFamily="18" charset="-78"/>
              </a:rPr>
              <a:t> (</a:t>
            </a:r>
            <a:r>
              <a:rPr lang="en-US" altLang="ar-IQ" sz="3200" b="1" dirty="0" smtClean="0">
                <a:solidFill>
                  <a:srgbClr val="FF0000"/>
                </a:solidFill>
                <a:latin typeface="Simplified Arabic" pitchFamily="18" charset="-78"/>
                <a:cs typeface="Simplified Arabic" pitchFamily="18" charset="-78"/>
              </a:rPr>
              <a:t>Inner ear</a:t>
            </a:r>
            <a:r>
              <a:rPr lang="ar-SA" altLang="ar-IQ" sz="3200" b="1" dirty="0" smtClean="0">
                <a:solidFill>
                  <a:srgbClr val="FF0000"/>
                </a:solidFill>
                <a:latin typeface="Simplified Arabic" pitchFamily="18" charset="-78"/>
                <a:cs typeface="Simplified Arabic" pitchFamily="18" charset="-78"/>
              </a:rPr>
              <a:t>)</a:t>
            </a:r>
            <a:r>
              <a:rPr lang="en-US" altLang="ar-IQ" sz="4000" dirty="0" smtClean="0">
                <a:solidFill>
                  <a:srgbClr val="FF0000"/>
                </a:solidFill>
                <a:latin typeface="Simplified Arabic" pitchFamily="18" charset="-78"/>
                <a:cs typeface="Simplified Arabic" pitchFamily="18" charset="-78"/>
              </a:rPr>
              <a:t> </a:t>
            </a:r>
          </a:p>
        </p:txBody>
      </p:sp>
      <p:sp>
        <p:nvSpPr>
          <p:cNvPr id="64515" name="Rectangle 3"/>
          <p:cNvSpPr>
            <a:spLocks noGrp="1" noChangeArrowheads="1"/>
          </p:cNvSpPr>
          <p:nvPr>
            <p:ph idx="1"/>
          </p:nvPr>
        </p:nvSpPr>
        <p:spPr>
          <a:xfrm>
            <a:off x="457200" y="1125538"/>
            <a:ext cx="8229600" cy="5399087"/>
          </a:xfrm>
        </p:spPr>
        <p:txBody>
          <a:bodyPr/>
          <a:lstStyle/>
          <a:p>
            <a:pPr eaLnBrk="1" hangingPunct="1"/>
            <a:r>
              <a:rPr lang="ar-SA" altLang="ar-IQ" sz="4400" b="1" dirty="0" smtClean="0">
                <a:latin typeface="Simplified Arabic" pitchFamily="18" charset="-78"/>
                <a:cs typeface="Simplified Arabic" pitchFamily="18" charset="-78"/>
              </a:rPr>
              <a:t>تتكون الأذن الداخلية من</a:t>
            </a:r>
            <a:r>
              <a:rPr lang="ar-IQ" altLang="ar-IQ" sz="4400" b="1" dirty="0" smtClean="0">
                <a:latin typeface="Simplified Arabic" pitchFamily="18" charset="-78"/>
                <a:cs typeface="Simplified Arabic" pitchFamily="18" charset="-78"/>
              </a:rPr>
              <a:t>:</a:t>
            </a:r>
          </a:p>
          <a:p>
            <a:pPr eaLnBrk="1" hangingPunct="1"/>
            <a:r>
              <a:rPr lang="ar-IQ" altLang="ar-IQ" sz="4400" b="1" dirty="0" smtClean="0">
                <a:latin typeface="Simplified Arabic" pitchFamily="18" charset="-78"/>
                <a:cs typeface="Simplified Arabic" pitchFamily="18" charset="-78"/>
              </a:rPr>
              <a:t>1. </a:t>
            </a:r>
            <a:r>
              <a:rPr lang="ar-SA" altLang="ar-IQ" sz="4400" b="1" dirty="0" smtClean="0">
                <a:latin typeface="Simplified Arabic" pitchFamily="18" charset="-78"/>
                <a:cs typeface="Simplified Arabic" pitchFamily="18" charset="-78"/>
              </a:rPr>
              <a:t>القوقعة (</a:t>
            </a:r>
            <a:r>
              <a:rPr lang="en-US" altLang="ar-IQ" sz="4400" b="1" dirty="0" smtClean="0">
                <a:latin typeface="Simplified Arabic" pitchFamily="18" charset="-78"/>
                <a:cs typeface="Simplified Arabic" pitchFamily="18" charset="-78"/>
              </a:rPr>
              <a:t>Cochlea</a:t>
            </a:r>
            <a:r>
              <a:rPr lang="ar-SA" altLang="ar-IQ" sz="4400" b="1" dirty="0" smtClean="0">
                <a:latin typeface="Simplified Arabic" pitchFamily="18" charset="-78"/>
                <a:cs typeface="Simplified Arabic" pitchFamily="18" charset="-78"/>
              </a:rPr>
              <a:t>)</a:t>
            </a:r>
            <a:r>
              <a:rPr lang="ar-IQ" altLang="ar-IQ" sz="4400" b="1" dirty="0" smtClean="0">
                <a:latin typeface="Simplified Arabic" pitchFamily="18" charset="-78"/>
                <a:cs typeface="Simplified Arabic" pitchFamily="18" charset="-78"/>
              </a:rPr>
              <a:t>.</a:t>
            </a:r>
          </a:p>
          <a:p>
            <a:pPr eaLnBrk="1" hangingPunct="1"/>
            <a:r>
              <a:rPr lang="ar-IQ" altLang="ar-IQ" sz="4400" b="1" dirty="0" smtClean="0">
                <a:latin typeface="Simplified Arabic" pitchFamily="18" charset="-78"/>
                <a:cs typeface="Simplified Arabic" pitchFamily="18" charset="-78"/>
              </a:rPr>
              <a:t>2. </a:t>
            </a:r>
            <a:r>
              <a:rPr lang="ar-SA" altLang="ar-IQ" sz="4400" b="1" dirty="0" smtClean="0">
                <a:latin typeface="Simplified Arabic" pitchFamily="18" charset="-78"/>
                <a:cs typeface="Simplified Arabic" pitchFamily="18" charset="-78"/>
              </a:rPr>
              <a:t>الدهليز (</a:t>
            </a:r>
            <a:r>
              <a:rPr lang="en-US" altLang="ar-IQ" sz="4400" b="1" dirty="0" smtClean="0">
                <a:latin typeface="Simplified Arabic" pitchFamily="18" charset="-78"/>
                <a:cs typeface="Simplified Arabic" pitchFamily="18" charset="-78"/>
              </a:rPr>
              <a:t>Vestibule</a:t>
            </a:r>
            <a:r>
              <a:rPr lang="ar-SA" altLang="ar-IQ" sz="4400" b="1" dirty="0" smtClean="0">
                <a:latin typeface="Simplified Arabic" pitchFamily="18" charset="-78"/>
                <a:cs typeface="Simplified Arabic" pitchFamily="18" charset="-78"/>
              </a:rPr>
              <a:t>)</a:t>
            </a:r>
            <a:r>
              <a:rPr lang="ar-IQ" altLang="ar-IQ" sz="4400" b="1" dirty="0" smtClean="0">
                <a:latin typeface="Simplified Arabic" pitchFamily="18" charset="-78"/>
                <a:cs typeface="Simplified Arabic" pitchFamily="18" charset="-78"/>
              </a:rPr>
              <a:t>.</a:t>
            </a:r>
          </a:p>
          <a:p>
            <a:pPr eaLnBrk="1" hangingPunct="1"/>
            <a:r>
              <a:rPr lang="ar-IQ" altLang="ar-IQ" sz="4400" b="1" dirty="0" smtClean="0">
                <a:latin typeface="Simplified Arabic" pitchFamily="18" charset="-78"/>
                <a:cs typeface="Simplified Arabic" pitchFamily="18" charset="-78"/>
              </a:rPr>
              <a:t>3. </a:t>
            </a:r>
            <a:r>
              <a:rPr lang="ar-SA" altLang="ar-IQ" sz="4400" b="1" dirty="0" smtClean="0">
                <a:latin typeface="Simplified Arabic" pitchFamily="18" charset="-78"/>
                <a:cs typeface="Simplified Arabic" pitchFamily="18" charset="-78"/>
              </a:rPr>
              <a:t>القنوات الهلالية (</a:t>
            </a:r>
            <a:r>
              <a:rPr lang="en-US" altLang="ar-IQ" sz="4400" b="1" dirty="0" smtClean="0">
                <a:latin typeface="Simplified Arabic" pitchFamily="18" charset="-78"/>
                <a:cs typeface="Simplified Arabic" pitchFamily="18" charset="-78"/>
              </a:rPr>
              <a:t>Semicircular canals</a:t>
            </a:r>
            <a:r>
              <a:rPr lang="ar-SA" altLang="ar-IQ" sz="4400" b="1" dirty="0" smtClean="0">
                <a:latin typeface="Simplified Arabic" pitchFamily="18" charset="-78"/>
                <a:cs typeface="Simplified Arabic" pitchFamily="18" charset="-78"/>
              </a:rPr>
              <a:t>).</a:t>
            </a:r>
            <a:r>
              <a:rPr lang="ar-SA" altLang="ar-IQ" b="1" dirty="0" smtClean="0">
                <a:latin typeface="Simplified Arabic" pitchFamily="18" charset="-78"/>
                <a:cs typeface="Simplified Arabic" pitchFamily="18" charset="-78"/>
              </a:rPr>
              <a:t> </a:t>
            </a:r>
            <a:endParaRPr lang="ar-IQ" altLang="ar-IQ" b="1" dirty="0" smtClean="0">
              <a:latin typeface="Simplified Arabic" pitchFamily="18" charset="-78"/>
              <a:cs typeface="Simplified Arabic" pitchFamily="18" charset="-78"/>
            </a:endParaRPr>
          </a:p>
          <a:p>
            <a:pPr eaLnBrk="1" hangingPunct="1"/>
            <a:endParaRPr lang="ar-IQ" altLang="ar-IQ" b="1" dirty="0">
              <a:latin typeface="Simplified Arabic" pitchFamily="18" charset="-78"/>
              <a:cs typeface="Simplified Arabic" pitchFamily="18" charset="-78"/>
            </a:endParaRPr>
          </a:p>
          <a:p>
            <a:pPr algn="l" eaLnBrk="1" hangingPunct="1"/>
            <a:r>
              <a:rPr lang="ar-IQ" altLang="ar-IQ" b="1" dirty="0" smtClean="0">
                <a:solidFill>
                  <a:srgbClr val="FF0000"/>
                </a:solidFill>
                <a:latin typeface="Simplified Arabic" pitchFamily="18" charset="-78"/>
                <a:cs typeface="Simplified Arabic" pitchFamily="18" charset="-78"/>
              </a:rPr>
              <a:t>وفيما يلي شرح لكل مكونات الأذن الداخلية</a:t>
            </a:r>
            <a:endParaRPr lang="en-US" altLang="ar-IQ"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090197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490066"/>
          </a:xfrm>
        </p:spPr>
        <p:txBody>
          <a:bodyPr>
            <a:normAutofit fontScale="90000"/>
          </a:bodyPr>
          <a:lstStyle/>
          <a:p>
            <a:pPr eaLnBrk="1" hangingPunct="1"/>
            <a:r>
              <a:rPr lang="ar-IQ" altLang="ar-IQ" sz="3200" b="1" dirty="0" smtClean="0">
                <a:solidFill>
                  <a:srgbClr val="FF0000"/>
                </a:solidFill>
                <a:latin typeface="Simplified Arabic" pitchFamily="18" charset="-78"/>
                <a:cs typeface="Simplified Arabic" pitchFamily="18" charset="-78"/>
              </a:rPr>
              <a:t>ومن مكونات الأذن الخارجية</a:t>
            </a:r>
            <a:endParaRPr lang="en-US" altLang="ar-IQ" sz="3200" b="1" dirty="0" smtClean="0">
              <a:solidFill>
                <a:srgbClr val="FF0000"/>
              </a:solidFill>
              <a:latin typeface="Simplified Arabic" pitchFamily="18" charset="-78"/>
              <a:cs typeface="Simplified Arabic" pitchFamily="18" charset="-78"/>
            </a:endParaRPr>
          </a:p>
        </p:txBody>
      </p:sp>
      <p:sp>
        <p:nvSpPr>
          <p:cNvPr id="66563" name="Rectangle 3"/>
          <p:cNvSpPr>
            <a:spLocks noGrp="1" noChangeArrowheads="1"/>
          </p:cNvSpPr>
          <p:nvPr>
            <p:ph idx="1"/>
          </p:nvPr>
        </p:nvSpPr>
        <p:spPr>
          <a:xfrm>
            <a:off x="179388" y="908720"/>
            <a:ext cx="8785225" cy="5688930"/>
          </a:xfrm>
        </p:spPr>
        <p:txBody>
          <a:bodyPr>
            <a:normAutofit/>
          </a:bodyPr>
          <a:lstStyle/>
          <a:p>
            <a:pPr algn="just" eaLnBrk="1" hangingPunct="1"/>
            <a:r>
              <a:rPr lang="ar-IQ" altLang="ar-IQ" b="1" dirty="0" smtClean="0">
                <a:solidFill>
                  <a:srgbClr val="00B0F0"/>
                </a:solidFill>
                <a:latin typeface="Simplified Arabic" pitchFamily="18" charset="-78"/>
                <a:cs typeface="Simplified Arabic" pitchFamily="18" charset="-78"/>
              </a:rPr>
              <a:t>3. </a:t>
            </a:r>
            <a:r>
              <a:rPr lang="ar-SA" altLang="ar-IQ" b="1" dirty="0" smtClean="0">
                <a:solidFill>
                  <a:srgbClr val="00B0F0"/>
                </a:solidFill>
                <a:latin typeface="Simplified Arabic" pitchFamily="18" charset="-78"/>
                <a:cs typeface="Simplified Arabic" pitchFamily="18" charset="-78"/>
              </a:rPr>
              <a:t>القنوات الهلالية (</a:t>
            </a:r>
            <a:r>
              <a:rPr lang="en-US" altLang="ar-IQ" b="1" dirty="0" smtClean="0">
                <a:solidFill>
                  <a:srgbClr val="00B0F0"/>
                </a:solidFill>
                <a:latin typeface="Simplified Arabic" pitchFamily="18" charset="-78"/>
                <a:cs typeface="Simplified Arabic" pitchFamily="18" charset="-78"/>
              </a:rPr>
              <a:t>Semicircular canals</a:t>
            </a:r>
            <a:r>
              <a:rPr lang="ar-SA" altLang="ar-IQ" b="1" dirty="0" smtClean="0">
                <a:solidFill>
                  <a:srgbClr val="00B0F0"/>
                </a:solidFill>
                <a:latin typeface="Simplified Arabic" pitchFamily="18" charset="-78"/>
                <a:cs typeface="Simplified Arabic" pitchFamily="18" charset="-78"/>
              </a:rPr>
              <a:t>) : </a:t>
            </a:r>
            <a:endParaRPr lang="ar-IQ" altLang="ar-IQ" b="1" dirty="0" smtClean="0">
              <a:solidFill>
                <a:srgbClr val="00B0F0"/>
              </a:solidFill>
              <a:latin typeface="Simplified Arabic" pitchFamily="18" charset="-78"/>
              <a:cs typeface="Simplified Arabic" pitchFamily="18" charset="-78"/>
            </a:endParaRPr>
          </a:p>
          <a:p>
            <a:pPr algn="just" eaLnBrk="1" hangingPunct="1"/>
            <a:r>
              <a:rPr lang="ar-SA" altLang="ar-IQ" b="1" dirty="0" smtClean="0">
                <a:solidFill>
                  <a:srgbClr val="CC66FF"/>
                </a:solidFill>
                <a:latin typeface="Simplified Arabic" pitchFamily="18" charset="-78"/>
                <a:cs typeface="Simplified Arabic" pitchFamily="18" charset="-78"/>
              </a:rPr>
              <a:t>وهي عبارة عن ثلاث قنوات تُمتلئ بسائل اللمف الداخلي </a:t>
            </a:r>
            <a:endParaRPr lang="ar-IQ" altLang="ar-IQ" b="1" dirty="0" smtClean="0">
              <a:solidFill>
                <a:srgbClr val="CC66FF"/>
              </a:solidFill>
              <a:latin typeface="Simplified Arabic" pitchFamily="18" charset="-78"/>
              <a:cs typeface="Simplified Arabic" pitchFamily="18" charset="-78"/>
            </a:endParaRPr>
          </a:p>
          <a:p>
            <a:pPr algn="just" eaLnBrk="1" hangingPunct="1"/>
            <a:r>
              <a:rPr lang="ar-SA" altLang="ar-IQ" b="1" dirty="0" smtClean="0">
                <a:solidFill>
                  <a:srgbClr val="669900"/>
                </a:solidFill>
                <a:latin typeface="Simplified Arabic" pitchFamily="18" charset="-78"/>
                <a:cs typeface="Simplified Arabic" pitchFamily="18" charset="-78"/>
              </a:rPr>
              <a:t>وهذه القنوات تأخذ ثلاث اتجاهات مختلفة </a:t>
            </a:r>
            <a:endParaRPr lang="ar-IQ" altLang="ar-IQ" b="1" dirty="0" smtClean="0">
              <a:solidFill>
                <a:srgbClr val="669900"/>
              </a:solidFill>
              <a:latin typeface="Simplified Arabic" pitchFamily="18" charset="-78"/>
              <a:cs typeface="Simplified Arabic" pitchFamily="18" charset="-78"/>
            </a:endParaRPr>
          </a:p>
          <a:p>
            <a:pPr algn="just" eaLnBrk="1" hangingPunct="1"/>
            <a:r>
              <a:rPr lang="ar-SA" altLang="ar-IQ" b="1" dirty="0" smtClean="0">
                <a:latin typeface="Simplified Arabic" pitchFamily="18" charset="-78"/>
                <a:cs typeface="Simplified Arabic" pitchFamily="18" charset="-78"/>
              </a:rPr>
              <a:t>إلى أعلى </a:t>
            </a:r>
            <a:endParaRPr lang="ar-IQ" altLang="ar-IQ" b="1" dirty="0" smtClean="0">
              <a:latin typeface="Simplified Arabic" pitchFamily="18" charset="-78"/>
              <a:cs typeface="Simplified Arabic" pitchFamily="18" charset="-78"/>
            </a:endParaRPr>
          </a:p>
          <a:p>
            <a:pPr algn="just" eaLnBrk="1" hangingPunct="1"/>
            <a:r>
              <a:rPr lang="ar-SA" altLang="ar-IQ" b="1" dirty="0" smtClean="0">
                <a:latin typeface="Simplified Arabic" pitchFamily="18" charset="-78"/>
                <a:cs typeface="Simplified Arabic" pitchFamily="18" charset="-78"/>
              </a:rPr>
              <a:t>وإلى الخلف </a:t>
            </a:r>
            <a:endParaRPr lang="ar-IQ" altLang="ar-IQ" b="1" dirty="0" smtClean="0">
              <a:latin typeface="Simplified Arabic" pitchFamily="18" charset="-78"/>
              <a:cs typeface="Simplified Arabic" pitchFamily="18" charset="-78"/>
            </a:endParaRPr>
          </a:p>
          <a:p>
            <a:pPr algn="just" eaLnBrk="1" hangingPunct="1"/>
            <a:r>
              <a:rPr lang="ar-SA" altLang="ar-IQ" b="1" dirty="0" smtClean="0">
                <a:latin typeface="Simplified Arabic" pitchFamily="18" charset="-78"/>
                <a:cs typeface="Simplified Arabic" pitchFamily="18" charset="-78"/>
              </a:rPr>
              <a:t>وإلى الخارج </a:t>
            </a:r>
            <a:endParaRPr lang="ar-IQ" altLang="ar-IQ" b="1" dirty="0" smtClean="0">
              <a:latin typeface="Simplified Arabic" pitchFamily="18" charset="-78"/>
              <a:cs typeface="Simplified Arabic" pitchFamily="18" charset="-78"/>
            </a:endParaRPr>
          </a:p>
          <a:p>
            <a:pPr algn="just" eaLnBrk="1" hangingPunct="1"/>
            <a:r>
              <a:rPr lang="ar-SA" altLang="ar-IQ" b="1" dirty="0" smtClean="0">
                <a:latin typeface="Simplified Arabic" pitchFamily="18" charset="-78"/>
                <a:cs typeface="Simplified Arabic" pitchFamily="18" charset="-78"/>
              </a:rPr>
              <a:t>وعند حركة الرأس يتخلف السائل في احدي القنوات إلى الخلف قليلا وينتج عن ذلك ضغط يؤدي إلي إرسال إشارات عصبية إلى المخ ليمكنه</a:t>
            </a:r>
            <a:r>
              <a:rPr lang="ar-IQ" altLang="ar-IQ" b="1" dirty="0" smtClean="0">
                <a:latin typeface="Simplified Arabic" pitchFamily="18" charset="-78"/>
                <a:cs typeface="Simplified Arabic" pitchFamily="18" charset="-78"/>
              </a:rPr>
              <a:t> </a:t>
            </a:r>
            <a:r>
              <a:rPr lang="ar-SA" altLang="ar-IQ" b="1" dirty="0" smtClean="0">
                <a:latin typeface="Simplified Arabic" pitchFamily="18" charset="-78"/>
                <a:cs typeface="Simplified Arabic" pitchFamily="18" charset="-78"/>
              </a:rPr>
              <a:t>عن طريقها تحديد اتجاه وسرعة تحريك الرأس ويمكن عن طريقها أن يحافظ الإنسان على اتزانه.</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31842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altLang="ar-IQ" smtClean="0"/>
          </a:p>
        </p:txBody>
      </p:sp>
      <p:sp>
        <p:nvSpPr>
          <p:cNvPr id="67587" name="Rectangle 3"/>
          <p:cNvSpPr>
            <a:spLocks noGrp="1" noChangeArrowheads="1"/>
          </p:cNvSpPr>
          <p:nvPr>
            <p:ph idx="1"/>
          </p:nvPr>
        </p:nvSpPr>
        <p:spPr>
          <a:xfrm>
            <a:off x="457200" y="1600200"/>
            <a:ext cx="8229600" cy="4997450"/>
          </a:xfrm>
        </p:spPr>
        <p:txBody>
          <a:bodyPr/>
          <a:lstStyle/>
          <a:p>
            <a:pPr eaLnBrk="1" hangingPunct="1"/>
            <a:endParaRPr lang="en-US" altLang="ar-IQ" smtClean="0"/>
          </a:p>
        </p:txBody>
      </p:sp>
      <p:pic>
        <p:nvPicPr>
          <p:cNvPr id="67588"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6960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23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317500" y="273050"/>
            <a:ext cx="8535988" cy="777875"/>
          </a:xfrm>
        </p:spPr>
        <p:txBody>
          <a:bodyPr/>
          <a:lstStyle/>
          <a:p>
            <a:pPr eaLnBrk="1" hangingPunct="1"/>
            <a:r>
              <a:rPr lang="ar-IQ" b="1" smtClean="0">
                <a:solidFill>
                  <a:srgbClr val="FF0000"/>
                </a:solidFill>
              </a:rPr>
              <a:t>تنويه</a:t>
            </a:r>
          </a:p>
        </p:txBody>
      </p:sp>
      <p:sp>
        <p:nvSpPr>
          <p:cNvPr id="3" name="عنصر نائب للمحتوى 2"/>
          <p:cNvSpPr>
            <a:spLocks noGrp="1"/>
          </p:cNvSpPr>
          <p:nvPr>
            <p:ph idx="1"/>
          </p:nvPr>
        </p:nvSpPr>
        <p:spPr>
          <a:xfrm>
            <a:off x="460375" y="1282700"/>
            <a:ext cx="8270875" cy="5041900"/>
          </a:xfrm>
        </p:spPr>
        <p:txBody>
          <a:bodyPr rtlCol="1">
            <a:normAutofit fontScale="55000" lnSpcReduction="20000"/>
          </a:bodyPr>
          <a:lstStyle/>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هذه المحاضرة خاصة بطلبة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المرحلة </a:t>
            </a:r>
            <a:r>
              <a:rPr lang="ar-IQ" sz="7200" b="1" dirty="0" smtClean="0">
                <a:solidFill>
                  <a:schemeClr val="accent4">
                    <a:lumMod val="75000"/>
                  </a:schemeClr>
                </a:solidFill>
                <a:latin typeface="Simplified Arabic" panose="02020603050405020304" pitchFamily="18" charset="-78"/>
                <a:cs typeface="Simplified Arabic" panose="02020603050405020304" pitchFamily="18" charset="-78"/>
              </a:rPr>
              <a:t>الثالثة - الدراسة الصباحية –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الشعب  </a:t>
            </a:r>
            <a:r>
              <a:rPr lang="en-US" sz="7200" b="1" dirty="0" smtClean="0">
                <a:solidFill>
                  <a:srgbClr val="FF0000"/>
                </a:solidFill>
                <a:latin typeface="Simplified Arabic" panose="02020603050405020304" pitchFamily="18" charset="-78"/>
                <a:cs typeface="Simplified Arabic" panose="02020603050405020304" pitchFamily="18" charset="-78"/>
              </a:rPr>
              <a:t> A– B </a:t>
            </a:r>
            <a:r>
              <a:rPr lang="ar-IQ" sz="7200" b="1" dirty="0" smtClean="0">
                <a:solidFill>
                  <a:srgbClr val="FF0000"/>
                </a:solidFill>
                <a:latin typeface="Simplified Arabic" panose="02020603050405020304" pitchFamily="18" charset="-78"/>
                <a:cs typeface="Simplified Arabic" panose="02020603050405020304" pitchFamily="18" charset="-78"/>
              </a:rPr>
              <a:t>( فقط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الرجاء لا نسمح بقطع أو استنساخ المحاضرة أو جزء منها أو تدريسها أو إلقائها ونعتبر هذه المحاضرة حقوق شخصية ( ملكية فكرية ) إلى </a:t>
            </a:r>
            <a:r>
              <a:rPr lang="ar-IQ" sz="7200" b="1" dirty="0" err="1" smtClean="0">
                <a:solidFill>
                  <a:srgbClr val="FF0000"/>
                </a:solidFill>
                <a:latin typeface="Simplified Arabic" panose="02020603050405020304" pitchFamily="18" charset="-78"/>
                <a:cs typeface="Simplified Arabic" panose="02020603050405020304" pitchFamily="18" charset="-78"/>
              </a:rPr>
              <a:t>أ.د</a:t>
            </a:r>
            <a:r>
              <a:rPr lang="ar-IQ" sz="7200" b="1" dirty="0" smtClean="0">
                <a:solidFill>
                  <a:srgbClr val="FF0000"/>
                </a:solidFill>
                <a:latin typeface="Simplified Arabic" panose="02020603050405020304" pitchFamily="18" charset="-78"/>
                <a:cs typeface="Simplified Arabic" panose="02020603050405020304" pitchFamily="18" charset="-78"/>
              </a:rPr>
              <a:t>. حسن هادي الهلالي</a:t>
            </a:r>
            <a:endParaRPr lang="ar-IQ" sz="72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8195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88912"/>
            <a:ext cx="8229600" cy="503783"/>
          </a:xfrm>
        </p:spPr>
        <p:txBody>
          <a:bodyPr>
            <a:normAutofit fontScale="90000"/>
          </a:bodyPr>
          <a:lstStyle/>
          <a:p>
            <a:pPr eaLnBrk="1" hangingPunct="1"/>
            <a:r>
              <a:rPr lang="ar-SA" altLang="ar-IQ" sz="2800" b="1" dirty="0" smtClean="0">
                <a:solidFill>
                  <a:srgbClr val="FF0000"/>
                </a:solidFill>
                <a:latin typeface="Simplified Arabic" pitchFamily="18" charset="-78"/>
                <a:cs typeface="Simplified Arabic" pitchFamily="18" charset="-78"/>
              </a:rPr>
              <a:t>ميكانيكية السمع</a:t>
            </a:r>
            <a:r>
              <a:rPr lang="en-US" altLang="ar-IQ" sz="4000" dirty="0" smtClean="0">
                <a:solidFill>
                  <a:srgbClr val="FF0000"/>
                </a:solidFill>
                <a:latin typeface="Simplified Arabic" pitchFamily="18" charset="-78"/>
                <a:cs typeface="Simplified Arabic" pitchFamily="18" charset="-78"/>
              </a:rPr>
              <a:t> </a:t>
            </a:r>
          </a:p>
        </p:txBody>
      </p:sp>
      <p:sp>
        <p:nvSpPr>
          <p:cNvPr id="68611" name="Rectangle 3"/>
          <p:cNvSpPr>
            <a:spLocks noGrp="1" noChangeArrowheads="1"/>
          </p:cNvSpPr>
          <p:nvPr>
            <p:ph idx="1"/>
          </p:nvPr>
        </p:nvSpPr>
        <p:spPr>
          <a:xfrm>
            <a:off x="179388" y="980728"/>
            <a:ext cx="8856662" cy="5616922"/>
          </a:xfrm>
        </p:spPr>
        <p:txBody>
          <a:bodyPr>
            <a:normAutofit fontScale="92500"/>
          </a:bodyPr>
          <a:lstStyle/>
          <a:p>
            <a:pPr algn="just" eaLnBrk="1" hangingPunct="1">
              <a:lnSpc>
                <a:spcPct val="90000"/>
              </a:lnSpc>
            </a:pPr>
            <a:r>
              <a:rPr lang="ar-IQ" altLang="ar-IQ" sz="2800" b="1" dirty="0" smtClean="0">
                <a:solidFill>
                  <a:srgbClr val="FF0000"/>
                </a:solidFill>
                <a:latin typeface="Simplified Arabic" pitchFamily="18" charset="-78"/>
                <a:cs typeface="Simplified Arabic" pitchFamily="18" charset="-78"/>
              </a:rPr>
              <a:t>يجمع</a:t>
            </a:r>
            <a:r>
              <a:rPr lang="ar-IQ" altLang="ar-IQ" sz="2800" b="1" dirty="0" smtClean="0">
                <a:latin typeface="Simplified Arabic" pitchFamily="18" charset="-78"/>
                <a:cs typeface="Simplified Arabic" pitchFamily="18" charset="-78"/>
              </a:rPr>
              <a:t> صيوان الإذن الأمواج الصوتية.</a:t>
            </a:r>
          </a:p>
          <a:p>
            <a:pPr algn="just" eaLnBrk="1" hangingPunct="1">
              <a:lnSpc>
                <a:spcPct val="90000"/>
              </a:lnSpc>
            </a:pPr>
            <a:r>
              <a:rPr lang="ar-IQ" altLang="ar-IQ" sz="2800" b="1" dirty="0" smtClean="0">
                <a:latin typeface="Simplified Arabic" pitchFamily="18" charset="-78"/>
                <a:cs typeface="Simplified Arabic" pitchFamily="18" charset="-78"/>
              </a:rPr>
              <a:t>ويوجهها نحو </a:t>
            </a:r>
            <a:r>
              <a:rPr lang="ar-IQ" altLang="ar-IQ" sz="2800" b="1" dirty="0" smtClean="0">
                <a:solidFill>
                  <a:srgbClr val="FF0000"/>
                </a:solidFill>
                <a:latin typeface="Simplified Arabic" pitchFamily="18" charset="-78"/>
                <a:cs typeface="Simplified Arabic" pitchFamily="18" charset="-78"/>
              </a:rPr>
              <a:t>القناة السمعية (</a:t>
            </a:r>
            <a:r>
              <a:rPr lang="ar-IQ" altLang="ar-IQ" sz="2800" b="1" dirty="0" smtClean="0">
                <a:solidFill>
                  <a:srgbClr val="669900"/>
                </a:solidFill>
                <a:latin typeface="Simplified Arabic" pitchFamily="18" charset="-78"/>
                <a:cs typeface="Simplified Arabic" pitchFamily="18" charset="-78"/>
              </a:rPr>
              <a:t>من مكونات الأذن الخارجية</a:t>
            </a:r>
            <a:r>
              <a:rPr lang="ar-IQ" altLang="ar-IQ" sz="2800" b="1" dirty="0" smtClean="0">
                <a:solidFill>
                  <a:srgbClr val="FF0000"/>
                </a:solidFill>
                <a:latin typeface="Simplified Arabic" pitchFamily="18" charset="-78"/>
                <a:cs typeface="Simplified Arabic" pitchFamily="18" charset="-78"/>
              </a:rPr>
              <a:t>)</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فيؤدي </a:t>
            </a:r>
            <a:r>
              <a:rPr lang="ar-IQ" altLang="ar-IQ" sz="2800" b="1" dirty="0" smtClean="0">
                <a:solidFill>
                  <a:srgbClr val="FF0000"/>
                </a:solidFill>
                <a:latin typeface="Simplified Arabic" pitchFamily="18" charset="-78"/>
                <a:cs typeface="Simplified Arabic" pitchFamily="18" charset="-78"/>
              </a:rPr>
              <a:t>ارتطامها بالطبلة</a:t>
            </a:r>
            <a:r>
              <a:rPr lang="ar-IQ" altLang="ar-IQ" sz="2800" b="1" dirty="0" smtClean="0">
                <a:latin typeface="Simplified Arabic" pitchFamily="18" charset="-78"/>
                <a:cs typeface="Simplified Arabic" pitchFamily="18" charset="-78"/>
              </a:rPr>
              <a:t> إلى اهتزازها اهتزازاً قوياً أو ضعيفاً حسب شدة الصوت.</a:t>
            </a:r>
          </a:p>
          <a:p>
            <a:pPr algn="just" eaLnBrk="1" hangingPunct="1">
              <a:lnSpc>
                <a:spcPct val="90000"/>
              </a:lnSpc>
            </a:pPr>
            <a:r>
              <a:rPr lang="ar-IQ" altLang="ar-IQ" sz="2800" b="1" dirty="0" smtClean="0">
                <a:latin typeface="Simplified Arabic" pitchFamily="18" charset="-78"/>
                <a:cs typeface="Simplified Arabic" pitchFamily="18" charset="-78"/>
              </a:rPr>
              <a:t>تنتقل الاهتزازات عبر </a:t>
            </a:r>
            <a:r>
              <a:rPr lang="ar-IQ" altLang="ar-IQ" sz="2800" b="1" dirty="0" smtClean="0">
                <a:solidFill>
                  <a:srgbClr val="FF0000"/>
                </a:solidFill>
                <a:latin typeface="Simplified Arabic" pitchFamily="18" charset="-78"/>
                <a:cs typeface="Simplified Arabic" pitchFamily="18" charset="-78"/>
              </a:rPr>
              <a:t>عظيمات السمع في</a:t>
            </a:r>
            <a:r>
              <a:rPr lang="ar-IQ" altLang="ar-IQ" sz="2800" b="1" dirty="0" smtClean="0">
                <a:latin typeface="Simplified Arabic" pitchFamily="18" charset="-78"/>
                <a:cs typeface="Simplified Arabic" pitchFamily="18" charset="-78"/>
              </a:rPr>
              <a:t> الأذن الوسطى الثلاث التي تحافظ على الميزتين الأساسيتين للصوت (</a:t>
            </a:r>
            <a:r>
              <a:rPr lang="ar-IQ" altLang="ar-IQ" sz="2800" b="1" dirty="0" smtClean="0">
                <a:solidFill>
                  <a:srgbClr val="6666FF"/>
                </a:solidFill>
                <a:latin typeface="Simplified Arabic" pitchFamily="18" charset="-78"/>
                <a:cs typeface="Simplified Arabic" pitchFamily="18" charset="-78"/>
              </a:rPr>
              <a:t>الشدة والتردد</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مع الأخذ بالاعتبار أن وصول الأمواج الصوتية إلى غشاء النافذة البيضوية يكون مصحوباً </a:t>
            </a:r>
            <a:r>
              <a:rPr lang="ar-IQ" altLang="ar-IQ" sz="2800" b="1" dirty="0" smtClean="0">
                <a:solidFill>
                  <a:srgbClr val="FF0000"/>
                </a:solidFill>
                <a:latin typeface="Simplified Arabic" pitchFamily="18" charset="-78"/>
                <a:cs typeface="Simplified Arabic" pitchFamily="18" charset="-78"/>
              </a:rPr>
              <a:t>بتضخيم</a:t>
            </a:r>
            <a:r>
              <a:rPr lang="ar-IQ" altLang="ar-IQ" sz="2800" b="1" dirty="0" smtClean="0">
                <a:latin typeface="Simplified Arabic" pitchFamily="18" charset="-78"/>
                <a:cs typeface="Simplified Arabic" pitchFamily="18" charset="-78"/>
              </a:rPr>
              <a:t> للاهتزازات يصل إلى </a:t>
            </a:r>
            <a:r>
              <a:rPr lang="ar-IQ" altLang="ar-IQ" sz="2800" b="1" u="sng" dirty="0" smtClean="0">
                <a:solidFill>
                  <a:srgbClr val="FF0000"/>
                </a:solidFill>
                <a:latin typeface="Simplified Arabic" pitchFamily="18" charset="-78"/>
                <a:cs typeface="Simplified Arabic" pitchFamily="18" charset="-78"/>
              </a:rPr>
              <a:t>20</a:t>
            </a:r>
            <a:r>
              <a:rPr lang="ar-IQ" altLang="ar-IQ" sz="2800" b="1" dirty="0" smtClean="0">
                <a:latin typeface="Simplified Arabic" pitchFamily="18" charset="-78"/>
                <a:cs typeface="Simplified Arabic" pitchFamily="18" charset="-78"/>
              </a:rPr>
              <a:t> مرة.</a:t>
            </a:r>
          </a:p>
          <a:p>
            <a:pPr algn="just">
              <a:lnSpc>
                <a:spcPct val="90000"/>
              </a:lnSpc>
            </a:pPr>
            <a:r>
              <a:rPr lang="ar-IQ" altLang="ar-IQ" sz="2800" b="1" dirty="0">
                <a:solidFill>
                  <a:srgbClr val="CC66FF"/>
                </a:solidFill>
                <a:latin typeface="Simplified Arabic" pitchFamily="18" charset="-78"/>
                <a:cs typeface="Simplified Arabic" pitchFamily="18" charset="-78"/>
              </a:rPr>
              <a:t>النافذة البيضوية </a:t>
            </a:r>
            <a:r>
              <a:rPr lang="ar-IQ" altLang="ar-IQ" sz="2800" b="1" dirty="0" smtClean="0">
                <a:solidFill>
                  <a:srgbClr val="CC66FF"/>
                </a:solidFill>
                <a:latin typeface="Simplified Arabic" pitchFamily="18" charset="-78"/>
                <a:cs typeface="Simplified Arabic" pitchFamily="18" charset="-78"/>
              </a:rPr>
              <a:t>: </a:t>
            </a:r>
            <a:r>
              <a:rPr lang="ar-IQ" altLang="ar-IQ" sz="2800" b="1" dirty="0" smtClean="0">
                <a:latin typeface="Simplified Arabic" pitchFamily="18" charset="-78"/>
                <a:cs typeface="Simplified Arabic" pitchFamily="18" charset="-78"/>
              </a:rPr>
              <a:t>هي </a:t>
            </a:r>
            <a:r>
              <a:rPr lang="ar-IQ" altLang="ar-IQ" sz="2800" b="1" dirty="0">
                <a:latin typeface="Simplified Arabic" pitchFamily="18" charset="-78"/>
                <a:cs typeface="Simplified Arabic" pitchFamily="18" charset="-78"/>
              </a:rPr>
              <a:t>تقاطع الأذن الوسطى مع الأذن الداخلية ويتم الاتصال </a:t>
            </a:r>
            <a:r>
              <a:rPr lang="ar-IQ" altLang="ar-IQ" sz="2800" b="1" dirty="0" smtClean="0">
                <a:latin typeface="Simplified Arabic" pitchFamily="18" charset="-78"/>
                <a:cs typeface="Simplified Arabic" pitchFamily="18" charset="-78"/>
              </a:rPr>
              <a:t>بالأذن الداخلية </a:t>
            </a:r>
            <a:r>
              <a:rPr lang="ar-IQ" altLang="ar-IQ" sz="2800" b="1" dirty="0">
                <a:latin typeface="Simplified Arabic" pitchFamily="18" charset="-78"/>
                <a:cs typeface="Simplified Arabic" pitchFamily="18" charset="-78"/>
              </a:rPr>
              <a:t>مباشرة بواسطة </a:t>
            </a:r>
            <a:r>
              <a:rPr lang="ar-IQ" altLang="ar-IQ" sz="2800" b="1" dirty="0" smtClean="0">
                <a:latin typeface="Simplified Arabic" pitchFamily="18" charset="-78"/>
                <a:cs typeface="Simplified Arabic" pitchFamily="18" charset="-78"/>
              </a:rPr>
              <a:t>عظم الرِّكَاب.</a:t>
            </a:r>
          </a:p>
          <a:p>
            <a:pPr algn="just" eaLnBrk="1" hangingPunct="1">
              <a:lnSpc>
                <a:spcPct val="90000"/>
              </a:lnSpc>
            </a:pPr>
            <a:r>
              <a:rPr lang="ar-IQ" altLang="ar-IQ" sz="2800" b="1" dirty="0" smtClean="0">
                <a:latin typeface="Simplified Arabic" pitchFamily="18" charset="-78"/>
                <a:cs typeface="Simplified Arabic" pitchFamily="18" charset="-78"/>
              </a:rPr>
              <a:t>تؤدي اهتزازات </a:t>
            </a:r>
            <a:r>
              <a:rPr lang="ar-IQ" altLang="ar-IQ" sz="2800" b="1" dirty="0" smtClean="0">
                <a:solidFill>
                  <a:srgbClr val="FF0000"/>
                </a:solidFill>
                <a:latin typeface="Simplified Arabic" pitchFamily="18" charset="-78"/>
                <a:cs typeface="Simplified Arabic" pitchFamily="18" charset="-78"/>
              </a:rPr>
              <a:t>النافذة البيضوية </a:t>
            </a:r>
            <a:r>
              <a:rPr lang="ar-IQ" altLang="ar-IQ" sz="2800" b="1" dirty="0" smtClean="0">
                <a:latin typeface="Simplified Arabic" pitchFamily="18" charset="-78"/>
                <a:cs typeface="Simplified Arabic" pitchFamily="18" charset="-78"/>
              </a:rPr>
              <a:t>إلى اهتزاز </a:t>
            </a:r>
            <a:r>
              <a:rPr lang="ar-IQ" altLang="ar-IQ" sz="2800" b="1" dirty="0" err="1" smtClean="0">
                <a:solidFill>
                  <a:srgbClr val="FF0000"/>
                </a:solidFill>
                <a:latin typeface="Simplified Arabic" pitchFamily="18" charset="-78"/>
                <a:cs typeface="Simplified Arabic" pitchFamily="18" charset="-78"/>
              </a:rPr>
              <a:t>الليمف</a:t>
            </a:r>
            <a:r>
              <a:rPr lang="ar-IQ" altLang="ar-IQ" sz="2800" b="1" dirty="0" smtClean="0">
                <a:latin typeface="Simplified Arabic" pitchFamily="18" charset="-78"/>
                <a:cs typeface="Simplified Arabic" pitchFamily="18" charset="-78"/>
              </a:rPr>
              <a:t> الخارجي في القناة </a:t>
            </a:r>
            <a:r>
              <a:rPr lang="ar-IQ" altLang="ar-IQ" sz="2800" b="1" dirty="0" err="1" smtClean="0">
                <a:latin typeface="Simplified Arabic" pitchFamily="18" charset="-78"/>
                <a:cs typeface="Simplified Arabic" pitchFamily="18" charset="-78"/>
              </a:rPr>
              <a:t>الدهليزية</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حيث ينقل هذا الاهتزاز إلى منطقة محددة من الغشاء القاعدي فيحركها.</a:t>
            </a:r>
          </a:p>
          <a:p>
            <a:pPr algn="just" eaLnBrk="1" hangingPunct="1">
              <a:lnSpc>
                <a:spcPct val="90000"/>
              </a:lnSpc>
            </a:pPr>
            <a:endParaRPr lang="ar-IQ" altLang="ar-IQ" sz="2800" b="1" dirty="0">
              <a:latin typeface="Simplified Arabic" pitchFamily="18" charset="-78"/>
              <a:cs typeface="Simplified Arabic" pitchFamily="18" charset="-78"/>
            </a:endParaRPr>
          </a:p>
          <a:p>
            <a:pPr algn="l" eaLnBrk="1" hangingPunct="1">
              <a:lnSpc>
                <a:spcPct val="90000"/>
              </a:lnSpc>
            </a:pPr>
            <a:r>
              <a:rPr lang="ar-IQ" altLang="ar-IQ" sz="2800" b="1" dirty="0" smtClean="0">
                <a:solidFill>
                  <a:srgbClr val="FF0000"/>
                </a:solidFill>
                <a:latin typeface="Simplified Arabic" pitchFamily="18" charset="-78"/>
                <a:cs typeface="Simplified Arabic" pitchFamily="18" charset="-78"/>
              </a:rPr>
              <a:t>تكملة ميكانيكية السمع</a:t>
            </a:r>
          </a:p>
          <a:p>
            <a:pPr eaLnBrk="1" hangingPunct="1">
              <a:lnSpc>
                <a:spcPct val="90000"/>
              </a:lnSpc>
            </a:pPr>
            <a:endParaRPr lang="en-US" altLang="ar-IQ" sz="2800" b="1" dirty="0" smtClean="0"/>
          </a:p>
        </p:txBody>
      </p:sp>
    </p:spTree>
    <p:extLst>
      <p:ext uri="{BB962C8B-B14F-4D97-AF65-F5344CB8AC3E}">
        <p14:creationId xmlns:p14="http://schemas.microsoft.com/office/powerpoint/2010/main" val="2846558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Autofit/>
          </a:bodyPr>
          <a:lstStyle/>
          <a:p>
            <a:r>
              <a:rPr lang="ar-IQ" sz="3600" b="1" dirty="0" smtClean="0">
                <a:solidFill>
                  <a:srgbClr val="FF0000"/>
                </a:solidFill>
                <a:latin typeface="Simplified Arabic" pitchFamily="18" charset="-78"/>
                <a:cs typeface="Simplified Arabic" pitchFamily="18" charset="-78"/>
              </a:rPr>
              <a:t>صورة توضح النافذة البيضوية في الأذن</a:t>
            </a:r>
            <a:endParaRPr lang="ar-IQ" sz="3600" b="1" dirty="0">
              <a:solidFill>
                <a:srgbClr val="FF0000"/>
              </a:solidFill>
              <a:latin typeface="Simplified Arabic" pitchFamily="18" charset="-78"/>
              <a:cs typeface="Simplified Arabic" pitchFamily="18"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760640"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20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تكملة لموضوع ميكانيكية السمع</a:t>
            </a:r>
            <a:endParaRPr lang="en-US" altLang="ar-IQ" sz="3200" b="1" dirty="0" smtClean="0">
              <a:solidFill>
                <a:srgbClr val="FF0000"/>
              </a:solidFill>
            </a:endParaRPr>
          </a:p>
        </p:txBody>
      </p:sp>
      <p:sp>
        <p:nvSpPr>
          <p:cNvPr id="69635" name="Rectangle 3"/>
          <p:cNvSpPr>
            <a:spLocks noGrp="1" noChangeArrowheads="1"/>
          </p:cNvSpPr>
          <p:nvPr>
            <p:ph idx="1"/>
          </p:nvPr>
        </p:nvSpPr>
        <p:spPr>
          <a:xfrm>
            <a:off x="251520" y="1196975"/>
            <a:ext cx="8640960" cy="5400675"/>
          </a:xfrm>
        </p:spPr>
        <p:txBody>
          <a:bodyPr/>
          <a:lstStyle/>
          <a:p>
            <a:pPr algn="just" eaLnBrk="1" hangingPunct="1"/>
            <a:r>
              <a:rPr lang="ar-IQ" altLang="ar-IQ" sz="2800" b="1" dirty="0" smtClean="0">
                <a:latin typeface="Simplified Arabic" pitchFamily="18" charset="-78"/>
                <a:cs typeface="Simplified Arabic" pitchFamily="18" charset="-78"/>
              </a:rPr>
              <a:t>وبهذا ينتقل الاهتزاز إلى </a:t>
            </a:r>
            <a:r>
              <a:rPr lang="ar-IQ" altLang="ar-IQ" sz="2800" b="1" dirty="0" err="1" smtClean="0">
                <a:latin typeface="Simplified Arabic" pitchFamily="18" charset="-78"/>
                <a:cs typeface="Simplified Arabic" pitchFamily="18" charset="-78"/>
              </a:rPr>
              <a:t>الليمف</a:t>
            </a:r>
            <a:r>
              <a:rPr lang="ar-IQ" altLang="ar-IQ" sz="2800" b="1" dirty="0" smtClean="0">
                <a:latin typeface="Simplified Arabic" pitchFamily="18" charset="-78"/>
                <a:cs typeface="Simplified Arabic" pitchFamily="18" charset="-78"/>
              </a:rPr>
              <a:t> الخارجي في القناة الطبلية التي تحرك بدورها غشاء النافذة الدائرية (البيضوية) التي تمثل موقعاً لامتصاص طاقة أمواج الصوت إذا تنقلها إلى هواء الإذن الوسطى ثانية.</a:t>
            </a:r>
          </a:p>
          <a:p>
            <a:pPr algn="just" eaLnBrk="1" hangingPunct="1"/>
            <a:r>
              <a:rPr lang="ar-IQ" altLang="ar-IQ" sz="2800" b="1" dirty="0" smtClean="0">
                <a:latin typeface="Simplified Arabic" pitchFamily="18" charset="-78"/>
                <a:cs typeface="Simplified Arabic" pitchFamily="18" charset="-78"/>
              </a:rPr>
              <a:t>تتحول الاهتزازات إلى </a:t>
            </a:r>
            <a:r>
              <a:rPr lang="ar-IQ" altLang="ar-IQ" sz="2800" b="1" dirty="0" smtClean="0">
                <a:solidFill>
                  <a:srgbClr val="FF0000"/>
                </a:solidFill>
                <a:latin typeface="Simplified Arabic" pitchFamily="18" charset="-78"/>
                <a:cs typeface="Simplified Arabic" pitchFamily="18" charset="-78"/>
              </a:rPr>
              <a:t>سيلات عصبية</a:t>
            </a:r>
            <a:r>
              <a:rPr lang="ar-IQ" altLang="ar-IQ" sz="2800" b="1" dirty="0" smtClean="0">
                <a:latin typeface="Simplified Arabic" pitchFamily="18" charset="-78"/>
                <a:cs typeface="Simplified Arabic" pitchFamily="18" charset="-78"/>
              </a:rPr>
              <a:t> ومسار هذه </a:t>
            </a:r>
            <a:r>
              <a:rPr lang="ar-IQ" altLang="ar-IQ" sz="2800" b="1" dirty="0" err="1" smtClean="0">
                <a:latin typeface="Simplified Arabic" pitchFamily="18" charset="-78"/>
                <a:cs typeface="Simplified Arabic" pitchFamily="18" charset="-78"/>
              </a:rPr>
              <a:t>السيلات</a:t>
            </a:r>
            <a:r>
              <a:rPr lang="ar-IQ" altLang="ar-IQ" sz="2800" b="1" dirty="0" smtClean="0">
                <a:latin typeface="Simplified Arabic" pitchFamily="18" charset="-78"/>
                <a:cs typeface="Simplified Arabic" pitchFamily="18" charset="-78"/>
              </a:rPr>
              <a:t> يحدد المنطقة التي استجابة إلى للصوت مما يمكن الدماغ من إدراك مقدار تردد الصوت.</a:t>
            </a:r>
          </a:p>
          <a:p>
            <a:pPr algn="just" eaLnBrk="1" hangingPunct="1"/>
            <a:r>
              <a:rPr lang="ar-IQ" altLang="ar-IQ" sz="2800" b="1" dirty="0" smtClean="0">
                <a:latin typeface="Simplified Arabic" pitchFamily="18" charset="-78"/>
                <a:cs typeface="Simplified Arabic" pitchFamily="18" charset="-78"/>
              </a:rPr>
              <a:t>ينقل </a:t>
            </a:r>
            <a:r>
              <a:rPr lang="ar-IQ" altLang="ar-IQ" sz="2800" b="1" dirty="0" smtClean="0">
                <a:solidFill>
                  <a:srgbClr val="FF0000"/>
                </a:solidFill>
                <a:latin typeface="Simplified Arabic" pitchFamily="18" charset="-78"/>
                <a:cs typeface="Simplified Arabic" pitchFamily="18" charset="-78"/>
              </a:rPr>
              <a:t>العصب الثامن </a:t>
            </a:r>
            <a:r>
              <a:rPr lang="ar-IQ" altLang="ar-IQ" sz="2800" b="1" dirty="0" smtClean="0">
                <a:latin typeface="Simplified Arabic" pitchFamily="18" charset="-78"/>
                <a:cs typeface="Simplified Arabic" pitchFamily="18" charset="-78"/>
              </a:rPr>
              <a:t>الإحساسات السمعية إلى النواة الزيتونية العليا ومن هناك تنقل الإحساسات إلى الحدبات السفلى في الجانب المقابل للأذن الملتقطة للصوت ومنها إلى النواة </a:t>
            </a:r>
            <a:r>
              <a:rPr lang="ar-IQ" altLang="ar-IQ" sz="2800" b="1" dirty="0" err="1" smtClean="0">
                <a:latin typeface="Simplified Arabic" pitchFamily="18" charset="-78"/>
                <a:cs typeface="Simplified Arabic" pitchFamily="18" charset="-78"/>
              </a:rPr>
              <a:t>الركبية</a:t>
            </a:r>
            <a:r>
              <a:rPr lang="ar-IQ" altLang="ar-IQ" sz="2800" b="1" dirty="0" smtClean="0">
                <a:latin typeface="Simplified Arabic" pitchFamily="18" charset="-78"/>
                <a:cs typeface="Simplified Arabic" pitchFamily="18" charset="-78"/>
              </a:rPr>
              <a:t> </a:t>
            </a:r>
            <a:r>
              <a:rPr lang="ar-IQ" altLang="ar-IQ" sz="2800" b="1" dirty="0" err="1" smtClean="0">
                <a:latin typeface="Simplified Arabic" pitchFamily="18" charset="-78"/>
                <a:cs typeface="Simplified Arabic" pitchFamily="18" charset="-78"/>
              </a:rPr>
              <a:t>الوسيطية</a:t>
            </a:r>
            <a:r>
              <a:rPr lang="ar-IQ" altLang="ar-IQ" sz="2800" b="1" dirty="0" smtClean="0">
                <a:latin typeface="Simplified Arabic" pitchFamily="18" charset="-78"/>
                <a:cs typeface="Simplified Arabic" pitchFamily="18" charset="-78"/>
              </a:rPr>
              <a:t> العائدة للمهاد في كل جانب من الدماغ ثم إلى القشرة السمعية في الفص الصدغي.</a:t>
            </a:r>
            <a:endParaRPr lang="en-US" altLang="ar-IQ" sz="2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86894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بعض إصابات الأذن </a:t>
            </a:r>
            <a:r>
              <a:rPr lang="en-US" altLang="ar-IQ" sz="3200" b="1" dirty="0" smtClean="0">
                <a:solidFill>
                  <a:srgbClr val="FF0000"/>
                </a:solidFill>
                <a:latin typeface="Simplified Arabic" pitchFamily="18" charset="-78"/>
                <a:cs typeface="Simplified Arabic" pitchFamily="18" charset="-78"/>
              </a:rPr>
              <a:t>Ear Injuries</a:t>
            </a:r>
            <a:r>
              <a:rPr lang="en-US" altLang="ar-IQ" dirty="0" smtClean="0">
                <a:solidFill>
                  <a:srgbClr val="FF0000"/>
                </a:solidFill>
                <a:latin typeface="Simplified Arabic" pitchFamily="18" charset="-78"/>
                <a:cs typeface="Simplified Arabic" pitchFamily="18" charset="-78"/>
              </a:rPr>
              <a:t> </a:t>
            </a:r>
          </a:p>
        </p:txBody>
      </p:sp>
      <p:sp>
        <p:nvSpPr>
          <p:cNvPr id="70659" name="Rectangle 3"/>
          <p:cNvSpPr>
            <a:spLocks noGrp="1" noChangeArrowheads="1"/>
          </p:cNvSpPr>
          <p:nvPr>
            <p:ph idx="1"/>
          </p:nvPr>
        </p:nvSpPr>
        <p:spPr>
          <a:xfrm>
            <a:off x="457200" y="1341438"/>
            <a:ext cx="8229600" cy="5183187"/>
          </a:xfrm>
        </p:spPr>
        <p:txBody>
          <a:bodyPr>
            <a:normAutofit fontScale="92500" lnSpcReduction="10000"/>
          </a:bodyPr>
          <a:lstStyle/>
          <a:p>
            <a:pPr algn="just" eaLnBrk="1" hangingPunct="1"/>
            <a:r>
              <a:rPr lang="ar-IQ" altLang="ar-IQ" sz="4400" b="1" dirty="0" smtClean="0">
                <a:solidFill>
                  <a:srgbClr val="FF0000"/>
                </a:solidFill>
                <a:latin typeface="Simplified Arabic" pitchFamily="18" charset="-78"/>
                <a:cs typeface="Simplified Arabic" pitchFamily="18" charset="-78"/>
              </a:rPr>
              <a:t>أولاً. الإذن </a:t>
            </a:r>
            <a:r>
              <a:rPr lang="ar-IQ" altLang="ar-IQ" sz="4400" b="1" dirty="0" err="1" smtClean="0">
                <a:solidFill>
                  <a:srgbClr val="FF0000"/>
                </a:solidFill>
                <a:latin typeface="Simplified Arabic" pitchFamily="18" charset="-78"/>
                <a:cs typeface="Simplified Arabic" pitchFamily="18" charset="-78"/>
              </a:rPr>
              <a:t>القرنيبيطية</a:t>
            </a:r>
            <a:r>
              <a:rPr lang="ar-IQ" altLang="ar-IQ" sz="4400" b="1" dirty="0" smtClean="0">
                <a:solidFill>
                  <a:srgbClr val="FF0000"/>
                </a:solidFill>
                <a:latin typeface="Simplified Arabic" pitchFamily="18" charset="-78"/>
                <a:cs typeface="Simplified Arabic" pitchFamily="18" charset="-78"/>
              </a:rPr>
              <a:t> :</a:t>
            </a:r>
          </a:p>
          <a:p>
            <a:pPr algn="just" eaLnBrk="1" hangingPunct="1"/>
            <a:r>
              <a:rPr lang="ar-IQ" altLang="ar-IQ" sz="4400" b="1" dirty="0" smtClean="0">
                <a:latin typeface="Simplified Arabic" pitchFamily="18" charset="-78"/>
                <a:cs typeface="Simplified Arabic" pitchFamily="18" charset="-78"/>
              </a:rPr>
              <a:t>يتعرض صيوان الإذن المتكون من (غضاريف مطاطية مغطاة بالجلد) إلى شدة خارجية في الملاكمة </a:t>
            </a:r>
          </a:p>
          <a:p>
            <a:pPr algn="just" eaLnBrk="1" hangingPunct="1"/>
            <a:r>
              <a:rPr lang="ar-IQ" altLang="ar-IQ" sz="4400" b="1" dirty="0" smtClean="0">
                <a:latin typeface="Simplified Arabic" pitchFamily="18" charset="-78"/>
                <a:cs typeface="Simplified Arabic" pitchFamily="18" charset="-78"/>
              </a:rPr>
              <a:t>مما يؤدي إلى نزف بين الغضروف والجلد وتجمع الدم</a:t>
            </a:r>
          </a:p>
          <a:p>
            <a:pPr algn="just" eaLnBrk="1" hangingPunct="1"/>
            <a:r>
              <a:rPr lang="ar-IQ" altLang="ar-IQ" sz="4400" b="1" dirty="0" smtClean="0">
                <a:latin typeface="Simplified Arabic" pitchFamily="18" charset="-78"/>
                <a:cs typeface="Simplified Arabic" pitchFamily="18" charset="-78"/>
              </a:rPr>
              <a:t>وبعد التخثر والتليف يَترك ندبة على الصيوان (إذا أهمل علاجه).</a:t>
            </a:r>
            <a:r>
              <a:rPr lang="en-US" altLang="ar-IQ" sz="4400" b="1" dirty="0" smtClean="0">
                <a:latin typeface="Simplified Arabic" pitchFamily="18" charset="-78"/>
                <a:cs typeface="Simplified Arabic" pitchFamily="18" charset="-78"/>
              </a:rPr>
              <a:t> </a:t>
            </a:r>
          </a:p>
        </p:txBody>
      </p:sp>
    </p:spTree>
    <p:extLst>
      <p:ext uri="{BB962C8B-B14F-4D97-AF65-F5344CB8AC3E}">
        <p14:creationId xmlns:p14="http://schemas.microsoft.com/office/powerpoint/2010/main" val="2486617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p:nvPr>
        </p:nvSpPr>
        <p:spPr>
          <a:xfrm>
            <a:off x="457200" y="115888"/>
            <a:ext cx="8229600" cy="576262"/>
          </a:xfrm>
        </p:spPr>
        <p:txBody>
          <a:bodyPr>
            <a:normAutofit fontScale="90000"/>
          </a:bodyPr>
          <a:lstStyle/>
          <a:p>
            <a:r>
              <a:rPr lang="ar-IQ" altLang="ar-IQ" sz="3200" b="1" dirty="0" smtClean="0">
                <a:solidFill>
                  <a:srgbClr val="FF0000"/>
                </a:solidFill>
                <a:latin typeface="Simplified Arabic" pitchFamily="18" charset="-78"/>
                <a:cs typeface="Simplified Arabic" pitchFamily="18" charset="-78"/>
              </a:rPr>
              <a:t>صورة توضح إصابة الإذن </a:t>
            </a:r>
            <a:r>
              <a:rPr lang="ar-IQ" altLang="ar-IQ" sz="3200" b="1" dirty="0" err="1" smtClean="0">
                <a:solidFill>
                  <a:srgbClr val="FF0000"/>
                </a:solidFill>
                <a:latin typeface="Simplified Arabic" pitchFamily="18" charset="-78"/>
                <a:cs typeface="Simplified Arabic" pitchFamily="18" charset="-78"/>
              </a:rPr>
              <a:t>القرنبيطية</a:t>
            </a:r>
            <a:endParaRPr lang="ar-IQ" altLang="ar-IQ" sz="3200" b="1" dirty="0" smtClean="0">
              <a:solidFill>
                <a:srgbClr val="FF0000"/>
              </a:solidFill>
              <a:latin typeface="Simplified Arabic" pitchFamily="18" charset="-78"/>
              <a:cs typeface="Simplified Arabic" pitchFamily="18" charset="-78"/>
            </a:endParaRPr>
          </a:p>
        </p:txBody>
      </p:sp>
      <p:pic>
        <p:nvPicPr>
          <p:cNvPr id="716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908050"/>
            <a:ext cx="6911975" cy="5689600"/>
          </a:xfrm>
          <a:noFill/>
        </p:spPr>
      </p:pic>
    </p:spTree>
    <p:extLst>
      <p:ext uri="{BB962C8B-B14F-4D97-AF65-F5344CB8AC3E}">
        <p14:creationId xmlns:p14="http://schemas.microsoft.com/office/powerpoint/2010/main" val="1961534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علاج إصابة الأذن </a:t>
            </a:r>
            <a:r>
              <a:rPr lang="ar-IQ" altLang="ar-IQ" sz="3200" b="1" dirty="0" err="1" smtClean="0">
                <a:solidFill>
                  <a:srgbClr val="FF0000"/>
                </a:solidFill>
                <a:latin typeface="Simplified Arabic" pitchFamily="18" charset="-78"/>
                <a:cs typeface="Simplified Arabic" pitchFamily="18" charset="-78"/>
              </a:rPr>
              <a:t>القرنيبيطية</a:t>
            </a:r>
            <a:r>
              <a:rPr lang="ar-IQ" altLang="ar-IQ" sz="3200" b="1" dirty="0" smtClean="0">
                <a:solidFill>
                  <a:srgbClr val="FF0000"/>
                </a:solidFill>
                <a:latin typeface="Simplified Arabic" pitchFamily="18" charset="-78"/>
                <a:cs typeface="Simplified Arabic" pitchFamily="18" charset="-78"/>
              </a:rPr>
              <a:t>  </a:t>
            </a:r>
            <a:r>
              <a:rPr lang="en-US" altLang="ar-IQ" sz="3200" b="1" dirty="0" smtClean="0">
                <a:solidFill>
                  <a:srgbClr val="FF0000"/>
                </a:solidFill>
                <a:latin typeface="Simplified Arabic" pitchFamily="18" charset="-78"/>
                <a:cs typeface="Simplified Arabic" pitchFamily="18" charset="-78"/>
              </a:rPr>
              <a:t>Therapeutic</a:t>
            </a:r>
            <a:r>
              <a:rPr lang="en-US" altLang="ar-IQ" sz="4000" dirty="0" smtClean="0">
                <a:solidFill>
                  <a:srgbClr val="FF0000"/>
                </a:solidFill>
                <a:latin typeface="Simplified Arabic" pitchFamily="18" charset="-78"/>
                <a:cs typeface="Simplified Arabic" pitchFamily="18" charset="-78"/>
              </a:rPr>
              <a:t> </a:t>
            </a:r>
          </a:p>
        </p:txBody>
      </p:sp>
      <p:sp>
        <p:nvSpPr>
          <p:cNvPr id="72707" name="Rectangle 3"/>
          <p:cNvSpPr>
            <a:spLocks noGrp="1" noChangeArrowheads="1"/>
          </p:cNvSpPr>
          <p:nvPr>
            <p:ph idx="1"/>
          </p:nvPr>
        </p:nvSpPr>
        <p:spPr>
          <a:xfrm>
            <a:off x="457200" y="1196975"/>
            <a:ext cx="8229600" cy="5400675"/>
          </a:xfrm>
        </p:spPr>
        <p:txBody>
          <a:bodyPr>
            <a:normAutofit/>
          </a:bodyPr>
          <a:lstStyle/>
          <a:p>
            <a:pPr algn="just" eaLnBrk="1" hangingPunct="1"/>
            <a:r>
              <a:rPr lang="ar-IQ" altLang="ar-IQ" sz="4800" b="1" dirty="0" smtClean="0">
                <a:latin typeface="Simplified Arabic" pitchFamily="18" charset="-78"/>
                <a:cs typeface="Simplified Arabic" pitchFamily="18" charset="-78"/>
              </a:rPr>
              <a:t>1. كمادات باردة </a:t>
            </a:r>
            <a:r>
              <a:rPr lang="ar-IQ" altLang="ar-IQ" sz="2800" b="1" dirty="0" smtClean="0">
                <a:latin typeface="Simplified Arabic" pitchFamily="18" charset="-78"/>
                <a:cs typeface="Simplified Arabic" pitchFamily="18" charset="-78"/>
              </a:rPr>
              <a:t>(</a:t>
            </a:r>
            <a:r>
              <a:rPr lang="en-US" altLang="ar-IQ" sz="2800" b="1" dirty="0" smtClean="0">
                <a:latin typeface="Simplified Arabic" pitchFamily="18" charset="-78"/>
                <a:cs typeface="Simplified Arabic" pitchFamily="18" charset="-78"/>
              </a:rPr>
              <a:t>Cold compress</a:t>
            </a:r>
            <a:r>
              <a:rPr lang="ar-IQ" altLang="ar-IQ" sz="2800" b="1" dirty="0" smtClean="0">
                <a:latin typeface="Simplified Arabic" pitchFamily="18" charset="-78"/>
                <a:cs typeface="Simplified Arabic" pitchFamily="18" charset="-78"/>
              </a:rPr>
              <a:t>) </a:t>
            </a:r>
          </a:p>
          <a:p>
            <a:pPr algn="just" eaLnBrk="1" hangingPunct="1"/>
            <a:r>
              <a:rPr lang="ar-IQ" altLang="ar-IQ" sz="4800" b="1" dirty="0" smtClean="0">
                <a:latin typeface="Simplified Arabic" pitchFamily="18" charset="-78"/>
                <a:cs typeface="Simplified Arabic" pitchFamily="18" charset="-78"/>
              </a:rPr>
              <a:t>لمدة نصف ساعة على المنطقة المصابة.</a:t>
            </a:r>
          </a:p>
          <a:p>
            <a:pPr algn="just" eaLnBrk="1" hangingPunct="1"/>
            <a:r>
              <a:rPr lang="ar-IQ" altLang="ar-IQ" sz="4800" b="1" dirty="0" smtClean="0">
                <a:latin typeface="Simplified Arabic" pitchFamily="18" charset="-78"/>
                <a:cs typeface="Simplified Arabic" pitchFamily="18" charset="-78"/>
              </a:rPr>
              <a:t>2. سحب التجمع الدموي بواسطة إبرة معقمة </a:t>
            </a:r>
            <a:r>
              <a:rPr lang="en-US" altLang="ar-IQ" sz="4800" b="1" dirty="0" smtClean="0">
                <a:latin typeface="Simplified Arabic" pitchFamily="18" charset="-78"/>
                <a:cs typeface="Simplified Arabic" pitchFamily="18" charset="-78"/>
              </a:rPr>
              <a:t>(Injection)</a:t>
            </a:r>
            <a:r>
              <a:rPr lang="ar-IQ" altLang="ar-IQ" sz="4800" b="1" dirty="0" smtClean="0">
                <a:latin typeface="Simplified Arabic" pitchFamily="18" charset="-78"/>
                <a:cs typeface="Simplified Arabic" pitchFamily="18" charset="-78"/>
              </a:rPr>
              <a:t> لمدة أسبوع أو أكثر.</a:t>
            </a:r>
            <a:endParaRPr lang="en-US" altLang="ar-IQ" sz="4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278754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وان 1"/>
          <p:cNvSpPr>
            <a:spLocks noGrp="1"/>
          </p:cNvSpPr>
          <p:nvPr>
            <p:ph type="title"/>
          </p:nvPr>
        </p:nvSpPr>
        <p:spPr>
          <a:xfrm>
            <a:off x="457200" y="115888"/>
            <a:ext cx="8229600" cy="576262"/>
          </a:xfrm>
        </p:spPr>
        <p:txBody>
          <a:bodyPr>
            <a:normAutofit fontScale="90000"/>
          </a:bodyPr>
          <a:lstStyle/>
          <a:p>
            <a:r>
              <a:rPr lang="ar-IQ" altLang="ar-IQ" sz="3200" b="1" dirty="0" smtClean="0">
                <a:solidFill>
                  <a:srgbClr val="FF0000"/>
                </a:solidFill>
                <a:latin typeface="Simplified Arabic" pitchFamily="18" charset="-78"/>
                <a:cs typeface="Simplified Arabic" pitchFamily="18" charset="-78"/>
              </a:rPr>
              <a:t>صورة توضح علاج إصابة الإذن </a:t>
            </a:r>
            <a:r>
              <a:rPr lang="ar-IQ" altLang="ar-IQ" sz="3200" b="1" dirty="0" err="1" smtClean="0">
                <a:solidFill>
                  <a:srgbClr val="FF0000"/>
                </a:solidFill>
                <a:latin typeface="Simplified Arabic" pitchFamily="18" charset="-78"/>
                <a:cs typeface="Simplified Arabic" pitchFamily="18" charset="-78"/>
              </a:rPr>
              <a:t>القرنبيطية</a:t>
            </a:r>
            <a:endParaRPr lang="ar-IQ" altLang="ar-IQ" sz="3200" b="1" dirty="0" smtClean="0">
              <a:solidFill>
                <a:srgbClr val="FF0000"/>
              </a:solidFill>
              <a:latin typeface="Simplified Arabic" pitchFamily="18" charset="-78"/>
              <a:cs typeface="Simplified Arabic" pitchFamily="18" charset="-78"/>
            </a:endParaRPr>
          </a:p>
        </p:txBody>
      </p:sp>
      <p:pic>
        <p:nvPicPr>
          <p:cNvPr id="737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836613"/>
            <a:ext cx="7058025" cy="5832475"/>
          </a:xfrm>
          <a:noFill/>
        </p:spPr>
      </p:pic>
    </p:spTree>
    <p:extLst>
      <p:ext uri="{BB962C8B-B14F-4D97-AF65-F5344CB8AC3E}">
        <p14:creationId xmlns:p14="http://schemas.microsoft.com/office/powerpoint/2010/main" val="323508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706437"/>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ثانياً. جسم غريب في الإذن</a:t>
            </a:r>
            <a:r>
              <a:rPr lang="ar-IQ" altLang="ar-IQ" sz="4000" b="1" dirty="0" smtClean="0">
                <a:solidFill>
                  <a:srgbClr val="FF0000"/>
                </a:solidFill>
                <a:latin typeface="Simplified Arabic" pitchFamily="18" charset="-78"/>
                <a:cs typeface="Simplified Arabic" pitchFamily="18" charset="-78"/>
              </a:rPr>
              <a:t> </a:t>
            </a:r>
            <a:endParaRPr lang="en-US" altLang="ar-IQ" sz="4000" b="1" dirty="0" smtClean="0">
              <a:solidFill>
                <a:srgbClr val="FF0000"/>
              </a:solidFill>
              <a:latin typeface="Simplified Arabic" pitchFamily="18" charset="-78"/>
              <a:cs typeface="Simplified Arabic" pitchFamily="18" charset="-78"/>
            </a:endParaRPr>
          </a:p>
        </p:txBody>
      </p:sp>
      <p:sp>
        <p:nvSpPr>
          <p:cNvPr id="74755" name="Rectangle 3"/>
          <p:cNvSpPr>
            <a:spLocks noGrp="1" noChangeArrowheads="1"/>
          </p:cNvSpPr>
          <p:nvPr>
            <p:ph idx="1"/>
          </p:nvPr>
        </p:nvSpPr>
        <p:spPr>
          <a:xfrm>
            <a:off x="250825" y="1125538"/>
            <a:ext cx="8713788" cy="5327650"/>
          </a:xfrm>
        </p:spPr>
        <p:txBody>
          <a:bodyPr/>
          <a:lstStyle/>
          <a:p>
            <a:pPr algn="just" eaLnBrk="1" hangingPunct="1"/>
            <a:r>
              <a:rPr lang="ar-IQ" altLang="ar-IQ" sz="4400" b="1" dirty="0" smtClean="0">
                <a:latin typeface="Simplified Arabic" pitchFamily="18" charset="-78"/>
                <a:cs typeface="Simplified Arabic" pitchFamily="18" charset="-78"/>
              </a:rPr>
              <a:t>وتشمل دخول الحشرات أو أي جسم آخر.</a:t>
            </a:r>
          </a:p>
          <a:p>
            <a:pPr algn="just" eaLnBrk="1" hangingPunct="1"/>
            <a:r>
              <a:rPr lang="ar-IQ" altLang="ar-IQ" sz="4400" b="1" dirty="0" smtClean="0">
                <a:solidFill>
                  <a:srgbClr val="FF0000"/>
                </a:solidFill>
                <a:latin typeface="Simplified Arabic" pitchFamily="18" charset="-78"/>
                <a:cs typeface="Simplified Arabic" pitchFamily="18" charset="-78"/>
              </a:rPr>
              <a:t>العلاج  </a:t>
            </a:r>
            <a:r>
              <a:rPr lang="en-US" altLang="ar-IQ" sz="4400" b="1" dirty="0" smtClean="0">
                <a:solidFill>
                  <a:srgbClr val="FF0000"/>
                </a:solidFill>
                <a:latin typeface="Simplified Arabic" pitchFamily="18" charset="-78"/>
                <a:cs typeface="Simplified Arabic" pitchFamily="18" charset="-78"/>
              </a:rPr>
              <a:t>Therapeutic </a:t>
            </a:r>
            <a:endParaRPr lang="ar-IQ" altLang="ar-IQ" sz="4400" b="1" dirty="0" smtClean="0">
              <a:solidFill>
                <a:srgbClr val="FF0000"/>
              </a:solidFill>
              <a:latin typeface="Simplified Arabic" pitchFamily="18" charset="-78"/>
              <a:cs typeface="Simplified Arabic" pitchFamily="18" charset="-78"/>
            </a:endParaRPr>
          </a:p>
          <a:p>
            <a:pPr algn="just" eaLnBrk="1" hangingPunct="1"/>
            <a:r>
              <a:rPr lang="ar-IQ" altLang="ar-IQ" sz="4400" b="1" dirty="0" smtClean="0">
                <a:latin typeface="Simplified Arabic" pitchFamily="18" charset="-78"/>
                <a:cs typeface="Simplified Arabic" pitchFamily="18" charset="-78"/>
              </a:rPr>
              <a:t>ميلان جهة الإذن المصابة للسماح بخروج الجسم.</a:t>
            </a:r>
          </a:p>
          <a:p>
            <a:pPr algn="just" eaLnBrk="1" hangingPunct="1"/>
            <a:r>
              <a:rPr lang="ar-IQ" altLang="ar-IQ" sz="4400" b="1" dirty="0" smtClean="0">
                <a:latin typeface="Simplified Arabic" pitchFamily="18" charset="-78"/>
                <a:cs typeface="Simplified Arabic" pitchFamily="18" charset="-78"/>
              </a:rPr>
              <a:t>في حالة فشل هذه الطريقة (تُغسل الإذن بماء دافئ لإزالة الجسم الغريب).</a:t>
            </a:r>
            <a:endParaRPr lang="en-US" altLang="ar-IQ" sz="44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240628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ctr"/>
            <a:r>
              <a:rPr lang="ar-IQ" sz="4800" b="1" dirty="0" smtClean="0">
                <a:solidFill>
                  <a:srgbClr val="FF0000"/>
                </a:solidFill>
                <a:latin typeface="Simplified Arabic" pitchFamily="18" charset="-78"/>
                <a:cs typeface="Simplified Arabic" pitchFamily="18" charset="-78"/>
              </a:rPr>
              <a:t>انتهت حاسة السمع</a:t>
            </a:r>
          </a:p>
          <a:p>
            <a:pPr algn="ctr"/>
            <a:r>
              <a:rPr lang="ar-IQ" sz="4800" b="1" dirty="0" smtClean="0">
                <a:solidFill>
                  <a:srgbClr val="FF0000"/>
                </a:solidFill>
                <a:latin typeface="Simplified Arabic" pitchFamily="18" charset="-78"/>
                <a:cs typeface="Simplified Arabic" pitchFamily="18" charset="-78"/>
              </a:rPr>
              <a:t>الأن نبدأ حاسة التذوق</a:t>
            </a:r>
            <a:endParaRPr lang="ar-IQ" sz="48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102772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رابعاً : حاسة التذوق (اللسان) </a:t>
            </a:r>
            <a:r>
              <a:rPr lang="en-US" altLang="ar-IQ" sz="3200" b="1" dirty="0" smtClean="0">
                <a:solidFill>
                  <a:srgbClr val="FF0000"/>
                </a:solidFill>
                <a:latin typeface="Simplified Arabic" pitchFamily="18" charset="-78"/>
                <a:cs typeface="Simplified Arabic" pitchFamily="18" charset="-78"/>
              </a:rPr>
              <a:t> Sense of taste</a:t>
            </a:r>
          </a:p>
        </p:txBody>
      </p:sp>
      <p:sp>
        <p:nvSpPr>
          <p:cNvPr id="75779" name="Rectangle 3"/>
          <p:cNvSpPr>
            <a:spLocks noGrp="1" noChangeArrowheads="1"/>
          </p:cNvSpPr>
          <p:nvPr>
            <p:ph idx="1"/>
          </p:nvPr>
        </p:nvSpPr>
        <p:spPr>
          <a:xfrm>
            <a:off x="323528" y="1196975"/>
            <a:ext cx="8496944" cy="5327650"/>
          </a:xfrm>
        </p:spPr>
        <p:txBody>
          <a:bodyPr>
            <a:normAutofit fontScale="85000" lnSpcReduction="20000"/>
          </a:bodyPr>
          <a:lstStyle/>
          <a:p>
            <a:pPr algn="just" eaLnBrk="1" hangingPunct="1"/>
            <a:r>
              <a:rPr lang="ar-IQ" altLang="ar-IQ" sz="4000" b="1" dirty="0" smtClean="0">
                <a:solidFill>
                  <a:srgbClr val="00B0F0"/>
                </a:solidFill>
                <a:latin typeface="Simplified Arabic" pitchFamily="18" charset="-78"/>
                <a:cs typeface="Simplified Arabic" pitchFamily="18" charset="-78"/>
              </a:rPr>
              <a:t>توجد مستقبلات الذوق على كل من:-</a:t>
            </a:r>
          </a:p>
          <a:p>
            <a:pPr algn="just" eaLnBrk="1" hangingPunct="1"/>
            <a:r>
              <a:rPr lang="ar-IQ" altLang="ar-IQ" sz="4000" b="1" dirty="0" smtClean="0">
                <a:latin typeface="Simplified Arabic" pitchFamily="18" charset="-78"/>
                <a:cs typeface="Simplified Arabic" pitchFamily="18" charset="-78"/>
              </a:rPr>
              <a:t>- اللسان </a:t>
            </a:r>
          </a:p>
          <a:p>
            <a:pPr algn="just" eaLnBrk="1" hangingPunct="1"/>
            <a:r>
              <a:rPr lang="ar-IQ" altLang="ar-IQ" sz="4000" b="1" dirty="0" smtClean="0">
                <a:latin typeface="Simplified Arabic" pitchFamily="18" charset="-78"/>
                <a:cs typeface="Simplified Arabic" pitchFamily="18" charset="-78"/>
              </a:rPr>
              <a:t>  - وسقف الحلق </a:t>
            </a:r>
          </a:p>
          <a:p>
            <a:pPr algn="just" eaLnBrk="1" hangingPunct="1"/>
            <a:r>
              <a:rPr lang="ar-IQ" altLang="ar-IQ" sz="4000" b="1" dirty="0" smtClean="0">
                <a:latin typeface="Simplified Arabic" pitchFamily="18" charset="-78"/>
                <a:cs typeface="Simplified Arabic" pitchFamily="18" charset="-78"/>
              </a:rPr>
              <a:t>    - والبلعوم.</a:t>
            </a:r>
          </a:p>
          <a:p>
            <a:pPr algn="just" eaLnBrk="1" hangingPunct="1"/>
            <a:r>
              <a:rPr lang="ar-IQ" altLang="ar-IQ" sz="4000" b="1" dirty="0" smtClean="0">
                <a:latin typeface="Simplified Arabic" pitchFamily="18" charset="-78"/>
                <a:cs typeface="Simplified Arabic" pitchFamily="18" charset="-78"/>
              </a:rPr>
              <a:t>فعلى سطح اللسان مغطى بنتوءات </a:t>
            </a:r>
            <a:r>
              <a:rPr lang="ar-SA" altLang="ar-IQ" sz="4000" b="1" dirty="0" smtClean="0">
                <a:latin typeface="Simplified Arabic" pitchFamily="18" charset="-78"/>
                <a:cs typeface="Simplified Arabic" pitchFamily="18" charset="-78"/>
              </a:rPr>
              <a:t>وتختلف هذه الحلمات في تخصصاتها حيث أن لكل منها تذوق معين </a:t>
            </a:r>
            <a:endParaRPr lang="ar-IQ" altLang="ar-IQ" sz="4000" b="1" dirty="0" smtClean="0">
              <a:latin typeface="Simplified Arabic" pitchFamily="18" charset="-78"/>
              <a:cs typeface="Simplified Arabic" pitchFamily="18" charset="-78"/>
            </a:endParaRPr>
          </a:p>
          <a:p>
            <a:pPr algn="just" eaLnBrk="1" hangingPunct="1"/>
            <a:r>
              <a:rPr lang="ar-SA" altLang="ar-IQ" sz="4000" b="1" dirty="0" smtClean="0">
                <a:latin typeface="Simplified Arabic" pitchFamily="18" charset="-78"/>
                <a:cs typeface="Simplified Arabic" pitchFamily="18" charset="-78"/>
              </a:rPr>
              <a:t>فمنها ما هو مسئول عن تذوق المذاق الحلو </a:t>
            </a:r>
            <a:endParaRPr lang="ar-IQ" altLang="ar-IQ" sz="4000" b="1" dirty="0" smtClean="0">
              <a:latin typeface="Simplified Arabic" pitchFamily="18" charset="-78"/>
              <a:cs typeface="Simplified Arabic" pitchFamily="18" charset="-78"/>
            </a:endParaRPr>
          </a:p>
          <a:p>
            <a:pPr algn="just" eaLnBrk="1" hangingPunct="1"/>
            <a:r>
              <a:rPr lang="ar-SA" altLang="ar-IQ" sz="4000" b="1" dirty="0" smtClean="0">
                <a:latin typeface="Simplified Arabic" pitchFamily="18" charset="-78"/>
                <a:cs typeface="Simplified Arabic" pitchFamily="18" charset="-78"/>
              </a:rPr>
              <a:t>والبعض الآخر عن المذاق المر أو الحاذق أو السكري وغيرها من خلال الأعصاب الموجودة في الحلمات إلى مركز التذوق المخ.</a:t>
            </a:r>
            <a:r>
              <a:rPr lang="ar-SA" altLang="ar-IQ" dirty="0" smtClean="0">
                <a:latin typeface="Simplified Arabic" pitchFamily="18" charset="-78"/>
                <a:cs typeface="Simplified Arabic" pitchFamily="18" charset="-78"/>
              </a:rPr>
              <a:t> </a:t>
            </a:r>
            <a:endParaRPr lang="en-US" altLang="ar-IQ"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09789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Autofit/>
          </a:bodyPr>
          <a:lstStyle/>
          <a:p>
            <a:r>
              <a:rPr lang="ar-IQ" sz="3600" b="1" dirty="0" smtClean="0">
                <a:solidFill>
                  <a:srgbClr val="FF0000"/>
                </a:solidFill>
                <a:latin typeface="Simplified Arabic" pitchFamily="18" charset="-78"/>
                <a:cs typeface="Simplified Arabic" pitchFamily="18" charset="-78"/>
              </a:rPr>
              <a:t>تذكير بالمحاضرة السابقة (14)</a:t>
            </a:r>
            <a:endParaRPr lang="ar-IQ" sz="3600" b="1" dirty="0"/>
          </a:p>
        </p:txBody>
      </p:sp>
      <p:sp>
        <p:nvSpPr>
          <p:cNvPr id="3" name="عنصر نائب للمحتوى 2"/>
          <p:cNvSpPr>
            <a:spLocks noGrp="1"/>
          </p:cNvSpPr>
          <p:nvPr>
            <p:ph idx="1"/>
          </p:nvPr>
        </p:nvSpPr>
        <p:spPr>
          <a:xfrm>
            <a:off x="457200" y="1124744"/>
            <a:ext cx="8229600" cy="5001419"/>
          </a:xfrm>
        </p:spPr>
        <p:txBody>
          <a:bodyPr>
            <a:normAutofit lnSpcReduction="10000"/>
          </a:bodyPr>
          <a:lstStyle/>
          <a:p>
            <a:pPr algn="ctr"/>
            <a:r>
              <a:rPr lang="ar-IQ" sz="6000" b="1" dirty="0">
                <a:solidFill>
                  <a:srgbClr val="FF0000"/>
                </a:solidFill>
                <a:latin typeface="Simplified Arabic" pitchFamily="18" charset="-78"/>
                <a:cs typeface="Simplified Arabic" pitchFamily="18" charset="-78"/>
              </a:rPr>
              <a:t>انتهت المحاضرة السابقة رقم (14</a:t>
            </a:r>
            <a:r>
              <a:rPr lang="ar-IQ" sz="6000" b="1" dirty="0" smtClean="0">
                <a:solidFill>
                  <a:srgbClr val="FF0000"/>
                </a:solidFill>
                <a:latin typeface="Simplified Arabic" pitchFamily="18" charset="-78"/>
                <a:cs typeface="Simplified Arabic" pitchFamily="18" charset="-78"/>
              </a:rPr>
              <a:t>)</a:t>
            </a:r>
          </a:p>
          <a:p>
            <a:pPr algn="ctr"/>
            <a:r>
              <a:rPr lang="ar-IQ" sz="6000" dirty="0" smtClean="0">
                <a:solidFill>
                  <a:srgbClr val="FF0000"/>
                </a:solidFill>
                <a:latin typeface="Simplified Arabic" pitchFamily="18" charset="-78"/>
                <a:cs typeface="Simplified Arabic" pitchFamily="18" charset="-78"/>
              </a:rPr>
              <a:t>وصلنا إلى نهاية حاسة الشم</a:t>
            </a:r>
          </a:p>
          <a:p>
            <a:pPr algn="ctr"/>
            <a:r>
              <a:rPr lang="ar-IQ" sz="6000" dirty="0" smtClean="0">
                <a:solidFill>
                  <a:srgbClr val="FF0000"/>
                </a:solidFill>
                <a:latin typeface="Simplified Arabic" pitchFamily="18" charset="-78"/>
                <a:cs typeface="Simplified Arabic" pitchFamily="18" charset="-78"/>
              </a:rPr>
              <a:t>نبدأ المحاضرة رقم (15) </a:t>
            </a:r>
          </a:p>
          <a:p>
            <a:pPr algn="ctr"/>
            <a:r>
              <a:rPr lang="ar-IQ" sz="6000" dirty="0" smtClean="0">
                <a:solidFill>
                  <a:srgbClr val="FF0000"/>
                </a:solidFill>
                <a:latin typeface="Simplified Arabic" pitchFamily="18" charset="-78"/>
                <a:cs typeface="Simplified Arabic" pitchFamily="18" charset="-78"/>
              </a:rPr>
              <a:t>من موضوع حاسة السمع</a:t>
            </a:r>
            <a:endParaRPr lang="ar-IQ" sz="6000"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961697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633412"/>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ميكانيكية التذوق</a:t>
            </a:r>
            <a:endParaRPr lang="en-US" altLang="ar-IQ" sz="3200" b="1" dirty="0" smtClean="0">
              <a:solidFill>
                <a:srgbClr val="FF0000"/>
              </a:solidFill>
              <a:latin typeface="Simplified Arabic" pitchFamily="18" charset="-78"/>
              <a:cs typeface="Simplified Arabic" pitchFamily="18" charset="-78"/>
            </a:endParaRPr>
          </a:p>
        </p:txBody>
      </p:sp>
      <p:sp>
        <p:nvSpPr>
          <p:cNvPr id="76803" name="Rectangle 3"/>
          <p:cNvSpPr>
            <a:spLocks noGrp="1" noChangeArrowheads="1"/>
          </p:cNvSpPr>
          <p:nvPr>
            <p:ph idx="1"/>
          </p:nvPr>
        </p:nvSpPr>
        <p:spPr>
          <a:xfrm>
            <a:off x="179512" y="1052513"/>
            <a:ext cx="8785101" cy="5472112"/>
          </a:xfrm>
        </p:spPr>
        <p:txBody>
          <a:bodyPr/>
          <a:lstStyle/>
          <a:p>
            <a:pPr algn="just" eaLnBrk="1" hangingPunct="1"/>
            <a:r>
              <a:rPr lang="ar-IQ" altLang="ar-IQ" b="1" dirty="0" smtClean="0">
                <a:solidFill>
                  <a:srgbClr val="00B0F0"/>
                </a:solidFill>
                <a:latin typeface="Simplified Arabic" pitchFamily="18" charset="-78"/>
                <a:cs typeface="Simplified Arabic" pitchFamily="18" charset="-78"/>
              </a:rPr>
              <a:t>لتذوق مادة معينة يجب أن تكون تلك المادة:-</a:t>
            </a:r>
          </a:p>
          <a:p>
            <a:pPr algn="just" eaLnBrk="1" hangingPunct="1"/>
            <a:r>
              <a:rPr lang="ar-IQ" altLang="ar-IQ" b="1" dirty="0">
                <a:latin typeface="Simplified Arabic" pitchFamily="18" charset="-78"/>
                <a:cs typeface="Simplified Arabic" pitchFamily="18" charset="-78"/>
              </a:rPr>
              <a:t>-</a:t>
            </a:r>
            <a:r>
              <a:rPr lang="ar-IQ" altLang="ar-IQ" b="1" dirty="0" smtClean="0">
                <a:latin typeface="Simplified Arabic" pitchFamily="18" charset="-78"/>
                <a:cs typeface="Simplified Arabic" pitchFamily="18" charset="-78"/>
              </a:rPr>
              <a:t> </a:t>
            </a:r>
            <a:r>
              <a:rPr lang="ar-IQ" altLang="ar-IQ" b="1" u="sng" dirty="0" smtClean="0">
                <a:solidFill>
                  <a:srgbClr val="FF0000"/>
                </a:solidFill>
                <a:latin typeface="Simplified Arabic" pitchFamily="18" charset="-78"/>
                <a:cs typeface="Simplified Arabic" pitchFamily="18" charset="-78"/>
              </a:rPr>
              <a:t>مذابة</a:t>
            </a:r>
            <a:r>
              <a:rPr lang="ar-IQ" altLang="ar-IQ" b="1" dirty="0" smtClean="0">
                <a:latin typeface="Simplified Arabic" pitchFamily="18" charset="-78"/>
                <a:cs typeface="Simplified Arabic" pitchFamily="18" charset="-78"/>
              </a:rPr>
              <a:t> في السائل </a:t>
            </a:r>
            <a:r>
              <a:rPr lang="ar-IQ" altLang="ar-IQ" b="1" dirty="0" err="1" smtClean="0">
                <a:latin typeface="Simplified Arabic" pitchFamily="18" charset="-78"/>
                <a:cs typeface="Simplified Arabic" pitchFamily="18" charset="-78"/>
              </a:rPr>
              <a:t>المغطي</a:t>
            </a:r>
            <a:r>
              <a:rPr lang="ar-IQ" altLang="ar-IQ" b="1" dirty="0" smtClean="0">
                <a:latin typeface="Simplified Arabic" pitchFamily="18" charset="-78"/>
                <a:cs typeface="Simplified Arabic" pitchFamily="18" charset="-78"/>
              </a:rPr>
              <a:t> لسطح اللسان (اللعاب) حتى تتمكن من الدخول في ثقوب التذوق والارتباط بالمستقبلات الذوقية.</a:t>
            </a:r>
          </a:p>
          <a:p>
            <a:pPr algn="just" eaLnBrk="1" hangingPunct="1"/>
            <a:r>
              <a:rPr lang="ar-IQ" altLang="ar-IQ" b="1" dirty="0" smtClean="0">
                <a:latin typeface="Simplified Arabic" pitchFamily="18" charset="-78"/>
                <a:cs typeface="Simplified Arabic" pitchFamily="18" charset="-78"/>
              </a:rPr>
              <a:t>- تحتوي الشعيرات الذوقية على مستقبلات تستجيب لأربعة أنواع رئيسة من المواد الكيميائية تمثل أنماط التذوق الأربعة (الحلوة و المالحة و الحامضة و المرة) ، </a:t>
            </a:r>
            <a:endParaRPr lang="ar-IQ" altLang="ar-IQ" b="1" dirty="0">
              <a:latin typeface="Simplified Arabic" pitchFamily="18" charset="-78"/>
              <a:cs typeface="Simplified Arabic" pitchFamily="18" charset="-78"/>
            </a:endParaRPr>
          </a:p>
          <a:p>
            <a:pPr algn="just" eaLnBrk="1" hangingPunct="1"/>
            <a:endParaRPr lang="ar-IQ" altLang="ar-IQ" b="1" dirty="0" smtClean="0">
              <a:latin typeface="Simplified Arabic" pitchFamily="18" charset="-78"/>
              <a:cs typeface="Simplified Arabic" pitchFamily="18" charset="-78"/>
            </a:endParaRPr>
          </a:p>
          <a:p>
            <a:pPr algn="just" eaLnBrk="1" hangingPunct="1"/>
            <a:endParaRPr lang="ar-IQ" altLang="ar-IQ" b="1" dirty="0">
              <a:latin typeface="Simplified Arabic" pitchFamily="18" charset="-78"/>
              <a:cs typeface="Simplified Arabic" pitchFamily="18" charset="-78"/>
            </a:endParaRPr>
          </a:p>
          <a:p>
            <a:pPr algn="l"/>
            <a:r>
              <a:rPr lang="ar-IQ" altLang="ar-IQ" b="1" dirty="0" smtClean="0">
                <a:solidFill>
                  <a:srgbClr val="FF0000"/>
                </a:solidFill>
                <a:latin typeface="Simplified Arabic" pitchFamily="18" charset="-78"/>
                <a:ea typeface="+mj-ea"/>
                <a:cs typeface="Simplified Arabic" pitchFamily="18" charset="-78"/>
              </a:rPr>
              <a:t>تكملة ميكانيكية </a:t>
            </a:r>
            <a:r>
              <a:rPr lang="ar-IQ" altLang="ar-IQ" b="1" dirty="0">
                <a:solidFill>
                  <a:srgbClr val="FF0000"/>
                </a:solidFill>
                <a:latin typeface="Simplified Arabic" pitchFamily="18" charset="-78"/>
                <a:ea typeface="+mj-ea"/>
                <a:cs typeface="Simplified Arabic" pitchFamily="18" charset="-78"/>
              </a:rPr>
              <a:t>التذوق</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82693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تكملة ميكانيكية التذوق</a:t>
            </a:r>
            <a:endParaRPr lang="en-US" altLang="ar-IQ" sz="3200" b="1" dirty="0" smtClean="0">
              <a:solidFill>
                <a:srgbClr val="FF0000"/>
              </a:solidFill>
              <a:latin typeface="Simplified Arabic" pitchFamily="18" charset="-78"/>
              <a:cs typeface="Simplified Arabic" pitchFamily="18" charset="-78"/>
            </a:endParaRPr>
          </a:p>
        </p:txBody>
      </p:sp>
      <p:sp>
        <p:nvSpPr>
          <p:cNvPr id="77827" name="Rectangle 3"/>
          <p:cNvSpPr>
            <a:spLocks noGrp="1" noChangeArrowheads="1"/>
          </p:cNvSpPr>
          <p:nvPr>
            <p:ph idx="1"/>
          </p:nvPr>
        </p:nvSpPr>
        <p:spPr>
          <a:xfrm>
            <a:off x="251520" y="1196975"/>
            <a:ext cx="8640960" cy="5327650"/>
          </a:xfrm>
        </p:spPr>
        <p:txBody>
          <a:bodyPr>
            <a:normAutofit fontScale="92500" lnSpcReduction="10000"/>
          </a:bodyPr>
          <a:lstStyle/>
          <a:p>
            <a:pPr algn="just" eaLnBrk="1" hangingPunct="1"/>
            <a:r>
              <a:rPr lang="ar-IQ" altLang="ar-IQ" b="1" dirty="0" smtClean="0">
                <a:latin typeface="Simplified Arabic" pitchFamily="18" charset="-78"/>
                <a:cs typeface="Simplified Arabic" pitchFamily="18" charset="-78"/>
              </a:rPr>
              <a:t>ينقل العصب </a:t>
            </a:r>
            <a:r>
              <a:rPr lang="ar-IQ" altLang="ar-IQ" b="1" dirty="0" smtClean="0">
                <a:solidFill>
                  <a:srgbClr val="FF0000"/>
                </a:solidFill>
                <a:latin typeface="Simplified Arabic" pitchFamily="18" charset="-78"/>
                <a:cs typeface="Simplified Arabic" pitchFamily="18" charset="-78"/>
              </a:rPr>
              <a:t>السابع</a:t>
            </a:r>
            <a:r>
              <a:rPr lang="ar-IQ" altLang="ar-IQ" b="1" dirty="0" smtClean="0">
                <a:latin typeface="Simplified Arabic" pitchFamily="18" charset="-78"/>
                <a:cs typeface="Simplified Arabic" pitchFamily="18" charset="-78"/>
              </a:rPr>
              <a:t> الإحساسات الذوقية من براعم الذوق في مقدمة اللسان </a:t>
            </a:r>
          </a:p>
          <a:p>
            <a:pPr algn="just" eaLnBrk="1" hangingPunct="1"/>
            <a:r>
              <a:rPr lang="ar-IQ" altLang="ar-IQ" b="1" dirty="0" smtClean="0">
                <a:latin typeface="Simplified Arabic" pitchFamily="18" charset="-78"/>
                <a:cs typeface="Simplified Arabic" pitchFamily="18" charset="-78"/>
              </a:rPr>
              <a:t>وينقل العصب </a:t>
            </a:r>
            <a:r>
              <a:rPr lang="ar-IQ" altLang="ar-IQ" b="1" dirty="0" smtClean="0">
                <a:solidFill>
                  <a:srgbClr val="FF0000"/>
                </a:solidFill>
                <a:latin typeface="Simplified Arabic" pitchFamily="18" charset="-78"/>
                <a:cs typeface="Simplified Arabic" pitchFamily="18" charset="-78"/>
              </a:rPr>
              <a:t>التاسع</a:t>
            </a:r>
            <a:r>
              <a:rPr lang="ar-IQ" altLang="ar-IQ" b="1" dirty="0" smtClean="0">
                <a:latin typeface="Simplified Arabic" pitchFamily="18" charset="-78"/>
                <a:cs typeface="Simplified Arabic" pitchFamily="18" charset="-78"/>
              </a:rPr>
              <a:t> الإحساسات في مؤخرة اللسان </a:t>
            </a:r>
          </a:p>
          <a:p>
            <a:pPr algn="just" eaLnBrk="1" hangingPunct="1"/>
            <a:r>
              <a:rPr lang="ar-IQ" altLang="ar-IQ" b="1" dirty="0" smtClean="0">
                <a:latin typeface="Simplified Arabic" pitchFamily="18" charset="-78"/>
                <a:cs typeface="Simplified Arabic" pitchFamily="18" charset="-78"/>
              </a:rPr>
              <a:t>والعصب </a:t>
            </a:r>
            <a:r>
              <a:rPr lang="ar-IQ" altLang="ar-IQ" b="1" dirty="0" smtClean="0">
                <a:solidFill>
                  <a:srgbClr val="FF0000"/>
                </a:solidFill>
                <a:latin typeface="Simplified Arabic" pitchFamily="18" charset="-78"/>
                <a:cs typeface="Simplified Arabic" pitchFamily="18" charset="-78"/>
              </a:rPr>
              <a:t>العاشر</a:t>
            </a:r>
            <a:r>
              <a:rPr lang="ar-IQ" altLang="ar-IQ" b="1" dirty="0" smtClean="0">
                <a:latin typeface="Simplified Arabic" pitchFamily="18" charset="-78"/>
                <a:cs typeface="Simplified Arabic" pitchFamily="18" charset="-78"/>
              </a:rPr>
              <a:t> ينقل الإحساسات من البلعوم وسقف الحلق</a:t>
            </a:r>
          </a:p>
          <a:p>
            <a:pPr algn="just" eaLnBrk="1" hangingPunct="1"/>
            <a:r>
              <a:rPr lang="ar-IQ" altLang="ar-IQ" b="1" dirty="0" smtClean="0">
                <a:latin typeface="Simplified Arabic" pitchFamily="18" charset="-78"/>
                <a:cs typeface="Simplified Arabic" pitchFamily="18" charset="-78"/>
              </a:rPr>
              <a:t>وهكذا تصل الإحساسات الذوقية تصل إلى النواة الذوقية (</a:t>
            </a:r>
            <a:r>
              <a:rPr lang="en-US" altLang="ar-IQ" b="1" dirty="0" smtClean="0">
                <a:latin typeface="Simplified Arabic" pitchFamily="18" charset="-78"/>
                <a:cs typeface="Simplified Arabic" pitchFamily="18" charset="-78"/>
              </a:rPr>
              <a:t>Gustatory nucleus</a:t>
            </a:r>
            <a:r>
              <a:rPr lang="ar-IQ" altLang="ar-IQ" b="1" dirty="0" smtClean="0">
                <a:latin typeface="Simplified Arabic" pitchFamily="18" charset="-78"/>
                <a:cs typeface="Simplified Arabic" pitchFamily="18" charset="-78"/>
              </a:rPr>
              <a:t>) أو النواة المعزولة (</a:t>
            </a:r>
            <a:r>
              <a:rPr lang="en-US" altLang="ar-IQ" b="1" dirty="0" smtClean="0">
                <a:latin typeface="Simplified Arabic" pitchFamily="18" charset="-78"/>
                <a:cs typeface="Simplified Arabic" pitchFamily="18" charset="-78"/>
              </a:rPr>
              <a:t>Solitary nucleus</a:t>
            </a:r>
            <a:r>
              <a:rPr lang="ar-IQ" altLang="ar-IQ" b="1" dirty="0" smtClean="0">
                <a:latin typeface="Simplified Arabic" pitchFamily="18" charset="-78"/>
                <a:cs typeface="Simplified Arabic" pitchFamily="18" charset="-78"/>
              </a:rPr>
              <a:t>) في جذع الدماغ ومن ثم إلى المنطقة الحسية </a:t>
            </a:r>
            <a:r>
              <a:rPr lang="ar-IQ" altLang="ar-IQ" b="1" dirty="0" err="1" smtClean="0">
                <a:latin typeface="Simplified Arabic" pitchFamily="18" charset="-78"/>
                <a:cs typeface="Simplified Arabic" pitchFamily="18" charset="-78"/>
              </a:rPr>
              <a:t>التذوقية</a:t>
            </a:r>
            <a:r>
              <a:rPr lang="ar-IQ" altLang="ar-IQ" b="1" dirty="0" smtClean="0">
                <a:latin typeface="Simplified Arabic" pitchFamily="18" charset="-78"/>
                <a:cs typeface="Simplified Arabic" pitchFamily="18" charset="-78"/>
              </a:rPr>
              <a:t> في قشرة الدماغ</a:t>
            </a:r>
          </a:p>
          <a:p>
            <a:pPr algn="just" eaLnBrk="1" hangingPunct="1"/>
            <a:r>
              <a:rPr lang="ar-IQ" altLang="ar-IQ" b="1" dirty="0" smtClean="0">
                <a:solidFill>
                  <a:srgbClr val="FF0000"/>
                </a:solidFill>
                <a:latin typeface="Simplified Arabic" pitchFamily="18" charset="-78"/>
                <a:cs typeface="Simplified Arabic" pitchFamily="18" charset="-78"/>
              </a:rPr>
              <a:t>يجري تذوق المواد الحلوة في مقدمة اللسان </a:t>
            </a:r>
          </a:p>
          <a:p>
            <a:pPr algn="just" eaLnBrk="1" hangingPunct="1"/>
            <a:r>
              <a:rPr lang="ar-IQ" altLang="ar-IQ" b="1" dirty="0" smtClean="0">
                <a:solidFill>
                  <a:srgbClr val="FF0000"/>
                </a:solidFill>
                <a:latin typeface="Simplified Arabic" pitchFamily="18" charset="-78"/>
                <a:cs typeface="Simplified Arabic" pitchFamily="18" charset="-78"/>
              </a:rPr>
              <a:t>والمرة في مؤخرته </a:t>
            </a:r>
          </a:p>
          <a:p>
            <a:pPr algn="just" eaLnBrk="1" hangingPunct="1"/>
            <a:r>
              <a:rPr lang="ar-IQ" altLang="ar-IQ" b="1" dirty="0" smtClean="0">
                <a:solidFill>
                  <a:srgbClr val="FF0000"/>
                </a:solidFill>
                <a:latin typeface="Simplified Arabic" pitchFamily="18" charset="-78"/>
                <a:cs typeface="Simplified Arabic" pitchFamily="18" charset="-78"/>
              </a:rPr>
              <a:t>والحامضة والمالحة عند جانبي اللسان. </a:t>
            </a:r>
            <a:endParaRPr lang="en-US" altLang="ar-IQ" b="1" dirty="0" smtClean="0">
              <a:solidFill>
                <a:srgbClr val="FF0000"/>
              </a:solidFill>
              <a:latin typeface="Simplified Arabic" pitchFamily="18" charset="-78"/>
              <a:cs typeface="Simplified Arabic" pitchFamily="18" charset="-78"/>
            </a:endParaRPr>
          </a:p>
          <a:p>
            <a:pPr eaLnBrk="1" hangingPunct="1"/>
            <a:endParaRPr lang="en-US" altLang="ar-IQ" dirty="0" smtClean="0"/>
          </a:p>
        </p:txBody>
      </p:sp>
    </p:spTree>
    <p:extLst>
      <p:ext uri="{BB962C8B-B14F-4D97-AF65-F5344CB8AC3E}">
        <p14:creationId xmlns:p14="http://schemas.microsoft.com/office/powerpoint/2010/main" val="3448443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latin typeface="Simplified Arabic" pitchFamily="18" charset="-78"/>
                <a:cs typeface="Simplified Arabic" pitchFamily="18" charset="-78"/>
              </a:rPr>
              <a:t>بعض إصابات اللسان   </a:t>
            </a:r>
            <a:r>
              <a:rPr lang="en-US" altLang="ar-IQ" sz="3200" b="1" dirty="0" smtClean="0">
                <a:solidFill>
                  <a:srgbClr val="FF0000"/>
                </a:solidFill>
                <a:latin typeface="Simplified Arabic" pitchFamily="18" charset="-78"/>
                <a:cs typeface="Simplified Arabic" pitchFamily="18" charset="-78"/>
              </a:rPr>
              <a:t>Tongue Injuries</a:t>
            </a:r>
            <a:r>
              <a:rPr lang="en-US" altLang="ar-IQ" sz="4000" dirty="0" smtClean="0">
                <a:solidFill>
                  <a:srgbClr val="FF0000"/>
                </a:solidFill>
                <a:latin typeface="Simplified Arabic" pitchFamily="18" charset="-78"/>
                <a:cs typeface="Simplified Arabic" pitchFamily="18" charset="-78"/>
              </a:rPr>
              <a:t> </a:t>
            </a:r>
          </a:p>
        </p:txBody>
      </p:sp>
      <p:sp>
        <p:nvSpPr>
          <p:cNvPr id="78851" name="Rectangle 3"/>
          <p:cNvSpPr>
            <a:spLocks noGrp="1" noChangeArrowheads="1"/>
          </p:cNvSpPr>
          <p:nvPr>
            <p:ph idx="1"/>
          </p:nvPr>
        </p:nvSpPr>
        <p:spPr>
          <a:xfrm>
            <a:off x="457200" y="1196975"/>
            <a:ext cx="8229600" cy="5327650"/>
          </a:xfrm>
        </p:spPr>
        <p:txBody>
          <a:bodyPr/>
          <a:lstStyle/>
          <a:p>
            <a:pPr eaLnBrk="1" hangingPunct="1"/>
            <a:r>
              <a:rPr lang="ar-SA" altLang="ar-IQ" sz="4400" b="1" dirty="0" smtClean="0">
                <a:solidFill>
                  <a:srgbClr val="FF0000"/>
                </a:solidFill>
              </a:rPr>
              <a:t>1. بلع اللسان       </a:t>
            </a:r>
            <a:endParaRPr lang="ar-IQ" altLang="ar-IQ" sz="4400" b="1" dirty="0" smtClean="0">
              <a:solidFill>
                <a:srgbClr val="FF0000"/>
              </a:solidFill>
            </a:endParaRPr>
          </a:p>
          <a:p>
            <a:pPr algn="l" eaLnBrk="1" hangingPunct="1"/>
            <a:r>
              <a:rPr lang="ar-SA" altLang="ar-IQ" sz="4400" b="1" dirty="0" smtClean="0"/>
              <a:t>          </a:t>
            </a:r>
            <a:r>
              <a:rPr lang="en-US" altLang="ar-IQ" sz="4400" b="1" dirty="0" smtClean="0"/>
              <a:t>Tongue Swallowing </a:t>
            </a:r>
            <a:endParaRPr lang="ar-IQ" altLang="ar-IQ" sz="4400" b="1" dirty="0" smtClean="0"/>
          </a:p>
          <a:p>
            <a:pPr eaLnBrk="1" hangingPunct="1"/>
            <a:r>
              <a:rPr lang="ar-IQ" altLang="ar-IQ" sz="4400" b="1" dirty="0" smtClean="0">
                <a:solidFill>
                  <a:srgbClr val="FF0000"/>
                </a:solidFill>
              </a:rPr>
              <a:t>2. إصابات الفم والأسنان</a:t>
            </a:r>
          </a:p>
          <a:p>
            <a:pPr algn="l" eaLnBrk="1" hangingPunct="1"/>
            <a:r>
              <a:rPr lang="ar-IQ" altLang="ar-IQ" sz="4000" b="1" dirty="0" smtClean="0"/>
              <a:t>  </a:t>
            </a:r>
            <a:r>
              <a:rPr lang="en-US" altLang="ar-IQ" sz="4000" b="1" dirty="0" smtClean="0"/>
              <a:t> Tooth and </a:t>
            </a:r>
            <a:r>
              <a:rPr lang="en-US" altLang="ar-IQ" sz="4000" b="1" dirty="0" err="1" smtClean="0"/>
              <a:t>mouthInjuries</a:t>
            </a:r>
            <a:r>
              <a:rPr lang="en-US" altLang="ar-IQ" dirty="0" smtClean="0"/>
              <a:t> </a:t>
            </a:r>
          </a:p>
        </p:txBody>
      </p:sp>
    </p:spTree>
    <p:extLst>
      <p:ext uri="{BB962C8B-B14F-4D97-AF65-F5344CB8AC3E}">
        <p14:creationId xmlns:p14="http://schemas.microsoft.com/office/powerpoint/2010/main" val="1505142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عنصر نائب للمحتوى 2"/>
          <p:cNvSpPr>
            <a:spLocks noGrp="1"/>
          </p:cNvSpPr>
          <p:nvPr>
            <p:ph idx="1"/>
          </p:nvPr>
        </p:nvSpPr>
        <p:spPr>
          <a:xfrm>
            <a:off x="179388" y="1125538"/>
            <a:ext cx="8713787" cy="5732462"/>
          </a:xfrm>
        </p:spPr>
        <p:txBody>
          <a:bodyPr>
            <a:normAutofit fontScale="70000" lnSpcReduction="20000"/>
          </a:bodyPr>
          <a:lstStyle/>
          <a:p>
            <a:pPr marL="0" algn="just">
              <a:lnSpc>
                <a:spcPct val="115000"/>
              </a:lnSpc>
              <a:spcBef>
                <a:spcPts val="0"/>
              </a:spcBef>
              <a:spcAft>
                <a:spcPts val="1000"/>
              </a:spcAft>
              <a:tabLst>
                <a:tab pos="179705" algn="l"/>
              </a:tabLst>
            </a:pPr>
            <a:r>
              <a:rPr lang="ar-SA" sz="5400" b="1" dirty="0">
                <a:latin typeface="Simplified Arabic" pitchFamily="18" charset="-78"/>
                <a:ea typeface="Calibri"/>
                <a:cs typeface="Simplified Arabic" pitchFamily="18" charset="-78"/>
              </a:rPr>
              <a:t>ان تسمية بلع لسانه تسمية خاطئة، لان الانسان لا يمكن ان يبلع لسانه لأن عضلات اللسان مرتبطة بالفك السفلي ولا يمكن ان تنفصل ويتم بلعة كما يبلع الطعام . </a:t>
            </a:r>
            <a:endParaRPr lang="en-US" sz="4400" b="1" dirty="0">
              <a:latin typeface="Simplified Arabic" pitchFamily="18" charset="-78"/>
              <a:ea typeface="Calibri"/>
              <a:cs typeface="Simplified Arabic" pitchFamily="18" charset="-78"/>
            </a:endParaRPr>
          </a:p>
          <a:p>
            <a:pPr algn="just"/>
            <a:r>
              <a:rPr lang="ar-SA" sz="5400" b="1" dirty="0">
                <a:solidFill>
                  <a:srgbClr val="FF0000"/>
                </a:solidFill>
                <a:latin typeface="Simplified Arabic" pitchFamily="18" charset="-78"/>
                <a:ea typeface="Calibri"/>
                <a:cs typeface="Simplified Arabic" pitchFamily="18" charset="-78"/>
              </a:rPr>
              <a:t>تحدث</a:t>
            </a:r>
            <a:r>
              <a:rPr lang="ar-SA" sz="5400" b="1" dirty="0">
                <a:latin typeface="Simplified Arabic" pitchFamily="18" charset="-78"/>
                <a:ea typeface="Calibri"/>
                <a:cs typeface="Simplified Arabic" pitchFamily="18" charset="-78"/>
              </a:rPr>
              <a:t> : هذه الحالة بين فترة واخرى لدى اللاعبين في التدريب او المباريات ونتيجة الاحتكاك بين اللاعبين وفي الألعاب مثل كرة القدم او السلة او اليد او الملاكمة وغيرها من الالعاب. </a:t>
            </a:r>
            <a:endParaRPr lang="ar-IQ" sz="5400" b="1" dirty="0" smtClean="0">
              <a:latin typeface="Simplified Arabic" pitchFamily="18" charset="-78"/>
              <a:ea typeface="Calibri"/>
              <a:cs typeface="Simplified Arabic" pitchFamily="18" charset="-78"/>
            </a:endParaRPr>
          </a:p>
          <a:p>
            <a:pPr marL="0" indent="0" algn="l">
              <a:buNone/>
            </a:pPr>
            <a:r>
              <a:rPr lang="ar-IQ" altLang="ar-IQ" sz="5400" b="1" dirty="0" smtClean="0">
                <a:solidFill>
                  <a:srgbClr val="FF0000"/>
                </a:solidFill>
                <a:latin typeface="Simplified Arabic" pitchFamily="18" charset="-78"/>
                <a:cs typeface="Simplified Arabic" pitchFamily="18" charset="-78"/>
              </a:rPr>
              <a:t>تكملة</a:t>
            </a:r>
            <a:endParaRPr lang="en-US" altLang="ar-IQ" sz="5400" b="1" dirty="0" smtClean="0">
              <a:solidFill>
                <a:srgbClr val="FF0000"/>
              </a:solidFill>
              <a:latin typeface="Simplified Arabic" pitchFamily="18" charset="-78"/>
              <a:cs typeface="Simplified Arabic" pitchFamily="18" charset="-78"/>
            </a:endParaRPr>
          </a:p>
        </p:txBody>
      </p:sp>
      <p:sp>
        <p:nvSpPr>
          <p:cNvPr id="3" name="عنوان 2"/>
          <p:cNvSpPr>
            <a:spLocks noGrp="1"/>
          </p:cNvSpPr>
          <p:nvPr>
            <p:ph type="title"/>
          </p:nvPr>
        </p:nvSpPr>
        <p:spPr>
          <a:xfrm>
            <a:off x="457200" y="274638"/>
            <a:ext cx="8229600" cy="634082"/>
          </a:xfrm>
        </p:spPr>
        <p:txBody>
          <a:bodyPr>
            <a:normAutofit fontScale="90000"/>
          </a:bodyPr>
          <a:lstStyle/>
          <a:p>
            <a:pPr marL="342900" lvl="0" indent="-342900">
              <a:spcBef>
                <a:spcPct val="20000"/>
              </a:spcBef>
            </a:pPr>
            <a:r>
              <a:rPr lang="ar-IQ" altLang="ar-IQ" b="1" dirty="0" smtClean="0">
                <a:solidFill>
                  <a:srgbClr val="FF0000"/>
                </a:solidFill>
                <a:ea typeface="+mn-ea"/>
                <a:cs typeface="Arial"/>
              </a:rPr>
              <a:t>أولاً </a:t>
            </a:r>
            <a:r>
              <a:rPr lang="ar-SA" altLang="ar-IQ" b="1" dirty="0" smtClean="0">
                <a:solidFill>
                  <a:srgbClr val="FF0000"/>
                </a:solidFill>
                <a:ea typeface="+mn-ea"/>
                <a:cs typeface="Arial"/>
              </a:rPr>
              <a:t>. </a:t>
            </a:r>
            <a:r>
              <a:rPr lang="ar-SA" altLang="ar-IQ" b="1" dirty="0">
                <a:solidFill>
                  <a:srgbClr val="FF0000"/>
                </a:solidFill>
                <a:ea typeface="+mn-ea"/>
                <a:cs typeface="Arial"/>
              </a:rPr>
              <a:t>بلع </a:t>
            </a:r>
            <a:r>
              <a:rPr lang="ar-SA" altLang="ar-IQ" b="1" dirty="0" smtClean="0">
                <a:solidFill>
                  <a:srgbClr val="FF0000"/>
                </a:solidFill>
                <a:ea typeface="+mn-ea"/>
                <a:cs typeface="Arial"/>
              </a:rPr>
              <a:t>اللسان</a:t>
            </a:r>
            <a:r>
              <a:rPr lang="ar-IQ" altLang="ar-IQ" b="1" dirty="0" smtClean="0">
                <a:solidFill>
                  <a:srgbClr val="FF0000"/>
                </a:solidFill>
                <a:ea typeface="+mn-ea"/>
                <a:cs typeface="Arial"/>
              </a:rPr>
              <a:t> </a:t>
            </a:r>
            <a:r>
              <a:rPr lang="en-US" altLang="ar-IQ" sz="3100" b="1" dirty="0">
                <a:solidFill>
                  <a:prstClr val="black"/>
                </a:solidFill>
                <a:ea typeface="+mn-ea"/>
                <a:cs typeface="Arial"/>
              </a:rPr>
              <a:t>Tongue Swallowing </a:t>
            </a:r>
            <a:r>
              <a:rPr lang="ar-IQ" altLang="ar-IQ" sz="3100" b="1" dirty="0" smtClean="0">
                <a:solidFill>
                  <a:srgbClr val="FF0000"/>
                </a:solidFill>
                <a:ea typeface="+mn-ea"/>
                <a:cs typeface="Arial"/>
              </a:rPr>
              <a:t> </a:t>
            </a:r>
            <a:endParaRPr lang="ar-IQ" sz="3100" dirty="0"/>
          </a:p>
        </p:txBody>
      </p:sp>
    </p:spTree>
    <p:extLst>
      <p:ext uri="{BB962C8B-B14F-4D97-AF65-F5344CB8AC3E}">
        <p14:creationId xmlns:p14="http://schemas.microsoft.com/office/powerpoint/2010/main" val="1675710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rmAutofit fontScale="90000"/>
          </a:bodyPr>
          <a:lstStyle/>
          <a:p>
            <a:r>
              <a:rPr lang="ar-IQ" sz="3200" b="1" dirty="0" smtClean="0">
                <a:solidFill>
                  <a:srgbClr val="FF0000"/>
                </a:solidFill>
                <a:latin typeface="Simplified Arabic" pitchFamily="18" charset="-78"/>
                <a:cs typeface="Simplified Arabic" pitchFamily="18" charset="-78"/>
              </a:rPr>
              <a:t>تكملة : تعريف الإصابة</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80728"/>
            <a:ext cx="8229600" cy="5616624"/>
          </a:xfrm>
        </p:spPr>
        <p:txBody>
          <a:bodyPr>
            <a:normAutofit/>
          </a:bodyPr>
          <a:lstStyle/>
          <a:p>
            <a:pPr marL="0" algn="just">
              <a:lnSpc>
                <a:spcPct val="115000"/>
              </a:lnSpc>
              <a:spcBef>
                <a:spcPts val="0"/>
              </a:spcBef>
              <a:tabLst>
                <a:tab pos="179705" algn="l"/>
              </a:tabLst>
            </a:pPr>
            <a:r>
              <a:rPr lang="ar-SA" b="1" dirty="0">
                <a:latin typeface="Simplified Arabic" pitchFamily="18" charset="-78"/>
                <a:ea typeface="Calibri"/>
                <a:cs typeface="Simplified Arabic" pitchFamily="18" charset="-78"/>
              </a:rPr>
              <a:t>وقد تحدث هذه الحالة ايضاً للأشخاص في البيت او في الشارع، عندما يفقد الإنسان الوعي، يرتخي الجسم كله، بما فيها الفك واللسان ولسان المزمار (</a:t>
            </a:r>
            <a:r>
              <a:rPr lang="en-US" b="1" dirty="0">
                <a:latin typeface="Simplified Arabic" pitchFamily="18" charset="-78"/>
                <a:ea typeface="Calibri"/>
                <a:cs typeface="Simplified Arabic" pitchFamily="18" charset="-78"/>
              </a:rPr>
              <a:t>Epiglottis</a:t>
            </a:r>
            <a:r>
              <a:rPr lang="ar-SA" b="1" dirty="0">
                <a:latin typeface="Simplified Arabic" pitchFamily="18" charset="-78"/>
                <a:ea typeface="Calibri"/>
                <a:cs typeface="Simplified Arabic" pitchFamily="18" charset="-78"/>
              </a:rPr>
              <a:t>) ، فتسقط قاعدة اللسان في مجرى الهواء.</a:t>
            </a:r>
            <a:endParaRPr lang="en-US" b="1" dirty="0">
              <a:latin typeface="Simplified Arabic" pitchFamily="18" charset="-78"/>
              <a:ea typeface="Calibri"/>
              <a:cs typeface="Simplified Arabic" pitchFamily="18" charset="-78"/>
            </a:endParaRPr>
          </a:p>
          <a:p>
            <a:pPr marL="0" lvl="0" indent="0" algn="ctr">
              <a:lnSpc>
                <a:spcPct val="115000"/>
              </a:lnSpc>
              <a:spcBef>
                <a:spcPts val="0"/>
              </a:spcBef>
              <a:buNone/>
              <a:tabLst>
                <a:tab pos="179705" algn="l"/>
              </a:tabLst>
            </a:pPr>
            <a:r>
              <a:rPr lang="ar-SA" b="1" dirty="0">
                <a:solidFill>
                  <a:srgbClr val="FF0000"/>
                </a:solidFill>
                <a:latin typeface="Simplified Arabic" pitchFamily="18" charset="-78"/>
                <a:ea typeface="Calibri"/>
                <a:cs typeface="Simplified Arabic" pitchFamily="18" charset="-78"/>
              </a:rPr>
              <a:t>تعريف </a:t>
            </a:r>
            <a:r>
              <a:rPr lang="ar-IQ" b="1" dirty="0">
                <a:solidFill>
                  <a:srgbClr val="FF0000"/>
                </a:solidFill>
                <a:latin typeface="Simplified Arabic" pitchFamily="18" charset="-78"/>
                <a:ea typeface="Calibri"/>
                <a:cs typeface="Simplified Arabic" pitchFamily="18" charset="-78"/>
              </a:rPr>
              <a:t>إ</a:t>
            </a:r>
            <a:r>
              <a:rPr lang="ar-SA" b="1" dirty="0" smtClean="0">
                <a:solidFill>
                  <a:srgbClr val="FF0000"/>
                </a:solidFill>
                <a:latin typeface="Simplified Arabic" pitchFamily="18" charset="-78"/>
                <a:ea typeface="Calibri"/>
                <a:cs typeface="Simplified Arabic" pitchFamily="18" charset="-78"/>
              </a:rPr>
              <a:t>صابة</a:t>
            </a:r>
            <a:r>
              <a:rPr lang="ar-IQ" b="1" dirty="0" smtClean="0">
                <a:solidFill>
                  <a:srgbClr val="FF0000"/>
                </a:solidFill>
                <a:latin typeface="Simplified Arabic" pitchFamily="18" charset="-78"/>
                <a:ea typeface="Calibri"/>
                <a:cs typeface="Simplified Arabic" pitchFamily="18" charset="-78"/>
              </a:rPr>
              <a:t> بلع اللسان</a:t>
            </a:r>
            <a:r>
              <a:rPr lang="ar-SA" b="1" dirty="0" smtClean="0">
                <a:solidFill>
                  <a:srgbClr val="FF0000"/>
                </a:solidFill>
                <a:latin typeface="Simplified Arabic" pitchFamily="18" charset="-78"/>
                <a:ea typeface="Calibri"/>
                <a:cs typeface="Simplified Arabic" pitchFamily="18" charset="-78"/>
              </a:rPr>
              <a:t> </a:t>
            </a:r>
            <a:r>
              <a:rPr lang="ar-SA" b="1" dirty="0">
                <a:solidFill>
                  <a:srgbClr val="FF0000"/>
                </a:solidFill>
                <a:latin typeface="Simplified Arabic" pitchFamily="18" charset="-78"/>
                <a:ea typeface="Calibri"/>
                <a:cs typeface="Simplified Arabic" pitchFamily="18" charset="-78"/>
              </a:rPr>
              <a:t>: </a:t>
            </a:r>
            <a:endParaRPr lang="ar-IQ" b="1" dirty="0" smtClean="0">
              <a:solidFill>
                <a:srgbClr val="FF0000"/>
              </a:solidFill>
              <a:latin typeface="Simplified Arabic" pitchFamily="18" charset="-78"/>
              <a:ea typeface="Calibri"/>
              <a:cs typeface="Simplified Arabic" pitchFamily="18" charset="-78"/>
            </a:endParaRPr>
          </a:p>
          <a:p>
            <a:pPr marL="0" lvl="0" indent="0" algn="just">
              <a:lnSpc>
                <a:spcPct val="115000"/>
              </a:lnSpc>
              <a:spcBef>
                <a:spcPts val="0"/>
              </a:spcBef>
              <a:buNone/>
              <a:tabLst>
                <a:tab pos="179705" algn="l"/>
              </a:tabLst>
            </a:pPr>
            <a:r>
              <a:rPr lang="ar-SA" b="1" dirty="0" smtClean="0">
                <a:latin typeface="Simplified Arabic" pitchFamily="18" charset="-78"/>
                <a:ea typeface="Calibri"/>
                <a:cs typeface="Simplified Arabic" pitchFamily="18" charset="-78"/>
              </a:rPr>
              <a:t>هي </a:t>
            </a:r>
            <a:r>
              <a:rPr lang="ar-SA" b="1" dirty="0">
                <a:latin typeface="Simplified Arabic" pitchFamily="18" charset="-78"/>
                <a:ea typeface="Calibri"/>
                <a:cs typeface="Simplified Arabic" pitchFamily="18" charset="-78"/>
              </a:rPr>
              <a:t>حالة انقلاب اللسان للداخل فيوقف عمل لسان المزمار (</a:t>
            </a:r>
            <a:r>
              <a:rPr lang="en-US" b="1" dirty="0">
                <a:latin typeface="Simplified Arabic" pitchFamily="18" charset="-78"/>
                <a:ea typeface="Calibri"/>
                <a:cs typeface="Simplified Arabic" pitchFamily="18" charset="-78"/>
              </a:rPr>
              <a:t>Epiglottis</a:t>
            </a:r>
            <a:r>
              <a:rPr lang="ar-SA" b="1" dirty="0">
                <a:latin typeface="Simplified Arabic" pitchFamily="18" charset="-78"/>
                <a:ea typeface="Calibri"/>
                <a:cs typeface="Simplified Arabic" pitchFamily="18" charset="-78"/>
              </a:rPr>
              <a:t>) ويسد اللسان المجري الهوائي (القصبة الهوائية</a:t>
            </a:r>
            <a:r>
              <a:rPr lang="ar-SA" b="1" dirty="0" smtClean="0">
                <a:latin typeface="Simplified Arabic" pitchFamily="18" charset="-78"/>
                <a:ea typeface="Calibri"/>
                <a:cs typeface="Simplified Arabic" pitchFamily="18" charset="-78"/>
              </a:rPr>
              <a:t>).</a:t>
            </a:r>
            <a:endParaRPr lang="en-US" b="1"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678503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وان 1"/>
          <p:cNvSpPr>
            <a:spLocks noGrp="1"/>
          </p:cNvSpPr>
          <p:nvPr>
            <p:ph type="title"/>
          </p:nvPr>
        </p:nvSpPr>
        <p:spPr>
          <a:xfrm>
            <a:off x="457200" y="274638"/>
            <a:ext cx="8229600" cy="634082"/>
          </a:xfrm>
        </p:spPr>
        <p:txBody>
          <a:bodyPr>
            <a:normAutofit/>
          </a:bodyPr>
          <a:lstStyle/>
          <a:p>
            <a:r>
              <a:rPr lang="ar-IQ" altLang="ar-IQ" sz="2400" b="1" dirty="0" smtClean="0">
                <a:solidFill>
                  <a:srgbClr val="FF0000"/>
                </a:solidFill>
                <a:latin typeface="Simplified Arabic" pitchFamily="18" charset="-78"/>
                <a:cs typeface="Simplified Arabic" pitchFamily="18" charset="-78"/>
              </a:rPr>
              <a:t>أسباب </a:t>
            </a:r>
            <a:r>
              <a:rPr lang="ar-IQ" altLang="ar-IQ" sz="2400" b="1" dirty="0">
                <a:solidFill>
                  <a:srgbClr val="FF0000"/>
                </a:solidFill>
                <a:latin typeface="Simplified Arabic" pitchFamily="18" charset="-78"/>
                <a:cs typeface="Simplified Arabic" pitchFamily="18" charset="-78"/>
              </a:rPr>
              <a:t>الإصابة : من أسباب الإصابة العوامل الخارجية والعوامل الداخلية. </a:t>
            </a:r>
            <a:endParaRPr lang="ar-IQ" altLang="ar-IQ" sz="2400" b="1" dirty="0" smtClean="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124744"/>
            <a:ext cx="8229600" cy="5328592"/>
          </a:xfrm>
        </p:spPr>
        <p:txBody>
          <a:bodyPr>
            <a:normAutofit lnSpcReduction="10000"/>
          </a:bodyPr>
          <a:lstStyle/>
          <a:p>
            <a:pPr marL="179705" algn="just">
              <a:lnSpc>
                <a:spcPct val="115000"/>
              </a:lnSpc>
              <a:spcBef>
                <a:spcPts val="0"/>
              </a:spcBef>
              <a:tabLst>
                <a:tab pos="179705" algn="l"/>
              </a:tabLst>
            </a:pPr>
            <a:r>
              <a:rPr lang="ar-SA" b="1" dirty="0">
                <a:solidFill>
                  <a:srgbClr val="00B0F0"/>
                </a:solidFill>
                <a:latin typeface="Simplified Arabic" pitchFamily="18" charset="-78"/>
                <a:ea typeface="Calibri"/>
                <a:cs typeface="Simplified Arabic" pitchFamily="18" charset="-78"/>
              </a:rPr>
              <a:t>أولا : العوامل الخارجية </a:t>
            </a:r>
            <a:endParaRPr lang="en-US" sz="2400" b="1" dirty="0">
              <a:solidFill>
                <a:srgbClr val="00B0F0"/>
              </a:solidFill>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IQ" b="1" dirty="0">
                <a:solidFill>
                  <a:srgbClr val="FF0000"/>
                </a:solidFill>
                <a:latin typeface="Simplified Arabic" pitchFamily="18" charset="-78"/>
                <a:ea typeface="Calibri"/>
                <a:cs typeface="Simplified Arabic" pitchFamily="18" charset="-78"/>
              </a:rPr>
              <a:t>الاحتكاك بين اللاعبين </a:t>
            </a:r>
            <a:r>
              <a:rPr lang="ar-IQ" b="1" dirty="0">
                <a:latin typeface="Simplified Arabic" pitchFamily="18" charset="-78"/>
                <a:ea typeface="Calibri"/>
                <a:cs typeface="Simplified Arabic" pitchFamily="18" charset="-78"/>
              </a:rPr>
              <a:t>: </a:t>
            </a:r>
            <a:r>
              <a:rPr lang="ar-SA" b="1" dirty="0">
                <a:latin typeface="Simplified Arabic" pitchFamily="18" charset="-78"/>
                <a:ea typeface="Calibri"/>
                <a:cs typeface="Simplified Arabic" pitchFamily="18" charset="-78"/>
              </a:rPr>
              <a:t>الاحتكاك والتصادم بين اللاعبين بالراس أو اصطدام الراس بعمود الهدف أو باي أداة أخرى. </a:t>
            </a:r>
            <a:endParaRPr lang="en-US" sz="2400" b="1"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b="1" dirty="0">
                <a:solidFill>
                  <a:srgbClr val="FF0000"/>
                </a:solidFill>
                <a:latin typeface="Simplified Arabic" pitchFamily="18" charset="-78"/>
                <a:ea typeface="Calibri"/>
                <a:cs typeface="Simplified Arabic" pitchFamily="18" charset="-78"/>
              </a:rPr>
              <a:t>السقوط</a:t>
            </a:r>
            <a:r>
              <a:rPr lang="ar-SA" b="1" dirty="0">
                <a:latin typeface="Simplified Arabic" pitchFamily="18" charset="-78"/>
                <a:ea typeface="Calibri"/>
                <a:cs typeface="Simplified Arabic" pitchFamily="18" charset="-78"/>
              </a:rPr>
              <a:t> على الراس او الرقبة.</a:t>
            </a:r>
            <a:endParaRPr lang="en-US" sz="2400" b="1"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b="1" dirty="0">
                <a:solidFill>
                  <a:srgbClr val="FF0000"/>
                </a:solidFill>
                <a:latin typeface="Simplified Arabic" pitchFamily="18" charset="-78"/>
                <a:ea typeface="Calibri"/>
                <a:cs typeface="Simplified Arabic" pitchFamily="18" charset="-78"/>
              </a:rPr>
              <a:t>الضربة القوية </a:t>
            </a:r>
            <a:r>
              <a:rPr lang="ar-SA" b="1" dirty="0">
                <a:latin typeface="Simplified Arabic" pitchFamily="18" charset="-78"/>
                <a:ea typeface="Calibri"/>
                <a:cs typeface="Simplified Arabic" pitchFamily="18" charset="-78"/>
              </a:rPr>
              <a:t>على الفك السفلي أو ضربة قوية مباشرة للعنق (الحنجرة) بقبضة أو بمرفق المنافس. </a:t>
            </a:r>
            <a:endParaRPr lang="en-US" sz="2400" b="1"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b="1" dirty="0">
                <a:latin typeface="Simplified Arabic" pitchFamily="18" charset="-78"/>
                <a:ea typeface="Calibri"/>
                <a:cs typeface="Simplified Arabic" pitchFamily="18" charset="-78"/>
              </a:rPr>
              <a:t>السقوط من الدراجة بدون لبس </a:t>
            </a:r>
            <a:r>
              <a:rPr lang="ar-SA" b="1" dirty="0">
                <a:solidFill>
                  <a:srgbClr val="FF0000"/>
                </a:solidFill>
                <a:latin typeface="Simplified Arabic" pitchFamily="18" charset="-78"/>
                <a:ea typeface="Calibri"/>
                <a:cs typeface="Simplified Arabic" pitchFamily="18" charset="-78"/>
              </a:rPr>
              <a:t>واقية</a:t>
            </a:r>
            <a:r>
              <a:rPr lang="ar-SA" b="1" dirty="0">
                <a:latin typeface="Simplified Arabic" pitchFamily="18" charset="-78"/>
                <a:ea typeface="Calibri"/>
                <a:cs typeface="Simplified Arabic" pitchFamily="18" charset="-78"/>
              </a:rPr>
              <a:t> الراس وغيرها من الاصابات.</a:t>
            </a:r>
            <a:endParaRPr lang="en-US" sz="2400" b="1" dirty="0">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b="1" dirty="0">
                <a:latin typeface="Simplified Arabic" pitchFamily="18" charset="-78"/>
                <a:ea typeface="Calibri"/>
                <a:cs typeface="Simplified Arabic" pitchFamily="18" charset="-78"/>
              </a:rPr>
              <a:t>الحوادث قد تحدث أن </a:t>
            </a:r>
            <a:r>
              <a:rPr lang="ar-SA" b="1" dirty="0">
                <a:solidFill>
                  <a:srgbClr val="FF0000"/>
                </a:solidFill>
                <a:latin typeface="Simplified Arabic" pitchFamily="18" charset="-78"/>
                <a:ea typeface="Calibri"/>
                <a:cs typeface="Simplified Arabic" pitchFamily="18" charset="-78"/>
              </a:rPr>
              <a:t>تدخل</a:t>
            </a:r>
            <a:r>
              <a:rPr lang="ar-SA" b="1" dirty="0">
                <a:latin typeface="Simplified Arabic" pitchFamily="18" charset="-78"/>
                <a:ea typeface="Calibri"/>
                <a:cs typeface="Simplified Arabic" pitchFamily="18" charset="-78"/>
              </a:rPr>
              <a:t> أداة بقوة داخل الفم وتقلب اللسان ويرجع للخلف فيغلق مجرى التنفس. </a:t>
            </a:r>
            <a:endParaRPr lang="en-US" sz="2400" b="1"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775054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SA" sz="2800" b="1" dirty="0">
                <a:solidFill>
                  <a:srgbClr val="FF0000"/>
                </a:solidFill>
                <a:latin typeface="Simplified Arabic" pitchFamily="18" charset="-78"/>
                <a:ea typeface="Calibri"/>
                <a:cs typeface="Simplified Arabic" pitchFamily="18" charset="-78"/>
              </a:rPr>
              <a:t>ثانياً : العوامل الداخلية </a:t>
            </a:r>
            <a:r>
              <a:rPr lang="ar-IQ" sz="2800" b="1" dirty="0" smtClean="0">
                <a:solidFill>
                  <a:srgbClr val="FF0000"/>
                </a:solidFill>
                <a:latin typeface="Simplified Arabic" pitchFamily="18" charset="-78"/>
                <a:ea typeface="Calibri"/>
                <a:cs typeface="Simplified Arabic" pitchFamily="18" charset="-78"/>
              </a:rPr>
              <a:t>: المسببة لإصابة بلع اللسان</a:t>
            </a:r>
            <a:endParaRPr lang="ar-IQ" sz="28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95536" y="1052736"/>
            <a:ext cx="8229600" cy="5472608"/>
          </a:xfrm>
        </p:spPr>
        <p:txBody>
          <a:bodyPr>
            <a:normAutofit/>
          </a:bodyPr>
          <a:lstStyle/>
          <a:p>
            <a:pPr lvl="0" algn="just">
              <a:lnSpc>
                <a:spcPct val="115000"/>
              </a:lnSpc>
              <a:spcBef>
                <a:spcPts val="0"/>
              </a:spcBef>
              <a:buFont typeface="Simplified Arabic"/>
              <a:buChar char="-"/>
              <a:tabLst>
                <a:tab pos="179705" algn="l"/>
              </a:tabLst>
            </a:pPr>
            <a:r>
              <a:rPr lang="ar-SA" b="1" dirty="0" smtClean="0">
                <a:solidFill>
                  <a:srgbClr val="6666FF"/>
                </a:solidFill>
                <a:ea typeface="Calibri"/>
                <a:cs typeface="Simplified Arabic"/>
              </a:rPr>
              <a:t>الرجفان </a:t>
            </a:r>
            <a:r>
              <a:rPr lang="ar-SA" b="1" dirty="0" err="1">
                <a:solidFill>
                  <a:srgbClr val="6666FF"/>
                </a:solidFill>
                <a:ea typeface="Calibri"/>
                <a:cs typeface="Simplified Arabic"/>
              </a:rPr>
              <a:t>الأذيني</a:t>
            </a:r>
            <a:r>
              <a:rPr lang="ar-SA" b="1" dirty="0">
                <a:solidFill>
                  <a:srgbClr val="6666FF"/>
                </a:solidFill>
                <a:ea typeface="Calibri"/>
                <a:cs typeface="Simplified Arabic"/>
              </a:rPr>
              <a:t> أو قصور في الدورة الدموية</a:t>
            </a:r>
            <a:r>
              <a:rPr lang="ar-SA" dirty="0">
                <a:solidFill>
                  <a:srgbClr val="6666FF"/>
                </a:solidFill>
                <a:ea typeface="Calibri"/>
                <a:cs typeface="Simplified Arabic"/>
              </a:rPr>
              <a:t> : </a:t>
            </a:r>
            <a:endParaRPr lang="ar-IQ" dirty="0" smtClean="0">
              <a:solidFill>
                <a:srgbClr val="6666FF"/>
              </a:solidFill>
              <a:ea typeface="Calibri"/>
              <a:cs typeface="Simplified Arabic"/>
            </a:endParaRPr>
          </a:p>
          <a:p>
            <a:pPr marL="0" lvl="0" indent="0" algn="just">
              <a:lnSpc>
                <a:spcPct val="115000"/>
              </a:lnSpc>
              <a:spcBef>
                <a:spcPts val="0"/>
              </a:spcBef>
              <a:buNone/>
              <a:tabLst>
                <a:tab pos="179705" algn="l"/>
              </a:tabLst>
            </a:pPr>
            <a:r>
              <a:rPr lang="ar-SA" dirty="0" smtClean="0">
                <a:ea typeface="Calibri"/>
                <a:cs typeface="Simplified Arabic"/>
              </a:rPr>
              <a:t>يعني </a:t>
            </a:r>
            <a:r>
              <a:rPr lang="ar-SA" dirty="0">
                <a:ea typeface="Calibri"/>
                <a:cs typeface="Simplified Arabic"/>
              </a:rPr>
              <a:t>حدوث تسارع وعدم انتظام معدل ضربات القلب حيث ينقبض الاذينان بشكل غير منتظم وغير متناسق مع البطينين وعادة ما تكون هذه الحالة مصحوبة بالشعور بضربات القلب القوية وضيق في التنفس وضعف عام في الجسم وانخفاض القدرة على تزويد الجسم بالدم والاوكسجين . </a:t>
            </a:r>
            <a:endParaRPr lang="ar-IQ" dirty="0" smtClean="0">
              <a:ea typeface="Calibri"/>
              <a:cs typeface="Simplified Arabic"/>
            </a:endParaRPr>
          </a:p>
          <a:p>
            <a:pPr marL="0" lvl="0" indent="0" algn="just">
              <a:lnSpc>
                <a:spcPct val="115000"/>
              </a:lnSpc>
              <a:spcBef>
                <a:spcPts val="0"/>
              </a:spcBef>
              <a:buNone/>
              <a:tabLst>
                <a:tab pos="179705" algn="l"/>
              </a:tabLst>
            </a:pPr>
            <a:endParaRPr lang="ar-IQ" dirty="0" smtClean="0">
              <a:ea typeface="Calibri"/>
              <a:cs typeface="Simplified Arabic"/>
            </a:endParaRPr>
          </a:p>
          <a:p>
            <a:pPr marL="0" lvl="0" indent="0" algn="l">
              <a:lnSpc>
                <a:spcPct val="115000"/>
              </a:lnSpc>
              <a:spcBef>
                <a:spcPts val="0"/>
              </a:spcBef>
              <a:buNone/>
              <a:tabLst>
                <a:tab pos="179705" algn="l"/>
              </a:tabLst>
            </a:pPr>
            <a:r>
              <a:rPr lang="ar-IQ" sz="2400" b="1" dirty="0" smtClean="0">
                <a:solidFill>
                  <a:srgbClr val="FF0000"/>
                </a:solidFill>
                <a:ea typeface="Calibri"/>
                <a:cs typeface="Simplified Arabic"/>
              </a:rPr>
              <a:t>تكملة / </a:t>
            </a:r>
            <a:r>
              <a:rPr lang="ar-SA" sz="2800" b="1" dirty="0">
                <a:solidFill>
                  <a:srgbClr val="FF0000"/>
                </a:solidFill>
                <a:latin typeface="Simplified Arabic" pitchFamily="18" charset="-78"/>
                <a:ea typeface="Calibri"/>
                <a:cs typeface="Simplified Arabic" pitchFamily="18" charset="-78"/>
              </a:rPr>
              <a:t>ثانياً : العوامل الداخلية </a:t>
            </a:r>
            <a:r>
              <a:rPr lang="ar-IQ" sz="2800" b="1" dirty="0">
                <a:solidFill>
                  <a:srgbClr val="FF0000"/>
                </a:solidFill>
                <a:latin typeface="Simplified Arabic" pitchFamily="18" charset="-78"/>
                <a:ea typeface="Calibri"/>
                <a:cs typeface="Simplified Arabic" pitchFamily="18" charset="-78"/>
              </a:rPr>
              <a:t>: المسببة لإصابة بلع </a:t>
            </a:r>
            <a:r>
              <a:rPr lang="ar-IQ" sz="2800" b="1" dirty="0" smtClean="0">
                <a:solidFill>
                  <a:srgbClr val="FF0000"/>
                </a:solidFill>
                <a:latin typeface="Simplified Arabic" pitchFamily="18" charset="-78"/>
                <a:ea typeface="Calibri"/>
                <a:cs typeface="Simplified Arabic" pitchFamily="18" charset="-78"/>
              </a:rPr>
              <a:t>اللسان...</a:t>
            </a:r>
            <a:endParaRPr lang="en-US" sz="2400" b="1" dirty="0">
              <a:solidFill>
                <a:srgbClr val="FF0000"/>
              </a:solidFill>
              <a:ea typeface="Calibri"/>
              <a:cs typeface="Arial"/>
            </a:endParaRPr>
          </a:p>
        </p:txBody>
      </p:sp>
    </p:spTree>
    <p:extLst>
      <p:ext uri="{BB962C8B-B14F-4D97-AF65-F5344CB8AC3E}">
        <p14:creationId xmlns:p14="http://schemas.microsoft.com/office/powerpoint/2010/main" val="1273342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IQ" sz="3200" b="1" dirty="0" smtClean="0">
                <a:solidFill>
                  <a:srgbClr val="FF0000"/>
                </a:solidFill>
                <a:latin typeface="Simplified Arabic" pitchFamily="18" charset="-78"/>
                <a:cs typeface="Simplified Arabic" pitchFamily="18" charset="-78"/>
              </a:rPr>
              <a:t>تكملة / </a:t>
            </a:r>
            <a:r>
              <a:rPr lang="ar-SA" sz="3200" b="1" dirty="0">
                <a:solidFill>
                  <a:srgbClr val="FF0000"/>
                </a:solidFill>
                <a:latin typeface="Simplified Arabic" pitchFamily="18" charset="-78"/>
                <a:ea typeface="Calibri"/>
                <a:cs typeface="Simplified Arabic" pitchFamily="18" charset="-78"/>
              </a:rPr>
              <a:t>ثانياً : العوامل الداخلية </a:t>
            </a:r>
            <a:r>
              <a:rPr lang="ar-IQ" sz="3200" b="1" dirty="0">
                <a:solidFill>
                  <a:srgbClr val="FF0000"/>
                </a:solidFill>
                <a:latin typeface="Simplified Arabic" pitchFamily="18" charset="-78"/>
                <a:ea typeface="Calibri"/>
                <a:cs typeface="Simplified Arabic" pitchFamily="18" charset="-78"/>
              </a:rPr>
              <a:t>: المسببة لإصابة بلع اللسان</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08720"/>
            <a:ext cx="8229600" cy="5688632"/>
          </a:xfrm>
        </p:spPr>
        <p:txBody>
          <a:bodyPr/>
          <a:lstStyle/>
          <a:p>
            <a:pPr lvl="0" algn="just">
              <a:lnSpc>
                <a:spcPct val="115000"/>
              </a:lnSpc>
              <a:spcBef>
                <a:spcPts val="0"/>
              </a:spcBef>
              <a:buFont typeface="Simplified Arabic"/>
              <a:buChar char="-"/>
              <a:tabLst>
                <a:tab pos="179705" algn="l"/>
              </a:tabLst>
            </a:pPr>
            <a:r>
              <a:rPr lang="ar-SA" sz="2200" b="1" dirty="0">
                <a:solidFill>
                  <a:prstClr val="black"/>
                </a:solidFill>
                <a:ea typeface="Calibri"/>
                <a:cs typeface="Simplified Arabic"/>
              </a:rPr>
              <a:t>من مضاعفات الرجفان </a:t>
            </a:r>
            <a:r>
              <a:rPr lang="ar-SA" sz="2200" b="1" dirty="0" err="1">
                <a:solidFill>
                  <a:prstClr val="black"/>
                </a:solidFill>
                <a:ea typeface="Calibri"/>
                <a:cs typeface="Simplified Arabic"/>
              </a:rPr>
              <a:t>الاذيني</a:t>
            </a:r>
            <a:r>
              <a:rPr lang="ar-SA" sz="2200" dirty="0">
                <a:solidFill>
                  <a:prstClr val="black"/>
                </a:solidFill>
                <a:ea typeface="Calibri"/>
                <a:cs typeface="Simplified Arabic"/>
              </a:rPr>
              <a:t> : </a:t>
            </a:r>
            <a:endParaRPr lang="ar-IQ" sz="2200" dirty="0" smtClean="0">
              <a:solidFill>
                <a:prstClr val="black"/>
              </a:solidFill>
              <a:ea typeface="Calibri"/>
              <a:cs typeface="Simplified Arabic"/>
            </a:endParaRPr>
          </a:p>
          <a:p>
            <a:pPr marL="0" lvl="0" indent="0" algn="just">
              <a:lnSpc>
                <a:spcPct val="115000"/>
              </a:lnSpc>
              <a:spcBef>
                <a:spcPts val="0"/>
              </a:spcBef>
              <a:buNone/>
              <a:tabLst>
                <a:tab pos="179705" algn="l"/>
              </a:tabLst>
            </a:pPr>
            <a:r>
              <a:rPr lang="ar-SA" sz="2200" dirty="0" smtClean="0">
                <a:solidFill>
                  <a:prstClr val="black"/>
                </a:solidFill>
                <a:ea typeface="Calibri"/>
                <a:cs typeface="Simplified Arabic"/>
              </a:rPr>
              <a:t>حدوث </a:t>
            </a:r>
            <a:r>
              <a:rPr lang="ar-SA" sz="2200" dirty="0">
                <a:solidFill>
                  <a:prstClr val="black"/>
                </a:solidFill>
                <a:ea typeface="Calibri"/>
                <a:cs typeface="Simplified Arabic"/>
              </a:rPr>
              <a:t>النوبات الدماغية حيث يمكن ان تسبب الانقباضات السريعة وغير المنتظمة في الاذينين ضخاً غير منتظم للدم في الاذينين، وهو ما يشكل بيئة خصبة لنشوء الجلطات الدموية (التخثرات)، يمكن كذلك ان تخرج هذه الجلطات من القلب وتذهب لتسد اوعية دموية في الدماغ ويحدث الاغماء فيفقد الشخص الوعي فيرتخي الجسم بالكامل ومنها ارتخاء عضلة الفك وعضلة اللسان ونتيجة هذا الارتخاء تنزل قاعدة اللسان القريبة من مجرى التنفس للأسفل فتغلق المجرى التنفسي للاعب وتمنع دخول الهواء الى الرئتين. </a:t>
            </a:r>
            <a:endParaRPr lang="en-US" sz="1700" dirty="0">
              <a:solidFill>
                <a:prstClr val="black"/>
              </a:solidFill>
              <a:ea typeface="Calibri"/>
              <a:cs typeface="Arial"/>
            </a:endParaRPr>
          </a:p>
          <a:p>
            <a:pPr lvl="0" algn="just">
              <a:lnSpc>
                <a:spcPct val="115000"/>
              </a:lnSpc>
              <a:spcBef>
                <a:spcPts val="0"/>
              </a:spcBef>
              <a:buFont typeface="Simplified Arabic"/>
              <a:buChar char="-"/>
              <a:tabLst>
                <a:tab pos="179705" algn="l"/>
              </a:tabLst>
            </a:pPr>
            <a:r>
              <a:rPr lang="ar-SA" sz="2200" b="1" dirty="0">
                <a:solidFill>
                  <a:prstClr val="black"/>
                </a:solidFill>
                <a:ea typeface="Calibri"/>
                <a:cs typeface="Simplified Arabic"/>
              </a:rPr>
              <a:t>هبوط نسبة السكر بالدم</a:t>
            </a:r>
            <a:r>
              <a:rPr lang="ar-SA" sz="2200" dirty="0">
                <a:solidFill>
                  <a:prstClr val="black"/>
                </a:solidFill>
                <a:ea typeface="Calibri"/>
                <a:cs typeface="Simplified Arabic"/>
              </a:rPr>
              <a:t> : بشكل كبير تحدث غيبوبة للرياضي أو الشخص المصاب تؤدي الى فقدان الوعي والسقوط وقد يحدث بلع اللسان.</a:t>
            </a:r>
            <a:endParaRPr lang="en-US" sz="1700" dirty="0">
              <a:solidFill>
                <a:prstClr val="black"/>
              </a:solidFill>
              <a:ea typeface="Calibri"/>
              <a:cs typeface="Arial"/>
            </a:endParaRPr>
          </a:p>
          <a:p>
            <a:pPr lvl="0" algn="just">
              <a:lnSpc>
                <a:spcPct val="115000"/>
              </a:lnSpc>
              <a:spcBef>
                <a:spcPts val="0"/>
              </a:spcBef>
              <a:buFont typeface="Simplified Arabic"/>
              <a:buChar char="-"/>
              <a:tabLst>
                <a:tab pos="179705" algn="l"/>
              </a:tabLst>
            </a:pPr>
            <a:r>
              <a:rPr lang="ar-SA" sz="2200" b="1" dirty="0">
                <a:solidFill>
                  <a:prstClr val="black"/>
                </a:solidFill>
                <a:ea typeface="Calibri"/>
                <a:cs typeface="Simplified Arabic"/>
              </a:rPr>
              <a:t>اختلال عنصر الصوديوم والبوتاسيوم في الدم</a:t>
            </a:r>
            <a:r>
              <a:rPr lang="ar-SA" sz="2200" dirty="0">
                <a:solidFill>
                  <a:prstClr val="black"/>
                </a:solidFill>
                <a:ea typeface="Calibri"/>
                <a:cs typeface="Simplified Arabic"/>
              </a:rPr>
              <a:t> : لدى الرياضي فيؤدي الى فقدان الوعي والسقوط وقد يحدث بلع اللسان</a:t>
            </a:r>
            <a:r>
              <a:rPr lang="ar-SA" sz="2200" dirty="0" smtClean="0">
                <a:solidFill>
                  <a:prstClr val="black"/>
                </a:solidFill>
                <a:ea typeface="Calibri"/>
                <a:cs typeface="Simplified Arabic"/>
              </a:rPr>
              <a:t>.</a:t>
            </a:r>
            <a:endParaRPr lang="en-US" sz="1700" dirty="0">
              <a:solidFill>
                <a:prstClr val="black"/>
              </a:solidFill>
              <a:ea typeface="Calibri"/>
              <a:cs typeface="Arial"/>
            </a:endParaRPr>
          </a:p>
        </p:txBody>
      </p:sp>
    </p:spTree>
    <p:extLst>
      <p:ext uri="{BB962C8B-B14F-4D97-AF65-F5344CB8AC3E}">
        <p14:creationId xmlns:p14="http://schemas.microsoft.com/office/powerpoint/2010/main" val="3553642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IQ" sz="2800" b="1" dirty="0">
                <a:solidFill>
                  <a:srgbClr val="FF0000"/>
                </a:solidFill>
                <a:latin typeface="Simplified Arabic" pitchFamily="18" charset="-78"/>
                <a:ea typeface="Calibri"/>
                <a:cs typeface="Simplified Arabic" pitchFamily="18" charset="-78"/>
              </a:rPr>
              <a:t>ميكانيكية </a:t>
            </a:r>
            <a:r>
              <a:rPr lang="ar-IQ" sz="2800" b="1" dirty="0" smtClean="0">
                <a:solidFill>
                  <a:srgbClr val="FF0000"/>
                </a:solidFill>
                <a:latin typeface="Simplified Arabic" pitchFamily="18" charset="-78"/>
                <a:ea typeface="Calibri"/>
                <a:cs typeface="Simplified Arabic" pitchFamily="18" charset="-78"/>
              </a:rPr>
              <a:t>حدوث إصابة بلع اللسان</a:t>
            </a:r>
            <a:endParaRPr lang="ar-IQ" sz="28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472608"/>
          </a:xfrm>
        </p:spPr>
        <p:txBody>
          <a:bodyPr>
            <a:normAutofit fontScale="85000" lnSpcReduction="20000"/>
          </a:bodyPr>
          <a:lstStyle/>
          <a:p>
            <a:pPr marL="179705" algn="just">
              <a:lnSpc>
                <a:spcPct val="115000"/>
              </a:lnSpc>
              <a:spcBef>
                <a:spcPts val="0"/>
              </a:spcBef>
              <a:tabLst>
                <a:tab pos="179705" algn="l"/>
              </a:tabLst>
            </a:pPr>
            <a:r>
              <a:rPr lang="ar-SA" b="1" dirty="0" smtClean="0">
                <a:solidFill>
                  <a:srgbClr val="FF0000"/>
                </a:solidFill>
                <a:latin typeface="Simplified Arabic" pitchFamily="18" charset="-78"/>
                <a:ea typeface="Calibri"/>
                <a:cs typeface="Simplified Arabic" pitchFamily="18" charset="-78"/>
              </a:rPr>
              <a:t>ان </a:t>
            </a:r>
            <a:r>
              <a:rPr lang="ar-SA" b="1" dirty="0">
                <a:solidFill>
                  <a:srgbClr val="FF0000"/>
                </a:solidFill>
                <a:latin typeface="Simplified Arabic" pitchFamily="18" charset="-78"/>
                <a:ea typeface="Calibri"/>
                <a:cs typeface="Simplified Arabic" pitchFamily="18" charset="-78"/>
              </a:rPr>
              <a:t>الاصابات التي تحدث بالملاعب نتيجة العوامل الخارجية تؤدي الى:-</a:t>
            </a:r>
            <a:endParaRPr lang="en-US" sz="2400" dirty="0">
              <a:solidFill>
                <a:srgbClr val="FF0000"/>
              </a:solidFill>
              <a:latin typeface="Simplified Arabic" pitchFamily="18" charset="-78"/>
              <a:ea typeface="Calibri"/>
              <a:cs typeface="Simplified Arabic" pitchFamily="18" charset="-78"/>
            </a:endParaRPr>
          </a:p>
          <a:p>
            <a:pPr lvl="0" algn="just">
              <a:lnSpc>
                <a:spcPct val="115000"/>
              </a:lnSpc>
              <a:spcBef>
                <a:spcPts val="0"/>
              </a:spcBef>
              <a:buFont typeface="Simplified Arabic"/>
              <a:buChar char="-"/>
              <a:tabLst>
                <a:tab pos="179705" algn="l"/>
              </a:tabLst>
            </a:pPr>
            <a:r>
              <a:rPr lang="ar-SA" dirty="0">
                <a:latin typeface="Simplified Arabic" pitchFamily="18" charset="-78"/>
                <a:ea typeface="Calibri"/>
                <a:cs typeface="Simplified Arabic" pitchFamily="18" charset="-78"/>
              </a:rPr>
              <a:t>ارتجاج بالمخ وخلل في وظائف الجهاز العصبي واختلال بأرسال الايعازات العصبية والشحنات الكهربائية وقد تحدث تشنجات عضلية عصبية، فيفقد الشخص الوعي ويغمى علية فترتخي عضلات الجسم بالكامل ومنها ارتخاء عضلة الفك وعضلة اللسان ولسان المزمار، ونتيجة هذا الارتخاء ترجع قاعدة اللسان القريبة من مجرى التنفس للخلف نحو مجرى التنفس بحوالي (3 سم) فتغلق مجرى التنفس للاعب وتمنع دخول الاوكسجين الى الرئتين، علما ان الاجهزة الوظيفية وخلايا الدماغ والقلب والرئتين لا يمكن لها ان تعمل بشكل طبيعي بغياب الاوكسجين لأكثر من (3-4 دقائق) لان العديد من خلايا الدماغ سوف تموت وتتعطل وظائفها الضرورية للجسم ، كما إن لسان المزمار ايضاً يحدث فيه ارتخاء وبالتالي زيادة مساحة الغلق لمجرى التنفس</a:t>
            </a:r>
            <a:r>
              <a:rPr lang="ar-SA" dirty="0" smtClean="0">
                <a:latin typeface="Simplified Arabic" pitchFamily="18" charset="-78"/>
                <a:ea typeface="Calibri"/>
                <a:cs typeface="Simplified Arabic" pitchFamily="18" charset="-78"/>
              </a:rPr>
              <a:t>.</a:t>
            </a:r>
            <a:endParaRPr lang="en-US" sz="24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244890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ar-SA" sz="3200" b="1" dirty="0">
                <a:solidFill>
                  <a:srgbClr val="FF0000"/>
                </a:solidFill>
                <a:latin typeface="Simplified Arabic" pitchFamily="18" charset="-78"/>
                <a:ea typeface="Calibri"/>
                <a:cs typeface="Simplified Arabic" pitchFamily="18" charset="-78"/>
              </a:rPr>
              <a:t>التشخيص المبكر </a:t>
            </a:r>
            <a:r>
              <a:rPr lang="ar-SA" sz="3200" b="1" dirty="0" smtClean="0">
                <a:solidFill>
                  <a:srgbClr val="FF0000"/>
                </a:solidFill>
                <a:latin typeface="Simplified Arabic" pitchFamily="18" charset="-78"/>
                <a:ea typeface="Calibri"/>
                <a:cs typeface="Simplified Arabic" pitchFamily="18" charset="-78"/>
              </a:rPr>
              <a:t>لحالة</a:t>
            </a:r>
            <a:r>
              <a:rPr lang="ar-IQ" sz="3200" b="1" dirty="0" smtClean="0">
                <a:solidFill>
                  <a:srgbClr val="FF0000"/>
                </a:solidFill>
                <a:latin typeface="Simplified Arabic" pitchFamily="18" charset="-78"/>
                <a:ea typeface="Calibri"/>
                <a:cs typeface="Simplified Arabic" pitchFamily="18" charset="-78"/>
              </a:rPr>
              <a:t> بلع اللسان</a:t>
            </a:r>
            <a:r>
              <a:rPr lang="ar-SA" sz="3200" b="1" dirty="0" smtClean="0">
                <a:solidFill>
                  <a:srgbClr val="FF0000"/>
                </a:solidFill>
                <a:latin typeface="Simplified Arabic" pitchFamily="18" charset="-78"/>
                <a:ea typeface="Calibri"/>
                <a:cs typeface="Simplified Arabic" pitchFamily="18" charset="-78"/>
              </a:rPr>
              <a:t> </a:t>
            </a:r>
            <a:r>
              <a:rPr lang="ar-SA" sz="3200" b="1" dirty="0">
                <a:solidFill>
                  <a:srgbClr val="FF0000"/>
                </a:solidFill>
                <a:latin typeface="Simplified Arabic" pitchFamily="18" charset="-78"/>
                <a:ea typeface="Calibri"/>
                <a:cs typeface="Simplified Arabic" pitchFamily="18" charset="-78"/>
              </a:rPr>
              <a:t>(</a:t>
            </a:r>
            <a:r>
              <a:rPr lang="en-US" sz="3200" b="1" dirty="0">
                <a:solidFill>
                  <a:srgbClr val="FF0000"/>
                </a:solidFill>
                <a:latin typeface="Simplified Arabic" pitchFamily="18" charset="-78"/>
                <a:ea typeface="Calibri"/>
                <a:cs typeface="Simplified Arabic" pitchFamily="18" charset="-78"/>
              </a:rPr>
              <a:t>Early diagnosis</a:t>
            </a:r>
            <a:r>
              <a:rPr lang="ar-SA" sz="3200" b="1" dirty="0" smtClean="0">
                <a:solidFill>
                  <a:srgbClr val="FF0000"/>
                </a:solidFill>
                <a:latin typeface="Simplified Arabic" pitchFamily="18" charset="-78"/>
                <a:ea typeface="Calibri"/>
                <a:cs typeface="Simplified Arabic" pitchFamily="18" charset="-78"/>
              </a:rPr>
              <a:t>)</a:t>
            </a:r>
            <a:endParaRPr lang="ar-IQ" sz="32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08720"/>
            <a:ext cx="8229600" cy="5616624"/>
          </a:xfrm>
        </p:spPr>
        <p:txBody>
          <a:bodyPr/>
          <a:lstStyle/>
          <a:p>
            <a:pPr marL="179705" algn="just">
              <a:lnSpc>
                <a:spcPct val="115000"/>
              </a:lnSpc>
              <a:spcBef>
                <a:spcPts val="0"/>
              </a:spcBef>
              <a:tabLst>
                <a:tab pos="179705" algn="l"/>
              </a:tabLst>
            </a:pPr>
            <a:r>
              <a:rPr lang="ar-SA" b="1" dirty="0" smtClean="0">
                <a:ea typeface="Calibri"/>
                <a:cs typeface="Simplified Arabic"/>
              </a:rPr>
              <a:t>عند </a:t>
            </a:r>
            <a:r>
              <a:rPr lang="ar-SA" b="1" dirty="0">
                <a:ea typeface="Calibri"/>
                <a:cs typeface="Simplified Arabic"/>
              </a:rPr>
              <a:t>مشاهدة سقوط اللاعب على الأرض ولم يتحرك هذا يعني إن اللاعب في حالة اغماء وفقد وعيه وقد يكون يشخص أنها حالة بلع اللسان، مما يتطلب تدخل أقرب شخص منة سواء كان لاعب او حكم أو مسعف لفتح مجرى الهواء المغلق من قبل قاعدة اللسان قبل اجراء اي اسعاف اخر</a:t>
            </a:r>
            <a:r>
              <a:rPr lang="ar-SA" b="1" dirty="0" smtClean="0">
                <a:ea typeface="Calibri"/>
                <a:cs typeface="Simplified Arabic"/>
              </a:rPr>
              <a:t>.</a:t>
            </a:r>
            <a:endParaRPr lang="en-US" sz="2400" b="1" dirty="0">
              <a:ea typeface="Calibri"/>
              <a:cs typeface="Arial"/>
            </a:endParaRPr>
          </a:p>
        </p:txBody>
      </p:sp>
    </p:spTree>
    <p:extLst>
      <p:ext uri="{BB962C8B-B14F-4D97-AF65-F5344CB8AC3E}">
        <p14:creationId xmlns:p14="http://schemas.microsoft.com/office/powerpoint/2010/main" val="203047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60350"/>
            <a:ext cx="7772400" cy="865188"/>
          </a:xfrm>
        </p:spPr>
        <p:txBody>
          <a:bodyPr/>
          <a:lstStyle/>
          <a:p>
            <a:pPr eaLnBrk="1" hangingPunct="1"/>
            <a:r>
              <a:rPr lang="ar-IQ" altLang="ar-IQ" smtClean="0"/>
              <a:t>بسم الله الرحمن الرحيم </a:t>
            </a:r>
            <a:endParaRPr lang="en-US" altLang="ar-IQ" smtClean="0"/>
          </a:p>
        </p:txBody>
      </p:sp>
      <p:sp>
        <p:nvSpPr>
          <p:cNvPr id="17411" name="Rectangle 3"/>
          <p:cNvSpPr>
            <a:spLocks noGrp="1" noChangeArrowheads="1"/>
          </p:cNvSpPr>
          <p:nvPr>
            <p:ph type="subTitle" idx="1"/>
          </p:nvPr>
        </p:nvSpPr>
        <p:spPr>
          <a:xfrm>
            <a:off x="323850" y="1341438"/>
            <a:ext cx="8280400" cy="5111750"/>
          </a:xfrm>
        </p:spPr>
        <p:txBody>
          <a:bodyPr/>
          <a:lstStyle/>
          <a:p>
            <a:pPr eaLnBrk="1" hangingPunct="1"/>
            <a:r>
              <a:rPr lang="ar-IQ" altLang="ar-IQ" sz="5400" b="1" dirty="0" smtClean="0">
                <a:solidFill>
                  <a:srgbClr val="FF0000"/>
                </a:solidFill>
                <a:latin typeface="Simplified Arabic" pitchFamily="18" charset="-78"/>
                <a:cs typeface="Simplified Arabic" pitchFamily="18" charset="-78"/>
              </a:rPr>
              <a:t>الجزء الثاني من الفصل الخامس</a:t>
            </a:r>
          </a:p>
          <a:p>
            <a:pPr eaLnBrk="1" hangingPunct="1"/>
            <a:r>
              <a:rPr lang="ar-IQ" altLang="ar-IQ" sz="5400" b="1" dirty="0" smtClean="0">
                <a:solidFill>
                  <a:srgbClr val="FF0000"/>
                </a:solidFill>
                <a:latin typeface="Simplified Arabic" pitchFamily="18" charset="-78"/>
                <a:cs typeface="Simplified Arabic" pitchFamily="18" charset="-78"/>
              </a:rPr>
              <a:t> ( جهاز الحواس )</a:t>
            </a:r>
          </a:p>
          <a:p>
            <a:pPr eaLnBrk="1" hangingPunct="1"/>
            <a:r>
              <a:rPr lang="ar-IQ" altLang="ar-IQ" sz="5400" b="1" dirty="0" smtClean="0">
                <a:solidFill>
                  <a:srgbClr val="FF0000"/>
                </a:solidFill>
                <a:latin typeface="Simplified Arabic" pitchFamily="18" charset="-78"/>
                <a:cs typeface="Simplified Arabic" pitchFamily="18" charset="-78"/>
              </a:rPr>
              <a:t>( </a:t>
            </a:r>
            <a:r>
              <a:rPr lang="en-US" altLang="ar-IQ" sz="5400" b="1" dirty="0" smtClean="0">
                <a:solidFill>
                  <a:srgbClr val="FF0000"/>
                </a:solidFill>
                <a:latin typeface="Simplified Arabic" pitchFamily="18" charset="-78"/>
                <a:cs typeface="Simplified Arabic" pitchFamily="18" charset="-78"/>
              </a:rPr>
              <a:t>The </a:t>
            </a:r>
            <a:r>
              <a:rPr lang="en-US" altLang="ar-IQ" sz="5400" b="1" dirty="0">
                <a:solidFill>
                  <a:srgbClr val="FF0000"/>
                </a:solidFill>
                <a:latin typeface="Simplified Arabic" pitchFamily="18" charset="-78"/>
                <a:cs typeface="Simplified Arabic" pitchFamily="18" charset="-78"/>
              </a:rPr>
              <a:t>five senses</a:t>
            </a:r>
            <a:r>
              <a:rPr lang="ar-IQ" altLang="ar-IQ" sz="5400" b="1" dirty="0" smtClean="0">
                <a:solidFill>
                  <a:srgbClr val="FF0000"/>
                </a:solidFill>
                <a:latin typeface="Simplified Arabic" pitchFamily="18" charset="-78"/>
                <a:cs typeface="Simplified Arabic" pitchFamily="18" charset="-78"/>
              </a:rPr>
              <a:t> )</a:t>
            </a:r>
          </a:p>
          <a:p>
            <a:pPr eaLnBrk="1" hangingPunct="1"/>
            <a:r>
              <a:rPr lang="ar-IQ" altLang="ar-IQ" sz="5400" b="1" dirty="0" smtClean="0">
                <a:solidFill>
                  <a:srgbClr val="FF0000"/>
                </a:solidFill>
                <a:latin typeface="Simplified Arabic" pitchFamily="18" charset="-78"/>
                <a:cs typeface="Simplified Arabic" pitchFamily="18" charset="-78"/>
              </a:rPr>
              <a:t>محاضرة رقم (15) الجزء الثاني من الفصل الخامس</a:t>
            </a:r>
            <a:endParaRPr lang="en-US" altLang="ar-IQ" sz="5400"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2333701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SA" sz="3200" b="1" dirty="0">
                <a:solidFill>
                  <a:srgbClr val="FF0000"/>
                </a:solidFill>
                <a:latin typeface="Simplified Arabic" pitchFamily="18" charset="-78"/>
                <a:ea typeface="Calibri"/>
                <a:cs typeface="Simplified Arabic" pitchFamily="18" charset="-78"/>
              </a:rPr>
              <a:t>الإسعافات </a:t>
            </a:r>
            <a:r>
              <a:rPr lang="ar-SA" sz="3200" b="1" dirty="0" smtClean="0">
                <a:solidFill>
                  <a:srgbClr val="FF0000"/>
                </a:solidFill>
                <a:latin typeface="Simplified Arabic" pitchFamily="18" charset="-78"/>
                <a:ea typeface="Calibri"/>
                <a:cs typeface="Simplified Arabic" pitchFamily="18" charset="-78"/>
              </a:rPr>
              <a:t>الأولية</a:t>
            </a:r>
            <a:r>
              <a:rPr lang="ar-IQ" sz="3200" b="1" dirty="0" smtClean="0">
                <a:solidFill>
                  <a:srgbClr val="FF0000"/>
                </a:solidFill>
                <a:latin typeface="Simplified Arabic" pitchFamily="18" charset="-78"/>
                <a:ea typeface="Calibri"/>
                <a:cs typeface="Simplified Arabic" pitchFamily="18" charset="-78"/>
              </a:rPr>
              <a:t> لحالة بلع اللسان</a:t>
            </a:r>
            <a:endParaRPr lang="ar-IQ" sz="32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80728"/>
            <a:ext cx="8229600" cy="5616624"/>
          </a:xfrm>
        </p:spPr>
        <p:txBody>
          <a:bodyPr>
            <a:normAutofit fontScale="62500" lnSpcReduction="20000"/>
          </a:bodyPr>
          <a:lstStyle/>
          <a:p>
            <a:pPr marL="179705" algn="just">
              <a:lnSpc>
                <a:spcPct val="115000"/>
              </a:lnSpc>
              <a:spcBef>
                <a:spcPts val="0"/>
              </a:spcBef>
              <a:tabLst>
                <a:tab pos="179705" algn="l"/>
              </a:tabLst>
            </a:pPr>
            <a:r>
              <a:rPr lang="ar-SA" dirty="0" smtClean="0">
                <a:ea typeface="Calibri"/>
                <a:cs typeface="Simplified Arabic"/>
              </a:rPr>
              <a:t>إن </a:t>
            </a:r>
            <a:r>
              <a:rPr lang="ar-SA" dirty="0">
                <a:ea typeface="Calibri"/>
                <a:cs typeface="Simplified Arabic"/>
              </a:rPr>
              <a:t>هذه الإصابة تعد من اخطر الاصابات في الملاعب وإن لم يتم اسعافها فوراً وخلال ثواني قليلة أو دقائق قليلة فان المصاب سوف يكون عرضة</a:t>
            </a:r>
            <a:r>
              <a:rPr lang="ar-SA" sz="2400" dirty="0">
                <a:solidFill>
                  <a:srgbClr val="000000"/>
                </a:solidFill>
                <a:ea typeface="Calibri"/>
              </a:rPr>
              <a:t> </a:t>
            </a:r>
            <a:r>
              <a:rPr lang="ar-SA" dirty="0">
                <a:ea typeface="Calibri"/>
                <a:cs typeface="Simplified Arabic"/>
              </a:rPr>
              <a:t>لتوقف قلبه والرئتين ثم يفقد حياته بسبب توقف التنفس ونقص الاوكسجين بالجسم.</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ان يكون المسعف على معرفة بكيفية انقاذ اللاعب ومدركاً لما يفعل وان لا ينفعل ويفقد تركيزه بل يجب ان يتصرف بهدوء ويتخذ الإجراءات السليمة لإسعاف المصاب. </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يجب عدم التجمع حول اللاعب وارباك وتعطيل عمل المسعفين.</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تجنب إدخال اليد لسحب اللسان لأن عضلة اللسان قوية ثم إن اللعاب لا يساعد على مسك اللسان. </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يكون وضع المصاب بحالة الاستلقاء على الظهر من اجل فتح المجرى التنفسي لدخول الهواء.</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يقوم المسعف بإمالة راس المصاب للخلف من خلال وضع يد المسعف على جبهة المصاب واليد الاخرى تحت الفك السفلي للمصاب لدفع ورفع الذقن إلى اعلى مستوى وتحريك الفك للأعلى لفتح مجرى التنفس وإرجاع قاعدة اللسان الى وضعها الطبيعي فينفتح مجرى التنفس مع ميل اللسان للجانب لكي لا يرجع للخلف وحتى يبقى مجرى الهواء مفتوحا</a:t>
            </a:r>
            <a:r>
              <a:rPr lang="en-US" dirty="0">
                <a:latin typeface="Simplified Arabic"/>
                <a:ea typeface="Calibri"/>
                <a:cs typeface="Arial"/>
              </a:rPr>
              <a:t> .</a:t>
            </a:r>
            <a:endParaRPr lang="en-US" sz="2400" dirty="0">
              <a:ea typeface="Calibri"/>
              <a:cs typeface="Arial"/>
            </a:endParaRPr>
          </a:p>
          <a:p>
            <a:pPr lvl="0" algn="just">
              <a:lnSpc>
                <a:spcPct val="115000"/>
              </a:lnSpc>
              <a:spcBef>
                <a:spcPts val="0"/>
              </a:spcBef>
              <a:buFont typeface="Simplified Arabic"/>
              <a:buChar char="-"/>
              <a:tabLst>
                <a:tab pos="179705" algn="l"/>
              </a:tabLst>
            </a:pPr>
            <a:r>
              <a:rPr lang="ar-SA" dirty="0">
                <a:ea typeface="Calibri"/>
                <a:cs typeface="Simplified Arabic"/>
              </a:rPr>
              <a:t>اذا كان هذا الاجراء لم ينجح اي أن قاعدة اللسان بقيت في وضعها مغلقة لمجرى التنفس على المسعف ان يدخل اصبعي السبابة والوسط على شكل حرف (6) او ما يسمى بالخطاف ويسحب اللسان لخارج الفم لفتح مجرى التنفس.</a:t>
            </a:r>
            <a:endParaRPr lang="en-US" sz="2400" dirty="0">
              <a:ea typeface="Calibri"/>
              <a:cs typeface="Arial"/>
            </a:endParaRPr>
          </a:p>
          <a:p>
            <a:pPr marL="0" lvl="0" indent="0" algn="l">
              <a:lnSpc>
                <a:spcPct val="115000"/>
              </a:lnSpc>
              <a:spcBef>
                <a:spcPts val="0"/>
              </a:spcBef>
              <a:buNone/>
              <a:tabLst>
                <a:tab pos="179705" algn="l"/>
              </a:tabLst>
            </a:pPr>
            <a:r>
              <a:rPr lang="ar-SA" b="1" dirty="0">
                <a:solidFill>
                  <a:srgbClr val="FF0000"/>
                </a:solidFill>
                <a:ea typeface="Calibri"/>
                <a:cs typeface="Simplified Arabic"/>
              </a:rPr>
              <a:t>أما الاجراء الطبي السليم</a:t>
            </a:r>
            <a:r>
              <a:rPr lang="ar-SA" dirty="0">
                <a:solidFill>
                  <a:srgbClr val="FF0000"/>
                </a:solidFill>
                <a:ea typeface="Calibri"/>
                <a:cs typeface="Simplified Arabic"/>
              </a:rPr>
              <a:t> </a:t>
            </a:r>
            <a:r>
              <a:rPr lang="ar-SA" dirty="0" smtClean="0">
                <a:solidFill>
                  <a:srgbClr val="FF0000"/>
                </a:solidFill>
                <a:ea typeface="Calibri"/>
                <a:cs typeface="Simplified Arabic"/>
              </a:rPr>
              <a:t>:</a:t>
            </a:r>
            <a:r>
              <a:rPr lang="ar-IQ" dirty="0" smtClean="0">
                <a:solidFill>
                  <a:srgbClr val="FF0000"/>
                </a:solidFill>
                <a:ea typeface="Calibri"/>
                <a:cs typeface="Simplified Arabic"/>
              </a:rPr>
              <a:t> نكمل ...</a:t>
            </a:r>
            <a:endParaRPr lang="ar-IQ" dirty="0">
              <a:solidFill>
                <a:srgbClr val="FF0000"/>
              </a:solidFill>
            </a:endParaRPr>
          </a:p>
        </p:txBody>
      </p:sp>
    </p:spTree>
    <p:extLst>
      <p:ext uri="{BB962C8B-B14F-4D97-AF65-F5344CB8AC3E}">
        <p14:creationId xmlns:p14="http://schemas.microsoft.com/office/powerpoint/2010/main" val="2674766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r>
              <a:rPr lang="ar-SA" sz="3200" b="1" dirty="0">
                <a:solidFill>
                  <a:srgbClr val="FF0000"/>
                </a:solidFill>
                <a:ea typeface="Calibri"/>
                <a:cs typeface="Simplified Arabic"/>
              </a:rPr>
              <a:t>أما الاجراء الطبي </a:t>
            </a:r>
            <a:r>
              <a:rPr lang="ar-SA" sz="3200" b="1" dirty="0" smtClean="0">
                <a:solidFill>
                  <a:srgbClr val="FF0000"/>
                </a:solidFill>
                <a:ea typeface="Calibri"/>
                <a:cs typeface="Simplified Arabic"/>
              </a:rPr>
              <a:t>السليم</a:t>
            </a:r>
            <a:r>
              <a:rPr lang="ar-IQ" sz="3200" b="1" dirty="0" smtClean="0">
                <a:solidFill>
                  <a:srgbClr val="FF0000"/>
                </a:solidFill>
                <a:ea typeface="Calibri"/>
                <a:cs typeface="Simplified Arabic"/>
              </a:rPr>
              <a:t> لإسعاف حالة بلع اللسان</a:t>
            </a:r>
            <a:r>
              <a:rPr lang="ar-SA" sz="3200" dirty="0" smtClean="0">
                <a:solidFill>
                  <a:srgbClr val="FF0000"/>
                </a:solidFill>
                <a:ea typeface="Calibri"/>
                <a:cs typeface="Simplified Arabic"/>
              </a:rPr>
              <a:t> </a:t>
            </a:r>
            <a:endParaRPr lang="ar-IQ" sz="3200" dirty="0">
              <a:solidFill>
                <a:srgbClr val="FF0000"/>
              </a:solidFill>
            </a:endParaRPr>
          </a:p>
        </p:txBody>
      </p:sp>
      <p:sp>
        <p:nvSpPr>
          <p:cNvPr id="3" name="عنصر نائب للمحتوى 2"/>
          <p:cNvSpPr>
            <a:spLocks noGrp="1"/>
          </p:cNvSpPr>
          <p:nvPr>
            <p:ph idx="1"/>
          </p:nvPr>
        </p:nvSpPr>
        <p:spPr>
          <a:xfrm>
            <a:off x="457200" y="980728"/>
            <a:ext cx="8229600" cy="5472608"/>
          </a:xfrm>
        </p:spPr>
        <p:txBody>
          <a:bodyPr>
            <a:normAutofit fontScale="92500"/>
          </a:bodyPr>
          <a:lstStyle/>
          <a:p>
            <a:pPr marL="0" lvl="0" indent="0" algn="just">
              <a:lnSpc>
                <a:spcPct val="115000"/>
              </a:lnSpc>
              <a:spcBef>
                <a:spcPts val="0"/>
              </a:spcBef>
              <a:buNone/>
              <a:tabLst>
                <a:tab pos="179705" algn="l"/>
              </a:tabLst>
            </a:pPr>
            <a:r>
              <a:rPr lang="ar-SA" dirty="0" smtClean="0">
                <a:solidFill>
                  <a:prstClr val="black"/>
                </a:solidFill>
                <a:latin typeface="Simplified Arabic" pitchFamily="18" charset="-78"/>
                <a:ea typeface="Calibri"/>
                <a:cs typeface="Simplified Arabic" pitchFamily="18" charset="-78"/>
              </a:rPr>
              <a:t>هو </a:t>
            </a:r>
            <a:r>
              <a:rPr lang="ar-SA" dirty="0">
                <a:solidFill>
                  <a:prstClr val="black"/>
                </a:solidFill>
                <a:latin typeface="Simplified Arabic" pitchFamily="18" charset="-78"/>
                <a:ea typeface="Calibri"/>
                <a:cs typeface="Simplified Arabic" pitchFamily="18" charset="-78"/>
              </a:rPr>
              <a:t>ان تتوفر في محتويات حقيبة الإسعاف الفوري للإصابات الرياضية أداة </a:t>
            </a:r>
            <a:r>
              <a:rPr lang="ar-SA" dirty="0" smtClean="0">
                <a:solidFill>
                  <a:prstClr val="black"/>
                </a:solidFill>
                <a:latin typeface="Simplified Arabic" pitchFamily="18" charset="-78"/>
                <a:ea typeface="Calibri"/>
                <a:cs typeface="Simplified Arabic" pitchFamily="18" charset="-78"/>
              </a:rPr>
              <a:t>تسمى</a:t>
            </a:r>
            <a:r>
              <a:rPr lang="ar-IQ" dirty="0" smtClean="0">
                <a:solidFill>
                  <a:prstClr val="black"/>
                </a:solidFill>
                <a:latin typeface="Simplified Arabic" pitchFamily="18" charset="-78"/>
                <a:ea typeface="Calibri"/>
                <a:cs typeface="Simplified Arabic" pitchFamily="18" charset="-78"/>
              </a:rPr>
              <a:t> :</a:t>
            </a:r>
          </a:p>
          <a:p>
            <a:pPr marL="0" lvl="0" indent="0" algn="just">
              <a:lnSpc>
                <a:spcPct val="115000"/>
              </a:lnSpc>
              <a:spcBef>
                <a:spcPts val="0"/>
              </a:spcBef>
              <a:buNone/>
              <a:tabLst>
                <a:tab pos="179705" algn="l"/>
              </a:tabLst>
            </a:pPr>
            <a:r>
              <a:rPr lang="ar-SA" dirty="0" smtClean="0">
                <a:solidFill>
                  <a:srgbClr val="CC99FF"/>
                </a:solidFill>
                <a:latin typeface="Simplified Arabic" pitchFamily="18" charset="-78"/>
                <a:ea typeface="Calibri"/>
                <a:cs typeface="Simplified Arabic" pitchFamily="18" charset="-78"/>
              </a:rPr>
              <a:t>  </a:t>
            </a:r>
            <a:r>
              <a:rPr lang="ar-IQ" b="1" dirty="0">
                <a:solidFill>
                  <a:srgbClr val="CC99FF"/>
                </a:solidFill>
                <a:latin typeface="Simplified Arabic" pitchFamily="18" charset="-78"/>
                <a:ea typeface="Calibri"/>
                <a:cs typeface="Simplified Arabic" pitchFamily="18" charset="-78"/>
              </a:rPr>
              <a:t>المُسَلك الهوائي الفموي البلعومي (</a:t>
            </a:r>
            <a:r>
              <a:rPr lang="en-US" b="1" dirty="0" err="1">
                <a:solidFill>
                  <a:srgbClr val="CC99FF"/>
                </a:solidFill>
                <a:latin typeface="Simplified Arabic" pitchFamily="18" charset="-78"/>
                <a:ea typeface="Calibri"/>
                <a:cs typeface="Simplified Arabic" pitchFamily="18" charset="-78"/>
              </a:rPr>
              <a:t>Oropharyngeal</a:t>
            </a:r>
            <a:r>
              <a:rPr lang="en-US" b="1" dirty="0">
                <a:solidFill>
                  <a:srgbClr val="CC99FF"/>
                </a:solidFill>
                <a:latin typeface="Simplified Arabic" pitchFamily="18" charset="-78"/>
                <a:ea typeface="Calibri"/>
                <a:cs typeface="Simplified Arabic" pitchFamily="18" charset="-78"/>
              </a:rPr>
              <a:t> Airway – </a:t>
            </a:r>
            <a:r>
              <a:rPr lang="en-US" b="1" dirty="0" err="1">
                <a:solidFill>
                  <a:srgbClr val="CC99FF"/>
                </a:solidFill>
                <a:latin typeface="Simplified Arabic" pitchFamily="18" charset="-78"/>
                <a:ea typeface="Calibri"/>
                <a:cs typeface="Simplified Arabic" pitchFamily="18" charset="-78"/>
              </a:rPr>
              <a:t>StatPearls</a:t>
            </a:r>
            <a:r>
              <a:rPr lang="en-US" dirty="0">
                <a:solidFill>
                  <a:srgbClr val="CC99FF"/>
                </a:solidFill>
                <a:latin typeface="Simplified Arabic" pitchFamily="18" charset="-78"/>
                <a:ea typeface="Calibri"/>
                <a:cs typeface="Simplified Arabic" pitchFamily="18" charset="-78"/>
              </a:rPr>
              <a:t>  </a:t>
            </a:r>
            <a:r>
              <a:rPr lang="ar-IQ" dirty="0">
                <a:solidFill>
                  <a:srgbClr val="CC99FF"/>
                </a:solidFill>
                <a:latin typeface="Simplified Arabic" pitchFamily="18" charset="-78"/>
                <a:ea typeface="Calibri"/>
                <a:cs typeface="Simplified Arabic" pitchFamily="18" charset="-78"/>
              </a:rPr>
              <a:t>) </a:t>
            </a:r>
            <a:endParaRPr lang="ar-IQ" dirty="0" smtClean="0">
              <a:solidFill>
                <a:srgbClr val="CC99FF"/>
              </a:solidFill>
              <a:latin typeface="Simplified Arabic" pitchFamily="18" charset="-78"/>
              <a:ea typeface="Calibri"/>
              <a:cs typeface="Simplified Arabic" pitchFamily="18" charset="-78"/>
            </a:endParaRPr>
          </a:p>
          <a:p>
            <a:pPr marL="0" lvl="0" indent="0" algn="just">
              <a:lnSpc>
                <a:spcPct val="115000"/>
              </a:lnSpc>
              <a:spcBef>
                <a:spcPts val="0"/>
              </a:spcBef>
              <a:buNone/>
              <a:tabLst>
                <a:tab pos="179705" algn="l"/>
              </a:tabLst>
            </a:pPr>
            <a:r>
              <a:rPr lang="ar-SA" dirty="0" smtClean="0">
                <a:solidFill>
                  <a:prstClr val="black"/>
                </a:solidFill>
                <a:latin typeface="Simplified Arabic" pitchFamily="18" charset="-78"/>
                <a:ea typeface="Calibri"/>
                <a:cs typeface="Simplified Arabic" pitchFamily="18" charset="-78"/>
              </a:rPr>
              <a:t>تستخدم </a:t>
            </a:r>
            <a:r>
              <a:rPr lang="ar-SA" dirty="0">
                <a:solidFill>
                  <a:prstClr val="black"/>
                </a:solidFill>
                <a:latin typeface="Simplified Arabic" pitchFamily="18" charset="-78"/>
                <a:ea typeface="Calibri"/>
                <a:cs typeface="Simplified Arabic" pitchFamily="18" charset="-78"/>
              </a:rPr>
              <a:t>في إبعاد اللسان عن الجزء الخلفي من الحلق أو إخراج مواد صلبة عالقة في الفم أو الأنف والتي تسد مجرى الهواء.</a:t>
            </a:r>
            <a:endParaRPr lang="en-US" dirty="0">
              <a:solidFill>
                <a:prstClr val="black"/>
              </a:solidFill>
              <a:latin typeface="Simplified Arabic" pitchFamily="18" charset="-78"/>
              <a:ea typeface="Calibri"/>
              <a:cs typeface="Simplified Arabic" pitchFamily="18" charset="-78"/>
            </a:endParaRPr>
          </a:p>
          <a:p>
            <a:pPr lvl="0" algn="just"/>
            <a:r>
              <a:rPr lang="ar-SA" dirty="0">
                <a:solidFill>
                  <a:prstClr val="black"/>
                </a:solidFill>
                <a:latin typeface="Simplified Arabic" pitchFamily="18" charset="-78"/>
                <a:ea typeface="Calibri"/>
                <a:cs typeface="Simplified Arabic" pitchFamily="18" charset="-78"/>
              </a:rPr>
              <a:t>توفير سيارة الاسعاف او في المستشفى يعمل للمصاب انعاش قلبي رئوي وصدمات كهربائية اذا استوجب الامر</a:t>
            </a:r>
            <a:r>
              <a:rPr lang="ar-IQ" dirty="0" smtClean="0">
                <a:solidFill>
                  <a:prstClr val="black"/>
                </a:solidFill>
                <a:latin typeface="Simplified Arabic" pitchFamily="18" charset="-78"/>
                <a:ea typeface="Calibri"/>
                <a:cs typeface="Simplified Arabic" pitchFamily="18" charset="-78"/>
              </a:rPr>
              <a:t>.</a:t>
            </a:r>
          </a:p>
          <a:p>
            <a:pPr marL="0" lvl="0" indent="0" algn="just">
              <a:lnSpc>
                <a:spcPct val="115000"/>
              </a:lnSpc>
              <a:spcBef>
                <a:spcPts val="0"/>
              </a:spcBef>
              <a:buNone/>
              <a:tabLst>
                <a:tab pos="179705" algn="l"/>
              </a:tabLst>
            </a:pPr>
            <a:r>
              <a:rPr lang="ar-IQ" b="1" dirty="0" smtClean="0">
                <a:solidFill>
                  <a:srgbClr val="FF0000"/>
                </a:solidFill>
                <a:latin typeface="Simplified Arabic" pitchFamily="18" charset="-78"/>
                <a:cs typeface="Simplified Arabic" pitchFamily="18" charset="-78"/>
              </a:rPr>
              <a:t>ماهي أداة : </a:t>
            </a:r>
            <a:r>
              <a:rPr lang="ar-IQ" b="1" dirty="0">
                <a:solidFill>
                  <a:srgbClr val="FF0000"/>
                </a:solidFill>
                <a:latin typeface="Simplified Arabic" pitchFamily="18" charset="-78"/>
                <a:ea typeface="Calibri"/>
                <a:cs typeface="Simplified Arabic" pitchFamily="18" charset="-78"/>
              </a:rPr>
              <a:t>المُسَلك الهوائي الفموي البلعومي (</a:t>
            </a:r>
            <a:r>
              <a:rPr lang="en-US" b="1" dirty="0" err="1">
                <a:solidFill>
                  <a:srgbClr val="FF0000"/>
                </a:solidFill>
                <a:latin typeface="Simplified Arabic" pitchFamily="18" charset="-78"/>
                <a:ea typeface="Calibri"/>
                <a:cs typeface="Simplified Arabic" pitchFamily="18" charset="-78"/>
              </a:rPr>
              <a:t>Oropharyngeal</a:t>
            </a:r>
            <a:r>
              <a:rPr lang="en-US" b="1" dirty="0">
                <a:solidFill>
                  <a:srgbClr val="FF0000"/>
                </a:solidFill>
                <a:latin typeface="Simplified Arabic" pitchFamily="18" charset="-78"/>
                <a:ea typeface="Calibri"/>
                <a:cs typeface="Simplified Arabic" pitchFamily="18" charset="-78"/>
              </a:rPr>
              <a:t> Airway – </a:t>
            </a:r>
            <a:r>
              <a:rPr lang="en-US" b="1" dirty="0" err="1">
                <a:solidFill>
                  <a:srgbClr val="FF0000"/>
                </a:solidFill>
                <a:latin typeface="Simplified Arabic" pitchFamily="18" charset="-78"/>
                <a:ea typeface="Calibri"/>
                <a:cs typeface="Simplified Arabic" pitchFamily="18" charset="-78"/>
              </a:rPr>
              <a:t>StatPearls</a:t>
            </a:r>
            <a:r>
              <a:rPr lang="en-US" b="1" dirty="0">
                <a:solidFill>
                  <a:srgbClr val="FF0000"/>
                </a:solidFill>
                <a:latin typeface="Simplified Arabic" pitchFamily="18" charset="-78"/>
                <a:ea typeface="Calibri"/>
                <a:cs typeface="Simplified Arabic" pitchFamily="18" charset="-78"/>
              </a:rPr>
              <a:t>  </a:t>
            </a:r>
            <a:r>
              <a:rPr lang="ar-IQ" b="1" dirty="0">
                <a:solidFill>
                  <a:srgbClr val="FF0000"/>
                </a:solidFill>
                <a:latin typeface="Simplified Arabic" pitchFamily="18" charset="-78"/>
                <a:ea typeface="Calibri"/>
                <a:cs typeface="Simplified Arabic" pitchFamily="18" charset="-78"/>
              </a:rPr>
              <a:t>) </a:t>
            </a:r>
            <a:r>
              <a:rPr lang="ar-IQ" b="1" dirty="0" smtClean="0">
                <a:solidFill>
                  <a:srgbClr val="FF0000"/>
                </a:solidFill>
                <a:latin typeface="Simplified Arabic" pitchFamily="18" charset="-78"/>
                <a:ea typeface="Calibri"/>
                <a:cs typeface="Simplified Arabic" pitchFamily="18" charset="-78"/>
              </a:rPr>
              <a:t>نوضحها...</a:t>
            </a:r>
            <a:endParaRPr lang="ar-IQ" b="1" dirty="0">
              <a:solidFill>
                <a:srgbClr val="FF0000"/>
              </a:solidFill>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1870826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pPr lvl="0"/>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sz="20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980728"/>
            <a:ext cx="8229600" cy="5472608"/>
          </a:xfrm>
        </p:spPr>
        <p:txBody>
          <a:bodyPr>
            <a:normAutofit fontScale="85000" lnSpcReduction="10000"/>
          </a:bodyPr>
          <a:lstStyle/>
          <a:p>
            <a:pPr marL="179705" algn="just">
              <a:lnSpc>
                <a:spcPct val="115000"/>
              </a:lnSpc>
              <a:spcBef>
                <a:spcPts val="0"/>
              </a:spcBef>
              <a:tabLst>
                <a:tab pos="179705" algn="l"/>
              </a:tabLst>
            </a:pPr>
            <a:r>
              <a:rPr lang="ar-IQ" dirty="0" smtClean="0">
                <a:ea typeface="Calibri"/>
                <a:cs typeface="Simplified Arabic"/>
              </a:rPr>
              <a:t>هو </a:t>
            </a:r>
            <a:r>
              <a:rPr lang="ar-IQ" dirty="0">
                <a:ea typeface="Calibri"/>
                <a:cs typeface="Simplified Arabic"/>
              </a:rPr>
              <a:t>جهاز طبي ملحق مجرى الهواء ويستخدم للحفاظ على المسلك الهوائي مفتوحًا. ويحقق ذلك بمنع اللسان من تغطية لسان المزمار الذي يمكنه منع الإنسان من التنفس. عندما يكون الإنسان في حالة من اللاوعي، ترتخي العضلات في فكه مما يسمح للسان بسد المسلك الهوائي.</a:t>
            </a:r>
            <a:endParaRPr lang="en-US" sz="2400" dirty="0">
              <a:ea typeface="Calibri"/>
              <a:cs typeface="Arial"/>
            </a:endParaRPr>
          </a:p>
          <a:p>
            <a:pPr marL="179705" algn="just">
              <a:lnSpc>
                <a:spcPct val="115000"/>
              </a:lnSpc>
              <a:spcBef>
                <a:spcPts val="0"/>
              </a:spcBef>
              <a:tabLst>
                <a:tab pos="179705" algn="l"/>
              </a:tabLst>
            </a:pPr>
            <a:r>
              <a:rPr lang="ar-SA" dirty="0">
                <a:ea typeface="Calibri"/>
                <a:cs typeface="Simplified Arabic"/>
              </a:rPr>
              <a:t>هذه الأداة تأتي بأشكال مختلفة والشكل المنحني</a:t>
            </a:r>
            <a:r>
              <a:rPr lang="en-US" dirty="0">
                <a:latin typeface="Simplified Arabic"/>
                <a:ea typeface="Calibri"/>
                <a:cs typeface="Arial"/>
              </a:rPr>
              <a:t> (Curved) </a:t>
            </a:r>
            <a:r>
              <a:rPr lang="ar-SA" dirty="0">
                <a:ea typeface="Calibri"/>
                <a:cs typeface="Simplified Arabic"/>
              </a:rPr>
              <a:t>منها يناسب الشكل الهندسي الطبيعي لتجويف الفم والحنجرة بحيث يمكن استخدامه بفاعلية في إبعاد اللسان عن الجزء الخلفي من الحلق (الحنجرة) وهذه الأداة بسيطة التكاليف لكن يحتاج المعالج التدريب على استخدامها بطريقة صحيحة</a:t>
            </a:r>
            <a:endParaRPr lang="en-US" sz="2400" dirty="0">
              <a:ea typeface="Calibri"/>
              <a:cs typeface="Arial"/>
            </a:endParaRPr>
          </a:p>
          <a:p>
            <a:pPr marL="179705" algn="just">
              <a:lnSpc>
                <a:spcPct val="115000"/>
              </a:lnSpc>
              <a:spcBef>
                <a:spcPts val="0"/>
              </a:spcBef>
              <a:tabLst>
                <a:tab pos="179705" algn="l"/>
              </a:tabLst>
            </a:pPr>
            <a:r>
              <a:rPr lang="ar-SA" dirty="0">
                <a:ea typeface="Calibri"/>
                <a:cs typeface="Simplified Arabic"/>
              </a:rPr>
              <a:t>إذا هذا الاجراء لم ينجح ايضا يجب ادخال انبوب للتنفس بتحريك قاعدة اللسان قليلا ويدخل الانبوب الى البلعوم والقصبة الهوائية لدخول الهواء من الخارج للداخل عبر الانبوب ثم ينقل اللاعب للمستشفى فوراً</a:t>
            </a:r>
            <a:r>
              <a:rPr lang="en-US" dirty="0">
                <a:latin typeface="Simplified Arabic"/>
                <a:ea typeface="Calibri"/>
                <a:cs typeface="Arial"/>
              </a:rPr>
              <a:t> </a:t>
            </a:r>
            <a:r>
              <a:rPr lang="en-US" dirty="0" smtClean="0">
                <a:latin typeface="Simplified Arabic"/>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730025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11" name="عنصر نائب للمحتوى 10" descr="Oropharyngeal Airway Kit (3/Se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625" y="1052513"/>
            <a:ext cx="7874750" cy="5545137"/>
          </a:xfrm>
          <a:prstGeom prst="rect">
            <a:avLst/>
          </a:prstGeom>
          <a:noFill/>
          <a:ln>
            <a:noFill/>
          </a:ln>
        </p:spPr>
      </p:pic>
    </p:spTree>
    <p:extLst>
      <p:ext uri="{BB962C8B-B14F-4D97-AF65-F5344CB8AC3E}">
        <p14:creationId xmlns:p14="http://schemas.microsoft.com/office/powerpoint/2010/main" val="3963141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4" name="عنصر نائب للمحتوى 3" descr="https://clinical.stjohnwa.com.au/images/default-source/clinical-skill-images/airway/opa2.png?sfvrsn=8cabeb44_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052736"/>
            <a:ext cx="5760640" cy="5112568"/>
          </a:xfrm>
          <a:prstGeom prst="rect">
            <a:avLst/>
          </a:prstGeom>
          <a:noFill/>
          <a:ln>
            <a:noFill/>
          </a:ln>
        </p:spPr>
      </p:pic>
    </p:spTree>
    <p:extLst>
      <p:ext uri="{BB962C8B-B14F-4D97-AF65-F5344CB8AC3E}">
        <p14:creationId xmlns:p14="http://schemas.microsoft.com/office/powerpoint/2010/main" val="2680776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4" name="عنصر نائب للمحتوى 3" descr="https://clinical.stjohnwa.com.au/images/default-source/clinical-skill-images/airway/opa3.png?sfvrsn=6ff09c37_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840760" cy="4752528"/>
          </a:xfrm>
          <a:prstGeom prst="rect">
            <a:avLst/>
          </a:prstGeom>
          <a:noFill/>
          <a:ln>
            <a:noFill/>
          </a:ln>
        </p:spPr>
      </p:pic>
    </p:spTree>
    <p:extLst>
      <p:ext uri="{BB962C8B-B14F-4D97-AF65-F5344CB8AC3E}">
        <p14:creationId xmlns:p14="http://schemas.microsoft.com/office/powerpoint/2010/main" val="1608026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r>
              <a:rPr lang="ar-IQ" sz="2000" b="1" dirty="0">
                <a:solidFill>
                  <a:srgbClr val="FF0000"/>
                </a:solidFill>
                <a:latin typeface="Simplified Arabic" pitchFamily="18" charset="-78"/>
                <a:ea typeface="Calibri"/>
                <a:cs typeface="Simplified Arabic" pitchFamily="18" charset="-78"/>
              </a:rPr>
              <a:t>أداة الإسعافات المُسَلك الهوائي الفموي البلعومي (</a:t>
            </a:r>
            <a:r>
              <a:rPr lang="en-US" sz="2000" b="1" dirty="0" err="1">
                <a:solidFill>
                  <a:srgbClr val="FF0000"/>
                </a:solidFill>
                <a:latin typeface="Simplified Arabic" pitchFamily="18" charset="-78"/>
                <a:ea typeface="Calibri"/>
                <a:cs typeface="Simplified Arabic" pitchFamily="18" charset="-78"/>
              </a:rPr>
              <a:t>Oropharyngeal</a:t>
            </a:r>
            <a:r>
              <a:rPr lang="en-US" sz="2000" b="1" dirty="0">
                <a:solidFill>
                  <a:srgbClr val="FF0000"/>
                </a:solidFill>
                <a:latin typeface="Simplified Arabic" pitchFamily="18" charset="-78"/>
                <a:ea typeface="Calibri"/>
                <a:cs typeface="Simplified Arabic" pitchFamily="18" charset="-78"/>
              </a:rPr>
              <a:t> Airway – </a:t>
            </a:r>
            <a:r>
              <a:rPr lang="en-US" sz="2000" b="1" dirty="0" err="1">
                <a:solidFill>
                  <a:srgbClr val="FF0000"/>
                </a:solidFill>
                <a:latin typeface="Simplified Arabic" pitchFamily="18" charset="-78"/>
                <a:ea typeface="Calibri"/>
                <a:cs typeface="Simplified Arabic" pitchFamily="18" charset="-78"/>
              </a:rPr>
              <a:t>StatPearls</a:t>
            </a:r>
            <a:r>
              <a:rPr lang="ar-IQ" sz="2000" b="1" dirty="0">
                <a:solidFill>
                  <a:srgbClr val="FF0000"/>
                </a:solidFill>
                <a:latin typeface="Simplified Arabic" pitchFamily="18" charset="-78"/>
                <a:ea typeface="Calibri"/>
                <a:cs typeface="Simplified Arabic" pitchFamily="18" charset="-78"/>
              </a:rPr>
              <a:t>) </a:t>
            </a:r>
            <a:endParaRPr lang="ar-IQ" dirty="0"/>
          </a:p>
        </p:txBody>
      </p:sp>
      <p:pic>
        <p:nvPicPr>
          <p:cNvPr id="4" name="عنصر نائب للمحتوى 3" descr="Oropharyngeal Airway Insertion and Care | Nurse Ke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76864" cy="4608511"/>
          </a:xfrm>
          <a:prstGeom prst="rect">
            <a:avLst/>
          </a:prstGeom>
          <a:noFill/>
          <a:ln>
            <a:noFill/>
          </a:ln>
        </p:spPr>
      </p:pic>
    </p:spTree>
    <p:extLst>
      <p:ext uri="{BB962C8B-B14F-4D97-AF65-F5344CB8AC3E}">
        <p14:creationId xmlns:p14="http://schemas.microsoft.com/office/powerpoint/2010/main" val="2747044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عنوان 1"/>
          <p:cNvSpPr>
            <a:spLocks noGrp="1"/>
          </p:cNvSpPr>
          <p:nvPr>
            <p:ph type="title"/>
          </p:nvPr>
        </p:nvSpPr>
        <p:spPr>
          <a:xfrm>
            <a:off x="457200" y="115888"/>
            <a:ext cx="8229600" cy="720725"/>
          </a:xfrm>
        </p:spPr>
        <p:txBody>
          <a:bodyPr>
            <a:normAutofit fontScale="90000"/>
          </a:bodyPr>
          <a:lstStyle/>
          <a:p>
            <a:r>
              <a:rPr lang="ar-IQ" altLang="ar-IQ" b="1" dirty="0" smtClean="0">
                <a:solidFill>
                  <a:srgbClr val="FF0000"/>
                </a:solidFill>
                <a:latin typeface="Times New Roman" pitchFamily="18" charset="0"/>
                <a:ea typeface="Times New Roman" pitchFamily="18" charset="0"/>
                <a:cs typeface="Simplified Arabic" pitchFamily="18" charset="-78"/>
              </a:rPr>
              <a:t>2. إصابات الفم والأسنان </a:t>
            </a:r>
            <a:endParaRPr lang="ar-IQ" altLang="ar-IQ" dirty="0" smtClean="0">
              <a:solidFill>
                <a:srgbClr val="FF0000"/>
              </a:solidFill>
              <a:ea typeface="Times New Roman" pitchFamily="18" charset="0"/>
              <a:cs typeface="Simplified Arabic" pitchFamily="18" charset="-78"/>
            </a:endParaRPr>
          </a:p>
        </p:txBody>
      </p:sp>
      <p:sp>
        <p:nvSpPr>
          <p:cNvPr id="81923" name="عنصر نائب للمحتوى 2"/>
          <p:cNvSpPr>
            <a:spLocks noGrp="1"/>
          </p:cNvSpPr>
          <p:nvPr>
            <p:ph idx="1"/>
          </p:nvPr>
        </p:nvSpPr>
        <p:spPr>
          <a:xfrm>
            <a:off x="179388" y="1052513"/>
            <a:ext cx="8785225" cy="5689600"/>
          </a:xfrm>
        </p:spPr>
        <p:txBody>
          <a:bodyPr/>
          <a:lstStyle/>
          <a:p>
            <a:pPr algn="justLow">
              <a:buFont typeface="Symbol" pitchFamily="18" charset="2"/>
              <a:buChar char=""/>
              <a:tabLst>
                <a:tab pos="114300" algn="l"/>
              </a:tabLst>
            </a:pPr>
            <a:r>
              <a:rPr lang="ar-IQ" altLang="ar-IQ" sz="4000" b="1" dirty="0" smtClean="0">
                <a:solidFill>
                  <a:srgbClr val="FF0000"/>
                </a:solidFill>
                <a:latin typeface="Simplified Arabic" pitchFamily="18" charset="-78"/>
                <a:ea typeface="Times New Roman" pitchFamily="18" charset="0"/>
                <a:cs typeface="Simplified Arabic" pitchFamily="18" charset="-78"/>
              </a:rPr>
              <a:t>الفم</a:t>
            </a:r>
            <a:r>
              <a:rPr lang="ar-IQ" altLang="ar-IQ" sz="4000" b="1" dirty="0" smtClean="0">
                <a:latin typeface="Simplified Arabic" pitchFamily="18" charset="-78"/>
                <a:ea typeface="Times New Roman" pitchFamily="18" charset="0"/>
                <a:cs typeface="Simplified Arabic" pitchFamily="18" charset="-78"/>
              </a:rPr>
              <a:t> : وهو تجويف محصور بين الشفتين والخدود وبداخله اللسان (عضو عضلي) ويحتوي الفم اثنان وثلاثون سناً في الفكين.</a:t>
            </a:r>
            <a:endParaRPr lang="en-US" altLang="ar-IQ" sz="4000" b="1" dirty="0" smtClean="0">
              <a:latin typeface="Simplified Arabic" pitchFamily="18" charset="-78"/>
              <a:ea typeface="Times New Roman" pitchFamily="18" charset="0"/>
              <a:cs typeface="Simplified Arabic" pitchFamily="18" charset="-78"/>
            </a:endParaRP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تحدث إصابات الفم والأسنان بسبب</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 شدة خارجية على </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الخد (الوجنة </a:t>
            </a:r>
            <a:r>
              <a:rPr lang="en-US" altLang="ar-IQ" sz="4000" b="1" dirty="0" smtClean="0">
                <a:latin typeface="Simplified Arabic" pitchFamily="18" charset="-78"/>
                <a:ea typeface="Times New Roman" pitchFamily="18" charset="0"/>
                <a:cs typeface="Simplified Arabic" pitchFamily="18" charset="-78"/>
              </a:rPr>
              <a:t>(cheek</a:t>
            </a:r>
            <a:r>
              <a:rPr lang="ar-IQ" altLang="ar-IQ" sz="4000" b="1" dirty="0" smtClean="0">
                <a:latin typeface="Simplified Arabic" pitchFamily="18" charset="-78"/>
                <a:ea typeface="Times New Roman" pitchFamily="18" charset="0"/>
                <a:cs typeface="Simplified Arabic" pitchFamily="18" charset="-78"/>
              </a:rPr>
              <a:t> </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أو الشفتين </a:t>
            </a:r>
            <a:r>
              <a:rPr lang="en-US" altLang="ar-IQ" sz="4000" b="1" dirty="0" smtClean="0">
                <a:latin typeface="Simplified Arabic" pitchFamily="18" charset="-78"/>
                <a:ea typeface="Times New Roman" pitchFamily="18" charset="0"/>
                <a:cs typeface="Simplified Arabic" pitchFamily="18" charset="-78"/>
              </a:rPr>
              <a:t>(lip)</a:t>
            </a:r>
            <a:r>
              <a:rPr lang="ar-IQ" altLang="ar-IQ" sz="4000" b="1" dirty="0" smtClean="0">
                <a:latin typeface="Simplified Arabic" pitchFamily="18" charset="-78"/>
                <a:ea typeface="Times New Roman" pitchFamily="18" charset="0"/>
                <a:cs typeface="Simplified Arabic" pitchFamily="18" charset="-78"/>
              </a:rPr>
              <a:t> </a:t>
            </a:r>
          </a:p>
          <a:p>
            <a:pPr algn="justLow">
              <a:buFont typeface="Symbol" pitchFamily="18" charset="2"/>
              <a:buChar char=""/>
              <a:tabLst>
                <a:tab pos="114300" algn="l"/>
              </a:tabLst>
            </a:pPr>
            <a:r>
              <a:rPr lang="ar-IQ" altLang="ar-IQ" sz="4000" b="1" dirty="0" smtClean="0">
                <a:latin typeface="Simplified Arabic" pitchFamily="18" charset="-78"/>
                <a:ea typeface="Times New Roman" pitchFamily="18" charset="0"/>
                <a:cs typeface="Simplified Arabic" pitchFamily="18" charset="-78"/>
              </a:rPr>
              <a:t>مما يحدث تمزق اللسان </a:t>
            </a:r>
            <a:r>
              <a:rPr lang="en-US" altLang="ar-IQ" sz="4000" b="1" dirty="0" smtClean="0">
                <a:latin typeface="Simplified Arabic" pitchFamily="18" charset="-78"/>
                <a:ea typeface="Times New Roman" pitchFamily="18" charset="0"/>
                <a:cs typeface="Simplified Arabic" pitchFamily="18" charset="-78"/>
              </a:rPr>
              <a:t>(tongue)</a:t>
            </a:r>
            <a:r>
              <a:rPr lang="ar-IQ" altLang="ar-IQ" sz="4000" b="1" dirty="0" smtClean="0">
                <a:latin typeface="Simplified Arabic" pitchFamily="18" charset="-78"/>
                <a:ea typeface="Times New Roman" pitchFamily="18" charset="0"/>
                <a:cs typeface="Simplified Arabic" pitchFamily="18" charset="-78"/>
              </a:rPr>
              <a:t> ونزف شديد.</a:t>
            </a:r>
            <a:endParaRPr lang="en-US" altLang="ar-IQ" sz="4000" b="1" dirty="0" smtClean="0">
              <a:latin typeface="Simplified Arabic" pitchFamily="18" charset="-78"/>
              <a:cs typeface="Simplified Arabic" pitchFamily="18" charset="-78"/>
            </a:endParaRPr>
          </a:p>
          <a:p>
            <a:pPr>
              <a:tabLst>
                <a:tab pos="114300" algn="l"/>
              </a:tabLst>
            </a:pPr>
            <a:endParaRPr lang="ar-IQ" altLang="ar-IQ" dirty="0" smtClean="0"/>
          </a:p>
        </p:txBody>
      </p:sp>
    </p:spTree>
    <p:extLst>
      <p:ext uri="{BB962C8B-B14F-4D97-AF65-F5344CB8AC3E}">
        <p14:creationId xmlns:p14="http://schemas.microsoft.com/office/powerpoint/2010/main" val="2395173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وان 1"/>
          <p:cNvSpPr>
            <a:spLocks noGrp="1"/>
          </p:cNvSpPr>
          <p:nvPr>
            <p:ph type="title"/>
          </p:nvPr>
        </p:nvSpPr>
        <p:spPr>
          <a:xfrm>
            <a:off x="457200" y="274638"/>
            <a:ext cx="8229600" cy="634082"/>
          </a:xfrm>
        </p:spPr>
        <p:txBody>
          <a:bodyPr>
            <a:normAutofit/>
          </a:bodyPr>
          <a:lstStyle/>
          <a:p>
            <a:r>
              <a:rPr lang="ar-IQ" altLang="ar-IQ" sz="3200" b="1" dirty="0" smtClean="0">
                <a:solidFill>
                  <a:srgbClr val="FF0000"/>
                </a:solidFill>
                <a:latin typeface="Simplified Arabic" pitchFamily="18" charset="-78"/>
                <a:ea typeface="Times New Roman" pitchFamily="18" charset="0"/>
                <a:cs typeface="Simplified Arabic" pitchFamily="18" charset="-78"/>
              </a:rPr>
              <a:t>العلاج لإصابة الفم والأسنان   </a:t>
            </a:r>
            <a:r>
              <a:rPr lang="en-US" altLang="ar-IQ" sz="3200" b="1" dirty="0" smtClean="0">
                <a:solidFill>
                  <a:srgbClr val="FF0000"/>
                </a:solidFill>
                <a:latin typeface="Simplified Arabic" pitchFamily="18" charset="-78"/>
                <a:ea typeface="Times New Roman" pitchFamily="18" charset="0"/>
                <a:cs typeface="Simplified Arabic" pitchFamily="18" charset="-78"/>
              </a:rPr>
              <a:t>Therapeutic</a:t>
            </a:r>
            <a:endParaRPr lang="ar-IQ" altLang="ar-IQ" sz="3200" dirty="0" smtClean="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196752"/>
            <a:ext cx="8229600" cy="5256584"/>
          </a:xfrm>
        </p:spPr>
        <p:txBody>
          <a:bodyPr/>
          <a:lstStyle/>
          <a:p>
            <a:pPr marL="228600" indent="-114300" algn="justLow">
              <a:spcAft>
                <a:spcPts val="0"/>
              </a:spcAft>
              <a:defRPr/>
            </a:pPr>
            <a:r>
              <a:rPr lang="ar-IQ" sz="4400" b="1" dirty="0" smtClean="0">
                <a:latin typeface="Simplified Arabic" pitchFamily="18" charset="-78"/>
                <a:ea typeface="Times New Roman"/>
                <a:cs typeface="Simplified Arabic" pitchFamily="18" charset="-78"/>
              </a:rPr>
              <a:t>ـ في جروح الفم يتم خياطة الجرح </a:t>
            </a:r>
            <a:r>
              <a:rPr lang="en-US" sz="4400" b="1" dirty="0" smtClean="0">
                <a:latin typeface="Simplified Arabic" pitchFamily="18" charset="-78"/>
                <a:ea typeface="Times New Roman"/>
                <a:cs typeface="Simplified Arabic" pitchFamily="18" charset="-78"/>
              </a:rPr>
              <a:t>(Suture)</a:t>
            </a:r>
            <a:r>
              <a:rPr lang="ar-IQ" sz="4400" b="1" dirty="0" smtClean="0">
                <a:latin typeface="Simplified Arabic" pitchFamily="18" charset="-78"/>
                <a:ea typeface="Times New Roman"/>
                <a:cs typeface="Simplified Arabic" pitchFamily="18" charset="-78"/>
              </a:rPr>
              <a:t> إذا كان عميقاً وكبيراً.</a:t>
            </a:r>
            <a:endParaRPr lang="en-US" sz="4400" b="1" dirty="0" smtClean="0">
              <a:latin typeface="Simplified Arabic" pitchFamily="18" charset="-78"/>
              <a:ea typeface="Times New Roman"/>
              <a:cs typeface="Simplified Arabic" pitchFamily="18" charset="-78"/>
            </a:endParaRPr>
          </a:p>
          <a:p>
            <a:pPr marL="228600" indent="-114300" algn="justLow">
              <a:spcAft>
                <a:spcPts val="0"/>
              </a:spcAft>
              <a:defRPr/>
            </a:pPr>
            <a:r>
              <a:rPr lang="ar-IQ" sz="4400" b="1" dirty="0" smtClean="0">
                <a:latin typeface="Simplified Arabic" pitchFamily="18" charset="-78"/>
                <a:ea typeface="Times New Roman"/>
                <a:cs typeface="Simplified Arabic" pitchFamily="18" charset="-78"/>
              </a:rPr>
              <a:t>ـ أما إصابة الأسنان التي تحدث في الأنشطة الرياضية فتحول إلى طبيب الأسنان </a:t>
            </a:r>
            <a:r>
              <a:rPr lang="en-US" sz="4400" b="1" dirty="0" smtClean="0">
                <a:latin typeface="Simplified Arabic" pitchFamily="18" charset="-78"/>
                <a:ea typeface="Times New Roman"/>
                <a:cs typeface="Simplified Arabic" pitchFamily="18" charset="-78"/>
              </a:rPr>
              <a:t>(Dentist)</a:t>
            </a:r>
            <a:r>
              <a:rPr lang="ar-IQ" sz="4400" b="1" dirty="0" smtClean="0">
                <a:latin typeface="Simplified Arabic" pitchFamily="18" charset="-78"/>
                <a:ea typeface="Times New Roman"/>
                <a:cs typeface="Simplified Arabic" pitchFamily="18" charset="-78"/>
              </a:rPr>
              <a:t>ويصار إلى فحص شعاعي</a:t>
            </a:r>
            <a:r>
              <a:rPr lang="en-US" sz="4400" b="1" dirty="0" smtClean="0">
                <a:latin typeface="Simplified Arabic" pitchFamily="18" charset="-78"/>
                <a:ea typeface="Times New Roman"/>
                <a:cs typeface="Simplified Arabic" pitchFamily="18" charset="-78"/>
              </a:rPr>
              <a:t>(X-Ray)</a:t>
            </a:r>
            <a:r>
              <a:rPr lang="ar-IQ" sz="4400" b="1" dirty="0" smtClean="0">
                <a:latin typeface="Simplified Arabic" pitchFamily="18" charset="-78"/>
                <a:ea typeface="Times New Roman"/>
                <a:cs typeface="Simplified Arabic" pitchFamily="18" charset="-78"/>
              </a:rPr>
              <a:t> في حالة كسر الأسنان وتطايرها.</a:t>
            </a:r>
            <a:endParaRPr lang="en-US" sz="4400" b="1" dirty="0" smtClean="0">
              <a:latin typeface="Simplified Arabic" pitchFamily="18" charset="-78"/>
              <a:ea typeface="Times New Roman"/>
              <a:cs typeface="Simplified Arabic" pitchFamily="18" charset="-78"/>
            </a:endParaRPr>
          </a:p>
          <a:p>
            <a:pPr>
              <a:defRPr/>
            </a:pPr>
            <a:endParaRPr lang="ar-IQ" dirty="0"/>
          </a:p>
        </p:txBody>
      </p:sp>
    </p:spTree>
    <p:extLst>
      <p:ext uri="{BB962C8B-B14F-4D97-AF65-F5344CB8AC3E}">
        <p14:creationId xmlns:p14="http://schemas.microsoft.com/office/powerpoint/2010/main" val="1544679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ctr"/>
            <a:r>
              <a:rPr lang="ar-IQ" sz="4800" b="1" dirty="0" smtClean="0">
                <a:solidFill>
                  <a:srgbClr val="FF0000"/>
                </a:solidFill>
                <a:latin typeface="Simplified Arabic" pitchFamily="18" charset="-78"/>
                <a:cs typeface="Simplified Arabic" pitchFamily="18" charset="-78"/>
              </a:rPr>
              <a:t>انتهت حاسة التذوق</a:t>
            </a:r>
          </a:p>
          <a:p>
            <a:pPr algn="ctr"/>
            <a:r>
              <a:rPr lang="ar-IQ" sz="4800" b="1" dirty="0" smtClean="0">
                <a:solidFill>
                  <a:srgbClr val="FF0000"/>
                </a:solidFill>
                <a:latin typeface="Simplified Arabic" pitchFamily="18" charset="-78"/>
                <a:cs typeface="Simplified Arabic" pitchFamily="18" charset="-78"/>
              </a:rPr>
              <a:t>نبدأ بحاسة اللمس</a:t>
            </a:r>
            <a:endParaRPr lang="ar-IQ" sz="48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86429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lstStyle/>
          <a:p>
            <a:r>
              <a:rPr lang="ar-IQ" sz="2800" b="1" dirty="0">
                <a:solidFill>
                  <a:srgbClr val="FF0066"/>
                </a:solidFill>
                <a:latin typeface="Simplified Arabic" pitchFamily="18" charset="-78"/>
                <a:ea typeface="Calibri"/>
                <a:cs typeface="Simplified Arabic" pitchFamily="18" charset="-78"/>
              </a:rPr>
              <a:t>المحاضرة الخامسة </a:t>
            </a:r>
            <a:r>
              <a:rPr lang="ar-IQ" sz="2800" b="1" dirty="0" smtClean="0">
                <a:solidFill>
                  <a:srgbClr val="FF0066"/>
                </a:solidFill>
                <a:latin typeface="Simplified Arabic" pitchFamily="18" charset="-78"/>
                <a:ea typeface="Calibri"/>
                <a:cs typeface="Simplified Arabic" pitchFamily="18" charset="-78"/>
              </a:rPr>
              <a:t>عشر</a:t>
            </a:r>
            <a:r>
              <a:rPr lang="ar-IQ" sz="2800" dirty="0" smtClean="0">
                <a:solidFill>
                  <a:srgbClr val="FF0066"/>
                </a:solidFill>
                <a:latin typeface="Simplified Arabic" pitchFamily="18" charset="-78"/>
                <a:ea typeface="Calibri"/>
                <a:cs typeface="Simplified Arabic" pitchFamily="18" charset="-78"/>
              </a:rPr>
              <a:t> : </a:t>
            </a:r>
            <a:r>
              <a:rPr lang="ar-IQ" sz="2800" b="1" dirty="0">
                <a:solidFill>
                  <a:srgbClr val="FF0066"/>
                </a:solidFill>
                <a:latin typeface="Simplified Arabic" pitchFamily="18" charset="-78"/>
                <a:ea typeface="Calibri"/>
                <a:cs typeface="Simplified Arabic" pitchFamily="18" charset="-78"/>
              </a:rPr>
              <a:t>جهاز الحواس </a:t>
            </a:r>
            <a:r>
              <a:rPr lang="ar-IQ" sz="2800" b="1" dirty="0" smtClean="0">
                <a:solidFill>
                  <a:srgbClr val="FF0066"/>
                </a:solidFill>
                <a:latin typeface="Simplified Arabic" pitchFamily="18" charset="-78"/>
                <a:ea typeface="Calibri"/>
                <a:cs typeface="Simplified Arabic" pitchFamily="18" charset="-78"/>
              </a:rPr>
              <a:t>وإصاباته</a:t>
            </a:r>
            <a:r>
              <a:rPr lang="ar-IQ" sz="2800" dirty="0" smtClean="0">
                <a:solidFill>
                  <a:srgbClr val="FF0066"/>
                </a:solidFill>
                <a:latin typeface="Simplified Arabic" pitchFamily="18" charset="-78"/>
                <a:ea typeface="Calibri"/>
                <a:cs typeface="Simplified Arabic" pitchFamily="18" charset="-78"/>
              </a:rPr>
              <a:t> : </a:t>
            </a:r>
            <a:r>
              <a:rPr lang="ar-IQ" sz="2800" b="1" dirty="0">
                <a:solidFill>
                  <a:srgbClr val="FF0066"/>
                </a:solidFill>
                <a:latin typeface="Simplified Arabic" pitchFamily="18" charset="-78"/>
                <a:ea typeface="Calibri"/>
                <a:cs typeface="Simplified Arabic" pitchFamily="18" charset="-78"/>
              </a:rPr>
              <a:t>(الجزء الثاني</a:t>
            </a:r>
            <a:r>
              <a:rPr lang="ar-IQ" sz="2800" b="1" dirty="0" smtClean="0">
                <a:solidFill>
                  <a:srgbClr val="FF0066"/>
                </a:solidFill>
                <a:latin typeface="Simplified Arabic" pitchFamily="18" charset="-78"/>
                <a:ea typeface="Calibri"/>
                <a:cs typeface="Simplified Arabic" pitchFamily="18" charset="-78"/>
              </a:rPr>
              <a:t>)</a:t>
            </a:r>
            <a:endParaRPr lang="ar-IQ" sz="2800" dirty="0">
              <a:solidFill>
                <a:srgbClr val="FF0066"/>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1052736"/>
            <a:ext cx="8229600" cy="5472608"/>
          </a:xfrm>
        </p:spPr>
        <p:txBody>
          <a:bodyPr/>
          <a:lstStyle/>
          <a:p>
            <a:pPr lvl="0" algn="just">
              <a:lnSpc>
                <a:spcPct val="115000"/>
              </a:lnSpc>
              <a:spcBef>
                <a:spcPts val="0"/>
              </a:spcBef>
              <a:spcAft>
                <a:spcPts val="1000"/>
              </a:spcAft>
              <a:buFont typeface="Wingdings"/>
              <a:buChar char=""/>
            </a:pPr>
            <a:r>
              <a:rPr lang="ar-IQ" sz="2400" b="1" dirty="0">
                <a:solidFill>
                  <a:srgbClr val="6666FF"/>
                </a:solidFill>
                <a:latin typeface="Simplified Arabic" pitchFamily="18" charset="-78"/>
                <a:ea typeface="Calibri"/>
                <a:cs typeface="Simplified Arabic" pitchFamily="18" charset="-78"/>
              </a:rPr>
              <a:t>محاور المحاضرة</a:t>
            </a:r>
            <a:endParaRPr lang="en-US" sz="1400" dirty="0">
              <a:solidFill>
                <a:srgbClr val="6666FF"/>
              </a:solidFill>
              <a:latin typeface="Simplified Arabic" pitchFamily="18" charset="-78"/>
              <a:ea typeface="Calibri"/>
              <a:cs typeface="Simplified Arabic" pitchFamily="18" charset="-78"/>
            </a:endParaRPr>
          </a:p>
          <a:p>
            <a:pPr lvl="0" algn="just">
              <a:spcBef>
                <a:spcPts val="0"/>
              </a:spcBef>
              <a:spcAft>
                <a:spcPts val="0"/>
              </a:spcAft>
              <a:buFont typeface="Wingdings"/>
              <a:buChar char=""/>
              <a:tabLst>
                <a:tab pos="-635" algn="l"/>
              </a:tabLst>
            </a:pPr>
            <a:r>
              <a:rPr lang="ar-IQ" sz="2000" b="1" dirty="0">
                <a:solidFill>
                  <a:srgbClr val="FF0000"/>
                </a:solidFill>
                <a:latin typeface="Simplified Arabic" pitchFamily="18" charset="-78"/>
                <a:cs typeface="Simplified Arabic" pitchFamily="18" charset="-78"/>
              </a:rPr>
              <a:t>ثالثاً : حاسة السمع (الأذن)                                     </a:t>
            </a:r>
            <a:r>
              <a:rPr lang="en-US" sz="2000" b="1" dirty="0">
                <a:solidFill>
                  <a:srgbClr val="FF0000"/>
                </a:solidFill>
                <a:latin typeface="Simplified Arabic" pitchFamily="18" charset="-78"/>
                <a:cs typeface="Simplified Arabic" pitchFamily="18" charset="-78"/>
              </a:rPr>
              <a:t>Hearing</a:t>
            </a:r>
            <a:endParaRPr lang="en-US" sz="2000" dirty="0">
              <a:solidFill>
                <a:srgbClr val="FF0000"/>
              </a:solidFill>
              <a:latin typeface="Simplified Arabic" pitchFamily="18" charset="-78"/>
              <a:cs typeface="Simplified Arabic" pitchFamily="18" charset="-78"/>
            </a:endParaRPr>
          </a:p>
          <a:p>
            <a:pPr lvl="0" algn="just">
              <a:spcBef>
                <a:spcPts val="0"/>
              </a:spcBef>
              <a:spcAft>
                <a:spcPts val="0"/>
              </a:spcAft>
              <a:buFont typeface="Symbol"/>
              <a:buChar char=""/>
              <a:tabLst>
                <a:tab pos="-635" algn="l"/>
              </a:tabLst>
            </a:pPr>
            <a:r>
              <a:rPr lang="ar-IQ" sz="2000" b="1" dirty="0">
                <a:latin typeface="Simplified Arabic" pitchFamily="18" charset="-78"/>
                <a:cs typeface="Simplified Arabic" pitchFamily="18" charset="-78"/>
              </a:rPr>
              <a:t>مكونات الأذن</a:t>
            </a:r>
            <a:endParaRPr lang="en-US" sz="2000" dirty="0">
              <a:latin typeface="Simplified Arabic" pitchFamily="18" charset="-78"/>
              <a:cs typeface="Simplified Arabic" pitchFamily="18" charset="-78"/>
            </a:endParaRPr>
          </a:p>
          <a:p>
            <a:pPr marL="400050" algn="just">
              <a:spcBef>
                <a:spcPts val="0"/>
              </a:spcBef>
              <a:spcAft>
                <a:spcPts val="0"/>
              </a:spcAft>
              <a:tabLst>
                <a:tab pos="400050" algn="l"/>
              </a:tabLst>
            </a:pPr>
            <a:r>
              <a:rPr lang="ar-IQ" sz="2000" b="1" dirty="0">
                <a:latin typeface="Simplified Arabic" pitchFamily="18" charset="-78"/>
                <a:cs typeface="Simplified Arabic" pitchFamily="18" charset="-78"/>
              </a:rPr>
              <a:t>أولاً : الأذن الخارجية.</a:t>
            </a:r>
            <a:endParaRPr lang="en-US" sz="2000" dirty="0">
              <a:latin typeface="Simplified Arabic" pitchFamily="18" charset="-78"/>
              <a:cs typeface="Simplified Arabic" pitchFamily="18" charset="-78"/>
            </a:endParaRPr>
          </a:p>
          <a:p>
            <a:pPr marL="400050" algn="just">
              <a:spcBef>
                <a:spcPts val="0"/>
              </a:spcBef>
              <a:spcAft>
                <a:spcPts val="0"/>
              </a:spcAft>
              <a:tabLst>
                <a:tab pos="400050" algn="l"/>
              </a:tabLst>
            </a:pPr>
            <a:r>
              <a:rPr lang="ar-IQ" sz="2000" b="1" dirty="0">
                <a:latin typeface="Simplified Arabic" pitchFamily="18" charset="-78"/>
                <a:cs typeface="Simplified Arabic" pitchFamily="18" charset="-78"/>
              </a:rPr>
              <a:t>ثانياً : الأذن المتوسطة.</a:t>
            </a:r>
            <a:endParaRPr lang="en-US" sz="2000" dirty="0">
              <a:latin typeface="Simplified Arabic" pitchFamily="18" charset="-78"/>
              <a:cs typeface="Simplified Arabic" pitchFamily="18" charset="-78"/>
            </a:endParaRPr>
          </a:p>
          <a:p>
            <a:pPr marL="400050" algn="just">
              <a:spcBef>
                <a:spcPts val="0"/>
              </a:spcBef>
              <a:spcAft>
                <a:spcPts val="0"/>
              </a:spcAft>
              <a:tabLst>
                <a:tab pos="400050" algn="l"/>
              </a:tabLst>
            </a:pPr>
            <a:r>
              <a:rPr lang="ar-IQ" sz="2000" b="1" dirty="0">
                <a:latin typeface="Simplified Arabic" pitchFamily="18" charset="-78"/>
                <a:cs typeface="Simplified Arabic" pitchFamily="18" charset="-78"/>
              </a:rPr>
              <a:t>ثالثاً : الأذن الداخلية. </a:t>
            </a:r>
            <a:endParaRPr lang="en-US" sz="2000" dirty="0">
              <a:latin typeface="Simplified Arabic" pitchFamily="18" charset="-78"/>
              <a:cs typeface="Simplified Arabic" pitchFamily="18" charset="-78"/>
            </a:endParaRPr>
          </a:p>
          <a:p>
            <a:pPr lvl="0" algn="just">
              <a:lnSpc>
                <a:spcPct val="115000"/>
              </a:lnSpc>
              <a:spcBef>
                <a:spcPts val="0"/>
              </a:spcBef>
              <a:spcAft>
                <a:spcPts val="0"/>
              </a:spcAft>
              <a:buFont typeface="Wingdings"/>
              <a:buChar char=""/>
              <a:tabLst>
                <a:tab pos="179705" algn="l"/>
              </a:tabLst>
            </a:pPr>
            <a:r>
              <a:rPr lang="ar-IQ" sz="2000" b="1" dirty="0">
                <a:latin typeface="Simplified Arabic" pitchFamily="18" charset="-78"/>
                <a:ea typeface="Calibri"/>
                <a:cs typeface="Simplified Arabic" pitchFamily="18" charset="-78"/>
              </a:rPr>
              <a:t>بعض إصابات الأذن                                         </a:t>
            </a:r>
            <a:r>
              <a:rPr lang="en-US" sz="2000" b="1" dirty="0">
                <a:latin typeface="Simplified Arabic" pitchFamily="18" charset="-78"/>
                <a:ea typeface="Calibri"/>
                <a:cs typeface="Simplified Arabic" pitchFamily="18" charset="-78"/>
              </a:rPr>
              <a:t>Ear Injuries </a:t>
            </a:r>
            <a:endParaRPr lang="en-US" sz="1400" dirty="0">
              <a:latin typeface="Simplified Arabic" pitchFamily="18" charset="-78"/>
              <a:ea typeface="Calibri"/>
              <a:cs typeface="Simplified Arabic" pitchFamily="18" charset="-78"/>
            </a:endParaRPr>
          </a:p>
          <a:p>
            <a:pPr marL="228600" algn="just">
              <a:lnSpc>
                <a:spcPct val="115000"/>
              </a:lnSpc>
              <a:spcBef>
                <a:spcPts val="0"/>
              </a:spcBef>
              <a:spcAft>
                <a:spcPts val="0"/>
              </a:spcAft>
              <a:tabLst>
                <a:tab pos="571500" algn="l"/>
              </a:tabLst>
            </a:pPr>
            <a:r>
              <a:rPr lang="ar-IQ" sz="2000" b="1" dirty="0">
                <a:latin typeface="Simplified Arabic" pitchFamily="18" charset="-78"/>
                <a:ea typeface="Calibri"/>
                <a:cs typeface="Simplified Arabic" pitchFamily="18" charset="-78"/>
              </a:rPr>
              <a:t>أولاً. الإذن </a:t>
            </a:r>
            <a:r>
              <a:rPr lang="ar-IQ" sz="2000" b="1" dirty="0" err="1">
                <a:latin typeface="Simplified Arabic" pitchFamily="18" charset="-78"/>
                <a:ea typeface="Calibri"/>
                <a:cs typeface="Simplified Arabic" pitchFamily="18" charset="-78"/>
              </a:rPr>
              <a:t>القرنيبيطية</a:t>
            </a:r>
            <a:r>
              <a:rPr lang="ar-IQ" sz="2000" b="1" dirty="0">
                <a:latin typeface="Simplified Arabic" pitchFamily="18" charset="-78"/>
                <a:ea typeface="Calibri"/>
                <a:cs typeface="Simplified Arabic" pitchFamily="18" charset="-78"/>
              </a:rPr>
              <a:t> :</a:t>
            </a:r>
            <a:endParaRPr lang="en-US" sz="1400" dirty="0">
              <a:latin typeface="Simplified Arabic" pitchFamily="18" charset="-78"/>
              <a:ea typeface="Calibri"/>
              <a:cs typeface="Simplified Arabic" pitchFamily="18" charset="-78"/>
            </a:endParaRPr>
          </a:p>
          <a:p>
            <a:pPr marL="228600" algn="just">
              <a:lnSpc>
                <a:spcPct val="115000"/>
              </a:lnSpc>
              <a:spcBef>
                <a:spcPts val="0"/>
              </a:spcBef>
              <a:spcAft>
                <a:spcPts val="0"/>
              </a:spcAft>
              <a:tabLst>
                <a:tab pos="571500" algn="l"/>
              </a:tabLst>
            </a:pPr>
            <a:r>
              <a:rPr lang="ar-IQ" sz="2000" b="1" dirty="0">
                <a:latin typeface="Simplified Arabic" pitchFamily="18" charset="-78"/>
                <a:ea typeface="Calibri"/>
                <a:cs typeface="Simplified Arabic" pitchFamily="18" charset="-78"/>
              </a:rPr>
              <a:t>ثانياً. جسم غريب في الإذن</a:t>
            </a:r>
            <a:endParaRPr lang="en-US" sz="1400" dirty="0">
              <a:latin typeface="Simplified Arabic" pitchFamily="18" charset="-78"/>
              <a:ea typeface="Calibri"/>
              <a:cs typeface="Simplified Arabic" pitchFamily="18" charset="-78"/>
            </a:endParaRPr>
          </a:p>
          <a:p>
            <a:pPr marL="228600" indent="-229235" algn="just">
              <a:lnSpc>
                <a:spcPct val="115000"/>
              </a:lnSpc>
              <a:spcBef>
                <a:spcPts val="0"/>
              </a:spcBef>
              <a:spcAft>
                <a:spcPts val="0"/>
              </a:spcAft>
              <a:tabLst>
                <a:tab pos="179705" algn="l"/>
              </a:tabLst>
            </a:pPr>
            <a:r>
              <a:rPr lang="ar-IQ" sz="2000" b="1" dirty="0">
                <a:solidFill>
                  <a:srgbClr val="FF0000"/>
                </a:solidFill>
                <a:latin typeface="Simplified Arabic" pitchFamily="18" charset="-78"/>
                <a:ea typeface="Calibri"/>
                <a:cs typeface="Simplified Arabic" pitchFamily="18" charset="-78"/>
              </a:rPr>
              <a:t>رابعاً : حاسة التذوق (اللسان)                              </a:t>
            </a:r>
            <a:r>
              <a:rPr lang="en-US" sz="2000" b="1" dirty="0">
                <a:solidFill>
                  <a:srgbClr val="FF0000"/>
                </a:solidFill>
                <a:latin typeface="Simplified Arabic" pitchFamily="18" charset="-78"/>
                <a:ea typeface="Calibri"/>
                <a:cs typeface="Simplified Arabic" pitchFamily="18" charset="-78"/>
              </a:rPr>
              <a:t> Sense of taste</a:t>
            </a:r>
            <a:endParaRPr lang="en-US" sz="1400" dirty="0">
              <a:solidFill>
                <a:srgbClr val="FF0000"/>
              </a:solidFill>
              <a:latin typeface="Simplified Arabic" pitchFamily="18" charset="-78"/>
              <a:ea typeface="Calibri"/>
              <a:cs typeface="Simplified Arabic" pitchFamily="18" charset="-78"/>
            </a:endParaRPr>
          </a:p>
          <a:p>
            <a:pPr lvl="0" algn="just">
              <a:spcBef>
                <a:spcPts val="0"/>
              </a:spcBef>
              <a:spcAft>
                <a:spcPts val="0"/>
              </a:spcAft>
              <a:buFont typeface="Wingdings"/>
              <a:buChar char=""/>
              <a:tabLst>
                <a:tab pos="179705" algn="l"/>
              </a:tabLst>
            </a:pPr>
            <a:r>
              <a:rPr lang="ar-IQ" sz="2000" b="1" dirty="0">
                <a:latin typeface="Simplified Arabic" pitchFamily="18" charset="-78"/>
                <a:cs typeface="Simplified Arabic" pitchFamily="18" charset="-78"/>
              </a:rPr>
              <a:t>بعض إصابات اللسان                                  </a:t>
            </a:r>
            <a:r>
              <a:rPr lang="en-US" sz="2000" b="1" dirty="0">
                <a:latin typeface="Simplified Arabic" pitchFamily="18" charset="-78"/>
                <a:cs typeface="Simplified Arabic" pitchFamily="18" charset="-78"/>
              </a:rPr>
              <a:t>Tongue Injuries</a:t>
            </a:r>
            <a:endParaRPr lang="en-US" sz="2000" dirty="0">
              <a:latin typeface="Simplified Arabic" pitchFamily="18" charset="-78"/>
              <a:cs typeface="Simplified Arabic" pitchFamily="18" charset="-78"/>
            </a:endParaRPr>
          </a:p>
          <a:p>
            <a:pPr marL="457200" indent="-228600" algn="just">
              <a:lnSpc>
                <a:spcPct val="115000"/>
              </a:lnSpc>
              <a:spcBef>
                <a:spcPts val="0"/>
              </a:spcBef>
              <a:spcAft>
                <a:spcPts val="0"/>
              </a:spcAft>
              <a:tabLst>
                <a:tab pos="359410" algn="l"/>
              </a:tabLst>
            </a:pPr>
            <a:r>
              <a:rPr lang="ar-IQ" sz="2000" b="1" dirty="0">
                <a:latin typeface="Simplified Arabic" pitchFamily="18" charset="-78"/>
                <a:ea typeface="Calibri"/>
                <a:cs typeface="Simplified Arabic" pitchFamily="18" charset="-78"/>
              </a:rPr>
              <a:t>أولاً : إصابة بلع اللسان                          </a:t>
            </a:r>
            <a:r>
              <a:rPr lang="en-US" sz="2000" b="1" dirty="0">
                <a:latin typeface="Simplified Arabic" pitchFamily="18" charset="-78"/>
                <a:ea typeface="Calibri"/>
                <a:cs typeface="Simplified Arabic" pitchFamily="18" charset="-78"/>
              </a:rPr>
              <a:t>Tongue Swallowing </a:t>
            </a:r>
            <a:endParaRPr lang="en-US" sz="1400" dirty="0">
              <a:latin typeface="Simplified Arabic" pitchFamily="18" charset="-78"/>
              <a:ea typeface="Calibri"/>
              <a:cs typeface="Simplified Arabic" pitchFamily="18" charset="-78"/>
            </a:endParaRPr>
          </a:p>
          <a:p>
            <a:pPr marL="457200" indent="-228600" algn="just">
              <a:lnSpc>
                <a:spcPct val="115000"/>
              </a:lnSpc>
              <a:spcBef>
                <a:spcPts val="0"/>
              </a:spcBef>
              <a:spcAft>
                <a:spcPts val="0"/>
              </a:spcAft>
              <a:tabLst>
                <a:tab pos="359410" algn="l"/>
              </a:tabLst>
            </a:pPr>
            <a:r>
              <a:rPr lang="ar-IQ" sz="2000" b="1" dirty="0">
                <a:latin typeface="Simplified Arabic" pitchFamily="18" charset="-78"/>
                <a:ea typeface="Calibri"/>
                <a:cs typeface="Simplified Arabic" pitchFamily="18" charset="-78"/>
              </a:rPr>
              <a:t>ثانياً : إصابات الفم والأسنان              </a:t>
            </a:r>
            <a:r>
              <a:rPr lang="en-US" sz="2000" b="1" dirty="0">
                <a:latin typeface="Simplified Arabic" pitchFamily="18" charset="-78"/>
                <a:ea typeface="Calibri"/>
                <a:cs typeface="Simplified Arabic" pitchFamily="18" charset="-78"/>
              </a:rPr>
              <a:t>Tooth and mouth Injuries</a:t>
            </a:r>
            <a:endParaRPr lang="en-US" sz="1400" dirty="0">
              <a:latin typeface="Simplified Arabic" pitchFamily="18" charset="-78"/>
              <a:ea typeface="Calibri"/>
              <a:cs typeface="Simplified Arabic" pitchFamily="18" charset="-78"/>
            </a:endParaRPr>
          </a:p>
          <a:p>
            <a:pPr marL="228600" indent="-229235" algn="just">
              <a:lnSpc>
                <a:spcPct val="115000"/>
              </a:lnSpc>
              <a:spcBef>
                <a:spcPts val="0"/>
              </a:spcBef>
              <a:spcAft>
                <a:spcPts val="0"/>
              </a:spcAft>
              <a:tabLst>
                <a:tab pos="179705" algn="l"/>
              </a:tabLst>
            </a:pPr>
            <a:r>
              <a:rPr lang="ar-IQ" sz="2000" b="1" dirty="0">
                <a:latin typeface="Simplified Arabic" pitchFamily="18" charset="-78"/>
                <a:ea typeface="Calibri"/>
                <a:cs typeface="Simplified Arabic" pitchFamily="18" charset="-78"/>
              </a:rPr>
              <a:t>خامساً : حاسة اللمس (الجلد)                             </a:t>
            </a:r>
            <a:r>
              <a:rPr lang="en-US" sz="2000" b="1" dirty="0">
                <a:latin typeface="Simplified Arabic" pitchFamily="18" charset="-78"/>
                <a:ea typeface="Calibri"/>
                <a:cs typeface="Simplified Arabic" pitchFamily="18" charset="-78"/>
              </a:rPr>
              <a:t>Sense of </a:t>
            </a:r>
            <a:r>
              <a:rPr lang="en-US" sz="2000" b="1" dirty="0" smtClean="0">
                <a:latin typeface="Simplified Arabic" pitchFamily="18" charset="-78"/>
                <a:ea typeface="Calibri"/>
                <a:cs typeface="Simplified Arabic" pitchFamily="18" charset="-78"/>
              </a:rPr>
              <a:t>touch</a:t>
            </a:r>
            <a:endParaRPr lang="en-US" sz="14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442741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عنوان 1"/>
          <p:cNvSpPr>
            <a:spLocks noGrp="1"/>
          </p:cNvSpPr>
          <p:nvPr>
            <p:ph type="title"/>
          </p:nvPr>
        </p:nvSpPr>
        <p:spPr>
          <a:xfrm>
            <a:off x="457200" y="274638"/>
            <a:ext cx="8229600" cy="634082"/>
          </a:xfrm>
        </p:spPr>
        <p:txBody>
          <a:bodyPr>
            <a:normAutofit/>
          </a:bodyPr>
          <a:lstStyle/>
          <a:p>
            <a:pPr algn="justLow"/>
            <a:r>
              <a:rPr lang="ar-IQ" altLang="ar-IQ" sz="3200" b="1" dirty="0" smtClean="0">
                <a:solidFill>
                  <a:srgbClr val="FF0000"/>
                </a:solidFill>
                <a:latin typeface="Simplified Arabic" pitchFamily="18" charset="-78"/>
                <a:ea typeface="Times New Roman" pitchFamily="18" charset="0"/>
                <a:cs typeface="Simplified Arabic" pitchFamily="18" charset="-78"/>
              </a:rPr>
              <a:t>خامساً : </a:t>
            </a:r>
            <a:r>
              <a:rPr lang="ar-SA" altLang="ar-IQ" sz="3200" b="1" dirty="0" smtClean="0">
                <a:solidFill>
                  <a:srgbClr val="FF0000"/>
                </a:solidFill>
                <a:latin typeface="Simplified Arabic" pitchFamily="18" charset="-78"/>
                <a:ea typeface="Times New Roman" pitchFamily="18" charset="0"/>
                <a:cs typeface="Simplified Arabic" pitchFamily="18" charset="-78"/>
              </a:rPr>
              <a:t>حاسة اللمس </a:t>
            </a:r>
            <a:r>
              <a:rPr lang="en-US" altLang="ar-IQ" sz="3200" b="1" dirty="0" smtClean="0">
                <a:solidFill>
                  <a:srgbClr val="FF0000"/>
                </a:solidFill>
                <a:latin typeface="Simplified Arabic" pitchFamily="18" charset="-78"/>
                <a:ea typeface="Times New Roman" pitchFamily="18" charset="0"/>
                <a:cs typeface="Simplified Arabic" pitchFamily="18" charset="-78"/>
              </a:rPr>
              <a:t> Sense of touch</a:t>
            </a:r>
            <a:r>
              <a:rPr lang="ar-SA" altLang="ar-IQ" sz="3200" b="1" dirty="0" smtClean="0">
                <a:solidFill>
                  <a:srgbClr val="FF0000"/>
                </a:solidFill>
                <a:latin typeface="Simplified Arabic" pitchFamily="18" charset="-78"/>
                <a:ea typeface="Times New Roman" pitchFamily="18" charset="0"/>
                <a:cs typeface="Simplified Arabic" pitchFamily="18" charset="-78"/>
              </a:rPr>
              <a:t>(الجلد) </a:t>
            </a:r>
            <a:endParaRPr lang="ar-IQ" altLang="ar-IQ" sz="3200" dirty="0" smtClean="0">
              <a:solidFill>
                <a:srgbClr val="FF0000"/>
              </a:solidFill>
              <a:latin typeface="Simplified Arabic" pitchFamily="18" charset="-78"/>
              <a:cs typeface="Simplified Arabic" pitchFamily="18" charset="-78"/>
            </a:endParaRPr>
          </a:p>
        </p:txBody>
      </p:sp>
      <p:sp>
        <p:nvSpPr>
          <p:cNvPr id="83971" name="عنصر نائب للمحتوى 2"/>
          <p:cNvSpPr>
            <a:spLocks noGrp="1"/>
          </p:cNvSpPr>
          <p:nvPr>
            <p:ph idx="1"/>
          </p:nvPr>
        </p:nvSpPr>
        <p:spPr>
          <a:xfrm>
            <a:off x="457200" y="980728"/>
            <a:ext cx="8229600" cy="5472608"/>
          </a:xfrm>
        </p:spPr>
        <p:txBody>
          <a:bodyPr/>
          <a:lstStyle/>
          <a:p>
            <a:pPr algn="justLow"/>
            <a:r>
              <a:rPr lang="ar-SA" altLang="ar-IQ" dirty="0" smtClean="0">
                <a:latin typeface="Simplified Arabic" pitchFamily="18" charset="-78"/>
                <a:ea typeface="Times New Roman" pitchFamily="18" charset="0"/>
                <a:cs typeface="Simplified Arabic" pitchFamily="18" charset="-78"/>
              </a:rPr>
              <a:t>يقوم الجلد في الجسم بعدة وظائف تشمل إفراز العرق لحفظ حرارة الجسم ووقاية العضلات وأعضاء الجسم وإضافة لذلك فانه يعد من أعضاء الإحساس الهامة حيث يوجد به أنواع كثيرة ومختلفة وتسمى أعضاء الاستقبال الجلدية (</a:t>
            </a:r>
            <a:r>
              <a:rPr lang="en-US" altLang="ar-IQ" dirty="0" smtClean="0">
                <a:latin typeface="Simplified Arabic" pitchFamily="18" charset="-78"/>
                <a:ea typeface="Times New Roman" pitchFamily="18" charset="0"/>
                <a:cs typeface="Simplified Arabic" pitchFamily="18" charset="-78"/>
              </a:rPr>
              <a:t>Cutaneous Receptor Organs</a:t>
            </a:r>
            <a:r>
              <a:rPr lang="ar-SA" altLang="ar-IQ" dirty="0" smtClean="0">
                <a:latin typeface="Simplified Arabic" pitchFamily="18" charset="-78"/>
                <a:ea typeface="Times New Roman" pitchFamily="18" charset="0"/>
                <a:cs typeface="Simplified Arabic" pitchFamily="18" charset="-78"/>
              </a:rPr>
              <a:t>) وكل من هذه الأعضاء خاص بالإحساس بنوع واحد فقط للاستثارة وهذه الإحساسات تشمل الإحساس باللمس والبرودة والحرارة والضغط والألم.</a:t>
            </a:r>
            <a:endParaRPr lang="ar-IQ" altLang="ar-IQ" smtClean="0">
              <a:latin typeface="Simplified Arabic" pitchFamily="18" charset="-78"/>
              <a:ea typeface="Times New Roman" pitchFamily="18" charset="0"/>
              <a:cs typeface="Simplified Arabic" pitchFamily="18" charset="-78"/>
            </a:endParaRPr>
          </a:p>
          <a:p>
            <a:pPr marL="0" indent="0" algn="justLow">
              <a:buNone/>
            </a:pPr>
            <a:endParaRPr lang="ar-IQ" altLang="ar-IQ" dirty="0" smtClean="0">
              <a:latin typeface="Simplified Arabic" pitchFamily="18" charset="-78"/>
              <a:ea typeface="Times New Roman" pitchFamily="18" charset="0"/>
              <a:cs typeface="Simplified Arabic" pitchFamily="18" charset="-78"/>
            </a:endParaRPr>
          </a:p>
          <a:p>
            <a:pPr algn="justLow"/>
            <a:r>
              <a:rPr lang="ar-SA" altLang="ar-IQ" b="1" dirty="0" smtClean="0">
                <a:solidFill>
                  <a:srgbClr val="FF0000"/>
                </a:solidFill>
                <a:latin typeface="Simplified Arabic" pitchFamily="18" charset="-78"/>
                <a:ea typeface="Times New Roman" pitchFamily="18" charset="0"/>
                <a:cs typeface="Simplified Arabic" pitchFamily="18" charset="-78"/>
              </a:rPr>
              <a:t>(وسنذكر بعض إصابات الجلد في الفصل السادس</a:t>
            </a:r>
            <a:r>
              <a:rPr lang="ar-IQ" altLang="ar-IQ" b="1" dirty="0" smtClean="0">
                <a:solidFill>
                  <a:srgbClr val="FF0000"/>
                </a:solidFill>
                <a:latin typeface="Simplified Arabic" pitchFamily="18" charset="-78"/>
                <a:ea typeface="Times New Roman" pitchFamily="18" charset="0"/>
                <a:cs typeface="Simplified Arabic" pitchFamily="18" charset="-78"/>
              </a:rPr>
              <a:t> القادم</a:t>
            </a:r>
            <a:r>
              <a:rPr lang="ar-SA" altLang="ar-IQ" b="1" dirty="0" smtClean="0">
                <a:solidFill>
                  <a:srgbClr val="FF0000"/>
                </a:solidFill>
                <a:latin typeface="Simplified Arabic" pitchFamily="18" charset="-78"/>
                <a:ea typeface="Times New Roman" pitchFamily="18" charset="0"/>
                <a:cs typeface="Simplified Arabic" pitchFamily="18" charset="-78"/>
              </a:rPr>
              <a:t>). </a:t>
            </a:r>
            <a:endParaRPr lang="en-US" altLang="ar-IQ" sz="2800" b="1" dirty="0" smtClean="0">
              <a:solidFill>
                <a:srgbClr val="FF0000"/>
              </a:solidFill>
              <a:latin typeface="Simplified Arabic" pitchFamily="18" charset="-78"/>
              <a:cs typeface="Simplified Arabic" pitchFamily="18" charset="-78"/>
            </a:endParaRPr>
          </a:p>
          <a:p>
            <a:endParaRPr lang="ar-IQ" altLang="ar-IQ" dirty="0" smtClean="0"/>
          </a:p>
        </p:txBody>
      </p:sp>
    </p:spTree>
    <p:extLst>
      <p:ext uri="{BB962C8B-B14F-4D97-AF65-F5344CB8AC3E}">
        <p14:creationId xmlns:p14="http://schemas.microsoft.com/office/powerpoint/2010/main" val="1235536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solidFill>
                  <a:srgbClr val="FF0066"/>
                </a:solidFill>
                <a:latin typeface="Simplified Arabic" pitchFamily="18" charset="-78"/>
                <a:cs typeface="Simplified Arabic" pitchFamily="18" charset="-78"/>
              </a:rPr>
              <a:t>انتهت المحاضرة (15</a:t>
            </a:r>
            <a:r>
              <a:rPr lang="ar-IQ" b="1" dirty="0" smtClean="0">
                <a:solidFill>
                  <a:srgbClr val="FF0066"/>
                </a:solidFill>
                <a:latin typeface="Simplified Arabic" pitchFamily="18" charset="-78"/>
                <a:cs typeface="Simplified Arabic" pitchFamily="18" charset="-78"/>
              </a:rPr>
              <a:t>)</a:t>
            </a:r>
            <a:endParaRPr lang="ar-IQ" dirty="0"/>
          </a:p>
        </p:txBody>
      </p:sp>
      <p:sp>
        <p:nvSpPr>
          <p:cNvPr id="3" name="عنصر نائب للمحتوى 2"/>
          <p:cNvSpPr>
            <a:spLocks noGrp="1"/>
          </p:cNvSpPr>
          <p:nvPr>
            <p:ph idx="1"/>
          </p:nvPr>
        </p:nvSpPr>
        <p:spPr/>
        <p:txBody>
          <a:bodyPr>
            <a:normAutofit/>
          </a:bodyPr>
          <a:lstStyle/>
          <a:p>
            <a:pPr marL="0" indent="0" algn="ctr">
              <a:buNone/>
            </a:pPr>
            <a:r>
              <a:rPr lang="ar-IQ" sz="4800" b="1" dirty="0" smtClean="0">
                <a:solidFill>
                  <a:srgbClr val="FF0066"/>
                </a:solidFill>
                <a:latin typeface="Simplified Arabic" pitchFamily="18" charset="-78"/>
                <a:cs typeface="Simplified Arabic" pitchFamily="18" charset="-78"/>
              </a:rPr>
              <a:t>جهاز الحواس وإصاباته </a:t>
            </a:r>
          </a:p>
          <a:p>
            <a:pPr marL="0" indent="0" algn="ctr">
              <a:buNone/>
            </a:pPr>
            <a:r>
              <a:rPr lang="ar-IQ" sz="4800" b="1" dirty="0" smtClean="0">
                <a:solidFill>
                  <a:srgbClr val="FF0066"/>
                </a:solidFill>
                <a:latin typeface="Simplified Arabic" pitchFamily="18" charset="-78"/>
                <a:cs typeface="Simplified Arabic" pitchFamily="18" charset="-78"/>
              </a:rPr>
              <a:t>( الجزء الثاني والاخير)</a:t>
            </a:r>
          </a:p>
          <a:p>
            <a:pPr lvl="0" algn="ctr" fontAlgn="base">
              <a:spcAft>
                <a:spcPct val="0"/>
              </a:spcAft>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lvl="0" algn="ctr" fontAlgn="base">
              <a:spcAft>
                <a:spcPct val="0"/>
              </a:spcAft>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b="1" kern="0" dirty="0" smtClean="0">
                <a:solidFill>
                  <a:srgbClr val="00B050"/>
                </a:solidFill>
                <a:latin typeface="Simplified Arabic" pitchFamily="18" charset="-78"/>
                <a:cs typeface="Simplified Arabic" pitchFamily="18" charset="-78"/>
              </a:rPr>
              <a:t>الرياضة</a:t>
            </a:r>
            <a:endParaRPr lang="en-US" altLang="ar-IQ"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88461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60648"/>
            <a:ext cx="8229600" cy="648072"/>
          </a:xfrm>
        </p:spPr>
        <p:txBody>
          <a:bodyPr>
            <a:normAutofit/>
          </a:bodyPr>
          <a:lstStyle/>
          <a:p>
            <a:pPr eaLnBrk="1" hangingPunct="1"/>
            <a:r>
              <a:rPr lang="ar-IQ" altLang="ar-IQ" sz="3200" b="1" dirty="0" smtClean="0">
                <a:solidFill>
                  <a:srgbClr val="FF0000"/>
                </a:solidFill>
                <a:latin typeface="Simplified Arabic" pitchFamily="18" charset="-78"/>
                <a:cs typeface="Simplified Arabic" pitchFamily="18" charset="-78"/>
              </a:rPr>
              <a:t>ثالثاً : حاسة السمع (الأذن)  </a:t>
            </a:r>
            <a:r>
              <a:rPr lang="en-US" altLang="ar-IQ" sz="3200" b="1" dirty="0" smtClean="0">
                <a:solidFill>
                  <a:srgbClr val="FF0000"/>
                </a:solidFill>
                <a:latin typeface="Simplified Arabic" pitchFamily="18" charset="-78"/>
                <a:cs typeface="Simplified Arabic" pitchFamily="18" charset="-78"/>
              </a:rPr>
              <a:t>Hearing</a:t>
            </a:r>
          </a:p>
        </p:txBody>
      </p:sp>
      <p:sp>
        <p:nvSpPr>
          <p:cNvPr id="57347" name="Rectangle 3"/>
          <p:cNvSpPr>
            <a:spLocks noGrp="1" noChangeArrowheads="1"/>
          </p:cNvSpPr>
          <p:nvPr>
            <p:ph idx="1"/>
          </p:nvPr>
        </p:nvSpPr>
        <p:spPr>
          <a:xfrm>
            <a:off x="179388" y="1052736"/>
            <a:ext cx="8785225" cy="5471889"/>
          </a:xfrm>
        </p:spPr>
        <p:txBody>
          <a:bodyPr>
            <a:normAutofit lnSpcReduction="10000"/>
          </a:bodyPr>
          <a:lstStyle/>
          <a:p>
            <a:pPr algn="just" eaLnBrk="1" hangingPunct="1"/>
            <a:r>
              <a:rPr lang="en-US" altLang="ar-IQ" sz="3600" dirty="0" smtClean="0">
                <a:solidFill>
                  <a:srgbClr val="FF0000"/>
                </a:solidFill>
                <a:latin typeface="Simplified Arabic" pitchFamily="18" charset="-78"/>
                <a:cs typeface="Simplified Arabic" pitchFamily="18" charset="-78"/>
              </a:rPr>
              <a:t> </a:t>
            </a:r>
            <a:r>
              <a:rPr lang="ar-SA" altLang="ar-IQ" sz="3600" b="1" dirty="0" smtClean="0">
                <a:solidFill>
                  <a:srgbClr val="FF0000"/>
                </a:solidFill>
                <a:latin typeface="Simplified Arabic" pitchFamily="18" charset="-78"/>
                <a:cs typeface="Simplified Arabic" pitchFamily="18" charset="-78"/>
              </a:rPr>
              <a:t>جهاز السمع (حاسة السمع</a:t>
            </a:r>
            <a:r>
              <a:rPr lang="ar-IQ" altLang="ar-IQ" sz="3600" b="1" dirty="0" smtClean="0">
                <a:solidFill>
                  <a:srgbClr val="FF0000"/>
                </a:solidFill>
                <a:latin typeface="Simplified Arabic" pitchFamily="18" charset="-78"/>
                <a:cs typeface="Simplified Arabic" pitchFamily="18" charset="-78"/>
              </a:rPr>
              <a:t>) </a:t>
            </a:r>
            <a:r>
              <a:rPr lang="ar-IQ" altLang="ar-IQ" sz="3600" dirty="0" smtClean="0">
                <a:solidFill>
                  <a:srgbClr val="FF0000"/>
                </a:solidFill>
                <a:latin typeface="Simplified Arabic" pitchFamily="18" charset="-78"/>
                <a:cs typeface="Simplified Arabic" pitchFamily="18" charset="-78"/>
              </a:rPr>
              <a:t> </a:t>
            </a:r>
            <a:r>
              <a:rPr lang="en-US" altLang="ar-IQ" sz="3600" b="1" dirty="0" smtClean="0">
                <a:solidFill>
                  <a:srgbClr val="FF0000"/>
                </a:solidFill>
                <a:latin typeface="Simplified Arabic" pitchFamily="18" charset="-78"/>
                <a:cs typeface="Simplified Arabic" pitchFamily="18" charset="-78"/>
              </a:rPr>
              <a:t>Sense of hearing</a:t>
            </a:r>
            <a:endParaRPr lang="ar-SA" altLang="ar-IQ" sz="3600" dirty="0" smtClean="0">
              <a:solidFill>
                <a:srgbClr val="FF0000"/>
              </a:solidFill>
              <a:latin typeface="Simplified Arabic" pitchFamily="18" charset="-78"/>
              <a:cs typeface="Simplified Arabic" pitchFamily="18" charset="-78"/>
            </a:endParaRPr>
          </a:p>
          <a:p>
            <a:pPr algn="just" eaLnBrk="1" hangingPunct="1"/>
            <a:r>
              <a:rPr lang="ar-SA" altLang="ar-IQ" sz="3600" dirty="0" smtClean="0">
                <a:latin typeface="Simplified Arabic" pitchFamily="18" charset="-78"/>
                <a:cs typeface="Simplified Arabic" pitchFamily="18" charset="-78"/>
              </a:rPr>
              <a:t>يقوم جهاز السمع </a:t>
            </a:r>
            <a:r>
              <a:rPr lang="ar-SA" altLang="ar-IQ" sz="3600" b="1" dirty="0" smtClean="0">
                <a:solidFill>
                  <a:srgbClr val="CC66FF"/>
                </a:solidFill>
                <a:latin typeface="Simplified Arabic" pitchFamily="18" charset="-78"/>
                <a:cs typeface="Simplified Arabic" pitchFamily="18" charset="-78"/>
              </a:rPr>
              <a:t>باستقبال</a:t>
            </a:r>
            <a:r>
              <a:rPr lang="ar-SA" altLang="ar-IQ" sz="3600" dirty="0" smtClean="0">
                <a:latin typeface="Simplified Arabic" pitchFamily="18" charset="-78"/>
                <a:cs typeface="Simplified Arabic" pitchFamily="18" charset="-78"/>
              </a:rPr>
              <a:t> الذبذبات الصوتية</a:t>
            </a:r>
            <a:r>
              <a:rPr lang="en-US" altLang="ar-IQ" sz="3600" dirty="0" smtClean="0">
                <a:latin typeface="Simplified Arabic" pitchFamily="18" charset="-78"/>
                <a:cs typeface="Simplified Arabic" pitchFamily="18" charset="-78"/>
              </a:rPr>
              <a:t> </a:t>
            </a:r>
            <a:r>
              <a:rPr lang="ar-IQ" altLang="ar-IQ" sz="3600" dirty="0" smtClean="0">
                <a:latin typeface="Simplified Arabic" pitchFamily="18" charset="-78"/>
                <a:cs typeface="Simplified Arabic" pitchFamily="18" charset="-78"/>
              </a:rPr>
              <a:t>( البيانات الصوتية)</a:t>
            </a:r>
            <a:r>
              <a:rPr lang="ar-SA" altLang="ar-IQ" sz="3600" dirty="0" smtClean="0">
                <a:latin typeface="Simplified Arabic" pitchFamily="18" charset="-78"/>
                <a:cs typeface="Simplified Arabic" pitchFamily="18" charset="-78"/>
              </a:rPr>
              <a:t> </a:t>
            </a:r>
            <a:r>
              <a:rPr lang="ar-SA" altLang="ar-IQ" sz="3600" b="1" dirty="0" smtClean="0">
                <a:solidFill>
                  <a:srgbClr val="33CC33"/>
                </a:solidFill>
                <a:latin typeface="Simplified Arabic" pitchFamily="18" charset="-78"/>
                <a:cs typeface="Simplified Arabic" pitchFamily="18" charset="-78"/>
              </a:rPr>
              <a:t>من البيئة الخارجية </a:t>
            </a:r>
            <a:endParaRPr lang="ar-IQ" altLang="ar-IQ" sz="3600" b="1" dirty="0" smtClean="0">
              <a:solidFill>
                <a:srgbClr val="33CC33"/>
              </a:solidFill>
              <a:latin typeface="Simplified Arabic" pitchFamily="18" charset="-78"/>
              <a:cs typeface="Simplified Arabic" pitchFamily="18" charset="-78"/>
            </a:endParaRPr>
          </a:p>
          <a:p>
            <a:pPr algn="just" eaLnBrk="1" hangingPunct="1"/>
            <a:r>
              <a:rPr lang="ar-SA" altLang="ar-IQ" sz="3600" b="1" dirty="0" smtClean="0">
                <a:solidFill>
                  <a:srgbClr val="00B0F0"/>
                </a:solidFill>
                <a:latin typeface="Simplified Arabic" pitchFamily="18" charset="-78"/>
                <a:cs typeface="Simplified Arabic" pitchFamily="18" charset="-78"/>
              </a:rPr>
              <a:t>ولذلك أهميته من ناحية ارتباطها بتنمية قدرة المحادثة بين الأشخاص.</a:t>
            </a:r>
            <a:endParaRPr lang="ar-IQ" altLang="ar-IQ" sz="3600" b="1" dirty="0" smtClean="0">
              <a:solidFill>
                <a:srgbClr val="00B0F0"/>
              </a:solidFill>
              <a:latin typeface="Simplified Arabic" pitchFamily="18" charset="-78"/>
              <a:cs typeface="Simplified Arabic" pitchFamily="18" charset="-78"/>
            </a:endParaRPr>
          </a:p>
          <a:p>
            <a:pPr algn="just" eaLnBrk="1" hangingPunct="1"/>
            <a:r>
              <a:rPr lang="ar-IQ" altLang="ar-IQ" sz="3600" b="1" dirty="0" smtClean="0">
                <a:solidFill>
                  <a:srgbClr val="FF0000"/>
                </a:solidFill>
                <a:latin typeface="Simplified Arabic" pitchFamily="18" charset="-78"/>
                <a:cs typeface="Simplified Arabic" pitchFamily="18" charset="-78"/>
              </a:rPr>
              <a:t>الإذن </a:t>
            </a:r>
            <a:r>
              <a:rPr lang="en-US" altLang="ar-IQ" sz="3600" b="1" dirty="0" smtClean="0">
                <a:solidFill>
                  <a:srgbClr val="FF0000"/>
                </a:solidFill>
                <a:latin typeface="Simplified Arabic" pitchFamily="18" charset="-78"/>
                <a:cs typeface="Simplified Arabic" pitchFamily="18" charset="-78"/>
              </a:rPr>
              <a:t> Ear</a:t>
            </a:r>
            <a:r>
              <a:rPr lang="en-US" altLang="ar-IQ" sz="3600" dirty="0" smtClean="0">
                <a:solidFill>
                  <a:srgbClr val="FF0000"/>
                </a:solidFill>
                <a:latin typeface="Simplified Arabic" pitchFamily="18" charset="-78"/>
                <a:cs typeface="Simplified Arabic" pitchFamily="18" charset="-78"/>
              </a:rPr>
              <a:t> </a:t>
            </a:r>
            <a:r>
              <a:rPr lang="ar-IQ" altLang="ar-IQ" sz="3600" b="1" dirty="0" smtClean="0">
                <a:solidFill>
                  <a:srgbClr val="669900"/>
                </a:solidFill>
                <a:latin typeface="Simplified Arabic" pitchFamily="18" charset="-78"/>
                <a:cs typeface="Simplified Arabic" pitchFamily="18" charset="-78"/>
              </a:rPr>
              <a:t>(سمع  و توازن)</a:t>
            </a:r>
          </a:p>
          <a:p>
            <a:pPr algn="just" eaLnBrk="1" hangingPunct="1"/>
            <a:r>
              <a:rPr lang="ar-IQ" altLang="ar-IQ" sz="3600" dirty="0" smtClean="0">
                <a:latin typeface="Simplified Arabic" pitchFamily="18" charset="-78"/>
                <a:cs typeface="Simplified Arabic" pitchFamily="18" charset="-78"/>
              </a:rPr>
              <a:t>تُعد </a:t>
            </a:r>
            <a:r>
              <a:rPr lang="ar-SA" altLang="ar-IQ" sz="3600" dirty="0" smtClean="0">
                <a:latin typeface="Simplified Arabic" pitchFamily="18" charset="-78"/>
                <a:cs typeface="Simplified Arabic" pitchFamily="18" charset="-78"/>
              </a:rPr>
              <a:t>الأذن عضوا له تركيبه الخاص </a:t>
            </a:r>
            <a:r>
              <a:rPr lang="ar-IQ" altLang="ar-IQ" sz="3600" dirty="0" smtClean="0">
                <a:latin typeface="Simplified Arabic" pitchFamily="18" charset="-78"/>
                <a:cs typeface="Simplified Arabic" pitchFamily="18" charset="-78"/>
              </a:rPr>
              <a:t>وهي </a:t>
            </a:r>
            <a:r>
              <a:rPr lang="ar-IQ" altLang="ar-IQ" sz="3600" b="1" u="sng" dirty="0" smtClean="0">
                <a:solidFill>
                  <a:srgbClr val="FF0000"/>
                </a:solidFill>
                <a:latin typeface="Simplified Arabic" pitchFamily="18" charset="-78"/>
                <a:cs typeface="Simplified Arabic" pitchFamily="18" charset="-78"/>
              </a:rPr>
              <a:t>جهاز</a:t>
            </a:r>
            <a:r>
              <a:rPr lang="ar-IQ" altLang="ar-IQ" sz="3600" b="1" dirty="0" smtClean="0">
                <a:solidFill>
                  <a:srgbClr val="FF0000"/>
                </a:solidFill>
                <a:latin typeface="Simplified Arabic" pitchFamily="18" charset="-78"/>
                <a:cs typeface="Simplified Arabic" pitchFamily="18" charset="-78"/>
              </a:rPr>
              <a:t>:-</a:t>
            </a:r>
          </a:p>
          <a:p>
            <a:pPr algn="just" eaLnBrk="1" hangingPunct="1"/>
            <a:r>
              <a:rPr lang="ar-IQ" altLang="ar-IQ" sz="3600" b="1" u="sng" dirty="0" smtClean="0">
                <a:solidFill>
                  <a:srgbClr val="FF0000"/>
                </a:solidFill>
                <a:latin typeface="Simplified Arabic" pitchFamily="18" charset="-78"/>
                <a:cs typeface="Simplified Arabic" pitchFamily="18" charset="-78"/>
              </a:rPr>
              <a:t> السمع</a:t>
            </a:r>
            <a:r>
              <a:rPr lang="ar-IQ" altLang="ar-IQ" sz="3600" dirty="0" smtClean="0">
                <a:solidFill>
                  <a:srgbClr val="FF0000"/>
                </a:solidFill>
                <a:latin typeface="Simplified Arabic" pitchFamily="18" charset="-78"/>
                <a:cs typeface="Simplified Arabic" pitchFamily="18" charset="-78"/>
              </a:rPr>
              <a:t> </a:t>
            </a:r>
            <a:r>
              <a:rPr lang="ar-IQ" altLang="ar-IQ" sz="3600" dirty="0" smtClean="0">
                <a:latin typeface="Simplified Arabic" pitchFamily="18" charset="-78"/>
                <a:cs typeface="Simplified Arabic" pitchFamily="18" charset="-78"/>
              </a:rPr>
              <a:t>(</a:t>
            </a:r>
            <a:r>
              <a:rPr lang="en-US" altLang="ar-IQ" sz="3600" dirty="0" smtClean="0">
                <a:latin typeface="Simplified Arabic" pitchFamily="18" charset="-78"/>
                <a:cs typeface="Simplified Arabic" pitchFamily="18" charset="-78"/>
              </a:rPr>
              <a:t>Hearing</a:t>
            </a:r>
            <a:r>
              <a:rPr lang="ar-IQ" altLang="ar-IQ" sz="3600" dirty="0" smtClean="0">
                <a:latin typeface="Simplified Arabic" pitchFamily="18" charset="-78"/>
                <a:cs typeface="Simplified Arabic" pitchFamily="18" charset="-78"/>
              </a:rPr>
              <a:t>) </a:t>
            </a:r>
          </a:p>
          <a:p>
            <a:pPr algn="just" eaLnBrk="1" hangingPunct="1"/>
            <a:r>
              <a:rPr lang="ar-IQ" altLang="ar-IQ" sz="3600" b="1" u="sng" dirty="0" smtClean="0">
                <a:solidFill>
                  <a:srgbClr val="FF0000"/>
                </a:solidFill>
                <a:latin typeface="Simplified Arabic" pitchFamily="18" charset="-78"/>
                <a:cs typeface="Simplified Arabic" pitchFamily="18" charset="-78"/>
              </a:rPr>
              <a:t>وتوازن الجسم</a:t>
            </a:r>
            <a:r>
              <a:rPr lang="ar-IQ" altLang="ar-IQ" sz="3600" dirty="0" smtClean="0">
                <a:solidFill>
                  <a:srgbClr val="FF0000"/>
                </a:solidFill>
                <a:latin typeface="Simplified Arabic" pitchFamily="18" charset="-78"/>
                <a:cs typeface="Simplified Arabic" pitchFamily="18" charset="-78"/>
              </a:rPr>
              <a:t> </a:t>
            </a:r>
            <a:r>
              <a:rPr lang="ar-IQ" altLang="ar-IQ" sz="3600" dirty="0" smtClean="0">
                <a:latin typeface="Simplified Arabic" pitchFamily="18" charset="-78"/>
                <a:cs typeface="Simplified Arabic" pitchFamily="18" charset="-78"/>
              </a:rPr>
              <a:t>(</a:t>
            </a:r>
            <a:r>
              <a:rPr lang="en-US" altLang="ar-IQ" sz="3600" dirty="0" smtClean="0">
                <a:latin typeface="Simplified Arabic" pitchFamily="18" charset="-78"/>
                <a:cs typeface="Simplified Arabic" pitchFamily="18" charset="-78"/>
              </a:rPr>
              <a:t>Equilibrium</a:t>
            </a:r>
            <a:r>
              <a:rPr lang="ar-IQ" altLang="ar-IQ" sz="3600" dirty="0" smtClean="0">
                <a:latin typeface="Simplified Arabic" pitchFamily="18" charset="-78"/>
                <a:cs typeface="Simplified Arabic" pitchFamily="18" charset="-78"/>
              </a:rPr>
              <a:t>).</a:t>
            </a:r>
            <a:endParaRPr lang="en-US" altLang="ar-IQ" sz="36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26801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60648"/>
            <a:ext cx="8229600" cy="576064"/>
          </a:xfrm>
        </p:spPr>
        <p:txBody>
          <a:bodyPr>
            <a:noAutofit/>
          </a:bodyPr>
          <a:lstStyle/>
          <a:p>
            <a:pPr eaLnBrk="1" hangingPunct="1"/>
            <a:r>
              <a:rPr lang="ar-IQ" altLang="ar-IQ" b="1" dirty="0" smtClean="0">
                <a:solidFill>
                  <a:srgbClr val="FF0000"/>
                </a:solidFill>
                <a:latin typeface="Simplified Arabic" pitchFamily="18" charset="-78"/>
                <a:cs typeface="Simplified Arabic" pitchFamily="18" charset="-78"/>
              </a:rPr>
              <a:t>مكونات الأذن</a:t>
            </a:r>
            <a:endParaRPr lang="en-US" altLang="ar-IQ" b="1" dirty="0" smtClean="0">
              <a:solidFill>
                <a:srgbClr val="FF0000"/>
              </a:solidFill>
              <a:latin typeface="Simplified Arabic" pitchFamily="18" charset="-78"/>
              <a:cs typeface="Simplified Arabic" pitchFamily="18" charset="-78"/>
            </a:endParaRPr>
          </a:p>
        </p:txBody>
      </p:sp>
      <p:sp>
        <p:nvSpPr>
          <p:cNvPr id="58371" name="Rectangle 3"/>
          <p:cNvSpPr>
            <a:spLocks noGrp="1" noChangeArrowheads="1"/>
          </p:cNvSpPr>
          <p:nvPr>
            <p:ph idx="1"/>
          </p:nvPr>
        </p:nvSpPr>
        <p:spPr>
          <a:xfrm>
            <a:off x="179388" y="981075"/>
            <a:ext cx="8856662" cy="5543550"/>
          </a:xfrm>
        </p:spPr>
        <p:txBody>
          <a:bodyPr>
            <a:normAutofit/>
          </a:bodyPr>
          <a:lstStyle/>
          <a:p>
            <a:pPr algn="just" eaLnBrk="1" hangingPunct="1">
              <a:lnSpc>
                <a:spcPct val="80000"/>
              </a:lnSpc>
            </a:pPr>
            <a:r>
              <a:rPr lang="ar-IQ" altLang="ar-IQ" sz="5400" b="1" dirty="0" smtClean="0">
                <a:latin typeface="Simplified Arabic" pitchFamily="18" charset="-78"/>
                <a:cs typeface="Simplified Arabic" pitchFamily="18" charset="-78"/>
              </a:rPr>
              <a:t>تتكون الأذن من ثلاث أقسام </a:t>
            </a:r>
            <a:r>
              <a:rPr lang="ar-SA" altLang="ar-IQ" sz="5400" b="1" dirty="0" smtClean="0">
                <a:latin typeface="Simplified Arabic" pitchFamily="18" charset="-78"/>
                <a:cs typeface="Simplified Arabic" pitchFamily="18" charset="-78"/>
              </a:rPr>
              <a:t>هي</a:t>
            </a:r>
            <a:r>
              <a:rPr lang="ar-IQ" altLang="ar-IQ" sz="5400" b="1" dirty="0" smtClean="0">
                <a:latin typeface="Simplified Arabic" pitchFamily="18" charset="-78"/>
                <a:cs typeface="Simplified Arabic" pitchFamily="18" charset="-78"/>
              </a:rPr>
              <a:t>:-</a:t>
            </a:r>
            <a:r>
              <a:rPr lang="ar-SA" altLang="ar-IQ" sz="5400" b="1" dirty="0" smtClean="0">
                <a:latin typeface="Simplified Arabic" pitchFamily="18" charset="-78"/>
                <a:cs typeface="Simplified Arabic" pitchFamily="18" charset="-78"/>
              </a:rPr>
              <a:t> </a:t>
            </a:r>
            <a:endParaRPr lang="ar-IQ" altLang="ar-IQ" sz="5400" b="1" dirty="0" smtClean="0">
              <a:latin typeface="Simplified Arabic" pitchFamily="18" charset="-78"/>
              <a:cs typeface="Simplified Arabic" pitchFamily="18" charset="-78"/>
            </a:endParaRPr>
          </a:p>
          <a:p>
            <a:pPr algn="just" eaLnBrk="1" hangingPunct="1">
              <a:lnSpc>
                <a:spcPct val="80000"/>
              </a:lnSpc>
            </a:pPr>
            <a:r>
              <a:rPr lang="ar-IQ" altLang="ar-IQ" sz="5400" b="1" dirty="0" smtClean="0">
                <a:solidFill>
                  <a:srgbClr val="C00000"/>
                </a:solidFill>
                <a:latin typeface="Simplified Arabic" pitchFamily="18" charset="-78"/>
                <a:cs typeface="Simplified Arabic" pitchFamily="18" charset="-78"/>
              </a:rPr>
              <a:t>1. </a:t>
            </a:r>
            <a:r>
              <a:rPr lang="ar-SA" altLang="ar-IQ" sz="5400" b="1" dirty="0" smtClean="0">
                <a:solidFill>
                  <a:srgbClr val="C00000"/>
                </a:solidFill>
                <a:latin typeface="Simplified Arabic" pitchFamily="18" charset="-78"/>
                <a:cs typeface="Simplified Arabic" pitchFamily="18" charset="-78"/>
              </a:rPr>
              <a:t>الأذن الخارجية</a:t>
            </a:r>
            <a:r>
              <a:rPr lang="ar-IQ" altLang="ar-IQ" sz="5400" b="1" dirty="0" smtClean="0">
                <a:solidFill>
                  <a:srgbClr val="C00000"/>
                </a:solidFill>
                <a:latin typeface="Simplified Arabic" pitchFamily="18" charset="-78"/>
                <a:cs typeface="Simplified Arabic" pitchFamily="18" charset="-78"/>
              </a:rPr>
              <a:t>.</a:t>
            </a:r>
          </a:p>
          <a:p>
            <a:pPr algn="just" eaLnBrk="1" hangingPunct="1">
              <a:lnSpc>
                <a:spcPct val="80000"/>
              </a:lnSpc>
            </a:pPr>
            <a:r>
              <a:rPr lang="ar-IQ" altLang="ar-IQ" sz="5400" b="1" dirty="0" smtClean="0">
                <a:solidFill>
                  <a:srgbClr val="00B050"/>
                </a:solidFill>
                <a:latin typeface="Simplified Arabic" pitchFamily="18" charset="-78"/>
                <a:cs typeface="Simplified Arabic" pitchFamily="18" charset="-78"/>
              </a:rPr>
              <a:t>2. </a:t>
            </a:r>
            <a:r>
              <a:rPr lang="ar-SA" altLang="ar-IQ" sz="5400" b="1" dirty="0" smtClean="0">
                <a:solidFill>
                  <a:srgbClr val="00B050"/>
                </a:solidFill>
                <a:latin typeface="Simplified Arabic" pitchFamily="18" charset="-78"/>
                <a:cs typeface="Simplified Arabic" pitchFamily="18" charset="-78"/>
              </a:rPr>
              <a:t>الأذن المتوسطة</a:t>
            </a:r>
            <a:r>
              <a:rPr lang="ar-IQ" altLang="ar-IQ" sz="5400" b="1" dirty="0" smtClean="0">
                <a:solidFill>
                  <a:srgbClr val="00B050"/>
                </a:solidFill>
                <a:latin typeface="Simplified Arabic" pitchFamily="18" charset="-78"/>
                <a:cs typeface="Simplified Arabic" pitchFamily="18" charset="-78"/>
              </a:rPr>
              <a:t>.</a:t>
            </a:r>
          </a:p>
          <a:p>
            <a:pPr algn="just" eaLnBrk="1" hangingPunct="1">
              <a:lnSpc>
                <a:spcPct val="80000"/>
              </a:lnSpc>
            </a:pPr>
            <a:r>
              <a:rPr lang="ar-IQ" altLang="ar-IQ" sz="5400" b="1" dirty="0" smtClean="0">
                <a:solidFill>
                  <a:srgbClr val="00B0F0"/>
                </a:solidFill>
                <a:latin typeface="Simplified Arabic" pitchFamily="18" charset="-78"/>
                <a:cs typeface="Simplified Arabic" pitchFamily="18" charset="-78"/>
              </a:rPr>
              <a:t>3. </a:t>
            </a:r>
            <a:r>
              <a:rPr lang="ar-SA" altLang="ar-IQ" sz="5400" b="1" dirty="0" smtClean="0">
                <a:solidFill>
                  <a:srgbClr val="00B0F0"/>
                </a:solidFill>
                <a:latin typeface="Simplified Arabic" pitchFamily="18" charset="-78"/>
                <a:cs typeface="Simplified Arabic" pitchFamily="18" charset="-78"/>
              </a:rPr>
              <a:t>الأذن الداخلية</a:t>
            </a:r>
            <a:r>
              <a:rPr lang="ar-IQ" altLang="ar-IQ" sz="5400" b="1" dirty="0" smtClean="0">
                <a:solidFill>
                  <a:srgbClr val="00B0F0"/>
                </a:solidFill>
                <a:latin typeface="Simplified Arabic" pitchFamily="18" charset="-78"/>
                <a:cs typeface="Simplified Arabic" pitchFamily="18" charset="-78"/>
              </a:rPr>
              <a:t>. </a:t>
            </a:r>
          </a:p>
          <a:p>
            <a:pPr algn="just" eaLnBrk="1" hangingPunct="1">
              <a:lnSpc>
                <a:spcPct val="80000"/>
              </a:lnSpc>
            </a:pPr>
            <a:endParaRPr lang="ar-IQ" altLang="ar-IQ" sz="5400" b="1" dirty="0">
              <a:solidFill>
                <a:srgbClr val="00B0F0"/>
              </a:solidFill>
              <a:latin typeface="Simplified Arabic" pitchFamily="18" charset="-78"/>
              <a:cs typeface="Simplified Arabic" pitchFamily="18" charset="-78"/>
            </a:endParaRPr>
          </a:p>
          <a:p>
            <a:pPr marL="0" indent="0" algn="l" eaLnBrk="1" hangingPunct="1">
              <a:lnSpc>
                <a:spcPct val="80000"/>
              </a:lnSpc>
              <a:buNone/>
            </a:pPr>
            <a:r>
              <a:rPr lang="ar-IQ" altLang="ar-IQ" sz="3600" b="1" dirty="0" smtClean="0">
                <a:solidFill>
                  <a:srgbClr val="FF0000"/>
                </a:solidFill>
                <a:latin typeface="Simplified Arabic" pitchFamily="18" charset="-78"/>
                <a:cs typeface="Simplified Arabic" pitchFamily="18" charset="-78"/>
              </a:rPr>
              <a:t>وفيما يلي تفصيل عن كل مكون</a:t>
            </a:r>
          </a:p>
        </p:txBody>
      </p:sp>
    </p:spTree>
    <p:extLst>
      <p:ext uri="{BB962C8B-B14F-4D97-AF65-F5344CB8AC3E}">
        <p14:creationId xmlns:p14="http://schemas.microsoft.com/office/powerpoint/2010/main" val="370378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وان 1"/>
          <p:cNvSpPr>
            <a:spLocks noGrp="1"/>
          </p:cNvSpPr>
          <p:nvPr>
            <p:ph type="title"/>
          </p:nvPr>
        </p:nvSpPr>
        <p:spPr>
          <a:xfrm>
            <a:off x="457200" y="115888"/>
            <a:ext cx="8229600" cy="576262"/>
          </a:xfrm>
        </p:spPr>
        <p:txBody>
          <a:bodyPr>
            <a:normAutofit fontScale="90000"/>
          </a:bodyPr>
          <a:lstStyle/>
          <a:p>
            <a:r>
              <a:rPr lang="ar-IQ" altLang="ar-IQ" sz="3600" b="1" dirty="0">
                <a:solidFill>
                  <a:srgbClr val="FF0000"/>
                </a:solidFill>
                <a:latin typeface="Simplified Arabic" pitchFamily="18" charset="-78"/>
                <a:cs typeface="Simplified Arabic" pitchFamily="18" charset="-78"/>
              </a:rPr>
              <a:t>صورة توضح مكونات الاذن الثلاثة</a:t>
            </a:r>
            <a:endParaRPr lang="ar-IQ" altLang="ar-IQ" dirty="0" smtClean="0"/>
          </a:p>
        </p:txBody>
      </p:sp>
      <p:pic>
        <p:nvPicPr>
          <p:cNvPr id="634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981075"/>
            <a:ext cx="8642350" cy="5761038"/>
          </a:xfrm>
          <a:noFill/>
        </p:spPr>
      </p:pic>
    </p:spTree>
    <p:extLst>
      <p:ext uri="{BB962C8B-B14F-4D97-AF65-F5344CB8AC3E}">
        <p14:creationId xmlns:p14="http://schemas.microsoft.com/office/powerpoint/2010/main" val="1804471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عنوان 1"/>
          <p:cNvSpPr>
            <a:spLocks noGrp="1"/>
          </p:cNvSpPr>
          <p:nvPr>
            <p:ph type="title"/>
          </p:nvPr>
        </p:nvSpPr>
        <p:spPr>
          <a:xfrm>
            <a:off x="457200" y="115888"/>
            <a:ext cx="8229600" cy="576262"/>
          </a:xfrm>
        </p:spPr>
        <p:txBody>
          <a:bodyPr>
            <a:noAutofit/>
          </a:bodyPr>
          <a:lstStyle/>
          <a:p>
            <a:r>
              <a:rPr lang="ar-IQ" altLang="ar-IQ" sz="3600" b="1" dirty="0" smtClean="0">
                <a:solidFill>
                  <a:srgbClr val="FF0000"/>
                </a:solidFill>
                <a:latin typeface="Simplified Arabic" pitchFamily="18" charset="-78"/>
                <a:cs typeface="Simplified Arabic" pitchFamily="18" charset="-78"/>
              </a:rPr>
              <a:t>صورة توضح مكونات الاذن الثلاثة</a:t>
            </a:r>
          </a:p>
        </p:txBody>
      </p:sp>
      <p:pic>
        <p:nvPicPr>
          <p:cNvPr id="62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600" y="1052513"/>
            <a:ext cx="7128792" cy="5112791"/>
          </a:xfrm>
          <a:noFill/>
        </p:spPr>
      </p:pic>
    </p:spTree>
    <p:extLst>
      <p:ext uri="{BB962C8B-B14F-4D97-AF65-F5344CB8AC3E}">
        <p14:creationId xmlns:p14="http://schemas.microsoft.com/office/powerpoint/2010/main" val="152760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4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6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6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7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7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2711</Words>
  <Application>Microsoft Office PowerPoint</Application>
  <PresentationFormat>عرض على الشاشة (3:4)‏</PresentationFormat>
  <Paragraphs>238</Paragraphs>
  <Slides>51</Slides>
  <Notes>0</Notes>
  <HiddenSlides>0</HiddenSlides>
  <MMClips>0</MMClips>
  <ScaleCrop>false</ScaleCrop>
  <HeadingPairs>
    <vt:vector size="4" baseType="variant">
      <vt:variant>
        <vt:lpstr>نسق</vt:lpstr>
      </vt:variant>
      <vt:variant>
        <vt:i4>27</vt:i4>
      </vt:variant>
      <vt:variant>
        <vt:lpstr>عناوين الشرائح</vt:lpstr>
      </vt:variant>
      <vt:variant>
        <vt:i4>51</vt:i4>
      </vt:variant>
    </vt:vector>
  </HeadingPairs>
  <TitlesOfParts>
    <vt:vector size="78" baseType="lpstr">
      <vt:lpstr>47_نسق Office</vt:lpstr>
      <vt:lpstr>48_نسق Office</vt:lpstr>
      <vt:lpstr>49_نسق Office</vt:lpstr>
      <vt:lpstr>50_نسق Office</vt:lpstr>
      <vt:lpstr>51_نسق Office</vt:lpstr>
      <vt:lpstr>52_نسق Office</vt:lpstr>
      <vt:lpstr>53_نسق Office</vt:lpstr>
      <vt:lpstr>54_نسق Office</vt:lpstr>
      <vt:lpstr>55_نسق Office</vt:lpstr>
      <vt:lpstr>56_نسق Office</vt:lpstr>
      <vt:lpstr>57_نسق Office</vt:lpstr>
      <vt:lpstr>58_نسق Office</vt:lpstr>
      <vt:lpstr>59_نسق Office</vt:lpstr>
      <vt:lpstr>60_نسق Office</vt:lpstr>
      <vt:lpstr>61_نسق Office</vt:lpstr>
      <vt:lpstr>62_نسق Office</vt:lpstr>
      <vt:lpstr>63_نسق Office</vt:lpstr>
      <vt:lpstr>64_نسق Office</vt:lpstr>
      <vt:lpstr>65_نسق Office</vt:lpstr>
      <vt:lpstr>66_نسق Office</vt:lpstr>
      <vt:lpstr>67_نسق Office</vt:lpstr>
      <vt:lpstr>68_نسق Office</vt:lpstr>
      <vt:lpstr>69_نسق Office</vt:lpstr>
      <vt:lpstr>70_نسق Office</vt:lpstr>
      <vt:lpstr>71_نسق Office</vt:lpstr>
      <vt:lpstr>72_نسق Office</vt:lpstr>
      <vt:lpstr>نسق Office</vt:lpstr>
      <vt:lpstr>15</vt:lpstr>
      <vt:lpstr>تنويه</vt:lpstr>
      <vt:lpstr>تذكير بالمحاضرة السابقة (14)</vt:lpstr>
      <vt:lpstr>بسم الله الرحمن الرحيم </vt:lpstr>
      <vt:lpstr>المحاضرة الخامسة عشر : جهاز الحواس وإصاباته : (الجزء الثاني)</vt:lpstr>
      <vt:lpstr>ثالثاً : حاسة السمع (الأذن)  Hearing</vt:lpstr>
      <vt:lpstr>مكونات الأذن</vt:lpstr>
      <vt:lpstr>صورة توضح مكونات الاذن الثلاثة</vt:lpstr>
      <vt:lpstr>صورة توضح مكونات الاذن الثلاثة</vt:lpstr>
      <vt:lpstr>مكونات الأذن / 1. الأذن الخارجية (External ear) : </vt:lpstr>
      <vt:lpstr>عرض تقديمي في PowerPoint</vt:lpstr>
      <vt:lpstr>المكون الثاني للجهاز السمع</vt:lpstr>
      <vt:lpstr>من مكونات الأذن 2. الإذن الوسطى (Middle ear) </vt:lpstr>
      <vt:lpstr>قناة أوستاكي</vt:lpstr>
      <vt:lpstr>صورة توضح مكونات الأذن ومكان قناة أوستاكي</vt:lpstr>
      <vt:lpstr>صورة توضح مكونات الأذن</vt:lpstr>
      <vt:lpstr>ومن مكونات الإذن 3.الإذن الداخلية (Inner ear) </vt:lpstr>
      <vt:lpstr>ومن مكونات الأذن الخارجية</vt:lpstr>
      <vt:lpstr>عرض تقديمي في PowerPoint</vt:lpstr>
      <vt:lpstr>ميكانيكية السمع </vt:lpstr>
      <vt:lpstr>صورة توضح النافذة البيضوية في الأذن</vt:lpstr>
      <vt:lpstr>تكملة لموضوع ميكانيكية السمع</vt:lpstr>
      <vt:lpstr>بعض إصابات الأذن Ear Injuries </vt:lpstr>
      <vt:lpstr>صورة توضح إصابة الإذن القرنبيطية</vt:lpstr>
      <vt:lpstr>علاج إصابة الأذن القرنيبيطية  Therapeutic </vt:lpstr>
      <vt:lpstr>صورة توضح علاج إصابة الإذن القرنبيطية</vt:lpstr>
      <vt:lpstr>ثانياً. جسم غريب في الإذن </vt:lpstr>
      <vt:lpstr>عرض تقديمي في PowerPoint</vt:lpstr>
      <vt:lpstr>رابعاً : حاسة التذوق (اللسان)  Sense of taste</vt:lpstr>
      <vt:lpstr>ميكانيكية التذوق</vt:lpstr>
      <vt:lpstr>تكملة ميكانيكية التذوق</vt:lpstr>
      <vt:lpstr>بعض إصابات اللسان   Tongue Injuries </vt:lpstr>
      <vt:lpstr>أولاً . بلع اللسان Tongue Swallowing  </vt:lpstr>
      <vt:lpstr>تكملة : تعريف الإصابة</vt:lpstr>
      <vt:lpstr>أسباب الإصابة : من أسباب الإصابة العوامل الخارجية والعوامل الداخلية. </vt:lpstr>
      <vt:lpstr>ثانياً : العوامل الداخلية : المسببة لإصابة بلع اللسان</vt:lpstr>
      <vt:lpstr>تكملة / ثانياً : العوامل الداخلية : المسببة لإصابة بلع اللسان</vt:lpstr>
      <vt:lpstr>ميكانيكية حدوث إصابة بلع اللسان</vt:lpstr>
      <vt:lpstr>التشخيص المبكر لحالة بلع اللسان (Early diagnosis)</vt:lpstr>
      <vt:lpstr>الإسعافات الأولية لحالة بلع اللسان</vt:lpstr>
      <vt:lpstr>أما الاجراء الطبي السليم لإسعاف حالة بلع اللسان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أداة الإسعافات المُسَلك الهوائي الفموي البلعومي (Oropharyngeal Airway – StatPearls) </vt:lpstr>
      <vt:lpstr>2. إصابات الفم والأسنان </vt:lpstr>
      <vt:lpstr>العلاج لإصابة الفم والأسنان   Therapeutic</vt:lpstr>
      <vt:lpstr>عرض تقديمي في PowerPoint</vt:lpstr>
      <vt:lpstr>خامساً : حاسة اللمس  Sense of touch(الجلد) </vt:lpstr>
      <vt:lpstr>انتهت المحاضرة (15)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Dr.hassan</dc:creator>
  <cp:lastModifiedBy>DR.Ahmed Saker 2O11</cp:lastModifiedBy>
  <cp:revision>123</cp:revision>
  <dcterms:created xsi:type="dcterms:W3CDTF">2021-02-21T09:27:24Z</dcterms:created>
  <dcterms:modified xsi:type="dcterms:W3CDTF">2025-02-18T07:53:47Z</dcterms:modified>
</cp:coreProperties>
</file>