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9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1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2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6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57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3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6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8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2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3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C2315-DDE7-4006-B63D-B0BD62387BDB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42193-B6FF-4862-AA85-1377C2BA1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786" y="371249"/>
            <a:ext cx="10978243" cy="2387600"/>
          </a:xfrm>
        </p:spPr>
        <p:txBody>
          <a:bodyPr/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مادة التصوير التلفزيوني - المحاضرة الأولى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sz="3600" b="1" dirty="0" smtClean="0">
                <a:solidFill>
                  <a:schemeClr val="accent2">
                    <a:lumMod val="75000"/>
                  </a:schemeClr>
                </a:solidFill>
              </a:rPr>
              <a:t>عنوان المحاضرة: أساسيات الكاميرا التلفزيونية والتكوين البصري</a:t>
            </a:r>
          </a:p>
          <a:p>
            <a:r>
              <a:rPr lang="ar-IQ" dirty="0" smtClean="0"/>
              <a:t>م.م مصطفى باسم قاسم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7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 فيزياء الضوء والعدسات</a:t>
            </a:r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SA" b="1" dirty="0" smtClean="0"/>
              <a:t> فيزياء الضوء والعدسات</a:t>
            </a:r>
            <a:r>
              <a:rPr lang="ar-SA" dirty="0" smtClean="0"/>
              <a:t> العدسة هي "عين" الكاميرا. تبدأ العملية بدخول الضوء عبر العدسة التي تقوم بتجميعه وتركيزه على المستشعر (</a:t>
            </a:r>
            <a:r>
              <a:rPr lang="en-US" dirty="0" smtClean="0"/>
              <a:t>Sensor) </a:t>
            </a:r>
            <a:r>
              <a:rPr lang="ar-SA" dirty="0" smtClean="0"/>
              <a:t>الذي يحول الضوء إلى إشارات كهربائية. العدسات الثابتة (</a:t>
            </a:r>
            <a:r>
              <a:rPr lang="en-US" dirty="0" smtClean="0"/>
              <a:t>Prime) </a:t>
            </a:r>
            <a:r>
              <a:rPr lang="ar-SA" dirty="0" smtClean="0"/>
              <a:t>تتميز بجودة بصرية عالية، بينما عدسات الزووم تمنح المصور مرونة في تغيير البعد البؤري دون تحريك الكاميرا.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5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فتحة العدسة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فتحة العدسة (</a:t>
            </a:r>
            <a:r>
              <a:rPr lang="en-US" b="1" dirty="0" smtClean="0"/>
              <a:t>Aperture) </a:t>
            </a:r>
            <a:r>
              <a:rPr lang="ar-SA" b="1" dirty="0" smtClean="0"/>
              <a:t>يُرمز لها بـ (</a:t>
            </a:r>
            <a:r>
              <a:rPr lang="en-US" b="1" dirty="0" smtClean="0"/>
              <a:t>F-stop). </a:t>
            </a:r>
            <a:r>
              <a:rPr lang="ar-SA" b="1" dirty="0" smtClean="0"/>
              <a:t>كلما قل الرقم (مثل </a:t>
            </a:r>
            <a:r>
              <a:rPr lang="en-US" b="1" dirty="0" smtClean="0"/>
              <a:t>f/1.8) </a:t>
            </a:r>
            <a:r>
              <a:rPr lang="ar-SA" b="1" dirty="0" smtClean="0"/>
              <a:t>زادت فتحة العدسة ودخل ضوء أكثر، مما ينتج عنه "عمق مجال ضحل" (خلفية ضبابية)، وهو تكنيك يستخدم لتركيز الانتباه على المذيع وعزل الخلفية.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9097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سرعة الغالق وحساسية الضوء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سرعة الغالق وحساسية الضوء</a:t>
            </a:r>
            <a:r>
              <a:rPr lang="ar-SA" dirty="0" smtClean="0"/>
              <a:t> الـ </a:t>
            </a:r>
            <a:r>
              <a:rPr lang="en-US" dirty="0" smtClean="0"/>
              <a:t>Shutter Speed </a:t>
            </a:r>
            <a:r>
              <a:rPr lang="ar-SA" dirty="0" smtClean="0"/>
              <a:t>يتحكم في مدة تعرض المستشعر للضوء؛ في التلفزيون نستخدم قاعدة الضعف (إذا كان التصوير 25 إطاراً، يكون الغالق 1/50) لضمان حركة طبيعية. أما الـ </a:t>
            </a:r>
            <a:r>
              <a:rPr lang="en-US" dirty="0" smtClean="0"/>
              <a:t>ISO </a:t>
            </a:r>
            <a:r>
              <a:rPr lang="ar-SA" dirty="0" smtClean="0"/>
              <a:t>فهو تعزيز إلكتروني للضوء، لكن زيادته المفرطة تسبب "ضجيجاً" (</a:t>
            </a:r>
            <a:r>
              <a:rPr lang="en-US" dirty="0" smtClean="0"/>
              <a:t>Noise) </a:t>
            </a:r>
            <a:r>
              <a:rPr lang="ar-SA" dirty="0" smtClean="0"/>
              <a:t>في الصورة.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5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أحجام اللقطات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أحجام اللقطات (</a:t>
            </a:r>
            <a:r>
              <a:rPr lang="en-US" b="1" dirty="0" smtClean="0"/>
              <a:t>Shot Sizes)</a:t>
            </a:r>
            <a:r>
              <a:rPr lang="en-US" dirty="0" smtClean="0"/>
              <a:t> </a:t>
            </a:r>
            <a:r>
              <a:rPr lang="ar-SA" dirty="0" smtClean="0"/>
              <a:t>تبدأ من اللقطة البعيدة (</a:t>
            </a:r>
            <a:r>
              <a:rPr lang="en-US" dirty="0" smtClean="0"/>
              <a:t>Wide Shot) </a:t>
            </a:r>
            <a:r>
              <a:rPr lang="ar-SA" dirty="0" smtClean="0"/>
              <a:t>لتعريف المكان، وصولاً للقطة المتوسطة (</a:t>
            </a:r>
            <a:r>
              <a:rPr lang="en-US" dirty="0" smtClean="0"/>
              <a:t>Medium Shot) </a:t>
            </a:r>
            <a:r>
              <a:rPr lang="ar-SA" dirty="0" smtClean="0"/>
              <a:t>وهي الأكثر استخداماً للمذيعين، ثم اللقطات القريبة (</a:t>
            </a:r>
            <a:r>
              <a:rPr lang="en-US" dirty="0" smtClean="0"/>
              <a:t>Close-up) </a:t>
            </a:r>
            <a:r>
              <a:rPr lang="ar-SA" dirty="0" smtClean="0"/>
              <a:t>لإظهار المشاعر والانفعالات.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زوايا التصوير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زوايا التصوير</a:t>
            </a:r>
            <a:r>
              <a:rPr lang="ar-SA" dirty="0" smtClean="0"/>
              <a:t> الزاوية المنخفضة (</a:t>
            </a:r>
            <a:r>
              <a:rPr lang="en-US" dirty="0" smtClean="0"/>
              <a:t>Low Angle) </a:t>
            </a:r>
            <a:r>
              <a:rPr lang="ar-SA" dirty="0" smtClean="0"/>
              <a:t>تعطي الشخصية قوة وهيبة، والزاوية المرتفعة (</a:t>
            </a:r>
            <a:r>
              <a:rPr lang="en-US" dirty="0" smtClean="0"/>
              <a:t>High Angle) </a:t>
            </a:r>
            <a:r>
              <a:rPr lang="ar-SA" dirty="0" smtClean="0"/>
              <a:t>تجعل الشخص يبدو أضعف، أما زاوية مستوى العين فهي الأكثر حيادية ومناسبة لنشرات الأخبار.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941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قواعد التكوين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قواعد التكوين</a:t>
            </a:r>
            <a:r>
              <a:rPr lang="ar-SA" dirty="0" smtClean="0"/>
              <a:t> أشهرها "قاعدة الأثلاث"؛ حيث يتم تقسيم الشاشة بخطوط وهمية ووضع العنصر المهم عند نقاط التقاطع، مما يجعل الصورة مريحة للعين بصرياً بدلاً من وضع كل شيء في المنتصف دائماً.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4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حركة الكاميرا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الحركة يجب أن تكون مبررة. الـ </a:t>
            </a:r>
            <a:r>
              <a:rPr lang="en-US" dirty="0" smtClean="0"/>
              <a:t>Pan (</a:t>
            </a:r>
            <a:r>
              <a:rPr lang="ar-SA" dirty="0" smtClean="0"/>
              <a:t>حركة أفقية) لمحاكاة التفات الرأس، والـ </a:t>
            </a:r>
            <a:r>
              <a:rPr lang="en-US" dirty="0" smtClean="0"/>
              <a:t>Tilt (</a:t>
            </a:r>
            <a:r>
              <a:rPr lang="ar-SA" dirty="0" smtClean="0"/>
              <a:t>حركة رأسية) لمسح مبنى طويل مثلاً، بينما الـ </a:t>
            </a:r>
            <a:r>
              <a:rPr lang="en-US" dirty="0" smtClean="0"/>
              <a:t>Dolly </a:t>
            </a:r>
            <a:r>
              <a:rPr lang="ar-SA" dirty="0" smtClean="0"/>
              <a:t>هي تحريك الكاميرا بكاملها نحو الهدف لخلق شعور بالاندماج.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86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344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مادة التصوير التلفزيوني - المحاضرة الأولى</vt:lpstr>
      <vt:lpstr> فيزياء الضوء والعدسات </vt:lpstr>
      <vt:lpstr>فتحة العدسة</vt:lpstr>
      <vt:lpstr>سرعة الغالق وحساسية الضوء</vt:lpstr>
      <vt:lpstr>أحجام اللقطات</vt:lpstr>
      <vt:lpstr>زوايا التصوير</vt:lpstr>
      <vt:lpstr>قواعد التكوين</vt:lpstr>
      <vt:lpstr>حركة الكاميرا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مادة التصوير التلفزيوني - المحاضرة الأولى</dc:title>
  <dc:creator>DELL</dc:creator>
  <cp:lastModifiedBy>DELL</cp:lastModifiedBy>
  <cp:revision>1</cp:revision>
  <dcterms:created xsi:type="dcterms:W3CDTF">2026-04-19T07:34:03Z</dcterms:created>
  <dcterms:modified xsi:type="dcterms:W3CDTF">2026-04-19T07:39:53Z</dcterms:modified>
</cp:coreProperties>
</file>