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39" d="100"/>
          <a:sy n="39" d="100"/>
        </p:scale>
        <p:origin x="60" y="5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7D6BAE-1FDF-4DA7-96C4-786752C2E060}" type="datetimeFigureOut">
              <a:rPr lang="en-US" smtClean="0"/>
              <a:t>4/19/2026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7DD566-96E2-4F1F-B20A-9BE437C4EA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04160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7D6BAE-1FDF-4DA7-96C4-786752C2E060}" type="datetimeFigureOut">
              <a:rPr lang="en-US" smtClean="0"/>
              <a:t>4/19/2026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7DD566-96E2-4F1F-B20A-9BE437C4EA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05638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7D6BAE-1FDF-4DA7-96C4-786752C2E060}" type="datetimeFigureOut">
              <a:rPr lang="en-US" smtClean="0"/>
              <a:t>4/19/2026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7DD566-96E2-4F1F-B20A-9BE437C4EA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43666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7D6BAE-1FDF-4DA7-96C4-786752C2E060}" type="datetimeFigureOut">
              <a:rPr lang="en-US" smtClean="0"/>
              <a:t>4/19/2026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7DD566-96E2-4F1F-B20A-9BE437C4EA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69527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7D6BAE-1FDF-4DA7-96C4-786752C2E060}" type="datetimeFigureOut">
              <a:rPr lang="en-US" smtClean="0"/>
              <a:t>4/19/2026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7DD566-96E2-4F1F-B20A-9BE437C4EA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78703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7D6BAE-1FDF-4DA7-96C4-786752C2E060}" type="datetimeFigureOut">
              <a:rPr lang="en-US" smtClean="0"/>
              <a:t>4/19/2026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7DD566-96E2-4F1F-B20A-9BE437C4EA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5137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7D6BAE-1FDF-4DA7-96C4-786752C2E060}" type="datetimeFigureOut">
              <a:rPr lang="en-US" smtClean="0"/>
              <a:t>4/19/2026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7DD566-96E2-4F1F-B20A-9BE437C4EA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13226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7D6BAE-1FDF-4DA7-96C4-786752C2E060}" type="datetimeFigureOut">
              <a:rPr lang="en-US" smtClean="0"/>
              <a:t>4/19/2026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7DD566-96E2-4F1F-B20A-9BE437C4EA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16208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7D6BAE-1FDF-4DA7-96C4-786752C2E060}" type="datetimeFigureOut">
              <a:rPr lang="en-US" smtClean="0"/>
              <a:t>4/19/2026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7DD566-96E2-4F1F-B20A-9BE437C4EA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39392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7D6BAE-1FDF-4DA7-96C4-786752C2E060}" type="datetimeFigureOut">
              <a:rPr lang="en-US" smtClean="0"/>
              <a:t>4/19/2026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7DD566-96E2-4F1F-B20A-9BE437C4EA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17433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7D6BAE-1FDF-4DA7-96C4-786752C2E060}" type="datetimeFigureOut">
              <a:rPr lang="en-US" smtClean="0"/>
              <a:t>4/19/2026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7DD566-96E2-4F1F-B20A-9BE437C4EA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4756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7D6BAE-1FDF-4DA7-96C4-786752C2E060}" type="datetimeFigureOut">
              <a:rPr lang="en-US" smtClean="0"/>
              <a:t>4/19/2026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7DD566-96E2-4F1F-B20A-9BE437C4EA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11453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rtl="1"/>
            <a:r>
              <a:rPr lang="ar-IQ" b="1" dirty="0" smtClean="0">
                <a:solidFill>
                  <a:srgbClr val="FF0000"/>
                </a:solidFill>
              </a:rPr>
              <a:t>التصوير التلفزيوني – المحاضرة الثانية</a:t>
            </a:r>
            <a:br>
              <a:rPr lang="ar-IQ" b="1" dirty="0" smtClean="0">
                <a:solidFill>
                  <a:srgbClr val="FF0000"/>
                </a:solidFill>
              </a:rPr>
            </a:br>
            <a:r>
              <a:rPr lang="ar-IQ" b="1" dirty="0" smtClean="0">
                <a:solidFill>
                  <a:srgbClr val="FF0000"/>
                </a:solidFill>
              </a:rPr>
              <a:t>عملي + نظري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2615746"/>
          </a:xfrm>
        </p:spPr>
        <p:txBody>
          <a:bodyPr>
            <a:normAutofit/>
          </a:bodyPr>
          <a:lstStyle/>
          <a:p>
            <a:pPr algn="ctr" rtl="1"/>
            <a:r>
              <a:rPr lang="ar-SA" sz="4800" dirty="0" smtClean="0">
                <a:solidFill>
                  <a:schemeClr val="accent1">
                    <a:lumMod val="75000"/>
                  </a:schemeClr>
                </a:solidFill>
              </a:rPr>
              <a:t>عنوان المحاضرة: مراحل إنتاج البرنامج التلفزيوني</a:t>
            </a:r>
            <a:endParaRPr lang="ar-IQ" sz="48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algn="ctr" rtl="1"/>
            <a:endParaRPr lang="ar-IQ" sz="4800" dirty="0"/>
          </a:p>
          <a:p>
            <a:pPr algn="ctr" rtl="1"/>
            <a:r>
              <a:rPr lang="ar-IQ" b="1" dirty="0"/>
              <a:t>م.م مصطفى باسم قاسم</a:t>
            </a:r>
            <a:endParaRPr lang="en-US" sz="4800" b="1" dirty="0" smtClean="0">
              <a:effectLst/>
            </a:endParaRPr>
          </a:p>
          <a:p>
            <a:pPr algn="ctr" rtl="1"/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202197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ar-SA" dirty="0" smtClean="0"/>
              <a:t>مرحلة ما قبل الإنتاج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2390548"/>
          </a:xfrm>
        </p:spPr>
        <p:txBody>
          <a:bodyPr>
            <a:noAutofit/>
          </a:bodyPr>
          <a:lstStyle/>
          <a:p>
            <a:pPr algn="r" rtl="1"/>
            <a:r>
              <a:rPr lang="ar-SA" sz="4000" dirty="0" smtClean="0"/>
              <a:t>هي مرحلة التخطيط. تبدأ بـ "الفكرة" ثم تحويلها إلى "معالجة" (</a:t>
            </a:r>
            <a:r>
              <a:rPr lang="en-US" sz="4000" dirty="0" smtClean="0"/>
              <a:t>Treatment) </a:t>
            </a:r>
            <a:r>
              <a:rPr lang="ar-SA" sz="4000" dirty="0" smtClean="0"/>
              <a:t>تشرح شكل البرنامج، والجمهور المستهدف، والدورة البرامجية المناسبة له.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6712982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rtl="1"/>
            <a:r>
              <a:rPr lang="ar-SA" b="1" dirty="0" smtClean="0"/>
              <a:t>كتابة السيناريو </a:t>
            </a:r>
            <a:r>
              <a:rPr lang="en-US" b="1" dirty="0" smtClean="0"/>
              <a:t>Script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 rtl="1"/>
            <a:r>
              <a:rPr lang="ar-SA" b="1" dirty="0" smtClean="0"/>
              <a:t>السيناريو التلفزيوني غالباً ما يكون بجدول ذي عمودين: اليمين للصورة (</a:t>
            </a:r>
            <a:r>
              <a:rPr lang="en-US" b="1" dirty="0" smtClean="0"/>
              <a:t>Video) </a:t>
            </a:r>
            <a:r>
              <a:rPr lang="ar-SA" b="1" dirty="0" smtClean="0"/>
              <a:t>واليسار للصوت (</a:t>
            </a:r>
            <a:r>
              <a:rPr lang="en-US" b="1" dirty="0" smtClean="0"/>
              <a:t>Audio). </a:t>
            </a:r>
            <a:r>
              <a:rPr lang="ar-SA" b="1" dirty="0" smtClean="0"/>
              <a:t>الـ </a:t>
            </a:r>
            <a:r>
              <a:rPr lang="en-US" b="1" dirty="0" smtClean="0"/>
              <a:t>Rundown </a:t>
            </a:r>
            <a:r>
              <a:rPr lang="ar-SA" b="1" dirty="0" smtClean="0"/>
              <a:t>هو الجدول الذي يحدد بالثانية متى يبدأ كل جزء من البرنامج.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4357992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SA" b="1" dirty="0" smtClean="0"/>
              <a:t>الميزانية واللوجستيات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723697"/>
            <a:ext cx="10515600" cy="2256517"/>
          </a:xfrm>
        </p:spPr>
        <p:txBody>
          <a:bodyPr>
            <a:normAutofit/>
          </a:bodyPr>
          <a:lstStyle/>
          <a:p>
            <a:pPr algn="ctr" rtl="1"/>
            <a:r>
              <a:rPr lang="ar-SA" sz="4400" b="1" dirty="0" smtClean="0"/>
              <a:t>تشمل تأمين مواقع التصوير، استخراج التصاريح الأمنية، توفير الإعاشة للطاقم، وتحديد أجور الضيوف والمذيعين.</a:t>
            </a:r>
            <a:endParaRPr lang="en-US" sz="4400" b="1" dirty="0"/>
          </a:p>
        </p:txBody>
      </p:sp>
    </p:spTree>
    <p:extLst>
      <p:ext uri="{BB962C8B-B14F-4D97-AF65-F5344CB8AC3E}">
        <p14:creationId xmlns:p14="http://schemas.microsoft.com/office/powerpoint/2010/main" val="18622421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SA" b="1" dirty="0" smtClean="0"/>
              <a:t>فريق العمل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ar-SA" b="1" dirty="0" smtClean="0"/>
              <a:t>المنتج (صاحب الرؤية الإدارية)، المخرج (صاحب الرؤية الفنية)، مدير التصوير (المسؤول عن جودة الصورة)، وفني الصوت. التناغم بين هذا الفريق هو سر نجاح أي عمل.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9561302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SA" b="1" dirty="0" smtClean="0"/>
              <a:t>مرحلة الإنتاج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1"/>
            <a:r>
              <a:rPr lang="ar-SA" b="1" dirty="0" smtClean="0"/>
              <a:t>هي مرحلة التصفيذ الفعلي "التصوير". يتم فيها الالتزام بجدول العمل (</a:t>
            </a:r>
            <a:r>
              <a:rPr lang="en-US" b="1" dirty="0" smtClean="0"/>
              <a:t>Call Sheet) </a:t>
            </a:r>
            <a:r>
              <a:rPr lang="ar-SA" b="1" dirty="0" smtClean="0"/>
              <a:t>لضمان عدم ضياع الوقت، ويقوم المخرج بالإشراف على أداء المذيعين وحركة الكاميرات.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7871029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SA" b="1" dirty="0" smtClean="0"/>
              <a:t>مرحلة ما بعد الإنتاج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 rtl="1"/>
            <a:r>
              <a:rPr lang="ar-SA" b="1" dirty="0" smtClean="0"/>
              <a:t>تبدأ بالمونتاج الأولي (</a:t>
            </a:r>
            <a:r>
              <a:rPr lang="en-US" b="1" dirty="0" smtClean="0"/>
              <a:t>Rough Cut) </a:t>
            </a:r>
            <a:r>
              <a:rPr lang="ar-SA" b="1" dirty="0" smtClean="0"/>
              <a:t>ثم النهائي. يتم فيها تصحيح الألوان (</a:t>
            </a:r>
            <a:r>
              <a:rPr lang="en-US" b="1" dirty="0" smtClean="0"/>
              <a:t>Color Grading) </a:t>
            </a:r>
            <a:r>
              <a:rPr lang="ar-SA" b="1" dirty="0" smtClean="0"/>
              <a:t>لإعطاء طابع بصري موحد، وإضافة المؤثرات الصوتية والموسيقى التصويرية.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40809728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SA" b="1" dirty="0" smtClean="0"/>
              <a:t>التوزيع والبث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ar-SA" b="1" dirty="0" smtClean="0"/>
              <a:t>يتم تصدير البرنامج بصيغة تتوافق مع معايير القناة، ثم رفعه على "السيرفر" الخاص بالبث أو نشره على منصات التواصل الاجتماعي بالتزامن مع البث التلفزيوني.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8392378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</TotalTime>
  <Words>240</Words>
  <Application>Microsoft Office PowerPoint</Application>
  <PresentationFormat>Widescreen</PresentationFormat>
  <Paragraphs>18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Times New Roman</vt:lpstr>
      <vt:lpstr>Office Theme</vt:lpstr>
      <vt:lpstr>التصوير التلفزيوني – المحاضرة الثانية عملي + نظري</vt:lpstr>
      <vt:lpstr>مرحلة ما قبل الإنتاج</vt:lpstr>
      <vt:lpstr>كتابة السيناريو Script</vt:lpstr>
      <vt:lpstr>الميزانية واللوجستيات</vt:lpstr>
      <vt:lpstr>فريق العمل</vt:lpstr>
      <vt:lpstr>مرحلة الإنتاج</vt:lpstr>
      <vt:lpstr>مرحلة ما بعد الإنتاج</vt:lpstr>
      <vt:lpstr>التوزيع والبث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التصوير التلفزيوني – المحاضرة الثانية</dc:title>
  <dc:creator>DELL</dc:creator>
  <cp:lastModifiedBy>DELL</cp:lastModifiedBy>
  <cp:revision>3</cp:revision>
  <dcterms:created xsi:type="dcterms:W3CDTF">2026-04-19T07:40:18Z</dcterms:created>
  <dcterms:modified xsi:type="dcterms:W3CDTF">2026-04-19T08:10:40Z</dcterms:modified>
</cp:coreProperties>
</file>