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56" r:id="rId2"/>
    <p:sldId id="257" r:id="rId3"/>
    <p:sldId id="258" r:id="rId4"/>
    <p:sldId id="259" r:id="rId5"/>
    <p:sldId id="260" r:id="rId6"/>
    <p:sldId id="261" r:id="rId7"/>
    <p:sldId id="273" r:id="rId8"/>
    <p:sldId id="262" r:id="rId9"/>
    <p:sldId id="263" r:id="rId10"/>
    <p:sldId id="265" r:id="rId11"/>
    <p:sldId id="264"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568A9-2BC6-40EF-B1D4-834C069D9CE0}"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A9118-735A-499D-AA9C-83D7C66DA76B}" type="slidenum">
              <a:rPr lang="en-US" smtClean="0"/>
              <a:t>‹#›</a:t>
            </a:fld>
            <a:endParaRPr lang="en-US"/>
          </a:p>
        </p:txBody>
      </p:sp>
    </p:spTree>
    <p:extLst>
      <p:ext uri="{BB962C8B-B14F-4D97-AF65-F5344CB8AC3E}">
        <p14:creationId xmlns:p14="http://schemas.microsoft.com/office/powerpoint/2010/main" val="297667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A9118-735A-499D-AA9C-83D7C66DA76B}" type="slidenum">
              <a:rPr lang="en-US" smtClean="0"/>
              <a:t>4</a:t>
            </a:fld>
            <a:endParaRPr lang="en-US"/>
          </a:p>
        </p:txBody>
      </p:sp>
    </p:spTree>
    <p:extLst>
      <p:ext uri="{BB962C8B-B14F-4D97-AF65-F5344CB8AC3E}">
        <p14:creationId xmlns:p14="http://schemas.microsoft.com/office/powerpoint/2010/main" val="211369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2CBD2D-F117-4B15-944A-87CD0E5FD4EC}" type="datetimeFigureOut">
              <a:rPr lang="en-US" smtClean="0"/>
              <a:t>4/13/2026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157990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2CBD2D-F117-4B15-944A-87CD0E5FD4EC}"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151110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CBD2D-F117-4B15-944A-87CD0E5FD4EC}"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1039493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CBD2D-F117-4B15-944A-87CD0E5FD4EC}"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2092794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CBD2D-F117-4B15-944A-87CD0E5FD4EC}"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134278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CBD2D-F117-4B15-944A-87CD0E5FD4EC}"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417738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CBD2D-F117-4B15-944A-87CD0E5FD4EC}"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1885742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CBD2D-F117-4B15-944A-87CD0E5FD4EC}"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3562510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CBD2D-F117-4B15-944A-87CD0E5FD4EC}"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268739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CBD2D-F117-4B15-944A-87CD0E5FD4EC}"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179458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2CBD2D-F117-4B15-944A-87CD0E5FD4EC}"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381695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2CBD2D-F117-4B15-944A-87CD0E5FD4EC}"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162209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2CBD2D-F117-4B15-944A-87CD0E5FD4EC}"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308601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2CBD2D-F117-4B15-944A-87CD0E5FD4EC}"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357166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BD2D-F117-4B15-944A-87CD0E5FD4EC}"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23429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2CBD2D-F117-4B15-944A-87CD0E5FD4EC}"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240770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2CBD2D-F117-4B15-944A-87CD0E5FD4EC}"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B7D8C-9221-467A-AB03-F840BDCBAAD8}" type="slidenum">
              <a:rPr lang="en-US" smtClean="0"/>
              <a:t>‹#›</a:t>
            </a:fld>
            <a:endParaRPr lang="en-US"/>
          </a:p>
        </p:txBody>
      </p:sp>
    </p:spTree>
    <p:extLst>
      <p:ext uri="{BB962C8B-B14F-4D97-AF65-F5344CB8AC3E}">
        <p14:creationId xmlns:p14="http://schemas.microsoft.com/office/powerpoint/2010/main" val="305470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CBD2D-F117-4B15-944A-87CD0E5FD4EC}" type="datetimeFigureOut">
              <a:rPr lang="en-US" smtClean="0"/>
              <a:t>4/13/2026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0B7D8C-9221-467A-AB03-F840BDCBAAD8}" type="slidenum">
              <a:rPr lang="en-US" smtClean="0"/>
              <a:t>‹#›</a:t>
            </a:fld>
            <a:endParaRPr lang="en-US"/>
          </a:p>
        </p:txBody>
      </p:sp>
    </p:spTree>
    <p:extLst>
      <p:ext uri="{BB962C8B-B14F-4D97-AF65-F5344CB8AC3E}">
        <p14:creationId xmlns:p14="http://schemas.microsoft.com/office/powerpoint/2010/main" val="20901998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115" y="2261810"/>
            <a:ext cx="12404271" cy="2718403"/>
          </a:xfrm>
        </p:spPr>
        <p:txBody>
          <a:bodyPr>
            <a:normAutofit fontScale="90000"/>
          </a:bodyPr>
          <a:lstStyle/>
          <a:p>
            <a:pPr algn="ctr"/>
            <a:r>
              <a:rPr lang="ar-SA" sz="6700" b="1" dirty="0">
                <a:solidFill>
                  <a:schemeClr val="accent5">
                    <a:lumMod val="75000"/>
                  </a:schemeClr>
                </a:solidFill>
              </a:rPr>
              <a:t>منصة اقساط طلاب </a:t>
            </a:r>
            <a:r>
              <a:rPr lang="ar-SA" sz="6700" b="1" dirty="0" smtClean="0">
                <a:solidFill>
                  <a:schemeClr val="accent5">
                    <a:lumMod val="75000"/>
                  </a:schemeClr>
                </a:solidFill>
              </a:rPr>
              <a:t>الجامعة</a:t>
            </a:r>
            <a:r>
              <a:rPr lang="ar-IQ" sz="6700" b="1" dirty="0" smtClean="0">
                <a:solidFill>
                  <a:schemeClr val="accent5">
                    <a:lumMod val="75000"/>
                  </a:schemeClr>
                </a:solidFill>
              </a:rPr>
              <a:t/>
            </a:r>
            <a:br>
              <a:rPr lang="ar-IQ" sz="6700" b="1" dirty="0" smtClean="0">
                <a:solidFill>
                  <a:schemeClr val="accent5">
                    <a:lumMod val="75000"/>
                  </a:schemeClr>
                </a:solidFill>
              </a:rPr>
            </a:br>
            <a:r>
              <a:rPr lang="ar-SA" sz="6700" b="1" dirty="0" smtClean="0">
                <a:solidFill>
                  <a:schemeClr val="accent5">
                    <a:lumMod val="75000"/>
                  </a:schemeClr>
                </a:solidFill>
              </a:rPr>
              <a:t> </a:t>
            </a:r>
            <a:r>
              <a:rPr lang="ar-SA" sz="6700" b="1" dirty="0">
                <a:solidFill>
                  <a:schemeClr val="accent5">
                    <a:lumMod val="75000"/>
                  </a:schemeClr>
                </a:solidFill>
              </a:rPr>
              <a:t>المستنصرية</a:t>
            </a:r>
            <a:r>
              <a:rPr lang="ar-SA" sz="5000" dirty="0">
                <a:solidFill>
                  <a:srgbClr val="002060"/>
                </a:solidFill>
              </a:rPr>
              <a:t/>
            </a:r>
            <a:br>
              <a:rPr lang="ar-SA" sz="5000" dirty="0">
                <a:solidFill>
                  <a:srgbClr val="002060"/>
                </a:solidFill>
              </a:rPr>
            </a:br>
            <a:r>
              <a:rPr lang="en-US" sz="5000" dirty="0">
                <a:solidFill>
                  <a:srgbClr val="002060"/>
                </a:solidFill>
              </a:rPr>
              <a:t/>
            </a:r>
            <a:br>
              <a:rPr lang="en-US" sz="5000" dirty="0">
                <a:solidFill>
                  <a:srgbClr val="002060"/>
                </a:solidFill>
              </a:rPr>
            </a:br>
            <a:endParaRPr lang="en-US" sz="5000" dirty="0">
              <a:solidFill>
                <a:srgbClr val="002060"/>
              </a:solidFill>
            </a:endParaRPr>
          </a:p>
        </p:txBody>
      </p:sp>
    </p:spTree>
    <p:extLst>
      <p:ext uri="{BB962C8B-B14F-4D97-AF65-F5344CB8AC3E}">
        <p14:creationId xmlns:p14="http://schemas.microsoft.com/office/powerpoint/2010/main" val="79894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797" y="0"/>
            <a:ext cx="10018713" cy="555171"/>
          </a:xfrm>
        </p:spPr>
        <p:txBody>
          <a:bodyPr>
            <a:normAutofit fontScale="90000"/>
          </a:bodyPr>
          <a:lstStyle/>
          <a:p>
            <a:r>
              <a:rPr lang="ar-IQ" b="1" dirty="0" smtClean="0">
                <a:solidFill>
                  <a:schemeClr val="accent6"/>
                </a:solidFill>
              </a:rPr>
              <a:t>فتح سنة دراسية</a:t>
            </a:r>
            <a:endParaRPr lang="en-US" b="1" dirty="0">
              <a:solidFill>
                <a:schemeClr val="accent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55171"/>
            <a:ext cx="12192000" cy="6302829"/>
          </a:xfrm>
        </p:spPr>
      </p:pic>
    </p:spTree>
    <p:extLst>
      <p:ext uri="{BB962C8B-B14F-4D97-AF65-F5344CB8AC3E}">
        <p14:creationId xmlns:p14="http://schemas.microsoft.com/office/powerpoint/2010/main" val="263575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725" y="-130627"/>
            <a:ext cx="10018713" cy="783770"/>
          </a:xfrm>
        </p:spPr>
        <p:txBody>
          <a:bodyPr/>
          <a:lstStyle/>
          <a:p>
            <a:r>
              <a:rPr lang="ar-IQ" b="1" dirty="0" smtClean="0">
                <a:solidFill>
                  <a:schemeClr val="accent6"/>
                </a:solidFill>
              </a:rPr>
              <a:t>واجهة مسؤول قسم</a:t>
            </a:r>
            <a:endParaRPr lang="en-US" b="1" dirty="0">
              <a:solidFill>
                <a:schemeClr val="accent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53142"/>
            <a:ext cx="12192000" cy="6204857"/>
          </a:xfrm>
        </p:spPr>
      </p:pic>
    </p:spTree>
    <p:extLst>
      <p:ext uri="{BB962C8B-B14F-4D97-AF65-F5344CB8AC3E}">
        <p14:creationId xmlns:p14="http://schemas.microsoft.com/office/powerpoint/2010/main" val="351646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768" y="0"/>
            <a:ext cx="10018713" cy="669471"/>
          </a:xfrm>
        </p:spPr>
        <p:txBody>
          <a:bodyPr>
            <a:normAutofit fontScale="90000"/>
          </a:bodyPr>
          <a:lstStyle/>
          <a:p>
            <a:r>
              <a:rPr lang="ar-IQ" b="1" dirty="0" smtClean="0">
                <a:solidFill>
                  <a:schemeClr val="accent6"/>
                </a:solidFill>
              </a:rPr>
              <a:t>إضافة قسط</a:t>
            </a:r>
            <a:endParaRPr lang="en-US" b="1" dirty="0">
              <a:solidFill>
                <a:schemeClr val="accent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69470"/>
            <a:ext cx="12192000" cy="6188529"/>
          </a:xfrm>
        </p:spPr>
      </p:pic>
    </p:spTree>
    <p:extLst>
      <p:ext uri="{BB962C8B-B14F-4D97-AF65-F5344CB8AC3E}">
        <p14:creationId xmlns:p14="http://schemas.microsoft.com/office/powerpoint/2010/main" val="228131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1" y="0"/>
            <a:ext cx="10018713" cy="653143"/>
          </a:xfrm>
        </p:spPr>
        <p:txBody>
          <a:bodyPr>
            <a:normAutofit fontScale="90000"/>
          </a:bodyPr>
          <a:lstStyle/>
          <a:p>
            <a:r>
              <a:rPr lang="ar-IQ" b="1" dirty="0" smtClean="0">
                <a:solidFill>
                  <a:schemeClr val="accent6"/>
                </a:solidFill>
              </a:rPr>
              <a:t>ترحيل البيانات</a:t>
            </a:r>
            <a:endParaRPr lang="en-US" b="1" dirty="0">
              <a:solidFill>
                <a:schemeClr val="accent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53143"/>
            <a:ext cx="12192000" cy="6204857"/>
          </a:xfrm>
        </p:spPr>
      </p:pic>
    </p:spTree>
    <p:extLst>
      <p:ext uri="{BB962C8B-B14F-4D97-AF65-F5344CB8AC3E}">
        <p14:creationId xmlns:p14="http://schemas.microsoft.com/office/powerpoint/2010/main" val="384559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697" y="0"/>
            <a:ext cx="10018713" cy="587829"/>
          </a:xfrm>
        </p:spPr>
        <p:txBody>
          <a:bodyPr>
            <a:normAutofit fontScale="90000"/>
          </a:bodyPr>
          <a:lstStyle/>
          <a:p>
            <a:r>
              <a:rPr lang="ar-IQ" b="1" dirty="0" smtClean="0">
                <a:solidFill>
                  <a:schemeClr val="accent6"/>
                </a:solidFill>
              </a:rPr>
              <a:t>واجهة مستخدم مسؤول التسجيل</a:t>
            </a:r>
            <a:endParaRPr lang="en-US" b="1" dirty="0">
              <a:solidFill>
                <a:schemeClr val="accent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87829"/>
            <a:ext cx="12192000" cy="6270171"/>
          </a:xfrm>
        </p:spPr>
      </p:pic>
    </p:spTree>
    <p:extLst>
      <p:ext uri="{BB962C8B-B14F-4D97-AF65-F5344CB8AC3E}">
        <p14:creationId xmlns:p14="http://schemas.microsoft.com/office/powerpoint/2010/main" val="30316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1" y="-76199"/>
            <a:ext cx="10018713" cy="716280"/>
          </a:xfrm>
        </p:spPr>
        <p:txBody>
          <a:bodyPr/>
          <a:lstStyle/>
          <a:p>
            <a:r>
              <a:rPr lang="ar-IQ" b="1" dirty="0" smtClean="0">
                <a:solidFill>
                  <a:schemeClr val="accent6"/>
                </a:solidFill>
              </a:rPr>
              <a:t>تسجيل الطلاب</a:t>
            </a:r>
            <a:endParaRPr lang="en-US" b="1" dirty="0">
              <a:solidFill>
                <a:schemeClr val="accent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40080"/>
            <a:ext cx="12192000" cy="6217919"/>
          </a:xfrm>
        </p:spPr>
      </p:pic>
    </p:spTree>
    <p:extLst>
      <p:ext uri="{BB962C8B-B14F-4D97-AF65-F5344CB8AC3E}">
        <p14:creationId xmlns:p14="http://schemas.microsoft.com/office/powerpoint/2010/main" val="2154551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711" y="-96519"/>
            <a:ext cx="10018713" cy="695960"/>
          </a:xfrm>
        </p:spPr>
        <p:txBody>
          <a:bodyPr>
            <a:normAutofit fontScale="90000"/>
          </a:bodyPr>
          <a:lstStyle/>
          <a:p>
            <a:r>
              <a:rPr lang="ar-IQ" b="1" dirty="0" smtClean="0">
                <a:solidFill>
                  <a:schemeClr val="accent6"/>
                </a:solidFill>
              </a:rPr>
              <a:t>إضافة طالب جديد</a:t>
            </a:r>
            <a:endParaRPr lang="en-US" b="1" dirty="0">
              <a:solidFill>
                <a:schemeClr val="accent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9440"/>
            <a:ext cx="12192000" cy="6258559"/>
          </a:xfrm>
        </p:spPr>
      </p:pic>
    </p:spTree>
    <p:extLst>
      <p:ext uri="{BB962C8B-B14F-4D97-AF65-F5344CB8AC3E}">
        <p14:creationId xmlns:p14="http://schemas.microsoft.com/office/powerpoint/2010/main" val="271842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0"/>
            <a:ext cx="10018713" cy="716280"/>
          </a:xfrm>
        </p:spPr>
        <p:txBody>
          <a:bodyPr/>
          <a:lstStyle/>
          <a:p>
            <a:r>
              <a:rPr lang="ar-IQ" b="1" dirty="0" smtClean="0">
                <a:solidFill>
                  <a:schemeClr val="accent6"/>
                </a:solidFill>
              </a:rPr>
              <a:t>تسجيل الطلاب في المرحلة الدراسية</a:t>
            </a:r>
            <a:endParaRPr lang="en-US" b="1" dirty="0">
              <a:solidFill>
                <a:schemeClr val="accent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11680" y="716280"/>
            <a:ext cx="8129971" cy="6141720"/>
          </a:xfrm>
        </p:spPr>
      </p:pic>
    </p:spTree>
    <p:extLst>
      <p:ext uri="{BB962C8B-B14F-4D97-AF65-F5344CB8AC3E}">
        <p14:creationId xmlns:p14="http://schemas.microsoft.com/office/powerpoint/2010/main" val="231749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031" y="-86359"/>
            <a:ext cx="10018713" cy="655320"/>
          </a:xfrm>
        </p:spPr>
        <p:txBody>
          <a:bodyPr>
            <a:normAutofit fontScale="90000"/>
          </a:bodyPr>
          <a:lstStyle/>
          <a:p>
            <a:r>
              <a:rPr lang="ar-IQ" b="1" dirty="0" smtClean="0">
                <a:solidFill>
                  <a:schemeClr val="accent6"/>
                </a:solidFill>
              </a:rPr>
              <a:t>الطلاب المغلقة قيودهم</a:t>
            </a:r>
            <a:endParaRPr lang="en-US" b="1" dirty="0">
              <a:solidFill>
                <a:schemeClr val="accent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3838" y="568960"/>
            <a:ext cx="10571492" cy="6289039"/>
          </a:xfrm>
        </p:spPr>
      </p:pic>
    </p:spTree>
    <p:extLst>
      <p:ext uri="{BB962C8B-B14F-4D97-AF65-F5344CB8AC3E}">
        <p14:creationId xmlns:p14="http://schemas.microsoft.com/office/powerpoint/2010/main" val="292424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615" y="457200"/>
            <a:ext cx="5584373" cy="1181099"/>
          </a:xfrm>
        </p:spPr>
        <p:txBody>
          <a:bodyPr>
            <a:noAutofit/>
          </a:bodyPr>
          <a:lstStyle/>
          <a:p>
            <a:r>
              <a:rPr lang="ar-IQ" sz="4800" b="1" dirty="0">
                <a:solidFill>
                  <a:srgbClr val="002060"/>
                </a:solidFill>
              </a:rPr>
              <a:t>اهداف المنصة</a:t>
            </a:r>
            <a:endParaRPr lang="en-US" sz="4800" dirty="0">
              <a:solidFill>
                <a:srgbClr val="002060"/>
              </a:solidFill>
            </a:endParaRPr>
          </a:p>
        </p:txBody>
      </p:sp>
      <p:sp>
        <p:nvSpPr>
          <p:cNvPr id="3" name="Content Placeholder 2"/>
          <p:cNvSpPr>
            <a:spLocks noGrp="1"/>
          </p:cNvSpPr>
          <p:nvPr>
            <p:ph idx="1"/>
          </p:nvPr>
        </p:nvSpPr>
        <p:spPr>
          <a:xfrm>
            <a:off x="3200400" y="2204357"/>
            <a:ext cx="6776358" cy="2481942"/>
          </a:xfrm>
        </p:spPr>
        <p:txBody>
          <a:bodyPr>
            <a:noAutofit/>
          </a:bodyPr>
          <a:lstStyle/>
          <a:p>
            <a:pPr algn="r" rtl="1"/>
            <a:r>
              <a:rPr lang="ar-SA" sz="3200" b="1" dirty="0" smtClean="0">
                <a:solidFill>
                  <a:srgbClr val="002060"/>
                </a:solidFill>
              </a:rPr>
              <a:t>تقليل </a:t>
            </a:r>
            <a:r>
              <a:rPr lang="ar-SA" sz="3200" b="1" dirty="0">
                <a:solidFill>
                  <a:srgbClr val="002060"/>
                </a:solidFill>
              </a:rPr>
              <a:t>الجهد </a:t>
            </a:r>
            <a:r>
              <a:rPr lang="ar-SA" sz="3200" b="1" dirty="0" smtClean="0">
                <a:solidFill>
                  <a:srgbClr val="002060"/>
                </a:solidFill>
              </a:rPr>
              <a:t>اليدوي </a:t>
            </a:r>
            <a:endParaRPr lang="ar-IQ" sz="3200" b="1" dirty="0" smtClean="0">
              <a:solidFill>
                <a:srgbClr val="002060"/>
              </a:solidFill>
            </a:endParaRPr>
          </a:p>
          <a:p>
            <a:pPr algn="r" rtl="1"/>
            <a:r>
              <a:rPr lang="ar-SA" sz="3200" b="1" dirty="0" smtClean="0">
                <a:solidFill>
                  <a:srgbClr val="002060"/>
                </a:solidFill>
              </a:rPr>
              <a:t> حماية </a:t>
            </a:r>
            <a:r>
              <a:rPr lang="ar-SA" sz="3200" b="1" dirty="0">
                <a:solidFill>
                  <a:srgbClr val="002060"/>
                </a:solidFill>
              </a:rPr>
              <a:t>عالية للسجلات </a:t>
            </a:r>
            <a:r>
              <a:rPr lang="ar-SA" sz="3200" b="1" dirty="0" smtClean="0">
                <a:solidFill>
                  <a:srgbClr val="002060"/>
                </a:solidFill>
              </a:rPr>
              <a:t>المالية </a:t>
            </a:r>
            <a:endParaRPr lang="ar-IQ" sz="3200" b="1" dirty="0" smtClean="0">
              <a:solidFill>
                <a:srgbClr val="002060"/>
              </a:solidFill>
            </a:endParaRPr>
          </a:p>
          <a:p>
            <a:pPr algn="r" rtl="1"/>
            <a:r>
              <a:rPr lang="ar-SA" sz="3200" b="1" dirty="0" smtClean="0">
                <a:solidFill>
                  <a:srgbClr val="002060"/>
                </a:solidFill>
              </a:rPr>
              <a:t> </a:t>
            </a:r>
            <a:r>
              <a:rPr lang="ar-SA" sz="3200" b="1" dirty="0">
                <a:solidFill>
                  <a:srgbClr val="002060"/>
                </a:solidFill>
              </a:rPr>
              <a:t>احصائيات دقيقة </a:t>
            </a:r>
            <a:r>
              <a:rPr lang="ar-SA" sz="3200" b="1" dirty="0" smtClean="0">
                <a:solidFill>
                  <a:srgbClr val="002060"/>
                </a:solidFill>
              </a:rPr>
              <a:t>للبيانات</a:t>
            </a:r>
            <a:endParaRPr lang="ar-IQ" sz="3200" b="1" dirty="0" smtClean="0">
              <a:solidFill>
                <a:srgbClr val="002060"/>
              </a:solidFill>
            </a:endParaRPr>
          </a:p>
          <a:p>
            <a:pPr algn="r" rtl="1"/>
            <a:r>
              <a:rPr lang="ar-SA" sz="3200" b="1" dirty="0" smtClean="0">
                <a:solidFill>
                  <a:srgbClr val="002060"/>
                </a:solidFill>
              </a:rPr>
              <a:t> متابعة </a:t>
            </a:r>
            <a:r>
              <a:rPr lang="ar-SA" sz="3200" b="1" dirty="0">
                <a:solidFill>
                  <a:srgbClr val="002060"/>
                </a:solidFill>
              </a:rPr>
              <a:t>حالة الدفع لكل </a:t>
            </a:r>
            <a:r>
              <a:rPr lang="ar-SA" sz="3200" b="1" dirty="0" smtClean="0">
                <a:solidFill>
                  <a:srgbClr val="002060"/>
                </a:solidFill>
              </a:rPr>
              <a:t>طالب</a:t>
            </a:r>
            <a:endParaRPr lang="en-US" sz="3200" b="1" dirty="0">
              <a:solidFill>
                <a:srgbClr val="002060"/>
              </a:solidFill>
            </a:endParaRPr>
          </a:p>
        </p:txBody>
      </p:sp>
    </p:spTree>
    <p:extLst>
      <p:ext uri="{BB962C8B-B14F-4D97-AF65-F5344CB8AC3E}">
        <p14:creationId xmlns:p14="http://schemas.microsoft.com/office/powerpoint/2010/main" val="171236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40" y="2481943"/>
            <a:ext cx="10018713" cy="1752599"/>
          </a:xfrm>
        </p:spPr>
        <p:txBody>
          <a:bodyPr>
            <a:normAutofit fontScale="90000"/>
          </a:bodyPr>
          <a:lstStyle/>
          <a:p>
            <a:pPr rtl="1"/>
            <a:r>
              <a:rPr lang="ar-SA" b="1" dirty="0" smtClean="0">
                <a:solidFill>
                  <a:srgbClr val="002060"/>
                </a:solidFill>
              </a:rPr>
              <a:t>هنالك </a:t>
            </a:r>
            <a:r>
              <a:rPr lang="ar-SA" b="1" dirty="0">
                <a:solidFill>
                  <a:srgbClr val="002060"/>
                </a:solidFill>
              </a:rPr>
              <a:t>4 صلاحيات داخل المنصة تبدا من </a:t>
            </a:r>
            <a:r>
              <a:rPr lang="ar-SA" sz="3600" b="1" dirty="0">
                <a:solidFill>
                  <a:srgbClr val="C00000"/>
                </a:solidFill>
              </a:rPr>
              <a:t>(مسؤول الكلية </a:t>
            </a:r>
            <a:r>
              <a:rPr lang="ar-SA" sz="3600" b="1" dirty="0"/>
              <a:t>–</a:t>
            </a:r>
            <a:r>
              <a:rPr lang="ar-SA" sz="3600" b="1" dirty="0">
                <a:solidFill>
                  <a:srgbClr val="C00000"/>
                </a:solidFill>
              </a:rPr>
              <a:t> </a:t>
            </a:r>
            <a:r>
              <a:rPr lang="ar-SA" sz="3600" b="1" dirty="0" smtClean="0">
                <a:solidFill>
                  <a:srgbClr val="C00000"/>
                </a:solidFill>
              </a:rPr>
              <a:t>صلاحيات</a:t>
            </a:r>
            <a:r>
              <a:rPr lang="en-US" sz="3600" b="1" dirty="0" smtClean="0">
                <a:solidFill>
                  <a:srgbClr val="C00000"/>
                </a:solidFill>
              </a:rPr>
              <a:t> </a:t>
            </a:r>
            <a:r>
              <a:rPr lang="ar-SA" sz="3600" b="1" dirty="0" smtClean="0">
                <a:solidFill>
                  <a:srgbClr val="C00000"/>
                </a:solidFill>
              </a:rPr>
              <a:t>التسجيل </a:t>
            </a:r>
            <a:r>
              <a:rPr lang="ar-SA" sz="3600" b="1" dirty="0" smtClean="0"/>
              <a:t>–</a:t>
            </a:r>
            <a:r>
              <a:rPr lang="en-US" sz="3600" b="1" dirty="0" smtClean="0"/>
              <a:t/>
            </a:r>
            <a:br>
              <a:rPr lang="en-US" sz="3600" b="1" dirty="0" smtClean="0"/>
            </a:br>
            <a:r>
              <a:rPr lang="ar-SA" sz="3600" b="1" dirty="0" smtClean="0">
                <a:solidFill>
                  <a:srgbClr val="C00000"/>
                </a:solidFill>
              </a:rPr>
              <a:t> </a:t>
            </a:r>
            <a:r>
              <a:rPr lang="ar-SA" sz="3600" b="1" dirty="0">
                <a:solidFill>
                  <a:srgbClr val="C00000"/>
                </a:solidFill>
              </a:rPr>
              <a:t>صلاحيات قسم أولية ودراسات عليا </a:t>
            </a:r>
            <a:r>
              <a:rPr lang="ar-SA" sz="3600" b="1" dirty="0"/>
              <a:t>–</a:t>
            </a:r>
            <a:r>
              <a:rPr lang="ar-SA" sz="3600" b="1" dirty="0">
                <a:solidFill>
                  <a:srgbClr val="C00000"/>
                </a:solidFill>
              </a:rPr>
              <a:t> </a:t>
            </a:r>
            <a:r>
              <a:rPr lang="en-US" sz="3600" b="1" dirty="0" smtClean="0">
                <a:solidFill>
                  <a:srgbClr val="C00000"/>
                </a:solidFill>
              </a:rPr>
              <a:t/>
            </a:r>
            <a:br>
              <a:rPr lang="en-US" sz="3600" b="1" dirty="0" smtClean="0">
                <a:solidFill>
                  <a:srgbClr val="C00000"/>
                </a:solidFill>
              </a:rPr>
            </a:br>
            <a:r>
              <a:rPr lang="ar-SA" sz="3600" b="1" dirty="0" smtClean="0">
                <a:solidFill>
                  <a:srgbClr val="C00000"/>
                </a:solidFill>
              </a:rPr>
              <a:t>صلاحيات </a:t>
            </a:r>
            <a:r>
              <a:rPr lang="ar-SA" sz="3600" b="1" dirty="0">
                <a:solidFill>
                  <a:srgbClr val="C00000"/>
                </a:solidFill>
              </a:rPr>
              <a:t>تدقيق)</a:t>
            </a:r>
            <a:r>
              <a:rPr lang="ar-SA" b="1" dirty="0">
                <a:solidFill>
                  <a:srgbClr val="C00000"/>
                </a:solidFill>
              </a:rPr>
              <a:t/>
            </a:r>
            <a:br>
              <a:rPr lang="ar-SA" b="1" dirty="0">
                <a:solidFill>
                  <a:srgbClr val="C00000"/>
                </a:solidFill>
              </a:rPr>
            </a:br>
            <a:r>
              <a:rPr lang="ar-SA" b="1" dirty="0">
                <a:solidFill>
                  <a:srgbClr val="002060"/>
                </a:solidFill>
              </a:rPr>
              <a:t>	</a:t>
            </a:r>
            <a:r>
              <a:rPr lang="ar-SA" b="1" dirty="0">
                <a:solidFill>
                  <a:schemeClr val="tx1">
                    <a:lumMod val="95000"/>
                    <a:lumOff val="5000"/>
                  </a:schemeClr>
                </a:solidFill>
              </a:rPr>
              <a:t>اول خطوة في كل سنة هو استلام حسابات جديدة وتوزيعها على المخولين، ثم فتح سنة دراسية خاصة بهذه السنة.</a:t>
            </a:r>
            <a:br>
              <a:rPr lang="ar-SA" b="1" dirty="0">
                <a:solidFill>
                  <a:schemeClr val="tx1">
                    <a:lumMod val="95000"/>
                    <a:lumOff val="5000"/>
                  </a:schemeClr>
                </a:solidFill>
              </a:rPr>
            </a:br>
            <a:r>
              <a:rPr lang="ar-SA" b="1" dirty="0">
                <a:solidFill>
                  <a:srgbClr val="002060"/>
                </a:solidFill>
              </a:rPr>
              <a:t>	</a:t>
            </a:r>
            <a:r>
              <a:rPr lang="ar-SA" b="1" dirty="0">
                <a:solidFill>
                  <a:schemeClr val="accent3">
                    <a:lumMod val="50000"/>
                  </a:schemeClr>
                </a:solidFill>
              </a:rPr>
              <a:t>كل الصلاحيات داخل كل قسم لها دور واحد مشابه مثل التسجيل والقسم والخ... الغرض من توزيع اكثر من صلاحية هو تقليل الجهد.</a:t>
            </a:r>
            <a:br>
              <a:rPr lang="ar-SA" b="1" dirty="0">
                <a:solidFill>
                  <a:schemeClr val="accent3">
                    <a:lumMod val="50000"/>
                  </a:schemeClr>
                </a:solidFill>
              </a:rPr>
            </a:br>
            <a:endParaRPr lang="en-US" b="1" dirty="0">
              <a:solidFill>
                <a:schemeClr val="accent3">
                  <a:lumMod val="50000"/>
                </a:schemeClr>
              </a:solidFill>
            </a:endParaRPr>
          </a:p>
        </p:txBody>
      </p:sp>
    </p:spTree>
    <p:extLst>
      <p:ext uri="{BB962C8B-B14F-4D97-AF65-F5344CB8AC3E}">
        <p14:creationId xmlns:p14="http://schemas.microsoft.com/office/powerpoint/2010/main" val="70981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489857"/>
            <a:ext cx="10018713" cy="1752599"/>
          </a:xfrm>
        </p:spPr>
        <p:txBody>
          <a:bodyPr>
            <a:normAutofit/>
          </a:bodyPr>
          <a:lstStyle/>
          <a:p>
            <a:r>
              <a:rPr lang="ar-SA" sz="4800" b="1" dirty="0">
                <a:solidFill>
                  <a:srgbClr val="002060"/>
                </a:solidFill>
              </a:rPr>
              <a:t>صلاحيات مسؤول الكلية: </a:t>
            </a:r>
            <a:endParaRPr lang="en-US" sz="4800" b="1" dirty="0">
              <a:solidFill>
                <a:srgbClr val="002060"/>
              </a:solidFill>
            </a:endParaRPr>
          </a:p>
        </p:txBody>
      </p:sp>
      <p:sp>
        <p:nvSpPr>
          <p:cNvPr id="3" name="Content Placeholder 2"/>
          <p:cNvSpPr>
            <a:spLocks noGrp="1"/>
          </p:cNvSpPr>
          <p:nvPr>
            <p:ph idx="1"/>
          </p:nvPr>
        </p:nvSpPr>
        <p:spPr>
          <a:xfrm>
            <a:off x="1663924" y="2454728"/>
            <a:ext cx="10018713" cy="3124201"/>
          </a:xfrm>
        </p:spPr>
        <p:txBody>
          <a:bodyPr>
            <a:noAutofit/>
          </a:bodyPr>
          <a:lstStyle/>
          <a:p>
            <a:pPr algn="r" rtl="1"/>
            <a:r>
              <a:rPr lang="ar-SA" sz="2700" b="1" dirty="0" smtClean="0">
                <a:solidFill>
                  <a:schemeClr val="tx1">
                    <a:lumMod val="95000"/>
                    <a:lumOff val="5000"/>
                  </a:schemeClr>
                </a:solidFill>
              </a:rPr>
              <a:t>هو </a:t>
            </a:r>
            <a:r>
              <a:rPr lang="ar-SA" sz="2700" b="1" dirty="0">
                <a:solidFill>
                  <a:schemeClr val="tx1">
                    <a:lumMod val="95000"/>
                    <a:lumOff val="5000"/>
                  </a:schemeClr>
                </a:solidFill>
              </a:rPr>
              <a:t>مخول الكلية الرئيسي داخل الجامعة، </a:t>
            </a:r>
            <a:r>
              <a:rPr lang="ar-SA" sz="2700" b="1" dirty="0">
                <a:solidFill>
                  <a:srgbClr val="0070C0"/>
                </a:solidFill>
              </a:rPr>
              <a:t>لدية كل الصلاحيات داخل الموقع التي تخص بقية الشعب بالإضافة الى انشاء وتعديل الحسابات للمخولين.</a:t>
            </a:r>
          </a:p>
          <a:p>
            <a:pPr algn="r" rtl="1"/>
            <a:r>
              <a:rPr lang="ar-SA" sz="2700" b="1" dirty="0" smtClean="0">
                <a:solidFill>
                  <a:schemeClr val="accent3">
                    <a:lumMod val="50000"/>
                  </a:schemeClr>
                </a:solidFill>
              </a:rPr>
              <a:t>من </a:t>
            </a:r>
            <a:r>
              <a:rPr lang="ar-SA" sz="2700" b="1" dirty="0">
                <a:solidFill>
                  <a:schemeClr val="accent3">
                    <a:lumMod val="50000"/>
                  </a:schemeClr>
                </a:solidFill>
              </a:rPr>
              <a:t>خلاله يتم فتح سنة دراسية رئيسية لكل قسم وفرع </a:t>
            </a:r>
            <a:r>
              <a:rPr lang="ar-SA" sz="2700" b="1" dirty="0" smtClean="0">
                <a:solidFill>
                  <a:schemeClr val="accent3">
                    <a:lumMod val="50000"/>
                  </a:schemeClr>
                </a:solidFill>
              </a:rPr>
              <a:t>للطلبة</a:t>
            </a:r>
            <a:r>
              <a:rPr lang="ar-IQ" sz="2700" b="1" dirty="0" smtClean="0">
                <a:solidFill>
                  <a:schemeClr val="accent3">
                    <a:lumMod val="50000"/>
                  </a:schemeClr>
                </a:solidFill>
              </a:rPr>
              <a:t>.</a:t>
            </a:r>
            <a:endParaRPr lang="ar-SA" sz="2700" b="1" dirty="0">
              <a:solidFill>
                <a:schemeClr val="accent3">
                  <a:lumMod val="50000"/>
                </a:schemeClr>
              </a:solidFill>
            </a:endParaRPr>
          </a:p>
          <a:p>
            <a:pPr algn="r" rtl="1"/>
            <a:r>
              <a:rPr lang="ar-IQ" sz="2700" b="1" dirty="0" smtClean="0">
                <a:solidFill>
                  <a:srgbClr val="002060"/>
                </a:solidFill>
              </a:rPr>
              <a:t>انشاء ال</a:t>
            </a:r>
            <a:r>
              <a:rPr lang="ar-SA" sz="2700" b="1" dirty="0" smtClean="0">
                <a:solidFill>
                  <a:srgbClr val="002060"/>
                </a:solidFill>
              </a:rPr>
              <a:t>حسابات </a:t>
            </a:r>
            <a:r>
              <a:rPr lang="ar-SA" sz="2700" b="1" dirty="0">
                <a:solidFill>
                  <a:srgbClr val="002060"/>
                </a:solidFill>
              </a:rPr>
              <a:t>للمخولين للشعب التسجيل والحسابات والاقسام والافرع وتوزيع الصلاحيات بحسب الاتفاق بينها. </a:t>
            </a:r>
            <a:r>
              <a:rPr lang="ar-IQ" sz="2700" b="1" dirty="0" smtClean="0">
                <a:solidFill>
                  <a:srgbClr val="002060"/>
                </a:solidFill>
              </a:rPr>
              <a:t>و</a:t>
            </a:r>
            <a:r>
              <a:rPr lang="ar-SA" sz="2700" b="1" dirty="0" smtClean="0">
                <a:solidFill>
                  <a:srgbClr val="002060"/>
                </a:solidFill>
              </a:rPr>
              <a:t>يتم </a:t>
            </a:r>
            <a:r>
              <a:rPr lang="ar-SA" sz="2700" b="1" dirty="0">
                <a:solidFill>
                  <a:srgbClr val="002060"/>
                </a:solidFill>
              </a:rPr>
              <a:t>انشاء هذه الحسابات من خلال الذهاب الى فقرة (إدارة المستخدمين) واختيار الأدوار سواء العامة او الدقيقة.</a:t>
            </a:r>
          </a:p>
          <a:p>
            <a:pPr algn="r" rtl="1"/>
            <a:r>
              <a:rPr lang="ar-SA" sz="2700" b="1" dirty="0" smtClean="0">
                <a:solidFill>
                  <a:schemeClr val="accent5">
                    <a:lumMod val="50000"/>
                  </a:schemeClr>
                </a:solidFill>
              </a:rPr>
              <a:t>تعديل </a:t>
            </a:r>
            <a:r>
              <a:rPr lang="ar-SA" sz="2700" b="1" dirty="0">
                <a:solidFill>
                  <a:schemeClr val="accent5">
                    <a:lumMod val="50000"/>
                  </a:schemeClr>
                </a:solidFill>
              </a:rPr>
              <a:t>هذه الأدوار او حذف الحسابات.</a:t>
            </a:r>
          </a:p>
          <a:p>
            <a:pPr algn="r" rtl="1"/>
            <a:r>
              <a:rPr lang="ar-SA" sz="2700" b="1" dirty="0" smtClean="0"/>
              <a:t> </a:t>
            </a:r>
            <a:r>
              <a:rPr lang="ar-SA" sz="2700" b="1" dirty="0"/>
              <a:t>التواصل مع الجامعة في حال وجود خلل او استفسار يخص هذه المنصة.</a:t>
            </a:r>
          </a:p>
          <a:p>
            <a:pPr algn="r" rtl="1"/>
            <a:endParaRPr lang="en-US" sz="2700" b="1" dirty="0"/>
          </a:p>
        </p:txBody>
      </p:sp>
    </p:spTree>
    <p:extLst>
      <p:ext uri="{BB962C8B-B14F-4D97-AF65-F5344CB8AC3E}">
        <p14:creationId xmlns:p14="http://schemas.microsoft.com/office/powerpoint/2010/main" val="282508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80998"/>
            <a:ext cx="10018713" cy="1752599"/>
          </a:xfrm>
        </p:spPr>
        <p:txBody>
          <a:bodyPr>
            <a:normAutofit/>
          </a:bodyPr>
          <a:lstStyle/>
          <a:p>
            <a:r>
              <a:rPr lang="ar-SA" sz="5400" b="1" dirty="0"/>
              <a:t>عمل مسؤول التسجيل:</a:t>
            </a:r>
            <a:endParaRPr lang="en-US" sz="5400" b="1" dirty="0"/>
          </a:p>
        </p:txBody>
      </p:sp>
      <p:sp>
        <p:nvSpPr>
          <p:cNvPr id="3" name="Content Placeholder 2"/>
          <p:cNvSpPr>
            <a:spLocks noGrp="1"/>
          </p:cNvSpPr>
          <p:nvPr>
            <p:ph idx="1"/>
          </p:nvPr>
        </p:nvSpPr>
        <p:spPr>
          <a:xfrm>
            <a:off x="1110343" y="979715"/>
            <a:ext cx="10470468" cy="5649685"/>
          </a:xfrm>
        </p:spPr>
        <p:txBody>
          <a:bodyPr>
            <a:normAutofit/>
          </a:bodyPr>
          <a:lstStyle/>
          <a:p>
            <a:pPr marL="0" indent="0" algn="r" rtl="1">
              <a:buNone/>
            </a:pPr>
            <a:r>
              <a:rPr lang="ar-SA" b="1" dirty="0" smtClean="0">
                <a:solidFill>
                  <a:schemeClr val="accent5">
                    <a:lumMod val="50000"/>
                  </a:schemeClr>
                </a:solidFill>
              </a:rPr>
              <a:t>-اول </a:t>
            </a:r>
            <a:r>
              <a:rPr lang="ar-SA" b="1" dirty="0">
                <a:solidFill>
                  <a:schemeClr val="accent5">
                    <a:lumMod val="50000"/>
                  </a:schemeClr>
                </a:solidFill>
              </a:rPr>
              <a:t>دور يقوم به </a:t>
            </a:r>
            <a:r>
              <a:rPr lang="ar-SA" b="1" dirty="0" smtClean="0">
                <a:solidFill>
                  <a:schemeClr val="accent5">
                    <a:lumMod val="50000"/>
                  </a:schemeClr>
                </a:solidFill>
              </a:rPr>
              <a:t>هو (</a:t>
            </a:r>
            <a:r>
              <a:rPr lang="ar-SA" b="1" dirty="0">
                <a:solidFill>
                  <a:srgbClr val="0070C0"/>
                </a:solidFill>
              </a:rPr>
              <a:t>تسجيل الطلاب الجدد</a:t>
            </a:r>
            <a:r>
              <a:rPr lang="ar-SA" b="1" dirty="0">
                <a:solidFill>
                  <a:schemeClr val="accent5">
                    <a:lumMod val="50000"/>
                  </a:schemeClr>
                </a:solidFill>
              </a:rPr>
              <a:t>) ومن خلال واجهة المعلومات للسنة الدراسية المحددة يتم الذهاب بعدها الى (إضافة طالب جديد) وتدخل البيانات الخاصة بكل طالب.</a:t>
            </a:r>
          </a:p>
          <a:p>
            <a:pPr marL="0" indent="0" algn="r" rtl="1">
              <a:buNone/>
            </a:pPr>
            <a:r>
              <a:rPr lang="ar-SA" b="1" dirty="0" smtClean="0">
                <a:solidFill>
                  <a:schemeClr val="accent5"/>
                </a:solidFill>
              </a:rPr>
              <a:t>-تشمل </a:t>
            </a:r>
            <a:r>
              <a:rPr lang="ar-SA" b="1" dirty="0">
                <a:solidFill>
                  <a:schemeClr val="accent5"/>
                </a:solidFill>
              </a:rPr>
              <a:t>هذه البيانات </a:t>
            </a:r>
            <a:r>
              <a:rPr lang="ar-SA" b="1" dirty="0" smtClean="0">
                <a:solidFill>
                  <a:schemeClr val="accent5"/>
                </a:solidFill>
              </a:rPr>
              <a:t>المعلومات </a:t>
            </a:r>
            <a:r>
              <a:rPr lang="ar-SA" b="1" dirty="0">
                <a:solidFill>
                  <a:schemeClr val="accent5"/>
                </a:solidFill>
              </a:rPr>
              <a:t>الخاصة بالحالة الدراسية الخاصة </a:t>
            </a:r>
            <a:r>
              <a:rPr lang="ar-IQ" b="1" dirty="0" smtClean="0">
                <a:solidFill>
                  <a:schemeClr val="accent5"/>
                </a:solidFill>
              </a:rPr>
              <a:t>بالطالب</a:t>
            </a:r>
            <a:r>
              <a:rPr lang="ar-SA" b="1" dirty="0" smtClean="0">
                <a:solidFill>
                  <a:schemeClr val="accent5"/>
                </a:solidFill>
              </a:rPr>
              <a:t>، </a:t>
            </a:r>
            <a:r>
              <a:rPr lang="ar-IQ" b="1" dirty="0" smtClean="0">
                <a:solidFill>
                  <a:schemeClr val="accent5"/>
                </a:solidFill>
              </a:rPr>
              <a:t>وكذلك </a:t>
            </a:r>
            <a:r>
              <a:rPr lang="ar-SA" b="1" dirty="0" smtClean="0">
                <a:solidFill>
                  <a:schemeClr val="accent5"/>
                </a:solidFill>
              </a:rPr>
              <a:t>المعلومات </a:t>
            </a:r>
            <a:r>
              <a:rPr lang="ar-SA" b="1" dirty="0">
                <a:solidFill>
                  <a:schemeClr val="accent5"/>
                </a:solidFill>
              </a:rPr>
              <a:t>الديموغرافية، ومعلومات الاتصال.</a:t>
            </a:r>
          </a:p>
          <a:p>
            <a:pPr marL="0" indent="0" algn="r" rtl="1">
              <a:buNone/>
            </a:pPr>
            <a:r>
              <a:rPr lang="ar-SA" b="1" dirty="0" smtClean="0">
                <a:solidFill>
                  <a:schemeClr val="accent5"/>
                </a:solidFill>
              </a:rPr>
              <a:t>-هذه </a:t>
            </a:r>
            <a:r>
              <a:rPr lang="ar-SA" b="1" dirty="0">
                <a:solidFill>
                  <a:schemeClr val="accent5"/>
                </a:solidFill>
              </a:rPr>
              <a:t>المعلومات يكون البعض منها اجباري والأخرى اختياري.</a:t>
            </a:r>
          </a:p>
          <a:p>
            <a:pPr marL="0" indent="0" algn="r" rtl="1">
              <a:buNone/>
            </a:pPr>
            <a:r>
              <a:rPr lang="ar-SA" b="1" dirty="0" smtClean="0">
                <a:solidFill>
                  <a:srgbClr val="002060"/>
                </a:solidFill>
              </a:rPr>
              <a:t>-بعد </a:t>
            </a:r>
            <a:r>
              <a:rPr lang="ar-SA" b="1" dirty="0">
                <a:solidFill>
                  <a:srgbClr val="002060"/>
                </a:solidFill>
              </a:rPr>
              <a:t>اكمال إضافة الطلاب لمجموعة من المراحل الخاصة لكل شعبة وتدقيقها، يتم الذهاب </a:t>
            </a:r>
            <a:r>
              <a:rPr lang="ar-SA" b="1" dirty="0" smtClean="0">
                <a:solidFill>
                  <a:srgbClr val="002060"/>
                </a:solidFill>
              </a:rPr>
              <a:t>الى </a:t>
            </a:r>
            <a:r>
              <a:rPr lang="ar-SA" b="1" dirty="0">
                <a:solidFill>
                  <a:srgbClr val="002060"/>
                </a:solidFill>
              </a:rPr>
              <a:t>(تسجيل الطلاب في المرحلة الدراسية) وتكون محددة باللون الأصفر.</a:t>
            </a:r>
          </a:p>
          <a:p>
            <a:pPr marL="0" indent="0" algn="r" rtl="1">
              <a:buNone/>
            </a:pPr>
            <a:r>
              <a:rPr lang="ar-SA" dirty="0" smtClean="0"/>
              <a:t>-</a:t>
            </a:r>
            <a:r>
              <a:rPr lang="ar-IQ" b="1" dirty="0" smtClean="0">
                <a:solidFill>
                  <a:srgbClr val="7030A0"/>
                </a:solidFill>
              </a:rPr>
              <a:t>امكانية</a:t>
            </a:r>
            <a:r>
              <a:rPr lang="ar-SA" b="1" dirty="0" smtClean="0">
                <a:solidFill>
                  <a:srgbClr val="7030A0"/>
                </a:solidFill>
              </a:rPr>
              <a:t> تعديل </a:t>
            </a:r>
            <a:r>
              <a:rPr lang="ar-IQ" b="1" dirty="0" smtClean="0">
                <a:solidFill>
                  <a:srgbClr val="7030A0"/>
                </a:solidFill>
              </a:rPr>
              <a:t>البيانات في حال وجود خطا </a:t>
            </a:r>
            <a:endParaRPr lang="ar-SA" b="1" dirty="0" smtClean="0">
              <a:solidFill>
                <a:srgbClr val="7030A0"/>
              </a:solidFill>
            </a:endParaRPr>
          </a:p>
          <a:p>
            <a:pPr marL="0" indent="0" algn="r" rtl="1">
              <a:buNone/>
            </a:pPr>
            <a:endParaRPr lang="en-US" dirty="0"/>
          </a:p>
        </p:txBody>
      </p:sp>
    </p:spTree>
    <p:extLst>
      <p:ext uri="{BB962C8B-B14F-4D97-AF65-F5344CB8AC3E}">
        <p14:creationId xmlns:p14="http://schemas.microsoft.com/office/powerpoint/2010/main" val="219929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5400" b="1" dirty="0">
                <a:solidFill>
                  <a:schemeClr val="accent2">
                    <a:lumMod val="75000"/>
                  </a:schemeClr>
                </a:solidFill>
              </a:rPr>
              <a:t>عمل مسؤول القسم:</a:t>
            </a:r>
            <a:endParaRPr lang="en-US" sz="5400" b="1" dirty="0">
              <a:solidFill>
                <a:schemeClr val="accent2">
                  <a:lumMod val="75000"/>
                </a:schemeClr>
              </a:solidFill>
            </a:endParaRPr>
          </a:p>
        </p:txBody>
      </p:sp>
      <p:sp>
        <p:nvSpPr>
          <p:cNvPr id="3" name="Content Placeholder 2"/>
          <p:cNvSpPr>
            <a:spLocks noGrp="1"/>
          </p:cNvSpPr>
          <p:nvPr>
            <p:ph idx="1"/>
          </p:nvPr>
        </p:nvSpPr>
        <p:spPr>
          <a:xfrm>
            <a:off x="718458" y="1926770"/>
            <a:ext cx="10784566" cy="4131129"/>
          </a:xfrm>
        </p:spPr>
        <p:txBody>
          <a:bodyPr>
            <a:normAutofit/>
          </a:bodyPr>
          <a:lstStyle/>
          <a:p>
            <a:pPr algn="r" rtl="1">
              <a:buFont typeface="Wingdings" panose="05000000000000000000" pitchFamily="2" charset="2"/>
              <a:buChar char="§"/>
            </a:pPr>
            <a:r>
              <a:rPr lang="ar-SA" sz="2800" b="1" dirty="0" smtClean="0">
                <a:solidFill>
                  <a:schemeClr val="accent5">
                    <a:lumMod val="50000"/>
                  </a:schemeClr>
                </a:solidFill>
              </a:rPr>
              <a:t>إضافة </a:t>
            </a:r>
            <a:r>
              <a:rPr lang="ar-SA" sz="2800" b="1" dirty="0">
                <a:solidFill>
                  <a:schemeClr val="accent5">
                    <a:lumMod val="50000"/>
                  </a:schemeClr>
                </a:solidFill>
              </a:rPr>
              <a:t>أقساط الطلبة لكل مرحلة ونوع دراسة من خلال فقرة (إدارة أقساط المراحل) وتشمل كذلك طلبة الدراسات العليا</a:t>
            </a:r>
            <a:r>
              <a:rPr lang="ar-SA" sz="2800" b="1" dirty="0" smtClean="0">
                <a:solidFill>
                  <a:schemeClr val="accent5">
                    <a:lumMod val="50000"/>
                  </a:schemeClr>
                </a:solidFill>
              </a:rPr>
              <a:t>.</a:t>
            </a:r>
            <a:r>
              <a:rPr lang="ar-IQ" sz="2800" b="1" dirty="0" smtClean="0">
                <a:solidFill>
                  <a:schemeClr val="accent5">
                    <a:lumMod val="50000"/>
                  </a:schemeClr>
                </a:solidFill>
              </a:rPr>
              <a:t/>
            </a:r>
            <a:br>
              <a:rPr lang="ar-IQ" sz="2800" b="1" dirty="0" smtClean="0">
                <a:solidFill>
                  <a:schemeClr val="accent5">
                    <a:lumMod val="50000"/>
                  </a:schemeClr>
                </a:solidFill>
              </a:rPr>
            </a:br>
            <a:r>
              <a:rPr lang="ar-IQ" sz="2800" b="1" dirty="0" smtClean="0">
                <a:solidFill>
                  <a:schemeClr val="accent5">
                    <a:lumMod val="50000"/>
                  </a:schemeClr>
                </a:solidFill>
              </a:rPr>
              <a:t/>
            </a:r>
            <a:br>
              <a:rPr lang="ar-IQ" sz="2800" b="1" dirty="0" smtClean="0">
                <a:solidFill>
                  <a:schemeClr val="accent5">
                    <a:lumMod val="50000"/>
                  </a:schemeClr>
                </a:solidFill>
              </a:rPr>
            </a:br>
            <a:endParaRPr lang="ar-SA" sz="2800" b="1" dirty="0">
              <a:solidFill>
                <a:schemeClr val="accent5">
                  <a:lumMod val="50000"/>
                </a:schemeClr>
              </a:solidFill>
            </a:endParaRPr>
          </a:p>
          <a:p>
            <a:pPr algn="r" rtl="1">
              <a:buFont typeface="Wingdings" panose="05000000000000000000" pitchFamily="2" charset="2"/>
              <a:buChar char="§"/>
            </a:pPr>
            <a:r>
              <a:rPr lang="ar-SA" sz="3200" b="1" dirty="0" smtClean="0">
                <a:solidFill>
                  <a:schemeClr val="accent1">
                    <a:lumMod val="50000"/>
                  </a:schemeClr>
                </a:solidFill>
              </a:rPr>
              <a:t>ترحيل </a:t>
            </a:r>
            <a:r>
              <a:rPr lang="ar-SA" sz="3200" b="1" dirty="0">
                <a:solidFill>
                  <a:schemeClr val="accent1">
                    <a:lumMod val="50000"/>
                  </a:schemeClr>
                </a:solidFill>
              </a:rPr>
              <a:t>بيانات الطلاب من خلال فقرة (ترحيل البيانات) لكل سنة دراسية.</a:t>
            </a:r>
          </a:p>
          <a:p>
            <a:pPr algn="r" rtl="1">
              <a:buFont typeface="Wingdings" panose="05000000000000000000" pitchFamily="2" charset="2"/>
              <a:buChar char="§"/>
            </a:pPr>
            <a:endParaRPr lang="en-US" dirty="0"/>
          </a:p>
        </p:txBody>
      </p:sp>
    </p:spTree>
    <p:extLst>
      <p:ext uri="{BB962C8B-B14F-4D97-AF65-F5344CB8AC3E}">
        <p14:creationId xmlns:p14="http://schemas.microsoft.com/office/powerpoint/2010/main" val="338142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791" y="274320"/>
            <a:ext cx="10018713" cy="1752599"/>
          </a:xfrm>
        </p:spPr>
        <p:txBody>
          <a:bodyPr>
            <a:normAutofit/>
          </a:bodyPr>
          <a:lstStyle/>
          <a:p>
            <a:r>
              <a:rPr lang="ar-IQ" sz="7200" b="1" dirty="0" smtClean="0">
                <a:solidFill>
                  <a:srgbClr val="002060"/>
                </a:solidFill>
              </a:rPr>
              <a:t>عمليات التدقيق </a:t>
            </a:r>
            <a:endParaRPr lang="en-US" sz="7200" b="1" dirty="0">
              <a:solidFill>
                <a:srgbClr val="002060"/>
              </a:solidFill>
            </a:endParaRPr>
          </a:p>
        </p:txBody>
      </p:sp>
      <p:sp>
        <p:nvSpPr>
          <p:cNvPr id="3" name="Content Placeholder 2"/>
          <p:cNvSpPr>
            <a:spLocks noGrp="1"/>
          </p:cNvSpPr>
          <p:nvPr>
            <p:ph idx="1"/>
          </p:nvPr>
        </p:nvSpPr>
        <p:spPr>
          <a:xfrm>
            <a:off x="701990" y="2026919"/>
            <a:ext cx="11357930" cy="3124201"/>
          </a:xfrm>
        </p:spPr>
        <p:txBody>
          <a:bodyPr>
            <a:normAutofit/>
          </a:bodyPr>
          <a:lstStyle/>
          <a:p>
            <a:pPr algn="ctr" rtl="1"/>
            <a:r>
              <a:rPr lang="ar-IQ" sz="4400" b="1" dirty="0" smtClean="0"/>
              <a:t>وهي الحسابات التي تكون بصفة</a:t>
            </a:r>
            <a:br>
              <a:rPr lang="ar-IQ" sz="4400" b="1" dirty="0" smtClean="0"/>
            </a:br>
            <a:r>
              <a:rPr lang="ar-IQ" sz="4400" b="1" dirty="0" smtClean="0"/>
              <a:t> (</a:t>
            </a:r>
            <a:r>
              <a:rPr lang="ar-IQ" sz="4400" b="1" dirty="0" smtClean="0">
                <a:solidFill>
                  <a:schemeClr val="accent1"/>
                </a:solidFill>
              </a:rPr>
              <a:t>عميد، معاون عميد، رئيس فرع</a:t>
            </a:r>
            <a:r>
              <a:rPr lang="ar-IQ" sz="4400" b="1" dirty="0" smtClean="0"/>
              <a:t>) </a:t>
            </a:r>
            <a:br>
              <a:rPr lang="ar-IQ" sz="4400" b="1" dirty="0" smtClean="0"/>
            </a:br>
            <a:r>
              <a:rPr lang="ar-IQ" sz="4400" b="1" dirty="0" smtClean="0"/>
              <a:t>والغرض منها متابعة سير العملية والمراقبة للبيانات عند الضرورة</a:t>
            </a:r>
            <a:endParaRPr lang="en-US" sz="4400" b="1" dirty="0"/>
          </a:p>
        </p:txBody>
      </p:sp>
    </p:spTree>
    <p:extLst>
      <p:ext uri="{BB962C8B-B14F-4D97-AF65-F5344CB8AC3E}">
        <p14:creationId xmlns:p14="http://schemas.microsoft.com/office/powerpoint/2010/main" val="204660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124" y="0"/>
            <a:ext cx="4922610" cy="571500"/>
          </a:xfrm>
        </p:spPr>
        <p:txBody>
          <a:bodyPr>
            <a:normAutofit fontScale="90000"/>
          </a:bodyPr>
          <a:lstStyle/>
          <a:p>
            <a:r>
              <a:rPr lang="ar-IQ" b="1" dirty="0" smtClean="0">
                <a:solidFill>
                  <a:schemeClr val="accent6"/>
                </a:solidFill>
                <a:effectLst>
                  <a:outerShdw blurRad="38100" dist="38100" dir="2700000" algn="tl">
                    <a:srgbClr val="000000">
                      <a:alpha val="43137"/>
                    </a:srgbClr>
                  </a:outerShdw>
                </a:effectLst>
              </a:rPr>
              <a:t>واجهة مخول الكلية</a:t>
            </a:r>
            <a:endParaRPr lang="en-US" b="1" dirty="0">
              <a:solidFill>
                <a:schemeClr val="accent6"/>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71500"/>
            <a:ext cx="12192000" cy="6286500"/>
          </a:xfrm>
        </p:spPr>
      </p:pic>
    </p:spTree>
    <p:extLst>
      <p:ext uri="{BB962C8B-B14F-4D97-AF65-F5344CB8AC3E}">
        <p14:creationId xmlns:p14="http://schemas.microsoft.com/office/powerpoint/2010/main" val="213845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1" y="0"/>
            <a:ext cx="10018713" cy="669471"/>
          </a:xfrm>
        </p:spPr>
        <p:txBody>
          <a:bodyPr>
            <a:normAutofit fontScale="90000"/>
          </a:bodyPr>
          <a:lstStyle/>
          <a:p>
            <a:r>
              <a:rPr lang="ar-IQ" b="1" dirty="0" smtClean="0">
                <a:solidFill>
                  <a:schemeClr val="accent6"/>
                </a:solidFill>
              </a:rPr>
              <a:t>انشاء حسابات وإدارة المستخدمين </a:t>
            </a:r>
            <a:endParaRPr lang="en-US" b="1" dirty="0">
              <a:solidFill>
                <a:schemeClr val="accent6"/>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69471"/>
            <a:ext cx="12192000" cy="6188529"/>
          </a:xfrm>
        </p:spPr>
      </p:pic>
    </p:spTree>
    <p:extLst>
      <p:ext uri="{BB962C8B-B14F-4D97-AF65-F5344CB8AC3E}">
        <p14:creationId xmlns:p14="http://schemas.microsoft.com/office/powerpoint/2010/main" val="2160764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90</TotalTime>
  <Words>406</Words>
  <Application>Microsoft Office PowerPoint</Application>
  <PresentationFormat>Widescreen</PresentationFormat>
  <Paragraphs>36</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Tahoma</vt:lpstr>
      <vt:lpstr>Wingdings</vt:lpstr>
      <vt:lpstr>Parallax</vt:lpstr>
      <vt:lpstr>منصة اقساط طلاب الجامعة  المستنصرية  </vt:lpstr>
      <vt:lpstr>اهداف المنصة</vt:lpstr>
      <vt:lpstr>هنالك 4 صلاحيات داخل المنصة تبدا من (مسؤول الكلية – صلاحيات التسجيل –  صلاحيات قسم أولية ودراسات عليا –  صلاحيات تدقيق)  اول خطوة في كل سنة هو استلام حسابات جديدة وتوزيعها على المخولين، ثم فتح سنة دراسية خاصة بهذه السنة.  كل الصلاحيات داخل كل قسم لها دور واحد مشابه مثل التسجيل والقسم والخ... الغرض من توزيع اكثر من صلاحية هو تقليل الجهد. </vt:lpstr>
      <vt:lpstr>صلاحيات مسؤول الكلية: </vt:lpstr>
      <vt:lpstr>عمل مسؤول التسجيل:</vt:lpstr>
      <vt:lpstr>عمل مسؤول القسم:</vt:lpstr>
      <vt:lpstr>عمليات التدقيق </vt:lpstr>
      <vt:lpstr>واجهة مخول الكلية</vt:lpstr>
      <vt:lpstr>انشاء حسابات وإدارة المستخدمين </vt:lpstr>
      <vt:lpstr>فتح سنة دراسية</vt:lpstr>
      <vt:lpstr>واجهة مسؤول قسم</vt:lpstr>
      <vt:lpstr>إضافة قسط</vt:lpstr>
      <vt:lpstr>ترحيل البيانات</vt:lpstr>
      <vt:lpstr>واجهة مستخدم مسؤول التسجيل</vt:lpstr>
      <vt:lpstr>تسجيل الطلاب</vt:lpstr>
      <vt:lpstr>إضافة طالب جديد</vt:lpstr>
      <vt:lpstr>تسجيل الطلاب في المرحلة الدراسية</vt:lpstr>
      <vt:lpstr>الطلاب المغلقة قيودهم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منصة تسجيل واستحصال  أقساط الطلبة </dc:title>
  <dc:creator>DELL</dc:creator>
  <cp:lastModifiedBy>DELL</cp:lastModifiedBy>
  <cp:revision>9</cp:revision>
  <dcterms:created xsi:type="dcterms:W3CDTF">2026-04-12T07:37:13Z</dcterms:created>
  <dcterms:modified xsi:type="dcterms:W3CDTF">2026-04-13T06:54:56Z</dcterms:modified>
</cp:coreProperties>
</file>