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7" r:id="rId2"/>
    <p:sldId id="257" r:id="rId3"/>
    <p:sldId id="258" r:id="rId4"/>
    <p:sldId id="259" r:id="rId5"/>
    <p:sldId id="275" r:id="rId6"/>
    <p:sldId id="260" r:id="rId7"/>
    <p:sldId id="261" r:id="rId8"/>
    <p:sldId id="264" r:id="rId9"/>
    <p:sldId id="265" r:id="rId10"/>
    <p:sldId id="266" r:id="rId11"/>
    <p:sldId id="267" r:id="rId12"/>
    <p:sldId id="271" r:id="rId13"/>
    <p:sldId id="272" r:id="rId14"/>
    <p:sldId id="273" r:id="rId15"/>
    <p:sldId id="274" r:id="rId16"/>
    <p:sldId id="268"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3DF7F7"/>
    <a:srgbClr val="55DEDB"/>
    <a:srgbClr val="F3F4BE"/>
    <a:srgbClr val="B4F5FE"/>
    <a:srgbClr val="CCCCFF"/>
    <a:srgbClr val="FDF0E7"/>
    <a:srgbClr val="D9F6F7"/>
    <a:srgbClr val="CCFED7"/>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3979" autoAdjust="0"/>
  </p:normalViewPr>
  <p:slideViewPr>
    <p:cSldViewPr snapToGrid="0">
      <p:cViewPr varScale="1">
        <p:scale>
          <a:sx n="70" d="100"/>
          <a:sy n="70" d="100"/>
        </p:scale>
        <p:origin x="7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77B83-F0C3-4F05-8220-F7260A9B1F0A}" type="datetimeFigureOut">
              <a:rPr lang="en-US" smtClean="0"/>
              <a:t>12/16/2024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403A2A-8EA1-4EC0-9F88-F440A5B431D0}" type="slidenum">
              <a:rPr lang="en-US" smtClean="0"/>
              <a:t>‹#›</a:t>
            </a:fld>
            <a:endParaRPr lang="en-US"/>
          </a:p>
        </p:txBody>
      </p:sp>
    </p:spTree>
    <p:extLst>
      <p:ext uri="{BB962C8B-B14F-4D97-AF65-F5344CB8AC3E}">
        <p14:creationId xmlns:p14="http://schemas.microsoft.com/office/powerpoint/2010/main" val="696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12403A2A-8EA1-4EC0-9F88-F440A5B431D0}" type="slidenum">
              <a:rPr lang="en-US" smtClean="0"/>
              <a:t>1</a:t>
            </a:fld>
            <a:endParaRPr lang="en-US"/>
          </a:p>
        </p:txBody>
      </p:sp>
    </p:spTree>
    <p:extLst>
      <p:ext uri="{BB962C8B-B14F-4D97-AF65-F5344CB8AC3E}">
        <p14:creationId xmlns:p14="http://schemas.microsoft.com/office/powerpoint/2010/main" val="65961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03A2A-8EA1-4EC0-9F88-F440A5B431D0}" type="slidenum">
              <a:rPr lang="en-US" smtClean="0"/>
              <a:t>8</a:t>
            </a:fld>
            <a:endParaRPr lang="en-US"/>
          </a:p>
        </p:txBody>
      </p:sp>
    </p:spTree>
    <p:extLst>
      <p:ext uri="{BB962C8B-B14F-4D97-AF65-F5344CB8AC3E}">
        <p14:creationId xmlns:p14="http://schemas.microsoft.com/office/powerpoint/2010/main" val="1151299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6FFE6F-7490-4E3F-A9A6-EB119594093F}"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291B9-9F1F-4A7B-96E6-659A04D917A4}" type="slidenum">
              <a:rPr lang="en-US" smtClean="0"/>
              <a:t>‹#›</a:t>
            </a:fld>
            <a:endParaRPr lang="en-US"/>
          </a:p>
        </p:txBody>
      </p:sp>
    </p:spTree>
    <p:extLst>
      <p:ext uri="{BB962C8B-B14F-4D97-AF65-F5344CB8AC3E}">
        <p14:creationId xmlns:p14="http://schemas.microsoft.com/office/powerpoint/2010/main" val="74628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6FFE6F-7490-4E3F-A9A6-EB119594093F}"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291B9-9F1F-4A7B-96E6-659A04D917A4}" type="slidenum">
              <a:rPr lang="en-US" smtClean="0"/>
              <a:t>‹#›</a:t>
            </a:fld>
            <a:endParaRPr lang="en-US"/>
          </a:p>
        </p:txBody>
      </p:sp>
    </p:spTree>
    <p:extLst>
      <p:ext uri="{BB962C8B-B14F-4D97-AF65-F5344CB8AC3E}">
        <p14:creationId xmlns:p14="http://schemas.microsoft.com/office/powerpoint/2010/main" val="2119128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6FFE6F-7490-4E3F-A9A6-EB119594093F}"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291B9-9F1F-4A7B-96E6-659A04D917A4}" type="slidenum">
              <a:rPr lang="en-US" smtClean="0"/>
              <a:t>‹#›</a:t>
            </a:fld>
            <a:endParaRPr lang="en-US"/>
          </a:p>
        </p:txBody>
      </p:sp>
    </p:spTree>
    <p:extLst>
      <p:ext uri="{BB962C8B-B14F-4D97-AF65-F5344CB8AC3E}">
        <p14:creationId xmlns:p14="http://schemas.microsoft.com/office/powerpoint/2010/main" val="383750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6FFE6F-7490-4E3F-A9A6-EB119594093F}"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291B9-9F1F-4A7B-96E6-659A04D917A4}" type="slidenum">
              <a:rPr lang="en-US" smtClean="0"/>
              <a:t>‹#›</a:t>
            </a:fld>
            <a:endParaRPr lang="en-US"/>
          </a:p>
        </p:txBody>
      </p:sp>
    </p:spTree>
    <p:extLst>
      <p:ext uri="{BB962C8B-B14F-4D97-AF65-F5344CB8AC3E}">
        <p14:creationId xmlns:p14="http://schemas.microsoft.com/office/powerpoint/2010/main" val="38583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6FFE6F-7490-4E3F-A9A6-EB119594093F}"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291B9-9F1F-4A7B-96E6-659A04D917A4}" type="slidenum">
              <a:rPr lang="en-US" smtClean="0"/>
              <a:t>‹#›</a:t>
            </a:fld>
            <a:endParaRPr lang="en-US"/>
          </a:p>
        </p:txBody>
      </p:sp>
    </p:spTree>
    <p:extLst>
      <p:ext uri="{BB962C8B-B14F-4D97-AF65-F5344CB8AC3E}">
        <p14:creationId xmlns:p14="http://schemas.microsoft.com/office/powerpoint/2010/main" val="151435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6FFE6F-7490-4E3F-A9A6-EB119594093F}"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291B9-9F1F-4A7B-96E6-659A04D917A4}" type="slidenum">
              <a:rPr lang="en-US" smtClean="0"/>
              <a:t>‹#›</a:t>
            </a:fld>
            <a:endParaRPr lang="en-US"/>
          </a:p>
        </p:txBody>
      </p:sp>
    </p:spTree>
    <p:extLst>
      <p:ext uri="{BB962C8B-B14F-4D97-AF65-F5344CB8AC3E}">
        <p14:creationId xmlns:p14="http://schemas.microsoft.com/office/powerpoint/2010/main" val="153794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6FFE6F-7490-4E3F-A9A6-EB119594093F}" type="datetimeFigureOut">
              <a:rPr lang="en-US" smtClean="0"/>
              <a:t>12/16/2024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3291B9-9F1F-4A7B-96E6-659A04D917A4}" type="slidenum">
              <a:rPr lang="en-US" smtClean="0"/>
              <a:t>‹#›</a:t>
            </a:fld>
            <a:endParaRPr lang="en-US"/>
          </a:p>
        </p:txBody>
      </p:sp>
    </p:spTree>
    <p:extLst>
      <p:ext uri="{BB962C8B-B14F-4D97-AF65-F5344CB8AC3E}">
        <p14:creationId xmlns:p14="http://schemas.microsoft.com/office/powerpoint/2010/main" val="303568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6FFE6F-7490-4E3F-A9A6-EB119594093F}" type="datetimeFigureOut">
              <a:rPr lang="en-US" smtClean="0"/>
              <a:t>12/16/2024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3291B9-9F1F-4A7B-96E6-659A04D917A4}" type="slidenum">
              <a:rPr lang="en-US" smtClean="0"/>
              <a:t>‹#›</a:t>
            </a:fld>
            <a:endParaRPr lang="en-US"/>
          </a:p>
        </p:txBody>
      </p:sp>
    </p:spTree>
    <p:extLst>
      <p:ext uri="{BB962C8B-B14F-4D97-AF65-F5344CB8AC3E}">
        <p14:creationId xmlns:p14="http://schemas.microsoft.com/office/powerpoint/2010/main" val="2483682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FFE6F-7490-4E3F-A9A6-EB119594093F}" type="datetimeFigureOut">
              <a:rPr lang="en-US" smtClean="0"/>
              <a:t>12/16/2024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3291B9-9F1F-4A7B-96E6-659A04D917A4}" type="slidenum">
              <a:rPr lang="en-US" smtClean="0"/>
              <a:t>‹#›</a:t>
            </a:fld>
            <a:endParaRPr lang="en-US"/>
          </a:p>
        </p:txBody>
      </p:sp>
    </p:spTree>
    <p:extLst>
      <p:ext uri="{BB962C8B-B14F-4D97-AF65-F5344CB8AC3E}">
        <p14:creationId xmlns:p14="http://schemas.microsoft.com/office/powerpoint/2010/main" val="1959098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6FFE6F-7490-4E3F-A9A6-EB119594093F}"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291B9-9F1F-4A7B-96E6-659A04D917A4}" type="slidenum">
              <a:rPr lang="en-US" smtClean="0"/>
              <a:t>‹#›</a:t>
            </a:fld>
            <a:endParaRPr lang="en-US"/>
          </a:p>
        </p:txBody>
      </p:sp>
    </p:spTree>
    <p:extLst>
      <p:ext uri="{BB962C8B-B14F-4D97-AF65-F5344CB8AC3E}">
        <p14:creationId xmlns:p14="http://schemas.microsoft.com/office/powerpoint/2010/main" val="106526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6FFE6F-7490-4E3F-A9A6-EB119594093F}"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291B9-9F1F-4A7B-96E6-659A04D917A4}" type="slidenum">
              <a:rPr lang="en-US" smtClean="0"/>
              <a:t>‹#›</a:t>
            </a:fld>
            <a:endParaRPr lang="en-US"/>
          </a:p>
        </p:txBody>
      </p:sp>
    </p:spTree>
    <p:extLst>
      <p:ext uri="{BB962C8B-B14F-4D97-AF65-F5344CB8AC3E}">
        <p14:creationId xmlns:p14="http://schemas.microsoft.com/office/powerpoint/2010/main" val="2259262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FFE6F-7490-4E3F-A9A6-EB119594093F}" type="datetimeFigureOut">
              <a:rPr lang="en-US" smtClean="0"/>
              <a:t>12/16/2024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291B9-9F1F-4A7B-96E6-659A04D917A4}" type="slidenum">
              <a:rPr lang="en-US" smtClean="0"/>
              <a:t>‹#›</a:t>
            </a:fld>
            <a:endParaRPr lang="en-US"/>
          </a:p>
        </p:txBody>
      </p:sp>
    </p:spTree>
    <p:extLst>
      <p:ext uri="{BB962C8B-B14F-4D97-AF65-F5344CB8AC3E}">
        <p14:creationId xmlns:p14="http://schemas.microsoft.com/office/powerpoint/2010/main" val="2710339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3"/>
          <a:stretch>
            <a:fillRect/>
          </a:stretch>
        </p:blipFill>
        <p:spPr>
          <a:xfrm>
            <a:off x="718783" y="464023"/>
            <a:ext cx="9298674" cy="5909481"/>
          </a:xfrm>
          <a:prstGeom prst="rect">
            <a:avLst/>
          </a:prstGeom>
        </p:spPr>
      </p:pic>
      <p:pic>
        <p:nvPicPr>
          <p:cNvPr id="11" name="Picture 12"/>
          <p:cNvPicPr>
            <a:picLocks noChangeAspect="1"/>
          </p:cNvPicPr>
          <p:nvPr/>
        </p:nvPicPr>
        <p:blipFill>
          <a:blip r:embed="rId4"/>
          <a:stretch>
            <a:fillRect/>
          </a:stretch>
        </p:blipFill>
        <p:spPr>
          <a:xfrm>
            <a:off x="7947989" y="3411941"/>
            <a:ext cx="4138936" cy="3446060"/>
          </a:xfrm>
          <a:prstGeom prst="rect">
            <a:avLst/>
          </a:prstGeom>
        </p:spPr>
      </p:pic>
    </p:spTree>
    <p:extLst>
      <p:ext uri="{BB962C8B-B14F-4D97-AF65-F5344CB8AC3E}">
        <p14:creationId xmlns:p14="http://schemas.microsoft.com/office/powerpoint/2010/main" val="1885932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122" y="304801"/>
            <a:ext cx="11631562" cy="6361470"/>
          </a:xfrm>
          <a:solidFill>
            <a:schemeClr val="accent2">
              <a:lumMod val="20000"/>
              <a:lumOff val="80000"/>
            </a:schemeClr>
          </a:solidFill>
          <a:ln>
            <a:solidFill>
              <a:schemeClr val="tx1"/>
            </a:solidFill>
          </a:ln>
        </p:spPr>
        <p:txBody>
          <a:bodyPr>
            <a:normAutofit lnSpcReduction="10000"/>
          </a:bodyPr>
          <a:lstStyle/>
          <a:p>
            <a:pPr marL="0" algn="just" rtl="1">
              <a:lnSpc>
                <a:spcPct val="115000"/>
              </a:lnSpc>
              <a:spcBef>
                <a:spcPts val="0"/>
              </a:spcBef>
              <a:spcAft>
                <a:spcPts val="1000"/>
              </a:spcAft>
            </a:pPr>
            <a:endParaRPr lang="ar-IQ" sz="2000" dirty="0">
              <a:latin typeface="Calibri" panose="020F0502020204030204" pitchFamily="34" charset="0"/>
              <a:ea typeface="Calibri" panose="020F0502020204030204" pitchFamily="34" charset="0"/>
            </a:endParaRPr>
          </a:p>
          <a:p>
            <a:pPr marL="0" indent="0" algn="just" rtl="1">
              <a:lnSpc>
                <a:spcPct val="115000"/>
              </a:lnSpc>
              <a:spcBef>
                <a:spcPts val="0"/>
              </a:spcBef>
              <a:spcAft>
                <a:spcPts val="1000"/>
              </a:spcAft>
              <a:buNone/>
            </a:pPr>
            <a:r>
              <a:rPr lang="ar-IQ" sz="3200" dirty="0">
                <a:solidFill>
                  <a:srgbClr val="FF0000"/>
                </a:solidFill>
                <a:latin typeface="Calibri" panose="020F0502020204030204" pitchFamily="34" charset="0"/>
                <a:ea typeface="Calibri" panose="020F0502020204030204" pitchFamily="34" charset="0"/>
              </a:rPr>
              <a:t>أولا:- </a:t>
            </a:r>
            <a:r>
              <a:rPr lang="ar-IQ" sz="3200" dirty="0">
                <a:latin typeface="Calibri" panose="020F0502020204030204" pitchFamily="34" charset="0"/>
                <a:ea typeface="Calibri" panose="020F0502020204030204" pitchFamily="34" charset="0"/>
              </a:rPr>
              <a:t>العمل بشكل دوري على </a:t>
            </a:r>
            <a:r>
              <a:rPr lang="ar-IQ" sz="3200" b="1" dirty="0">
                <a:solidFill>
                  <a:srgbClr val="FF0000"/>
                </a:solidFill>
                <a:latin typeface="Calibri" panose="020F0502020204030204" pitchFamily="34" charset="0"/>
                <a:ea typeface="Calibri" panose="020F0502020204030204" pitchFamily="34" charset="0"/>
              </a:rPr>
              <a:t>استعراض وتقييم وتنقيح القوانين الجنائية </a:t>
            </a:r>
            <a:r>
              <a:rPr lang="ar-IQ" sz="3200" dirty="0">
                <a:latin typeface="Calibri" panose="020F0502020204030204" pitchFamily="34" charset="0"/>
                <a:ea typeface="Calibri" panose="020F0502020204030204" pitchFamily="34" charset="0"/>
              </a:rPr>
              <a:t>لضمان فائدتها وفعاليتها في :-</a:t>
            </a:r>
          </a:p>
          <a:p>
            <a:pPr marL="0" indent="0" algn="just" rtl="1">
              <a:lnSpc>
                <a:spcPct val="115000"/>
              </a:lnSpc>
              <a:spcBef>
                <a:spcPts val="0"/>
              </a:spcBef>
              <a:spcAft>
                <a:spcPts val="1000"/>
              </a:spcAft>
              <a:buNone/>
            </a:pPr>
            <a:r>
              <a:rPr lang="ar-IQ" sz="3200" dirty="0">
                <a:latin typeface="Calibri" panose="020F0502020204030204" pitchFamily="34" charset="0"/>
                <a:ea typeface="Calibri" panose="020F0502020204030204" pitchFamily="34" charset="0"/>
              </a:rPr>
              <a:t>- القضاء على العنف ضد المرأة وإلغاء اﻷحكام التي تجيز العنف ضد المرأة أو تتغاضى عنه.</a:t>
            </a:r>
          </a:p>
          <a:p>
            <a:pPr marL="0" indent="0" algn="just" rtl="1">
              <a:lnSpc>
                <a:spcPct val="115000"/>
              </a:lnSpc>
              <a:spcBef>
                <a:spcPts val="0"/>
              </a:spcBef>
              <a:spcAft>
                <a:spcPts val="1000"/>
              </a:spcAft>
              <a:buNone/>
            </a:pPr>
            <a:r>
              <a:rPr lang="ar-IQ" sz="3200" dirty="0">
                <a:latin typeface="Calibri" panose="020F0502020204030204" pitchFamily="34" charset="0"/>
                <a:ea typeface="Calibri" panose="020F0502020204030204" pitchFamily="34" charset="0"/>
              </a:rPr>
              <a:t> - كي تضمن تحريم جميع أفعال العنف المرتكبة ضد المرأة، أو تعتمد تدابير لهذا الغرض إن لم يتيسر القيام بذلك؛</a:t>
            </a:r>
          </a:p>
          <a:p>
            <a:pPr algn="just" rtl="1">
              <a:lnSpc>
                <a:spcPct val="115000"/>
              </a:lnSpc>
              <a:spcBef>
                <a:spcPts val="0"/>
              </a:spcBef>
              <a:spcAft>
                <a:spcPts val="1000"/>
              </a:spcAft>
              <a:buFontTx/>
              <a:buChar char="-"/>
            </a:pPr>
            <a:r>
              <a:rPr lang="ar-IQ" sz="3200" dirty="0">
                <a:latin typeface="Calibri" panose="020F0502020204030204" pitchFamily="34" charset="0"/>
                <a:ea typeface="Calibri" panose="020F0502020204030204" pitchFamily="34" charset="0"/>
              </a:rPr>
              <a:t>إمكانية تقييد حيازة واستخدام الأسلحة النارية وغيرها من الأسلحة التي ينظم القانون حيازتها واستخدامها</a:t>
            </a:r>
          </a:p>
          <a:p>
            <a:pPr algn="just" rtl="1">
              <a:lnSpc>
                <a:spcPct val="115000"/>
              </a:lnSpc>
              <a:spcBef>
                <a:spcPts val="0"/>
              </a:spcBef>
              <a:spcAft>
                <a:spcPts val="1000"/>
              </a:spcAft>
              <a:buFontTx/>
              <a:buChar char="-"/>
            </a:pPr>
            <a:r>
              <a:rPr lang="ar-IQ" sz="3200" dirty="0">
                <a:latin typeface="Calibri" panose="020F0502020204030204" pitchFamily="34" charset="0"/>
                <a:ea typeface="Calibri" panose="020F0502020204030204" pitchFamily="34" charset="0"/>
              </a:rPr>
              <a:t>إمكانية منع الأشخاص من التحرش بالنساء أو تخويفهن أو تهديدهن أو ردعهم عن ذلك، في إطار النظم القانونية الوطنية للدول.</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93946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149" y="353961"/>
            <a:ext cx="11818374" cy="6302479"/>
          </a:xfrm>
          <a:solidFill>
            <a:srgbClr val="CCFED7"/>
          </a:solidFill>
        </p:spPr>
        <p:txBody>
          <a:bodyPr>
            <a:noAutofit/>
          </a:bodyPr>
          <a:lstStyle/>
          <a:p>
            <a:pPr marL="0" indent="0" algn="r">
              <a:buNone/>
            </a:pPr>
            <a:r>
              <a:rPr lang="ar-IQ" sz="3200" b="1" dirty="0">
                <a:solidFill>
                  <a:srgbClr val="FF0000"/>
                </a:solidFill>
              </a:rPr>
              <a:t>ثانياً :-  </a:t>
            </a:r>
            <a:r>
              <a:rPr lang="ar-IQ" dirty="0"/>
              <a:t>تحث الدول على </a:t>
            </a:r>
            <a:r>
              <a:rPr lang="ar-IQ" b="1" dirty="0">
                <a:solidFill>
                  <a:srgbClr val="FF0000"/>
                </a:solidFill>
              </a:rPr>
              <a:t>استعراض إجراءاتها الجنائية وتقييمها وتنقيحها</a:t>
            </a:r>
            <a:r>
              <a:rPr lang="ar-IQ" dirty="0"/>
              <a:t>، بحسب الاقتضاء، لضمان ما يلي:</a:t>
            </a:r>
          </a:p>
          <a:p>
            <a:pPr marL="0" indent="0" algn="r">
              <a:buNone/>
            </a:pPr>
            <a:endParaRPr lang="ar-IQ" sz="1400" dirty="0"/>
          </a:p>
          <a:p>
            <a:pPr marL="0" indent="0" algn="r">
              <a:buNone/>
            </a:pPr>
            <a:r>
              <a:rPr lang="ar-IQ" sz="2400" dirty="0"/>
              <a:t>-أن تكون لقوات الشرطة، الحصول على إذن قضائي، حيثما تقتضي القوانين الوطنية ذلك، سلطة كافية لدخول المباني والقيام بعمليات الاعتقال في قضايا العنف ضد المرأة، بما في ذلك مصادرة الأسلحة</a:t>
            </a:r>
            <a:r>
              <a:rPr lang="ar-IQ" sz="1400" dirty="0"/>
              <a:t>؛</a:t>
            </a:r>
          </a:p>
          <a:p>
            <a:pPr marL="0" indent="0" algn="r">
              <a:buNone/>
            </a:pPr>
            <a:endParaRPr lang="ar-IQ" sz="1400" dirty="0"/>
          </a:p>
          <a:p>
            <a:pPr marL="0" indent="0" algn="r">
              <a:buNone/>
            </a:pPr>
            <a:r>
              <a:rPr lang="ar-IQ" sz="2400" dirty="0"/>
              <a:t>-إعطاء المرأة التي تعرضت للعنـف فرصـة للإدلاء بشهادتهـا فـي الدعـوى القضائية، مساوية للفرصة الممنوحة لغيرها من الشهود، وإتاحة تدابير تيسر للمرأة اﻹدﻻء بشهادتها وتحمي حياتها الخاصة؛</a:t>
            </a:r>
          </a:p>
          <a:p>
            <a:pPr marL="0" indent="0" algn="r">
              <a:buNone/>
            </a:pPr>
            <a:endParaRPr lang="ar-IQ" sz="2400" dirty="0"/>
          </a:p>
          <a:p>
            <a:pPr marL="0" indent="0" algn="r">
              <a:buNone/>
            </a:pPr>
            <a:r>
              <a:rPr lang="ar-IQ" sz="2400" dirty="0"/>
              <a:t>- عدم التمييز ضد المرأة في قواعد الدفاع ومبادئه، وعدم تمكين مرتكبي العنف ضد المرأة من الإفلات من المسؤولية الجنائية على أساس دفوع من قبيل الشرف أو الاستفزاز؛</a:t>
            </a:r>
          </a:p>
          <a:p>
            <a:pPr marL="0" indent="0" algn="r">
              <a:buNone/>
            </a:pPr>
            <a:endParaRPr lang="ar-IQ" sz="1400" dirty="0"/>
          </a:p>
          <a:p>
            <a:pPr marL="0" indent="0" algn="r">
              <a:buNone/>
            </a:pPr>
            <a:r>
              <a:rPr lang="ar-IQ" sz="1400" dirty="0"/>
              <a:t>- </a:t>
            </a:r>
            <a:r>
              <a:rPr lang="ar-IQ" sz="2400" dirty="0"/>
              <a:t>عدم رفع المسؤولية الجنائية عموما أو غيرها من المسؤوليات عن الجناة الذين يرتكبون أفعال عنف ضد المرأة عن غير قصد تحت تأثير الكحول أو المخدرات.</a:t>
            </a:r>
            <a:endParaRPr lang="ar-IQ" sz="1400" dirty="0"/>
          </a:p>
        </p:txBody>
      </p:sp>
    </p:spTree>
    <p:extLst>
      <p:ext uri="{BB962C8B-B14F-4D97-AF65-F5344CB8AC3E}">
        <p14:creationId xmlns:p14="http://schemas.microsoft.com/office/powerpoint/2010/main" val="232395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4297" y="176980"/>
            <a:ext cx="11700387" cy="3215149"/>
          </a:xfrm>
          <a:solidFill>
            <a:srgbClr val="D9F6F7"/>
          </a:solidFill>
          <a:ln>
            <a:solidFill>
              <a:srgbClr val="002060"/>
            </a:solidFill>
          </a:ln>
        </p:spPr>
        <p:txBody>
          <a:bodyPr>
            <a:normAutofit/>
          </a:bodyPr>
          <a:lstStyle/>
          <a:p>
            <a:pPr algn="r" rtl="1">
              <a:lnSpc>
                <a:spcPct val="100000"/>
              </a:lnSpc>
            </a:pPr>
            <a:r>
              <a:rPr lang="ar-IQ" b="1" dirty="0">
                <a:solidFill>
                  <a:srgbClr val="FF0000"/>
                </a:solidFill>
              </a:rPr>
              <a:t>ثالثا :- </a:t>
            </a:r>
            <a:r>
              <a:rPr lang="ar-IQ" dirty="0"/>
              <a:t>ضمان أن </a:t>
            </a:r>
            <a:r>
              <a:rPr lang="ar-IQ" b="1" dirty="0">
                <a:solidFill>
                  <a:srgbClr val="FF0000"/>
                </a:solidFill>
              </a:rPr>
              <a:t>تراعى في إجراءات الشرطة</a:t>
            </a:r>
            <a:r>
              <a:rPr lang="ar-IQ" dirty="0"/>
              <a:t>، بما في ذلك القرارات المتخذة بشأن إلقاء القبض على مرتكب العنف واحتجازه والشروط المتعلقة بالإفراج عنه بأي شكل من الأشكال، ضرورة سلامة الضحية وسائر الأشخاص الذين تربطهم بها صلة أسرية أو اجتماعية أو غيرها، وضمان أن تسفر هذه الإجراءات أيضا عن درء أي أعمال عنف جديدة</a:t>
            </a:r>
          </a:p>
          <a:p>
            <a:pPr algn="r" rtl="1">
              <a:lnSpc>
                <a:spcPct val="100000"/>
              </a:lnSpc>
            </a:pPr>
            <a:r>
              <a:rPr lang="ar-IQ" dirty="0"/>
              <a:t>- تخويل الشرطة صلاحية التصدي الفوري لحالات العنف ضد المرأة.                                               </a:t>
            </a:r>
          </a:p>
          <a:p>
            <a:pPr algn="r" rtl="1">
              <a:lnSpc>
                <a:spcPct val="100000"/>
              </a:lnSpc>
            </a:pPr>
            <a:r>
              <a:rPr lang="ar-IQ" dirty="0"/>
              <a:t>- ضمان أن تكون ممارسة الشرطة سلطاتها وفقا لسيادة القانون وقواعد السلوك، وضمان إمكانية مساءلة الشرطة عن أي انتهاك لذلك</a:t>
            </a:r>
          </a:p>
          <a:p>
            <a:pPr algn="r" rtl="1">
              <a:lnSpc>
                <a:spcPct val="100000"/>
              </a:lnSpc>
            </a:pPr>
            <a:r>
              <a:rPr lang="ar-IQ" dirty="0"/>
              <a:t>- تشجيع النساء على الانضمام إلى قوات الشرطة، بما في ذلك الانضمام إلى تلك القوات على مستوى العمليات.</a:t>
            </a:r>
            <a:endParaRPr lang="en-US" dirty="0"/>
          </a:p>
        </p:txBody>
      </p:sp>
      <p:sp>
        <p:nvSpPr>
          <p:cNvPr id="4" name="Rectangle 3"/>
          <p:cNvSpPr/>
          <p:nvPr/>
        </p:nvSpPr>
        <p:spPr>
          <a:xfrm>
            <a:off x="334297" y="3547533"/>
            <a:ext cx="11700387" cy="3098799"/>
          </a:xfrm>
          <a:prstGeom prst="rect">
            <a:avLst/>
          </a:prstGeom>
          <a:solidFill>
            <a:srgbClr val="FDF0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IQ" sz="2000" b="1" dirty="0">
                <a:solidFill>
                  <a:srgbClr val="FF0000"/>
                </a:solidFill>
              </a:rPr>
              <a:t>رابعاً:- </a:t>
            </a:r>
            <a:r>
              <a:rPr lang="ar-IQ" sz="2000" dirty="0">
                <a:solidFill>
                  <a:schemeClr val="tx1"/>
                </a:solidFill>
              </a:rPr>
              <a:t>استعراض وتقييم وتنقيح </a:t>
            </a:r>
            <a:r>
              <a:rPr lang="ar-IQ" sz="2000" b="1" dirty="0">
                <a:solidFill>
                  <a:srgbClr val="FF0000"/>
                </a:solidFill>
              </a:rPr>
              <a:t>سياساتها وإجراءاتها المتعلقة بإصدار اﻷحكام</a:t>
            </a:r>
            <a:r>
              <a:rPr lang="ar-IQ" sz="2000" dirty="0">
                <a:solidFill>
                  <a:schemeClr val="tx1"/>
                </a:solidFill>
              </a:rPr>
              <a:t>، لضمان تحقيقها اﻷهداف التالية:</a:t>
            </a:r>
          </a:p>
          <a:p>
            <a:pPr algn="r"/>
            <a:r>
              <a:rPr lang="en-US" sz="2000" dirty="0">
                <a:solidFill>
                  <a:schemeClr val="tx1"/>
                </a:solidFill>
              </a:rPr>
              <a:t> </a:t>
            </a:r>
            <a:r>
              <a:rPr lang="ar-IQ" sz="2400" dirty="0">
                <a:solidFill>
                  <a:schemeClr val="tx1"/>
                </a:solidFill>
              </a:rPr>
              <a:t>محاسبة المجرمين على أعمالهم المتعلقة بالعنف ضد المرأة؛ ووضع حد للسلوك العنيف</a:t>
            </a:r>
            <a:r>
              <a:rPr lang="en-US" sz="2400" dirty="0">
                <a:solidFill>
                  <a:schemeClr val="tx1"/>
                </a:solidFill>
              </a:rPr>
              <a:t> -  </a:t>
            </a:r>
            <a:endParaRPr lang="ar-IQ" sz="2400" dirty="0">
              <a:solidFill>
                <a:schemeClr val="tx1"/>
              </a:solidFill>
            </a:endParaRPr>
          </a:p>
          <a:p>
            <a:pPr algn="r"/>
            <a:r>
              <a:rPr lang="ar-IQ" sz="2400" dirty="0">
                <a:solidFill>
                  <a:schemeClr val="tx1"/>
                </a:solidFill>
              </a:rPr>
              <a:t>- إيلاء اعتبار للأثر الذي يلحق بالضحايا وأفراد أسرهن من جراء اﻷحكام المفروضة على مرتكبي العنف الذين هم من أفراد الأسرة.</a:t>
            </a:r>
          </a:p>
          <a:p>
            <a:pPr algn="r"/>
            <a:r>
              <a:rPr lang="ar-IQ" sz="2400" dirty="0">
                <a:solidFill>
                  <a:schemeClr val="tx1"/>
                </a:solidFill>
              </a:rPr>
              <a:t>- ضمان إخطار المرأة المتعرضة للعنف بأي إفراج عن المجرم بعد احتجازه أو سجنه عندما تكون سلامة الضحية أهم في هذا اﻻفضاء من التعدي على سرية خصوصيات المجرم.</a:t>
            </a:r>
          </a:p>
        </p:txBody>
      </p:sp>
    </p:spTree>
    <p:extLst>
      <p:ext uri="{BB962C8B-B14F-4D97-AF65-F5344CB8AC3E}">
        <p14:creationId xmlns:p14="http://schemas.microsoft.com/office/powerpoint/2010/main" val="1077402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867" y="406401"/>
            <a:ext cx="11734800" cy="2777066"/>
          </a:xfrm>
          <a:solidFill>
            <a:schemeClr val="accent4">
              <a:lumMod val="20000"/>
              <a:lumOff val="80000"/>
            </a:schemeClr>
          </a:solidFill>
          <a:ln>
            <a:solidFill>
              <a:schemeClr val="tx1"/>
            </a:solidFill>
          </a:ln>
        </p:spPr>
        <p:txBody>
          <a:bodyPr>
            <a:normAutofit/>
          </a:bodyPr>
          <a:lstStyle/>
          <a:p>
            <a:pPr marL="0" indent="0" algn="r">
              <a:buNone/>
            </a:pPr>
            <a:r>
              <a:rPr lang="ar-IQ" b="1" dirty="0">
                <a:solidFill>
                  <a:srgbClr val="FF0000"/>
                </a:solidFill>
              </a:rPr>
              <a:t>خامسا - دعم الضحايا ومساعدتهن</a:t>
            </a:r>
          </a:p>
          <a:p>
            <a:pPr marL="0" indent="0" algn="r">
              <a:buNone/>
            </a:pPr>
            <a:r>
              <a:rPr lang="ar-IQ" sz="2400" dirty="0"/>
              <a:t>- تشجيع النساء المتعرضات للعنف ومساعدتهن على رفع شكاوى رسمية وعلى متابعتها إلى النهاية.</a:t>
            </a:r>
          </a:p>
          <a:p>
            <a:pPr marL="0" indent="0" algn="r">
              <a:buNone/>
            </a:pPr>
            <a:r>
              <a:rPr lang="ar-IQ" sz="2400" dirty="0"/>
              <a:t>- ضمان أن تتلقى النساء المتعرضات للعنف، من خلال الإجراءات الرسمية وغير الرسمية، اﻹنصاف العاجل والعادل مما لحق بهن من أذى، بما في ذلك الحق في طلب إصلاح الضرر أو طلب التعويض من المجرمين أو من الدولة.</a:t>
            </a:r>
          </a:p>
          <a:p>
            <a:pPr marL="0" indent="0" algn="r">
              <a:buNone/>
            </a:pPr>
            <a:r>
              <a:rPr lang="ar-IQ" sz="2400" dirty="0"/>
              <a:t>- توفير آليات وإجراءات قضائية متيسرة وتراعي احتياجات النساء المتعرضات للعنف تكفل معالجة الدعاوى معالجة منصفة.</a:t>
            </a:r>
          </a:p>
          <a:p>
            <a:pPr marL="0" indent="0" algn="r">
              <a:buNone/>
            </a:pPr>
            <a:endParaRPr lang="ar-IQ" b="1" dirty="0"/>
          </a:p>
          <a:p>
            <a:pPr marL="0" indent="0" algn="r">
              <a:buNone/>
            </a:pPr>
            <a:endParaRPr lang="en-US" b="1" dirty="0"/>
          </a:p>
        </p:txBody>
      </p:sp>
      <p:sp>
        <p:nvSpPr>
          <p:cNvPr id="4" name="Rectangle 3"/>
          <p:cNvSpPr/>
          <p:nvPr/>
        </p:nvSpPr>
        <p:spPr>
          <a:xfrm>
            <a:off x="160866" y="3251201"/>
            <a:ext cx="11734799" cy="328506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rgbClr val="FF0000"/>
                </a:solidFill>
              </a:rPr>
              <a:t>سادسا - الخدمات الصحية والاجتماعية</a:t>
            </a:r>
          </a:p>
          <a:p>
            <a:pPr algn="ctr"/>
            <a:r>
              <a:rPr lang="ar-IQ" dirty="0">
                <a:solidFill>
                  <a:schemeClr val="tx1"/>
                </a:solidFill>
              </a:rPr>
              <a:t>- تحث الدول على القيام، بحسب الاقتضاء، وبالتعاون مع القطاع الخاص والرابطات المهنية والمؤسسات والمنظمات غير الحكومية ومنظمات المجتمع المحلي ذات الصلة، بما في ذلك المنظمات التي تسعى إلى تحقيق المساواة للمرأة، ومعاهد البحوث، بما يلي:</a:t>
            </a:r>
          </a:p>
          <a:p>
            <a:pPr algn="ctr"/>
            <a:endParaRPr lang="ar-IQ" dirty="0">
              <a:solidFill>
                <a:schemeClr val="tx1"/>
              </a:solidFill>
            </a:endParaRPr>
          </a:p>
          <a:p>
            <a:pPr algn="r" rtl="1"/>
            <a:r>
              <a:rPr lang="ar-IQ" dirty="0">
                <a:solidFill>
                  <a:schemeClr val="tx1"/>
                </a:solidFill>
              </a:rPr>
              <a:t>(أ) إنشاء وتمويل وتنسيق شبكـة مستدامـة مـن مرافـق وخدمات السكن المتيسرة فـي الحالات الطارئة والمؤقتة للنساء وأطفالهن من المعرضين أو المعرضات لخطر الوقوع ضحايا للعنف أو من وقعوا أو وقعن ضحايا له؛</a:t>
            </a:r>
          </a:p>
          <a:p>
            <a:pPr algn="ctr"/>
            <a:endParaRPr lang="ar-IQ" dirty="0">
              <a:solidFill>
                <a:schemeClr val="tx1"/>
              </a:solidFill>
            </a:endParaRPr>
          </a:p>
          <a:p>
            <a:pPr algn="r"/>
            <a:r>
              <a:rPr lang="ar-IQ" dirty="0">
                <a:solidFill>
                  <a:schemeClr val="tx1"/>
                </a:solidFill>
              </a:rPr>
              <a:t>(ب) إنشاء وتمويل وتنسيق خدمات كالخطوط الهاتفية لتقديم المعلومات مجانا والخدمات الفنية المتعددة التخصصات لإسداء المشورة والتدخل في الأزمات وفرق الدعم لصالح ضحايا العنف من النساء وأطفالهن؛</a:t>
            </a:r>
          </a:p>
          <a:p>
            <a:pPr algn="r" rtl="1"/>
            <a:r>
              <a:rPr lang="ar-IQ" dirty="0">
                <a:solidFill>
                  <a:schemeClr val="tx1"/>
                </a:solidFill>
              </a:rPr>
              <a:t>(ج) تصميم برامج ورعايتها للتحذير والوقاية من تعاطي الكحول ومواد الإدمان، نظرا لكثرة اقتران تعاطي الكحول ومواد الإدمان بحاﻻت العنف ضد المراة</a:t>
            </a:r>
            <a:endParaRPr lang="en-US" dirty="0">
              <a:solidFill>
                <a:schemeClr val="tx1"/>
              </a:solidFill>
            </a:endParaRPr>
          </a:p>
        </p:txBody>
      </p:sp>
    </p:spTree>
    <p:extLst>
      <p:ext uri="{BB962C8B-B14F-4D97-AF65-F5344CB8AC3E}">
        <p14:creationId xmlns:p14="http://schemas.microsoft.com/office/powerpoint/2010/main" val="1164586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1" y="84669"/>
            <a:ext cx="11938000" cy="2023532"/>
          </a:xfrm>
          <a:solidFill>
            <a:srgbClr val="CCCCFF"/>
          </a:solidFill>
          <a:ln>
            <a:solidFill>
              <a:schemeClr val="tx1"/>
            </a:solidFill>
          </a:ln>
        </p:spPr>
        <p:txBody>
          <a:bodyPr>
            <a:noAutofit/>
          </a:bodyPr>
          <a:lstStyle/>
          <a:p>
            <a:pPr algn="ctr"/>
            <a:r>
              <a:rPr lang="ar-IQ" sz="2400" b="1" dirty="0">
                <a:solidFill>
                  <a:srgbClr val="FF0000"/>
                </a:solidFill>
              </a:rPr>
              <a:t>سابعاً:- التدريب</a:t>
            </a:r>
            <a:r>
              <a:rPr lang="ar-IQ" sz="2400" dirty="0"/>
              <a:t/>
            </a:r>
            <a:br>
              <a:rPr lang="ar-IQ" sz="2400" dirty="0"/>
            </a:br>
            <a:r>
              <a:rPr lang="ar-IQ" sz="2400" dirty="0"/>
              <a:t> تحث الدول وبالتعاون مع المنظمات غير الحكومية، بما فيها المنظمات التي تسعى إلى تحقيق المساواة للمرأة بتوفير نماذج تدريب إلزامية تراعي تعدد الثقافات ومنظور نوع الجنس، أو التشجيع على وضعها، لصالح أفراد الشرطة وموظفي العدالة الجنائية والممارسين والمهنيين المشاركين في نظام العدالة الجنائية، تتطرق لعدم مقبولية العنف ضد المرأة وأثره ونتائجه وتشجع على التصدي على نحو ملائم لمسألة العنف ضد المرأة.                           </a:t>
            </a:r>
            <a:endParaRPr lang="en-US" sz="2400" dirty="0"/>
          </a:p>
        </p:txBody>
      </p:sp>
      <p:sp>
        <p:nvSpPr>
          <p:cNvPr id="3" name="Content Placeholder 2"/>
          <p:cNvSpPr>
            <a:spLocks noGrp="1"/>
          </p:cNvSpPr>
          <p:nvPr>
            <p:ph idx="1"/>
          </p:nvPr>
        </p:nvSpPr>
        <p:spPr>
          <a:xfrm>
            <a:off x="127000" y="2184400"/>
            <a:ext cx="11938001" cy="4572000"/>
          </a:xfrm>
          <a:solidFill>
            <a:srgbClr val="F3F4BE"/>
          </a:solidFill>
          <a:ln>
            <a:solidFill>
              <a:schemeClr val="tx1"/>
            </a:solidFill>
          </a:ln>
        </p:spPr>
        <p:txBody>
          <a:bodyPr>
            <a:normAutofit fontScale="25000" lnSpcReduction="20000"/>
          </a:bodyPr>
          <a:lstStyle/>
          <a:p>
            <a:pPr marL="0" indent="0" algn="ctr">
              <a:buNone/>
            </a:pPr>
            <a:r>
              <a:rPr lang="ar-IQ" sz="9600" b="1" dirty="0">
                <a:solidFill>
                  <a:srgbClr val="FF0000"/>
                </a:solidFill>
              </a:rPr>
              <a:t>ثامنا - البحث والتقييم</a:t>
            </a:r>
            <a:endParaRPr lang="ar-IQ" sz="24000" b="1" dirty="0">
              <a:solidFill>
                <a:srgbClr val="FF0000"/>
              </a:solidFill>
            </a:endParaRPr>
          </a:p>
          <a:p>
            <a:pPr marL="0" indent="0" algn="r">
              <a:buNone/>
            </a:pPr>
            <a:r>
              <a:rPr lang="ar-IQ" sz="8000" dirty="0"/>
              <a:t>-إعداد دراسات استقصائية في مجال الجريمة تتعلق بطبيعة العنف ضد المرأة ومداه.</a:t>
            </a:r>
          </a:p>
          <a:p>
            <a:pPr marL="0" indent="0" algn="r">
              <a:buNone/>
            </a:pPr>
            <a:r>
              <a:rPr lang="ar-IQ" sz="8000" dirty="0"/>
              <a:t>- جمع البيانات والمعلومات لكل من الجنسين على حدة من أجل تحليلها واستخدامها، مع البيانات الموجودة، في تقدير الاحتياجات واتخاذ القرارات ووضع السياسات في ميدان منع الجريمة والعدالة الجنائية، ولاسيما بشأن ما يلي:</a:t>
            </a:r>
          </a:p>
          <a:p>
            <a:pPr marL="0" indent="0" algn="r">
              <a:buNone/>
            </a:pPr>
            <a:r>
              <a:rPr lang="ar-IQ" sz="8000" dirty="0"/>
              <a:t>"1" مختلف أشكال العنف ضد المرأة، وأسبابه وعواقبه؛</a:t>
            </a:r>
          </a:p>
          <a:p>
            <a:pPr marL="0" indent="0" algn="r">
              <a:buNone/>
            </a:pPr>
            <a:r>
              <a:rPr lang="ar-IQ" sz="8000" dirty="0"/>
              <a:t>"2" مدى صلة الحرمان والاستغلال الاقتصاديين بالعنف ضد المرأة؛</a:t>
            </a:r>
          </a:p>
          <a:p>
            <a:pPr marL="0" indent="0" algn="r">
              <a:buNone/>
            </a:pPr>
            <a:r>
              <a:rPr lang="ar-IQ" sz="8000" dirty="0"/>
              <a:t>"3" العلاقة بين الضحية والمجرم؛</a:t>
            </a:r>
          </a:p>
          <a:p>
            <a:pPr marL="0" indent="0" algn="r">
              <a:buNone/>
            </a:pPr>
            <a:r>
              <a:rPr lang="ar-IQ" sz="8000" dirty="0"/>
              <a:t>"4" ما لأنواع التدخل المختلفة من أثر مساعد على إعادة التأهيل أو مكافحة العودة إلى اﻹجرام في المجرم الفرد، وما لها من أثر في تقليل العنف ضد المرأة؛</a:t>
            </a:r>
          </a:p>
          <a:p>
            <a:pPr marL="0" indent="0" algn="r">
              <a:buNone/>
            </a:pPr>
            <a:r>
              <a:rPr lang="ar-IQ" sz="8000" dirty="0"/>
              <a:t>"5" استخدام الأسلحة النارية وتعاطي المخدرات والكحول، ولاسيما فيما يرتكب في أحوال العنف المنزلي من حالات العنف ضد المرأة؛</a:t>
            </a:r>
          </a:p>
          <a:p>
            <a:pPr marL="0" indent="0" algn="r">
              <a:buNone/>
            </a:pPr>
            <a:r>
              <a:rPr lang="ar-IQ" sz="8000" dirty="0"/>
              <a:t>"6" العلاقة بين التعرض للإيذاء أو العنف وما يعقب ذلك التعرض من قيام بأنشطة العنف؛</a:t>
            </a:r>
          </a:p>
          <a:p>
            <a:pPr marL="0" indent="0" algn="r">
              <a:buNone/>
            </a:pPr>
            <a:r>
              <a:rPr lang="ar-IQ" sz="8000" dirty="0"/>
              <a:t> - رصد معدﻻت العنف ضد المرأة، ومعدﻻت اعتقال المجرمين وتبرئتهم، وملاحقتهم قانونيا، والبت في الدعاوى المقامة ضدهم، وإصدار تقارير سنوية عن ذلك؛</a:t>
            </a:r>
          </a:p>
          <a:p>
            <a:pPr marL="0" indent="0" algn="r">
              <a:buNone/>
            </a:pPr>
            <a:r>
              <a:rPr lang="ar-IQ" sz="8000" dirty="0"/>
              <a:t>- تقييم مدى كفاءة نظام العدالة الجنائية وفعاليتها في تلبية احتياجات النساء اللائي يتعرضن للعنف.</a:t>
            </a:r>
            <a:endParaRPr lang="en-US" sz="8000" dirty="0"/>
          </a:p>
        </p:txBody>
      </p:sp>
    </p:spTree>
    <p:extLst>
      <p:ext uri="{BB962C8B-B14F-4D97-AF65-F5344CB8AC3E}">
        <p14:creationId xmlns:p14="http://schemas.microsoft.com/office/powerpoint/2010/main" val="2520371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733" y="457200"/>
            <a:ext cx="11658599" cy="6282267"/>
          </a:xfrm>
          <a:solidFill>
            <a:srgbClr val="CCFFFF"/>
          </a:solidFill>
          <a:ln>
            <a:solidFill>
              <a:schemeClr val="tx1"/>
            </a:solidFill>
          </a:ln>
        </p:spPr>
        <p:txBody>
          <a:bodyPr>
            <a:normAutofit fontScale="25000" lnSpcReduction="20000"/>
          </a:bodyPr>
          <a:lstStyle/>
          <a:p>
            <a:pPr marL="0" indent="0" algn="ctr">
              <a:buNone/>
            </a:pPr>
            <a:r>
              <a:rPr lang="ar-IQ" sz="9600" b="1" dirty="0">
                <a:solidFill>
                  <a:srgbClr val="FF0000"/>
                </a:solidFill>
              </a:rPr>
              <a:t>تاسعا - تدابير منع الجريمة</a:t>
            </a:r>
            <a:endParaRPr lang="ar-IQ" sz="5600" dirty="0">
              <a:cs typeface="+mj-cs"/>
            </a:endParaRPr>
          </a:p>
          <a:p>
            <a:pPr marL="0" indent="0" algn="r">
              <a:buNone/>
            </a:pPr>
            <a:r>
              <a:rPr lang="ar-IQ" sz="5600" dirty="0">
                <a:cs typeface="+mj-cs"/>
              </a:rPr>
              <a:t>- </a:t>
            </a:r>
            <a:r>
              <a:rPr lang="ar-IQ" sz="9600" dirty="0">
                <a:cs typeface="+mj-cs"/>
              </a:rPr>
              <a:t>تحث الدول الأعضاء، والقطاع الخاص، وما له صلة من المؤسسات والمنظمات غير الحكومية ومنظمات المجتمع المحلي، بما فيها المنظمات الساعية إلى تحقيق المساواة للمرأة، ومعاهد البحوث، على الاضطلاع، بحسب الاقتضاء، بما يلي:</a:t>
            </a:r>
          </a:p>
          <a:p>
            <a:pPr marL="0" indent="0" algn="r">
              <a:buNone/>
            </a:pPr>
            <a:endParaRPr lang="ar-IQ" sz="9600" dirty="0">
              <a:cs typeface="+mj-cs"/>
            </a:endParaRPr>
          </a:p>
          <a:p>
            <a:pPr marL="0" indent="0" algn="r">
              <a:buNone/>
            </a:pPr>
            <a:r>
              <a:rPr lang="ar-IQ" sz="9600" dirty="0">
                <a:cs typeface="+mj-cs"/>
              </a:rPr>
              <a:t>(أ) إعداد وتنفيذ برامج توعية وتثقيف مجدية وفعالة للجمهور وفي المدارس، تمنع العنف ضد المرأة بتعزيز المساواة والتعاون والاحترام المتبادل واقتسام المسؤوليات بين النساء والرجال.</a:t>
            </a:r>
          </a:p>
          <a:p>
            <a:pPr marL="0" indent="0" algn="r">
              <a:buNone/>
            </a:pPr>
            <a:endParaRPr lang="ar-IQ" sz="9600" dirty="0">
              <a:cs typeface="+mj-cs"/>
            </a:endParaRPr>
          </a:p>
          <a:p>
            <a:pPr marL="0" indent="0" algn="r">
              <a:buNone/>
            </a:pPr>
            <a:r>
              <a:rPr lang="ar-IQ" sz="9600" dirty="0">
                <a:cs typeface="+mj-cs"/>
              </a:rPr>
              <a:t>(ب) إنشاء برامج إرشادية للمجرمين أو من يتبين أنهم يمكن أن يصبحوا مجرمين، من أجل تشجيع التسوية السلمية للنزاعات، وحسن التصرف وضبط النفس عند الغضب، وتغيير الاتجاهات الذهنية المتعلقة بأدوار الجنسين والعلاقات فيما بينهما.</a:t>
            </a:r>
          </a:p>
          <a:p>
            <a:pPr marL="0" indent="0" algn="r">
              <a:buNone/>
            </a:pPr>
            <a:endParaRPr lang="ar-IQ" sz="9600" dirty="0">
              <a:cs typeface="+mj-cs"/>
            </a:endParaRPr>
          </a:p>
          <a:p>
            <a:pPr marL="0" indent="0" algn="r">
              <a:buNone/>
            </a:pPr>
            <a:r>
              <a:rPr lang="ar-IQ" sz="9600" dirty="0">
                <a:cs typeface="+mj-cs"/>
              </a:rPr>
              <a:t>(ج) إنشاء برامج إرشادية وتوفير المعلومات للنساء، بمن فيهن ضحايا العنف، بشأن أدوار الجنسين، والحقوق الإنسانية للمرأة، والجوانب الاجتماعية والصحية والقانونية والاقتصادية للعنف ضد المرأة، من أجل إكساب النساء القدرات اللازمة لحماية أنفسهن من جميع أشكال العنف.</a:t>
            </a:r>
          </a:p>
          <a:p>
            <a:pPr marL="0" indent="0" algn="r">
              <a:buNone/>
            </a:pPr>
            <a:endParaRPr lang="ar-IQ" sz="9600" dirty="0">
              <a:cs typeface="+mj-cs"/>
            </a:endParaRPr>
          </a:p>
          <a:p>
            <a:pPr marL="0" indent="0" algn="r">
              <a:buNone/>
            </a:pPr>
            <a:r>
              <a:rPr lang="ar-IQ" sz="9600" dirty="0">
                <a:cs typeface="+mj-cs"/>
              </a:rPr>
              <a:t>(ء) إعداد المعلومات وتعميمها، بطريقة تلائم الجمهور المتلقي المعني، بمن فيهم الموجودون في المؤسسات التعليمية بجميع مراحلها، عن مختلف أشكال العنف ضد المرأة وعن توفر برامج للتصدي لتلك المشكلة، ومن ضمنها البرامج المتعلقة بالتسوية السلمية للمنازعات.</a:t>
            </a:r>
          </a:p>
        </p:txBody>
      </p:sp>
    </p:spTree>
    <p:extLst>
      <p:ext uri="{BB962C8B-B14F-4D97-AF65-F5344CB8AC3E}">
        <p14:creationId xmlns:p14="http://schemas.microsoft.com/office/powerpoint/2010/main" val="1254458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142" y="147485"/>
            <a:ext cx="7157884" cy="698090"/>
          </a:xfrm>
          <a:solidFill>
            <a:srgbClr val="ED9F6F"/>
          </a:solidFill>
          <a:ln>
            <a:solidFill>
              <a:schemeClr val="tx1"/>
            </a:solidFill>
          </a:ln>
        </p:spPr>
        <p:txBody>
          <a:bodyPr/>
          <a:lstStyle/>
          <a:p>
            <a:pPr algn="ctr"/>
            <a:r>
              <a:rPr lang="ar-IQ" dirty="0"/>
              <a:t>التوصيات</a:t>
            </a:r>
            <a:endParaRPr lang="en-US" dirty="0"/>
          </a:p>
        </p:txBody>
      </p:sp>
      <p:sp>
        <p:nvSpPr>
          <p:cNvPr id="3" name="Content Placeholder 2"/>
          <p:cNvSpPr>
            <a:spLocks noGrp="1"/>
          </p:cNvSpPr>
          <p:nvPr>
            <p:ph idx="1"/>
          </p:nvPr>
        </p:nvSpPr>
        <p:spPr>
          <a:xfrm>
            <a:off x="4798142" y="973395"/>
            <a:ext cx="7157884" cy="5791200"/>
          </a:xfrm>
          <a:solidFill>
            <a:schemeClr val="accent4">
              <a:lumMod val="40000"/>
              <a:lumOff val="60000"/>
            </a:schemeClr>
          </a:solidFill>
          <a:ln>
            <a:solidFill>
              <a:schemeClr val="tx1"/>
            </a:solidFill>
          </a:ln>
        </p:spPr>
        <p:txBody>
          <a:bodyPr>
            <a:noAutofit/>
          </a:bodyPr>
          <a:lstStyle/>
          <a:p>
            <a:pPr marL="0" marR="0" indent="0" algn="r" rtl="1">
              <a:lnSpc>
                <a:spcPct val="115000"/>
              </a:lnSpc>
              <a:spcBef>
                <a:spcPts val="0"/>
              </a:spcBef>
              <a:spcAft>
                <a:spcPts val="1000"/>
              </a:spcAft>
              <a:buNone/>
              <a:tabLst>
                <a:tab pos="5476875" algn="l"/>
              </a:tabLst>
            </a:pPr>
            <a:r>
              <a:rPr lang="ar-IQ" sz="1100" b="1" dirty="0">
                <a:latin typeface="Calibri" panose="020F0502020204030204" pitchFamily="34" charset="0"/>
                <a:ea typeface="Calibri" panose="020F0502020204030204" pitchFamily="34" charset="0"/>
              </a:rPr>
              <a:t>1</a:t>
            </a:r>
            <a:r>
              <a:rPr lang="ar-IQ" sz="1100" b="1" dirty="0">
                <a:latin typeface="Calibri" panose="020F0502020204030204" pitchFamily="34" charset="0"/>
                <a:ea typeface="Calibri" panose="020F0502020204030204" pitchFamily="34" charset="0"/>
                <a:cs typeface="+mj-cs"/>
              </a:rPr>
              <a:t>-</a:t>
            </a:r>
            <a:r>
              <a:rPr lang="ar-SA" sz="1100" b="1" dirty="0">
                <a:latin typeface="Calibri" panose="020F0502020204030204" pitchFamily="34" charset="0"/>
                <a:ea typeface="Calibri" panose="020F0502020204030204" pitchFamily="34" charset="0"/>
                <a:cs typeface="+mj-cs"/>
              </a:rPr>
              <a:t> </a:t>
            </a:r>
            <a:r>
              <a:rPr lang="ar-IQ" sz="1600" b="1" dirty="0">
                <a:latin typeface="Calibri" panose="020F0502020204030204" pitchFamily="34" charset="0"/>
                <a:ea typeface="Calibri" panose="020F0502020204030204" pitchFamily="34" charset="0"/>
                <a:cs typeface="+mj-cs"/>
              </a:rPr>
              <a:t>سن تشريعات وقوانين خاصة تتعلف بحماية المرأة من العنف بجميع أنواعه بحيث</a:t>
            </a:r>
          </a:p>
          <a:p>
            <a:pPr marL="0" marR="0" indent="0" algn="r" rtl="1">
              <a:lnSpc>
                <a:spcPct val="115000"/>
              </a:lnSpc>
              <a:spcBef>
                <a:spcPts val="0"/>
              </a:spcBef>
              <a:spcAft>
                <a:spcPts val="1000"/>
              </a:spcAft>
              <a:buNone/>
              <a:tabLst>
                <a:tab pos="5476875" algn="l"/>
              </a:tabLst>
            </a:pPr>
            <a:r>
              <a:rPr lang="ar-IQ" sz="1600" b="1" dirty="0">
                <a:latin typeface="Calibri" panose="020F0502020204030204" pitchFamily="34" charset="0"/>
                <a:ea typeface="Calibri" panose="020F0502020204030204" pitchFamily="34" charset="0"/>
                <a:cs typeface="+mj-cs"/>
              </a:rPr>
              <a:t>تتالائم مع التغيرات الحاصلة في المجتمع.</a:t>
            </a:r>
          </a:p>
          <a:p>
            <a:pPr marL="0" marR="0" indent="0" algn="r" rtl="1">
              <a:lnSpc>
                <a:spcPct val="115000"/>
              </a:lnSpc>
              <a:spcBef>
                <a:spcPts val="0"/>
              </a:spcBef>
              <a:spcAft>
                <a:spcPts val="1000"/>
              </a:spcAft>
              <a:buNone/>
              <a:tabLst>
                <a:tab pos="5476875" algn="l"/>
              </a:tabLst>
            </a:pPr>
            <a:r>
              <a:rPr lang="ar-IQ" sz="1600" b="1" dirty="0">
                <a:latin typeface="Calibri" panose="020F0502020204030204" pitchFamily="34" charset="0"/>
                <a:ea typeface="Calibri" panose="020F0502020204030204" pitchFamily="34" charset="0"/>
                <a:cs typeface="+mj-cs"/>
              </a:rPr>
              <a:t>2-</a:t>
            </a:r>
            <a:r>
              <a:rPr lang="ar-SA" sz="1600" b="1" dirty="0">
                <a:latin typeface="Calibri" panose="020F0502020204030204" pitchFamily="34" charset="0"/>
                <a:ea typeface="Calibri" panose="020F0502020204030204" pitchFamily="34" charset="0"/>
                <a:cs typeface="+mj-cs"/>
              </a:rPr>
              <a:t> توفير أماكن آمنة يمكن للمرأة التوجه إليها وأماكن إيواء توفر الخدمات الطبية والنفسية</a:t>
            </a:r>
            <a:r>
              <a:rPr lang="ar-IQ" sz="1600" b="1" dirty="0">
                <a:latin typeface="Calibri" panose="020F0502020204030204" pitchFamily="34" charset="0"/>
                <a:ea typeface="Calibri" panose="020F0502020204030204" pitchFamily="34" charset="0"/>
                <a:cs typeface="+mj-cs"/>
              </a:rPr>
              <a:t> </a:t>
            </a:r>
            <a:r>
              <a:rPr lang="ar-SA" sz="1600" b="1" dirty="0">
                <a:latin typeface="Calibri" panose="020F0502020204030204" pitchFamily="34" charset="0"/>
                <a:ea typeface="Calibri" panose="020F0502020204030204" pitchFamily="34" charset="0"/>
                <a:cs typeface="+mj-cs"/>
              </a:rPr>
              <a:t>والقانونية واالجتماعية لضمان س</a:t>
            </a:r>
            <a:r>
              <a:rPr lang="ar-IQ" sz="1600" b="1" dirty="0">
                <a:latin typeface="Calibri" panose="020F0502020204030204" pitchFamily="34" charset="0"/>
                <a:ea typeface="Calibri" panose="020F0502020204030204" pitchFamily="34" charset="0"/>
                <a:cs typeface="+mj-cs"/>
              </a:rPr>
              <a:t>لا</a:t>
            </a:r>
            <a:r>
              <a:rPr lang="ar-SA" sz="1600" b="1" dirty="0">
                <a:latin typeface="Calibri" panose="020F0502020204030204" pitchFamily="34" charset="0"/>
                <a:ea typeface="Calibri" panose="020F0502020204030204" pitchFamily="34" charset="0"/>
                <a:cs typeface="+mj-cs"/>
              </a:rPr>
              <a:t>متهن</a:t>
            </a:r>
            <a:r>
              <a:rPr lang="ar-IQ" sz="1600" b="1" dirty="0">
                <a:latin typeface="Calibri" panose="020F0502020204030204" pitchFamily="34" charset="0"/>
                <a:ea typeface="Calibri" panose="020F0502020204030204" pitchFamily="34" charset="0"/>
                <a:cs typeface="+mj-cs"/>
              </a:rPr>
              <a:t>3</a:t>
            </a:r>
          </a:p>
          <a:p>
            <a:pPr marL="0" marR="0" indent="0" algn="r" rtl="1">
              <a:lnSpc>
                <a:spcPct val="115000"/>
              </a:lnSpc>
              <a:spcBef>
                <a:spcPts val="0"/>
              </a:spcBef>
              <a:spcAft>
                <a:spcPts val="1000"/>
              </a:spcAft>
              <a:buNone/>
              <a:tabLst>
                <a:tab pos="5476875" algn="l"/>
              </a:tabLst>
            </a:pPr>
            <a:r>
              <a:rPr lang="ar-IQ" sz="1600" b="1" dirty="0">
                <a:latin typeface="Calibri" panose="020F0502020204030204" pitchFamily="34" charset="0"/>
                <a:ea typeface="Calibri" panose="020F0502020204030204" pitchFamily="34" charset="0"/>
                <a:cs typeface="+mj-cs"/>
              </a:rPr>
              <a:t>3-إجراء دراسات علمية موسعة عن العنف بشكل عام والعنف الاسري الذي تتعرض له</a:t>
            </a:r>
          </a:p>
          <a:p>
            <a:pPr marL="0" marR="0" indent="0" algn="r" rtl="1">
              <a:lnSpc>
                <a:spcPct val="115000"/>
              </a:lnSpc>
              <a:spcBef>
                <a:spcPts val="0"/>
              </a:spcBef>
              <a:spcAft>
                <a:spcPts val="1000"/>
              </a:spcAft>
              <a:buNone/>
              <a:tabLst>
                <a:tab pos="5476875" algn="l"/>
              </a:tabLst>
            </a:pPr>
            <a:r>
              <a:rPr lang="ar-IQ" sz="1600" b="1" dirty="0">
                <a:latin typeface="Calibri" panose="020F0502020204030204" pitchFamily="34" charset="0"/>
                <a:ea typeface="Calibri" panose="020F0502020204030204" pitchFamily="34" charset="0"/>
                <a:cs typeface="+mj-cs"/>
              </a:rPr>
              <a:t>المرأة ووضع خطط لمواجهتها</a:t>
            </a:r>
            <a:endParaRPr lang="ar-IQ" sz="1100" b="1" dirty="0">
              <a:latin typeface="Calibri" panose="020F0502020204030204" pitchFamily="34" charset="0"/>
              <a:ea typeface="Calibri" panose="020F0502020204030204" pitchFamily="34" charset="0"/>
              <a:cs typeface="+mj-cs"/>
            </a:endParaRPr>
          </a:p>
          <a:p>
            <a:pPr marL="0" marR="0" indent="0" algn="r" rtl="1">
              <a:lnSpc>
                <a:spcPct val="115000"/>
              </a:lnSpc>
              <a:spcBef>
                <a:spcPts val="0"/>
              </a:spcBef>
              <a:spcAft>
                <a:spcPts val="1000"/>
              </a:spcAft>
              <a:buNone/>
              <a:tabLst>
                <a:tab pos="5476875" algn="l"/>
              </a:tabLst>
            </a:pPr>
            <a:r>
              <a:rPr lang="ar-IQ" sz="1100" b="1" dirty="0">
                <a:latin typeface="Calibri" panose="020F0502020204030204" pitchFamily="34" charset="0"/>
                <a:ea typeface="Calibri" panose="020F0502020204030204" pitchFamily="34" charset="0"/>
                <a:cs typeface="+mj-cs"/>
              </a:rPr>
              <a:t>4- </a:t>
            </a:r>
            <a:r>
              <a:rPr lang="ar-IQ" sz="1600" b="1" dirty="0">
                <a:latin typeface="Calibri" panose="020F0502020204030204" pitchFamily="34" charset="0"/>
                <a:ea typeface="Calibri" panose="020F0502020204030204" pitchFamily="34" charset="0"/>
                <a:cs typeface="+mj-cs"/>
              </a:rPr>
              <a:t>رعاية النساء المعنفات، وهذا يتطلب تعزيز وإنشاء المراكز والهياكل المخصصة للتكفل بالنساء ضحايا العنف، وتحسين ظروف االستقبال وذلك قصد تمكين وتحسين معدلات الابلاغ وتقديم الشكاوي ضد المعتدين وهذا يساعد على فهم ظاهرة انتشار العنف </a:t>
            </a:r>
            <a:r>
              <a:rPr lang="ar-IQ" sz="1400" b="1" dirty="0">
                <a:latin typeface="Calibri" panose="020F0502020204030204" pitchFamily="34" charset="0"/>
                <a:ea typeface="Calibri" panose="020F0502020204030204" pitchFamily="34" charset="0"/>
                <a:cs typeface="+mj-cs"/>
              </a:rPr>
              <a:t>ضدالمرأة في المجتمع</a:t>
            </a:r>
          </a:p>
          <a:p>
            <a:pPr marL="0" marR="0" indent="0" algn="r" rtl="1">
              <a:lnSpc>
                <a:spcPct val="115000"/>
              </a:lnSpc>
              <a:spcBef>
                <a:spcPts val="0"/>
              </a:spcBef>
              <a:spcAft>
                <a:spcPts val="1000"/>
              </a:spcAft>
              <a:buNone/>
              <a:tabLst>
                <a:tab pos="5476875" algn="l"/>
              </a:tabLst>
            </a:pPr>
            <a:r>
              <a:rPr lang="ar-IQ" sz="1100" b="1" dirty="0">
                <a:latin typeface="Calibri" panose="020F0502020204030204" pitchFamily="34" charset="0"/>
                <a:ea typeface="Calibri" panose="020F0502020204030204" pitchFamily="34" charset="0"/>
                <a:cs typeface="+mj-cs"/>
              </a:rPr>
              <a:t>.</a:t>
            </a:r>
            <a:r>
              <a:rPr lang="ar-IQ" sz="1600" b="1" dirty="0">
                <a:latin typeface="Calibri" panose="020F0502020204030204" pitchFamily="34" charset="0"/>
                <a:ea typeface="Calibri" panose="020F0502020204030204" pitchFamily="34" charset="0"/>
                <a:cs typeface="+mj-cs"/>
              </a:rPr>
              <a:t>5-نشر الوعي الاسري بأهمية التوافق بنين الوالدين، وأهمية دورهم في قيادة الاسرة</a:t>
            </a:r>
          </a:p>
          <a:p>
            <a:pPr marL="0" marR="0" indent="0" algn="r" rtl="1">
              <a:lnSpc>
                <a:spcPct val="115000"/>
              </a:lnSpc>
              <a:spcBef>
                <a:spcPts val="0"/>
              </a:spcBef>
              <a:spcAft>
                <a:spcPts val="1000"/>
              </a:spcAft>
              <a:buNone/>
              <a:tabLst>
                <a:tab pos="5476875" algn="l"/>
              </a:tabLst>
            </a:pPr>
            <a:r>
              <a:rPr lang="ar-IQ" sz="1600" b="1" dirty="0">
                <a:latin typeface="Calibri" panose="020F0502020204030204" pitchFamily="34" charset="0"/>
                <a:ea typeface="Calibri" panose="020F0502020204030204" pitchFamily="34" charset="0"/>
                <a:cs typeface="+mj-cs"/>
              </a:rPr>
              <a:t>وسلامتها، والتوعية بأهمية استخدام أساليب التنشئة الاجتماعية السليمة.</a:t>
            </a:r>
          </a:p>
          <a:p>
            <a:pPr marL="0" marR="0" indent="0" algn="r" rtl="1">
              <a:lnSpc>
                <a:spcPct val="115000"/>
              </a:lnSpc>
              <a:spcBef>
                <a:spcPts val="0"/>
              </a:spcBef>
              <a:spcAft>
                <a:spcPts val="1000"/>
              </a:spcAft>
              <a:buNone/>
              <a:tabLst>
                <a:tab pos="5476875" algn="l"/>
              </a:tabLst>
            </a:pPr>
            <a:r>
              <a:rPr lang="ar-IQ" sz="1600" b="1" dirty="0">
                <a:latin typeface="Calibri" panose="020F0502020204030204" pitchFamily="34" charset="0"/>
                <a:ea typeface="Calibri" panose="020F0502020204030204" pitchFamily="34" charset="0"/>
                <a:cs typeface="+mj-cs"/>
              </a:rPr>
              <a:t>6-ضرورة الاهتمام بعقد ندوات ودورات تدريبية للزوجات المعرضات للعنف لمساعدتهما في التدريب على كيفية مواجهة موافقة الحياة ومشكالتها اليومية عن طريق اتخاذ القرارات السليمة وتنفيذها بأسلوب علمي منظم.</a:t>
            </a:r>
            <a:r>
              <a:rPr lang="en-US" sz="1600" b="1" dirty="0">
                <a:latin typeface="Calibri" panose="020F0502020204030204" pitchFamily="34" charset="0"/>
                <a:ea typeface="Calibri" panose="020F0502020204030204" pitchFamily="34" charset="0"/>
                <a:cs typeface="+mj-cs"/>
              </a:rPr>
              <a:t>.</a:t>
            </a:r>
            <a:endParaRPr lang="ar-IQ" sz="1600" b="1" dirty="0">
              <a:latin typeface="Calibri" panose="020F0502020204030204" pitchFamily="34" charset="0"/>
              <a:ea typeface="Calibri" panose="020F0502020204030204" pitchFamily="34" charset="0"/>
              <a:cs typeface="+mj-cs"/>
            </a:endParaRPr>
          </a:p>
          <a:p>
            <a:pPr marL="0" marR="0" indent="0" algn="r" rtl="1">
              <a:lnSpc>
                <a:spcPct val="115000"/>
              </a:lnSpc>
              <a:spcBef>
                <a:spcPts val="0"/>
              </a:spcBef>
              <a:spcAft>
                <a:spcPts val="1000"/>
              </a:spcAft>
              <a:buNone/>
              <a:tabLst>
                <a:tab pos="5476875" algn="l"/>
              </a:tabLst>
            </a:pPr>
            <a:r>
              <a:rPr lang="ar-IQ" sz="1100" b="1" dirty="0">
                <a:latin typeface="Calibri" panose="020F0502020204030204" pitchFamily="34" charset="0"/>
                <a:ea typeface="Calibri" panose="020F0502020204030204" pitchFamily="34" charset="0"/>
                <a:cs typeface="+mj-cs"/>
              </a:rPr>
              <a:t>7</a:t>
            </a:r>
            <a:r>
              <a:rPr lang="en-US" sz="1200" b="1" dirty="0">
                <a:latin typeface="Calibri" panose="020F0502020204030204" pitchFamily="34" charset="0"/>
                <a:ea typeface="Calibri" panose="020F0502020204030204" pitchFamily="34" charset="0"/>
                <a:cs typeface="+mj-cs"/>
              </a:rPr>
              <a:t>-</a:t>
            </a:r>
            <a:r>
              <a:rPr lang="ar-IQ" sz="1600" b="1" dirty="0">
                <a:latin typeface="Calibri" panose="020F0502020204030204" pitchFamily="34" charset="0"/>
                <a:ea typeface="Calibri" panose="020F0502020204030204" pitchFamily="34" charset="0"/>
                <a:cs typeface="+mj-cs"/>
              </a:rPr>
              <a:t>ضرورة وضع خطة عالمية وحملات توعوية تستهدف تسليط ألاضواء على المشكلات التي تواجه المرأة في الاسرة.</a:t>
            </a:r>
            <a:endParaRPr lang="en-US" sz="1600" b="1" dirty="0">
              <a:effectLst/>
              <a:latin typeface="Calibri" panose="020F0502020204030204" pitchFamily="34" charset="0"/>
              <a:ea typeface="Calibri" panose="020F0502020204030204" pitchFamily="34" charset="0"/>
              <a:cs typeface="+mj-cs"/>
            </a:endParaRPr>
          </a:p>
          <a:p>
            <a:endParaRPr lang="en-US" sz="2400" dirty="0"/>
          </a:p>
        </p:txBody>
      </p:sp>
      <p:pic>
        <p:nvPicPr>
          <p:cNvPr id="6" name="Picture 5"/>
          <p:cNvPicPr>
            <a:picLocks noChangeAspect="1"/>
          </p:cNvPicPr>
          <p:nvPr/>
        </p:nvPicPr>
        <p:blipFill>
          <a:blip r:embed="rId2"/>
          <a:stretch>
            <a:fillRect/>
          </a:stretch>
        </p:blipFill>
        <p:spPr>
          <a:xfrm>
            <a:off x="562347" y="221049"/>
            <a:ext cx="4090771" cy="3089418"/>
          </a:xfrm>
          <a:prstGeom prst="rect">
            <a:avLst/>
          </a:prstGeom>
        </p:spPr>
      </p:pic>
      <p:pic>
        <p:nvPicPr>
          <p:cNvPr id="9" name="Picture 8"/>
          <p:cNvPicPr>
            <a:picLocks noChangeAspect="1"/>
          </p:cNvPicPr>
          <p:nvPr/>
        </p:nvPicPr>
        <p:blipFill>
          <a:blip r:embed="rId3"/>
          <a:stretch>
            <a:fillRect/>
          </a:stretch>
        </p:blipFill>
        <p:spPr>
          <a:xfrm>
            <a:off x="458060" y="3530810"/>
            <a:ext cx="4267570" cy="2962913"/>
          </a:xfrm>
          <a:prstGeom prst="rect">
            <a:avLst/>
          </a:prstGeom>
        </p:spPr>
      </p:pic>
    </p:spTree>
    <p:extLst>
      <p:ext uri="{BB962C8B-B14F-4D97-AF65-F5344CB8AC3E}">
        <p14:creationId xmlns:p14="http://schemas.microsoft.com/office/powerpoint/2010/main" val="1444577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CCC"/>
          </a:solidFill>
          <a:ln>
            <a:solidFill>
              <a:schemeClr val="tx2"/>
            </a:solidFill>
          </a:ln>
        </p:spPr>
        <p:txBody>
          <a:bodyPr/>
          <a:lstStyle/>
          <a:p>
            <a:pPr algn="ctr"/>
            <a:r>
              <a:rPr lang="ar-IQ" dirty="0"/>
              <a:t>الخلاصة</a:t>
            </a:r>
            <a:endParaRPr lang="en-US" dirty="0"/>
          </a:p>
        </p:txBody>
      </p:sp>
      <p:sp>
        <p:nvSpPr>
          <p:cNvPr id="3" name="Content Placeholder 2"/>
          <p:cNvSpPr>
            <a:spLocks noGrp="1"/>
          </p:cNvSpPr>
          <p:nvPr>
            <p:ph idx="1"/>
          </p:nvPr>
        </p:nvSpPr>
        <p:spPr>
          <a:solidFill>
            <a:srgbClr val="D9F6F7"/>
          </a:solidFill>
          <a:ln>
            <a:solidFill>
              <a:schemeClr val="tx2"/>
            </a:solidFill>
          </a:ln>
        </p:spPr>
        <p:txBody>
          <a:bodyPr>
            <a:normAutofit/>
          </a:bodyPr>
          <a:lstStyle/>
          <a:p>
            <a:pPr marL="0" marR="0" indent="0" algn="r" rtl="1">
              <a:lnSpc>
                <a:spcPct val="115000"/>
              </a:lnSpc>
              <a:spcBef>
                <a:spcPts val="0"/>
              </a:spcBef>
              <a:spcAft>
                <a:spcPts val="1000"/>
              </a:spcAft>
              <a:buNone/>
            </a:pPr>
            <a:r>
              <a:rPr lang="ar-IQ" dirty="0">
                <a:latin typeface="Calibri" panose="020F0502020204030204" pitchFamily="34" charset="0"/>
                <a:ea typeface="Calibri" panose="020F0502020204030204" pitchFamily="34" charset="0"/>
              </a:rPr>
              <a:t>إن العنف ضد المرأة له تاريخ طويل، ولقد أصبح واحد من أكثر الانتهاكات في حقوق الإنسان التي أصبحت منتشرة بصورة كبيرة، وبالرغم من التطور الكبير في كل مناحي الحياة على مستوى العالم إلا أن كافة المجتمعات لا تزال تمارس العنف على المرأة بطريقة لا يمكن السكوت عنه.</a:t>
            </a:r>
          </a:p>
          <a:p>
            <a:pPr marL="0" marR="0" algn="r" rtl="1">
              <a:lnSpc>
                <a:spcPct val="115000"/>
              </a:lnSpc>
              <a:spcBef>
                <a:spcPts val="0"/>
              </a:spcBef>
              <a:spcAft>
                <a:spcPts val="1000"/>
              </a:spcAft>
            </a:pPr>
            <a:r>
              <a:rPr lang="ar-IQ" dirty="0">
                <a:latin typeface="Calibri" panose="020F0502020204030204" pitchFamily="34" charset="0"/>
                <a:ea typeface="Calibri" panose="020F0502020204030204" pitchFamily="34" charset="0"/>
              </a:rPr>
              <a:t>الألاف من السيدات والفتيات في المراحل العمرية المختلفة يُمارس عليهن العنف ضد المرأة وهو الأمر الذي ينتج عنه انتحار المئات من النساء في العام الواحد فضلًا عن ارتفاع نسب الاعتداءات الجنسية والأمراض، والمعاناة النفسية والجسمانية التي تعاني منها المراة نتيجة العنف الواقع عليها، لذلك يجب الحد من تلك الآفة الخطيرة.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1650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086995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9467" y="3242733"/>
            <a:ext cx="3557573" cy="3048000"/>
          </a:xfrm>
          <a:prstGeom prst="rect">
            <a:avLst/>
          </a:prstGeom>
        </p:spPr>
      </p:pic>
      <p:sp>
        <p:nvSpPr>
          <p:cNvPr id="5" name="Content Placeholder 4"/>
          <p:cNvSpPr>
            <a:spLocks noGrp="1"/>
          </p:cNvSpPr>
          <p:nvPr>
            <p:ph idx="1"/>
          </p:nvPr>
        </p:nvSpPr>
        <p:spPr>
          <a:xfrm>
            <a:off x="4165599" y="365125"/>
            <a:ext cx="7509933" cy="6072619"/>
          </a:xfrm>
          <a:solidFill>
            <a:srgbClr val="FBFCCE"/>
          </a:solidFill>
          <a:ln>
            <a:solidFill>
              <a:srgbClr val="002060"/>
            </a:solidFill>
          </a:ln>
        </p:spPr>
        <p:txBody>
          <a:bodyPr>
            <a:normAutofit fontScale="92500" lnSpcReduction="20000"/>
          </a:bodyPr>
          <a:lstStyle/>
          <a:p>
            <a:pPr marL="0" marR="0" indent="0" algn="just" rtl="1">
              <a:lnSpc>
                <a:spcPct val="115000"/>
              </a:lnSpc>
              <a:spcBef>
                <a:spcPts val="0"/>
              </a:spcBef>
              <a:spcAft>
                <a:spcPts val="1000"/>
              </a:spcAft>
              <a:buNone/>
            </a:pPr>
            <a:r>
              <a:rPr lang="ar-IQ" sz="3000" dirty="0">
                <a:latin typeface="Calibri" panose="020F0502020204030204" pitchFamily="34" charset="0"/>
                <a:ea typeface="Calibri" panose="020F0502020204030204" pitchFamily="34" charset="0"/>
                <a:cs typeface="+mj-cs"/>
              </a:rPr>
              <a:t>إن العنف ضد المرأة له تاريخ طويل للغاية، ويُعد أحد أكثر انتهاكات حقوق الإنسان انتشارا واستمرارا، وعلى الرغم من أن حوادث وشدة هذا العنف قد تباينت مع مرور الوقت وحتى اليوم، فإنها لا تزال حدتها وصورها تختلف بين المجتمعات. غالبًا ما يُنظر إلى هذا العنف على أنه آلية لإخضاع النساء، سواء في المجتمع بشكل عام أو في العلاقات الشخصية. قد ينشأ هذا العنف من شعور بالاستحقاق أو التفوق أو كره النساء أو المواقف المماثلة في الجاني، أو بسبب طبيعة بعض الرجال العنيفة، وخاصة ضد النساء.وينص إعلان الأمم المتحدة بشأن القضاء على العنف ضد المرأة على أن «العنف ضد المرأة هو مظهر من مظاهر علاقات القوة غير المتكافئة تاريخيا بين الرجال والنساء» و«العنف ضد المرأة هو إحدى الآليات الاجتماعية الحاسمة التي تضطر المرأة بموجبها إلى الخضوع بالمقارنة مع الرجل.</a:t>
            </a:r>
          </a:p>
          <a:p>
            <a:pPr marL="0" marR="0" indent="0" algn="r">
              <a:lnSpc>
                <a:spcPct val="115000"/>
              </a:lnSpc>
              <a:spcBef>
                <a:spcPts val="0"/>
              </a:spcBef>
              <a:spcAft>
                <a:spcPts val="1000"/>
              </a:spcAft>
              <a:buNone/>
            </a:pPr>
            <a:r>
              <a:rPr lang="en-US" dirty="0">
                <a:latin typeface="Calibri" panose="020F0502020204030204" pitchFamily="34" charset="0"/>
                <a:ea typeface="Calibri" panose="020F0502020204030204" pitchFamily="34" charset="0"/>
                <a:cs typeface="+mj-cs"/>
              </a:rPr>
              <a:t> </a:t>
            </a:r>
            <a:endParaRPr lang="en-US" sz="2400" dirty="0">
              <a:effectLst/>
              <a:latin typeface="Calibri" panose="020F0502020204030204" pitchFamily="34" charset="0"/>
              <a:ea typeface="Calibri" panose="020F0502020204030204" pitchFamily="34" charset="0"/>
              <a:cs typeface="+mj-cs"/>
            </a:endParaRPr>
          </a:p>
        </p:txBody>
      </p:sp>
      <p:pic>
        <p:nvPicPr>
          <p:cNvPr id="2" name="Picture 1"/>
          <p:cNvPicPr>
            <a:picLocks noChangeAspect="1"/>
          </p:cNvPicPr>
          <p:nvPr/>
        </p:nvPicPr>
        <p:blipFill>
          <a:blip r:embed="rId3"/>
          <a:stretch>
            <a:fillRect/>
          </a:stretch>
        </p:blipFill>
        <p:spPr>
          <a:xfrm>
            <a:off x="313266" y="441167"/>
            <a:ext cx="3633773" cy="2639797"/>
          </a:xfrm>
          <a:prstGeom prst="rect">
            <a:avLst/>
          </a:prstGeom>
        </p:spPr>
      </p:pic>
    </p:spTree>
    <p:extLst>
      <p:ext uri="{BB962C8B-B14F-4D97-AF65-F5344CB8AC3E}">
        <p14:creationId xmlns:p14="http://schemas.microsoft.com/office/powerpoint/2010/main" val="3191532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5708" y="785090"/>
            <a:ext cx="6263025" cy="5412509"/>
          </a:xfrm>
          <a:solidFill>
            <a:schemeClr val="accent4">
              <a:lumMod val="20000"/>
              <a:lumOff val="80000"/>
            </a:schemeClr>
          </a:solidFill>
          <a:ln>
            <a:solidFill>
              <a:schemeClr val="tx1"/>
            </a:solidFill>
          </a:ln>
        </p:spPr>
        <p:txBody>
          <a:bodyPr>
            <a:normAutofit fontScale="77500" lnSpcReduction="20000"/>
          </a:bodyPr>
          <a:lstStyle/>
          <a:p>
            <a:pPr marL="0" marR="0" indent="0" algn="just" rtl="1">
              <a:lnSpc>
                <a:spcPct val="115000"/>
              </a:lnSpc>
              <a:spcBef>
                <a:spcPts val="0"/>
              </a:spcBef>
              <a:spcAft>
                <a:spcPts val="1000"/>
              </a:spcAft>
              <a:buNone/>
            </a:pPr>
            <a:r>
              <a:rPr lang="ar-IQ" dirty="0"/>
              <a:t>يعرّف العنف ضد المرأة على أنّه أي سلوك عنيف يمارس </a:t>
            </a:r>
            <a:r>
              <a:rPr lang="ar-IQ" dirty="0" smtClean="0"/>
              <a:t>ضدّها، </a:t>
            </a:r>
            <a:r>
              <a:rPr lang="ar-IQ" dirty="0"/>
              <a:t>ويؤدّي إلى إلحاق الأذى بها على الجوانب الجسديّة، والنفسيّة، </a:t>
            </a:r>
            <a:r>
              <a:rPr lang="ar-IQ" dirty="0" smtClean="0"/>
              <a:t>في </a:t>
            </a:r>
            <a:r>
              <a:rPr lang="ar-IQ" dirty="0"/>
              <a:t>جميع مراحل حياتهن على سبيل المثال، لا تمثل سلبيات انعدام التعليم المبكر العائق الرئيسي لحق الفتيات في التعليم وتعميمه فقط بل في النهاية تقيد الوصول إلى التعليم العالي وتؤدي إلى محدودية خلق فرص الشغل للمرأة داخل سوق العمل.</a:t>
            </a:r>
          </a:p>
          <a:p>
            <a:pPr marL="0" marR="0" indent="0" algn="just" rtl="1">
              <a:lnSpc>
                <a:spcPct val="115000"/>
              </a:lnSpc>
              <a:spcBef>
                <a:spcPts val="0"/>
              </a:spcBef>
              <a:spcAft>
                <a:spcPts val="1000"/>
              </a:spcAft>
              <a:buNone/>
            </a:pPr>
            <a:r>
              <a:rPr lang="ar-IQ" dirty="0"/>
              <a:t>ويُعدّ تهديد المرأة بأيّ شكل من الأشكال، وحرمانها، والحدّ من حريتها في حياتها الخاصّة أو العامة من ممارسات العنف، ويشكّل العنف ضدّ المرأة انتهاكاً واضحاً وصريحاً لحقوق الإنسان؛، فهو يمنعها من التمتّع بحقوقها الكاملة، ويجدر بالذكر أنّ عواقب العنف ليس على المرأة فقط، بل تؤثّر أيضاً على الأسرة والمجتمع بأكمله، وذلك لما يترتّب عليه من آثار سلبية اجتماعيّة، واقتصاديّة، وصحية وغيرها، والعنف ضدّ المرأة لا يرتبط بثقافة، أو عرف، أو طبقة اجتماعيّة بعَينِها، بل هو ظاهرة عامة.</a:t>
            </a:r>
          </a:p>
        </p:txBody>
      </p:sp>
      <p:pic>
        <p:nvPicPr>
          <p:cNvPr id="8" name="Picture 7"/>
          <p:cNvPicPr>
            <a:picLocks noChangeAspect="1"/>
          </p:cNvPicPr>
          <p:nvPr/>
        </p:nvPicPr>
        <p:blipFill>
          <a:blip r:embed="rId2"/>
          <a:stretch>
            <a:fillRect/>
          </a:stretch>
        </p:blipFill>
        <p:spPr>
          <a:xfrm>
            <a:off x="465668" y="3445933"/>
            <a:ext cx="5063066" cy="2633134"/>
          </a:xfrm>
          <a:prstGeom prst="rect">
            <a:avLst/>
          </a:prstGeom>
        </p:spPr>
      </p:pic>
      <p:pic>
        <p:nvPicPr>
          <p:cNvPr id="4" name="Picture 3"/>
          <p:cNvPicPr>
            <a:picLocks noChangeAspect="1"/>
          </p:cNvPicPr>
          <p:nvPr/>
        </p:nvPicPr>
        <p:blipFill>
          <a:blip r:embed="rId3"/>
          <a:stretch>
            <a:fillRect/>
          </a:stretch>
        </p:blipFill>
        <p:spPr>
          <a:xfrm>
            <a:off x="465668" y="533400"/>
            <a:ext cx="4673599" cy="2700867"/>
          </a:xfrm>
          <a:prstGeom prst="rect">
            <a:avLst/>
          </a:prstGeom>
        </p:spPr>
      </p:pic>
    </p:spTree>
    <p:extLst>
      <p:ext uri="{BB962C8B-B14F-4D97-AF65-F5344CB8AC3E}">
        <p14:creationId xmlns:p14="http://schemas.microsoft.com/office/powerpoint/2010/main" val="2446590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29309"/>
            <a:ext cx="11303000" cy="1109554"/>
          </a:xfrm>
          <a:solidFill>
            <a:schemeClr val="accent4">
              <a:lumMod val="20000"/>
              <a:lumOff val="80000"/>
            </a:schemeClr>
          </a:solidFill>
          <a:ln>
            <a:solidFill>
              <a:schemeClr val="tx1"/>
            </a:solidFill>
          </a:ln>
        </p:spPr>
        <p:txBody>
          <a:bodyPr/>
          <a:lstStyle/>
          <a:p>
            <a:pPr algn="ctr"/>
            <a:r>
              <a:rPr lang="ar-IQ" b="1" dirty="0">
                <a:solidFill>
                  <a:srgbClr val="FF0000"/>
                </a:solidFill>
              </a:rPr>
              <a:t>اشكال جرائم العنف ضد النساء</a:t>
            </a:r>
            <a:endParaRPr lang="en-US" b="1" dirty="0">
              <a:solidFill>
                <a:srgbClr val="FF0000"/>
              </a:solidFill>
            </a:endParaRPr>
          </a:p>
        </p:txBody>
      </p:sp>
      <p:sp>
        <p:nvSpPr>
          <p:cNvPr id="3" name="Content Placeholder 2"/>
          <p:cNvSpPr>
            <a:spLocks noGrp="1"/>
          </p:cNvSpPr>
          <p:nvPr>
            <p:ph idx="1"/>
          </p:nvPr>
        </p:nvSpPr>
        <p:spPr>
          <a:xfrm>
            <a:off x="5300133" y="1347017"/>
            <a:ext cx="6434667" cy="5282383"/>
          </a:xfrm>
          <a:solidFill>
            <a:srgbClr val="D9F6F7"/>
          </a:solidFill>
          <a:ln>
            <a:solidFill>
              <a:schemeClr val="tx1"/>
            </a:solidFill>
          </a:ln>
        </p:spPr>
        <p:txBody>
          <a:bodyPr>
            <a:noAutofit/>
          </a:bodyPr>
          <a:lstStyle/>
          <a:p>
            <a:pPr marL="0" indent="0" algn="r" rtl="1">
              <a:buNone/>
            </a:pPr>
            <a:r>
              <a:rPr lang="ar-IQ" sz="3200" b="1" dirty="0">
                <a:cs typeface="+mj-cs"/>
              </a:rPr>
              <a:t>                  العنف الأسري </a:t>
            </a:r>
          </a:p>
          <a:p>
            <a:pPr marL="0" indent="0" algn="just" rtl="1">
              <a:buNone/>
            </a:pPr>
            <a:r>
              <a:rPr lang="ar-IQ" dirty="0">
                <a:cs typeface="+mj-cs"/>
              </a:rPr>
              <a:t>  </a:t>
            </a:r>
            <a:r>
              <a:rPr lang="ar-IQ" sz="3200" dirty="0">
                <a:cs typeface="+mj-cs"/>
              </a:rPr>
              <a:t>المشار إليه أيضًا بالإساءة الأسرية أو العنف ضد الشريك، يشمل سلسلة من الأفعال التي تستهدف اكتساب أو الحفاظ على السيطرة والقوة على الشريك. يمتد هذا النوع من العنف عبر مجموعة واسعة من السلوكيات، بما في ذلك العنف الجسدي </a:t>
            </a:r>
            <a:r>
              <a:rPr lang="ar-IQ" sz="3200" dirty="0" smtClean="0">
                <a:cs typeface="+mj-cs"/>
              </a:rPr>
              <a:t>والعاطفي </a:t>
            </a:r>
            <a:r>
              <a:rPr lang="ar-IQ" sz="3200" dirty="0">
                <a:cs typeface="+mj-cs"/>
              </a:rPr>
              <a:t>والاقتصادي والنفسي. هذا النوع من العنف ينتشر بشكل شائع بين النساء في جميع أنحاء العالم. يمكن أن يشمل العنف الأسري ما يلي:</a:t>
            </a:r>
          </a:p>
          <a:p>
            <a:pPr marL="0" indent="0" algn="just" rtl="1">
              <a:buNone/>
            </a:pPr>
            <a:endParaRPr lang="en-US" sz="2400" dirty="0">
              <a:cs typeface="+mj-cs"/>
            </a:endParaRPr>
          </a:p>
        </p:txBody>
      </p:sp>
      <p:pic>
        <p:nvPicPr>
          <p:cNvPr id="7" name="Picture 6"/>
          <p:cNvPicPr>
            <a:picLocks noChangeAspect="1"/>
          </p:cNvPicPr>
          <p:nvPr/>
        </p:nvPicPr>
        <p:blipFill>
          <a:blip r:embed="rId2"/>
          <a:stretch>
            <a:fillRect/>
          </a:stretch>
        </p:blipFill>
        <p:spPr>
          <a:xfrm>
            <a:off x="978313" y="1502673"/>
            <a:ext cx="3382022" cy="2485535"/>
          </a:xfrm>
          <a:prstGeom prst="rect">
            <a:avLst/>
          </a:prstGeom>
        </p:spPr>
      </p:pic>
      <p:pic>
        <p:nvPicPr>
          <p:cNvPr id="4" name="Picture 3"/>
          <p:cNvPicPr>
            <a:picLocks noChangeAspect="1"/>
          </p:cNvPicPr>
          <p:nvPr/>
        </p:nvPicPr>
        <p:blipFill>
          <a:blip r:embed="rId3"/>
          <a:stretch>
            <a:fillRect/>
          </a:stretch>
        </p:blipFill>
        <p:spPr>
          <a:xfrm>
            <a:off x="855132" y="4252018"/>
            <a:ext cx="3851031" cy="2478982"/>
          </a:xfrm>
          <a:prstGeom prst="rect">
            <a:avLst/>
          </a:prstGeom>
        </p:spPr>
      </p:pic>
    </p:spTree>
    <p:extLst>
      <p:ext uri="{BB962C8B-B14F-4D97-AF65-F5344CB8AC3E}">
        <p14:creationId xmlns:p14="http://schemas.microsoft.com/office/powerpoint/2010/main" val="56594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6115" y="119269"/>
            <a:ext cx="11973582" cy="2132612"/>
          </a:xfrm>
          <a:prstGeom prst="rect">
            <a:avLst/>
          </a:prstGeom>
        </p:spPr>
      </p:pic>
      <p:pic>
        <p:nvPicPr>
          <p:cNvPr id="6" name="Picture 5"/>
          <p:cNvPicPr>
            <a:picLocks noChangeAspect="1"/>
          </p:cNvPicPr>
          <p:nvPr/>
        </p:nvPicPr>
        <p:blipFill>
          <a:blip r:embed="rId3"/>
          <a:stretch>
            <a:fillRect/>
          </a:stretch>
        </p:blipFill>
        <p:spPr>
          <a:xfrm>
            <a:off x="136115" y="4326603"/>
            <a:ext cx="12138188" cy="2717799"/>
          </a:xfrm>
          <a:prstGeom prst="rect">
            <a:avLst/>
          </a:prstGeom>
        </p:spPr>
      </p:pic>
      <p:pic>
        <p:nvPicPr>
          <p:cNvPr id="7" name="Picture 6"/>
          <p:cNvPicPr>
            <a:picLocks noChangeAspect="1"/>
          </p:cNvPicPr>
          <p:nvPr/>
        </p:nvPicPr>
        <p:blipFill>
          <a:blip r:embed="rId4"/>
          <a:stretch>
            <a:fillRect/>
          </a:stretch>
        </p:blipFill>
        <p:spPr>
          <a:xfrm>
            <a:off x="6662382" y="1989647"/>
            <a:ext cx="4910667" cy="2336956"/>
          </a:xfrm>
          <a:prstGeom prst="rect">
            <a:avLst/>
          </a:prstGeom>
        </p:spPr>
      </p:pic>
      <p:pic>
        <p:nvPicPr>
          <p:cNvPr id="8" name="Picture 7"/>
          <p:cNvPicPr>
            <a:picLocks noChangeAspect="1"/>
          </p:cNvPicPr>
          <p:nvPr/>
        </p:nvPicPr>
        <p:blipFill>
          <a:blip r:embed="rId5"/>
          <a:stretch>
            <a:fillRect/>
          </a:stretch>
        </p:blipFill>
        <p:spPr>
          <a:xfrm>
            <a:off x="668867" y="1989647"/>
            <a:ext cx="4495800" cy="2336956"/>
          </a:xfrm>
          <a:prstGeom prst="rect">
            <a:avLst/>
          </a:prstGeom>
        </p:spPr>
      </p:pic>
    </p:spTree>
    <p:extLst>
      <p:ext uri="{BB962C8B-B14F-4D97-AF65-F5344CB8AC3E}">
        <p14:creationId xmlns:p14="http://schemas.microsoft.com/office/powerpoint/2010/main" val="3309809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67" y="191069"/>
            <a:ext cx="11552902" cy="2075129"/>
          </a:xfrm>
          <a:solidFill>
            <a:srgbClr val="FBC5ED"/>
          </a:solidFill>
          <a:ln>
            <a:solidFill>
              <a:schemeClr val="tx2"/>
            </a:solidFill>
          </a:ln>
        </p:spPr>
        <p:txBody>
          <a:bodyPr>
            <a:noAutofit/>
          </a:bodyPr>
          <a:lstStyle/>
          <a:p>
            <a:pPr marL="0" marR="0" algn="just" rtl="1">
              <a:lnSpc>
                <a:spcPct val="115000"/>
              </a:lnSpc>
              <a:spcBef>
                <a:spcPts val="0"/>
              </a:spcBef>
              <a:spcAft>
                <a:spcPts val="1000"/>
              </a:spcAft>
            </a:pPr>
            <a:r>
              <a:rPr lang="ar-IQ" sz="2800" dirty="0">
                <a:latin typeface="Calibri" panose="020F0502020204030204" pitchFamily="34" charset="0"/>
                <a:ea typeface="Calibri" panose="020F0502020204030204" pitchFamily="34" charset="0"/>
              </a:rPr>
              <a:t>.</a:t>
            </a:r>
            <a:r>
              <a:rPr lang="ar-IQ" sz="2800" dirty="0"/>
              <a:t> </a:t>
            </a:r>
            <a:r>
              <a:rPr lang="ar-IQ" sz="2800" b="1" dirty="0">
                <a:solidFill>
                  <a:srgbClr val="FF0000"/>
                </a:solidFill>
              </a:rPr>
              <a:t>العنف العاطفي:- </a:t>
            </a:r>
            <a:r>
              <a:rPr lang="ar-IQ" sz="2800" dirty="0"/>
              <a:t>يشمل الأنشطة مثل الانتقاد المستمر للتقليل من تقدير الشخص لنفسه، وتقليل مهاراته من خلال تصريحات مهينة، وممارسة الإساءة اللفظية مثل التنمر بالألقاب، وإلحاق الضرر بعلاقة الشريك مع أطفاله، أو تقييد الشريك من التفاعل مع الأصدقاء والعائلة</a:t>
            </a:r>
            <a:endParaRPr lang="en-US" sz="2800" dirty="0"/>
          </a:p>
        </p:txBody>
      </p:sp>
      <p:sp>
        <p:nvSpPr>
          <p:cNvPr id="3" name="Content Placeholder 2"/>
          <p:cNvSpPr>
            <a:spLocks noGrp="1"/>
          </p:cNvSpPr>
          <p:nvPr>
            <p:ph idx="1"/>
          </p:nvPr>
        </p:nvSpPr>
        <p:spPr>
          <a:xfrm>
            <a:off x="4026089" y="2310581"/>
            <a:ext cx="7851279" cy="3394183"/>
          </a:xfrm>
          <a:solidFill>
            <a:srgbClr val="EAEAEA"/>
          </a:solidFill>
          <a:ln>
            <a:solidFill>
              <a:schemeClr val="tx1"/>
            </a:solidFill>
          </a:ln>
        </p:spPr>
        <p:txBody>
          <a:bodyPr>
            <a:noAutofit/>
          </a:bodyPr>
          <a:lstStyle/>
          <a:p>
            <a:pPr marL="0" indent="0" algn="just" rtl="1">
              <a:lnSpc>
                <a:spcPct val="115000"/>
              </a:lnSpc>
              <a:spcBef>
                <a:spcPts val="0"/>
              </a:spcBef>
              <a:spcAft>
                <a:spcPts val="1000"/>
              </a:spcAft>
              <a:buNone/>
            </a:pPr>
            <a:r>
              <a:rPr lang="ar-IQ" b="1" dirty="0">
                <a:solidFill>
                  <a:srgbClr val="FF0000"/>
                </a:solidFill>
                <a:latin typeface="Calibri" panose="020F0502020204030204" pitchFamily="34" charset="0"/>
                <a:ea typeface="Calibri" panose="020F0502020204030204" pitchFamily="34" charset="0"/>
              </a:rPr>
              <a:t>العنف الجسدي:- </a:t>
            </a:r>
            <a:r>
              <a:rPr lang="ar-IQ" dirty="0">
                <a:latin typeface="Calibri" panose="020F0502020204030204" pitchFamily="34" charset="0"/>
                <a:ea typeface="Calibri" panose="020F0502020204030204" pitchFamily="34" charset="0"/>
              </a:rPr>
              <a:t>يشمل الأفعال مثل تسبب الضرر أو محاولة تسبب الضرر </a:t>
            </a:r>
            <a:r>
              <a:rPr lang="ar-IQ" dirty="0" smtClean="0">
                <a:latin typeface="Calibri" panose="020F0502020204030204" pitchFamily="34" charset="0"/>
                <a:ea typeface="Calibri" panose="020F0502020204030204" pitchFamily="34" charset="0"/>
              </a:rPr>
              <a:t>من </a:t>
            </a:r>
            <a:r>
              <a:rPr lang="ar-IQ" dirty="0">
                <a:latin typeface="Calibri" panose="020F0502020204030204" pitchFamily="34" charset="0"/>
                <a:ea typeface="Calibri" panose="020F0502020204030204" pitchFamily="34" charset="0"/>
              </a:rPr>
              <a:t>خلال أفعال مثل الضرب، والركل، والحرق، والإمساك، والقبض، والدفع، والصفع، وسحب </a:t>
            </a:r>
            <a:r>
              <a:rPr lang="ar-IQ" dirty="0" smtClean="0">
                <a:latin typeface="Calibri" panose="020F0502020204030204" pitchFamily="34" charset="0"/>
                <a:ea typeface="Calibri" panose="020F0502020204030204" pitchFamily="34" charset="0"/>
              </a:rPr>
              <a:t>الشعر، </a:t>
            </a:r>
            <a:r>
              <a:rPr lang="ar-IQ" dirty="0">
                <a:latin typeface="Calibri" panose="020F0502020204030204" pitchFamily="34" charset="0"/>
                <a:ea typeface="Calibri" panose="020F0502020204030204" pitchFamily="34" charset="0"/>
              </a:rPr>
              <a:t>ومنع تقديم المساعدة الطبية، والترهيب باستخدام المواد الكيميائية، أو استخدام أشكال أخرى من القوة الجسدية. ويمكن أن يمتد هذا أيضًا إلى التسبب بالضرر للممتلكات</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324466" y="2266198"/>
            <a:ext cx="3701623" cy="4161897"/>
          </a:xfrm>
          <a:prstGeom prst="rect">
            <a:avLst/>
          </a:prstGeom>
        </p:spPr>
      </p:pic>
    </p:spTree>
    <p:extLst>
      <p:ext uri="{BB962C8B-B14F-4D97-AF65-F5344CB8AC3E}">
        <p14:creationId xmlns:p14="http://schemas.microsoft.com/office/powerpoint/2010/main" val="1633552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0528" y="265472"/>
            <a:ext cx="7772399" cy="3324396"/>
          </a:xfrm>
          <a:solidFill>
            <a:schemeClr val="accent2">
              <a:lumMod val="20000"/>
              <a:lumOff val="80000"/>
            </a:schemeClr>
          </a:solidFill>
          <a:ln>
            <a:solidFill>
              <a:schemeClr val="tx1"/>
            </a:solidFill>
          </a:ln>
        </p:spPr>
        <p:txBody>
          <a:bodyPr>
            <a:noAutofit/>
          </a:bodyPr>
          <a:lstStyle/>
          <a:p>
            <a:pPr marL="0" marR="0" algn="ctr" rtl="1">
              <a:lnSpc>
                <a:spcPct val="100000"/>
              </a:lnSpc>
              <a:spcBef>
                <a:spcPts val="0"/>
              </a:spcBef>
              <a:spcAft>
                <a:spcPts val="1000"/>
              </a:spcAft>
            </a:pPr>
            <a:r>
              <a:rPr lang="ar-IQ" sz="2800" b="1" dirty="0">
                <a:solidFill>
                  <a:srgbClr val="FF0000"/>
                </a:solidFill>
              </a:rPr>
              <a:t>العنف الرقمي أو الإلكتروني  ضد النساء</a:t>
            </a:r>
            <a:r>
              <a:rPr lang="ar-IQ" sz="2800" dirty="0"/>
              <a:t/>
            </a:r>
            <a:br>
              <a:rPr lang="ar-IQ" sz="2800" dirty="0"/>
            </a:br>
            <a:r>
              <a:rPr lang="ar-SA" sz="2400" dirty="0">
                <a:cs typeface="Arial" panose="020B0604020202020204" pitchFamily="34" charset="0"/>
              </a:rPr>
              <a:t>هو أي شكل من أشكال العنف الموجه ضد امرأة فقط بسبب كونها امرأة، أو الذي يتفاقم باستخدام تكنولوجيا المعلومات والاتصال (مثل الهواتف المحمولة، والإنترنت، ووسائل التواصل الاجتماعي، وألعاب الكمبيوتر، والرسائل النصية، والبريد الإلكتروني، وما إلى ذلك). </a:t>
            </a:r>
            <a:r>
              <a:rPr lang="ar-IQ" sz="2400" dirty="0">
                <a:cs typeface="Arial" panose="020B0604020202020204" pitchFamily="34" charset="0"/>
              </a:rPr>
              <a:t/>
            </a:r>
            <a:br>
              <a:rPr lang="ar-IQ" sz="2400" dirty="0">
                <a:cs typeface="Arial" panose="020B0604020202020204" pitchFamily="34" charset="0"/>
              </a:rPr>
            </a:br>
            <a:r>
              <a:rPr lang="ar-IQ" sz="2400" dirty="0">
                <a:cs typeface="Arial" panose="020B0604020202020204" pitchFamily="34" charset="0"/>
              </a:rPr>
              <a:t>يتضمن العنف الرقمي ما يلي</a:t>
            </a:r>
            <a:r>
              <a:rPr lang="ar-IQ" sz="2400" dirty="0" smtClean="0">
                <a:cs typeface="Arial" panose="020B0604020202020204" pitchFamily="34" charset="0"/>
              </a:rPr>
              <a:t>:</a:t>
            </a:r>
            <a:r>
              <a:rPr lang="ar-IQ" sz="2400" dirty="0">
                <a:cs typeface="Arial" panose="020B0604020202020204" pitchFamily="34" charset="0"/>
              </a:rPr>
              <a:t/>
            </a:r>
            <a:br>
              <a:rPr lang="ar-IQ" sz="2400" dirty="0">
                <a:cs typeface="Arial" panose="020B0604020202020204" pitchFamily="34" charset="0"/>
              </a:rPr>
            </a:br>
            <a:r>
              <a:rPr lang="ar-IQ" sz="2800" b="1" dirty="0" smtClean="0">
                <a:cs typeface="Arial" panose="020B0604020202020204" pitchFamily="34" charset="0"/>
              </a:rPr>
              <a:t>نشر </a:t>
            </a:r>
            <a:r>
              <a:rPr lang="ar-IQ" sz="2800" b="1" dirty="0">
                <a:cs typeface="Arial" panose="020B0604020202020204" pitchFamily="34" charset="0"/>
              </a:rPr>
              <a:t>رسائل غير مرغوب فيها، الكشف عن المعلومات</a:t>
            </a:r>
            <a:endParaRPr lang="en-US" sz="2800" dirty="0"/>
          </a:p>
        </p:txBody>
      </p:sp>
      <p:sp>
        <p:nvSpPr>
          <p:cNvPr id="3" name="Content Placeholder 2"/>
          <p:cNvSpPr>
            <a:spLocks noGrp="1"/>
          </p:cNvSpPr>
          <p:nvPr>
            <p:ph idx="1"/>
          </p:nvPr>
        </p:nvSpPr>
        <p:spPr>
          <a:xfrm>
            <a:off x="4275667" y="3810001"/>
            <a:ext cx="7552540" cy="2506132"/>
          </a:xfrm>
          <a:solidFill>
            <a:schemeClr val="tx2">
              <a:lumMod val="20000"/>
              <a:lumOff val="80000"/>
            </a:schemeClr>
          </a:solidFill>
          <a:ln>
            <a:solidFill>
              <a:schemeClr val="tx1"/>
            </a:solidFill>
          </a:ln>
        </p:spPr>
        <p:txBody>
          <a:bodyPr>
            <a:normAutofit/>
          </a:bodyPr>
          <a:lstStyle/>
          <a:p>
            <a:pPr algn="r">
              <a:lnSpc>
                <a:spcPct val="120000"/>
              </a:lnSpc>
            </a:pPr>
            <a:r>
              <a:rPr lang="ar-IQ" b="1" dirty="0">
                <a:solidFill>
                  <a:srgbClr val="FF0000"/>
                </a:solidFill>
              </a:rPr>
              <a:t>العنف اللفظي: </a:t>
            </a:r>
            <a:r>
              <a:rPr lang="ar-IQ" dirty="0"/>
              <a:t>يعدّ من أكثر أشكال العنف تأثيراً على الصحة النفسية للمرأة، وهو النوع الأكثر انتشاراً في المجتمعات، وقد يكون من خلال شتم المرأة بألفاظ بذيئة، أو إحراجها أمام الآخرين، أو السخرية منها، أو الصراخ عليها</a:t>
            </a:r>
          </a:p>
        </p:txBody>
      </p:sp>
      <p:pic>
        <p:nvPicPr>
          <p:cNvPr id="4" name="Picture 3"/>
          <p:cNvPicPr>
            <a:picLocks noChangeAspect="1"/>
          </p:cNvPicPr>
          <p:nvPr/>
        </p:nvPicPr>
        <p:blipFill>
          <a:blip r:embed="rId2"/>
          <a:stretch>
            <a:fillRect/>
          </a:stretch>
        </p:blipFill>
        <p:spPr>
          <a:xfrm>
            <a:off x="397933" y="3505200"/>
            <a:ext cx="3732595" cy="2980266"/>
          </a:xfrm>
          <a:prstGeom prst="rect">
            <a:avLst/>
          </a:prstGeom>
        </p:spPr>
      </p:pic>
      <p:pic>
        <p:nvPicPr>
          <p:cNvPr id="5" name="Picture 4"/>
          <p:cNvPicPr>
            <a:picLocks noChangeAspect="1"/>
          </p:cNvPicPr>
          <p:nvPr/>
        </p:nvPicPr>
        <p:blipFill>
          <a:blip r:embed="rId3"/>
          <a:stretch>
            <a:fillRect/>
          </a:stretch>
        </p:blipFill>
        <p:spPr>
          <a:xfrm>
            <a:off x="397933" y="265472"/>
            <a:ext cx="3732595" cy="3087328"/>
          </a:xfrm>
          <a:prstGeom prst="rect">
            <a:avLst/>
          </a:prstGeom>
        </p:spPr>
      </p:pic>
    </p:spTree>
    <p:extLst>
      <p:ext uri="{BB962C8B-B14F-4D97-AF65-F5344CB8AC3E}">
        <p14:creationId xmlns:p14="http://schemas.microsoft.com/office/powerpoint/2010/main" val="2237205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48096"/>
            <a:ext cx="7118555" cy="1677528"/>
          </a:xfrm>
          <a:solidFill>
            <a:schemeClr val="accent5">
              <a:lumMod val="20000"/>
              <a:lumOff val="80000"/>
            </a:schemeClr>
          </a:solidFill>
          <a:ln>
            <a:solidFill>
              <a:schemeClr val="tx1"/>
            </a:solidFill>
          </a:ln>
        </p:spPr>
        <p:txBody>
          <a:bodyPr>
            <a:normAutofit/>
          </a:bodyPr>
          <a:lstStyle/>
          <a:p>
            <a:pPr algn="r"/>
            <a:r>
              <a:rPr lang="ar-IQ" b="1" dirty="0"/>
              <a:t>ما هي أسباب العنف ضد النساء؟</a:t>
            </a:r>
            <a:r>
              <a:rPr lang="ar-IQ" dirty="0"/>
              <a:t/>
            </a:r>
            <a:br>
              <a:rPr lang="ar-IQ" dirty="0"/>
            </a:br>
            <a:endParaRPr lang="en-US" dirty="0"/>
          </a:p>
        </p:txBody>
      </p:sp>
      <p:sp>
        <p:nvSpPr>
          <p:cNvPr id="3" name="Content Placeholder 2"/>
          <p:cNvSpPr>
            <a:spLocks noGrp="1"/>
          </p:cNvSpPr>
          <p:nvPr>
            <p:ph idx="1"/>
          </p:nvPr>
        </p:nvSpPr>
        <p:spPr>
          <a:xfrm>
            <a:off x="275303" y="2074605"/>
            <a:ext cx="11415251" cy="4436262"/>
          </a:xfrm>
          <a:solidFill>
            <a:schemeClr val="accent2">
              <a:lumMod val="20000"/>
              <a:lumOff val="80000"/>
            </a:schemeClr>
          </a:solidFill>
          <a:ln>
            <a:solidFill>
              <a:schemeClr val="tx1"/>
            </a:solidFill>
          </a:ln>
        </p:spPr>
        <p:txBody>
          <a:bodyPr>
            <a:normAutofit/>
          </a:bodyPr>
          <a:lstStyle/>
          <a:p>
            <a:pPr algn="r"/>
            <a:r>
              <a:rPr lang="ar-IQ" dirty="0"/>
              <a:t>-        مستويات متدنية من التعليم </a:t>
            </a:r>
          </a:p>
          <a:p>
            <a:pPr algn="r"/>
            <a:r>
              <a:rPr lang="ar-IQ" dirty="0"/>
              <a:t>-        التعرض للإساءة منذ الطفولة (الارتكاب وتجربة)</a:t>
            </a:r>
          </a:p>
          <a:p>
            <a:pPr algn="r"/>
            <a:r>
              <a:rPr lang="ar-IQ" dirty="0"/>
              <a:t>-        تواجد العنف الأسري داخل الأسرة (الارتكاب وتجربة)</a:t>
            </a:r>
          </a:p>
          <a:p>
            <a:pPr algn="r"/>
            <a:r>
              <a:rPr lang="ar-IQ" dirty="0"/>
              <a:t>-        معايير المجتمع التي تميل إلى منح الرجال مكانة أعلى وتخصيص مكانة أدنى للنساء</a:t>
            </a:r>
          </a:p>
          <a:p>
            <a:pPr algn="r"/>
            <a:r>
              <a:rPr lang="ar-IQ" dirty="0"/>
              <a:t>-        عدم المساواة بين الجنسين (قوانين تمييزية، إلخ)</a:t>
            </a:r>
          </a:p>
          <a:p>
            <a:pPr algn="r"/>
            <a:r>
              <a:rPr lang="ar-IQ" dirty="0"/>
              <a:t>-        التوزيع غير المتساوي للقوة والموارد بين الرجال والنساء</a:t>
            </a:r>
          </a:p>
          <a:p>
            <a:pPr algn="r"/>
            <a:r>
              <a:rPr lang="ar-IQ" dirty="0"/>
              <a:t>-        عدم قدرة بعض الرجال على التحكم بمشاعر </a:t>
            </a:r>
            <a:r>
              <a:rPr lang="ar-IQ" dirty="0" smtClean="0"/>
              <a:t>الغضب</a:t>
            </a:r>
            <a:endParaRPr lang="ar-IQ" dirty="0"/>
          </a:p>
        </p:txBody>
      </p:sp>
      <p:pic>
        <p:nvPicPr>
          <p:cNvPr id="4" name="Picture 3"/>
          <p:cNvPicPr>
            <a:picLocks noChangeAspect="1"/>
          </p:cNvPicPr>
          <p:nvPr/>
        </p:nvPicPr>
        <p:blipFill>
          <a:blip r:embed="rId3"/>
          <a:stretch>
            <a:fillRect/>
          </a:stretch>
        </p:blipFill>
        <p:spPr>
          <a:xfrm>
            <a:off x="384485" y="148096"/>
            <a:ext cx="4296697" cy="1926509"/>
          </a:xfrm>
          <a:prstGeom prst="rect">
            <a:avLst/>
          </a:prstGeom>
          <a:ln>
            <a:solidFill>
              <a:schemeClr val="tx1"/>
            </a:solidFill>
          </a:ln>
        </p:spPr>
      </p:pic>
    </p:spTree>
    <p:extLst>
      <p:ext uri="{BB962C8B-B14F-4D97-AF65-F5344CB8AC3E}">
        <p14:creationId xmlns:p14="http://schemas.microsoft.com/office/powerpoint/2010/main" val="3345626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0533" y="255640"/>
            <a:ext cx="5579533" cy="1869493"/>
          </a:xfrm>
          <a:solidFill>
            <a:schemeClr val="accent2">
              <a:lumMod val="20000"/>
              <a:lumOff val="80000"/>
            </a:schemeClr>
          </a:solidFill>
          <a:ln>
            <a:solidFill>
              <a:schemeClr val="tx1"/>
            </a:solidFill>
          </a:ln>
        </p:spPr>
        <p:txBody>
          <a:bodyPr>
            <a:noAutofit/>
          </a:bodyPr>
          <a:lstStyle/>
          <a:p>
            <a:pPr algn="ctr"/>
            <a:r>
              <a:rPr lang="ar-IQ" sz="3200" b="1" dirty="0"/>
              <a:t>استراتجيات نموذجية وتدابير عملية للقضاء على العنف ضد المرأة </a:t>
            </a:r>
            <a:r>
              <a:rPr lang="ar-IQ" sz="3200" b="1" dirty="0" smtClean="0"/>
              <a:t>والعدالة </a:t>
            </a:r>
            <a:r>
              <a:rPr lang="ar-IQ" sz="3200" b="1" dirty="0"/>
              <a:t>الجنائية</a:t>
            </a:r>
            <a:endParaRPr lang="en-US" sz="3200" b="1" dirty="0"/>
          </a:p>
        </p:txBody>
      </p:sp>
      <p:sp>
        <p:nvSpPr>
          <p:cNvPr id="3" name="Content Placeholder 2"/>
          <p:cNvSpPr>
            <a:spLocks noGrp="1"/>
          </p:cNvSpPr>
          <p:nvPr>
            <p:ph idx="1"/>
          </p:nvPr>
        </p:nvSpPr>
        <p:spPr>
          <a:xfrm>
            <a:off x="147484" y="2274119"/>
            <a:ext cx="11887199" cy="4431482"/>
          </a:xfrm>
          <a:solidFill>
            <a:schemeClr val="accent6">
              <a:lumMod val="20000"/>
              <a:lumOff val="80000"/>
            </a:schemeClr>
          </a:solidFill>
          <a:ln>
            <a:solidFill>
              <a:schemeClr val="tx1"/>
            </a:solidFill>
          </a:ln>
        </p:spPr>
        <p:txBody>
          <a:bodyPr>
            <a:normAutofit fontScale="92500" lnSpcReduction="20000"/>
          </a:bodyPr>
          <a:lstStyle/>
          <a:p>
            <a:pPr marL="0" indent="0" algn="just" rtl="1">
              <a:lnSpc>
                <a:spcPct val="115000"/>
              </a:lnSpc>
              <a:spcBef>
                <a:spcPts val="0"/>
              </a:spcBef>
              <a:spcAft>
                <a:spcPts val="1000"/>
              </a:spcAft>
              <a:buNone/>
            </a:pPr>
            <a:r>
              <a:rPr lang="ar-IQ" sz="2600" dirty="0">
                <a:latin typeface="Calibri" panose="020F0502020204030204" pitchFamily="34" charset="0"/>
                <a:ea typeface="Calibri" panose="020F0502020204030204" pitchFamily="34" charset="0"/>
                <a:cs typeface="+mj-cs"/>
              </a:rPr>
              <a:t>مواجهة العنف ضد المرأة ليست مهمة أختيارية أو هامشية، وإنما يجب أن يستجاب له وللوقاية منه بالتنسيق بين جهات عدة ومتعددة القطاعات المهنية، فالإتحاد للقضاء على العنف ضد المرأة يتطلب أن يتجاوز العمل الاستجابات المخصصة المتعلقة بكل قطاع منفردا ليصبح نهجا شاملا متعدد القطاعات ومنهجيا ومطّردا تدعمه دعما كافيا وتسهله آليات مؤسسية متخصصة وقوية ودائمة. وينبغي أن يشمل هذا قطاعات حكومية مثل وزارات التنمية الإجتماعية والعدل والصحة، والشرطة ومؤسسات المجتمع المدني بهدف الوصول إلى خدمات قانونية وصحية وإجتماعية فعالة ومنسقة وطنيا ومحليا. وإن التخلص من الفجوات والعوائق والتحديات التي تقف في وجه العمل متحدين </a:t>
            </a:r>
            <a:r>
              <a:rPr lang="ar-IQ" sz="2600" b="1" dirty="0">
                <a:solidFill>
                  <a:srgbClr val="FF0000"/>
                </a:solidFill>
                <a:latin typeface="Calibri" panose="020F0502020204030204" pitchFamily="34" charset="0"/>
                <a:ea typeface="Calibri" panose="020F0502020204030204" pitchFamily="34" charset="0"/>
                <a:cs typeface="+mj-cs"/>
              </a:rPr>
              <a:t>يتطلب تبني الدولة بناء وتوطيد لسياسات ولإستراتيجيات ولقوانين واضحة تجعل العنف غير مشروع؛ ولآليات إنفاذ قوية؛ وتوفير موظفون فعّالون ومدربّون جيدا؛ وإشراك عدة قطاعات؛ والتعاون الوثيق مع مؤسسات المجتمع المدني والقطاع الخاص والأكاديميين والمهنيين</a:t>
            </a:r>
          </a:p>
          <a:p>
            <a:pPr marL="0" indent="0" algn="just" rtl="1">
              <a:lnSpc>
                <a:spcPct val="115000"/>
              </a:lnSpc>
              <a:spcBef>
                <a:spcPts val="0"/>
              </a:spcBef>
              <a:spcAft>
                <a:spcPts val="1000"/>
              </a:spcAft>
              <a:buNone/>
            </a:pPr>
            <a:r>
              <a:rPr lang="ar-IQ" sz="2600" dirty="0">
                <a:latin typeface="Calibri" panose="020F0502020204030204" pitchFamily="34" charset="0"/>
                <a:ea typeface="Calibri" panose="020F0502020204030204" pitchFamily="34" charset="0"/>
                <a:cs typeface="+mj-cs"/>
              </a:rPr>
              <a:t>تهدف الاستراتيجيات النموذجية والتدابير العملية </a:t>
            </a:r>
            <a:r>
              <a:rPr lang="ar-IQ" sz="2600" b="1" dirty="0">
                <a:solidFill>
                  <a:srgbClr val="FF0000"/>
                </a:solidFill>
                <a:latin typeface="Calibri" panose="020F0502020204030204" pitchFamily="34" charset="0"/>
                <a:ea typeface="Calibri" panose="020F0502020204030204" pitchFamily="34" charset="0"/>
                <a:cs typeface="+mj-cs"/>
              </a:rPr>
              <a:t>إلى توفير المساواة بحكم القانون وبحكم الواقع بين المرأة والرجل</a:t>
            </a:r>
            <a:r>
              <a:rPr lang="ar-IQ" sz="2600" dirty="0">
                <a:latin typeface="Calibri" panose="020F0502020204030204" pitchFamily="34" charset="0"/>
                <a:ea typeface="Calibri" panose="020F0502020204030204" pitchFamily="34" charset="0"/>
                <a:cs typeface="+mj-cs"/>
              </a:rPr>
              <a:t>. وﻻ تخصص الاستراتيجيات النموذجية والتدابير العملية معاملة تفضيلية للمرأة وإنما ترمي إلى ضمان تقويم ما قد تواجهه المرأة من أوجه اللامساواة أو أشكال التمييز في مجال الوصول إلى العدالة، وﻻ سيما فيما يتعلق بأفعال العنف.</a:t>
            </a:r>
          </a:p>
          <a:p>
            <a:pPr marL="0" indent="0" algn="just" rtl="1">
              <a:lnSpc>
                <a:spcPct val="115000"/>
              </a:lnSpc>
              <a:spcBef>
                <a:spcPts val="0"/>
              </a:spcBef>
              <a:spcAft>
                <a:spcPts val="1000"/>
              </a:spcAft>
              <a:buNone/>
            </a:pPr>
            <a:endParaRPr lang="ar-IQ" dirty="0">
              <a:latin typeface="Calibri" panose="020F0502020204030204" pitchFamily="34" charset="0"/>
              <a:ea typeface="Calibri" panose="020F0502020204030204" pitchFamily="34" charset="0"/>
            </a:endParaRPr>
          </a:p>
          <a:p>
            <a:pPr marL="0" indent="0" algn="just" rtl="1">
              <a:lnSpc>
                <a:spcPct val="115000"/>
              </a:lnSpc>
              <a:spcBef>
                <a:spcPts val="0"/>
              </a:spcBef>
              <a:spcAft>
                <a:spcPts val="10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211668" y="255641"/>
            <a:ext cx="3081865" cy="1945692"/>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9110136" y="177799"/>
            <a:ext cx="3022597" cy="2054637"/>
          </a:xfrm>
          <a:prstGeom prst="rect">
            <a:avLst/>
          </a:prstGeom>
          <a:ln>
            <a:solidFill>
              <a:schemeClr val="tx1"/>
            </a:solidFill>
          </a:ln>
        </p:spPr>
      </p:pic>
    </p:spTree>
    <p:extLst>
      <p:ext uri="{BB962C8B-B14F-4D97-AF65-F5344CB8AC3E}">
        <p14:creationId xmlns:p14="http://schemas.microsoft.com/office/powerpoint/2010/main" val="2886158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2446</TotalTime>
  <Words>2124</Words>
  <Application>Microsoft Office PowerPoint</Application>
  <PresentationFormat>ملء الشاشة</PresentationFormat>
  <Paragraphs>94</Paragraphs>
  <Slides>18</Slides>
  <Notes>2</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18</vt:i4>
      </vt:variant>
    </vt:vector>
  </HeadingPairs>
  <TitlesOfParts>
    <vt:vector size="23" baseType="lpstr">
      <vt:lpstr>Arial</vt:lpstr>
      <vt:lpstr>Calibri</vt:lpstr>
      <vt:lpstr>Calibri Light</vt:lpstr>
      <vt:lpstr>Times New Roman</vt:lpstr>
      <vt:lpstr>Office Theme</vt:lpstr>
      <vt:lpstr>عرض تقديمي في PowerPoint</vt:lpstr>
      <vt:lpstr>عرض تقديمي في PowerPoint</vt:lpstr>
      <vt:lpstr>عرض تقديمي في PowerPoint</vt:lpstr>
      <vt:lpstr>اشكال جرائم العنف ضد النساء</vt:lpstr>
      <vt:lpstr>عرض تقديمي في PowerPoint</vt:lpstr>
      <vt:lpstr>. العنف العاطفي:- يشمل الأنشطة مثل الانتقاد المستمر للتقليل من تقدير الشخص لنفسه، وتقليل مهاراته من خلال تصريحات مهينة، وممارسة الإساءة اللفظية مثل التنمر بالألقاب، وإلحاق الضرر بعلاقة الشريك مع أطفاله، أو تقييد الشريك من التفاعل مع الأصدقاء والعائلة</vt:lpstr>
      <vt:lpstr>العنف الرقمي أو الإلكتروني  ضد النساء هو أي شكل من أشكال العنف الموجه ضد امرأة فقط بسبب كونها امرأة، أو الذي يتفاقم باستخدام تكنولوجيا المعلومات والاتصال (مثل الهواتف المحمولة، والإنترنت، ووسائل التواصل الاجتماعي، وألعاب الكمبيوتر، والرسائل النصية، والبريد الإلكتروني، وما إلى ذلك).  يتضمن العنف الرقمي ما يلي: نشر رسائل غير مرغوب فيها، الكشف عن المعلومات</vt:lpstr>
      <vt:lpstr>ما هي أسباب العنف ضد النساء؟ </vt:lpstr>
      <vt:lpstr>استراتجيات نموذجية وتدابير عملية للقضاء على العنف ضد المرأة والعدالة الجنائية</vt:lpstr>
      <vt:lpstr>عرض تقديمي في PowerPoint</vt:lpstr>
      <vt:lpstr>عرض تقديمي في PowerPoint</vt:lpstr>
      <vt:lpstr>عرض تقديمي في PowerPoint</vt:lpstr>
      <vt:lpstr>عرض تقديمي في PowerPoint</vt:lpstr>
      <vt:lpstr>سابعاً:- التدريب  تحث الدول وبالتعاون مع المنظمات غير الحكومية، بما فيها المنظمات التي تسعى إلى تحقيق المساواة للمرأة بتوفير نماذج تدريب إلزامية تراعي تعدد الثقافات ومنظور نوع الجنس، أو التشجيع على وضعها، لصالح أفراد الشرطة وموظفي العدالة الجنائية والممارسين والمهنيين المشاركين في نظام العدالة الجنائية، تتطرق لعدم مقبولية العنف ضد المرأة وأثره ونتائجه وتشجع على التصدي على نحو ملائم لمسألة العنف ضد المرأة.                           </vt:lpstr>
      <vt:lpstr>عرض تقديمي في PowerPoint</vt:lpstr>
      <vt:lpstr>التوصيات</vt:lpstr>
      <vt:lpstr>الخلاصة</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Dr.Huda</dc:creator>
  <cp:lastModifiedBy>Maher</cp:lastModifiedBy>
  <cp:revision>68</cp:revision>
  <dcterms:created xsi:type="dcterms:W3CDTF">2024-07-25T10:03:45Z</dcterms:created>
  <dcterms:modified xsi:type="dcterms:W3CDTF">2024-12-17T19:49:30Z</dcterms:modified>
</cp:coreProperties>
</file>