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removePersonalInfoOnSave="1" saveSubsetFonts="1">
  <p:sldMasterIdLst>
    <p:sldMasterId id="2147483648" r:id="rId1"/>
  </p:sldMasterIdLst>
  <p:sldIdLst>
    <p:sldId id="256" r:id="rId2"/>
    <p:sldId id="259" r:id="rId3"/>
    <p:sldId id="265" r:id="rId4"/>
    <p:sldId id="272" r:id="rId5"/>
    <p:sldId id="273" r:id="rId6"/>
    <p:sldId id="266" r:id="rId7"/>
    <p:sldId id="261" r:id="rId8"/>
    <p:sldId id="268" r:id="rId9"/>
    <p:sldId id="270" r:id="rId10"/>
    <p:sldId id="271" r:id="rId11"/>
    <p:sldId id="269" r:id="rId12"/>
    <p:sldId id="262" r:id="rId13"/>
    <p:sldId id="267" r:id="rId14"/>
    <p:sldId id="260" r:id="rId15"/>
  </p:sldIdLst>
  <p:sldSz cx="12192000" cy="6858000"/>
  <p:notesSz cx="6858000" cy="9144000"/>
  <p:defaultText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598F"/>
    <a:srgbClr val="F4BA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6" autoAdjust="0"/>
    <p:restoredTop sz="94660"/>
  </p:normalViewPr>
  <p:slideViewPr>
    <p:cSldViewPr snapToGrid="0">
      <p:cViewPr varScale="1">
        <p:scale>
          <a:sx n="68" d="100"/>
          <a:sy n="68" d="100"/>
        </p:scale>
        <p:origin x="816" y="78"/>
      </p:cViewPr>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3B97C4F-5395-BB4F-4E5C-FB9181985494}"/>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en-US"/>
          </a:p>
        </p:txBody>
      </p:sp>
      <p:sp>
        <p:nvSpPr>
          <p:cNvPr id="3" name="عنوان فرعي 2">
            <a:extLst>
              <a:ext uri="{FF2B5EF4-FFF2-40B4-BE49-F238E27FC236}">
                <a16:creationId xmlns:a16="http://schemas.microsoft.com/office/drawing/2014/main" id="{0CB67F06-64C3-4088-87C4-BF5C3CE1DB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endParaRPr lang="en-US"/>
          </a:p>
        </p:txBody>
      </p:sp>
      <p:sp>
        <p:nvSpPr>
          <p:cNvPr id="4" name="عنصر نائب للتاريخ 3">
            <a:extLst>
              <a:ext uri="{FF2B5EF4-FFF2-40B4-BE49-F238E27FC236}">
                <a16:creationId xmlns:a16="http://schemas.microsoft.com/office/drawing/2014/main" id="{2F800C1E-4F45-67B2-340E-FDBE2C866653}"/>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5" name="عنصر نائب للتذييل 4">
            <a:extLst>
              <a:ext uri="{FF2B5EF4-FFF2-40B4-BE49-F238E27FC236}">
                <a16:creationId xmlns:a16="http://schemas.microsoft.com/office/drawing/2014/main" id="{4722160E-1B91-682C-0943-B6F4FEAB2B4D}"/>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9DFC3873-0B4A-2A43-38DD-6B4040C8C25A}"/>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1762724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314EA59-EF8A-1D48-D0DD-9947DFA17B38}"/>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عنوان العمودي 2">
            <a:extLst>
              <a:ext uri="{FF2B5EF4-FFF2-40B4-BE49-F238E27FC236}">
                <a16:creationId xmlns:a16="http://schemas.microsoft.com/office/drawing/2014/main" id="{952B23F6-F6B6-EC81-987D-DC8E9D7CAF22}"/>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53561E84-47D1-BBD7-6784-B908885EDA33}"/>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5" name="عنصر نائب للتذييل 4">
            <a:extLst>
              <a:ext uri="{FF2B5EF4-FFF2-40B4-BE49-F238E27FC236}">
                <a16:creationId xmlns:a16="http://schemas.microsoft.com/office/drawing/2014/main" id="{71CB1F38-D835-BA41-334C-956DD3CC6150}"/>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C9818330-A27E-5EA6-0A0D-57CAEE7B7C67}"/>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27796996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21370581-2A9E-C81E-717A-2D8373129DAA}"/>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endParaRPr lang="en-US"/>
          </a:p>
        </p:txBody>
      </p:sp>
      <p:sp>
        <p:nvSpPr>
          <p:cNvPr id="3" name="عنصر نائب للعنوان العمودي 2">
            <a:extLst>
              <a:ext uri="{FF2B5EF4-FFF2-40B4-BE49-F238E27FC236}">
                <a16:creationId xmlns:a16="http://schemas.microsoft.com/office/drawing/2014/main" id="{54EDF10F-2DC9-2CA4-055F-7D473F1B6698}"/>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5B09EFBA-F4E9-6557-16FC-10308511E425}"/>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5" name="عنصر نائب للتذييل 4">
            <a:extLst>
              <a:ext uri="{FF2B5EF4-FFF2-40B4-BE49-F238E27FC236}">
                <a16:creationId xmlns:a16="http://schemas.microsoft.com/office/drawing/2014/main" id="{3A1EEE44-0372-6C95-FDDF-EE36059064D3}"/>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019335C4-B116-0577-EA98-A1337B0571A3}"/>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2526409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A6B87B3-2BA0-618C-C407-5FCBAC2B6866}"/>
              </a:ext>
            </a:extLst>
          </p:cNvPr>
          <p:cNvSpPr>
            <a:spLocks noGrp="1"/>
          </p:cNvSpPr>
          <p:nvPr>
            <p:ph type="title"/>
          </p:nvPr>
        </p:nvSpPr>
        <p:spPr/>
        <p:txBody>
          <a:bodyPr/>
          <a:lstStyle/>
          <a:p>
            <a:r>
              <a:rPr lang="ar-SA" dirty="0"/>
              <a:t>انقر لتحرير نمط عنوان الشكل الرئيسي</a:t>
            </a:r>
            <a:endParaRPr lang="en-US" dirty="0"/>
          </a:p>
        </p:txBody>
      </p:sp>
      <p:sp>
        <p:nvSpPr>
          <p:cNvPr id="3" name="عنصر نائب للمحتوى 2">
            <a:extLst>
              <a:ext uri="{FF2B5EF4-FFF2-40B4-BE49-F238E27FC236}">
                <a16:creationId xmlns:a16="http://schemas.microsoft.com/office/drawing/2014/main" id="{161E9CEC-78E6-3289-E865-7BE5B4F8B57E}"/>
              </a:ext>
            </a:extLst>
          </p:cNvPr>
          <p:cNvSpPr>
            <a:spLocks noGrp="1"/>
          </p:cNvSpPr>
          <p:nvPr>
            <p:ph idx="1"/>
          </p:nvPr>
        </p:nvSpPr>
        <p:spPr/>
        <p:txBody>
          <a:bodyPr/>
          <a:lstStyle/>
          <a:p>
            <a:pPr lvl="0"/>
            <a:r>
              <a:rPr lang="ar-SA" dirty="0"/>
              <a:t>انقر لتحرير أنماط نص الشكل الرئيسي</a:t>
            </a:r>
          </a:p>
          <a:p>
            <a:pPr lvl="1"/>
            <a:r>
              <a:rPr lang="ar-SA" dirty="0"/>
              <a:t>المستوى الثاني</a:t>
            </a:r>
          </a:p>
          <a:p>
            <a:pPr lvl="2"/>
            <a:r>
              <a:rPr lang="ar-SA" dirty="0"/>
              <a:t>المستوى الثالث</a:t>
            </a:r>
          </a:p>
          <a:p>
            <a:pPr lvl="3"/>
            <a:r>
              <a:rPr lang="ar-SA" dirty="0"/>
              <a:t>المستوى الرابع</a:t>
            </a:r>
          </a:p>
          <a:p>
            <a:pPr lvl="4"/>
            <a:r>
              <a:rPr lang="ar-SA" dirty="0"/>
              <a:t>المستوى الخامس</a:t>
            </a:r>
            <a:endParaRPr lang="en-US" dirty="0"/>
          </a:p>
        </p:txBody>
      </p:sp>
      <p:sp>
        <p:nvSpPr>
          <p:cNvPr id="4" name="عنصر نائب للتاريخ 3">
            <a:extLst>
              <a:ext uri="{FF2B5EF4-FFF2-40B4-BE49-F238E27FC236}">
                <a16:creationId xmlns:a16="http://schemas.microsoft.com/office/drawing/2014/main" id="{89C8EFED-9004-DAB6-9F8A-872C4B9D2E23}"/>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5" name="عنصر نائب للتذييل 4">
            <a:extLst>
              <a:ext uri="{FF2B5EF4-FFF2-40B4-BE49-F238E27FC236}">
                <a16:creationId xmlns:a16="http://schemas.microsoft.com/office/drawing/2014/main" id="{0948A0FE-FFB4-CD40-4CC8-9C4E7CD48ED2}"/>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632D2FA2-087B-1238-9C81-66D95D4526FB}"/>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85764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7322F0D-F650-0E0C-B7E7-A90684905A16}"/>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E1940B0D-430F-ABCF-0175-EB178E0C870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5B4D1D03-55EB-C9BD-82B7-65FE6FEEB564}"/>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5" name="عنصر نائب للتذييل 4">
            <a:extLst>
              <a:ext uri="{FF2B5EF4-FFF2-40B4-BE49-F238E27FC236}">
                <a16:creationId xmlns:a16="http://schemas.microsoft.com/office/drawing/2014/main" id="{523300E9-5709-5112-3DF6-600AEBD35BFC}"/>
              </a:ext>
            </a:extLst>
          </p:cNvPr>
          <p:cNvSpPr>
            <a:spLocks noGrp="1"/>
          </p:cNvSpPr>
          <p:nvPr>
            <p:ph type="ftr" sz="quarter" idx="11"/>
          </p:nvPr>
        </p:nvSpPr>
        <p:spPr/>
        <p:txBody>
          <a:bodyPr/>
          <a:lstStyle/>
          <a:p>
            <a:endParaRPr lang="en-US"/>
          </a:p>
        </p:txBody>
      </p:sp>
      <p:sp>
        <p:nvSpPr>
          <p:cNvPr id="6" name="عنصر نائب لرقم الشريحة 5">
            <a:extLst>
              <a:ext uri="{FF2B5EF4-FFF2-40B4-BE49-F238E27FC236}">
                <a16:creationId xmlns:a16="http://schemas.microsoft.com/office/drawing/2014/main" id="{125E18CB-C29A-C182-AB88-BC32ED328AD9}"/>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607023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597B898-C9C9-ED01-3725-39E68DD490DC}"/>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5F2F4F21-E9A4-20AD-5368-1E566A6EA375}"/>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a:extLst>
              <a:ext uri="{FF2B5EF4-FFF2-40B4-BE49-F238E27FC236}">
                <a16:creationId xmlns:a16="http://schemas.microsoft.com/office/drawing/2014/main" id="{7E4D0BAD-39C7-9D8E-4E3D-9FEFC65881E5}"/>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FA13627B-0DFC-C5CC-91A9-132F07DA30CA}"/>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6" name="عنصر نائب للتذييل 5">
            <a:extLst>
              <a:ext uri="{FF2B5EF4-FFF2-40B4-BE49-F238E27FC236}">
                <a16:creationId xmlns:a16="http://schemas.microsoft.com/office/drawing/2014/main" id="{4CA89762-3D65-D0A2-CED6-9A3DAB3053EB}"/>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AB9DA935-CB51-82D5-BCA8-F606172C64F4}"/>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427502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732EFAE-8583-DF56-AAA6-3ACF2A19AA59}"/>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69C3AE3F-ED18-F497-F0D8-45D4D9BFDC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06DB7CF2-55D8-40F5-3743-30B8F4241D73}"/>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نص 4">
            <a:extLst>
              <a:ext uri="{FF2B5EF4-FFF2-40B4-BE49-F238E27FC236}">
                <a16:creationId xmlns:a16="http://schemas.microsoft.com/office/drawing/2014/main" id="{E6D83577-8ECB-AC00-28E3-4E3CA339E11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DD49EA8B-9359-D823-4BF8-4166993D97EA}"/>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6">
            <a:extLst>
              <a:ext uri="{FF2B5EF4-FFF2-40B4-BE49-F238E27FC236}">
                <a16:creationId xmlns:a16="http://schemas.microsoft.com/office/drawing/2014/main" id="{BEE78A9D-40AA-94D9-62DE-D5FCAB20DA5C}"/>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8" name="عنصر نائب للتذييل 7">
            <a:extLst>
              <a:ext uri="{FF2B5EF4-FFF2-40B4-BE49-F238E27FC236}">
                <a16:creationId xmlns:a16="http://schemas.microsoft.com/office/drawing/2014/main" id="{9C36DCB0-AF70-7D8C-0BE7-69D9CACAE967}"/>
              </a:ext>
            </a:extLst>
          </p:cNvPr>
          <p:cNvSpPr>
            <a:spLocks noGrp="1"/>
          </p:cNvSpPr>
          <p:nvPr>
            <p:ph type="ftr" sz="quarter" idx="11"/>
          </p:nvPr>
        </p:nvSpPr>
        <p:spPr/>
        <p:txBody>
          <a:bodyPr/>
          <a:lstStyle/>
          <a:p>
            <a:endParaRPr lang="en-US"/>
          </a:p>
        </p:txBody>
      </p:sp>
      <p:sp>
        <p:nvSpPr>
          <p:cNvPr id="9" name="عنصر نائب لرقم الشريحة 8">
            <a:extLst>
              <a:ext uri="{FF2B5EF4-FFF2-40B4-BE49-F238E27FC236}">
                <a16:creationId xmlns:a16="http://schemas.microsoft.com/office/drawing/2014/main" id="{B772E5AF-112D-CA58-E5F8-0F2199785B46}"/>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1133936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1AEF5B48-58E0-769E-5E3F-2D861098F349}"/>
              </a:ext>
            </a:extLst>
          </p:cNvPr>
          <p:cNvSpPr>
            <a:spLocks noGrp="1"/>
          </p:cNvSpPr>
          <p:nvPr>
            <p:ph type="title"/>
          </p:nvPr>
        </p:nvSpPr>
        <p:spPr/>
        <p:txBody>
          <a:bodyPr/>
          <a:lstStyle/>
          <a:p>
            <a:r>
              <a:rPr lang="ar-SA"/>
              <a:t>انقر لتحرير نمط عنوان الشكل الرئيسي</a:t>
            </a:r>
            <a:endParaRPr lang="en-US"/>
          </a:p>
        </p:txBody>
      </p:sp>
      <p:sp>
        <p:nvSpPr>
          <p:cNvPr id="3" name="عنصر نائب للتاريخ 2">
            <a:extLst>
              <a:ext uri="{FF2B5EF4-FFF2-40B4-BE49-F238E27FC236}">
                <a16:creationId xmlns:a16="http://schemas.microsoft.com/office/drawing/2014/main" id="{D691ACDD-33BB-7762-9840-D4FFD3DB4643}"/>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4" name="عنصر نائب للتذييل 3">
            <a:extLst>
              <a:ext uri="{FF2B5EF4-FFF2-40B4-BE49-F238E27FC236}">
                <a16:creationId xmlns:a16="http://schemas.microsoft.com/office/drawing/2014/main" id="{B028301B-F0A8-8D46-7EE9-836A12FEBF71}"/>
              </a:ext>
            </a:extLst>
          </p:cNvPr>
          <p:cNvSpPr>
            <a:spLocks noGrp="1"/>
          </p:cNvSpPr>
          <p:nvPr>
            <p:ph type="ftr" sz="quarter" idx="11"/>
          </p:nvPr>
        </p:nvSpPr>
        <p:spPr/>
        <p:txBody>
          <a:bodyPr/>
          <a:lstStyle/>
          <a:p>
            <a:endParaRPr lang="en-US"/>
          </a:p>
        </p:txBody>
      </p:sp>
      <p:sp>
        <p:nvSpPr>
          <p:cNvPr id="5" name="عنصر نائب لرقم الشريحة 4">
            <a:extLst>
              <a:ext uri="{FF2B5EF4-FFF2-40B4-BE49-F238E27FC236}">
                <a16:creationId xmlns:a16="http://schemas.microsoft.com/office/drawing/2014/main" id="{6F1F582C-1B29-57E2-45A3-735835922CFB}"/>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2424860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234110D5-AB78-705F-4122-71B16300AFEF}"/>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3" name="عنصر نائب للتذييل 2">
            <a:extLst>
              <a:ext uri="{FF2B5EF4-FFF2-40B4-BE49-F238E27FC236}">
                <a16:creationId xmlns:a16="http://schemas.microsoft.com/office/drawing/2014/main" id="{B5426172-B2EB-6882-7B9B-E66FBBEE49B1}"/>
              </a:ext>
            </a:extLst>
          </p:cNvPr>
          <p:cNvSpPr>
            <a:spLocks noGrp="1"/>
          </p:cNvSpPr>
          <p:nvPr>
            <p:ph type="ftr" sz="quarter" idx="11"/>
          </p:nvPr>
        </p:nvSpPr>
        <p:spPr/>
        <p:txBody>
          <a:bodyPr/>
          <a:lstStyle/>
          <a:p>
            <a:endParaRPr lang="en-US"/>
          </a:p>
        </p:txBody>
      </p:sp>
      <p:sp>
        <p:nvSpPr>
          <p:cNvPr id="4" name="عنصر نائب لرقم الشريحة 3">
            <a:extLst>
              <a:ext uri="{FF2B5EF4-FFF2-40B4-BE49-F238E27FC236}">
                <a16:creationId xmlns:a16="http://schemas.microsoft.com/office/drawing/2014/main" id="{FAE55E64-0554-72A5-E95E-46D324C51E88}"/>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1225965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B160038D-1E70-8950-95A4-099835D0F1AE}"/>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en-US"/>
          </a:p>
        </p:txBody>
      </p:sp>
      <p:sp>
        <p:nvSpPr>
          <p:cNvPr id="3" name="عنصر نائب للمحتوى 2">
            <a:extLst>
              <a:ext uri="{FF2B5EF4-FFF2-40B4-BE49-F238E27FC236}">
                <a16:creationId xmlns:a16="http://schemas.microsoft.com/office/drawing/2014/main" id="{5F72734C-91C9-8583-812D-FBE3CB0759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نص 3">
            <a:extLst>
              <a:ext uri="{FF2B5EF4-FFF2-40B4-BE49-F238E27FC236}">
                <a16:creationId xmlns:a16="http://schemas.microsoft.com/office/drawing/2014/main" id="{A4883924-6E50-DAE8-90A0-C7826C2C29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A603BE1A-A7BB-0F87-AA22-3CB4C1F37172}"/>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6" name="عنصر نائب للتذييل 5">
            <a:extLst>
              <a:ext uri="{FF2B5EF4-FFF2-40B4-BE49-F238E27FC236}">
                <a16:creationId xmlns:a16="http://schemas.microsoft.com/office/drawing/2014/main" id="{5C188052-0BB7-F47B-0FA2-F255E9F50CBC}"/>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7D482145-EB01-56AF-FF19-68424E438E52}"/>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207564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3B2B962-0EE7-E751-67B2-928E2A8E17EC}"/>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en-US"/>
          </a:p>
        </p:txBody>
      </p:sp>
      <p:sp>
        <p:nvSpPr>
          <p:cNvPr id="3" name="عنصر نائب للصورة 2">
            <a:extLst>
              <a:ext uri="{FF2B5EF4-FFF2-40B4-BE49-F238E27FC236}">
                <a16:creationId xmlns:a16="http://schemas.microsoft.com/office/drawing/2014/main" id="{9E84524D-3D8B-0631-8448-E7C18ACC2A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a:extLst>
              <a:ext uri="{FF2B5EF4-FFF2-40B4-BE49-F238E27FC236}">
                <a16:creationId xmlns:a16="http://schemas.microsoft.com/office/drawing/2014/main" id="{397F5173-0B71-F485-46DA-AD788017ED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9783D959-3F2D-2B0C-3746-F8901FBD1131}"/>
              </a:ext>
            </a:extLst>
          </p:cNvPr>
          <p:cNvSpPr>
            <a:spLocks noGrp="1"/>
          </p:cNvSpPr>
          <p:nvPr>
            <p:ph type="dt" sz="half" idx="10"/>
          </p:nvPr>
        </p:nvSpPr>
        <p:spPr/>
        <p:txBody>
          <a:bodyPr/>
          <a:lstStyle/>
          <a:p>
            <a:fld id="{B3FBCD02-527C-4599-B48A-507E89B50093}" type="datetimeFigureOut">
              <a:rPr lang="en-US" smtClean="0"/>
              <a:t>11/26/2023</a:t>
            </a:fld>
            <a:endParaRPr lang="en-US"/>
          </a:p>
        </p:txBody>
      </p:sp>
      <p:sp>
        <p:nvSpPr>
          <p:cNvPr id="6" name="عنصر نائب للتذييل 5">
            <a:extLst>
              <a:ext uri="{FF2B5EF4-FFF2-40B4-BE49-F238E27FC236}">
                <a16:creationId xmlns:a16="http://schemas.microsoft.com/office/drawing/2014/main" id="{2A74528E-B688-0728-9581-7C30FFFDDB59}"/>
              </a:ext>
            </a:extLst>
          </p:cNvPr>
          <p:cNvSpPr>
            <a:spLocks noGrp="1"/>
          </p:cNvSpPr>
          <p:nvPr>
            <p:ph type="ftr" sz="quarter" idx="11"/>
          </p:nvPr>
        </p:nvSpPr>
        <p:spPr/>
        <p:txBody>
          <a:bodyPr/>
          <a:lstStyle/>
          <a:p>
            <a:endParaRPr lang="en-US"/>
          </a:p>
        </p:txBody>
      </p:sp>
      <p:sp>
        <p:nvSpPr>
          <p:cNvPr id="7" name="عنصر نائب لرقم الشريحة 6">
            <a:extLst>
              <a:ext uri="{FF2B5EF4-FFF2-40B4-BE49-F238E27FC236}">
                <a16:creationId xmlns:a16="http://schemas.microsoft.com/office/drawing/2014/main" id="{997DA636-B292-29E5-AF58-D50598781997}"/>
              </a:ext>
            </a:extLst>
          </p:cNvPr>
          <p:cNvSpPr>
            <a:spLocks noGrp="1"/>
          </p:cNvSpPr>
          <p:nvPr>
            <p:ph type="sldNum" sz="quarter" idx="12"/>
          </p:nvPr>
        </p:nvSpPr>
        <p:spPr/>
        <p:txBody>
          <a:bodyPr/>
          <a:lstStyle/>
          <a:p>
            <a:fld id="{31709419-8D1B-47E9-9D7C-ED21EB654D5D}" type="slidenum">
              <a:rPr lang="en-US" smtClean="0"/>
              <a:t>‹#›</a:t>
            </a:fld>
            <a:endParaRPr lang="en-US"/>
          </a:p>
        </p:txBody>
      </p:sp>
    </p:spTree>
    <p:extLst>
      <p:ext uri="{BB962C8B-B14F-4D97-AF65-F5344CB8AC3E}">
        <p14:creationId xmlns:p14="http://schemas.microsoft.com/office/powerpoint/2010/main" val="405929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D69AE249-F91B-1552-5EA5-5C9E796BC74D}"/>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en-US"/>
          </a:p>
        </p:txBody>
      </p:sp>
      <p:sp>
        <p:nvSpPr>
          <p:cNvPr id="3" name="عنصر نائب للنص 2">
            <a:extLst>
              <a:ext uri="{FF2B5EF4-FFF2-40B4-BE49-F238E27FC236}">
                <a16:creationId xmlns:a16="http://schemas.microsoft.com/office/drawing/2014/main" id="{0DF11C7F-C943-BAC9-D3AF-FC45B99A6A00}"/>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3">
            <a:extLst>
              <a:ext uri="{FF2B5EF4-FFF2-40B4-BE49-F238E27FC236}">
                <a16:creationId xmlns:a16="http://schemas.microsoft.com/office/drawing/2014/main" id="{30973663-837B-0724-F3AE-07E6FE617462}"/>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3FBCD02-527C-4599-B48A-507E89B50093}" type="datetimeFigureOut">
              <a:rPr lang="en-US" smtClean="0"/>
              <a:t>11/26/2023</a:t>
            </a:fld>
            <a:endParaRPr lang="en-US"/>
          </a:p>
        </p:txBody>
      </p:sp>
      <p:sp>
        <p:nvSpPr>
          <p:cNvPr id="5" name="عنصر نائب للتذييل 4">
            <a:extLst>
              <a:ext uri="{FF2B5EF4-FFF2-40B4-BE49-F238E27FC236}">
                <a16:creationId xmlns:a16="http://schemas.microsoft.com/office/drawing/2014/main" id="{69EF7E8D-3FFA-248E-012C-ECE4F81E95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p>
        </p:txBody>
      </p:sp>
      <p:sp>
        <p:nvSpPr>
          <p:cNvPr id="6" name="عنصر نائب لرقم الشريحة 5">
            <a:extLst>
              <a:ext uri="{FF2B5EF4-FFF2-40B4-BE49-F238E27FC236}">
                <a16:creationId xmlns:a16="http://schemas.microsoft.com/office/drawing/2014/main" id="{897AEEC6-1F5A-AF93-A7B2-ABB52ADFB043}"/>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1709419-8D1B-47E9-9D7C-ED21EB654D5D}" type="slidenum">
              <a:rPr lang="en-US" smtClean="0"/>
              <a:t>‹#›</a:t>
            </a:fld>
            <a:endParaRPr lang="en-US"/>
          </a:p>
        </p:txBody>
      </p:sp>
    </p:spTree>
    <p:extLst>
      <p:ext uri="{BB962C8B-B14F-4D97-AF65-F5344CB8AC3E}">
        <p14:creationId xmlns:p14="http://schemas.microsoft.com/office/powerpoint/2010/main" val="825101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s://www.webteb.com/articles/%D9%85%D8%A7-%D9%87%D9%88-%D8%A7%D9%84%D8%B9%D9%84%D8%A7%D8%AC-%D8%A7%D9%84%D9%86%D9%81%D8%B3%D9%8A-%D8%A7%D9%84%D8%B3%D9%8A%D9%83%D9%88%D8%AA%D9%8A%D8%B1%D8%A7%D8%A8%D9%8A_13931" TargetMode="External"/><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6" name="مستطيل 5">
            <a:extLst>
              <a:ext uri="{FF2B5EF4-FFF2-40B4-BE49-F238E27FC236}">
                <a16:creationId xmlns:a16="http://schemas.microsoft.com/office/drawing/2014/main" id="{8A90FEFF-7355-6EA1-DFC4-65E1558E8A84}"/>
              </a:ext>
            </a:extLst>
          </p:cNvPr>
          <p:cNvSpPr/>
          <p:nvPr/>
        </p:nvSpPr>
        <p:spPr>
          <a:xfrm>
            <a:off x="4230520" y="3137456"/>
            <a:ext cx="7388561" cy="2308324"/>
          </a:xfrm>
          <a:prstGeom prst="rect">
            <a:avLst/>
          </a:prstGeom>
          <a:noFill/>
        </p:spPr>
        <p:txBody>
          <a:bodyPr wrap="none" lIns="91440" tIns="45720" rIns="91440" bIns="45720">
            <a:spAutoFit/>
          </a:bodyPr>
          <a:lstStyle/>
          <a:p>
            <a:pPr algn="ctr"/>
            <a:r>
              <a:rPr lang="ar-IQ" sz="4800" b="1" dirty="0">
                <a:solidFill>
                  <a:schemeClr val="bg1">
                    <a:lumMod val="95000"/>
                  </a:schemeClr>
                </a:solidFill>
                <a:effectLst/>
                <a:latin typeface="Calibri" panose="020F0502020204030204" pitchFamily="34" charset="0"/>
                <a:ea typeface="Calibri" panose="020F0502020204030204" pitchFamily="34" charset="0"/>
                <a:cs typeface="Arial" panose="020B0604020202020204" pitchFamily="34" charset="0"/>
              </a:rPr>
              <a:t>الامراض النفسية والاجتماعية للمرأة</a:t>
            </a:r>
            <a:br>
              <a:rPr lang="en-US" sz="13800" b="1" dirty="0">
                <a:solidFill>
                  <a:schemeClr val="bg1">
                    <a:lumMod val="95000"/>
                  </a:schemeClr>
                </a:solidFill>
                <a:effectLst/>
                <a:latin typeface="Calibri" panose="020F0502020204030204" pitchFamily="34" charset="0"/>
                <a:ea typeface="Calibri" panose="020F0502020204030204" pitchFamily="34" charset="0"/>
                <a:cs typeface="Arial" panose="020B0604020202020204" pitchFamily="34" charset="0"/>
              </a:rPr>
            </a:br>
            <a:endParaRPr lang="en-US" sz="9600" b="1" cap="none" spc="0" dirty="0">
              <a:ln w="22225">
                <a:solidFill>
                  <a:srgbClr val="F4BA2A"/>
                </a:solidFill>
                <a:prstDash val="solid"/>
              </a:ln>
              <a:solidFill>
                <a:schemeClr val="bg1">
                  <a:lumMod val="95000"/>
                </a:schemeClr>
              </a:solidFill>
              <a:effectLst/>
            </a:endParaRPr>
          </a:p>
        </p:txBody>
      </p:sp>
      <p:sp>
        <p:nvSpPr>
          <p:cNvPr id="2" name="مستطيل 8">
            <a:extLst>
              <a:ext uri="{FF2B5EF4-FFF2-40B4-BE49-F238E27FC236}">
                <a16:creationId xmlns:a16="http://schemas.microsoft.com/office/drawing/2014/main" id="{D5104058-FB4D-9AD2-0949-9A9EA1B6A355}"/>
              </a:ext>
            </a:extLst>
          </p:cNvPr>
          <p:cNvSpPr/>
          <p:nvPr/>
        </p:nvSpPr>
        <p:spPr>
          <a:xfrm>
            <a:off x="5237724" y="4565203"/>
            <a:ext cx="4620176" cy="2308324"/>
          </a:xfrm>
          <a:prstGeom prst="rect">
            <a:avLst/>
          </a:prstGeom>
          <a:noFill/>
        </p:spPr>
        <p:txBody>
          <a:bodyPr wrap="none" lIns="91440" tIns="45720" rIns="91440" bIns="45720">
            <a:spAutoFit/>
          </a:bodyPr>
          <a:lstStyle/>
          <a:p>
            <a:pPr algn="ctr"/>
            <a:r>
              <a:rPr lang="ar-IQ" sz="4800" b="1" cap="none" spc="0" dirty="0">
                <a:ln w="22225">
                  <a:solidFill>
                    <a:srgbClr val="F4BA2A"/>
                  </a:solidFill>
                  <a:prstDash val="solid"/>
                </a:ln>
                <a:solidFill>
                  <a:srgbClr val="C00000"/>
                </a:solidFill>
                <a:effectLst/>
              </a:rPr>
              <a:t>اسم المحاضر</a:t>
            </a:r>
          </a:p>
          <a:p>
            <a:pPr algn="ctr"/>
            <a:r>
              <a:rPr lang="ar-IQ" sz="4800" b="1" dirty="0">
                <a:ln w="22225">
                  <a:solidFill>
                    <a:srgbClr val="F4BA2A"/>
                  </a:solidFill>
                  <a:prstDash val="solid"/>
                </a:ln>
                <a:solidFill>
                  <a:srgbClr val="C00000"/>
                </a:solidFill>
              </a:rPr>
              <a:t>م.م حوراء</a:t>
            </a:r>
            <a:r>
              <a:rPr lang="ar-IQ" sz="4800" b="1" cap="none" spc="0" dirty="0">
                <a:ln w="22225">
                  <a:solidFill>
                    <a:srgbClr val="F4BA2A"/>
                  </a:solidFill>
                  <a:prstDash val="solid"/>
                </a:ln>
                <a:solidFill>
                  <a:srgbClr val="C00000"/>
                </a:solidFill>
                <a:effectLst/>
              </a:rPr>
              <a:t> فلاح جلوب</a:t>
            </a:r>
          </a:p>
          <a:p>
            <a:pPr algn="ctr"/>
            <a:r>
              <a:rPr lang="ar-IQ" sz="4800" b="1" dirty="0">
                <a:ln w="22225">
                  <a:solidFill>
                    <a:srgbClr val="F4BA2A"/>
                  </a:solidFill>
                  <a:prstDash val="solid"/>
                </a:ln>
                <a:solidFill>
                  <a:srgbClr val="C00000"/>
                </a:solidFill>
              </a:rPr>
              <a:t>م.م سجى رحيم رشيد</a:t>
            </a:r>
            <a:endParaRPr lang="en-US" sz="4800" b="1" cap="none" spc="0" dirty="0">
              <a:ln w="22225">
                <a:solidFill>
                  <a:srgbClr val="F4BA2A"/>
                </a:solidFill>
                <a:prstDash val="solid"/>
              </a:ln>
              <a:solidFill>
                <a:srgbClr val="C00000"/>
              </a:solidFill>
              <a:effectLst/>
            </a:endParaRPr>
          </a:p>
        </p:txBody>
      </p:sp>
    </p:spTree>
    <p:extLst>
      <p:ext uri="{BB962C8B-B14F-4D97-AF65-F5344CB8AC3E}">
        <p14:creationId xmlns:p14="http://schemas.microsoft.com/office/powerpoint/2010/main" val="1862408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9073904" cy="5799221"/>
          </a:xfrm>
          <a:solidFill>
            <a:schemeClr val="bg1"/>
          </a:solidFill>
        </p:spPr>
        <p:txBody>
          <a:bodyPr>
            <a:normAutofit/>
          </a:bodyPr>
          <a:lstStyle/>
          <a:p>
            <a:pPr marL="0" marR="0" rtl="1">
              <a:lnSpc>
                <a:spcPct val="107000"/>
              </a:lnSpc>
              <a:spcBef>
                <a:spcPts val="0"/>
              </a:spcBef>
              <a:spcAft>
                <a:spcPts val="800"/>
              </a:spcAft>
            </a:pPr>
            <a:endParaRPr lang="en-US" sz="33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endParaRPr lang="ar-IQ" sz="3300" b="1" dirty="0">
              <a:effectLst/>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r>
              <a:rPr lang="ar-IQ" sz="1800" dirty="0">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endParaRPr lang="en-US" dirty="0"/>
          </a:p>
        </p:txBody>
      </p:sp>
      <p:sp>
        <p:nvSpPr>
          <p:cNvPr id="3" name="Speech Bubble: Oval 2">
            <a:extLst>
              <a:ext uri="{FF2B5EF4-FFF2-40B4-BE49-F238E27FC236}">
                <a16:creationId xmlns:a16="http://schemas.microsoft.com/office/drawing/2014/main" id="{D3505705-0976-5088-8677-4C41D9847AE7}"/>
              </a:ext>
            </a:extLst>
          </p:cNvPr>
          <p:cNvSpPr/>
          <p:nvPr/>
        </p:nvSpPr>
        <p:spPr>
          <a:xfrm>
            <a:off x="2686929" y="756944"/>
            <a:ext cx="8834511" cy="1363404"/>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rtl="1">
              <a:lnSpc>
                <a:spcPct val="107000"/>
              </a:lnSpc>
              <a:spcBef>
                <a:spcPts val="0"/>
              </a:spcBef>
              <a:spcAft>
                <a:spcPts val="800"/>
              </a:spcAft>
            </a:pPr>
            <a:r>
              <a:rPr lang="ar-SA" sz="2400" b="1" dirty="0">
                <a:solidFill>
                  <a:srgbClr val="FF0000"/>
                </a:solidFill>
                <a:effectLst/>
                <a:latin typeface="Calibri" panose="020F0502020204030204" pitchFamily="34" charset="0"/>
                <a:ea typeface="Calibri" panose="020F0502020204030204" pitchFamily="34" charset="0"/>
                <a:cs typeface="Simplified Arabic" panose="02020603050405020304" pitchFamily="18" charset="-78"/>
              </a:rPr>
              <a:t>ما هي أكثر الأمراض النفسية انتشارا عند النساء ومضاعفاتها</a:t>
            </a:r>
            <a:endParaRPr lang="ar-IQ" sz="2400" b="1" dirty="0">
              <a:solidFill>
                <a:schemeClr val="tx2">
                  <a:lumMod val="75000"/>
                </a:schemeClr>
              </a:solidFill>
              <a:effectLst/>
              <a:latin typeface="Calibri" panose="020F0502020204030204" pitchFamily="34" charset="0"/>
              <a:ea typeface="Times New Roman" panose="02020603050405020304" pitchFamily="18" charset="0"/>
              <a:cs typeface="Arial" panose="020B0604020202020204" pitchFamily="34" charset="0"/>
            </a:endParaRPr>
          </a:p>
        </p:txBody>
      </p:sp>
      <p:sp>
        <p:nvSpPr>
          <p:cNvPr id="6" name="Callout: Bent Line 5">
            <a:extLst>
              <a:ext uri="{FF2B5EF4-FFF2-40B4-BE49-F238E27FC236}">
                <a16:creationId xmlns:a16="http://schemas.microsoft.com/office/drawing/2014/main" id="{976FB5A4-74DB-A495-74FD-C2E9ADF437A1}"/>
              </a:ext>
            </a:extLst>
          </p:cNvPr>
          <p:cNvSpPr/>
          <p:nvPr/>
        </p:nvSpPr>
        <p:spPr>
          <a:xfrm>
            <a:off x="10151165" y="2982352"/>
            <a:ext cx="1245705" cy="1499932"/>
          </a:xfrm>
          <a:prstGeom prst="borderCallout2">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SA" sz="1800" b="1" dirty="0">
                <a:solidFill>
                  <a:srgbClr val="548DD4"/>
                </a:solidFill>
                <a:effectLst/>
                <a:latin typeface="Calibri" panose="020F0502020204030204" pitchFamily="34" charset="0"/>
                <a:ea typeface="Calibri" panose="020F0502020204030204" pitchFamily="34" charset="0"/>
                <a:cs typeface="Simplified Arabic" panose="02020603050405020304" pitchFamily="18" charset="-78"/>
              </a:rPr>
              <a:t>الاكتئاب</a:t>
            </a:r>
            <a:endParaRPr lang="en-US" dirty="0"/>
          </a:p>
        </p:txBody>
      </p:sp>
      <p:sp>
        <p:nvSpPr>
          <p:cNvPr id="7" name="Callout: Bent Line 6">
            <a:extLst>
              <a:ext uri="{FF2B5EF4-FFF2-40B4-BE49-F238E27FC236}">
                <a16:creationId xmlns:a16="http://schemas.microsoft.com/office/drawing/2014/main" id="{F7C93E81-F026-3B1A-FBC5-E8FBE9FCE2B9}"/>
              </a:ext>
            </a:extLst>
          </p:cNvPr>
          <p:cNvSpPr/>
          <p:nvPr/>
        </p:nvSpPr>
        <p:spPr>
          <a:xfrm>
            <a:off x="8110679" y="2982352"/>
            <a:ext cx="1506564" cy="1499932"/>
          </a:xfrm>
          <a:prstGeom prst="borderCallout2">
            <a:avLst/>
          </a:prstGeom>
        </p:spPr>
        <p:style>
          <a:lnRef idx="2">
            <a:schemeClr val="accent2"/>
          </a:lnRef>
          <a:fillRef idx="1">
            <a:schemeClr val="lt1"/>
          </a:fillRef>
          <a:effectRef idx="0">
            <a:schemeClr val="accent2"/>
          </a:effectRef>
          <a:fontRef idx="minor">
            <a:schemeClr val="dk1"/>
          </a:fontRef>
        </p:style>
        <p:txBody>
          <a:bodyPr rtlCol="0" anchor="ctr"/>
          <a:lstStyle/>
          <a:p>
            <a:pPr marL="0" indent="0" algn="r" rtl="1">
              <a:buNone/>
            </a:pPr>
            <a:br>
              <a:rPr lang="en-US" sz="1800" b="1" dirty="0">
                <a:effectLst/>
                <a:latin typeface="Calibri" panose="020F0502020204030204" pitchFamily="34" charset="0"/>
                <a:ea typeface="Calibri" panose="020F0502020204030204" pitchFamily="34" charset="0"/>
                <a:cs typeface="Arial" panose="020B0604020202020204" pitchFamily="34" charset="0"/>
              </a:rPr>
            </a:br>
            <a:r>
              <a:rPr lang="ar-SA" sz="1800" b="1" dirty="0">
                <a:solidFill>
                  <a:srgbClr val="548DD4"/>
                </a:solidFill>
                <a:effectLst/>
                <a:latin typeface="Calibri" panose="020F0502020204030204" pitchFamily="34" charset="0"/>
                <a:ea typeface="Calibri" panose="020F0502020204030204" pitchFamily="34" charset="0"/>
                <a:cs typeface="Simplified Arabic" panose="02020603050405020304" pitchFamily="18" charset="-78"/>
              </a:rPr>
              <a:t>اضطراب القلق</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Callout: Bent Line 7">
            <a:extLst>
              <a:ext uri="{FF2B5EF4-FFF2-40B4-BE49-F238E27FC236}">
                <a16:creationId xmlns:a16="http://schemas.microsoft.com/office/drawing/2014/main" id="{C4B85548-A74F-9075-D234-0D3E4BDE0155}"/>
              </a:ext>
            </a:extLst>
          </p:cNvPr>
          <p:cNvSpPr/>
          <p:nvPr/>
        </p:nvSpPr>
        <p:spPr>
          <a:xfrm>
            <a:off x="5715348" y="2982352"/>
            <a:ext cx="1861409" cy="1499932"/>
          </a:xfrm>
          <a:prstGeom prst="borderCallout2">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SA" sz="1800" b="1" dirty="0">
                <a:solidFill>
                  <a:srgbClr val="548DD4"/>
                </a:solidFill>
                <a:effectLst/>
                <a:latin typeface="Calibri" panose="020F0502020204030204" pitchFamily="34" charset="0"/>
                <a:ea typeface="Calibri" panose="020F0502020204030204" pitchFamily="34" charset="0"/>
                <a:cs typeface="Simplified Arabic" panose="02020603050405020304" pitchFamily="18" charset="-78"/>
              </a:rPr>
              <a:t>اضطراب ثنائي القطب</a:t>
            </a:r>
            <a:endParaRPr lang="en-US" dirty="0"/>
          </a:p>
        </p:txBody>
      </p:sp>
      <p:sp>
        <p:nvSpPr>
          <p:cNvPr id="10" name="Callout: Bent Line 9">
            <a:extLst>
              <a:ext uri="{FF2B5EF4-FFF2-40B4-BE49-F238E27FC236}">
                <a16:creationId xmlns:a16="http://schemas.microsoft.com/office/drawing/2014/main" id="{58FCA0D5-FDFB-117C-A881-BB66D776A067}"/>
              </a:ext>
            </a:extLst>
          </p:cNvPr>
          <p:cNvSpPr/>
          <p:nvPr/>
        </p:nvSpPr>
        <p:spPr>
          <a:xfrm>
            <a:off x="2862468" y="2982352"/>
            <a:ext cx="2093843" cy="1499932"/>
          </a:xfrm>
          <a:prstGeom prst="borderCallout2">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ar-SA" sz="1800" b="1" dirty="0">
                <a:solidFill>
                  <a:srgbClr val="548DD4"/>
                </a:solidFill>
                <a:effectLst/>
                <a:latin typeface="Calibri" panose="020F0502020204030204" pitchFamily="34" charset="0"/>
                <a:ea typeface="Calibri" panose="020F0502020204030204" pitchFamily="34" charset="0"/>
                <a:cs typeface="Simplified Arabic" panose="02020603050405020304" pitchFamily="18" charset="-78"/>
              </a:rPr>
              <a:t>اضطراب الشخصية الحدي</a:t>
            </a:r>
            <a:r>
              <a:rPr lang="ar-IQ" sz="1800" b="1" dirty="0">
                <a:solidFill>
                  <a:srgbClr val="548DD4"/>
                </a:solidFill>
                <a:effectLst/>
                <a:latin typeface="Calibri" panose="020F0502020204030204" pitchFamily="34" charset="0"/>
                <a:ea typeface="Calibri" panose="020F0502020204030204" pitchFamily="34" charset="0"/>
                <a:cs typeface="Simplified Arabic" panose="02020603050405020304" pitchFamily="18" charset="-78"/>
              </a:rPr>
              <a:t>ة</a:t>
            </a:r>
            <a:endParaRPr lang="en-US" dirty="0"/>
          </a:p>
        </p:txBody>
      </p:sp>
    </p:spTree>
    <p:extLst>
      <p:ext uri="{BB962C8B-B14F-4D97-AF65-F5344CB8AC3E}">
        <p14:creationId xmlns:p14="http://schemas.microsoft.com/office/powerpoint/2010/main" val="3667802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9073904" cy="5799221"/>
          </a:xfrm>
          <a:solidFill>
            <a:schemeClr val="bg1"/>
          </a:solidFill>
        </p:spPr>
        <p:txBody>
          <a:bodyPr>
            <a:normAutofit fontScale="70000" lnSpcReduction="20000"/>
          </a:bodyPr>
          <a:lstStyle/>
          <a:p>
            <a:pPr marL="0" marR="0" rtl="1">
              <a:lnSpc>
                <a:spcPct val="107000"/>
              </a:lnSpc>
              <a:spcBef>
                <a:spcPts val="0"/>
              </a:spcBef>
              <a:spcAft>
                <a:spcPts val="800"/>
              </a:spcAft>
            </a:pPr>
            <a:endParaRPr lang="en-US" sz="33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endParaRPr lang="ar-IQ" sz="3300" b="1" dirty="0">
              <a:effectLst/>
              <a:latin typeface="Calibri" panose="020F0502020204030204" pitchFamily="34" charset="0"/>
              <a:ea typeface="Times New Roman" panose="02020603050405020304" pitchFamily="18" charset="0"/>
              <a:cs typeface="Arial" panose="020B0604020202020204" pitchFamily="34" charset="0"/>
            </a:endParaRPr>
          </a:p>
          <a:p>
            <a:pPr marL="457200" indent="-457200" algn="r">
              <a:lnSpc>
                <a:spcPct val="107000"/>
              </a:lnSpc>
              <a:spcBef>
                <a:spcPts val="0"/>
              </a:spcBef>
              <a:spcAft>
                <a:spcPts val="800"/>
              </a:spcAft>
              <a:buFont typeface="Wingdings" panose="05000000000000000000" pitchFamily="2" charset="2"/>
              <a:buChar char="q"/>
            </a:pPr>
            <a:endParaRPr lang="ar-IQ" sz="3800" b="1" dirty="0">
              <a:solidFill>
                <a:srgbClr val="C00000"/>
              </a:solidFill>
              <a:effectLst/>
              <a:latin typeface="Calibri" panose="020F0502020204030204" pitchFamily="34" charset="0"/>
              <a:ea typeface="Calibri" panose="020F0502020204030204" pitchFamily="34" charset="0"/>
              <a:cs typeface="Simplified Arabic" panose="02020603050405020304" pitchFamily="18" charset="-78"/>
            </a:endParaRPr>
          </a:p>
          <a:p>
            <a:pPr algn="r">
              <a:lnSpc>
                <a:spcPct val="107000"/>
              </a:lnSpc>
              <a:spcBef>
                <a:spcPts val="0"/>
              </a:spcBef>
              <a:spcAft>
                <a:spcPts val="800"/>
              </a:spcAft>
            </a:pPr>
            <a:endParaRPr lang="ar-IQ" sz="3800" b="1" dirty="0">
              <a:solidFill>
                <a:srgbClr val="C00000"/>
              </a:solidFill>
              <a:effectLst/>
              <a:latin typeface="Calibri" panose="020F0502020204030204" pitchFamily="34" charset="0"/>
              <a:ea typeface="Calibri" panose="020F0502020204030204" pitchFamily="34" charset="0"/>
              <a:cs typeface="Simplified Arabic" panose="02020603050405020304" pitchFamily="18" charset="-78"/>
            </a:endParaRPr>
          </a:p>
          <a:p>
            <a:pPr marL="457200" indent="-457200" algn="r">
              <a:lnSpc>
                <a:spcPct val="107000"/>
              </a:lnSpc>
              <a:spcBef>
                <a:spcPts val="0"/>
              </a:spcBef>
              <a:spcAft>
                <a:spcPts val="800"/>
              </a:spcAft>
              <a:buFont typeface="Wingdings" panose="05000000000000000000" pitchFamily="2" charset="2"/>
              <a:buChar char="q"/>
            </a:pPr>
            <a:r>
              <a:rPr lang="ar-SA" sz="3800" b="1" dirty="0">
                <a:solidFill>
                  <a:srgbClr val="C00000"/>
                </a:solidFill>
                <a:effectLst/>
                <a:latin typeface="Calibri" panose="020F0502020204030204" pitchFamily="34" charset="0"/>
                <a:ea typeface="Calibri" panose="020F0502020204030204" pitchFamily="34" charset="0"/>
                <a:cs typeface="Simplified Arabic" panose="02020603050405020304" pitchFamily="18" charset="-78"/>
              </a:rPr>
              <a:t>العقاقير الطبية</a:t>
            </a:r>
            <a:endParaRPr lang="ar-IQ" sz="3800" b="1" dirty="0">
              <a:solidFill>
                <a:srgbClr val="C00000"/>
              </a:solidFill>
              <a:effectLst/>
              <a:latin typeface="Calibri" panose="020F0502020204030204" pitchFamily="34" charset="0"/>
              <a:ea typeface="Calibri" panose="020F0502020204030204" pitchFamily="34" charset="0"/>
              <a:cs typeface="Simplified Arabic" panose="02020603050405020304" pitchFamily="18" charset="-78"/>
            </a:endParaRPr>
          </a:p>
          <a:p>
            <a:pPr marL="457200" indent="-457200" algn="r">
              <a:lnSpc>
                <a:spcPct val="107000"/>
              </a:lnSpc>
              <a:spcBef>
                <a:spcPts val="0"/>
              </a:spcBef>
              <a:spcAft>
                <a:spcPts val="800"/>
              </a:spcAft>
              <a:buFont typeface="Wingdings" panose="05000000000000000000" pitchFamily="2" charset="2"/>
              <a:buChar char="q"/>
            </a:pPr>
            <a:r>
              <a:rPr lang="ar-SA" sz="3800" b="1" dirty="0">
                <a:solidFill>
                  <a:srgbClr val="C00000"/>
                </a:solidFill>
                <a:effectLst/>
                <a:latin typeface="Calibri" panose="020F0502020204030204" pitchFamily="34" charset="0"/>
                <a:ea typeface="Calibri" panose="020F0502020204030204" pitchFamily="34" charset="0"/>
                <a:cs typeface="Simplified Arabic" panose="02020603050405020304" pitchFamily="18" charset="-78"/>
              </a:rPr>
              <a:t>العلاج المعرفي السلوكي</a:t>
            </a:r>
            <a:endParaRPr lang="ar-IQ" sz="3800" b="1" dirty="0">
              <a:solidFill>
                <a:srgbClr val="C00000"/>
              </a:solidFill>
              <a:effectLst/>
              <a:latin typeface="Calibri" panose="020F0502020204030204" pitchFamily="34" charset="0"/>
              <a:ea typeface="Calibri" panose="020F0502020204030204" pitchFamily="34" charset="0"/>
              <a:cs typeface="Simplified Arabic" panose="02020603050405020304" pitchFamily="18" charset="-78"/>
            </a:endParaRPr>
          </a:p>
          <a:p>
            <a:pPr marL="457200" indent="-457200" algn="r">
              <a:lnSpc>
                <a:spcPct val="107000"/>
              </a:lnSpc>
              <a:spcBef>
                <a:spcPts val="0"/>
              </a:spcBef>
              <a:spcAft>
                <a:spcPts val="800"/>
              </a:spcAft>
              <a:buFont typeface="Wingdings" panose="05000000000000000000" pitchFamily="2" charset="2"/>
              <a:buChar char="q"/>
            </a:pPr>
            <a:r>
              <a:rPr lang="ar-IQ" sz="3800" b="1" dirty="0">
                <a:solidFill>
                  <a:srgbClr val="C00000"/>
                </a:solidFill>
                <a:effectLst/>
                <a:latin typeface="Calibri" panose="020F0502020204030204" pitchFamily="34" charset="0"/>
                <a:ea typeface="Calibri" panose="020F0502020204030204" pitchFamily="34" charset="0"/>
                <a:cs typeface="Simplified Arabic" panose="02020603050405020304" pitchFamily="18" charset="-78"/>
              </a:rPr>
              <a:t>العلاج النفسي</a:t>
            </a:r>
            <a:endParaRPr lang="en-US" sz="3800"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Bef>
                <a:spcPts val="0"/>
              </a:spcBef>
              <a:spcAft>
                <a:spcPts val="800"/>
              </a:spcAft>
            </a:pPr>
            <a:endParaRPr lang="en-US" sz="1800" dirty="0">
              <a:solidFill>
                <a:srgbClr val="FFFF00"/>
              </a:solidFill>
              <a:effectLst/>
              <a:latin typeface="Calibri" panose="020F0502020204030204" pitchFamily="34" charset="0"/>
              <a:ea typeface="Calibri" panose="020F0502020204030204" pitchFamily="34" charset="0"/>
              <a:cs typeface="Arial" panose="020B0604020202020204" pitchFamily="34" charset="0"/>
            </a:endParaRPr>
          </a:p>
          <a:p>
            <a:pPr marL="457200" marR="0" lvl="0" indent="-457200" algn="r" rtl="1">
              <a:lnSpc>
                <a:spcPct val="107000"/>
              </a:lnSpc>
              <a:spcBef>
                <a:spcPts val="0"/>
              </a:spcBef>
              <a:spcAft>
                <a:spcPts val="800"/>
              </a:spcAft>
              <a:buFont typeface="Wingdings" panose="05000000000000000000" pitchFamily="2" charset="2"/>
              <a:buChar char="q"/>
            </a:pPr>
            <a:endParaRPr lang="ar-IQ" sz="3300" b="1"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endParaRPr lang="ar-IQ" sz="1800"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endParaRPr lang="ar-IQ" sz="1800"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r>
              <a:rPr lang="ar-IQ" sz="1800" dirty="0">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endParaRPr lang="en-US" dirty="0"/>
          </a:p>
        </p:txBody>
      </p:sp>
      <p:sp>
        <p:nvSpPr>
          <p:cNvPr id="3" name="Speech Bubble: Oval 2">
            <a:extLst>
              <a:ext uri="{FF2B5EF4-FFF2-40B4-BE49-F238E27FC236}">
                <a16:creationId xmlns:a16="http://schemas.microsoft.com/office/drawing/2014/main" id="{D3505705-0976-5088-8677-4C41D9847AE7}"/>
              </a:ext>
            </a:extLst>
          </p:cNvPr>
          <p:cNvSpPr/>
          <p:nvPr/>
        </p:nvSpPr>
        <p:spPr>
          <a:xfrm>
            <a:off x="2456534" y="756944"/>
            <a:ext cx="8783552" cy="1437616"/>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algn="r" rtl="1">
              <a:lnSpc>
                <a:spcPct val="115000"/>
              </a:lnSpc>
              <a:spcBef>
                <a:spcPts val="0"/>
              </a:spcBef>
              <a:spcAft>
                <a:spcPts val="1000"/>
              </a:spcAft>
            </a:pPr>
            <a:r>
              <a:rPr lang="ar-SA" sz="3200" b="1" dirty="0">
                <a:solidFill>
                  <a:srgbClr val="FFFF00"/>
                </a:solidFill>
                <a:effectLst/>
                <a:latin typeface="Calibri" panose="020F0502020204030204" pitchFamily="34" charset="0"/>
                <a:ea typeface="Calibri" panose="020F0502020204030204" pitchFamily="34" charset="0"/>
                <a:cs typeface="Simplified Arabic" panose="02020603050405020304" pitchFamily="18" charset="-78"/>
              </a:rPr>
              <a:t>ما هي مدة علاج الأمراض النفسية عند النساء</a:t>
            </a:r>
            <a:endParaRPr lang="en-US" sz="3200" dirty="0">
              <a:solidFill>
                <a:srgbClr val="FFFF0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78576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8542421" cy="5799221"/>
          </a:xfrm>
          <a:solidFill>
            <a:schemeClr val="bg1"/>
          </a:solidFill>
        </p:spPr>
        <p:txBody>
          <a:bodyPr>
            <a:normAutofit fontScale="92500"/>
          </a:bodyPr>
          <a:lstStyle/>
          <a:p>
            <a:pPr marR="0" lvl="0" algn="r" rtl="1">
              <a:lnSpc>
                <a:spcPct val="115000"/>
              </a:lnSpc>
              <a:spcBef>
                <a:spcPts val="0"/>
              </a:spcBef>
              <a:spcAft>
                <a:spcPts val="1000"/>
              </a:spcAft>
              <a:tabLst>
                <a:tab pos="457200" algn="l"/>
              </a:tabLst>
            </a:pPr>
            <a:endParaRPr lang="ar-IQ" sz="2400" b="1" dirty="0">
              <a:effectLst/>
              <a:latin typeface="Calibri" panose="020F0502020204030204" pitchFamily="34" charset="0"/>
              <a:ea typeface="Calibri" panose="020F0502020204030204" pitchFamily="34" charset="0"/>
              <a:cs typeface="Simplified Arabic" panose="02020603050405020304" pitchFamily="18" charset="-78"/>
            </a:endParaRPr>
          </a:p>
          <a:p>
            <a:pPr marL="514350" marR="0" lvl="0" indent="-514350" algn="r" rtl="1">
              <a:lnSpc>
                <a:spcPct val="115000"/>
              </a:lnSpc>
              <a:spcBef>
                <a:spcPts val="0"/>
              </a:spcBef>
              <a:spcAft>
                <a:spcPts val="1000"/>
              </a:spcAft>
              <a:buFont typeface="+mj-lt"/>
              <a:buAutoNum type="arabicPeriod"/>
              <a:tabLst>
                <a:tab pos="457200" algn="l"/>
              </a:tabLst>
            </a:pPr>
            <a:endParaRPr lang="ar-IQ" sz="2400" b="1" dirty="0">
              <a:effectLst/>
              <a:latin typeface="Calibri" panose="020F0502020204030204" pitchFamily="34" charset="0"/>
              <a:ea typeface="Calibri" panose="020F0502020204030204" pitchFamily="34" charset="0"/>
              <a:cs typeface="Simplified Arabic" panose="02020603050405020304" pitchFamily="18" charset="-78"/>
            </a:endParaRPr>
          </a:p>
          <a:p>
            <a:pPr marL="514350" marR="0" lvl="0" indent="-514350" algn="r" rtl="1">
              <a:lnSpc>
                <a:spcPct val="115000"/>
              </a:lnSpc>
              <a:spcBef>
                <a:spcPts val="0"/>
              </a:spcBef>
              <a:spcAft>
                <a:spcPts val="1000"/>
              </a:spcAft>
              <a:buFont typeface="+mj-lt"/>
              <a:buAutoNum type="arabicPeriod"/>
              <a:tabLst>
                <a:tab pos="457200" algn="l"/>
              </a:tabLst>
            </a:pPr>
            <a:r>
              <a:rPr lang="ar-SA" sz="2400" b="1" dirty="0">
                <a:effectLst/>
                <a:latin typeface="Calibri" panose="020F0502020204030204" pitchFamily="34" charset="0"/>
                <a:ea typeface="Calibri" panose="020F0502020204030204" pitchFamily="34" charset="0"/>
                <a:cs typeface="Simplified Arabic" panose="02020603050405020304" pitchFamily="18" charset="-78"/>
              </a:rPr>
              <a:t>يجب أن تتعلم ما هو نوع الاضطراب الذي تعاني منه المراة وتبحث عنه في المقالات الطبية، وتشارك الدورات التدريبية لمعرفة كل أعراض ومضاعفات الاضطراب.</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1000"/>
              </a:spcAft>
              <a:buFont typeface="+mj-lt"/>
              <a:buAutoNum type="arabicPeriod"/>
              <a:tabLst>
                <a:tab pos="457200" algn="l"/>
              </a:tabLst>
            </a:pPr>
            <a:r>
              <a:rPr lang="ar-SA" sz="2400" b="1" dirty="0">
                <a:effectLst/>
                <a:latin typeface="Calibri" panose="020F0502020204030204" pitchFamily="34" charset="0"/>
                <a:ea typeface="Calibri" panose="020F0502020204030204" pitchFamily="34" charset="0"/>
                <a:cs typeface="Simplified Arabic" panose="02020603050405020304" pitchFamily="18" charset="-78"/>
              </a:rPr>
              <a:t>أظهر لها أنك يمكنك وضع نفسك مكانها، وأنك تتفهم كل ما يحدث معها من مشاعر غضب وانفعال وحزن.</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1000"/>
              </a:spcAft>
              <a:buFont typeface="+mj-lt"/>
              <a:buAutoNum type="arabicPeriod"/>
              <a:tabLst>
                <a:tab pos="457200" algn="l"/>
              </a:tabLst>
            </a:pPr>
            <a:r>
              <a:rPr lang="ar-SA" sz="2400" b="1" dirty="0">
                <a:effectLst/>
                <a:latin typeface="Calibri" panose="020F0502020204030204" pitchFamily="34" charset="0"/>
                <a:ea typeface="Calibri" panose="020F0502020204030204" pitchFamily="34" charset="0"/>
                <a:cs typeface="Simplified Arabic" panose="02020603050405020304" pitchFamily="18" charset="-78"/>
              </a:rPr>
              <a:t>عندما تتحدث معها يجب أن تظهر خوفك عليها، مثل : أنا قلق بشأن جلوسك بمفردك، أنا حزين لما يحدث،  وهذه الجمل أكثر إيجابية وفاعلية من قولك : أنت دائماً في غرفتك.</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1000"/>
              </a:spcAft>
              <a:buFont typeface="+mj-lt"/>
              <a:buAutoNum type="arabicPeriod"/>
              <a:tabLst>
                <a:tab pos="457200" algn="l"/>
              </a:tabLst>
            </a:pPr>
            <a:r>
              <a:rPr lang="ar-SA" sz="2400" b="1" dirty="0">
                <a:effectLst/>
                <a:latin typeface="Calibri" panose="020F0502020204030204" pitchFamily="34" charset="0"/>
                <a:ea typeface="Calibri" panose="020F0502020204030204" pitchFamily="34" charset="0"/>
                <a:cs typeface="Simplified Arabic" panose="02020603050405020304" pitchFamily="18" charset="-78"/>
              </a:rPr>
              <a:t>يجب أن تتحلى بالصبر في الانفعالات ونوبات الغضب، وأن تتقبلها بصدر رحب.</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1000"/>
              </a:spcAft>
              <a:buFont typeface="+mj-lt"/>
              <a:buAutoNum type="arabicPeriod"/>
              <a:tabLst>
                <a:tab pos="457200" algn="l"/>
              </a:tabLst>
            </a:pPr>
            <a:r>
              <a:rPr lang="ar-SA" sz="2400" b="1" dirty="0">
                <a:effectLst/>
                <a:latin typeface="Calibri" panose="020F0502020204030204" pitchFamily="34" charset="0"/>
                <a:ea typeface="Calibri" panose="020F0502020204030204" pitchFamily="34" charset="0"/>
                <a:cs typeface="Simplified Arabic" panose="02020603050405020304" pitchFamily="18" charset="-78"/>
              </a:rPr>
              <a:t>شجع المراة على طلب المساعدة الطبية، وزيارة الطبيب النفسي، وتوقع الرفض في بداية الأمر، ولكن لا تيأس لأنها حتماً ستتخذ القرار.</a:t>
            </a:r>
            <a:endParaRPr lang="en-US" sz="2400" b="1" dirty="0">
              <a:effectLst/>
              <a:latin typeface="Calibri" panose="020F0502020204030204" pitchFamily="34" charset="0"/>
              <a:ea typeface="Calibri" panose="020F0502020204030204" pitchFamily="34" charset="0"/>
              <a:cs typeface="Arial" panose="020B0604020202020204" pitchFamily="34" charset="0"/>
            </a:endParaRPr>
          </a:p>
          <a:p>
            <a:pPr marL="0" indent="0" algn="r" rtl="1">
              <a:buNone/>
            </a:pPr>
            <a:endParaRPr lang="en-US" sz="24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Thought Bubble: Cloud 2">
            <a:extLst>
              <a:ext uri="{FF2B5EF4-FFF2-40B4-BE49-F238E27FC236}">
                <a16:creationId xmlns:a16="http://schemas.microsoft.com/office/drawing/2014/main" id="{F7EED669-C5CB-5E4F-72FF-4401FB0F41EB}"/>
              </a:ext>
            </a:extLst>
          </p:cNvPr>
          <p:cNvSpPr/>
          <p:nvPr/>
        </p:nvSpPr>
        <p:spPr>
          <a:xfrm>
            <a:off x="2968283" y="553452"/>
            <a:ext cx="7540283" cy="973596"/>
          </a:xfrm>
          <a:prstGeom prst="cloudCallout">
            <a:avLst/>
          </a:prstGeom>
        </p:spPr>
        <p:style>
          <a:lnRef idx="0">
            <a:schemeClr val="accent4"/>
          </a:lnRef>
          <a:fillRef idx="3">
            <a:schemeClr val="accent4"/>
          </a:fillRef>
          <a:effectRef idx="3">
            <a:schemeClr val="accent4"/>
          </a:effectRef>
          <a:fontRef idx="minor">
            <a:schemeClr val="lt1"/>
          </a:fontRef>
        </p:style>
        <p:txBody>
          <a:bodyPr rtlCol="0" anchor="ctr"/>
          <a:lstStyle/>
          <a:p>
            <a:pPr marL="0" indent="0" algn="r" rtl="1">
              <a:buNone/>
            </a:pPr>
            <a:r>
              <a:rPr lang="ar-SA" sz="2400" b="1" dirty="0">
                <a:solidFill>
                  <a:srgbClr val="FF0000"/>
                </a:solidFill>
                <a:effectLst/>
                <a:latin typeface="Calibri" panose="020F0502020204030204" pitchFamily="34" charset="0"/>
                <a:ea typeface="Calibri" panose="020F0502020204030204" pitchFamily="34" charset="0"/>
                <a:cs typeface="Simplified Arabic" panose="02020603050405020304" pitchFamily="18" charset="-78"/>
              </a:rPr>
              <a:t>كيف تتعامل مع النساء المصابة بمرض نفسي</a:t>
            </a:r>
            <a:endParaRPr lang="ar-IQ" sz="2400" b="1" dirty="0">
              <a:solidFill>
                <a:srgbClr val="FF0000"/>
              </a:solidFill>
              <a:effectLst/>
              <a:latin typeface="Calibri" panose="020F0502020204030204" pitchFamily="34" charset="0"/>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30262151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9073904" cy="5799221"/>
          </a:xfrm>
          <a:solidFill>
            <a:schemeClr val="bg1"/>
          </a:solidFill>
        </p:spPr>
        <p:txBody>
          <a:bodyPr>
            <a:normAutofit fontScale="25000" lnSpcReduction="20000"/>
          </a:bodyPr>
          <a:lstStyle/>
          <a:p>
            <a:pPr marR="0" lvl="0" algn="r" rtl="1">
              <a:lnSpc>
                <a:spcPct val="107000"/>
              </a:lnSpc>
              <a:spcBef>
                <a:spcPts val="0"/>
              </a:spcBef>
              <a:spcAft>
                <a:spcPts val="800"/>
              </a:spcAft>
            </a:pPr>
            <a:endParaRPr lang="ar-IQ" sz="3300" b="1" dirty="0">
              <a:effectLst/>
              <a:latin typeface="Calibri" panose="020F0502020204030204" pitchFamily="34" charset="0"/>
              <a:ea typeface="Times New Roman" panose="02020603050405020304" pitchFamily="18" charset="0"/>
              <a:cs typeface="Arial" panose="020B0604020202020204" pitchFamily="34" charset="0"/>
            </a:endParaRPr>
          </a:p>
          <a:p>
            <a:pPr marR="0" lvl="0" algn="r" rtl="1">
              <a:lnSpc>
                <a:spcPct val="107000"/>
              </a:lnSpc>
              <a:spcBef>
                <a:spcPts val="0"/>
              </a:spcBef>
              <a:spcAft>
                <a:spcPts val="800"/>
              </a:spcAft>
            </a:pPr>
            <a:endParaRPr lang="ar-IQ" sz="3300" b="1" dirty="0">
              <a:latin typeface="Calibri" panose="020F0502020204030204" pitchFamily="34" charset="0"/>
              <a:ea typeface="Times New Roman" panose="02020603050405020304" pitchFamily="18" charset="0"/>
              <a:cs typeface="Arial" panose="020B0604020202020204" pitchFamily="34" charset="0"/>
            </a:endParaRPr>
          </a:p>
          <a:p>
            <a:pPr algn="r" rtl="1">
              <a:buFont typeface="Wingdings" panose="05000000000000000000" pitchFamily="2" charset="2"/>
              <a:buChar char="ü"/>
            </a:pPr>
            <a:endParaRPr lang="ar-IQ" sz="1800" b="1" dirty="0">
              <a:effectLst/>
              <a:ea typeface="Calibri" panose="020F0502020204030204" pitchFamily="34" charset="0"/>
              <a:cs typeface="Simplified Arabic" panose="02020603050405020304" pitchFamily="18" charset="-78"/>
            </a:endParaRPr>
          </a:p>
          <a:p>
            <a:pPr algn="r" rtl="1">
              <a:buFont typeface="Wingdings" panose="05000000000000000000" pitchFamily="2" charset="2"/>
              <a:buChar char="ü"/>
            </a:pPr>
            <a:endParaRPr lang="ar-IQ" sz="1800" b="1" dirty="0">
              <a:ea typeface="Calibri" panose="020F0502020204030204" pitchFamily="34" charset="0"/>
              <a:cs typeface="Simplified Arabic" panose="02020603050405020304" pitchFamily="18" charset="-78"/>
            </a:endParaRPr>
          </a:p>
          <a:p>
            <a:pPr marL="342900" marR="0" lvl="0" indent="-342900" algn="r" rtl="1">
              <a:lnSpc>
                <a:spcPct val="115000"/>
              </a:lnSpc>
              <a:spcBef>
                <a:spcPts val="0"/>
              </a:spcBef>
              <a:spcAft>
                <a:spcPts val="1000"/>
              </a:spcAft>
              <a:buSzPts val="1000"/>
              <a:buFont typeface="Symbol" panose="05050102010706020507" pitchFamily="18" charset="2"/>
              <a:buChar char=""/>
              <a:tabLst>
                <a:tab pos="457200" algn="l"/>
              </a:tabLst>
            </a:pPr>
            <a:endParaRPr lang="ar-IQ" sz="2900" b="1" dirty="0">
              <a:effectLst/>
              <a:latin typeface="Calibri" panose="020F0502020204030204" pitchFamily="34" charset="0"/>
              <a:ea typeface="Calibri" panose="020F0502020204030204" pitchFamily="34" charset="0"/>
              <a:cs typeface="Simplified Arabic" panose="02020603050405020304" pitchFamily="18" charset="-78"/>
            </a:endParaRPr>
          </a:p>
          <a:p>
            <a:pPr marL="342900" marR="0" lvl="0" indent="-342900" algn="r" rtl="1">
              <a:lnSpc>
                <a:spcPct val="115000"/>
              </a:lnSpc>
              <a:spcBef>
                <a:spcPts val="0"/>
              </a:spcBef>
              <a:spcAft>
                <a:spcPts val="1000"/>
              </a:spcAft>
              <a:buSzPts val="1000"/>
              <a:buFont typeface="Symbol" panose="05050102010706020507" pitchFamily="18" charset="2"/>
              <a:buChar char=""/>
              <a:tabLst>
                <a:tab pos="457200" algn="l"/>
              </a:tabLst>
            </a:pPr>
            <a:endParaRPr lang="ar-IQ" sz="2900" b="1" dirty="0">
              <a:effectLst/>
              <a:latin typeface="Calibri" panose="020F0502020204030204" pitchFamily="34" charset="0"/>
              <a:ea typeface="Calibri" panose="020F0502020204030204" pitchFamily="34" charset="0"/>
              <a:cs typeface="Simplified Arabic" panose="02020603050405020304" pitchFamily="18" charset="-78"/>
            </a:endParaRPr>
          </a:p>
          <a:p>
            <a:pPr marL="342900" marR="0" lvl="0" indent="-342900" algn="r" rtl="1">
              <a:lnSpc>
                <a:spcPct val="115000"/>
              </a:lnSpc>
              <a:spcBef>
                <a:spcPts val="0"/>
              </a:spcBef>
              <a:spcAft>
                <a:spcPts val="1000"/>
              </a:spcAft>
              <a:buSzPts val="1000"/>
              <a:buFont typeface="Symbol" panose="05050102010706020507" pitchFamily="18" charset="2"/>
              <a:buChar char=""/>
              <a:tabLst>
                <a:tab pos="457200" algn="l"/>
              </a:tabLst>
            </a:pPr>
            <a:endParaRPr lang="ar-IQ" sz="2900" b="1" dirty="0">
              <a:latin typeface="Calibri" panose="020F0502020204030204" pitchFamily="34" charset="0"/>
              <a:ea typeface="Calibri" panose="020F0502020204030204" pitchFamily="34" charset="0"/>
              <a:cs typeface="Simplified Arabic" panose="02020603050405020304" pitchFamily="18" charset="-78"/>
            </a:endParaRPr>
          </a:p>
          <a:p>
            <a:pPr marL="342900" marR="0" lvl="0" indent="-342900" algn="r" rtl="1">
              <a:lnSpc>
                <a:spcPct val="115000"/>
              </a:lnSpc>
              <a:spcBef>
                <a:spcPts val="0"/>
              </a:spcBef>
              <a:spcAft>
                <a:spcPts val="1000"/>
              </a:spcAft>
              <a:buSzPts val="1000"/>
              <a:buFont typeface="Symbol" panose="05050102010706020507" pitchFamily="18" charset="2"/>
              <a:buChar char=""/>
              <a:tabLst>
                <a:tab pos="457200" algn="l"/>
              </a:tabLst>
            </a:pPr>
            <a:endParaRPr lang="ar-IQ" sz="9600" b="1" dirty="0">
              <a:solidFill>
                <a:srgbClr val="FFC000"/>
              </a:solidFill>
            </a:endParaRPr>
          </a:p>
          <a:p>
            <a:pPr marL="1143000" marR="0" lvl="0" indent="-1143000" algn="r" rtl="1">
              <a:lnSpc>
                <a:spcPct val="115000"/>
              </a:lnSpc>
              <a:spcBef>
                <a:spcPts val="0"/>
              </a:spcBef>
              <a:spcAft>
                <a:spcPts val="1000"/>
              </a:spcAft>
              <a:buSzPts val="1000"/>
              <a:buFont typeface="Wingdings" panose="05000000000000000000" pitchFamily="2" charset="2"/>
              <a:buChar char="Ø"/>
              <a:tabLst>
                <a:tab pos="457200" algn="l"/>
              </a:tabLst>
            </a:pPr>
            <a:r>
              <a:rPr lang="ar-SA" sz="9600" b="1" dirty="0">
                <a:solidFill>
                  <a:srgbClr val="FFC000"/>
                </a:solidFill>
              </a:rPr>
              <a:t>التحدث عن المشاعر</a:t>
            </a:r>
            <a:r>
              <a:rPr lang="en-US" sz="9600" b="1" dirty="0">
                <a:solidFill>
                  <a:srgbClr val="FFC000"/>
                </a:solidFill>
              </a:rPr>
              <a:t>: </a:t>
            </a:r>
            <a:r>
              <a:rPr lang="ar-SA" sz="9600" b="1" dirty="0">
                <a:solidFill>
                  <a:srgbClr val="FFC000"/>
                </a:solidFill>
              </a:rPr>
              <a:t>الذي يساعد في البقاء بصحة نفسية جيدة، والتعامل مع المشاعر السلبية</a:t>
            </a:r>
            <a:r>
              <a:rPr lang="en-US" sz="9600" b="1" dirty="0">
                <a:solidFill>
                  <a:srgbClr val="FFC000"/>
                </a:solidFill>
              </a:rPr>
              <a:t>.</a:t>
            </a:r>
          </a:p>
          <a:p>
            <a:pPr marL="1143000" marR="0" lvl="0" indent="-1143000" algn="r" rtl="1">
              <a:lnSpc>
                <a:spcPct val="115000"/>
              </a:lnSpc>
              <a:spcBef>
                <a:spcPts val="0"/>
              </a:spcBef>
              <a:spcAft>
                <a:spcPts val="1000"/>
              </a:spcAft>
              <a:buSzPts val="1000"/>
              <a:buFont typeface="Wingdings" panose="05000000000000000000" pitchFamily="2" charset="2"/>
              <a:buChar char="Ø"/>
              <a:tabLst>
                <a:tab pos="457200" algn="l"/>
              </a:tabLst>
            </a:pPr>
            <a:r>
              <a:rPr lang="ar-SA" sz="9600" b="1" dirty="0">
                <a:solidFill>
                  <a:srgbClr val="FFC000"/>
                </a:solidFill>
              </a:rPr>
              <a:t>ممارسة الرياضة</a:t>
            </a:r>
            <a:r>
              <a:rPr lang="en-US" sz="9600" b="1" dirty="0">
                <a:solidFill>
                  <a:srgbClr val="FFC000"/>
                </a:solidFill>
              </a:rPr>
              <a:t>: </a:t>
            </a:r>
            <a:r>
              <a:rPr lang="ar-SA" sz="9600" b="1" dirty="0">
                <a:solidFill>
                  <a:srgbClr val="FFC000"/>
                </a:solidFill>
              </a:rPr>
              <a:t>يعزز التمرين المنتظم من احترام الذات، ويمكن أن يساعد على التركيز والنوم والشعور بالتحسن</a:t>
            </a:r>
            <a:r>
              <a:rPr lang="en-US" sz="9600" b="1" dirty="0">
                <a:solidFill>
                  <a:srgbClr val="FFC000"/>
                </a:solidFill>
              </a:rPr>
              <a:t>.</a:t>
            </a:r>
          </a:p>
          <a:p>
            <a:pPr marL="1143000" marR="0" lvl="0" indent="-1143000" algn="r" rtl="1">
              <a:lnSpc>
                <a:spcPct val="115000"/>
              </a:lnSpc>
              <a:spcBef>
                <a:spcPts val="0"/>
              </a:spcBef>
              <a:spcAft>
                <a:spcPts val="1000"/>
              </a:spcAft>
              <a:buSzPts val="1000"/>
              <a:buFont typeface="Wingdings" panose="05000000000000000000" pitchFamily="2" charset="2"/>
              <a:buChar char="Ø"/>
              <a:tabLst>
                <a:tab pos="457200" algn="l"/>
              </a:tabLst>
            </a:pPr>
            <a:r>
              <a:rPr lang="ar-SA" sz="9600" b="1" dirty="0">
                <a:solidFill>
                  <a:srgbClr val="FFC000"/>
                </a:solidFill>
              </a:rPr>
              <a:t>التغذية الصحية</a:t>
            </a:r>
            <a:r>
              <a:rPr lang="en-US" sz="9600" b="1" dirty="0">
                <a:solidFill>
                  <a:srgbClr val="FFC000"/>
                </a:solidFill>
              </a:rPr>
              <a:t>: </a:t>
            </a:r>
            <a:r>
              <a:rPr lang="ar-SA" sz="9600" b="1" dirty="0">
                <a:solidFill>
                  <a:srgbClr val="FFC000"/>
                </a:solidFill>
              </a:rPr>
              <a:t>يحتاج الدماغ إلى العناصر الغذائية كافة من أجل البقاء بصحة جيدة والحفاظ على الصحة العقلية</a:t>
            </a:r>
            <a:r>
              <a:rPr lang="en-US" sz="9600" b="1" dirty="0">
                <a:solidFill>
                  <a:srgbClr val="FFC000"/>
                </a:solidFill>
              </a:rPr>
              <a:t>.</a:t>
            </a:r>
          </a:p>
          <a:p>
            <a:pPr marL="1143000" marR="0" lvl="0" indent="-1143000" algn="r" rtl="1">
              <a:lnSpc>
                <a:spcPct val="115000"/>
              </a:lnSpc>
              <a:spcBef>
                <a:spcPts val="0"/>
              </a:spcBef>
              <a:spcAft>
                <a:spcPts val="1000"/>
              </a:spcAft>
              <a:buSzPts val="1000"/>
              <a:buFont typeface="Wingdings" panose="05000000000000000000" pitchFamily="2" charset="2"/>
              <a:buChar char="Ø"/>
              <a:tabLst>
                <a:tab pos="457200" algn="l"/>
              </a:tabLst>
            </a:pPr>
            <a:r>
              <a:rPr lang="ar-SA" sz="9600" b="1" dirty="0">
                <a:solidFill>
                  <a:srgbClr val="FFC000"/>
                </a:solidFill>
              </a:rPr>
              <a:t>العلاقات الاجتماعية</a:t>
            </a:r>
            <a:r>
              <a:rPr lang="en-US" sz="9600" b="1" dirty="0">
                <a:solidFill>
                  <a:srgbClr val="FFC000"/>
                </a:solidFill>
              </a:rPr>
              <a:t>: </a:t>
            </a:r>
            <a:r>
              <a:rPr lang="ar-SA" sz="9600" b="1" dirty="0">
                <a:solidFill>
                  <a:srgbClr val="FFC000"/>
                </a:solidFill>
              </a:rPr>
              <a:t>يساعد التواصل مع الأصدقاء في تعزيز الصحة النفسية</a:t>
            </a:r>
            <a:r>
              <a:rPr lang="en-US" sz="9600" b="1" dirty="0">
                <a:solidFill>
                  <a:srgbClr val="FFC000"/>
                </a:solidFill>
              </a:rPr>
              <a:t>.</a:t>
            </a:r>
          </a:p>
          <a:p>
            <a:pPr marL="1143000" marR="0" lvl="0" indent="-1143000" algn="r" rtl="1">
              <a:lnSpc>
                <a:spcPct val="115000"/>
              </a:lnSpc>
              <a:spcBef>
                <a:spcPts val="0"/>
              </a:spcBef>
              <a:spcAft>
                <a:spcPts val="1000"/>
              </a:spcAft>
              <a:buSzPts val="1000"/>
              <a:buFont typeface="Wingdings" panose="05000000000000000000" pitchFamily="2" charset="2"/>
              <a:buChar char="Ø"/>
              <a:tabLst>
                <a:tab pos="457200" algn="l"/>
              </a:tabLst>
            </a:pPr>
            <a:r>
              <a:rPr lang="ar-SA" sz="9600" b="1" dirty="0">
                <a:solidFill>
                  <a:srgbClr val="FFC000"/>
                </a:solidFill>
              </a:rPr>
              <a:t>المساعدة الطبية</a:t>
            </a:r>
            <a:r>
              <a:rPr lang="en-US" sz="9600" b="1" dirty="0">
                <a:solidFill>
                  <a:srgbClr val="FFC000"/>
                </a:solidFill>
              </a:rPr>
              <a:t>: </a:t>
            </a:r>
            <a:r>
              <a:rPr lang="ar-SA" sz="9600" b="1" dirty="0">
                <a:solidFill>
                  <a:srgbClr val="FFC000"/>
                </a:solidFill>
              </a:rPr>
              <a:t>تساعد جلسات</a:t>
            </a:r>
            <a:r>
              <a:rPr lang="en-US" sz="9600" b="1" dirty="0">
                <a:solidFill>
                  <a:srgbClr val="FFC000"/>
                </a:solidFill>
              </a:rPr>
              <a:t> </a:t>
            </a:r>
            <a:r>
              <a:rPr lang="ar-SA" sz="9600" b="1" dirty="0">
                <a:solidFill>
                  <a:srgbClr val="FFC000"/>
                </a:solidFill>
                <a:hlinkClick r:id="rId3" tooltip=" ما هو العلاج النفسي السيكوتيرابي؟">
                  <a:extLst>
                    <a:ext uri="{A12FA001-AC4F-418D-AE19-62706E023703}">
                      <ahyp:hlinkClr xmlns:ahyp="http://schemas.microsoft.com/office/drawing/2018/hyperlinkcolor" val="tx"/>
                    </a:ext>
                  </a:extLst>
                </a:hlinkClick>
              </a:rPr>
              <a:t>العلاج النفسي</a:t>
            </a:r>
            <a:r>
              <a:rPr lang="en-US" sz="9600" b="1" dirty="0">
                <a:solidFill>
                  <a:srgbClr val="FFC000"/>
                </a:solidFill>
              </a:rPr>
              <a:t> </a:t>
            </a:r>
            <a:r>
              <a:rPr lang="ar-SA" sz="9600" b="1" dirty="0">
                <a:solidFill>
                  <a:srgbClr val="FFC000"/>
                </a:solidFill>
              </a:rPr>
              <a:t>في تقديم العلاج من الأمراض النفسية</a:t>
            </a:r>
            <a:r>
              <a:rPr lang="en-US" sz="9600" b="1" dirty="0">
                <a:solidFill>
                  <a:srgbClr val="FFC000"/>
                </a:solidFill>
              </a:rPr>
              <a:t>.</a:t>
            </a:r>
          </a:p>
          <a:p>
            <a:pPr marL="0" marR="0" algn="r" rtl="1">
              <a:lnSpc>
                <a:spcPct val="115000"/>
              </a:lnSpc>
              <a:spcBef>
                <a:spcPts val="0"/>
              </a:spcBef>
              <a:spcAft>
                <a:spcPts val="1000"/>
              </a:spcAft>
            </a:pPr>
            <a:r>
              <a:rPr lang="ar-SA" sz="9600" b="1" dirty="0">
                <a:solidFill>
                  <a:srgbClr val="FFC000"/>
                </a:solidFill>
              </a:rPr>
              <a:t> </a:t>
            </a:r>
            <a:endParaRPr lang="en-US" sz="9600" b="1" dirty="0">
              <a:solidFill>
                <a:srgbClr val="FFC000"/>
              </a:solidFill>
            </a:endParaRPr>
          </a:p>
          <a:p>
            <a:pPr algn="r" rtl="1">
              <a:buFont typeface="Wingdings" panose="05000000000000000000" pitchFamily="2" charset="2"/>
              <a:buChar char="ü"/>
            </a:pPr>
            <a:endParaRPr lang="ar-IQ" sz="1800" b="1" dirty="0">
              <a:effectLst/>
              <a:ea typeface="Calibri" panose="020F0502020204030204" pitchFamily="34" charset="0"/>
              <a:cs typeface="Simplified Arabic" panose="02020603050405020304" pitchFamily="18" charset="-78"/>
            </a:endParaRPr>
          </a:p>
          <a:p>
            <a:pPr algn="r" rtl="1"/>
            <a:endParaRPr lang="ar-IQ" sz="1800"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endParaRPr lang="ar-IQ" sz="1800"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r>
              <a:rPr lang="ar-IQ" sz="1800" dirty="0">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endParaRPr lang="en-US" dirty="0"/>
          </a:p>
        </p:txBody>
      </p:sp>
      <p:sp>
        <p:nvSpPr>
          <p:cNvPr id="5" name="Thought Bubble: Cloud 4">
            <a:extLst>
              <a:ext uri="{FF2B5EF4-FFF2-40B4-BE49-F238E27FC236}">
                <a16:creationId xmlns:a16="http://schemas.microsoft.com/office/drawing/2014/main" id="{10FE3329-AFBF-8E44-D510-58640B79F521}"/>
              </a:ext>
            </a:extLst>
          </p:cNvPr>
          <p:cNvSpPr/>
          <p:nvPr/>
        </p:nvSpPr>
        <p:spPr>
          <a:xfrm>
            <a:off x="2926080" y="848138"/>
            <a:ext cx="8342142" cy="1417983"/>
          </a:xfrm>
          <a:prstGeom prst="cloudCallout">
            <a:avLst/>
          </a:prstGeom>
        </p:spPr>
        <p:style>
          <a:lnRef idx="1">
            <a:schemeClr val="accent2"/>
          </a:lnRef>
          <a:fillRef idx="2">
            <a:schemeClr val="accent2"/>
          </a:fillRef>
          <a:effectRef idx="1">
            <a:schemeClr val="accent2"/>
          </a:effectRef>
          <a:fontRef idx="minor">
            <a:schemeClr val="dk1"/>
          </a:fontRef>
        </p:style>
        <p:txBody>
          <a:bodyPr rtlCol="0" anchor="ctr"/>
          <a:lstStyle/>
          <a:p>
            <a:pPr marL="0" indent="0" algn="r" rtl="1">
              <a:buNone/>
            </a:pPr>
            <a:r>
              <a:rPr lang="ar-IQ" sz="1800" b="1" dirty="0">
                <a:effectLst/>
                <a:latin typeface="Calibri" panose="020F0502020204030204" pitchFamily="34" charset="0"/>
                <a:ea typeface="Calibri" panose="020F0502020204030204" pitchFamily="34" charset="0"/>
                <a:cs typeface="Simplified Arabic" panose="02020603050405020304" pitchFamily="18" charset="-78"/>
              </a:rPr>
              <a:t>طرق الوقاية  والنصائح من الامراض النفسية لدى النساء </a:t>
            </a:r>
          </a:p>
        </p:txBody>
      </p:sp>
    </p:spTree>
    <p:extLst>
      <p:ext uri="{BB962C8B-B14F-4D97-AF65-F5344CB8AC3E}">
        <p14:creationId xmlns:p14="http://schemas.microsoft.com/office/powerpoint/2010/main" val="1160217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6" name="مستطيل 5">
            <a:extLst>
              <a:ext uri="{FF2B5EF4-FFF2-40B4-BE49-F238E27FC236}">
                <a16:creationId xmlns:a16="http://schemas.microsoft.com/office/drawing/2014/main" id="{8A90FEFF-7355-6EA1-DFC4-65E1558E8A84}"/>
              </a:ext>
            </a:extLst>
          </p:cNvPr>
          <p:cNvSpPr/>
          <p:nvPr/>
        </p:nvSpPr>
        <p:spPr>
          <a:xfrm>
            <a:off x="4427621" y="3137456"/>
            <a:ext cx="6313819" cy="2554545"/>
          </a:xfrm>
          <a:prstGeom prst="rect">
            <a:avLst/>
          </a:prstGeom>
          <a:noFill/>
        </p:spPr>
        <p:txBody>
          <a:bodyPr wrap="square" lIns="91440" tIns="45720" rIns="91440" bIns="45720">
            <a:spAutoFit/>
          </a:bodyPr>
          <a:lstStyle/>
          <a:p>
            <a:pPr algn="ctr"/>
            <a:r>
              <a:rPr lang="ar-IQ" sz="8000" b="1" cap="none" spc="0" dirty="0">
                <a:ln w="22225">
                  <a:solidFill>
                    <a:srgbClr val="F4BA2A"/>
                  </a:solidFill>
                  <a:prstDash val="solid"/>
                </a:ln>
                <a:solidFill>
                  <a:srgbClr val="C00000"/>
                </a:solidFill>
                <a:effectLst/>
              </a:rPr>
              <a:t>شكرا لحضوركن </a:t>
            </a:r>
          </a:p>
          <a:p>
            <a:pPr algn="ctr"/>
            <a:r>
              <a:rPr lang="ar-IQ" sz="8000" b="1" dirty="0">
                <a:ln w="22225">
                  <a:solidFill>
                    <a:srgbClr val="F4BA2A"/>
                  </a:solidFill>
                  <a:prstDash val="solid"/>
                </a:ln>
                <a:solidFill>
                  <a:srgbClr val="C00000"/>
                </a:solidFill>
              </a:rPr>
              <a:t>ودمتن قويات</a:t>
            </a:r>
            <a:endParaRPr lang="en-US" sz="8000" b="1" cap="none" spc="0" dirty="0">
              <a:ln w="22225">
                <a:solidFill>
                  <a:srgbClr val="F4BA2A"/>
                </a:solidFill>
                <a:prstDash val="solid"/>
              </a:ln>
              <a:solidFill>
                <a:srgbClr val="C00000"/>
              </a:solidFill>
              <a:effectLst/>
            </a:endParaRPr>
          </a:p>
        </p:txBody>
      </p:sp>
    </p:spTree>
    <p:extLst>
      <p:ext uri="{BB962C8B-B14F-4D97-AF65-F5344CB8AC3E}">
        <p14:creationId xmlns:p14="http://schemas.microsoft.com/office/powerpoint/2010/main" val="1109924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9192127" cy="5799221"/>
          </a:xfrm>
          <a:solidFill>
            <a:schemeClr val="bg1"/>
          </a:solidFill>
        </p:spPr>
        <p:txBody>
          <a:bodyPr>
            <a:normAutofit/>
          </a:bodyPr>
          <a:lstStyle/>
          <a:p>
            <a:pPr marL="0" marR="0" algn="justLow" rtl="1">
              <a:lnSpc>
                <a:spcPct val="107000"/>
              </a:lnSpc>
              <a:spcBef>
                <a:spcPts val="0"/>
              </a:spcBef>
              <a:spcAft>
                <a:spcPts val="800"/>
              </a:spcAft>
            </a:pPr>
            <a:endParaRPr lang="ar-IQ" sz="3600" b="1" dirty="0">
              <a:solidFill>
                <a:schemeClr val="accent6"/>
              </a:solidFill>
              <a:effectLst/>
              <a:latin typeface="Calibri" panose="020F0502020204030204" pitchFamily="34" charset="0"/>
              <a:ea typeface="Calibri" panose="020F0502020204030204" pitchFamily="34" charset="0"/>
              <a:cs typeface="Arial" panose="020B0604020202020204" pitchFamily="34" charset="0"/>
            </a:endParaRPr>
          </a:p>
          <a:p>
            <a:pPr marL="0" marR="0" algn="justLow" rtl="1">
              <a:lnSpc>
                <a:spcPct val="107000"/>
              </a:lnSpc>
              <a:spcBef>
                <a:spcPts val="0"/>
              </a:spcBef>
              <a:spcAft>
                <a:spcPts val="800"/>
              </a:spcAft>
            </a:pPr>
            <a:endParaRPr lang="en-US" sz="3600" b="1" dirty="0">
              <a:solidFill>
                <a:schemeClr val="accent6"/>
              </a:solidFill>
              <a:effectLst/>
              <a:latin typeface="Calibri" panose="020F0502020204030204" pitchFamily="34" charset="0"/>
              <a:ea typeface="Calibri" panose="020F0502020204030204" pitchFamily="34" charset="0"/>
              <a:cs typeface="Arial" panose="020B0604020202020204" pitchFamily="34" charset="0"/>
            </a:endParaRPr>
          </a:p>
          <a:p>
            <a:pPr marL="0" marR="0" algn="justLow" rtl="1">
              <a:lnSpc>
                <a:spcPct val="107000"/>
              </a:lnSpc>
              <a:spcBef>
                <a:spcPts val="0"/>
              </a:spcBef>
              <a:spcAft>
                <a:spcPts val="800"/>
              </a:spcAft>
            </a:pPr>
            <a:endParaRPr lang="ar-IQ" b="1" dirty="0">
              <a:effectLst/>
              <a:latin typeface="Calibri" panose="020F0502020204030204" pitchFamily="34" charset="0"/>
              <a:ea typeface="Times New Roman" panose="02020603050405020304" pitchFamily="18" charset="0"/>
              <a:cs typeface="Arial" panose="020B0604020202020204" pitchFamily="34" charset="0"/>
            </a:endParaRPr>
          </a:p>
          <a:p>
            <a:pPr marL="0" marR="0" algn="justLow" rtl="1">
              <a:lnSpc>
                <a:spcPct val="107000"/>
              </a:lnSpc>
              <a:spcBef>
                <a:spcPts val="0"/>
              </a:spcBef>
              <a:spcAft>
                <a:spcPts val="800"/>
              </a:spcAft>
            </a:pPr>
            <a:r>
              <a:rPr lang="ar-SA" b="1" dirty="0">
                <a:effectLst/>
                <a:latin typeface="Calibri" panose="020F0502020204030204" pitchFamily="34" charset="0"/>
                <a:ea typeface="Times New Roman" panose="02020603050405020304" pitchFamily="18" charset="0"/>
                <a:cs typeface="Arial" panose="020B0604020202020204" pitchFamily="34" charset="0"/>
              </a:rPr>
              <a:t>اتجاهات غير سليمة للفرد تجاه نفسه ومجتمعه، أي أنّه حالة من عدم التوافق في التفاعل النفسي والاجتماعي، وظهور السلوكيات غير السوية التي تؤثر في سلامة إنجازات الفرد، وسير حياته بشكل آمن ومستقر لنفسه ولمن حوله، وقد ينتقل المرض النفسي في حالات متقدّمة من الاعتلال النفسي إلى الاعتلال العضوي أو الوظيفي، مثل اضطرابات الجهاز التنفسي نفسيّة المنشأ، أو حالات الإكزيما النفسية</a:t>
            </a:r>
            <a:r>
              <a:rPr lang="ar-IQ" b="1" dirty="0">
                <a:effectLst/>
                <a:latin typeface="Calibri" panose="020F0502020204030204" pitchFamily="34" charset="0"/>
                <a:ea typeface="Times New Roman" panose="02020603050405020304" pitchFamily="18" charset="0"/>
                <a:cs typeface="Arial" panose="020B0604020202020204" pitchFamily="34" charset="0"/>
              </a:rPr>
              <a:t>.</a:t>
            </a:r>
          </a:p>
          <a:p>
            <a:endParaRPr lang="en-US" sz="2800" b="1" dirty="0">
              <a:solidFill>
                <a:schemeClr val="accent5"/>
              </a:solidFill>
            </a:endParaRPr>
          </a:p>
        </p:txBody>
      </p:sp>
      <p:sp>
        <p:nvSpPr>
          <p:cNvPr id="3" name="Flowchart: Multidocument 2">
            <a:extLst>
              <a:ext uri="{FF2B5EF4-FFF2-40B4-BE49-F238E27FC236}">
                <a16:creationId xmlns:a16="http://schemas.microsoft.com/office/drawing/2014/main" id="{0B6CE169-D205-86FC-3B07-F68B6A365314}"/>
              </a:ext>
            </a:extLst>
          </p:cNvPr>
          <p:cNvSpPr/>
          <p:nvPr/>
        </p:nvSpPr>
        <p:spPr>
          <a:xfrm>
            <a:off x="4611757" y="768626"/>
            <a:ext cx="4827665" cy="1338470"/>
          </a:xfrm>
          <a:prstGeom prst="flowChartMultidocumen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algn="justLow" rtl="1">
              <a:lnSpc>
                <a:spcPct val="107000"/>
              </a:lnSpc>
              <a:spcBef>
                <a:spcPts val="0"/>
              </a:spcBef>
              <a:spcAft>
                <a:spcPts val="800"/>
              </a:spcAft>
            </a:pPr>
            <a:r>
              <a:rPr lang="ar-SA" sz="4000" b="1" dirty="0">
                <a:solidFill>
                  <a:schemeClr val="bg2"/>
                </a:solidFill>
                <a:effectLst/>
                <a:latin typeface="Calibri" panose="020F0502020204030204" pitchFamily="34" charset="0"/>
                <a:ea typeface="Times New Roman" panose="02020603050405020304" pitchFamily="18" charset="0"/>
                <a:cs typeface="Arial" panose="020B0604020202020204" pitchFamily="34" charset="0"/>
              </a:rPr>
              <a:t>المرض النفسي</a:t>
            </a:r>
            <a:endParaRPr lang="ar-IQ" sz="4000" b="1" dirty="0">
              <a:solidFill>
                <a:schemeClr val="bg2"/>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64512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9192127" cy="5799221"/>
          </a:xfrm>
          <a:solidFill>
            <a:schemeClr val="bg1"/>
          </a:solidFill>
        </p:spPr>
        <p:txBody>
          <a:bodyPr>
            <a:normAutofit/>
          </a:bodyPr>
          <a:lstStyle/>
          <a:p>
            <a:pPr marL="0" marR="0" indent="0" algn="r" rtl="1">
              <a:lnSpc>
                <a:spcPct val="115000"/>
              </a:lnSpc>
              <a:spcBef>
                <a:spcPts val="0"/>
              </a:spcBef>
              <a:spcAft>
                <a:spcPts val="1000"/>
              </a:spcAft>
              <a:buNone/>
            </a:pPr>
            <a:endParaRPr lang="ar-IQ" sz="2800" b="1" dirty="0">
              <a:latin typeface="Calibri" panose="020F0502020204030204" pitchFamily="34" charset="0"/>
              <a:ea typeface="Calibri" panose="020F0502020204030204" pitchFamily="34" charset="0"/>
              <a:cs typeface="Simplified Arabic" panose="02020603050405020304" pitchFamily="18" charset="-78"/>
            </a:endParaRPr>
          </a:p>
          <a:p>
            <a:pPr marL="0" marR="0" indent="0" algn="r" rtl="1">
              <a:lnSpc>
                <a:spcPct val="115000"/>
              </a:lnSpc>
              <a:spcBef>
                <a:spcPts val="0"/>
              </a:spcBef>
              <a:spcAft>
                <a:spcPts val="1000"/>
              </a:spcAft>
              <a:buNone/>
            </a:pPr>
            <a:endParaRPr lang="ar-IQ" sz="2800" b="1" dirty="0">
              <a:latin typeface="Calibri" panose="020F0502020204030204" pitchFamily="34" charset="0"/>
              <a:ea typeface="Calibri" panose="020F0502020204030204" pitchFamily="34" charset="0"/>
              <a:cs typeface="Simplified Arabic" panose="02020603050405020304" pitchFamily="18" charset="-78"/>
            </a:endParaRPr>
          </a:p>
          <a:p>
            <a:pPr marL="0" marR="0" indent="0" algn="r" rtl="1">
              <a:lnSpc>
                <a:spcPct val="115000"/>
              </a:lnSpc>
              <a:spcBef>
                <a:spcPts val="0"/>
              </a:spcBef>
              <a:spcAft>
                <a:spcPts val="1000"/>
              </a:spcAft>
              <a:buNone/>
            </a:pPr>
            <a:r>
              <a:rPr lang="ar-IQ" sz="2800" b="1" dirty="0">
                <a:latin typeface="Calibri" panose="020F0502020204030204" pitchFamily="34" charset="0"/>
                <a:ea typeface="Calibri" panose="020F0502020204030204" pitchFamily="34" charset="0"/>
                <a:cs typeface="Simplified Arabic" panose="02020603050405020304" pitchFamily="18" charset="-78"/>
              </a:rPr>
              <a:t>هو</a:t>
            </a:r>
            <a:r>
              <a:rPr lang="ar-SA" sz="2800" b="1" dirty="0">
                <a:effectLst/>
                <a:latin typeface="Calibri" panose="020F0502020204030204" pitchFamily="34" charset="0"/>
                <a:ea typeface="Calibri" panose="020F0502020204030204" pitchFamily="34" charset="0"/>
                <a:cs typeface="Simplified Arabic" panose="02020603050405020304" pitchFamily="18" charset="-78"/>
              </a:rPr>
              <a:t> عباره عن اتجاهات غير صحيه تواجه المراه في المجتمع او هو اضطراب يصيب المراه</a:t>
            </a:r>
            <a:r>
              <a:rPr lang="ar-IQ" sz="2800" b="1" dirty="0">
                <a:effectLst/>
                <a:latin typeface="Calibri" panose="020F0502020204030204" pitchFamily="34" charset="0"/>
                <a:ea typeface="Calibri" panose="020F0502020204030204" pitchFamily="34" charset="0"/>
                <a:cs typeface="Simplified Arabic" panose="02020603050405020304" pitchFamily="18" charset="-78"/>
              </a:rPr>
              <a:t> بسبب </a:t>
            </a:r>
            <a:r>
              <a:rPr lang="ar-SA" sz="2800" b="1" dirty="0">
                <a:effectLst/>
                <a:latin typeface="Calibri" panose="020F0502020204030204" pitchFamily="34" charset="0"/>
                <a:ea typeface="Calibri" panose="020F0502020204030204" pitchFamily="34" charset="0"/>
                <a:cs typeface="Simplified Arabic" panose="02020603050405020304" pitchFamily="18" charset="-78"/>
              </a:rPr>
              <a:t> </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15000"/>
              </a:lnSpc>
              <a:spcBef>
                <a:spcPts val="0"/>
              </a:spcBef>
              <a:spcAft>
                <a:spcPts val="1000"/>
              </a:spcAft>
              <a:buFont typeface="+mj-lt"/>
              <a:buAutoNum type="arabicPeriod"/>
            </a:pPr>
            <a:r>
              <a:rPr lang="ar-SA" sz="2800" b="1" dirty="0">
                <a:effectLst/>
                <a:latin typeface="Calibri" panose="020F0502020204030204" pitchFamily="34" charset="0"/>
                <a:ea typeface="Times New Roman" panose="02020603050405020304" pitchFamily="18" charset="0"/>
                <a:cs typeface="Simplified Arabic" panose="02020603050405020304" pitchFamily="18" charset="-78"/>
              </a:rPr>
              <a:t> عدم توافق المراه مع المجتمع</a:t>
            </a:r>
            <a:endParaRPr lang="en-US" sz="2800" dirty="0">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15000"/>
              </a:lnSpc>
              <a:spcBef>
                <a:spcPts val="0"/>
              </a:spcBef>
              <a:spcAft>
                <a:spcPts val="1000"/>
              </a:spcAft>
              <a:buFont typeface="+mj-lt"/>
              <a:buAutoNum type="arabicPeriod"/>
            </a:pPr>
            <a:r>
              <a:rPr lang="ar-SA" sz="2800" b="1" dirty="0">
                <a:effectLst/>
                <a:latin typeface="Calibri" panose="020F0502020204030204" pitchFamily="34" charset="0"/>
                <a:ea typeface="Times New Roman" panose="02020603050405020304" pitchFamily="18" charset="0"/>
                <a:cs typeface="Simplified Arabic" panose="02020603050405020304" pitchFamily="18" charset="-78"/>
              </a:rPr>
              <a:t>تغيرات فسيولوجيه لدى المراه</a:t>
            </a:r>
            <a:endParaRPr lang="en-US" sz="2800" dirty="0">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15000"/>
              </a:lnSpc>
              <a:spcBef>
                <a:spcPts val="0"/>
              </a:spcBef>
              <a:spcAft>
                <a:spcPts val="1000"/>
              </a:spcAft>
              <a:buFont typeface="+mj-lt"/>
              <a:buAutoNum type="arabicPeriod"/>
            </a:pPr>
            <a:r>
              <a:rPr lang="ar-SA" sz="2800" b="1" dirty="0">
                <a:effectLst/>
                <a:latin typeface="Calibri" panose="020F0502020204030204" pitchFamily="34" charset="0"/>
                <a:ea typeface="Times New Roman" panose="02020603050405020304" pitchFamily="18" charset="0"/>
                <a:cs typeface="Simplified Arabic" panose="02020603050405020304" pitchFamily="18" charset="-78"/>
              </a:rPr>
              <a:t> يعتمد المرض النفسي على سلامه الاجهزه العضويه لدى المراه </a:t>
            </a:r>
            <a:endParaRPr lang="en-US" sz="2800" dirty="0">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15000"/>
              </a:lnSpc>
              <a:spcBef>
                <a:spcPts val="0"/>
              </a:spcBef>
              <a:spcAft>
                <a:spcPts val="1000"/>
              </a:spcAft>
              <a:buFont typeface="+mj-lt"/>
              <a:buAutoNum type="arabicPeriod"/>
            </a:pPr>
            <a:r>
              <a:rPr lang="ar-SA" sz="2800" b="1" dirty="0">
                <a:effectLst/>
                <a:latin typeface="Calibri" panose="020F0502020204030204" pitchFamily="34" charset="0"/>
                <a:ea typeface="Times New Roman" panose="02020603050405020304" pitchFamily="18" charset="0"/>
                <a:cs typeface="Simplified Arabic" panose="02020603050405020304" pitchFamily="18" charset="-78"/>
              </a:rPr>
              <a:t>لتغيير المرض النفسي اولا النظريه الاجتماعيه تعتمد على البيئه ماسلو الحاجات الاساسيه والثانويه</a:t>
            </a:r>
            <a:endParaRPr lang="en-US" sz="2800" dirty="0">
              <a:effectLst/>
              <a:latin typeface="Calibri" panose="020F0502020204030204" pitchFamily="34" charset="0"/>
              <a:ea typeface="Times New Roman" panose="02020603050405020304" pitchFamily="18" charset="0"/>
              <a:cs typeface="Arial" panose="020B0604020202020204" pitchFamily="34" charset="0"/>
            </a:endParaRPr>
          </a:p>
          <a:p>
            <a:endParaRPr lang="en-US" sz="2800" b="1" dirty="0">
              <a:solidFill>
                <a:schemeClr val="accent5"/>
              </a:solidFill>
            </a:endParaRPr>
          </a:p>
        </p:txBody>
      </p:sp>
      <p:sp>
        <p:nvSpPr>
          <p:cNvPr id="3" name="Double Wave 2">
            <a:extLst>
              <a:ext uri="{FF2B5EF4-FFF2-40B4-BE49-F238E27FC236}">
                <a16:creationId xmlns:a16="http://schemas.microsoft.com/office/drawing/2014/main" id="{FF0F4FC1-3C04-2CFB-8B82-6F8685F53D56}"/>
              </a:ext>
            </a:extLst>
          </p:cNvPr>
          <p:cNvSpPr/>
          <p:nvPr/>
        </p:nvSpPr>
        <p:spPr>
          <a:xfrm>
            <a:off x="4890052" y="927652"/>
            <a:ext cx="3578087" cy="914400"/>
          </a:xfrm>
          <a:prstGeom prst="doubleWave">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r-IQ" sz="2800" b="1" dirty="0">
                <a:ln w="22225">
                  <a:solidFill>
                    <a:schemeClr val="accent2"/>
                  </a:solidFill>
                  <a:prstDash val="solid"/>
                </a:ln>
                <a:solidFill>
                  <a:schemeClr val="tx1"/>
                </a:solidFill>
              </a:rPr>
              <a:t>مفهوم المرض النفسي للمرأة </a:t>
            </a:r>
          </a:p>
        </p:txBody>
      </p:sp>
    </p:spTree>
    <p:extLst>
      <p:ext uri="{BB962C8B-B14F-4D97-AF65-F5344CB8AC3E}">
        <p14:creationId xmlns:p14="http://schemas.microsoft.com/office/powerpoint/2010/main" val="342913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9192127" cy="5799221"/>
          </a:xfrm>
          <a:solidFill>
            <a:schemeClr val="bg1"/>
          </a:solidFill>
        </p:spPr>
        <p:txBody>
          <a:bodyPr>
            <a:normAutofit/>
          </a:bodyPr>
          <a:lstStyle/>
          <a:p>
            <a:pPr marL="0" marR="0" indent="0" algn="r" rtl="1">
              <a:lnSpc>
                <a:spcPct val="115000"/>
              </a:lnSpc>
              <a:spcBef>
                <a:spcPts val="0"/>
              </a:spcBef>
              <a:spcAft>
                <a:spcPts val="1000"/>
              </a:spcAft>
              <a:buNone/>
            </a:pPr>
            <a:endParaRPr lang="ar-IQ" sz="2800" b="1" dirty="0">
              <a:latin typeface="Calibri" panose="020F0502020204030204" pitchFamily="34" charset="0"/>
              <a:ea typeface="Calibri" panose="020F0502020204030204" pitchFamily="34" charset="0"/>
              <a:cs typeface="Simplified Arabic" panose="02020603050405020304" pitchFamily="18" charset="-78"/>
            </a:endParaRPr>
          </a:p>
          <a:p>
            <a:pPr marL="0" marR="0" indent="0" algn="r" rtl="1">
              <a:lnSpc>
                <a:spcPct val="115000"/>
              </a:lnSpc>
              <a:spcBef>
                <a:spcPts val="0"/>
              </a:spcBef>
              <a:spcAft>
                <a:spcPts val="1000"/>
              </a:spcAft>
              <a:buNone/>
            </a:pPr>
            <a:endParaRPr lang="ar-IQ" sz="2800" b="1" dirty="0">
              <a:solidFill>
                <a:srgbClr val="FF0000"/>
              </a:solidFill>
              <a:latin typeface="Calibri" panose="020F0502020204030204" pitchFamily="34" charset="0"/>
              <a:ea typeface="Calibri" panose="020F0502020204030204" pitchFamily="34" charset="0"/>
              <a:cs typeface="Simplified Arabic" panose="02020603050405020304" pitchFamily="18" charset="-78"/>
            </a:endParaRPr>
          </a:p>
          <a:p>
            <a:pPr algn="r"/>
            <a:r>
              <a:rPr lang="ar-IQ" sz="2800" b="1" dirty="0">
                <a:solidFill>
                  <a:srgbClr val="FF0000"/>
                </a:solidFill>
              </a:rPr>
              <a:t>تعد الامراض النفسية والاجتماعية مجموعة من الامراض والاضطرابات السلوكية ذات الاعراض والاسباب والأثار النفسية والاجتماعية ومن امثلتها العدوان والادمان والاغتراب والاجرام وجناح الاحداث </a:t>
            </a:r>
          </a:p>
          <a:p>
            <a:pPr algn="r"/>
            <a:r>
              <a:rPr lang="ar-IQ" sz="2800" b="1" dirty="0">
                <a:solidFill>
                  <a:srgbClr val="FF0000"/>
                </a:solidFill>
              </a:rPr>
              <a:t>تفسر المدرسة النفسية الاجتماعية على ان الامراض النفسية الاجتماعية تنتج عن الضغط والاحباط المتكرر مما يخلق أشكالا عديدة للسوك الاسوء </a:t>
            </a:r>
          </a:p>
          <a:p>
            <a:pPr algn="r"/>
            <a:r>
              <a:rPr lang="ar-IQ" sz="2800" b="1" dirty="0">
                <a:solidFill>
                  <a:srgbClr val="FF0000"/>
                </a:solidFill>
              </a:rPr>
              <a:t>وايضا توكد المدرسة النفسية الاجتماعية ايضا ان دراسة المرض النفسي الاجتماعي توجب الاهتمام ببيئة المريض بأعتبار ان السلوك المشكل جانب من مشكلة اجتماعية كبيرة كذلك اهتمام المدرسة بابراز اثر المشكلات الاجتماعية والاوضاع الثقافية في العلاقات الاسرية وفي تنظيم الشخصة وفي اثار اللاشعورية على الفرد نفسة.</a:t>
            </a:r>
            <a:endParaRPr lang="en-US" sz="2800" b="1" dirty="0">
              <a:solidFill>
                <a:srgbClr val="FF0000"/>
              </a:solidFill>
            </a:endParaRPr>
          </a:p>
        </p:txBody>
      </p:sp>
      <p:sp>
        <p:nvSpPr>
          <p:cNvPr id="3" name="Double Wave 2">
            <a:extLst>
              <a:ext uri="{FF2B5EF4-FFF2-40B4-BE49-F238E27FC236}">
                <a16:creationId xmlns:a16="http://schemas.microsoft.com/office/drawing/2014/main" id="{FF0F4FC1-3C04-2CFB-8B82-6F8685F53D56}"/>
              </a:ext>
            </a:extLst>
          </p:cNvPr>
          <p:cNvSpPr/>
          <p:nvPr/>
        </p:nvSpPr>
        <p:spPr>
          <a:xfrm>
            <a:off x="3854548" y="927652"/>
            <a:ext cx="6443003" cy="914400"/>
          </a:xfrm>
          <a:prstGeom prst="doubleWave">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r-IQ" sz="3200" b="1" dirty="0">
                <a:ln w="22225">
                  <a:solidFill>
                    <a:schemeClr val="accent2"/>
                  </a:solidFill>
                  <a:prstDash val="solid"/>
                </a:ln>
                <a:solidFill>
                  <a:schemeClr val="tx1"/>
                </a:solidFill>
              </a:rPr>
              <a:t>تعريف الأمراض النفسية والاجتماعية </a:t>
            </a:r>
          </a:p>
        </p:txBody>
      </p:sp>
    </p:spTree>
    <p:extLst>
      <p:ext uri="{BB962C8B-B14F-4D97-AF65-F5344CB8AC3E}">
        <p14:creationId xmlns:p14="http://schemas.microsoft.com/office/powerpoint/2010/main" val="3835623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9192127" cy="5799221"/>
          </a:xfrm>
          <a:solidFill>
            <a:schemeClr val="bg1"/>
          </a:solidFill>
        </p:spPr>
        <p:txBody>
          <a:bodyPr>
            <a:normAutofit/>
          </a:bodyPr>
          <a:lstStyle/>
          <a:p>
            <a:pPr marL="0" marR="0" indent="0" algn="r" rtl="1">
              <a:lnSpc>
                <a:spcPct val="115000"/>
              </a:lnSpc>
              <a:spcBef>
                <a:spcPts val="0"/>
              </a:spcBef>
              <a:spcAft>
                <a:spcPts val="1000"/>
              </a:spcAft>
              <a:buNone/>
            </a:pPr>
            <a:endParaRPr lang="ar-IQ" sz="2800" b="1" dirty="0">
              <a:latin typeface="Calibri" panose="020F0502020204030204" pitchFamily="34" charset="0"/>
              <a:ea typeface="Calibri" panose="020F0502020204030204" pitchFamily="34" charset="0"/>
              <a:cs typeface="Simplified Arabic" panose="02020603050405020304" pitchFamily="18" charset="-78"/>
            </a:endParaRPr>
          </a:p>
          <a:p>
            <a:pPr marL="0" marR="0" indent="0" algn="r" rtl="1">
              <a:lnSpc>
                <a:spcPct val="115000"/>
              </a:lnSpc>
              <a:spcBef>
                <a:spcPts val="0"/>
              </a:spcBef>
              <a:spcAft>
                <a:spcPts val="1000"/>
              </a:spcAft>
              <a:buNone/>
            </a:pPr>
            <a:endParaRPr lang="ar-IQ" sz="2800" b="1" dirty="0">
              <a:latin typeface="Calibri" panose="020F0502020204030204" pitchFamily="34" charset="0"/>
              <a:ea typeface="Calibri" panose="020F0502020204030204" pitchFamily="34" charset="0"/>
              <a:cs typeface="Simplified Arabic" panose="02020603050405020304" pitchFamily="18" charset="-78"/>
            </a:endParaRPr>
          </a:p>
          <a:p>
            <a:pPr marL="457200" indent="-457200" algn="r">
              <a:buFont typeface="Wingdings" panose="05000000000000000000" pitchFamily="2" charset="2"/>
              <a:buChar char="v"/>
            </a:pPr>
            <a:r>
              <a:rPr lang="ar-IQ" sz="2800" b="1" dirty="0">
                <a:solidFill>
                  <a:srgbClr val="D7598F"/>
                </a:solidFill>
              </a:rPr>
              <a:t>البيئة الاجتماعية</a:t>
            </a:r>
          </a:p>
          <a:p>
            <a:pPr marL="457200" indent="-457200" algn="r">
              <a:buFont typeface="Wingdings" panose="05000000000000000000" pitchFamily="2" charset="2"/>
              <a:buChar char="v"/>
            </a:pPr>
            <a:r>
              <a:rPr lang="ar-IQ" sz="2800" b="1" dirty="0">
                <a:solidFill>
                  <a:srgbClr val="D7598F"/>
                </a:solidFill>
              </a:rPr>
              <a:t>اضطراب التنشئة الاجتماعية وسواء التوافق الاسري</a:t>
            </a:r>
          </a:p>
          <a:p>
            <a:pPr marL="457200" indent="-457200" algn="r">
              <a:buFont typeface="Wingdings" panose="05000000000000000000" pitchFamily="2" charset="2"/>
              <a:buChar char="v"/>
            </a:pPr>
            <a:r>
              <a:rPr lang="ar-IQ" sz="2800" b="1" dirty="0">
                <a:solidFill>
                  <a:srgbClr val="D7598F"/>
                </a:solidFill>
              </a:rPr>
              <a:t>سوء التوافق الاجتماعي </a:t>
            </a:r>
          </a:p>
          <a:p>
            <a:pPr marL="457200" indent="-457200" algn="r">
              <a:buFont typeface="Wingdings" panose="05000000000000000000" pitchFamily="2" charset="2"/>
              <a:buChar char="v"/>
            </a:pPr>
            <a:r>
              <a:rPr lang="ar-IQ" sz="2800" b="1" dirty="0">
                <a:solidFill>
                  <a:srgbClr val="D7598F"/>
                </a:solidFill>
              </a:rPr>
              <a:t>سوء التوافق المهني </a:t>
            </a:r>
          </a:p>
          <a:p>
            <a:pPr marL="457200" indent="-457200" algn="r">
              <a:buFont typeface="Wingdings" panose="05000000000000000000" pitchFamily="2" charset="2"/>
              <a:buChar char="v"/>
            </a:pPr>
            <a:r>
              <a:rPr lang="ar-IQ" sz="2800" b="1" dirty="0">
                <a:solidFill>
                  <a:srgbClr val="D7598F"/>
                </a:solidFill>
              </a:rPr>
              <a:t>سوء الاحوال الاقتصادية </a:t>
            </a:r>
          </a:p>
          <a:p>
            <a:pPr marL="457200" indent="-457200" algn="r">
              <a:buFont typeface="Wingdings" panose="05000000000000000000" pitchFamily="2" charset="2"/>
              <a:buChar char="v"/>
            </a:pPr>
            <a:r>
              <a:rPr lang="ar-IQ" sz="2800" b="1" dirty="0">
                <a:solidFill>
                  <a:srgbClr val="D7598F"/>
                </a:solidFill>
              </a:rPr>
              <a:t>الصحبة السيئة ورفاق السوء</a:t>
            </a:r>
          </a:p>
          <a:p>
            <a:pPr algn="r"/>
            <a:endParaRPr lang="en-US" sz="2800" b="1" dirty="0">
              <a:solidFill>
                <a:schemeClr val="accent5"/>
              </a:solidFill>
            </a:endParaRPr>
          </a:p>
        </p:txBody>
      </p:sp>
      <p:sp>
        <p:nvSpPr>
          <p:cNvPr id="3" name="Double Wave 2">
            <a:extLst>
              <a:ext uri="{FF2B5EF4-FFF2-40B4-BE49-F238E27FC236}">
                <a16:creationId xmlns:a16="http://schemas.microsoft.com/office/drawing/2014/main" id="{FF0F4FC1-3C04-2CFB-8B82-6F8685F53D56}"/>
              </a:ext>
            </a:extLst>
          </p:cNvPr>
          <p:cNvSpPr/>
          <p:nvPr/>
        </p:nvSpPr>
        <p:spPr>
          <a:xfrm>
            <a:off x="3224463" y="927652"/>
            <a:ext cx="8198504" cy="914400"/>
          </a:xfrm>
          <a:prstGeom prst="doubleWave">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ar-IQ" sz="2800" b="1" dirty="0">
                <a:ln w="22225">
                  <a:solidFill>
                    <a:schemeClr val="accent2"/>
                  </a:solidFill>
                  <a:prstDash val="solid"/>
                </a:ln>
                <a:solidFill>
                  <a:schemeClr val="tx1"/>
                </a:solidFill>
              </a:rPr>
              <a:t>الاسباب  الاجتماعية العامة للامراض النفسية للمرأة</a:t>
            </a:r>
          </a:p>
        </p:txBody>
      </p:sp>
    </p:spTree>
    <p:extLst>
      <p:ext uri="{BB962C8B-B14F-4D97-AF65-F5344CB8AC3E}">
        <p14:creationId xmlns:p14="http://schemas.microsoft.com/office/powerpoint/2010/main" val="1552762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9073904" cy="5799221"/>
          </a:xfrm>
          <a:solidFill>
            <a:schemeClr val="bg1"/>
          </a:solidFill>
        </p:spPr>
        <p:txBody>
          <a:bodyPr>
            <a:normAutofit fontScale="70000" lnSpcReduction="20000"/>
          </a:bodyPr>
          <a:lstStyle/>
          <a:p>
            <a:pPr marL="0" marR="0" rtl="1">
              <a:lnSpc>
                <a:spcPct val="107000"/>
              </a:lnSpc>
              <a:spcBef>
                <a:spcPts val="0"/>
              </a:spcBef>
              <a:spcAft>
                <a:spcPts val="800"/>
              </a:spcAft>
            </a:pPr>
            <a:endParaRPr lang="en-US" sz="33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endParaRPr lang="ar-IQ" sz="3300" b="1" dirty="0">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endParaRPr lang="ar-IQ" sz="3300" b="1"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endParaRPr lang="ar-IQ" sz="1800"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endParaRPr lang="ar-IQ" sz="1800"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r>
              <a:rPr lang="ar-IQ" sz="1800" dirty="0">
                <a:latin typeface="Calibri" panose="020F0502020204030204" pitchFamily="34" charset="0"/>
                <a:ea typeface="Times New Roman" panose="02020603050405020304" pitchFamily="18" charset="0"/>
                <a:cs typeface="Arial" panose="020B0604020202020204" pitchFamily="34" charset="0"/>
              </a:rPr>
              <a:t> </a:t>
            </a:r>
            <a:r>
              <a:rPr lang="ar-SA" sz="4000" b="1" dirty="0">
                <a:solidFill>
                  <a:schemeClr val="accent4"/>
                </a:solidFill>
                <a:effectLst/>
                <a:latin typeface="Calibri" panose="020F0502020204030204" pitchFamily="34" charset="0"/>
                <a:ea typeface="Times New Roman" panose="02020603050405020304" pitchFamily="18" charset="0"/>
                <a:cs typeface="Arial" panose="020B0604020202020204" pitchFamily="34" charset="0"/>
              </a:rPr>
              <a:t>اولا -الاختبارات الجسدية سيقوم الطبيب بإجراء هذا الاختبار للبحث عن وجود مشاكل جسدية متعلقة بالأعراض.</a:t>
            </a:r>
            <a:endParaRPr lang="en-US" sz="4000" b="1"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p>
            <a:pPr marL="0" marR="0" indent="0" algn="r" rtl="1">
              <a:lnSpc>
                <a:spcPct val="107000"/>
              </a:lnSpc>
              <a:spcBef>
                <a:spcPts val="0"/>
              </a:spcBef>
              <a:spcAft>
                <a:spcPts val="800"/>
              </a:spcAft>
              <a:buNone/>
            </a:pPr>
            <a:r>
              <a:rPr lang="ar-SA" sz="4000" b="1" dirty="0">
                <a:solidFill>
                  <a:schemeClr val="tx2"/>
                </a:solidFill>
                <a:effectLst/>
                <a:latin typeface="Calibri" panose="020F0502020204030204" pitchFamily="34" charset="0"/>
                <a:ea typeface="Times New Roman" panose="02020603050405020304" pitchFamily="18" charset="0"/>
                <a:cs typeface="Arial" panose="020B0604020202020204" pitchFamily="34" charset="0"/>
              </a:rPr>
              <a:t>ثا</a:t>
            </a:r>
            <a:r>
              <a:rPr lang="ar-IQ" sz="4000" b="1" dirty="0">
                <a:solidFill>
                  <a:schemeClr val="tx2"/>
                </a:solidFill>
                <a:effectLst/>
                <a:latin typeface="Calibri" panose="020F0502020204030204" pitchFamily="34" charset="0"/>
                <a:ea typeface="Times New Roman" panose="02020603050405020304" pitchFamily="18" charset="0"/>
                <a:cs typeface="Arial" panose="020B0604020202020204" pitchFamily="34" charset="0"/>
              </a:rPr>
              <a:t>ني</a:t>
            </a:r>
            <a:r>
              <a:rPr lang="ar-SA" sz="4000" b="1" dirty="0">
                <a:solidFill>
                  <a:schemeClr val="tx2"/>
                </a:solidFill>
                <a:effectLst/>
                <a:latin typeface="Calibri" panose="020F0502020204030204" pitchFamily="34" charset="0"/>
                <a:ea typeface="Times New Roman" panose="02020603050405020304" pitchFamily="18" charset="0"/>
                <a:cs typeface="Arial" panose="020B0604020202020204" pitchFamily="34" charset="0"/>
              </a:rPr>
              <a:t>ا -التقييم النفسي يقوم الطبيب بالتحدث مع المصاب عن الأعراض والأفكار والمشاعر والسلوكيات المتبعة، وفي بعض الأحيان قد يطلب الطبيب من المريض ملء استبيان للإجابة عن بعض الأسئلة التي تساعد في التشخيص.</a:t>
            </a:r>
            <a:endParaRPr lang="en-US" sz="4000" b="1" dirty="0">
              <a:solidFill>
                <a:schemeClr val="tx2"/>
              </a:solidFill>
              <a:effectLst/>
              <a:latin typeface="Calibri" panose="020F0502020204030204" pitchFamily="34" charset="0"/>
              <a:ea typeface="Calibri" panose="020F0502020204030204" pitchFamily="34" charset="0"/>
              <a:cs typeface="Arial" panose="020B0604020202020204" pitchFamily="34" charset="0"/>
            </a:endParaRPr>
          </a:p>
          <a:p>
            <a:pPr algn="r">
              <a:lnSpc>
                <a:spcPct val="107000"/>
              </a:lnSpc>
              <a:spcBef>
                <a:spcPts val="0"/>
              </a:spcBef>
              <a:spcAft>
                <a:spcPts val="800"/>
              </a:spcAft>
            </a:pPr>
            <a:br>
              <a:rPr lang="ar-IQ" sz="4000" dirty="0">
                <a:effectLst/>
                <a:latin typeface="Calibri" panose="020F0502020204030204" pitchFamily="34" charset="0"/>
                <a:ea typeface="Times New Roman" panose="02020603050405020304" pitchFamily="18" charset="0"/>
                <a:cs typeface="Arial" panose="020B0604020202020204" pitchFamily="34" charset="0"/>
              </a:rPr>
            </a:b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endParaRPr lang="en-US" dirty="0"/>
          </a:p>
        </p:txBody>
      </p:sp>
      <p:sp>
        <p:nvSpPr>
          <p:cNvPr id="3" name="Speech Bubble: Oval 2">
            <a:extLst>
              <a:ext uri="{FF2B5EF4-FFF2-40B4-BE49-F238E27FC236}">
                <a16:creationId xmlns:a16="http://schemas.microsoft.com/office/drawing/2014/main" id="{D3505705-0976-5088-8677-4C41D9847AE7}"/>
              </a:ext>
            </a:extLst>
          </p:cNvPr>
          <p:cNvSpPr/>
          <p:nvPr/>
        </p:nvSpPr>
        <p:spPr>
          <a:xfrm>
            <a:off x="3723860" y="756944"/>
            <a:ext cx="6897248" cy="1085924"/>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rtl="1">
              <a:lnSpc>
                <a:spcPct val="107000"/>
              </a:lnSpc>
              <a:spcBef>
                <a:spcPts val="0"/>
              </a:spcBef>
              <a:spcAft>
                <a:spcPts val="800"/>
              </a:spcAft>
            </a:pPr>
            <a:r>
              <a:rPr lang="ar-IQ" sz="2400" b="1" dirty="0">
                <a:solidFill>
                  <a:schemeClr val="tx2">
                    <a:lumMod val="75000"/>
                  </a:schemeClr>
                </a:solidFill>
                <a:effectLst/>
                <a:latin typeface="Calibri" panose="020F0502020204030204" pitchFamily="34" charset="0"/>
                <a:ea typeface="Times New Roman" panose="02020603050405020304" pitchFamily="18" charset="0"/>
                <a:cs typeface="Arial" panose="020B0604020202020204" pitchFamily="34" charset="0"/>
              </a:rPr>
              <a:t>تشخيص الامرض النفسية</a:t>
            </a:r>
          </a:p>
        </p:txBody>
      </p:sp>
    </p:spTree>
    <p:extLst>
      <p:ext uri="{BB962C8B-B14F-4D97-AF65-F5344CB8AC3E}">
        <p14:creationId xmlns:p14="http://schemas.microsoft.com/office/powerpoint/2010/main" val="3757664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8542421" cy="5799221"/>
          </a:xfrm>
          <a:solidFill>
            <a:schemeClr val="bg1"/>
          </a:solidFill>
        </p:spPr>
        <p:txBody>
          <a:bodyPr>
            <a:normAutofit fontScale="70000" lnSpcReduction="20000"/>
          </a:bodyPr>
          <a:lstStyle/>
          <a:p>
            <a:pPr marL="0" marR="0" rtl="1">
              <a:lnSpc>
                <a:spcPct val="107000"/>
              </a:lnSpc>
              <a:spcBef>
                <a:spcPts val="0"/>
              </a:spcBef>
              <a:spcAft>
                <a:spcPts val="800"/>
              </a:spcAft>
            </a:pPr>
            <a:endParaRPr lang="en-US" sz="3300" b="1" dirty="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endParaRPr lang="ar-IQ" sz="3300" b="1" dirty="0">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endParaRPr lang="ar-IQ" sz="3300" b="1" dirty="0">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endParaRPr lang="ar-IQ" sz="3300" b="1" dirty="0">
              <a:effectLst/>
              <a:latin typeface="Calibri" panose="020F0502020204030204" pitchFamily="34" charset="0"/>
              <a:ea typeface="Times New Roman" panose="02020603050405020304" pitchFamily="18" charset="0"/>
              <a:cs typeface="Arial" panose="020B0604020202020204" pitchFamily="34" charset="0"/>
            </a:endParaRPr>
          </a:p>
          <a:p>
            <a:pPr marL="514350" marR="0" lvl="0" indent="-514350" algn="r" rtl="1">
              <a:lnSpc>
                <a:spcPct val="107000"/>
              </a:lnSpc>
              <a:spcBef>
                <a:spcPts val="0"/>
              </a:spcBef>
              <a:spcAft>
                <a:spcPts val="800"/>
              </a:spcAft>
              <a:buFont typeface="+mj-lt"/>
              <a:buAutoNum type="arabicPeriod"/>
            </a:pPr>
            <a:r>
              <a:rPr lang="ar-SA" sz="4000" b="1" dirty="0">
                <a:effectLst/>
                <a:latin typeface="Calibri" panose="020F0502020204030204" pitchFamily="34" charset="0"/>
                <a:ea typeface="Times New Roman" panose="02020603050405020304" pitchFamily="18" charset="0"/>
                <a:cs typeface="Arial" panose="020B0604020202020204" pitchFamily="34" charset="0"/>
              </a:rPr>
              <a:t>تشوش التفكير </a:t>
            </a:r>
            <a:r>
              <a:rPr lang="ar-IQ" sz="4000" b="1" dirty="0">
                <a:effectLst/>
                <a:latin typeface="Calibri" panose="020F0502020204030204" pitchFamily="34" charset="0"/>
                <a:ea typeface="Times New Roman" panose="02020603050405020304" pitchFamily="18" charset="0"/>
                <a:cs typeface="Arial" panose="020B0604020202020204" pitchFamily="34" charset="0"/>
              </a:rPr>
              <a:t>وعدم</a:t>
            </a:r>
            <a:r>
              <a:rPr lang="ar-SA" sz="4000" b="1" dirty="0">
                <a:effectLst/>
                <a:latin typeface="Calibri" panose="020F0502020204030204" pitchFamily="34" charset="0"/>
                <a:ea typeface="Times New Roman" panose="02020603050405020304" pitchFamily="18" charset="0"/>
                <a:cs typeface="Arial" panose="020B0604020202020204" pitchFamily="34" charset="0"/>
              </a:rPr>
              <a:t> القدرة على التركيز</a:t>
            </a:r>
            <a:endParaRPr lang="en-US" sz="4000" b="1" dirty="0">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r>
              <a:rPr lang="ar-SA" sz="4000" b="1" dirty="0">
                <a:effectLst/>
                <a:latin typeface="Calibri" panose="020F0502020204030204" pitchFamily="34" charset="0"/>
                <a:ea typeface="Times New Roman" panose="02020603050405020304" pitchFamily="18" charset="0"/>
                <a:cs typeface="Arial" panose="020B0604020202020204" pitchFamily="34" charset="0"/>
              </a:rPr>
              <a:t>الخوف المفرط الانسحاب من الأنشطة، والابتعاد عن</a:t>
            </a:r>
            <a:r>
              <a:rPr lang="ar-IQ" sz="4000" b="1" dirty="0">
                <a:effectLst/>
                <a:latin typeface="Calibri" panose="020F0502020204030204" pitchFamily="34" charset="0"/>
                <a:ea typeface="Times New Roman" panose="02020603050405020304" pitchFamily="18" charset="0"/>
                <a:cs typeface="Arial" panose="020B0604020202020204" pitchFamily="34" charset="0"/>
              </a:rPr>
              <a:t> </a:t>
            </a:r>
            <a:r>
              <a:rPr lang="ar-SA" sz="4000" b="1" dirty="0">
                <a:effectLst/>
                <a:latin typeface="Calibri" panose="020F0502020204030204" pitchFamily="34" charset="0"/>
                <a:ea typeface="Times New Roman" panose="02020603050405020304" pitchFamily="18" charset="0"/>
                <a:cs typeface="Arial" panose="020B0604020202020204" pitchFamily="34" charset="0"/>
              </a:rPr>
              <a:t>الأصدقاء.</a:t>
            </a:r>
            <a:endParaRPr lang="en-US" sz="4000" b="1" dirty="0">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r>
              <a:rPr lang="ar-SA" sz="4000" b="1" dirty="0">
                <a:effectLst/>
                <a:latin typeface="Calibri" panose="020F0502020204030204" pitchFamily="34" charset="0"/>
                <a:ea typeface="Times New Roman" panose="02020603050405020304" pitchFamily="18" charset="0"/>
                <a:cs typeface="Arial" panose="020B0604020202020204" pitchFamily="34" charset="0"/>
              </a:rPr>
              <a:t>الخفاض طاقة الجسم</a:t>
            </a:r>
            <a:r>
              <a:rPr lang="ar-IQ" sz="4000" b="1" dirty="0">
                <a:latin typeface="Calibri" panose="020F0502020204030204" pitchFamily="34" charset="0"/>
                <a:ea typeface="Times New Roman" panose="02020603050405020304" pitchFamily="18" charset="0"/>
                <a:cs typeface="Arial" panose="020B0604020202020204" pitchFamily="34" charset="0"/>
              </a:rPr>
              <a:t>،</a:t>
            </a:r>
            <a:r>
              <a:rPr lang="ar-SA" sz="4000" b="1" dirty="0">
                <a:effectLst/>
                <a:latin typeface="Calibri" panose="020F0502020204030204" pitchFamily="34" charset="0"/>
                <a:ea typeface="Times New Roman" panose="02020603050405020304" pitchFamily="18" charset="0"/>
                <a:cs typeface="Arial" panose="020B0604020202020204" pitchFamily="34" charset="0"/>
              </a:rPr>
              <a:t> والتعب الشديد</a:t>
            </a:r>
            <a:r>
              <a:rPr lang="ar-IQ" sz="4000" b="1" dirty="0">
                <a:effectLst/>
                <a:latin typeface="Calibri" panose="020F0502020204030204" pitchFamily="34" charset="0"/>
                <a:ea typeface="Times New Roman" panose="02020603050405020304" pitchFamily="18" charset="0"/>
                <a:cs typeface="Arial" panose="020B0604020202020204" pitchFamily="34" charset="0"/>
              </a:rPr>
              <a:t>،</a:t>
            </a:r>
            <a:r>
              <a:rPr lang="ar-SA" sz="4000" b="1" dirty="0">
                <a:effectLst/>
                <a:latin typeface="Calibri" panose="020F0502020204030204" pitchFamily="34" charset="0"/>
                <a:ea typeface="Times New Roman" panose="02020603050405020304" pitchFamily="18" charset="0"/>
                <a:cs typeface="Arial" panose="020B0604020202020204" pitchFamily="34" charset="0"/>
              </a:rPr>
              <a:t> التفكير في الانتحار.</a:t>
            </a:r>
            <a:endParaRPr lang="en-US" sz="4000" b="1" dirty="0">
              <a:effectLst/>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r>
              <a:rPr lang="ar-SA" sz="4000" b="1" dirty="0">
                <a:effectLst/>
                <a:latin typeface="Calibri" panose="020F0502020204030204" pitchFamily="34" charset="0"/>
                <a:ea typeface="Times New Roman" panose="02020603050405020304" pitchFamily="18" charset="0"/>
                <a:cs typeface="Arial" panose="020B0604020202020204" pitchFamily="34" charset="0"/>
              </a:rPr>
              <a:t>عدم القدرة على التعامل مع المشاكل اليومية أو الإجهاد</a:t>
            </a:r>
            <a:endParaRPr lang="en-US" sz="4000" b="1" dirty="0">
              <a:effectLst/>
              <a:latin typeface="Calibri" panose="020F0502020204030204" pitchFamily="34" charset="0"/>
              <a:ea typeface="Times New Roman" panose="02020603050405020304" pitchFamily="18" charset="0"/>
              <a:cs typeface="Arial" panose="020B0604020202020204" pitchFamily="34" charset="0"/>
            </a:endParaRPr>
          </a:p>
          <a:p>
            <a:pPr marL="342900" indent="-342900" algn="r">
              <a:lnSpc>
                <a:spcPct val="107000"/>
              </a:lnSpc>
              <a:spcBef>
                <a:spcPts val="0"/>
              </a:spcBef>
              <a:spcAft>
                <a:spcPts val="800"/>
              </a:spcAft>
              <a:buFont typeface="+mj-lt"/>
              <a:buAutoNum type="arabicPeriod"/>
            </a:pPr>
            <a:r>
              <a:rPr lang="ar-IQ" sz="4000" b="1" dirty="0">
                <a:effectLst/>
                <a:latin typeface="Calibri" panose="020F0502020204030204" pitchFamily="34" charset="0"/>
                <a:ea typeface="Times New Roman" panose="02020603050405020304" pitchFamily="18" charset="0"/>
                <a:cs typeface="Arial" panose="020B0604020202020204" pitchFamily="34" charset="0"/>
              </a:rPr>
              <a:t> الشعور بالحزن وال</a:t>
            </a:r>
            <a:r>
              <a:rPr lang="ar-SA" sz="4000" b="1" dirty="0">
                <a:effectLst/>
                <a:latin typeface="Calibri" panose="020F0502020204030204" pitchFamily="34" charset="0"/>
                <a:ea typeface="Times New Roman" panose="02020603050405020304" pitchFamily="18" charset="0"/>
                <a:cs typeface="Arial" panose="020B0604020202020204" pitchFamily="34" charset="0"/>
              </a:rPr>
              <a:t>تغيرات مزاجية متطرفة، أي الانتقال من مزاج جيد إلى مزاح سيى بسرعة كبيرة </a:t>
            </a:r>
            <a:endParaRPr lang="ar-IQ" sz="4000" b="1" dirty="0">
              <a:effectLst/>
              <a:latin typeface="Calibri" panose="020F0502020204030204" pitchFamily="34" charset="0"/>
              <a:ea typeface="Times New Roman" panose="02020603050405020304" pitchFamily="18" charset="0"/>
              <a:cs typeface="Arial" panose="020B0604020202020204" pitchFamily="34" charset="0"/>
            </a:endParaRPr>
          </a:p>
          <a:p>
            <a:pPr algn="r">
              <a:lnSpc>
                <a:spcPct val="107000"/>
              </a:lnSpc>
              <a:spcBef>
                <a:spcPts val="0"/>
              </a:spcBef>
              <a:spcAft>
                <a:spcPts val="800"/>
              </a:spcAft>
            </a:pPr>
            <a:r>
              <a:rPr lang="ar-IQ" sz="1800" dirty="0">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endParaRPr lang="en-US" dirty="0"/>
          </a:p>
        </p:txBody>
      </p:sp>
      <p:sp>
        <p:nvSpPr>
          <p:cNvPr id="3" name="Speech Bubble: Oval 2">
            <a:extLst>
              <a:ext uri="{FF2B5EF4-FFF2-40B4-BE49-F238E27FC236}">
                <a16:creationId xmlns:a16="http://schemas.microsoft.com/office/drawing/2014/main" id="{D3505705-0976-5088-8677-4C41D9847AE7}"/>
              </a:ext>
            </a:extLst>
          </p:cNvPr>
          <p:cNvSpPr/>
          <p:nvPr/>
        </p:nvSpPr>
        <p:spPr>
          <a:xfrm>
            <a:off x="3010486" y="637674"/>
            <a:ext cx="6093757" cy="1363404"/>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rtl="1">
              <a:lnSpc>
                <a:spcPct val="107000"/>
              </a:lnSpc>
              <a:spcBef>
                <a:spcPts val="0"/>
              </a:spcBef>
              <a:spcAft>
                <a:spcPts val="800"/>
              </a:spcAft>
            </a:pPr>
            <a:r>
              <a:rPr lang="ar-IQ" sz="3200" dirty="0"/>
              <a:t> </a:t>
            </a:r>
            <a:r>
              <a:rPr lang="ar-SA" sz="32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أعراض الاضطرابات النفسية</a:t>
            </a:r>
            <a:endParaRPr lang="ar-IQ" sz="32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147980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574757" y="637674"/>
            <a:ext cx="9073904" cy="5799221"/>
          </a:xfrm>
          <a:solidFill>
            <a:schemeClr val="bg1"/>
          </a:solidFill>
        </p:spPr>
        <p:txBody>
          <a:bodyPr>
            <a:normAutofit/>
          </a:bodyPr>
          <a:lstStyle/>
          <a:p>
            <a:pPr marL="0" indent="0" algn="r" rtl="1">
              <a:buNone/>
            </a:pPr>
            <a:endParaRPr lang="ar-IQ" sz="3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endParaRPr lang="ar-IQ" sz="3600" b="1" dirty="0">
              <a:solidFill>
                <a:srgbClr val="FF0000"/>
              </a:solidFill>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endParaRPr lang="ar-IQ" sz="36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endParaRPr>
          </a:p>
          <a:p>
            <a:pPr marL="0" indent="0" algn="r" rtl="1">
              <a:buNone/>
            </a:pPr>
            <a:r>
              <a:rPr lang="ar-SA"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اولا -أسباب وراثية</a:t>
            </a:r>
            <a:r>
              <a:rPr lang="ar-IQ"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a:t>
            </a:r>
            <a:r>
              <a:rPr lang="ar-IQ" sz="3600" b="1" dirty="0">
                <a:solidFill>
                  <a:schemeClr val="accent5"/>
                </a:solidFill>
                <a:latin typeface="Calibri" panose="020F0502020204030204" pitchFamily="34" charset="0"/>
                <a:ea typeface="Times New Roman" panose="02020603050405020304" pitchFamily="18" charset="0"/>
                <a:cs typeface="Arial" panose="020B0604020202020204" pitchFamily="34" charset="0"/>
              </a:rPr>
              <a:t> </a:t>
            </a:r>
            <a:r>
              <a:rPr lang="ar-IQ" sz="4800" dirty="0">
                <a:solidFill>
                  <a:schemeClr val="accent5"/>
                </a:solidFill>
              </a:rPr>
              <a:t> </a:t>
            </a:r>
          </a:p>
          <a:p>
            <a:pPr marL="0" indent="0" algn="r" rtl="1">
              <a:buNone/>
            </a:pPr>
            <a:r>
              <a:rPr lang="ar-SA"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ثانيا -أسباب بيئية</a:t>
            </a:r>
            <a:r>
              <a:rPr lang="ar-IQ"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a:t>
            </a:r>
            <a:r>
              <a:rPr lang="ar-IQ" sz="4800" dirty="0">
                <a:solidFill>
                  <a:schemeClr val="accent5"/>
                </a:solidFill>
              </a:rPr>
              <a:t>  </a:t>
            </a:r>
          </a:p>
          <a:p>
            <a:pPr marL="0" indent="0" algn="r" rtl="1">
              <a:buNone/>
            </a:pPr>
            <a:r>
              <a:rPr lang="ar-SA"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ثالثا -أسباب نفسية</a:t>
            </a:r>
            <a:r>
              <a:rPr lang="ar-IQ"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a:t>
            </a:r>
          </a:p>
          <a:p>
            <a:pPr marL="0" indent="0" algn="r" rtl="1">
              <a:buNone/>
            </a:pPr>
            <a:r>
              <a:rPr lang="ar-SA"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رابع</a:t>
            </a:r>
            <a:r>
              <a:rPr lang="ar-IQ"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ا</a:t>
            </a:r>
            <a:r>
              <a:rPr lang="ar-SA"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 أسباب بيولوجية</a:t>
            </a:r>
            <a:r>
              <a:rPr lang="ar-IQ" sz="3600" b="1" dirty="0">
                <a:solidFill>
                  <a:schemeClr val="accent5"/>
                </a:solidFill>
                <a:effectLst/>
                <a:latin typeface="Calibri" panose="020F0502020204030204" pitchFamily="34" charset="0"/>
                <a:ea typeface="Times New Roman" panose="02020603050405020304" pitchFamily="18" charset="0"/>
                <a:cs typeface="Arial" panose="020B0604020202020204" pitchFamily="34" charset="0"/>
              </a:rPr>
              <a:t>:</a:t>
            </a:r>
            <a:endParaRPr lang="en-US" sz="3600" dirty="0">
              <a:solidFill>
                <a:schemeClr val="accent5"/>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Speech Bubble: Oval 2">
            <a:extLst>
              <a:ext uri="{FF2B5EF4-FFF2-40B4-BE49-F238E27FC236}">
                <a16:creationId xmlns:a16="http://schemas.microsoft.com/office/drawing/2014/main" id="{D3505705-0976-5088-8677-4C41D9847AE7}"/>
              </a:ext>
            </a:extLst>
          </p:cNvPr>
          <p:cNvSpPr/>
          <p:nvPr/>
        </p:nvSpPr>
        <p:spPr>
          <a:xfrm>
            <a:off x="3511826" y="743691"/>
            <a:ext cx="7278094" cy="1363404"/>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rtl="1">
              <a:lnSpc>
                <a:spcPct val="107000"/>
              </a:lnSpc>
              <a:spcBef>
                <a:spcPts val="0"/>
              </a:spcBef>
              <a:spcAft>
                <a:spcPts val="800"/>
              </a:spcAft>
            </a:pPr>
            <a:r>
              <a:rPr lang="ar-SA" sz="2800" b="1"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اسباب اصابة النساء  بالامراض النفسية</a:t>
            </a:r>
            <a:endParaRPr lang="ar-IQ" sz="2800" b="1" dirty="0">
              <a:solidFill>
                <a:schemeClr val="tx2">
                  <a:lumMod val="75000"/>
                </a:schemeClr>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761619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6000" r="-6000"/>
          </a:stretch>
        </a:blipFill>
        <a:effectLst/>
      </p:bgPr>
    </p:bg>
    <p:spTree>
      <p:nvGrpSpPr>
        <p:cNvPr id="1" name=""/>
        <p:cNvGrpSpPr/>
        <p:nvPr/>
      </p:nvGrpSpPr>
      <p:grpSpPr>
        <a:xfrm>
          <a:off x="0" y="0"/>
          <a:ext cx="0" cy="0"/>
          <a:chOff x="0" y="0"/>
          <a:chExt cx="0" cy="0"/>
        </a:xfrm>
      </p:grpSpPr>
      <p:sp>
        <p:nvSpPr>
          <p:cNvPr id="2" name="مربع نص 1">
            <a:extLst>
              <a:ext uri="{FF2B5EF4-FFF2-40B4-BE49-F238E27FC236}">
                <a16:creationId xmlns:a16="http://schemas.microsoft.com/office/drawing/2014/main" id="{E7FCB994-8A50-6735-1730-CD44A5B88886}"/>
              </a:ext>
            </a:extLst>
          </p:cNvPr>
          <p:cNvSpPr txBox="1"/>
          <p:nvPr/>
        </p:nvSpPr>
        <p:spPr>
          <a:xfrm>
            <a:off x="3224462" y="553452"/>
            <a:ext cx="8542422" cy="5101390"/>
          </a:xfrm>
          <a:prstGeom prst="rect">
            <a:avLst/>
          </a:prstGeom>
          <a:noFill/>
        </p:spPr>
        <p:txBody>
          <a:bodyPr wrap="square" rtlCol="0">
            <a:spAutoFit/>
          </a:bodyPr>
          <a:lstStyle/>
          <a:p>
            <a:endParaRPr lang="en-US" dirty="0"/>
          </a:p>
        </p:txBody>
      </p:sp>
      <p:sp>
        <p:nvSpPr>
          <p:cNvPr id="4" name="عنوان فرعي 3">
            <a:extLst>
              <a:ext uri="{FF2B5EF4-FFF2-40B4-BE49-F238E27FC236}">
                <a16:creationId xmlns:a16="http://schemas.microsoft.com/office/drawing/2014/main" id="{8FF04B50-0125-B6BE-4D7B-22CDF91EE3F0}"/>
              </a:ext>
            </a:extLst>
          </p:cNvPr>
          <p:cNvSpPr>
            <a:spLocks noGrp="1"/>
          </p:cNvSpPr>
          <p:nvPr>
            <p:ph type="subTitle" idx="1"/>
          </p:nvPr>
        </p:nvSpPr>
        <p:spPr>
          <a:xfrm>
            <a:off x="2763930" y="1058779"/>
            <a:ext cx="9073904" cy="5799221"/>
          </a:xfrm>
          <a:solidFill>
            <a:schemeClr val="bg1"/>
          </a:solidFill>
        </p:spPr>
        <p:txBody>
          <a:bodyPr>
            <a:normAutofit fontScale="47500" lnSpcReduction="20000"/>
          </a:bodyPr>
          <a:lstStyle/>
          <a:p>
            <a:pPr marR="0" lvl="0" algn="r" rtl="1">
              <a:lnSpc>
                <a:spcPct val="107000"/>
              </a:lnSpc>
              <a:spcBef>
                <a:spcPts val="0"/>
              </a:spcBef>
              <a:spcAft>
                <a:spcPts val="800"/>
              </a:spcAft>
            </a:pPr>
            <a:endParaRPr lang="ar-IQ" sz="6000" b="1" dirty="0">
              <a:solidFill>
                <a:schemeClr val="accent2"/>
              </a:solidFill>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endParaRPr lang="ar-IQ" sz="6000" b="1" dirty="0">
              <a:solidFill>
                <a:schemeClr val="accent2"/>
              </a:solidFill>
              <a:latin typeface="Calibri" panose="020F0502020204030204" pitchFamily="34" charset="0"/>
              <a:ea typeface="Times New Roman" panose="02020603050405020304" pitchFamily="18" charset="0"/>
              <a:cs typeface="Arial" panose="020B0604020202020204" pitchFamily="34" charset="0"/>
            </a:endParaRPr>
          </a:p>
          <a:p>
            <a:pPr marL="342900" marR="0" lvl="0" indent="-342900" algn="r" rtl="1">
              <a:lnSpc>
                <a:spcPct val="107000"/>
              </a:lnSpc>
              <a:spcBef>
                <a:spcPts val="0"/>
              </a:spcBef>
              <a:spcAft>
                <a:spcPts val="800"/>
              </a:spcAft>
              <a:buFont typeface="+mj-lt"/>
              <a:buAutoNum type="arabicPeriod"/>
            </a:pPr>
            <a:r>
              <a:rPr lang="ar-IQ" sz="6000" b="1" dirty="0">
                <a:solidFill>
                  <a:schemeClr val="accent2"/>
                </a:solidFill>
                <a:latin typeface="Calibri" panose="020F0502020204030204" pitchFamily="34" charset="0"/>
                <a:ea typeface="Times New Roman" panose="02020603050405020304" pitchFamily="18" charset="0"/>
                <a:cs typeface="Arial" panose="020B0604020202020204" pitchFamily="34" charset="0"/>
              </a:rPr>
              <a:t>العنف المبني على نوع  الاغتصاب والاساءة والعنف المنزلي </a:t>
            </a:r>
          </a:p>
          <a:p>
            <a:pPr marL="342900" marR="0" lvl="0" indent="-342900" algn="r" rtl="1">
              <a:lnSpc>
                <a:spcPct val="107000"/>
              </a:lnSpc>
              <a:spcBef>
                <a:spcPts val="0"/>
              </a:spcBef>
              <a:spcAft>
                <a:spcPts val="800"/>
              </a:spcAft>
              <a:buFont typeface="+mj-lt"/>
              <a:buAutoNum type="arabicPeriod"/>
            </a:pPr>
            <a:r>
              <a:rPr lang="ar-IQ" sz="6000" b="1" dirty="0">
                <a:solidFill>
                  <a:schemeClr val="accent2"/>
                </a:solidFill>
                <a:latin typeface="Calibri" panose="020F0502020204030204" pitchFamily="34" charset="0"/>
                <a:ea typeface="Times New Roman" panose="02020603050405020304" pitchFamily="18" charset="0"/>
                <a:cs typeface="Arial" panose="020B0604020202020204" pitchFamily="34" charset="0"/>
              </a:rPr>
              <a:t>العقم </a:t>
            </a:r>
          </a:p>
          <a:p>
            <a:pPr marL="342900" marR="0" lvl="0" indent="-342900" algn="r" rtl="1">
              <a:lnSpc>
                <a:spcPct val="107000"/>
              </a:lnSpc>
              <a:spcBef>
                <a:spcPts val="0"/>
              </a:spcBef>
              <a:spcAft>
                <a:spcPts val="800"/>
              </a:spcAft>
              <a:buFont typeface="+mj-lt"/>
              <a:buAutoNum type="arabicPeriod"/>
            </a:pPr>
            <a:r>
              <a:rPr lang="ar-IQ" sz="6000" b="1" dirty="0">
                <a:solidFill>
                  <a:schemeClr val="accent2"/>
                </a:solidFill>
                <a:latin typeface="Calibri" panose="020F0502020204030204" pitchFamily="34" charset="0"/>
                <a:ea typeface="Times New Roman" panose="02020603050405020304" pitchFamily="18" charset="0"/>
                <a:cs typeface="Arial" panose="020B0604020202020204" pitchFamily="34" charset="0"/>
              </a:rPr>
              <a:t>الفترة مابعد الولاة </a:t>
            </a:r>
          </a:p>
          <a:p>
            <a:pPr marL="342900" marR="0" lvl="0" indent="-342900" algn="r" rtl="1">
              <a:lnSpc>
                <a:spcPct val="107000"/>
              </a:lnSpc>
              <a:spcBef>
                <a:spcPts val="0"/>
              </a:spcBef>
              <a:spcAft>
                <a:spcPts val="800"/>
              </a:spcAft>
              <a:buFont typeface="+mj-lt"/>
              <a:buAutoNum type="arabicPeriod"/>
            </a:pPr>
            <a:r>
              <a:rPr lang="ar-IQ" sz="6000" b="1" dirty="0">
                <a:solidFill>
                  <a:schemeClr val="accent2"/>
                </a:solidFill>
                <a:latin typeface="Calibri" panose="020F0502020204030204" pitchFamily="34" charset="0"/>
                <a:ea typeface="Times New Roman" panose="02020603050405020304" pitchFamily="18" charset="0"/>
                <a:cs typeface="Arial" panose="020B0604020202020204" pitchFamily="34" charset="0"/>
              </a:rPr>
              <a:t>سن اليأس والفترة التي تسبقة </a:t>
            </a:r>
          </a:p>
          <a:p>
            <a:pPr marL="342900" marR="0" lvl="0" indent="-342900" algn="r" rtl="1">
              <a:lnSpc>
                <a:spcPct val="107000"/>
              </a:lnSpc>
              <a:spcBef>
                <a:spcPts val="0"/>
              </a:spcBef>
              <a:spcAft>
                <a:spcPts val="800"/>
              </a:spcAft>
              <a:buFont typeface="+mj-lt"/>
              <a:buAutoNum type="arabicPeriod"/>
            </a:pPr>
            <a:r>
              <a:rPr lang="ar-IQ" sz="6000" b="1" dirty="0">
                <a:solidFill>
                  <a:schemeClr val="accent2"/>
                </a:solidFill>
                <a:latin typeface="Calibri" panose="020F0502020204030204" pitchFamily="34" charset="0"/>
                <a:ea typeface="Times New Roman" panose="02020603050405020304" pitchFamily="18" charset="0"/>
                <a:cs typeface="Arial" panose="020B0604020202020204" pitchFamily="34" charset="0"/>
              </a:rPr>
              <a:t>العلاجات الهرمونية </a:t>
            </a:r>
          </a:p>
          <a:p>
            <a:pPr marL="342900" marR="0" lvl="0" indent="-342900" algn="r" rtl="1">
              <a:lnSpc>
                <a:spcPct val="107000"/>
              </a:lnSpc>
              <a:spcBef>
                <a:spcPts val="0"/>
              </a:spcBef>
              <a:spcAft>
                <a:spcPts val="800"/>
              </a:spcAft>
              <a:buFont typeface="+mj-lt"/>
              <a:buAutoNum type="arabicPeriod"/>
            </a:pPr>
            <a:r>
              <a:rPr lang="ar-IQ" sz="6000" b="1" dirty="0">
                <a:solidFill>
                  <a:schemeClr val="accent2"/>
                </a:solidFill>
                <a:latin typeface="Calibri" panose="020F0502020204030204" pitchFamily="34" charset="0"/>
                <a:ea typeface="Times New Roman" panose="02020603050405020304" pitchFamily="18" charset="0"/>
                <a:cs typeface="Arial" panose="020B0604020202020204" pitchFamily="34" charset="0"/>
              </a:rPr>
              <a:t>السلوك الانتحاري </a:t>
            </a:r>
          </a:p>
          <a:p>
            <a:pPr marL="342900" marR="0" lvl="0" indent="-342900" algn="r" rtl="1">
              <a:lnSpc>
                <a:spcPct val="107000"/>
              </a:lnSpc>
              <a:spcBef>
                <a:spcPts val="0"/>
              </a:spcBef>
              <a:spcAft>
                <a:spcPts val="800"/>
              </a:spcAft>
              <a:buFont typeface="+mj-lt"/>
              <a:buAutoNum type="arabicPeriod"/>
            </a:pPr>
            <a:endParaRPr lang="ar-IQ" sz="3300" b="1"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endParaRPr lang="ar-IQ" sz="1800"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endParaRPr lang="ar-IQ" sz="1800" dirty="0">
              <a:latin typeface="Calibri" panose="020F0502020204030204" pitchFamily="34" charset="0"/>
              <a:ea typeface="Times New Roman" panose="02020603050405020304" pitchFamily="18" charset="0"/>
              <a:cs typeface="Arial" panose="020B0604020202020204" pitchFamily="34" charset="0"/>
            </a:endParaRPr>
          </a:p>
          <a:p>
            <a:pPr marL="0" marR="0" indent="0" algn="just" rtl="1">
              <a:lnSpc>
                <a:spcPct val="107000"/>
              </a:lnSpc>
              <a:spcBef>
                <a:spcPts val="0"/>
              </a:spcBef>
              <a:spcAft>
                <a:spcPts val="800"/>
              </a:spcAft>
              <a:buNone/>
            </a:pPr>
            <a:r>
              <a:rPr lang="ar-IQ" sz="1800" dirty="0">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br>
              <a:rPr lang="ar-IQ" sz="4000" dirty="0">
                <a:effectLst/>
                <a:latin typeface="Calibri" panose="020F0502020204030204" pitchFamily="34" charset="0"/>
                <a:ea typeface="Times New Roman" panose="02020603050405020304" pitchFamily="18" charset="0"/>
                <a:cs typeface="Arial" panose="020B0604020202020204" pitchFamily="34" charset="0"/>
              </a:rPr>
            </a:br>
            <a:r>
              <a:rPr lang="ar-IQ" sz="4000" dirty="0">
                <a:effectLst/>
                <a:latin typeface="Calibri" panose="020F0502020204030204" pitchFamily="34" charset="0"/>
                <a:ea typeface="Times New Roman" panose="02020603050405020304" pitchFamily="18" charset="0"/>
                <a:cs typeface="Arial" panose="020B0604020202020204" pitchFamily="34" charset="0"/>
              </a:rPr>
              <a:t> </a:t>
            </a:r>
            <a:endParaRPr lang="en-US" dirty="0"/>
          </a:p>
        </p:txBody>
      </p:sp>
      <p:sp>
        <p:nvSpPr>
          <p:cNvPr id="3" name="Speech Bubble: Oval 2">
            <a:extLst>
              <a:ext uri="{FF2B5EF4-FFF2-40B4-BE49-F238E27FC236}">
                <a16:creationId xmlns:a16="http://schemas.microsoft.com/office/drawing/2014/main" id="{D3505705-0976-5088-8677-4C41D9847AE7}"/>
              </a:ext>
            </a:extLst>
          </p:cNvPr>
          <p:cNvSpPr/>
          <p:nvPr/>
        </p:nvSpPr>
        <p:spPr>
          <a:xfrm>
            <a:off x="2950882" y="637674"/>
            <a:ext cx="9241117" cy="1036381"/>
          </a:xfrm>
          <a:prstGeom prst="wedgeEllipseCallou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rtl="1">
              <a:lnSpc>
                <a:spcPct val="107000"/>
              </a:lnSpc>
              <a:spcBef>
                <a:spcPts val="0"/>
              </a:spcBef>
              <a:spcAft>
                <a:spcPts val="800"/>
              </a:spcAft>
            </a:pPr>
            <a:r>
              <a:rPr lang="ar-IQ" sz="2800" b="1" dirty="0">
                <a:solidFill>
                  <a:srgbClr val="002060"/>
                </a:solidFill>
                <a:effectLst/>
                <a:latin typeface="Calibri" panose="020F0502020204030204" pitchFamily="34" charset="0"/>
                <a:ea typeface="Times New Roman" panose="02020603050405020304" pitchFamily="18" charset="0"/>
                <a:cs typeface="Arial" panose="020B0604020202020204" pitchFamily="34" charset="0"/>
              </a:rPr>
              <a:t>العوامل التي تؤدي الى تعرض المرأة للامراض النفسية </a:t>
            </a:r>
          </a:p>
        </p:txBody>
      </p:sp>
    </p:spTree>
    <p:extLst>
      <p:ext uri="{BB962C8B-B14F-4D97-AF65-F5344CB8AC3E}">
        <p14:creationId xmlns:p14="http://schemas.microsoft.com/office/powerpoint/2010/main" val="2403471589"/>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723</Words>
  <Application>Microsoft Office PowerPoint</Application>
  <PresentationFormat>Widescreen</PresentationFormat>
  <Paragraphs>123</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Symbol</vt:lpstr>
      <vt:lpstr>Wingdings</vt:lpstr>
      <vt:lpstr>نسق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2023-11-25T17:23:03Z</dcterms:created>
  <dcterms:modified xsi:type="dcterms:W3CDTF">2023-11-26T14:27:44Z</dcterms:modified>
</cp:coreProperties>
</file>