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AF74989-2C4F-4F13-BC5A-29AB00745363}" type="datetimeFigureOut">
              <a:rPr lang="ar-IQ" smtClean="0"/>
              <a:t>20/05/1438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95EA25-B96C-4E3B-AEA2-15F793638B6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AF74989-2C4F-4F13-BC5A-29AB00745363}" type="datetimeFigureOut">
              <a:rPr lang="ar-IQ" smtClean="0"/>
              <a:t>20/05/1438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95EA25-B96C-4E3B-AEA2-15F793638B6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AF74989-2C4F-4F13-BC5A-29AB00745363}" type="datetimeFigureOut">
              <a:rPr lang="ar-IQ" smtClean="0"/>
              <a:t>20/05/1438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95EA25-B96C-4E3B-AEA2-15F793638B6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AF74989-2C4F-4F13-BC5A-29AB00745363}" type="datetimeFigureOut">
              <a:rPr lang="ar-IQ" smtClean="0"/>
              <a:t>20/05/1438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95EA25-B96C-4E3B-AEA2-15F793638B6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F74989-2C4F-4F13-BC5A-29AB00745363}" type="datetimeFigureOut">
              <a:rPr lang="ar-IQ" smtClean="0"/>
              <a:t>20/05/1438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95EA25-B96C-4E3B-AEA2-15F793638B6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AF74989-2C4F-4F13-BC5A-29AB00745363}" type="datetimeFigureOut">
              <a:rPr lang="ar-IQ" smtClean="0"/>
              <a:t>20/05/1438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95EA25-B96C-4E3B-AEA2-15F793638B6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AF74989-2C4F-4F13-BC5A-29AB00745363}" type="datetimeFigureOut">
              <a:rPr lang="ar-IQ" smtClean="0"/>
              <a:t>20/05/1438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495EA25-B96C-4E3B-AEA2-15F793638B6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AF74989-2C4F-4F13-BC5A-29AB00745363}" type="datetimeFigureOut">
              <a:rPr lang="ar-IQ" smtClean="0"/>
              <a:t>20/05/1438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495EA25-B96C-4E3B-AEA2-15F793638B6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74989-2C4F-4F13-BC5A-29AB00745363}" type="datetimeFigureOut">
              <a:rPr lang="ar-IQ" smtClean="0"/>
              <a:t>20/05/1438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495EA25-B96C-4E3B-AEA2-15F793638B6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74989-2C4F-4F13-BC5A-29AB00745363}" type="datetimeFigureOut">
              <a:rPr lang="ar-IQ" smtClean="0"/>
              <a:t>20/05/1438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95EA25-B96C-4E3B-AEA2-15F793638B6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74989-2C4F-4F13-BC5A-29AB00745363}" type="datetimeFigureOut">
              <a:rPr lang="ar-IQ" smtClean="0"/>
              <a:t>20/05/1438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95EA25-B96C-4E3B-AEA2-15F793638B6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AF74989-2C4F-4F13-BC5A-29AB00745363}" type="datetimeFigureOut">
              <a:rPr lang="ar-IQ" smtClean="0"/>
              <a:t>20/05/1438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495EA25-B96C-4E3B-AEA2-15F793638B6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javascript:change9()"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javascript:disp1('ribonuc.htm"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javascript:change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Translation</a:t>
            </a:r>
            <a:r>
              <a:rPr lang="en-US" dirty="0"/>
              <a:t/>
            </a:r>
            <a:br>
              <a:rPr lang="en-US" dirty="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2.chemistry.msu.edu/faculty/reusch/VirtTxtJml/Images3/protsyn1.gif">
            <a:hlinkClick r:id="rId2"/>
          </p:cNvPr>
          <p:cNvPicPr/>
          <p:nvPr/>
        </p:nvPicPr>
        <p:blipFill>
          <a:blip r:embed="rId3" cstate="print"/>
          <a:srcRect/>
          <a:stretch>
            <a:fillRect/>
          </a:stretch>
        </p:blipFill>
        <p:spPr bwMode="auto">
          <a:xfrm>
            <a:off x="467544" y="836712"/>
            <a:ext cx="8208912" cy="561662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461595"/>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Post-translational Modification</a:t>
            </a:r>
            <a:endPar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Once a peptide or protein has been synthesized and released from the ribosome it often undergoes further chemical transformation. This</a:t>
            </a:r>
            <a:r>
              <a:rPr kumimoji="0" lang="en-US" sz="2400" b="0" i="0" u="none" strike="noStrike" cap="none" normalizeH="0" baseline="0" dirty="0" smtClean="0">
                <a:ln>
                  <a:noFill/>
                </a:ln>
                <a:solidFill>
                  <a:srgbClr val="000000"/>
                </a:solidFill>
                <a:effectLst/>
                <a:latin typeface="Arial"/>
                <a:ea typeface="Calibri" pitchFamily="34" charset="0"/>
                <a:cs typeface="Times New Roman" pitchFamily="18" charset="0"/>
              </a:rPr>
              <a:t>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post-translational modification</a:t>
            </a:r>
            <a:r>
              <a:rPr kumimoji="0" lang="en-US" sz="2400" b="0" i="0" u="none" strike="noStrike" cap="none" normalizeH="0" baseline="0" dirty="0" smtClean="0">
                <a:ln>
                  <a:noFill/>
                </a:ln>
                <a:solidFill>
                  <a:srgbClr val="000000"/>
                </a:solidFill>
                <a:effectLst/>
                <a:latin typeface="Arial"/>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may involve the attachment of other moieties such as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acyl</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groups, alkyl groups, phosphates, sulfates, lipids and carbohydrates. Functional changes such as dehydration,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amidation</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hydrolysis and oxidation (e.g. disulfide bond formation) are also common. In this manner the limited array of twenty amino acids designated by the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codons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may be expanded in a variety of ways to enable proper functioning of the resulting protein. Since these post-translational reactions are generally catalyzed by enzymes, it may be said: "</a:t>
            </a:r>
            <a:r>
              <a:rPr kumimoji="0" lang="en-US" sz="2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Virtually every molecule in a cell is made by the ribosome or by enzymes made by the ribosome.</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rgbClr val="000000"/>
                </a:solidFill>
                <a:effectLst/>
                <a:latin typeface="Arial"/>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r>
            <a:b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r>
            <a:b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028343"/>
            <a:ext cx="8136904" cy="4893647"/>
          </a:xfrm>
          <a:prstGeom prst="rect">
            <a:avLst/>
          </a:prstGeom>
        </p:spPr>
        <p:txBody>
          <a:bodyPr wrap="square">
            <a:spAutoFit/>
          </a:bodyPr>
          <a:lstStyle/>
          <a:p>
            <a:pPr algn="just" rtl="0"/>
            <a:r>
              <a:rPr lang="en-US" sz="2400" dirty="0" smtClean="0"/>
              <a:t>         </a:t>
            </a:r>
            <a:r>
              <a:rPr lang="en-US" sz="2400" dirty="0"/>
              <a:t> Modifications, like </a:t>
            </a:r>
            <a:r>
              <a:rPr lang="en-US" sz="2400" dirty="0" err="1"/>
              <a:t>phosphorylation</a:t>
            </a:r>
            <a:r>
              <a:rPr lang="en-US" sz="2400" dirty="0"/>
              <a:t> and </a:t>
            </a:r>
            <a:r>
              <a:rPr lang="en-US" sz="2400" dirty="0" err="1"/>
              <a:t>citrullination</a:t>
            </a:r>
            <a:r>
              <a:rPr lang="en-US" sz="2400" dirty="0"/>
              <a:t>, are part of common mechanisms for controlling the behavior of a protein. As shown on the left below, </a:t>
            </a:r>
            <a:r>
              <a:rPr lang="en-US" sz="2400" dirty="0" err="1"/>
              <a:t>citrullination</a:t>
            </a:r>
            <a:r>
              <a:rPr lang="en-US" sz="2400" dirty="0"/>
              <a:t> is the post-translational modification of the amino acid </a:t>
            </a:r>
            <a:r>
              <a:rPr lang="en-US" sz="2400" dirty="0" err="1"/>
              <a:t>arginine</a:t>
            </a:r>
            <a:r>
              <a:rPr lang="en-US" sz="2400" dirty="0"/>
              <a:t> into the amino acid </a:t>
            </a:r>
            <a:r>
              <a:rPr lang="en-US" sz="2400" dirty="0" err="1"/>
              <a:t>citrulline</a:t>
            </a:r>
            <a:r>
              <a:rPr lang="en-US" sz="2400" dirty="0"/>
              <a:t>. </a:t>
            </a:r>
            <a:r>
              <a:rPr lang="en-US" sz="2400" dirty="0" err="1"/>
              <a:t>Arginine</a:t>
            </a:r>
            <a:r>
              <a:rPr lang="en-US" sz="2400" dirty="0"/>
              <a:t> is positively charged at a neutral pH, whereas </a:t>
            </a:r>
            <a:r>
              <a:rPr lang="en-US" sz="2400" dirty="0" err="1"/>
              <a:t>citrulline</a:t>
            </a:r>
            <a:r>
              <a:rPr lang="en-US" sz="2400" dirty="0"/>
              <a:t> is uncharged, so this change increases the </a:t>
            </a:r>
            <a:r>
              <a:rPr lang="en-US" sz="2400" dirty="0" err="1"/>
              <a:t>hydrophobicity</a:t>
            </a:r>
            <a:r>
              <a:rPr lang="en-US" sz="2400" dirty="0"/>
              <a:t> of a protein. </a:t>
            </a:r>
            <a:endParaRPr lang="en-US" sz="2400" dirty="0" smtClean="0"/>
          </a:p>
          <a:p>
            <a:pPr algn="just" rtl="0"/>
            <a:r>
              <a:rPr lang="en-US" sz="2400" dirty="0"/>
              <a:t> </a:t>
            </a:r>
            <a:r>
              <a:rPr lang="en-US" sz="2400" dirty="0" smtClean="0"/>
              <a:t>       </a:t>
            </a:r>
            <a:r>
              <a:rPr lang="en-US" sz="2400" dirty="0" err="1" smtClean="0"/>
              <a:t>Phosphorylation</a:t>
            </a:r>
            <a:r>
              <a:rPr lang="en-US" sz="2400" dirty="0" smtClean="0"/>
              <a:t> </a:t>
            </a:r>
            <a:r>
              <a:rPr lang="en-US" sz="2400" dirty="0"/>
              <a:t>of serine, </a:t>
            </a:r>
            <a:r>
              <a:rPr lang="en-US" sz="2400" dirty="0" err="1"/>
              <a:t>threonine</a:t>
            </a:r>
            <a:r>
              <a:rPr lang="en-US" sz="2400" dirty="0"/>
              <a:t> or tyrosine residues renders them more hydrophilic, but such changes are usually transient, serving to regulate the biological activity of the protein. Other important functional changes include iodination of tyrosine residues in the peptide </a:t>
            </a:r>
            <a:r>
              <a:rPr lang="en-US" sz="2400" dirty="0" err="1"/>
              <a:t>thyroglobulin</a:t>
            </a:r>
            <a:r>
              <a:rPr lang="en-US" sz="2400" dirty="0"/>
              <a:t> by action of the enzyme </a:t>
            </a:r>
            <a:r>
              <a:rPr lang="en-US" sz="2400" dirty="0" err="1"/>
              <a:t>thyroperoxidase</a:t>
            </a:r>
            <a:endParaRPr lang="ar-IQ"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541995" y="3230880"/>
          <a:ext cx="2060010" cy="396240"/>
        </p:xfrm>
        <a:graphic>
          <a:graphicData uri="http://schemas.openxmlformats.org/drawingml/2006/table">
            <a:tbl>
              <a:tblPr/>
              <a:tblGrid>
                <a:gridCol w="668055"/>
                <a:gridCol w="723900"/>
                <a:gridCol w="668055"/>
              </a:tblGrid>
              <a:tr h="0">
                <a:tc>
                  <a:txBody>
                    <a:bodyPr/>
                    <a:lstStyle/>
                    <a:p>
                      <a:pPr algn="just" rtl="0">
                        <a:lnSpc>
                          <a:spcPct val="150000"/>
                        </a:lnSpc>
                        <a:spcAft>
                          <a:spcPts val="1000"/>
                        </a:spcAft>
                      </a:pPr>
                      <a:endParaRPr lang="en-US" sz="1100">
                        <a:latin typeface="Calibri"/>
                        <a:ea typeface="Calibri"/>
                        <a:cs typeface="Arial"/>
                      </a:endParaRPr>
                    </a:p>
                  </a:txBody>
                  <a:tcPr marL="38100" marR="38100" marT="38100" marB="38100" anchor="ctr">
                    <a:lnL>
                      <a:noFill/>
                    </a:lnL>
                    <a:lnR>
                      <a:noFill/>
                    </a:lnR>
                    <a:lnT>
                      <a:noFill/>
                    </a:lnT>
                    <a:lnB>
                      <a:noFill/>
                    </a:lnB>
                    <a:solidFill>
                      <a:srgbClr val="FFFFFF"/>
                    </a:solidFill>
                  </a:tcPr>
                </a:tc>
                <a:tc>
                  <a:txBody>
                    <a:bodyPr/>
                    <a:lstStyle/>
                    <a:p>
                      <a:pPr algn="just" rtl="0">
                        <a:lnSpc>
                          <a:spcPct val="150000"/>
                        </a:lnSpc>
                        <a:spcAft>
                          <a:spcPts val="1000"/>
                        </a:spcAft>
                      </a:pPr>
                      <a:r>
                        <a:rPr lang="en-US" sz="1400" b="1">
                          <a:latin typeface="Times New Roman"/>
                          <a:ea typeface="Calibri"/>
                          <a:cs typeface="Arial"/>
                        </a:rPr>
                        <a:t> </a:t>
                      </a:r>
                      <a:endParaRPr lang="en-US" sz="1100">
                        <a:latin typeface="Calibri"/>
                        <a:ea typeface="Calibri"/>
                        <a:cs typeface="Arial"/>
                      </a:endParaRPr>
                    </a:p>
                  </a:txBody>
                  <a:tcPr marL="38100" marR="38100" marT="38100" marB="38100" anchor="ctr">
                    <a:lnL>
                      <a:noFill/>
                    </a:lnL>
                    <a:lnR>
                      <a:noFill/>
                    </a:lnR>
                    <a:lnT>
                      <a:noFill/>
                    </a:lnT>
                    <a:lnB>
                      <a:noFill/>
                    </a:lnB>
                    <a:solidFill>
                      <a:srgbClr val="FFFFFF"/>
                    </a:solidFill>
                  </a:tcPr>
                </a:tc>
                <a:tc>
                  <a:txBody>
                    <a:bodyPr/>
                    <a:lstStyle/>
                    <a:p>
                      <a:pPr algn="just" rtl="0">
                        <a:lnSpc>
                          <a:spcPct val="150000"/>
                        </a:lnSpc>
                        <a:spcAft>
                          <a:spcPts val="1000"/>
                        </a:spcAft>
                      </a:pPr>
                      <a:endParaRPr lang="en-US" sz="1100" dirty="0">
                        <a:latin typeface="Calibri"/>
                        <a:ea typeface="Calibri"/>
                        <a:cs typeface="Arial"/>
                      </a:endParaRPr>
                    </a:p>
                  </a:txBody>
                  <a:tcPr marL="38100" marR="38100" marT="38100" marB="38100" anchor="ctr">
                    <a:lnL>
                      <a:noFill/>
                    </a:lnL>
                    <a:lnR>
                      <a:noFill/>
                    </a:lnR>
                    <a:lnT>
                      <a:noFill/>
                    </a:lnT>
                    <a:lnB>
                      <a:noFill/>
                    </a:lnB>
                    <a:solidFill>
                      <a:srgbClr val="FFFFFF"/>
                    </a:solidFill>
                  </a:tcPr>
                </a:tc>
              </a:tr>
            </a:tbl>
          </a:graphicData>
        </a:graphic>
      </p:graphicFrame>
      <p:pic>
        <p:nvPicPr>
          <p:cNvPr id="24578" name="Picture 67" descr="https://www2.chemistry.msu.edu/faculty/reusch/VirtTxtJml/Images3/citrullin.gif"/>
          <p:cNvPicPr>
            <a:picLocks noChangeAspect="1" noChangeArrowheads="1"/>
          </p:cNvPicPr>
          <p:nvPr/>
        </p:nvPicPr>
        <p:blipFill>
          <a:blip r:embed="rId2" cstate="print"/>
          <a:srcRect/>
          <a:stretch>
            <a:fillRect/>
          </a:stretch>
        </p:blipFill>
        <p:spPr bwMode="auto">
          <a:xfrm>
            <a:off x="0" y="1700808"/>
            <a:ext cx="3995936" cy="1800200"/>
          </a:xfrm>
          <a:prstGeom prst="rect">
            <a:avLst/>
          </a:prstGeom>
          <a:noFill/>
        </p:spPr>
      </p:pic>
      <p:pic>
        <p:nvPicPr>
          <p:cNvPr id="24577" name="Picture 68" descr="https://www2.chemistry.msu.edu/faculty/reusch/VirtTxtJml/Images3/t3t4.gif"/>
          <p:cNvPicPr>
            <a:picLocks noChangeAspect="1" noChangeArrowheads="1"/>
          </p:cNvPicPr>
          <p:nvPr/>
        </p:nvPicPr>
        <p:blipFill>
          <a:blip r:embed="rId3" cstate="print"/>
          <a:srcRect/>
          <a:stretch>
            <a:fillRect/>
          </a:stretch>
        </p:blipFill>
        <p:spPr bwMode="auto">
          <a:xfrm>
            <a:off x="4209142" y="1700808"/>
            <a:ext cx="4395305" cy="1872208"/>
          </a:xfrm>
          <a:prstGeom prst="rect">
            <a:avLst/>
          </a:prstGeom>
          <a:noFill/>
        </p:spPr>
      </p:pic>
      <p:sp>
        <p:nvSpPr>
          <p:cNvPr id="24579" name="Rectangle 3"/>
          <p:cNvSpPr>
            <a:spLocks noChangeArrowheads="1"/>
          </p:cNvSpPr>
          <p:nvPr/>
        </p:nvSpPr>
        <p:spPr bwMode="auto">
          <a:xfrm>
            <a:off x="0" y="517817"/>
            <a:ext cx="9144000" cy="120032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formed in this manner are then linked to form the thyroid hormones T</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and T</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4</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shown on the right below.</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0" y="3941859"/>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Amino acids may be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enzymatically</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removed from the amino end of the protein. Because the "start"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codon</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on mRNA codes for the amino acid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methionine</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this amino acid is usually removed from the resulting protein during post-translational modification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506890"/>
            <a:ext cx="9144000" cy="415498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Peptide chains may also be cut in the middle to form shorter strands. Thus, </a:t>
            </a:r>
            <a:r>
              <a:rPr kumimoji="0" lang="en-US" sz="2400" b="0" i="0" u="none" strike="noStrike" cap="none" normalizeH="0" baseline="0" dirty="0" smtClean="0">
                <a:ln>
                  <a:noFill/>
                </a:ln>
                <a:solidFill>
                  <a:srgbClr val="008080"/>
                </a:solidFill>
                <a:effectLst/>
                <a:latin typeface="Times New Roman" pitchFamily="18" charset="0"/>
                <a:ea typeface="Times New Roman" pitchFamily="18" charset="0"/>
                <a:cs typeface="Arial" pitchFamily="34" charset="0"/>
              </a:rPr>
              <a:t>insulin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initially synthesized as a 105 residue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preprotein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24-amino acid signal peptide is removed, yielding a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proinsulin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peptide. This folds and forms disulfide bonds between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cysteines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7 and 67 and between 19 and 80. </a:t>
            </a:r>
          </a:p>
          <a:p>
            <a:pPr marL="0" marR="0" lvl="0" indent="0" algn="just" defTabSz="914400" rtl="0" eaLnBrk="1" fontAlgn="base" latinLnBrk="0" hangingPunct="1">
              <a:lnSpc>
                <a:spcPct val="100000"/>
              </a:lnSpc>
              <a:spcBef>
                <a:spcPct val="0"/>
              </a:spcBef>
              <a:spcAft>
                <a:spcPct val="0"/>
              </a:spcAft>
              <a:buClrTx/>
              <a:buSzTx/>
              <a:buFontTx/>
              <a:buNone/>
              <a:tabLst/>
            </a:pPr>
            <a:r>
              <a:rPr lang="en-US" sz="2400" dirty="0">
                <a:solidFill>
                  <a:srgbClr val="000000"/>
                </a:solidFill>
                <a:latin typeface="Times New Roman" pitchFamily="18" charset="0"/>
                <a:ea typeface="Times New Roman" pitchFamily="18" charset="0"/>
                <a:cs typeface="Times New Roman" pitchFamily="18" charset="0"/>
              </a:rPr>
              <a:t> </a:t>
            </a:r>
            <a:r>
              <a:rPr lang="en-US" sz="2400" dirty="0" smtClean="0">
                <a:solidFill>
                  <a:srgbClr val="000000"/>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Such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dimeric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cysteines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joined by a disulfide bond, are named </a:t>
            </a:r>
            <a:r>
              <a:rPr kumimoji="0" lang="en-US"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cystine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 protease then cleaves the peptide at arg31 and arg60, with loss of the 32-60 sequence (chain C). Removal of arg31 yields mature insulin, with the A and B chains held together by disulfide bonds and a third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cystine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moiety in chain A. The following cartoon illustrates this chain of events.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2.chemistry.msu.edu/faculty/reusch/VirtTxtJml/Images3/insulin2.gif"/>
          <p:cNvPicPr/>
          <p:nvPr/>
        </p:nvPicPr>
        <p:blipFill>
          <a:blip r:embed="rId2" cstate="print"/>
          <a:srcRect/>
          <a:stretch>
            <a:fillRect/>
          </a:stretch>
        </p:blipFill>
        <p:spPr bwMode="auto">
          <a:xfrm>
            <a:off x="539552" y="908720"/>
            <a:ext cx="8064896" cy="230425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05199"/>
            <a:ext cx="9144000" cy="67403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Nisin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a polypeptide (34 amino acids) made by the bacterium </a:t>
            </a:r>
            <a:r>
              <a:rPr kumimoji="0" lang="en-US" sz="2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Lactococcus</a:t>
            </a:r>
            <a:r>
              <a:rPr kumimoji="0" lang="en-US" sz="2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lactis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Nisin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kills gram positive bacteria by binding to their membranes and targeting lipid II, an essential precursor of cell wall synthesis. Such antimicrobial peptides are a growing family of compounds which have received the name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lantibiotics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due to the presence of </a:t>
            </a:r>
            <a:r>
              <a:rPr kumimoji="0" lang="en-US"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lanthionine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nonproteinogenic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amino acid with the chemical formula HO</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C-CH(NH</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-S-CH</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-CH(NH</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Lanthionine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composed of two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alanine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residues that are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crosslinked</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on their β-carbon atoms by a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thioether</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linkage (i.e. it is the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monosulfide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analog of the disulfide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cystine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lang="en-US" sz="2400" dirty="0">
                <a:solidFill>
                  <a:srgbClr val="000000"/>
                </a:solidFill>
                <a:latin typeface="Times New Roman" pitchFamily="18" charset="0"/>
                <a:ea typeface="Times New Roman" pitchFamily="18" charset="0"/>
                <a:cs typeface="Times New Roman" pitchFamily="18" charset="0"/>
              </a:rPr>
              <a:t> </a:t>
            </a:r>
            <a:r>
              <a:rPr lang="en-US" sz="2400" dirty="0" smtClean="0">
                <a:solidFill>
                  <a:srgbClr val="000000"/>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Lantibiotics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are unique in that they are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ribosomally</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synthesized as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prepeptides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followed by post-translational processing of a number of amino acids (e.g. serine,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threonine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and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cysteine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into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dehydro</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residues and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thioether</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crossbridges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Nisin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the only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bacteriocin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that is accepted as a food preservative. Several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nisin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subtypes that differ in amino acid composition and biological activity are known. A typical structure is drawn below, and a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Jmol</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model will be presented by clicking on the diagram.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2.chemistry.msu.edu/faculty/reusch/VirtTxtJml/Images3/nisin.gif">
            <a:hlinkClick r:id="rId2"/>
          </p:cNvPr>
          <p:cNvPicPr/>
          <p:nvPr/>
        </p:nvPicPr>
        <p:blipFill>
          <a:blip r:embed="rId3" cstate="print"/>
          <a:srcRect/>
          <a:stretch>
            <a:fillRect/>
          </a:stretch>
        </p:blipFill>
        <p:spPr bwMode="auto">
          <a:xfrm>
            <a:off x="323528" y="908720"/>
            <a:ext cx="8136904" cy="489654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1920" y="908720"/>
            <a:ext cx="4824536" cy="4154984"/>
          </a:xfrm>
          <a:prstGeom prst="rect">
            <a:avLst/>
          </a:prstGeom>
        </p:spPr>
        <p:txBody>
          <a:bodyPr wrap="square">
            <a:spAutoFit/>
          </a:bodyPr>
          <a:lstStyle/>
          <a:p>
            <a:pPr algn="just" rtl="0"/>
            <a:r>
              <a:rPr lang="en-US" sz="2400" dirty="0"/>
              <a:t>The bacterial cell wall is a cross-linked </a:t>
            </a:r>
            <a:r>
              <a:rPr lang="en-US" sz="2400" dirty="0" err="1"/>
              <a:t>glycan</a:t>
            </a:r>
            <a:r>
              <a:rPr lang="en-US" sz="2400" dirty="0"/>
              <a:t> polymer that surrounds bacterial cells, dictates their cell shape, and prevents them from breaking due to environmental changes in osmotic pressure. This wall consists mainly of </a:t>
            </a:r>
            <a:r>
              <a:rPr lang="en-US" sz="2400" dirty="0" err="1"/>
              <a:t>peptidoglycan</a:t>
            </a:r>
            <a:r>
              <a:rPr lang="en-US" sz="2400" dirty="0"/>
              <a:t> or </a:t>
            </a:r>
            <a:r>
              <a:rPr lang="en-US" sz="2400" dirty="0" err="1"/>
              <a:t>murein</a:t>
            </a:r>
            <a:r>
              <a:rPr lang="en-US" sz="2400" dirty="0"/>
              <a:t>, a three-dimensional polymer of sugars and amino acids located on the exterior of the </a:t>
            </a:r>
            <a:r>
              <a:rPr lang="en-US" sz="2400" dirty="0" err="1"/>
              <a:t>cytoplasmic</a:t>
            </a:r>
            <a:r>
              <a:rPr lang="en-US" sz="2400" dirty="0"/>
              <a:t> </a:t>
            </a:r>
            <a:r>
              <a:rPr lang="en-US" sz="2400" dirty="0" smtClean="0"/>
              <a:t>membrane .</a:t>
            </a:r>
            <a:endParaRPr lang="ar-IQ" sz="2400" dirty="0"/>
          </a:p>
        </p:txBody>
      </p:sp>
      <p:pic>
        <p:nvPicPr>
          <p:cNvPr id="3" name="Picture 2" descr="https://www2.chemistry.msu.edu/faculty/reusch/VirtTxtJml/Images3/nag-nam.gif"/>
          <p:cNvPicPr/>
          <p:nvPr/>
        </p:nvPicPr>
        <p:blipFill>
          <a:blip r:embed="rId2" cstate="print"/>
          <a:srcRect/>
          <a:stretch>
            <a:fillRect/>
          </a:stretch>
        </p:blipFill>
        <p:spPr bwMode="auto">
          <a:xfrm>
            <a:off x="0" y="1052736"/>
            <a:ext cx="3635896" cy="403244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7"/>
            <a:ext cx="8208912" cy="6370975"/>
          </a:xfrm>
          <a:prstGeom prst="rect">
            <a:avLst/>
          </a:prstGeom>
        </p:spPr>
        <p:txBody>
          <a:bodyPr wrap="square">
            <a:spAutoFit/>
          </a:bodyPr>
          <a:lstStyle/>
          <a:p>
            <a:pPr algn="just" rtl="0"/>
            <a:r>
              <a:rPr lang="en-US" sz="2400" dirty="0" smtClean="0"/>
              <a:t>         The </a:t>
            </a:r>
            <a:r>
              <a:rPr lang="en-US" sz="2400" dirty="0"/>
              <a:t>monomer units are composed of two amino sugars, N-</a:t>
            </a:r>
            <a:r>
              <a:rPr lang="en-US" sz="2400" dirty="0" err="1"/>
              <a:t>acetylglucosamine</a:t>
            </a:r>
            <a:r>
              <a:rPr lang="en-US" sz="2400" dirty="0"/>
              <a:t> (NAG) and N-</a:t>
            </a:r>
            <a:r>
              <a:rPr lang="en-US" sz="2400" dirty="0" err="1"/>
              <a:t>acetylmuramic</a:t>
            </a:r>
            <a:r>
              <a:rPr lang="en-US" sz="2400" dirty="0"/>
              <a:t> acid (NAM), shown on the right. </a:t>
            </a:r>
            <a:r>
              <a:rPr lang="en-US" sz="2400" dirty="0" err="1"/>
              <a:t>Transglycosidase</a:t>
            </a:r>
            <a:r>
              <a:rPr lang="en-US" sz="2400" dirty="0"/>
              <a:t> enzymes join these units by glycoside bonds, and they are further interlinked to each other via peptide cross-links between the </a:t>
            </a:r>
            <a:r>
              <a:rPr lang="en-US" sz="2400" dirty="0" err="1"/>
              <a:t>pentapeptide</a:t>
            </a:r>
            <a:r>
              <a:rPr lang="en-US" sz="2400" dirty="0"/>
              <a:t> moieties that are attached to the NAM residues</a:t>
            </a:r>
            <a:r>
              <a:rPr lang="en-US" sz="2400" dirty="0" smtClean="0"/>
              <a:t>.</a:t>
            </a:r>
          </a:p>
          <a:p>
            <a:pPr algn="just" rtl="0"/>
            <a:r>
              <a:rPr lang="en-US" sz="2400" dirty="0"/>
              <a:t> </a:t>
            </a:r>
            <a:r>
              <a:rPr lang="en-US" sz="2400" dirty="0" smtClean="0"/>
              <a:t>       </a:t>
            </a:r>
            <a:r>
              <a:rPr lang="en-US" sz="2400" dirty="0" err="1"/>
              <a:t>Peptidoglycan</a:t>
            </a:r>
            <a:r>
              <a:rPr lang="en-US" sz="2400" dirty="0"/>
              <a:t> subunits are assembled on the </a:t>
            </a:r>
            <a:r>
              <a:rPr lang="en-US" sz="2400" dirty="0" err="1"/>
              <a:t>cytoplasmic</a:t>
            </a:r>
            <a:r>
              <a:rPr lang="en-US" sz="2400" dirty="0"/>
              <a:t> side of </a:t>
            </a:r>
            <a:r>
              <a:rPr lang="en-US" sz="2400" dirty="0" smtClean="0"/>
              <a:t>the </a:t>
            </a:r>
            <a:r>
              <a:rPr lang="en-US" sz="2400" dirty="0"/>
              <a:t>bacterial membrane from a </a:t>
            </a:r>
            <a:r>
              <a:rPr lang="en-US" sz="2400" dirty="0" err="1"/>
              <a:t>polyisoprenoid</a:t>
            </a:r>
            <a:r>
              <a:rPr lang="en-US" sz="2400" dirty="0"/>
              <a:t> anchor. Lipid II, a membrane-anchored cell-wall precursor that is essential for bacterial </a:t>
            </a:r>
            <a:r>
              <a:rPr lang="en-US" sz="2400" dirty="0" smtClean="0"/>
              <a:t>cell-wall </a:t>
            </a:r>
            <a:r>
              <a:rPr lang="en-US" sz="2400" dirty="0"/>
              <a:t>biosynthesis, is one of the key components in the synthesis of </a:t>
            </a:r>
            <a:r>
              <a:rPr lang="en-US" sz="2400" dirty="0" err="1"/>
              <a:t>peptidoglycan</a:t>
            </a:r>
            <a:r>
              <a:rPr lang="en-US" sz="2400" dirty="0"/>
              <a:t>. </a:t>
            </a:r>
            <a:r>
              <a:rPr lang="en-US" sz="2400" dirty="0" err="1"/>
              <a:t>Peptidoglycan</a:t>
            </a:r>
            <a:r>
              <a:rPr lang="en-US" sz="2400" dirty="0"/>
              <a:t> synthesis via polymerization of Lipid II is illustrated in the following diagram</a:t>
            </a:r>
            <a:r>
              <a:rPr lang="en-US" sz="2400" dirty="0" smtClean="0"/>
              <a:t> </a:t>
            </a:r>
            <a:r>
              <a:rPr lang="en-US" sz="2400" dirty="0"/>
              <a:t>Cross-linking of the peptide side chains is then effected by </a:t>
            </a:r>
            <a:r>
              <a:rPr lang="en-US" sz="2400" dirty="0" err="1"/>
              <a:t>transpeptidase</a:t>
            </a:r>
            <a:r>
              <a:rPr lang="en-US" sz="2400" dirty="0"/>
              <a:t> enzymes. A model of Lipid II </a:t>
            </a:r>
            <a:r>
              <a:rPr lang="en-US" sz="2400" dirty="0" err="1"/>
              <a:t>complexed</a:t>
            </a:r>
            <a:r>
              <a:rPr lang="en-US" sz="2400" dirty="0"/>
              <a:t> with </a:t>
            </a:r>
            <a:r>
              <a:rPr lang="en-US" sz="2400" dirty="0" err="1"/>
              <a:t>nisin</a:t>
            </a:r>
            <a:r>
              <a:rPr lang="en-US" sz="2400" dirty="0"/>
              <a:t> may be examined as part of the previous </a:t>
            </a:r>
            <a:r>
              <a:rPr lang="en-US" sz="2400" dirty="0" err="1"/>
              <a:t>Jmol</a:t>
            </a:r>
            <a:r>
              <a:rPr lang="en-US" sz="2400" dirty="0"/>
              <a:t> display.</a:t>
            </a:r>
          </a:p>
          <a:p>
            <a:pPr algn="just" rtl="0"/>
            <a:endParaRPr lang="ar-IQ"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496944" cy="6126677"/>
          </a:xfrm>
          <a:prstGeom prst="rect">
            <a:avLst/>
          </a:prstGeom>
        </p:spPr>
        <p:txBody>
          <a:bodyPr wrap="square">
            <a:spAutoFit/>
          </a:bodyPr>
          <a:lstStyle/>
          <a:p>
            <a:pPr algn="just" rtl="0">
              <a:lnSpc>
                <a:spcPct val="150000"/>
              </a:lnSpc>
            </a:pPr>
            <a:r>
              <a:rPr lang="en-US" sz="2400" b="1" dirty="0"/>
              <a:t>Translation</a:t>
            </a:r>
            <a:r>
              <a:rPr lang="en-US" sz="2400" dirty="0"/>
              <a:t> is a more complex process than transcription. This would, of course, be expected. After all, the coded messages produced by the German Enigma machine could be copied easily, but required a considerable decoding effort before they could be read with understanding. In a similar sense, DNA replication is simply a complementary base pairing exercise, but the translation of the four letter (bases) alphabet code of RNA to the twenty letter (amino acids) alphabet of protein literature is far from trivial. Clearly, there could not be a direct one-to-one correlation of bases to amino acids, so the nucleotide letters must form short words or </a:t>
            </a:r>
            <a:r>
              <a:rPr lang="en-US" sz="2400" b="1" dirty="0" err="1"/>
              <a:t>codons</a:t>
            </a:r>
            <a:r>
              <a:rPr lang="en-US" sz="2400" dirty="0"/>
              <a:t> that define specific amino acids</a:t>
            </a:r>
            <a:endParaRPr lang="ar-IQ"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2.chemistry.msu.edu/faculty/reusch/VirtTxtJml/Images3/peptglyc.gif"/>
          <p:cNvPicPr/>
          <p:nvPr/>
        </p:nvPicPr>
        <p:blipFill>
          <a:blip r:embed="rId2" cstate="print"/>
          <a:srcRect/>
          <a:stretch>
            <a:fillRect/>
          </a:stretch>
        </p:blipFill>
        <p:spPr bwMode="auto">
          <a:xfrm>
            <a:off x="683568" y="764704"/>
            <a:ext cx="7920880" cy="561662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8424936" cy="3416320"/>
          </a:xfrm>
          <a:prstGeom prst="rect">
            <a:avLst/>
          </a:prstGeom>
        </p:spPr>
        <p:txBody>
          <a:bodyPr wrap="square">
            <a:spAutoFit/>
          </a:bodyPr>
          <a:lstStyle/>
          <a:p>
            <a:pPr algn="just" rtl="0"/>
            <a:r>
              <a:rPr lang="en-US" sz="2400" dirty="0">
                <a:cs typeface="+mj-cs"/>
              </a:rPr>
              <a:t>In order for bacteria to divide by binary fission and increase their size following division, links in the </a:t>
            </a:r>
            <a:r>
              <a:rPr lang="en-US" sz="2400" dirty="0" err="1">
                <a:cs typeface="+mj-cs"/>
              </a:rPr>
              <a:t>peptidoglycan</a:t>
            </a:r>
            <a:r>
              <a:rPr lang="en-US" sz="2400" dirty="0">
                <a:cs typeface="+mj-cs"/>
              </a:rPr>
              <a:t> must be broken, new </a:t>
            </a:r>
            <a:r>
              <a:rPr lang="en-US" sz="2400" dirty="0" err="1">
                <a:cs typeface="+mj-cs"/>
              </a:rPr>
              <a:t>peptidoglycan</a:t>
            </a:r>
            <a:r>
              <a:rPr lang="en-US" sz="2400" dirty="0">
                <a:cs typeface="+mj-cs"/>
              </a:rPr>
              <a:t> monomers must be inserted, and the peptide cross links must be resealed. </a:t>
            </a:r>
            <a:r>
              <a:rPr lang="en-US" sz="2400" dirty="0" err="1">
                <a:cs typeface="+mj-cs"/>
              </a:rPr>
              <a:t>Transglycosidase</a:t>
            </a:r>
            <a:r>
              <a:rPr lang="en-US" sz="2400" dirty="0">
                <a:cs typeface="+mj-cs"/>
              </a:rPr>
              <a:t> enzymes catalyze the formation of </a:t>
            </a:r>
            <a:r>
              <a:rPr lang="en-US" sz="2400" dirty="0" err="1">
                <a:cs typeface="+mj-cs"/>
              </a:rPr>
              <a:t>glycosidic</a:t>
            </a:r>
            <a:r>
              <a:rPr lang="en-US" sz="2400" dirty="0">
                <a:cs typeface="+mj-cs"/>
              </a:rPr>
              <a:t> bonds between the NAM and NAG of the </a:t>
            </a:r>
            <a:r>
              <a:rPr lang="en-US" sz="2400" dirty="0" err="1">
                <a:cs typeface="+mj-cs"/>
              </a:rPr>
              <a:t>peptidoglycan</a:t>
            </a:r>
            <a:r>
              <a:rPr lang="en-US" sz="2400" dirty="0">
                <a:cs typeface="+mj-cs"/>
              </a:rPr>
              <a:t> monomers and the NAG and NAM of the existing </a:t>
            </a:r>
            <a:r>
              <a:rPr lang="en-US" sz="2400" dirty="0" err="1">
                <a:cs typeface="+mj-cs"/>
              </a:rPr>
              <a:t>peptidoglycan</a:t>
            </a:r>
            <a:r>
              <a:rPr lang="en-US" sz="2400" dirty="0">
                <a:cs typeface="+mj-cs"/>
              </a:rPr>
              <a:t>. Finally, </a:t>
            </a:r>
            <a:r>
              <a:rPr lang="en-US" sz="2400" dirty="0" err="1">
                <a:cs typeface="+mj-cs"/>
              </a:rPr>
              <a:t>transpeptidase</a:t>
            </a:r>
            <a:r>
              <a:rPr lang="en-US" sz="2400" dirty="0">
                <a:cs typeface="+mj-cs"/>
              </a:rPr>
              <a:t> enzymes reform the peptide cross-links between the rows and layers of </a:t>
            </a:r>
            <a:r>
              <a:rPr lang="en-US" sz="2400" dirty="0" err="1">
                <a:cs typeface="+mj-cs"/>
              </a:rPr>
              <a:t>pepti</a:t>
            </a:r>
            <a:r>
              <a:rPr lang="en-US" sz="2400" dirty="0">
                <a:cs typeface="+mj-cs"/>
              </a:rPr>
              <a:t> </a:t>
            </a:r>
            <a:r>
              <a:rPr lang="en-US" sz="2400" dirty="0" err="1">
                <a:cs typeface="+mj-cs"/>
              </a:rPr>
              <a:t>oglycan</a:t>
            </a:r>
            <a:r>
              <a:rPr lang="en-US" sz="2400" dirty="0">
                <a:cs typeface="+mj-cs"/>
              </a:rPr>
              <a:t> making the wall strong</a:t>
            </a:r>
            <a:endParaRPr lang="ar-IQ" sz="2400" dirty="0">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1341658"/>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Many antibiotic drugs, including penicillin, target the chemistry of cell wall formation. The effectiveness of choosing Lipid II for an antibacterial strategy is highlighted by the fact that it is the target for at least four different classes of antibiotic, including the clinically important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glycopeptide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antibiotic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vancomycin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lang="en-US" sz="2400" dirty="0">
                <a:solidFill>
                  <a:srgbClr val="000000"/>
                </a:solidFill>
                <a:latin typeface="Times New Roman" pitchFamily="18" charset="0"/>
                <a:ea typeface="Times New Roman" pitchFamily="18" charset="0"/>
                <a:cs typeface="Times New Roman" pitchFamily="18" charset="0"/>
              </a:rPr>
              <a:t> </a:t>
            </a:r>
            <a:r>
              <a:rPr lang="en-US" sz="2400" dirty="0" smtClean="0">
                <a:solidFill>
                  <a:srgbClr val="000000"/>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growing problem of bacterial resistance to many current drugs, including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vancomycin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has led to increasing interest in the therapeutic potential of other classes of compound that target Lipid II.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Lantibiotics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such as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nisin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are part of this </a:t>
            </a:r>
            <a:r>
              <a:rPr kumimoji="0" lang="en-US" sz="2400" b="0" i="0" u="none" strike="noStrike" cap="none" normalizeH="0" baseline="0" err="1" smtClean="0">
                <a:ln>
                  <a:noFill/>
                </a:ln>
                <a:solidFill>
                  <a:srgbClr val="000000"/>
                </a:solidFill>
                <a:effectLst/>
                <a:latin typeface="Times New Roman" pitchFamily="18" charset="0"/>
                <a:ea typeface="Times New Roman" pitchFamily="18" charset="0"/>
                <a:cs typeface="Times New Roman" pitchFamily="18" charset="0"/>
              </a:rPr>
              <a:t>interest</a:t>
            </a:r>
            <a:r>
              <a:rPr kumimoji="0" lang="en-US" sz="2400" b="0" i="0" u="none" strike="noStrike" cap="none" normalizeH="0" baseline="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43292"/>
            <a:ext cx="9144000"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Many questions pertaining to this genetic code were posed in the late 1950's:</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How many RNA nucleotide bases designate a specific amino acid?</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If separate groups of nucleotides, called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serve this purpose, at least three are needed. There are 4</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64 different nucleotide triplets, compared with 4</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16 possible pairs.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Are the </a:t>
            </a:r>
            <a:r>
              <a:rPr kumimoji="0" lang="en-US"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codons</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linked separately or do they overlap?</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Sequentially joined triplet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will result in a nucleotide chain three times longer than the protein it describes. If overlapping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are used then fewer total nucleotides would be required.</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If triplet segments of mRNA designate specific amino acids in the protein, how are the </a:t>
            </a:r>
            <a:r>
              <a:rPr kumimoji="0" lang="en-US"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codons</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identified?</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For the sequence ~CUAGGU~ are the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CUA &amp; GGU or ~C, UAG &amp; GU~ or ~CU, AGG &amp; U~?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437228"/>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Are all the </a:t>
            </a:r>
            <a:r>
              <a:rPr kumimoji="0" lang="en-US"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words the same size?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Morse code the most widely used letters are shorter than less common letters. Perhaps nature employs a similar scheme.</a:t>
            </a:r>
            <a:endPar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Physicists and mathematicians, as well as chemists and microbiologists all contributed to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unravelling</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the genetic code. Although earlier proposals assumed efficient relationships that correlated the nucleotide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codons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uniquely with the twenty fundamental amino acids, it is now apparent that there is considerable redundancy in the code as it now operates. Furthermore, the code consists exclusively of non-overlapping triplet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codons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389587"/>
            <a:ext cx="9144000" cy="563231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Clever experiments provided some of the earliest breaks in deciphering the genetic code. Marshall Nirenberg found that RNA from many different organisms could initiate specific protein synthesis when combined with broken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E.coli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cells (the enzymes remain active).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 synthetic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polyuridine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RNA induced synthesis of poly-phenylalanine, so the UUU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designated phenylalanine. Likewise an alternating ~CACA~ RNA led to synthesis of a ~His-</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Thr</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-His-</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Thr</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polypeptide.</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following table presents the present day interpretation of the genetic code. Note that this is the RNA alphabet, and an equivalent DNA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table would have all the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nucleotides replaced by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lang="en-US" sz="2400" dirty="0">
                <a:solidFill>
                  <a:srgbClr val="000000"/>
                </a:solidFill>
                <a:latin typeface="Times New Roman" pitchFamily="18" charset="0"/>
                <a:ea typeface="Times New Roman" pitchFamily="18" charset="0"/>
                <a:cs typeface="Times New Roman" pitchFamily="18" charset="0"/>
              </a:rPr>
              <a:t> </a:t>
            </a:r>
            <a:r>
              <a:rPr lang="en-US" sz="2400" dirty="0" smtClean="0">
                <a:solidFill>
                  <a:srgbClr val="000000"/>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Methionine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and tryptophan are uniquely represented by a single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the other extreme,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leucine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represented by eight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average redundancy for the twenty amino acids is about three. Also, there are three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stop </a:t>
            </a:r>
            <a:r>
              <a:rPr kumimoji="0" lang="en-US"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codons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that terminate polypeptide synthesis.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2.chemistry.msu.edu/faculty/reusch/VirtTxtJml/Images3/trna1.gif">
            <a:hlinkClick r:id="rId2"/>
          </p:cNvPr>
          <p:cNvPicPr/>
          <p:nvPr/>
        </p:nvPicPr>
        <p:blipFill>
          <a:blip r:embed="rId3" cstate="print"/>
          <a:srcRect/>
          <a:stretch>
            <a:fillRect/>
          </a:stretch>
        </p:blipFill>
        <p:spPr bwMode="auto">
          <a:xfrm>
            <a:off x="467544" y="1124744"/>
            <a:ext cx="7920880" cy="547260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208912" cy="6001643"/>
          </a:xfrm>
          <a:prstGeom prst="rect">
            <a:avLst/>
          </a:prstGeom>
        </p:spPr>
        <p:txBody>
          <a:bodyPr wrap="square">
            <a:spAutoFit/>
          </a:bodyPr>
          <a:lstStyle/>
          <a:p>
            <a:pPr algn="just" rtl="0"/>
            <a:r>
              <a:rPr lang="en-US" sz="2400" dirty="0" smtClean="0"/>
              <a:t>           The </a:t>
            </a:r>
            <a:r>
              <a:rPr lang="en-US" sz="2400" dirty="0"/>
              <a:t>translation process is fundamentally straightforward. The mRNA strand bearing the transcribed code for synthesis of a protein interacts with relatively small RNA molecules (about 70-nucleotides) to which individual amino acids have been attached by an ester bond at the 3'-end</a:t>
            </a:r>
            <a:r>
              <a:rPr lang="en-US" sz="2400" dirty="0" smtClean="0"/>
              <a:t>.</a:t>
            </a:r>
          </a:p>
          <a:p>
            <a:pPr algn="just" rtl="0"/>
            <a:r>
              <a:rPr lang="en-US" sz="2400" dirty="0"/>
              <a:t> </a:t>
            </a:r>
            <a:r>
              <a:rPr lang="en-US" sz="2400" dirty="0" smtClean="0"/>
              <a:t>          These</a:t>
            </a:r>
            <a:r>
              <a:rPr lang="en-US" sz="2400" dirty="0"/>
              <a:t> </a:t>
            </a:r>
            <a:r>
              <a:rPr lang="en-US" sz="2400" b="1" dirty="0"/>
              <a:t>transfer RNA's</a:t>
            </a:r>
            <a:r>
              <a:rPr lang="en-US" sz="2400" dirty="0"/>
              <a:t> (</a:t>
            </a:r>
            <a:r>
              <a:rPr lang="en-US" sz="2400" dirty="0" err="1"/>
              <a:t>tRNA</a:t>
            </a:r>
            <a:r>
              <a:rPr lang="en-US" sz="2400" dirty="0"/>
              <a:t>) have distinctive three-dimensional structures consisting of loops of single-stranded RNA connected by double stranded segments. This cloverleaf secondary structure is further wrapped into an "L-shaped" assembly, having the amino acid at the end of one arm, and a characteristic </a:t>
            </a:r>
            <a:r>
              <a:rPr lang="en-US" sz="2400" b="1" dirty="0"/>
              <a:t>anti-</a:t>
            </a:r>
            <a:r>
              <a:rPr lang="en-US" sz="2400" b="1" dirty="0" err="1"/>
              <a:t>codon</a:t>
            </a:r>
            <a:r>
              <a:rPr lang="en-US" sz="2400" dirty="0"/>
              <a:t> region at the other end. The anti-</a:t>
            </a:r>
            <a:r>
              <a:rPr lang="en-US" sz="2400" dirty="0" err="1"/>
              <a:t>codon</a:t>
            </a:r>
            <a:r>
              <a:rPr lang="en-US" sz="2400" dirty="0"/>
              <a:t> consists of a nucleotide triplet that is the complement of the amino acid's </a:t>
            </a:r>
            <a:r>
              <a:rPr lang="en-US" sz="2400" dirty="0" err="1"/>
              <a:t>codon</a:t>
            </a:r>
            <a:r>
              <a:rPr lang="en-US" sz="2400" dirty="0"/>
              <a:t>(s</a:t>
            </a:r>
            <a:r>
              <a:rPr lang="en-US" sz="2400" dirty="0" smtClean="0"/>
              <a:t>).</a:t>
            </a:r>
          </a:p>
          <a:p>
            <a:pPr algn="just" rtl="0"/>
            <a:r>
              <a:rPr lang="en-US" sz="2400" dirty="0"/>
              <a:t> </a:t>
            </a:r>
            <a:r>
              <a:rPr lang="en-US" sz="2400" dirty="0" smtClean="0"/>
              <a:t>         </a:t>
            </a:r>
            <a:r>
              <a:rPr lang="en-US" sz="2400" dirty="0"/>
              <a:t>Models of two such </a:t>
            </a:r>
            <a:r>
              <a:rPr lang="en-US" sz="2400" dirty="0" err="1"/>
              <a:t>tRNA</a:t>
            </a:r>
            <a:r>
              <a:rPr lang="en-US" sz="2400" dirty="0"/>
              <a:t> molecules are shown to the right. When read from the top to the bottom, the anti-</a:t>
            </a:r>
            <a:r>
              <a:rPr lang="en-US" sz="2400" dirty="0" err="1"/>
              <a:t>codons</a:t>
            </a:r>
            <a:r>
              <a:rPr lang="en-US" sz="2400" dirty="0"/>
              <a:t> depicted here should complement a </a:t>
            </a:r>
            <a:r>
              <a:rPr lang="en-US" sz="2400" dirty="0" err="1"/>
              <a:t>codon</a:t>
            </a:r>
            <a:r>
              <a:rPr lang="en-US" sz="2400" dirty="0"/>
              <a:t> in the previous table</a:t>
            </a:r>
            <a:endParaRPr lang="ar-IQ"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20689"/>
            <a:ext cx="7776864" cy="6370975"/>
          </a:xfrm>
          <a:prstGeom prst="rect">
            <a:avLst/>
          </a:prstGeom>
        </p:spPr>
        <p:txBody>
          <a:bodyPr wrap="square">
            <a:spAutoFit/>
          </a:bodyPr>
          <a:lstStyle/>
          <a:p>
            <a:pPr algn="just" rtl="0"/>
            <a:r>
              <a:rPr lang="en-US" sz="2400" dirty="0" smtClean="0"/>
              <a:t>            A </a:t>
            </a:r>
            <a:r>
              <a:rPr lang="en-US" sz="2400" dirty="0"/>
              <a:t>cell's protein synthesis takes place in organelles called </a:t>
            </a:r>
            <a:r>
              <a:rPr lang="en-US" sz="2400" b="1" dirty="0" err="1"/>
              <a:t>ribosomes</a:t>
            </a:r>
            <a:r>
              <a:rPr lang="en-US" sz="2400" dirty="0"/>
              <a:t>. </a:t>
            </a:r>
            <a:r>
              <a:rPr lang="en-US" sz="2400" dirty="0" err="1"/>
              <a:t>Ribosomes</a:t>
            </a:r>
            <a:r>
              <a:rPr lang="en-US" sz="2400" dirty="0"/>
              <a:t> are complex structures made up of two distinct and </a:t>
            </a:r>
            <a:r>
              <a:rPr lang="en-US" sz="2400" dirty="0" smtClean="0"/>
              <a:t>separable </a:t>
            </a:r>
            <a:r>
              <a:rPr lang="en-US" sz="2400" dirty="0"/>
              <a:t>subunits (one about twice the size of the other</a:t>
            </a:r>
            <a:r>
              <a:rPr lang="en-US" sz="2400" dirty="0" smtClean="0"/>
              <a:t>).</a:t>
            </a:r>
          </a:p>
          <a:p>
            <a:pPr algn="just" rtl="0"/>
            <a:r>
              <a:rPr lang="en-US" sz="2400" dirty="0"/>
              <a:t> </a:t>
            </a:r>
            <a:r>
              <a:rPr lang="en-US" sz="2400" dirty="0" smtClean="0"/>
              <a:t>          </a:t>
            </a:r>
            <a:r>
              <a:rPr lang="en-US" sz="2400" dirty="0"/>
              <a:t>Each subunit is composed of one or two RNA molecules (60-70%) associated with 20 to 40 small proteins (30-40%). The ribosome accepts a mRNA molecule, binding initially to a characteristic nucleotide sequence at the 5'-end (colored light blue in the following diagram</a:t>
            </a:r>
            <a:r>
              <a:rPr lang="en-US" sz="2400" dirty="0" smtClean="0"/>
              <a:t>).</a:t>
            </a:r>
          </a:p>
          <a:p>
            <a:pPr algn="just" rtl="0"/>
            <a:r>
              <a:rPr lang="en-US" sz="2400" dirty="0"/>
              <a:t> </a:t>
            </a:r>
            <a:r>
              <a:rPr lang="en-US" sz="2400" dirty="0" smtClean="0"/>
              <a:t>         </a:t>
            </a:r>
            <a:r>
              <a:rPr lang="en-US" sz="2400" dirty="0"/>
              <a:t>This unique binding assures that polypeptide synthesis starts at the right </a:t>
            </a:r>
            <a:r>
              <a:rPr lang="en-US" sz="2400" dirty="0" err="1"/>
              <a:t>codon</a:t>
            </a:r>
            <a:r>
              <a:rPr lang="en-US" sz="2400" dirty="0"/>
              <a:t>. A </a:t>
            </a:r>
            <a:r>
              <a:rPr lang="en-US" sz="2400" dirty="0" err="1"/>
              <a:t>tRNA</a:t>
            </a:r>
            <a:r>
              <a:rPr lang="en-US" sz="2400" dirty="0"/>
              <a:t> molecule with the appropriate anti-</a:t>
            </a:r>
            <a:r>
              <a:rPr lang="en-US" sz="2400" dirty="0" err="1"/>
              <a:t>codon</a:t>
            </a:r>
            <a:r>
              <a:rPr lang="en-US" sz="2400" dirty="0"/>
              <a:t> then attaches at the starting point and this is followed by a series of adjacent </a:t>
            </a:r>
            <a:r>
              <a:rPr lang="en-US" sz="2400" dirty="0" err="1"/>
              <a:t>tRNA</a:t>
            </a:r>
            <a:r>
              <a:rPr lang="en-US" sz="2400" dirty="0"/>
              <a:t> attachments, peptide bond formation and shifts of the ribosome along the mRNA chain to expose new </a:t>
            </a:r>
            <a:r>
              <a:rPr lang="en-US" sz="2400" dirty="0" err="1"/>
              <a:t>codons</a:t>
            </a:r>
            <a:r>
              <a:rPr lang="en-US" sz="2400" dirty="0"/>
              <a:t> to the ribosomal chemistry.</a:t>
            </a:r>
            <a:br>
              <a:rPr lang="en-US" sz="2400" dirty="0"/>
            </a:br>
            <a:r>
              <a:rPr lang="en-US" sz="2400" dirty="0" smtClean="0"/>
              <a:t>  </a:t>
            </a:r>
            <a:endParaRPr lang="ar-IQ"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424936" cy="1938992"/>
          </a:xfrm>
          <a:prstGeom prst="rect">
            <a:avLst/>
          </a:prstGeom>
        </p:spPr>
        <p:txBody>
          <a:bodyPr wrap="square">
            <a:spAutoFit/>
          </a:bodyPr>
          <a:lstStyle/>
          <a:p>
            <a:pPr algn="just" rtl="0"/>
            <a:r>
              <a:rPr lang="en-US" sz="2400" dirty="0" smtClean="0"/>
              <a:t>The following diagram is designed as a slide show illustrating these steps. The outcome is synthesis of a polypeptide chain corresponding to the mRNA blueprint. A "stop </a:t>
            </a:r>
            <a:r>
              <a:rPr lang="en-US" sz="2400" dirty="0" err="1" smtClean="0"/>
              <a:t>codon</a:t>
            </a:r>
            <a:r>
              <a:rPr lang="en-US" sz="2400" dirty="0" smtClean="0"/>
              <a:t>" at a designated position on the mRNA terminates the synthesis by introduction of a "Release Factor".</a:t>
            </a:r>
            <a:endParaRPr lang="ar-IQ"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846</Words>
  <Application>Microsoft Office PowerPoint</Application>
  <PresentationFormat>On-screen Show (4:3)</PresentationFormat>
  <Paragraphs>34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Translation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dc:title>
  <dc:creator>IRAQ</dc:creator>
  <cp:lastModifiedBy>IRAQ</cp:lastModifiedBy>
  <cp:revision>4</cp:revision>
  <dcterms:created xsi:type="dcterms:W3CDTF">2017-02-15T23:55:32Z</dcterms:created>
  <dcterms:modified xsi:type="dcterms:W3CDTF">2017-02-16T00:27:12Z</dcterms:modified>
</cp:coreProperties>
</file>