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66" r:id="rId3"/>
    <p:sldId id="257" r:id="rId4"/>
    <p:sldId id="258" r:id="rId5"/>
    <p:sldId id="264" r:id="rId6"/>
    <p:sldId id="256" r:id="rId7"/>
    <p:sldId id="259" r:id="rId8"/>
    <p:sldId id="260" r:id="rId9"/>
    <p:sldId id="261" r:id="rId10"/>
    <p:sldId id="262" r:id="rId11"/>
    <p:sldId id="263"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7483E0F-4FFB-450F-BF2E-2A0E7DC56CB4}" type="datetimeFigureOut">
              <a:rPr lang="ar-IQ" smtClean="0"/>
              <a:t>17/07/1436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724BC8-1521-46CB-9D9C-483FCD6E8604}" type="slidenum">
              <a:rPr lang="ar-IQ" smtClean="0"/>
              <a:t>‹#›</a:t>
            </a:fld>
            <a:endParaRPr lang="ar-IQ"/>
          </a:p>
        </p:txBody>
      </p:sp>
    </p:spTree>
    <p:extLst>
      <p:ext uri="{BB962C8B-B14F-4D97-AF65-F5344CB8AC3E}">
        <p14:creationId xmlns:p14="http://schemas.microsoft.com/office/powerpoint/2010/main" val="399510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7483E0F-4FFB-450F-BF2E-2A0E7DC56CB4}" type="datetimeFigureOut">
              <a:rPr lang="ar-IQ" smtClean="0"/>
              <a:t>17/07/1436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724BC8-1521-46CB-9D9C-483FCD6E8604}" type="slidenum">
              <a:rPr lang="ar-IQ" smtClean="0"/>
              <a:t>‹#›</a:t>
            </a:fld>
            <a:endParaRPr lang="ar-IQ"/>
          </a:p>
        </p:txBody>
      </p:sp>
    </p:spTree>
    <p:extLst>
      <p:ext uri="{BB962C8B-B14F-4D97-AF65-F5344CB8AC3E}">
        <p14:creationId xmlns:p14="http://schemas.microsoft.com/office/powerpoint/2010/main" val="158928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7483E0F-4FFB-450F-BF2E-2A0E7DC56CB4}" type="datetimeFigureOut">
              <a:rPr lang="ar-IQ" smtClean="0"/>
              <a:t>17/07/1436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724BC8-1521-46CB-9D9C-483FCD6E8604}" type="slidenum">
              <a:rPr lang="ar-IQ" smtClean="0"/>
              <a:t>‹#›</a:t>
            </a:fld>
            <a:endParaRPr lang="ar-IQ"/>
          </a:p>
        </p:txBody>
      </p:sp>
    </p:spTree>
    <p:extLst>
      <p:ext uri="{BB962C8B-B14F-4D97-AF65-F5344CB8AC3E}">
        <p14:creationId xmlns:p14="http://schemas.microsoft.com/office/powerpoint/2010/main" val="62022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7483E0F-4FFB-450F-BF2E-2A0E7DC56CB4}" type="datetimeFigureOut">
              <a:rPr lang="ar-IQ" smtClean="0"/>
              <a:t>17/07/1436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724BC8-1521-46CB-9D9C-483FCD6E8604}" type="slidenum">
              <a:rPr lang="ar-IQ" smtClean="0"/>
              <a:t>‹#›</a:t>
            </a:fld>
            <a:endParaRPr lang="ar-IQ"/>
          </a:p>
        </p:txBody>
      </p:sp>
    </p:spTree>
    <p:extLst>
      <p:ext uri="{BB962C8B-B14F-4D97-AF65-F5344CB8AC3E}">
        <p14:creationId xmlns:p14="http://schemas.microsoft.com/office/powerpoint/2010/main" val="2545292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83E0F-4FFB-450F-BF2E-2A0E7DC56CB4}" type="datetimeFigureOut">
              <a:rPr lang="ar-IQ" smtClean="0"/>
              <a:t>17/07/1436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724BC8-1521-46CB-9D9C-483FCD6E8604}" type="slidenum">
              <a:rPr lang="ar-IQ" smtClean="0"/>
              <a:t>‹#›</a:t>
            </a:fld>
            <a:endParaRPr lang="ar-IQ"/>
          </a:p>
        </p:txBody>
      </p:sp>
    </p:spTree>
    <p:extLst>
      <p:ext uri="{BB962C8B-B14F-4D97-AF65-F5344CB8AC3E}">
        <p14:creationId xmlns:p14="http://schemas.microsoft.com/office/powerpoint/2010/main" val="1073503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7483E0F-4FFB-450F-BF2E-2A0E7DC56CB4}" type="datetimeFigureOut">
              <a:rPr lang="ar-IQ" smtClean="0"/>
              <a:t>17/07/1436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0724BC8-1521-46CB-9D9C-483FCD6E8604}" type="slidenum">
              <a:rPr lang="ar-IQ" smtClean="0"/>
              <a:t>‹#›</a:t>
            </a:fld>
            <a:endParaRPr lang="ar-IQ"/>
          </a:p>
        </p:txBody>
      </p:sp>
    </p:spTree>
    <p:extLst>
      <p:ext uri="{BB962C8B-B14F-4D97-AF65-F5344CB8AC3E}">
        <p14:creationId xmlns:p14="http://schemas.microsoft.com/office/powerpoint/2010/main" val="432479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7483E0F-4FFB-450F-BF2E-2A0E7DC56CB4}" type="datetimeFigureOut">
              <a:rPr lang="ar-IQ" smtClean="0"/>
              <a:t>17/07/1436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0724BC8-1521-46CB-9D9C-483FCD6E8604}" type="slidenum">
              <a:rPr lang="ar-IQ" smtClean="0"/>
              <a:t>‹#›</a:t>
            </a:fld>
            <a:endParaRPr lang="ar-IQ"/>
          </a:p>
        </p:txBody>
      </p:sp>
    </p:spTree>
    <p:extLst>
      <p:ext uri="{BB962C8B-B14F-4D97-AF65-F5344CB8AC3E}">
        <p14:creationId xmlns:p14="http://schemas.microsoft.com/office/powerpoint/2010/main" val="1006751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7483E0F-4FFB-450F-BF2E-2A0E7DC56CB4}" type="datetimeFigureOut">
              <a:rPr lang="ar-IQ" smtClean="0"/>
              <a:t>17/07/1436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0724BC8-1521-46CB-9D9C-483FCD6E8604}" type="slidenum">
              <a:rPr lang="ar-IQ" smtClean="0"/>
              <a:t>‹#›</a:t>
            </a:fld>
            <a:endParaRPr lang="ar-IQ"/>
          </a:p>
        </p:txBody>
      </p:sp>
    </p:spTree>
    <p:extLst>
      <p:ext uri="{BB962C8B-B14F-4D97-AF65-F5344CB8AC3E}">
        <p14:creationId xmlns:p14="http://schemas.microsoft.com/office/powerpoint/2010/main" val="1783189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83E0F-4FFB-450F-BF2E-2A0E7DC56CB4}" type="datetimeFigureOut">
              <a:rPr lang="ar-IQ" smtClean="0"/>
              <a:t>17/07/1436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0724BC8-1521-46CB-9D9C-483FCD6E8604}" type="slidenum">
              <a:rPr lang="ar-IQ" smtClean="0"/>
              <a:t>‹#›</a:t>
            </a:fld>
            <a:endParaRPr lang="ar-IQ"/>
          </a:p>
        </p:txBody>
      </p:sp>
    </p:spTree>
    <p:extLst>
      <p:ext uri="{BB962C8B-B14F-4D97-AF65-F5344CB8AC3E}">
        <p14:creationId xmlns:p14="http://schemas.microsoft.com/office/powerpoint/2010/main" val="1102870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83E0F-4FFB-450F-BF2E-2A0E7DC56CB4}" type="datetimeFigureOut">
              <a:rPr lang="ar-IQ" smtClean="0"/>
              <a:t>17/07/1436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0724BC8-1521-46CB-9D9C-483FCD6E8604}" type="slidenum">
              <a:rPr lang="ar-IQ" smtClean="0"/>
              <a:t>‹#›</a:t>
            </a:fld>
            <a:endParaRPr lang="ar-IQ"/>
          </a:p>
        </p:txBody>
      </p:sp>
    </p:spTree>
    <p:extLst>
      <p:ext uri="{BB962C8B-B14F-4D97-AF65-F5344CB8AC3E}">
        <p14:creationId xmlns:p14="http://schemas.microsoft.com/office/powerpoint/2010/main" val="389626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83E0F-4FFB-450F-BF2E-2A0E7DC56CB4}" type="datetimeFigureOut">
              <a:rPr lang="ar-IQ" smtClean="0"/>
              <a:t>17/07/1436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0724BC8-1521-46CB-9D9C-483FCD6E8604}" type="slidenum">
              <a:rPr lang="ar-IQ" smtClean="0"/>
              <a:t>‹#›</a:t>
            </a:fld>
            <a:endParaRPr lang="ar-IQ"/>
          </a:p>
        </p:txBody>
      </p:sp>
    </p:spTree>
    <p:extLst>
      <p:ext uri="{BB962C8B-B14F-4D97-AF65-F5344CB8AC3E}">
        <p14:creationId xmlns:p14="http://schemas.microsoft.com/office/powerpoint/2010/main" val="792781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7483E0F-4FFB-450F-BF2E-2A0E7DC56CB4}" type="datetimeFigureOut">
              <a:rPr lang="ar-IQ" smtClean="0"/>
              <a:t>17/07/1436</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0724BC8-1521-46CB-9D9C-483FCD6E8604}" type="slidenum">
              <a:rPr lang="ar-IQ" smtClean="0"/>
              <a:t>‹#›</a:t>
            </a:fld>
            <a:endParaRPr lang="ar-IQ"/>
          </a:p>
        </p:txBody>
      </p:sp>
    </p:spTree>
    <p:extLst>
      <p:ext uri="{BB962C8B-B14F-4D97-AF65-F5344CB8AC3E}">
        <p14:creationId xmlns:p14="http://schemas.microsoft.com/office/powerpoint/2010/main" val="3283154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normAutofit fontScale="90000"/>
          </a:bodyPr>
          <a:lstStyle/>
          <a:p>
            <a:r>
              <a:rPr lang="ar-IQ" b="1" dirty="0" smtClean="0"/>
              <a:t/>
            </a:r>
            <a:br>
              <a:rPr lang="ar-IQ" b="1" dirty="0" smtClean="0"/>
            </a:br>
            <a:r>
              <a:rPr lang="ar-IQ" b="1" dirty="0" smtClean="0"/>
              <a:t>السياحة </a:t>
            </a:r>
            <a:r>
              <a:rPr lang="ar-IQ" b="1" dirty="0"/>
              <a:t>المستدامة في العراق- طموح - تخطيط - تنمية – </a:t>
            </a:r>
            <a:r>
              <a:rPr lang="ar-IQ" b="1" dirty="0" smtClean="0"/>
              <a:t>واقع</a:t>
            </a:r>
            <a:br>
              <a:rPr lang="ar-IQ" b="1" dirty="0" smtClean="0"/>
            </a:br>
            <a:r>
              <a:rPr lang="ar-IQ" b="1" dirty="0" smtClean="0"/>
              <a:t/>
            </a:r>
            <a:br>
              <a:rPr lang="ar-IQ" b="1" dirty="0" smtClean="0"/>
            </a:br>
            <a:r>
              <a:rPr lang="ar-IQ" sz="3100" b="1" dirty="0"/>
              <a:t>ورقة عمل مقدمة الى الندوة الاولى </a:t>
            </a:r>
            <a:r>
              <a:rPr lang="ar-IQ" sz="3100" b="1" dirty="0" smtClean="0"/>
              <a:t/>
            </a:r>
            <a:br>
              <a:rPr lang="ar-IQ" sz="3100" b="1" dirty="0" smtClean="0"/>
            </a:br>
            <a:r>
              <a:rPr lang="ar-IQ" sz="3100" b="1" dirty="0" smtClean="0"/>
              <a:t>التي </a:t>
            </a:r>
            <a:r>
              <a:rPr lang="ar-IQ" sz="3100" b="1" dirty="0"/>
              <a:t>تٌقيمها كلية السياحة وادارة الفنادق</a:t>
            </a:r>
            <a:r>
              <a:rPr lang="en-US" sz="3100" dirty="0"/>
              <a:t/>
            </a:r>
            <a:br>
              <a:rPr lang="en-US" sz="3100" dirty="0"/>
            </a:br>
            <a:r>
              <a:rPr lang="ar-IQ" sz="3100" b="1" dirty="0" smtClean="0"/>
              <a:t>في  6 /</a:t>
            </a:r>
            <a:r>
              <a:rPr lang="en-US" sz="3100" b="1" dirty="0" smtClean="0"/>
              <a:t> </a:t>
            </a:r>
            <a:r>
              <a:rPr lang="ar-IQ" sz="3100" b="1" dirty="0" smtClean="0"/>
              <a:t>5/ 2015</a:t>
            </a:r>
            <a:r>
              <a:rPr lang="en-US" sz="3600" dirty="0"/>
              <a:t/>
            </a:r>
            <a:br>
              <a:rPr lang="en-US" sz="3600" dirty="0"/>
            </a:br>
            <a:r>
              <a:rPr lang="ar-IQ" b="1" dirty="0"/>
              <a:t> </a:t>
            </a:r>
            <a:r>
              <a:rPr lang="en-US" dirty="0"/>
              <a:t/>
            </a:r>
            <a:br>
              <a:rPr lang="en-US" dirty="0"/>
            </a:br>
            <a:r>
              <a:rPr lang="ar-IQ" sz="3100" b="1" dirty="0"/>
              <a:t>اعداد الاستاذ المساعد الدكتور</a:t>
            </a:r>
            <a:r>
              <a:rPr lang="en-US" sz="3100" dirty="0"/>
              <a:t/>
            </a:r>
            <a:br>
              <a:rPr lang="en-US" sz="3100" dirty="0"/>
            </a:br>
            <a:r>
              <a:rPr lang="ar-IQ" sz="3100" b="1" dirty="0"/>
              <a:t>نوفل عبد الرضا الكُمري</a:t>
            </a:r>
            <a:r>
              <a:rPr lang="en-US" sz="3100" dirty="0"/>
              <a:t/>
            </a:r>
            <a:br>
              <a:rPr lang="en-US" sz="3100" dirty="0"/>
            </a:br>
            <a:endParaRPr lang="ar-IQ" sz="3100" dirty="0"/>
          </a:p>
        </p:txBody>
      </p:sp>
    </p:spTree>
    <p:extLst>
      <p:ext uri="{BB962C8B-B14F-4D97-AF65-F5344CB8AC3E}">
        <p14:creationId xmlns:p14="http://schemas.microsoft.com/office/powerpoint/2010/main" val="179908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lnSpcReduction="10000"/>
          </a:bodyPr>
          <a:lstStyle/>
          <a:p>
            <a:pPr marL="0" lvl="0" indent="0" algn="just">
              <a:buNone/>
            </a:pPr>
            <a:r>
              <a:rPr lang="ar-IQ" dirty="0" smtClean="0"/>
              <a:t>8. رصد </a:t>
            </a:r>
            <a:r>
              <a:rPr lang="ar-IQ" dirty="0"/>
              <a:t>التقدم في عمليات تنمية السياحة المستدامة واستحداث أنشطة رصد ومراقبة وتحقيق الآثار السلبية الناجمة على الأنشطة السياحية</a:t>
            </a:r>
            <a:r>
              <a:rPr lang="en-US" dirty="0"/>
              <a:t>. </a:t>
            </a:r>
            <a:r>
              <a:rPr lang="ar-IQ" dirty="0"/>
              <a:t>وكذلك العمل على تحديد الحجم الأمثل للسياحة بحيث يتم عند الحاجة تقليل معدلات نمو قطاع السياحة من أجل المحافظة الموارد الطبيعية والتراث الحضاري للجهات السياحية المقصودة بالإضافة إلى الأعراف والتقاليد الاجتماعية والثقافية لدى </a:t>
            </a:r>
            <a:r>
              <a:rPr lang="ar-IQ" dirty="0" smtClean="0"/>
              <a:t>المجتمعات</a:t>
            </a:r>
            <a:r>
              <a:rPr lang="en-US" dirty="0"/>
              <a:t>.</a:t>
            </a:r>
          </a:p>
          <a:p>
            <a:pPr marL="0" lvl="0" indent="0" algn="just">
              <a:buNone/>
            </a:pPr>
            <a:r>
              <a:rPr lang="ar-IQ" dirty="0" smtClean="0"/>
              <a:t>9. تحفيز </a:t>
            </a:r>
            <a:r>
              <a:rPr lang="ar-IQ" dirty="0"/>
              <a:t>الإدارة الواعية والاستخدام الرشيد للموارد المائية في </a:t>
            </a:r>
            <a:r>
              <a:rPr lang="ar-IQ" dirty="0" smtClean="0"/>
              <a:t>المجتمع </a:t>
            </a:r>
            <a:r>
              <a:rPr lang="ar-IQ" dirty="0"/>
              <a:t>بحيث يتم استهلاك الماء بصورة تتسم بالرشد وتقليل الهدر والمحافظة على جودة المياه وكذلك توفير المياه العذبة في أماكن الاحتياج من خلال بنية أساسية سليمة وإدارة معنية متطورة لموارد المياه لضمان عدم تلوثها</a:t>
            </a:r>
            <a:r>
              <a:rPr lang="en-US" dirty="0"/>
              <a:t>.</a:t>
            </a:r>
          </a:p>
          <a:p>
            <a:pPr marL="0" indent="0">
              <a:buNone/>
            </a:pPr>
            <a:endParaRPr lang="ar-IQ" dirty="0"/>
          </a:p>
        </p:txBody>
      </p:sp>
    </p:spTree>
    <p:extLst>
      <p:ext uri="{BB962C8B-B14F-4D97-AF65-F5344CB8AC3E}">
        <p14:creationId xmlns:p14="http://schemas.microsoft.com/office/powerpoint/2010/main" val="281569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lnSpcReduction="10000"/>
          </a:bodyPr>
          <a:lstStyle/>
          <a:p>
            <a:pPr marL="0" lvl="0" indent="0" algn="just">
              <a:buNone/>
            </a:pPr>
            <a:r>
              <a:rPr lang="ar-IQ" dirty="0" smtClean="0"/>
              <a:t>10. تضمين </a:t>
            </a:r>
            <a:r>
              <a:rPr lang="ar-IQ" dirty="0"/>
              <a:t>الآثار البيئية في دراسات الجدوى لاستخدامات الأراضي أو إنشاء المشروعات مع توضيح التكاليف والمنافع للبدائل المتاحة</a:t>
            </a:r>
            <a:r>
              <a:rPr lang="en-US" dirty="0"/>
              <a:t>.</a:t>
            </a:r>
          </a:p>
          <a:p>
            <a:pPr marL="0" lvl="0" indent="0" algn="just">
              <a:buNone/>
            </a:pPr>
            <a:r>
              <a:rPr lang="ar-IQ" dirty="0" smtClean="0"/>
              <a:t>11. توفير </a:t>
            </a:r>
            <a:r>
              <a:rPr lang="ar-IQ" dirty="0"/>
              <a:t>أقصى قدر من المعلومات والمعارف حول أساليب التنمية للسياحة المستدامة لأكبر قدر من الأفراد والعاملين والعملاء</a:t>
            </a:r>
            <a:r>
              <a:rPr lang="en-US" dirty="0"/>
              <a:t>. </a:t>
            </a:r>
            <a:r>
              <a:rPr lang="ar-IQ" dirty="0"/>
              <a:t>وزيادة وعي السياح بالآثار البيئية والاجتماعية المحتملة أثناء نشاطهم السياحي وأهمية السلوك القائم على الأساس بالمسئولية</a:t>
            </a:r>
            <a:r>
              <a:rPr lang="en-US" dirty="0"/>
              <a:t>.</a:t>
            </a:r>
          </a:p>
          <a:p>
            <a:pPr marL="0" lvl="0" indent="0" algn="just">
              <a:buNone/>
            </a:pPr>
            <a:r>
              <a:rPr lang="ar-IQ" dirty="0" smtClean="0"/>
              <a:t>12. تحفيز </a:t>
            </a:r>
            <a:r>
              <a:rPr lang="ar-IQ" dirty="0"/>
              <a:t>الاستخدام الرشيد للطاقة والعمل على تقليل الإنبعاثات الصادرة عن بعض مصادر الطاقة من خلال الإدارة الواعية للمصادر المتاحة من الطاقة واستخدام المواد والتقنيات الملائمة للظروف المحلية</a:t>
            </a:r>
            <a:r>
              <a:rPr lang="en-US" dirty="0"/>
              <a:t>.</a:t>
            </a:r>
          </a:p>
          <a:p>
            <a:pPr marL="0" indent="0">
              <a:buNone/>
            </a:pPr>
            <a:endParaRPr lang="ar-IQ" dirty="0"/>
          </a:p>
        </p:txBody>
      </p:sp>
    </p:spTree>
    <p:extLst>
      <p:ext uri="{BB962C8B-B14F-4D97-AF65-F5344CB8AC3E}">
        <p14:creationId xmlns:p14="http://schemas.microsoft.com/office/powerpoint/2010/main" val="77529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
        <p:nvSpPr>
          <p:cNvPr id="4" name="Title 3"/>
          <p:cNvSpPr>
            <a:spLocks noGrp="1"/>
          </p:cNvSpPr>
          <p:nvPr>
            <p:ph type="title"/>
          </p:nvPr>
        </p:nvSpPr>
        <p:spPr>
          <a:xfrm>
            <a:off x="395536" y="1052736"/>
            <a:ext cx="8229600" cy="1143000"/>
          </a:xfrm>
        </p:spPr>
        <p:txBody>
          <a:bodyPr>
            <a:normAutofit/>
          </a:bodyPr>
          <a:lstStyle/>
          <a:p>
            <a:r>
              <a:rPr lang="ar-IQ" sz="6600" b="1" dirty="0" smtClean="0">
                <a:solidFill>
                  <a:schemeClr val="bg1"/>
                </a:solidFill>
              </a:rPr>
              <a:t>شكرا لحسن اصغائكم</a:t>
            </a:r>
            <a:endParaRPr lang="ar-IQ" sz="6600" b="1" dirty="0">
              <a:solidFill>
                <a:schemeClr val="bg1"/>
              </a:solidFill>
            </a:endParaRPr>
          </a:p>
        </p:txBody>
      </p:sp>
    </p:spTree>
    <p:extLst>
      <p:ext uri="{BB962C8B-B14F-4D97-AF65-F5344CB8AC3E}">
        <p14:creationId xmlns:p14="http://schemas.microsoft.com/office/powerpoint/2010/main" val="36793999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85000" lnSpcReduction="20000"/>
          </a:bodyPr>
          <a:lstStyle/>
          <a:p>
            <a:pPr marL="0" indent="0" algn="just">
              <a:buNone/>
            </a:pPr>
            <a:r>
              <a:rPr lang="ar-IQ" dirty="0" smtClean="0"/>
              <a:t>   اصبح الانشغال </a:t>
            </a:r>
            <a:r>
              <a:rPr lang="ar-IQ" dirty="0"/>
              <a:t>بالاستدامة </a:t>
            </a:r>
            <a:r>
              <a:rPr lang="ar-IQ" dirty="0" smtClean="0"/>
              <a:t>يحتل </a:t>
            </a:r>
            <a:r>
              <a:rPr lang="ar-IQ" dirty="0"/>
              <a:t>مكان الصدارة في الاستراتيجيات والخطط الدولية والاقليمية والمحلية في مجال السياحة والفنادق، وعليه اصبحت فئات من السياح تضغط من اجل توافر ظروف اقتصادية واجتماعية وبيئية افضل في تطوير الخدمات السياحية، بتطبيق التقنيات الادارية المتنوعة وبشكل تدريجي، وعلى نطاق واسع، في المؤسسات السياحية والفندقية من خلال الاخذ بمبدأ الاستدامة في تنميتها.</a:t>
            </a:r>
            <a:endParaRPr lang="en-US" dirty="0"/>
          </a:p>
          <a:p>
            <a:pPr marL="0" indent="0" algn="just">
              <a:buNone/>
            </a:pPr>
            <a:r>
              <a:rPr lang="ar-IQ" dirty="0" smtClean="0"/>
              <a:t>ونظرا </a:t>
            </a:r>
            <a:r>
              <a:rPr lang="ar-IQ" dirty="0"/>
              <a:t>للثراء الطبيعي والجغرافي والتاريخي والثقافي والديني الهائل الذي يتمتع به العراق لذا فان لديه مايؤهله لتحقيق تنمية سياحية مستدامة، الا ان الامكانات الكامنة التي تتوفر في البلد لم تُترجم بعد الى المعدلات المطلوب الوصول اليها لنمو السياحة واستدامتها سواء على مستوى محافظة او اقليم او البلد بالكامل.</a:t>
            </a:r>
            <a:endParaRPr lang="en-US" dirty="0"/>
          </a:p>
          <a:p>
            <a:pPr marL="0" indent="0" algn="just">
              <a:buNone/>
            </a:pPr>
            <a:r>
              <a:rPr lang="ar-IQ" dirty="0" smtClean="0"/>
              <a:t> </a:t>
            </a:r>
            <a:r>
              <a:rPr lang="ar-IQ" dirty="0"/>
              <a:t>نسعى من خلال هذه الورقة الى دراسة مفهوم فكر الاستدامة وترسيخة في آلية عمل القطاع السياحي ثم طرح بعض التوصيات ضمن اطار خطة عمل يمكن ان تساهم في ارساء صناعة سياحية متطورة ومستدامة قائمة على اساس التعاون مع جميع الاطراف ذات العلاقة لتحقيق مصالحهم المشتركة وبناء قطاع سياحي قوي ومتطور.</a:t>
            </a:r>
            <a:endParaRPr lang="en-US" dirty="0"/>
          </a:p>
          <a:p>
            <a:pPr marL="0" indent="0">
              <a:buNone/>
            </a:pPr>
            <a:endParaRPr lang="ar-IQ" dirty="0"/>
          </a:p>
        </p:txBody>
      </p:sp>
    </p:spTree>
    <p:extLst>
      <p:ext uri="{BB962C8B-B14F-4D97-AF65-F5344CB8AC3E}">
        <p14:creationId xmlns:p14="http://schemas.microsoft.com/office/powerpoint/2010/main" val="398965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48680"/>
            <a:ext cx="8229600" cy="5904656"/>
          </a:xfrm>
        </p:spPr>
        <p:txBody>
          <a:bodyPr/>
          <a:lstStyle/>
          <a:p>
            <a:r>
              <a:rPr lang="ar-IQ" dirty="0" smtClean="0"/>
              <a:t>السياحة المستدامة هي مقابلة احتياجات السياح او الزوار و</a:t>
            </a:r>
          </a:p>
          <a:p>
            <a:pPr marL="0" indent="0">
              <a:buNone/>
            </a:pPr>
            <a:r>
              <a:rPr lang="ar-IQ" dirty="0" smtClean="0"/>
              <a:t>المناطق المضيفة وزيادة وتحسين الفرص في المستقبل</a:t>
            </a:r>
          </a:p>
          <a:p>
            <a:pPr marL="0" indent="0">
              <a:buNone/>
            </a:pPr>
            <a:r>
              <a:rPr lang="ar-IQ" dirty="0" smtClean="0"/>
              <a:t>ادارة السياحة المستدامة تتضمن:</a:t>
            </a:r>
          </a:p>
          <a:p>
            <a:pPr marL="514350" indent="-514350">
              <a:buAutoNum type="arabicPeriod"/>
            </a:pPr>
            <a:r>
              <a:rPr lang="ar-IQ" dirty="0" smtClean="0"/>
              <a:t>بيئة مستدامة</a:t>
            </a:r>
          </a:p>
          <a:p>
            <a:pPr marL="514350" indent="-514350">
              <a:buAutoNum type="arabicPeriod"/>
            </a:pPr>
            <a:r>
              <a:rPr lang="ar-IQ" dirty="0" smtClean="0"/>
              <a:t>اقتصاد فعال</a:t>
            </a:r>
          </a:p>
          <a:p>
            <a:pPr marL="514350" indent="-514350">
              <a:buAutoNum type="arabicPeriod"/>
            </a:pPr>
            <a:r>
              <a:rPr lang="ar-IQ" dirty="0" smtClean="0"/>
              <a:t>عدالة اخلاقية واجتماعية</a:t>
            </a:r>
          </a:p>
          <a:p>
            <a:pPr marL="514350" indent="-514350">
              <a:buAutoNum type="arabicPeriod"/>
            </a:pPr>
            <a:r>
              <a:rPr lang="ar-IQ" dirty="0" smtClean="0"/>
              <a:t>حماية طويلة الامد</a:t>
            </a:r>
          </a:p>
          <a:p>
            <a:pPr marL="514350" indent="-514350">
              <a:buAutoNum type="arabicPeriod"/>
            </a:pPr>
            <a:endParaRPr lang="ar-IQ" dirty="0" smtClean="0"/>
          </a:p>
          <a:p>
            <a:pPr marL="514350" indent="-514350">
              <a:buAutoNum type="arabicPeriod"/>
            </a:pPr>
            <a:endParaRPr lang="ar-IQ" dirty="0" smtClean="0"/>
          </a:p>
          <a:p>
            <a:pPr marL="514350" indent="-514350">
              <a:buAutoNum type="arabicPeriod"/>
            </a:pPr>
            <a:endParaRPr lang="ar-IQ" dirty="0"/>
          </a:p>
        </p:txBody>
      </p:sp>
    </p:spTree>
    <p:extLst>
      <p:ext uri="{BB962C8B-B14F-4D97-AF65-F5344CB8AC3E}">
        <p14:creationId xmlns:p14="http://schemas.microsoft.com/office/powerpoint/2010/main" val="346430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r>
              <a:rPr lang="ar-IQ" dirty="0" smtClean="0"/>
              <a:t>اهمية السياحة المستدامة</a:t>
            </a:r>
          </a:p>
          <a:p>
            <a:pPr marL="0" indent="0">
              <a:buNone/>
            </a:pPr>
            <a:r>
              <a:rPr lang="ar-IQ" dirty="0" smtClean="0"/>
              <a:t>أ/ الصناعة الاكبر عالمياً</a:t>
            </a:r>
          </a:p>
          <a:p>
            <a:pPr marL="514350" indent="-514350">
              <a:buAutoNum type="arabicPeriod"/>
            </a:pPr>
            <a:r>
              <a:rPr lang="ar-IQ" dirty="0" smtClean="0"/>
              <a:t>زيادة الاشخاص المسافرين</a:t>
            </a:r>
          </a:p>
          <a:p>
            <a:pPr marL="514350" indent="-514350">
              <a:buAutoNum type="arabicPeriod"/>
            </a:pPr>
            <a:r>
              <a:rPr lang="ar-IQ" dirty="0" smtClean="0"/>
              <a:t>استهلاك كبير للموارد</a:t>
            </a:r>
          </a:p>
          <a:p>
            <a:pPr marL="514350" indent="-514350">
              <a:buAutoNum type="arabicPeriod"/>
            </a:pPr>
            <a:r>
              <a:rPr lang="ar-IQ" dirty="0" smtClean="0"/>
              <a:t>التأثيرات على الحياة عالمياً</a:t>
            </a:r>
            <a:endParaRPr lang="en-US" dirty="0" smtClean="0"/>
          </a:p>
          <a:p>
            <a:pPr marL="0" indent="0">
              <a:buNone/>
            </a:pPr>
            <a:r>
              <a:rPr lang="ar-IQ" dirty="0" smtClean="0"/>
              <a:t>ب/ ايجابيات مقابل السلبيات</a:t>
            </a:r>
            <a:endParaRPr lang="ar-IQ" dirty="0"/>
          </a:p>
        </p:txBody>
      </p:sp>
    </p:spTree>
    <p:extLst>
      <p:ext uri="{BB962C8B-B14F-4D97-AF65-F5344CB8AC3E}">
        <p14:creationId xmlns:p14="http://schemas.microsoft.com/office/powerpoint/2010/main" val="89717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76337" y="100012"/>
            <a:ext cx="6791325" cy="5543550"/>
            <a:chOff x="0" y="0"/>
            <a:chExt cx="6791325" cy="5543550"/>
          </a:xfrm>
        </p:grpSpPr>
        <p:sp>
          <p:nvSpPr>
            <p:cNvPr id="5" name="Oval 4"/>
            <p:cNvSpPr/>
            <p:nvPr/>
          </p:nvSpPr>
          <p:spPr>
            <a:xfrm>
              <a:off x="2333625" y="0"/>
              <a:ext cx="2133600" cy="1924050"/>
            </a:xfrm>
            <a:prstGeom prst="ellipse">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IQ" sz="1400" b="1" dirty="0">
                  <a:effectLst/>
                  <a:latin typeface="Calibri"/>
                  <a:ea typeface="Calibri"/>
                  <a:cs typeface="Simplified Arabic"/>
                </a:rPr>
                <a:t>البيئية</a:t>
              </a:r>
              <a:endParaRPr lang="en-US" sz="1100" dirty="0">
                <a:effectLst/>
                <a:latin typeface="Calibri"/>
                <a:ea typeface="Calibri"/>
                <a:cs typeface="Arial"/>
              </a:endParaRPr>
            </a:p>
            <a:p>
              <a:pPr algn="ctr" rtl="1">
                <a:lnSpc>
                  <a:spcPct val="115000"/>
                </a:lnSpc>
                <a:spcAft>
                  <a:spcPts val="1000"/>
                </a:spcAft>
              </a:pPr>
              <a:r>
                <a:rPr lang="ar-IQ" sz="1100" dirty="0">
                  <a:effectLst/>
                  <a:latin typeface="Calibri"/>
                  <a:ea typeface="Calibri"/>
                  <a:cs typeface="Simplified Arabic"/>
                </a:rPr>
                <a:t>البيئة ، الموارد الطبيعية</a:t>
              </a:r>
              <a:endParaRPr lang="en-US" sz="1100" dirty="0">
                <a:effectLst/>
                <a:latin typeface="Calibri"/>
                <a:ea typeface="Calibri"/>
                <a:cs typeface="Arial"/>
              </a:endParaRPr>
            </a:p>
          </p:txBody>
        </p:sp>
        <p:sp>
          <p:nvSpPr>
            <p:cNvPr id="6" name="Oval 5"/>
            <p:cNvSpPr/>
            <p:nvPr/>
          </p:nvSpPr>
          <p:spPr>
            <a:xfrm>
              <a:off x="0" y="3333750"/>
              <a:ext cx="2181225" cy="2209800"/>
            </a:xfrm>
            <a:prstGeom prst="ellipse">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IQ" sz="1400" b="1">
                  <a:effectLst/>
                  <a:latin typeface="Calibri"/>
                  <a:ea typeface="Calibri"/>
                  <a:cs typeface="Simplified Arabic"/>
                </a:rPr>
                <a:t>اجتماعية – اقتصادية</a:t>
              </a:r>
              <a:endParaRPr lang="en-US" sz="1100">
                <a:effectLst/>
                <a:latin typeface="Calibri"/>
                <a:ea typeface="Calibri"/>
                <a:cs typeface="Arial"/>
              </a:endParaRPr>
            </a:p>
            <a:p>
              <a:pPr algn="ctr" rtl="1">
                <a:lnSpc>
                  <a:spcPct val="115000"/>
                </a:lnSpc>
                <a:spcAft>
                  <a:spcPts val="1000"/>
                </a:spcAft>
              </a:pPr>
              <a:r>
                <a:rPr lang="ar-IQ" sz="1100">
                  <a:effectLst/>
                  <a:latin typeface="Calibri"/>
                  <a:ea typeface="Calibri"/>
                  <a:cs typeface="Simplified Arabic"/>
                </a:rPr>
                <a:t>التنمية الاجتماعية والاقتصادية المحلية والوطنية، تهيئة فرص عمل، شروط او مواصفات العمل</a:t>
              </a:r>
              <a:endParaRPr lang="en-US" sz="1100">
                <a:effectLst/>
                <a:latin typeface="Calibri"/>
                <a:ea typeface="Calibri"/>
                <a:cs typeface="Arial"/>
              </a:endParaRPr>
            </a:p>
          </p:txBody>
        </p:sp>
        <p:cxnSp>
          <p:nvCxnSpPr>
            <p:cNvPr id="7" name="Straight Arrow Connector 6"/>
            <p:cNvCxnSpPr/>
            <p:nvPr/>
          </p:nvCxnSpPr>
          <p:spPr>
            <a:xfrm>
              <a:off x="4248150" y="1733550"/>
              <a:ext cx="1057275" cy="1438275"/>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cxnSp>
          <p:nvCxnSpPr>
            <p:cNvPr id="8" name="Straight Arrow Connector 7"/>
            <p:cNvCxnSpPr/>
            <p:nvPr/>
          </p:nvCxnSpPr>
          <p:spPr>
            <a:xfrm flipH="1">
              <a:off x="1390650" y="1619250"/>
              <a:ext cx="1085215" cy="152400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cxnSp>
          <p:nvCxnSpPr>
            <p:cNvPr id="9" name="Straight Arrow Connector 8"/>
            <p:cNvCxnSpPr/>
            <p:nvPr/>
          </p:nvCxnSpPr>
          <p:spPr>
            <a:xfrm>
              <a:off x="2286000" y="4686300"/>
              <a:ext cx="2238375"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cxnSp>
          <p:nvCxnSpPr>
            <p:cNvPr id="10" name="Straight Connector 9"/>
            <p:cNvCxnSpPr/>
            <p:nvPr/>
          </p:nvCxnSpPr>
          <p:spPr>
            <a:xfrm>
              <a:off x="3438525" y="1924050"/>
              <a:ext cx="0" cy="171450"/>
            </a:xfrm>
            <a:prstGeom prst="line">
              <a:avLst/>
            </a:prstGeom>
            <a:noFill/>
            <a:ln w="9525" cap="flat" cmpd="sng" algn="ctr">
              <a:solidFill>
                <a:sysClr val="windowText" lastClr="000000">
                  <a:shade val="95000"/>
                  <a:satMod val="105000"/>
                </a:sysClr>
              </a:solidFill>
              <a:prstDash val="solid"/>
            </a:ln>
            <a:effectLst/>
          </p:spPr>
        </p:cxnSp>
        <p:cxnSp>
          <p:nvCxnSpPr>
            <p:cNvPr id="11" name="Straight Connector 10"/>
            <p:cNvCxnSpPr/>
            <p:nvPr/>
          </p:nvCxnSpPr>
          <p:spPr>
            <a:xfrm flipV="1">
              <a:off x="2057400" y="3695700"/>
              <a:ext cx="333375" cy="200025"/>
            </a:xfrm>
            <a:prstGeom prst="line">
              <a:avLst/>
            </a:prstGeom>
            <a:noFill/>
            <a:ln w="9525" cap="flat" cmpd="sng" algn="ctr">
              <a:solidFill>
                <a:sysClr val="windowText" lastClr="000000">
                  <a:shade val="95000"/>
                  <a:satMod val="105000"/>
                </a:sysClr>
              </a:solidFill>
              <a:prstDash val="solid"/>
            </a:ln>
            <a:effectLst/>
          </p:spPr>
        </p:cxnSp>
        <p:cxnSp>
          <p:nvCxnSpPr>
            <p:cNvPr id="12" name="Straight Connector 11"/>
            <p:cNvCxnSpPr/>
            <p:nvPr/>
          </p:nvCxnSpPr>
          <p:spPr>
            <a:xfrm>
              <a:off x="4438650" y="3600450"/>
              <a:ext cx="381000" cy="209550"/>
            </a:xfrm>
            <a:prstGeom prst="line">
              <a:avLst/>
            </a:prstGeom>
            <a:noFill/>
            <a:ln w="9525" cap="flat" cmpd="sng" algn="ctr">
              <a:solidFill>
                <a:sysClr val="windowText" lastClr="000000">
                  <a:shade val="95000"/>
                  <a:satMod val="105000"/>
                </a:sysClr>
              </a:solidFill>
              <a:prstDash val="solid"/>
            </a:ln>
            <a:effectLst/>
          </p:spPr>
        </p:cxnSp>
        <p:sp>
          <p:nvSpPr>
            <p:cNvPr id="13" name="Oval 12"/>
            <p:cNvSpPr/>
            <p:nvPr/>
          </p:nvSpPr>
          <p:spPr>
            <a:xfrm>
              <a:off x="2286000" y="2095500"/>
              <a:ext cx="2181225" cy="2209800"/>
            </a:xfrm>
            <a:prstGeom prst="ellipse">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IQ" sz="1400" b="1">
                  <a:effectLst/>
                  <a:latin typeface="Calibri"/>
                  <a:ea typeface="Calibri"/>
                  <a:cs typeface="Simplified Arabic"/>
                </a:rPr>
                <a:t>السياحة المستدامة</a:t>
              </a:r>
              <a:endParaRPr lang="en-US" sz="1100">
                <a:effectLst/>
                <a:latin typeface="Calibri"/>
                <a:ea typeface="Calibri"/>
                <a:cs typeface="Arial"/>
              </a:endParaRPr>
            </a:p>
          </p:txBody>
        </p:sp>
        <p:sp>
          <p:nvSpPr>
            <p:cNvPr id="14" name="Oval 13"/>
            <p:cNvSpPr/>
            <p:nvPr/>
          </p:nvSpPr>
          <p:spPr>
            <a:xfrm>
              <a:off x="4610100" y="3333750"/>
              <a:ext cx="2181225" cy="2209800"/>
            </a:xfrm>
            <a:prstGeom prst="ellipse">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IQ" sz="1400" b="1">
                  <a:effectLst/>
                  <a:latin typeface="Calibri"/>
                  <a:ea typeface="Calibri"/>
                  <a:cs typeface="Simplified Arabic"/>
                </a:rPr>
                <a:t>اجتماعية – ثقافية</a:t>
              </a:r>
              <a:endParaRPr lang="en-US" sz="1100">
                <a:effectLst/>
                <a:latin typeface="Calibri"/>
                <a:ea typeface="Calibri"/>
                <a:cs typeface="Arial"/>
              </a:endParaRPr>
            </a:p>
            <a:p>
              <a:pPr algn="ctr" rtl="1">
                <a:lnSpc>
                  <a:spcPct val="115000"/>
                </a:lnSpc>
                <a:spcAft>
                  <a:spcPts val="1000"/>
                </a:spcAft>
              </a:pPr>
              <a:r>
                <a:rPr lang="ar-IQ" sz="1100">
                  <a:effectLst/>
                  <a:latin typeface="Calibri"/>
                  <a:ea typeface="Calibri"/>
                  <a:cs typeface="Simplified Arabic"/>
                </a:rPr>
                <a:t>نصب ثقافية، تراث ثقافي، مجاميع عرقية، ثقافات حية، ثقافات محلية </a:t>
              </a:r>
              <a:endParaRPr lang="en-US" sz="1100">
                <a:effectLst/>
                <a:latin typeface="Calibri"/>
                <a:ea typeface="Calibri"/>
                <a:cs typeface="Arial"/>
              </a:endParaRPr>
            </a:p>
          </p:txBody>
        </p:sp>
        <p:sp>
          <p:nvSpPr>
            <p:cNvPr id="15" name="Rectangle 14"/>
            <p:cNvSpPr/>
            <p:nvPr/>
          </p:nvSpPr>
          <p:spPr>
            <a:xfrm>
              <a:off x="2609850" y="4914900"/>
              <a:ext cx="1638300" cy="428625"/>
            </a:xfrm>
            <a:prstGeom prst="rect">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IQ" sz="1100">
                  <a:effectLst/>
                  <a:latin typeface="Calibri"/>
                  <a:ea typeface="Calibri"/>
                  <a:cs typeface="Arial"/>
                </a:rPr>
                <a:t>العمل الاخلاقي</a:t>
              </a:r>
              <a:endParaRPr lang="en-US" sz="1100">
                <a:effectLst/>
                <a:latin typeface="Calibri"/>
                <a:ea typeface="Calibri"/>
                <a:cs typeface="Arial"/>
              </a:endParaRPr>
            </a:p>
          </p:txBody>
        </p:sp>
        <p:sp>
          <p:nvSpPr>
            <p:cNvPr id="16" name="Rectangle 15"/>
            <p:cNvSpPr/>
            <p:nvPr/>
          </p:nvSpPr>
          <p:spPr>
            <a:xfrm>
              <a:off x="190500" y="1924050"/>
              <a:ext cx="1638300" cy="428625"/>
            </a:xfrm>
            <a:prstGeom prst="rect">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IQ" sz="1100">
                  <a:effectLst/>
                  <a:latin typeface="Calibri"/>
                  <a:ea typeface="Calibri"/>
                  <a:cs typeface="Arial"/>
                </a:rPr>
                <a:t>رضا الزبون او السائح</a:t>
              </a:r>
              <a:endParaRPr lang="en-US" sz="1100">
                <a:effectLst/>
                <a:latin typeface="Calibri"/>
                <a:ea typeface="Calibri"/>
                <a:cs typeface="Arial"/>
              </a:endParaRPr>
            </a:p>
          </p:txBody>
        </p:sp>
        <p:sp>
          <p:nvSpPr>
            <p:cNvPr id="17" name="Rectangle 16"/>
            <p:cNvSpPr/>
            <p:nvPr/>
          </p:nvSpPr>
          <p:spPr>
            <a:xfrm>
              <a:off x="4867275" y="2000250"/>
              <a:ext cx="1638300" cy="428625"/>
            </a:xfrm>
            <a:prstGeom prst="rect">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IQ" sz="1100">
                  <a:effectLst/>
                  <a:latin typeface="Calibri"/>
                  <a:ea typeface="Calibri"/>
                  <a:cs typeface="Arial"/>
                </a:rPr>
                <a:t>ربحية الاعمال</a:t>
              </a:r>
              <a:endParaRPr lang="en-US" sz="1100">
                <a:effectLst/>
                <a:latin typeface="Calibri"/>
                <a:ea typeface="Calibri"/>
                <a:cs typeface="Arial"/>
              </a:endParaRPr>
            </a:p>
          </p:txBody>
        </p:sp>
      </p:grpSp>
      <p:sp>
        <p:nvSpPr>
          <p:cNvPr id="2" name="Title 1"/>
          <p:cNvSpPr>
            <a:spLocks noGrp="1"/>
          </p:cNvSpPr>
          <p:nvPr>
            <p:ph type="title"/>
          </p:nvPr>
        </p:nvSpPr>
        <p:spPr>
          <a:xfrm>
            <a:off x="438149" y="5743419"/>
            <a:ext cx="8229600" cy="1143000"/>
          </a:xfrm>
        </p:spPr>
        <p:txBody>
          <a:bodyPr>
            <a:normAutofit/>
          </a:bodyPr>
          <a:lstStyle/>
          <a:p>
            <a:r>
              <a:rPr lang="ar-IQ" sz="2400" b="1" dirty="0" smtClean="0"/>
              <a:t>مكونات السياحة المستدامة</a:t>
            </a:r>
            <a:endParaRPr lang="ar-IQ" sz="2400" b="1" dirty="0"/>
          </a:p>
        </p:txBody>
      </p:sp>
    </p:spTree>
    <p:extLst>
      <p:ext uri="{BB962C8B-B14F-4D97-AF65-F5344CB8AC3E}">
        <p14:creationId xmlns:p14="http://schemas.microsoft.com/office/powerpoint/2010/main" val="8204148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021288"/>
            <a:ext cx="8568952" cy="576063"/>
          </a:xfrm>
        </p:spPr>
        <p:txBody>
          <a:bodyPr>
            <a:normAutofit/>
          </a:bodyPr>
          <a:lstStyle/>
          <a:p>
            <a:r>
              <a:rPr lang="ar-IQ" sz="2400" b="1" dirty="0" smtClean="0"/>
              <a:t>منافع السياحة المستدامة</a:t>
            </a:r>
            <a:endParaRPr lang="ar-IQ" sz="2400" b="1" dirty="0"/>
          </a:p>
        </p:txBody>
      </p:sp>
      <p:graphicFrame>
        <p:nvGraphicFramePr>
          <p:cNvPr id="4" name="Table 3"/>
          <p:cNvGraphicFramePr>
            <a:graphicFrameLocks noGrp="1"/>
          </p:cNvGraphicFramePr>
          <p:nvPr>
            <p:extLst>
              <p:ext uri="{D42A27DB-BD31-4B8C-83A1-F6EECF244321}">
                <p14:modId xmlns:p14="http://schemas.microsoft.com/office/powerpoint/2010/main" val="686716865"/>
              </p:ext>
            </p:extLst>
          </p:nvPr>
        </p:nvGraphicFramePr>
        <p:xfrm>
          <a:off x="2483768" y="548680"/>
          <a:ext cx="4536504" cy="2173315"/>
        </p:xfrm>
        <a:graphic>
          <a:graphicData uri="http://schemas.openxmlformats.org/drawingml/2006/table">
            <a:tbl>
              <a:tblPr rtl="1" firstRow="1" firstCol="1" bandRow="1">
                <a:tableStyleId>{18603FDC-E32A-4AB5-989C-0864C3EAD2B8}</a:tableStyleId>
              </a:tblPr>
              <a:tblGrid>
                <a:gridCol w="2268892"/>
                <a:gridCol w="2267612"/>
              </a:tblGrid>
              <a:tr h="317417">
                <a:tc gridSpan="2">
                  <a:txBody>
                    <a:bodyPr/>
                    <a:lstStyle/>
                    <a:p>
                      <a:pPr algn="ctr" rtl="1">
                        <a:lnSpc>
                          <a:spcPct val="115000"/>
                        </a:lnSpc>
                        <a:spcAft>
                          <a:spcPts val="0"/>
                        </a:spcAft>
                      </a:pPr>
                      <a:r>
                        <a:rPr lang="ar-IQ" sz="1800" dirty="0">
                          <a:solidFill>
                            <a:schemeClr val="bg1"/>
                          </a:solidFill>
                          <a:effectLst/>
                        </a:rPr>
                        <a:t>المنافع الاقتصادية</a:t>
                      </a:r>
                      <a:endParaRPr lang="en-US" sz="1100" dirty="0">
                        <a:solidFill>
                          <a:schemeClr val="bg1"/>
                        </a:solidFill>
                        <a:effectLst/>
                        <a:latin typeface="Calibri"/>
                        <a:ea typeface="Calibri"/>
                        <a:cs typeface="Arial"/>
                      </a:endParaRPr>
                    </a:p>
                  </a:txBody>
                  <a:tcPr marL="68580" marR="68580" marT="0" marB="0"/>
                </a:tc>
                <a:tc hMerge="1">
                  <a:txBody>
                    <a:bodyPr/>
                    <a:lstStyle/>
                    <a:p>
                      <a:pPr rtl="1"/>
                      <a:endParaRPr lang="ar-IQ"/>
                    </a:p>
                  </a:txBody>
                  <a:tcPr/>
                </a:tc>
              </a:tr>
              <a:tr h="402663">
                <a:tc>
                  <a:txBody>
                    <a:bodyPr/>
                    <a:lstStyle/>
                    <a:p>
                      <a:pPr algn="ctr" rtl="1">
                        <a:lnSpc>
                          <a:spcPct val="115000"/>
                        </a:lnSpc>
                        <a:spcAft>
                          <a:spcPts val="0"/>
                        </a:spcAft>
                      </a:pPr>
                      <a:r>
                        <a:rPr lang="ar-IQ" sz="1600" dirty="0">
                          <a:solidFill>
                            <a:schemeClr val="tx1"/>
                          </a:solidFill>
                          <a:effectLst/>
                        </a:rPr>
                        <a:t>المضيف</a:t>
                      </a:r>
                      <a:endParaRPr lang="en-US" sz="1100" dirty="0">
                        <a:solidFill>
                          <a:schemeClr val="tx1"/>
                        </a:solidFill>
                        <a:effectLst/>
                        <a:latin typeface="Calibri"/>
                        <a:ea typeface="Calibri"/>
                        <a:cs typeface="Arial"/>
                      </a:endParaRPr>
                    </a:p>
                  </a:txBody>
                  <a:tcPr marL="68580" marR="68580" marT="0" marB="0"/>
                </a:tc>
                <a:tc>
                  <a:txBody>
                    <a:bodyPr/>
                    <a:lstStyle/>
                    <a:p>
                      <a:pPr algn="ctr" rtl="1">
                        <a:lnSpc>
                          <a:spcPct val="115000"/>
                        </a:lnSpc>
                        <a:spcAft>
                          <a:spcPts val="0"/>
                        </a:spcAft>
                      </a:pPr>
                      <a:r>
                        <a:rPr lang="ar-IQ" sz="1600" b="1" dirty="0">
                          <a:solidFill>
                            <a:schemeClr val="tx1"/>
                          </a:solidFill>
                          <a:effectLst/>
                        </a:rPr>
                        <a:t>الزائر</a:t>
                      </a:r>
                      <a:endParaRPr lang="en-US" sz="1100" b="1" dirty="0">
                        <a:solidFill>
                          <a:schemeClr val="tx1"/>
                        </a:solidFill>
                        <a:effectLst/>
                        <a:latin typeface="Calibri"/>
                        <a:ea typeface="Calibri"/>
                        <a:cs typeface="Arial"/>
                      </a:endParaRPr>
                    </a:p>
                  </a:txBody>
                  <a:tcPr marL="68580" marR="68580" marT="0" marB="0"/>
                </a:tc>
              </a:tr>
              <a:tr h="812664">
                <a:tc>
                  <a:txBody>
                    <a:bodyPr/>
                    <a:lstStyle/>
                    <a:p>
                      <a:pPr algn="ctr" rtl="1">
                        <a:lnSpc>
                          <a:spcPct val="115000"/>
                        </a:lnSpc>
                        <a:spcAft>
                          <a:spcPts val="0"/>
                        </a:spcAft>
                      </a:pPr>
                      <a:r>
                        <a:rPr lang="ar-IQ" sz="1600" dirty="0">
                          <a:solidFill>
                            <a:schemeClr val="tx1"/>
                          </a:solidFill>
                          <a:effectLst/>
                        </a:rPr>
                        <a:t>خلق فرص عمل</a:t>
                      </a:r>
                      <a:endParaRPr lang="en-US" sz="1100" dirty="0">
                        <a:solidFill>
                          <a:schemeClr val="tx1"/>
                        </a:solidFill>
                        <a:effectLst/>
                      </a:endParaRPr>
                    </a:p>
                    <a:p>
                      <a:pPr algn="ctr" rtl="1">
                        <a:lnSpc>
                          <a:spcPct val="115000"/>
                        </a:lnSpc>
                        <a:spcAft>
                          <a:spcPts val="0"/>
                        </a:spcAft>
                      </a:pPr>
                      <a:r>
                        <a:rPr lang="ar-IQ" sz="1600" dirty="0">
                          <a:solidFill>
                            <a:schemeClr val="tx1"/>
                          </a:solidFill>
                          <a:effectLst/>
                        </a:rPr>
                        <a:t> واقتصاد متنوع</a:t>
                      </a:r>
                      <a:endParaRPr lang="en-US" sz="1100" dirty="0">
                        <a:solidFill>
                          <a:schemeClr val="tx1"/>
                        </a:solidFill>
                        <a:effectLst/>
                        <a:latin typeface="Calibri"/>
                        <a:ea typeface="Calibri"/>
                        <a:cs typeface="Arial"/>
                      </a:endParaRPr>
                    </a:p>
                  </a:txBody>
                  <a:tcPr marL="68580" marR="68580" marT="0" marB="0"/>
                </a:tc>
                <a:tc>
                  <a:txBody>
                    <a:bodyPr/>
                    <a:lstStyle/>
                    <a:p>
                      <a:pPr algn="ctr" rtl="1">
                        <a:lnSpc>
                          <a:spcPct val="115000"/>
                        </a:lnSpc>
                        <a:spcAft>
                          <a:spcPts val="0"/>
                        </a:spcAft>
                      </a:pPr>
                      <a:endParaRPr lang="ar-IQ" sz="1600" b="1" dirty="0" smtClean="0">
                        <a:solidFill>
                          <a:schemeClr val="tx1"/>
                        </a:solidFill>
                        <a:effectLst/>
                      </a:endParaRPr>
                    </a:p>
                    <a:p>
                      <a:pPr algn="ctr" rtl="1">
                        <a:lnSpc>
                          <a:spcPct val="115000"/>
                        </a:lnSpc>
                        <a:spcAft>
                          <a:spcPts val="0"/>
                        </a:spcAft>
                      </a:pPr>
                      <a:r>
                        <a:rPr lang="ar-IQ" sz="1600" b="1" dirty="0" smtClean="0">
                          <a:solidFill>
                            <a:schemeClr val="tx1"/>
                          </a:solidFill>
                          <a:effectLst/>
                        </a:rPr>
                        <a:t>المشاريع </a:t>
                      </a:r>
                      <a:r>
                        <a:rPr lang="ar-IQ" sz="1600" b="1" dirty="0">
                          <a:solidFill>
                            <a:schemeClr val="tx1"/>
                          </a:solidFill>
                          <a:effectLst/>
                        </a:rPr>
                        <a:t>المتنافسة والسياحة</a:t>
                      </a:r>
                      <a:endParaRPr lang="en-US" sz="1100" b="1" dirty="0">
                        <a:solidFill>
                          <a:schemeClr val="tx1"/>
                        </a:solidFill>
                        <a:effectLst/>
                        <a:latin typeface="Calibri"/>
                        <a:ea typeface="Calibri"/>
                        <a:cs typeface="Arial"/>
                      </a:endParaRPr>
                    </a:p>
                  </a:txBody>
                  <a:tcPr marL="68580" marR="68580" marT="0" marB="0"/>
                </a:tc>
              </a:tr>
              <a:tr h="640571">
                <a:tc>
                  <a:txBody>
                    <a:bodyPr/>
                    <a:lstStyle/>
                    <a:p>
                      <a:pPr algn="ctr" rtl="1">
                        <a:lnSpc>
                          <a:spcPct val="115000"/>
                        </a:lnSpc>
                        <a:spcAft>
                          <a:spcPts val="0"/>
                        </a:spcAft>
                      </a:pPr>
                      <a:r>
                        <a:rPr lang="ar-IQ" sz="1600" dirty="0">
                          <a:solidFill>
                            <a:schemeClr val="tx1"/>
                          </a:solidFill>
                          <a:effectLst/>
                        </a:rPr>
                        <a:t>ثروة اقتصادية ومتماسكة</a:t>
                      </a:r>
                      <a:endParaRPr lang="en-US" sz="1100" dirty="0">
                        <a:solidFill>
                          <a:schemeClr val="tx1"/>
                        </a:solidFill>
                        <a:effectLst/>
                        <a:latin typeface="Calibri"/>
                        <a:ea typeface="Calibri"/>
                        <a:cs typeface="Arial"/>
                      </a:endParaRPr>
                    </a:p>
                  </a:txBody>
                  <a:tcPr marL="68580" marR="68580" marT="0" marB="0"/>
                </a:tc>
                <a:tc>
                  <a:txBody>
                    <a:bodyPr/>
                    <a:lstStyle/>
                    <a:p>
                      <a:pPr algn="ctr" rtl="1">
                        <a:lnSpc>
                          <a:spcPct val="115000"/>
                        </a:lnSpc>
                        <a:spcAft>
                          <a:spcPts val="0"/>
                        </a:spcAft>
                      </a:pPr>
                      <a:r>
                        <a:rPr lang="ar-IQ" sz="1600" b="1" dirty="0" smtClean="0">
                          <a:solidFill>
                            <a:schemeClr val="tx1"/>
                          </a:solidFill>
                          <a:effectLst/>
                        </a:rPr>
                        <a:t>جودة </a:t>
                      </a:r>
                      <a:r>
                        <a:rPr lang="ar-IQ" sz="1600" b="1" dirty="0">
                          <a:solidFill>
                            <a:schemeClr val="tx1"/>
                          </a:solidFill>
                          <a:effectLst/>
                        </a:rPr>
                        <a:t>المنتوج</a:t>
                      </a:r>
                      <a:endParaRPr lang="en-US" sz="1100" b="1" dirty="0">
                        <a:solidFill>
                          <a:schemeClr val="tx1"/>
                        </a:solidFill>
                        <a:effectLst/>
                        <a:latin typeface="Calibri"/>
                        <a:ea typeface="Calibri"/>
                        <a:cs typeface="Arial"/>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2503193"/>
              </p:ext>
            </p:extLst>
          </p:nvPr>
        </p:nvGraphicFramePr>
        <p:xfrm>
          <a:off x="5401433" y="3284984"/>
          <a:ext cx="2986304" cy="2749804"/>
        </p:xfrm>
        <a:graphic>
          <a:graphicData uri="http://schemas.openxmlformats.org/drawingml/2006/table">
            <a:tbl>
              <a:tblPr rtl="1" firstRow="1" firstCol="1" bandRow="1">
                <a:tableStyleId>{284E427A-3D55-4303-BF80-6455036E1DE7}</a:tableStyleId>
              </a:tblPr>
              <a:tblGrid>
                <a:gridCol w="1313815"/>
                <a:gridCol w="1672489"/>
              </a:tblGrid>
              <a:tr h="564896">
                <a:tc gridSpan="2">
                  <a:txBody>
                    <a:bodyPr/>
                    <a:lstStyle/>
                    <a:p>
                      <a:pPr algn="ctr" rtl="1">
                        <a:lnSpc>
                          <a:spcPct val="115000"/>
                        </a:lnSpc>
                        <a:spcAft>
                          <a:spcPts val="0"/>
                        </a:spcAft>
                      </a:pPr>
                      <a:r>
                        <a:rPr lang="ar-IQ" sz="1800" dirty="0">
                          <a:effectLst/>
                        </a:rPr>
                        <a:t>المنافع الاجتماعية</a:t>
                      </a:r>
                      <a:endParaRPr lang="en-US" sz="1100" dirty="0">
                        <a:effectLst/>
                        <a:latin typeface="Calibri"/>
                        <a:ea typeface="Calibri"/>
                        <a:cs typeface="Arial"/>
                      </a:endParaRPr>
                    </a:p>
                  </a:txBody>
                  <a:tcPr marL="68580" marR="68580" marT="0" marB="0"/>
                </a:tc>
                <a:tc hMerge="1">
                  <a:txBody>
                    <a:bodyPr/>
                    <a:lstStyle/>
                    <a:p>
                      <a:pPr rtl="1"/>
                      <a:endParaRPr lang="ar-IQ"/>
                    </a:p>
                  </a:txBody>
                  <a:tcPr/>
                </a:tc>
              </a:tr>
              <a:tr h="0">
                <a:tc>
                  <a:txBody>
                    <a:bodyPr/>
                    <a:lstStyle/>
                    <a:p>
                      <a:pPr algn="ctr" rtl="1">
                        <a:lnSpc>
                          <a:spcPct val="115000"/>
                        </a:lnSpc>
                        <a:spcAft>
                          <a:spcPts val="0"/>
                        </a:spcAft>
                      </a:pPr>
                      <a:r>
                        <a:rPr lang="ar-IQ" sz="1600" dirty="0">
                          <a:effectLst/>
                        </a:rPr>
                        <a:t>المضيف</a:t>
                      </a:r>
                      <a:endParaRPr lang="en-US" sz="1100" dirty="0">
                        <a:effectLst/>
                        <a:latin typeface="Calibri"/>
                        <a:ea typeface="Calibri"/>
                        <a:cs typeface="Arial"/>
                      </a:endParaRPr>
                    </a:p>
                  </a:txBody>
                  <a:tcPr marL="68580" marR="68580" marT="0" marB="0"/>
                </a:tc>
                <a:tc>
                  <a:txBody>
                    <a:bodyPr/>
                    <a:lstStyle/>
                    <a:p>
                      <a:pPr algn="ctr" rtl="1">
                        <a:lnSpc>
                          <a:spcPct val="115000"/>
                        </a:lnSpc>
                        <a:spcAft>
                          <a:spcPts val="0"/>
                        </a:spcAft>
                      </a:pPr>
                      <a:r>
                        <a:rPr lang="ar-IQ" sz="1600" b="1" dirty="0">
                          <a:effectLst/>
                        </a:rPr>
                        <a:t>الزائر</a:t>
                      </a:r>
                      <a:endParaRPr lang="en-US" sz="1100" b="1" dirty="0">
                        <a:effectLst/>
                        <a:latin typeface="Calibri"/>
                        <a:ea typeface="Calibri"/>
                        <a:cs typeface="Arial"/>
                      </a:endParaRPr>
                    </a:p>
                  </a:txBody>
                  <a:tcPr marL="68580" marR="68580" marT="0" marB="0"/>
                </a:tc>
              </a:tr>
              <a:tr h="0">
                <a:tc>
                  <a:txBody>
                    <a:bodyPr/>
                    <a:lstStyle/>
                    <a:p>
                      <a:pPr algn="ctr" rtl="1">
                        <a:lnSpc>
                          <a:spcPct val="115000"/>
                        </a:lnSpc>
                        <a:spcAft>
                          <a:spcPts val="0"/>
                        </a:spcAft>
                      </a:pPr>
                      <a:r>
                        <a:rPr lang="ar-IQ" sz="1600" dirty="0">
                          <a:effectLst/>
                        </a:rPr>
                        <a:t>عرض فرص العمل</a:t>
                      </a:r>
                      <a:endParaRPr lang="en-US" sz="1100" dirty="0">
                        <a:effectLst/>
                        <a:latin typeface="Calibri"/>
                        <a:ea typeface="Calibri"/>
                        <a:cs typeface="Arial"/>
                      </a:endParaRPr>
                    </a:p>
                  </a:txBody>
                  <a:tcPr marL="68580" marR="68580" marT="0" marB="0"/>
                </a:tc>
                <a:tc>
                  <a:txBody>
                    <a:bodyPr/>
                    <a:lstStyle/>
                    <a:p>
                      <a:pPr algn="ctr" rtl="1">
                        <a:lnSpc>
                          <a:spcPct val="115000"/>
                        </a:lnSpc>
                        <a:spcAft>
                          <a:spcPts val="0"/>
                        </a:spcAft>
                      </a:pPr>
                      <a:r>
                        <a:rPr lang="ar-IQ" sz="1600" b="1" dirty="0">
                          <a:effectLst/>
                        </a:rPr>
                        <a:t>سلام،امان،استرخاء</a:t>
                      </a:r>
                      <a:r>
                        <a:rPr lang="ar-IQ" sz="1600" b="1" dirty="0" smtClean="0">
                          <a:effectLst/>
                        </a:rPr>
                        <a:t>،</a:t>
                      </a:r>
                    </a:p>
                    <a:p>
                      <a:pPr algn="ctr" rtl="1">
                        <a:lnSpc>
                          <a:spcPct val="115000"/>
                        </a:lnSpc>
                        <a:spcAft>
                          <a:spcPts val="0"/>
                        </a:spcAft>
                      </a:pPr>
                      <a:r>
                        <a:rPr lang="ar-IQ" sz="1600" b="1" dirty="0" smtClean="0">
                          <a:effectLst/>
                        </a:rPr>
                        <a:t>تحفيز </a:t>
                      </a:r>
                      <a:r>
                        <a:rPr lang="ar-IQ" sz="1600" b="1" dirty="0">
                          <a:effectLst/>
                        </a:rPr>
                        <a:t>فكري</a:t>
                      </a:r>
                      <a:endParaRPr lang="en-US" sz="1100" b="1" dirty="0">
                        <a:effectLst/>
                        <a:latin typeface="Calibri"/>
                        <a:ea typeface="Calibri"/>
                        <a:cs typeface="Arial"/>
                      </a:endParaRPr>
                    </a:p>
                  </a:txBody>
                  <a:tcPr marL="68580" marR="68580" marT="0" marB="0"/>
                </a:tc>
              </a:tr>
              <a:tr h="1343660">
                <a:tc>
                  <a:txBody>
                    <a:bodyPr/>
                    <a:lstStyle/>
                    <a:p>
                      <a:pPr algn="ctr" rtl="1">
                        <a:lnSpc>
                          <a:spcPct val="115000"/>
                        </a:lnSpc>
                        <a:spcAft>
                          <a:spcPts val="0"/>
                        </a:spcAft>
                      </a:pPr>
                      <a:r>
                        <a:rPr lang="ar-IQ" sz="1600" dirty="0">
                          <a:effectLst/>
                        </a:rPr>
                        <a:t>تماسك اجتماعي وعدالة اجتماعية</a:t>
                      </a:r>
                      <a:endParaRPr lang="en-US" sz="1100" dirty="0">
                        <a:effectLst/>
                        <a:latin typeface="Calibri"/>
                        <a:ea typeface="Calibri"/>
                        <a:cs typeface="Arial"/>
                      </a:endParaRPr>
                    </a:p>
                  </a:txBody>
                  <a:tcPr marL="68580" marR="68580" marT="0" marB="0"/>
                </a:tc>
                <a:tc>
                  <a:txBody>
                    <a:bodyPr/>
                    <a:lstStyle/>
                    <a:p>
                      <a:pPr algn="ctr" rtl="1">
                        <a:lnSpc>
                          <a:spcPct val="115000"/>
                        </a:lnSpc>
                        <a:spcAft>
                          <a:spcPts val="0"/>
                        </a:spcAft>
                      </a:pPr>
                      <a:r>
                        <a:rPr lang="ar-IQ" sz="1600" b="1" dirty="0">
                          <a:effectLst/>
                        </a:rPr>
                        <a:t>اتصال شخصي وتبادل ثقافي</a:t>
                      </a:r>
                      <a:endParaRPr lang="en-US" sz="1100" b="1" dirty="0">
                        <a:effectLst/>
                        <a:latin typeface="Calibri"/>
                        <a:ea typeface="Calibri"/>
                        <a:cs typeface="Arial"/>
                      </a:endParaRP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59664431"/>
              </p:ext>
            </p:extLst>
          </p:nvPr>
        </p:nvGraphicFramePr>
        <p:xfrm>
          <a:off x="827584" y="3356992"/>
          <a:ext cx="3258641" cy="2664295"/>
        </p:xfrm>
        <a:graphic>
          <a:graphicData uri="http://schemas.openxmlformats.org/drawingml/2006/table">
            <a:tbl>
              <a:tblPr rtl="1" firstRow="1" firstCol="1" bandRow="1">
                <a:tableStyleId>{284E427A-3D55-4303-BF80-6455036E1DE7}</a:tableStyleId>
              </a:tblPr>
              <a:tblGrid>
                <a:gridCol w="1630758"/>
                <a:gridCol w="1627883"/>
              </a:tblGrid>
              <a:tr h="524860">
                <a:tc gridSpan="2">
                  <a:txBody>
                    <a:bodyPr/>
                    <a:lstStyle/>
                    <a:p>
                      <a:pPr algn="ctr" rtl="1">
                        <a:lnSpc>
                          <a:spcPct val="115000"/>
                        </a:lnSpc>
                        <a:spcAft>
                          <a:spcPts val="0"/>
                        </a:spcAft>
                      </a:pPr>
                      <a:r>
                        <a:rPr lang="ar-IQ" sz="1800" dirty="0">
                          <a:effectLst/>
                        </a:rPr>
                        <a:t>المنافع البيئية</a:t>
                      </a:r>
                      <a:endParaRPr lang="en-US" sz="1100" dirty="0">
                        <a:effectLst/>
                        <a:latin typeface="Calibri"/>
                        <a:ea typeface="Calibri"/>
                        <a:cs typeface="Arial"/>
                      </a:endParaRPr>
                    </a:p>
                  </a:txBody>
                  <a:tcPr marL="68580" marR="68580" marT="0" marB="0"/>
                </a:tc>
                <a:tc hMerge="1">
                  <a:txBody>
                    <a:bodyPr/>
                    <a:lstStyle/>
                    <a:p>
                      <a:pPr rtl="1"/>
                      <a:endParaRPr lang="ar-IQ"/>
                    </a:p>
                  </a:txBody>
                  <a:tcPr/>
                </a:tc>
              </a:tr>
              <a:tr h="340656">
                <a:tc>
                  <a:txBody>
                    <a:bodyPr/>
                    <a:lstStyle/>
                    <a:p>
                      <a:pPr algn="ctr" rtl="1">
                        <a:lnSpc>
                          <a:spcPct val="115000"/>
                        </a:lnSpc>
                        <a:spcAft>
                          <a:spcPts val="0"/>
                        </a:spcAft>
                      </a:pPr>
                      <a:r>
                        <a:rPr lang="ar-IQ" sz="1600" dirty="0">
                          <a:solidFill>
                            <a:schemeClr val="tx1"/>
                          </a:solidFill>
                          <a:effectLst/>
                        </a:rPr>
                        <a:t>المضيف</a:t>
                      </a:r>
                      <a:endParaRPr lang="en-US" sz="1100" dirty="0">
                        <a:solidFill>
                          <a:schemeClr val="tx1"/>
                        </a:solidFill>
                        <a:effectLst/>
                        <a:latin typeface="Calibri"/>
                        <a:ea typeface="Calibri"/>
                        <a:cs typeface="Arial"/>
                      </a:endParaRPr>
                    </a:p>
                  </a:txBody>
                  <a:tcPr marL="68580" marR="68580" marT="0" marB="0"/>
                </a:tc>
                <a:tc>
                  <a:txBody>
                    <a:bodyPr/>
                    <a:lstStyle/>
                    <a:p>
                      <a:pPr algn="ctr" rtl="1">
                        <a:lnSpc>
                          <a:spcPct val="115000"/>
                        </a:lnSpc>
                        <a:spcAft>
                          <a:spcPts val="0"/>
                        </a:spcAft>
                      </a:pPr>
                      <a:r>
                        <a:rPr lang="ar-IQ" sz="1600" b="1" dirty="0">
                          <a:solidFill>
                            <a:schemeClr val="tx1"/>
                          </a:solidFill>
                          <a:effectLst/>
                        </a:rPr>
                        <a:t>الزائر</a:t>
                      </a:r>
                      <a:endParaRPr lang="en-US" sz="1100" b="1" dirty="0">
                        <a:solidFill>
                          <a:schemeClr val="tx1"/>
                        </a:solidFill>
                        <a:effectLst/>
                        <a:latin typeface="Calibri"/>
                        <a:ea typeface="Calibri"/>
                        <a:cs typeface="Arial"/>
                      </a:endParaRPr>
                    </a:p>
                  </a:txBody>
                  <a:tcPr marL="68580" marR="68580" marT="0" marB="0"/>
                </a:tc>
              </a:tr>
              <a:tr h="1021967">
                <a:tc>
                  <a:txBody>
                    <a:bodyPr/>
                    <a:lstStyle/>
                    <a:p>
                      <a:pPr algn="ctr" rtl="1">
                        <a:lnSpc>
                          <a:spcPct val="115000"/>
                        </a:lnSpc>
                        <a:spcAft>
                          <a:spcPts val="0"/>
                        </a:spcAft>
                      </a:pPr>
                      <a:r>
                        <a:rPr lang="ar-IQ" sz="1600" dirty="0">
                          <a:solidFill>
                            <a:schemeClr val="tx1"/>
                          </a:solidFill>
                          <a:effectLst/>
                        </a:rPr>
                        <a:t>حماية وادارة الموارد الثقافية والطبيعية وانماط من الاستهلاك</a:t>
                      </a:r>
                      <a:endParaRPr lang="en-US" sz="1100" dirty="0">
                        <a:solidFill>
                          <a:schemeClr val="tx1"/>
                        </a:solidFill>
                        <a:effectLst/>
                        <a:latin typeface="Calibri"/>
                        <a:ea typeface="Calibri"/>
                        <a:cs typeface="Arial"/>
                      </a:endParaRPr>
                    </a:p>
                  </a:txBody>
                  <a:tcPr marL="68580" marR="68580" marT="0" marB="0"/>
                </a:tc>
                <a:tc>
                  <a:txBody>
                    <a:bodyPr/>
                    <a:lstStyle/>
                    <a:p>
                      <a:pPr algn="ctr" rtl="1">
                        <a:lnSpc>
                          <a:spcPct val="115000"/>
                        </a:lnSpc>
                        <a:spcAft>
                          <a:spcPts val="0"/>
                        </a:spcAft>
                      </a:pPr>
                      <a:r>
                        <a:rPr lang="ar-IQ" sz="1600" b="1" dirty="0">
                          <a:solidFill>
                            <a:schemeClr val="tx1"/>
                          </a:solidFill>
                          <a:effectLst/>
                        </a:rPr>
                        <a:t>المناظر والطبيعة غير الملوثة ، مشاهدة التراث الثقافي</a:t>
                      </a:r>
                      <a:endParaRPr lang="en-US" sz="1100" b="1" dirty="0">
                        <a:solidFill>
                          <a:schemeClr val="tx1"/>
                        </a:solidFill>
                        <a:effectLst/>
                        <a:latin typeface="Calibri"/>
                        <a:ea typeface="Calibri"/>
                        <a:cs typeface="Arial"/>
                      </a:endParaRPr>
                    </a:p>
                  </a:txBody>
                  <a:tcPr marL="68580" marR="68580" marT="0" marB="0"/>
                </a:tc>
              </a:tr>
              <a:tr h="776812">
                <a:tc>
                  <a:txBody>
                    <a:bodyPr/>
                    <a:lstStyle/>
                    <a:p>
                      <a:pPr algn="ctr" rtl="1">
                        <a:lnSpc>
                          <a:spcPct val="115000"/>
                        </a:lnSpc>
                        <a:spcAft>
                          <a:spcPts val="0"/>
                        </a:spcAft>
                      </a:pPr>
                      <a:r>
                        <a:rPr lang="ar-IQ" sz="1600">
                          <a:solidFill>
                            <a:schemeClr val="tx1"/>
                          </a:solidFill>
                          <a:effectLst/>
                        </a:rPr>
                        <a:t>منتجات صديقة للبيئة</a:t>
                      </a:r>
                      <a:endParaRPr lang="en-US" sz="1100">
                        <a:solidFill>
                          <a:schemeClr val="tx1"/>
                        </a:solidFill>
                        <a:effectLst/>
                        <a:latin typeface="Calibri"/>
                        <a:ea typeface="Calibri"/>
                        <a:cs typeface="Arial"/>
                      </a:endParaRPr>
                    </a:p>
                  </a:txBody>
                  <a:tcPr marL="68580" marR="68580" marT="0" marB="0"/>
                </a:tc>
                <a:tc>
                  <a:txBody>
                    <a:bodyPr/>
                    <a:lstStyle/>
                    <a:p>
                      <a:pPr algn="ctr" rtl="1">
                        <a:lnSpc>
                          <a:spcPct val="115000"/>
                        </a:lnSpc>
                        <a:spcAft>
                          <a:spcPts val="0"/>
                        </a:spcAft>
                      </a:pPr>
                      <a:r>
                        <a:rPr lang="ar-IQ" sz="1600" b="1" dirty="0">
                          <a:solidFill>
                            <a:schemeClr val="tx1"/>
                          </a:solidFill>
                          <a:effectLst/>
                        </a:rPr>
                        <a:t>نشاطات متوافقة مع الثقافة والطبيعة</a:t>
                      </a:r>
                      <a:endParaRPr lang="en-US" sz="1100" b="1" dirty="0">
                        <a:solidFill>
                          <a:schemeClr val="tx1"/>
                        </a:solidFill>
                        <a:effectLst/>
                        <a:latin typeface="Calibri"/>
                        <a:ea typeface="Calibri"/>
                        <a:cs typeface="Arial"/>
                      </a:endParaRPr>
                    </a:p>
                  </a:txBody>
                  <a:tcPr marL="68580" marR="68580" marT="0" marB="0"/>
                </a:tc>
              </a:tr>
            </a:tbl>
          </a:graphicData>
        </a:graphic>
      </p:graphicFrame>
      <p:cxnSp>
        <p:nvCxnSpPr>
          <p:cNvPr id="7" name="Straight Arrow Connector 6"/>
          <p:cNvCxnSpPr/>
          <p:nvPr/>
        </p:nvCxnSpPr>
        <p:spPr>
          <a:xfrm flipH="1" flipV="1">
            <a:off x="6084168" y="2780928"/>
            <a:ext cx="792088" cy="432048"/>
          </a:xfrm>
          <a:prstGeom prst="straightConnector1">
            <a:avLst/>
          </a:prstGeom>
          <a:noFill/>
          <a:ln w="28575" cap="flat" cmpd="sng" algn="ctr">
            <a:solidFill>
              <a:sysClr val="windowText" lastClr="000000"/>
            </a:solidFill>
            <a:prstDash val="solid"/>
            <a:headEnd type="arrow"/>
            <a:tailEnd type="arrow"/>
          </a:ln>
          <a:effectLst/>
        </p:spPr>
      </p:cxnSp>
      <p:cxnSp>
        <p:nvCxnSpPr>
          <p:cNvPr id="10" name="Straight Arrow Connector 9"/>
          <p:cNvCxnSpPr/>
          <p:nvPr/>
        </p:nvCxnSpPr>
        <p:spPr>
          <a:xfrm flipH="1">
            <a:off x="4139954" y="4869160"/>
            <a:ext cx="1152126" cy="0"/>
          </a:xfrm>
          <a:prstGeom prst="straightConnector1">
            <a:avLst/>
          </a:prstGeom>
          <a:noFill/>
          <a:ln w="28575" cap="flat" cmpd="sng" algn="ctr">
            <a:solidFill>
              <a:sysClr val="windowText" lastClr="000000"/>
            </a:solidFill>
            <a:prstDash val="solid"/>
            <a:headEnd type="arrow"/>
            <a:tailEnd type="arrow"/>
          </a:ln>
          <a:effectLst/>
        </p:spPr>
      </p:cxnSp>
      <p:cxnSp>
        <p:nvCxnSpPr>
          <p:cNvPr id="11" name="Straight Arrow Connector 10"/>
          <p:cNvCxnSpPr/>
          <p:nvPr/>
        </p:nvCxnSpPr>
        <p:spPr>
          <a:xfrm flipH="1">
            <a:off x="3059832" y="2780928"/>
            <a:ext cx="432048" cy="504056"/>
          </a:xfrm>
          <a:prstGeom prst="straightConnector1">
            <a:avLst/>
          </a:prstGeom>
          <a:noFill/>
          <a:ln w="28575" cap="flat" cmpd="sng" algn="ctr">
            <a:solidFill>
              <a:sysClr val="windowText" lastClr="000000"/>
            </a:solidFill>
            <a:prstDash val="solid"/>
            <a:headEnd type="arrow"/>
            <a:tailEnd type="arrow"/>
          </a:ln>
          <a:effectLst/>
        </p:spPr>
      </p:cxnSp>
    </p:spTree>
    <p:extLst>
      <p:ext uri="{BB962C8B-B14F-4D97-AF65-F5344CB8AC3E}">
        <p14:creationId xmlns:p14="http://schemas.microsoft.com/office/powerpoint/2010/main" val="370392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332656"/>
            <a:ext cx="8229600" cy="5721499"/>
          </a:xfrm>
        </p:spPr>
        <p:txBody>
          <a:bodyPr>
            <a:normAutofit fontScale="85000" lnSpcReduction="10000"/>
          </a:bodyPr>
          <a:lstStyle/>
          <a:p>
            <a:pPr marL="0" lvl="0" indent="0" algn="ctr">
              <a:buNone/>
            </a:pPr>
            <a:r>
              <a:rPr lang="ar-IQ" dirty="0" smtClean="0"/>
              <a:t>التوصيات</a:t>
            </a:r>
          </a:p>
          <a:p>
            <a:pPr marL="514350" lvl="0" indent="-514350" algn="just">
              <a:buAutoNum type="arabicPeriod"/>
            </a:pPr>
            <a:r>
              <a:rPr lang="ar-IQ" dirty="0" smtClean="0"/>
              <a:t>استحداث </a:t>
            </a:r>
            <a:r>
              <a:rPr lang="ar-IQ" dirty="0"/>
              <a:t>إستراتيجيات وطنية وخطط عملية للتنمية المستدامة في قطاع السياحة ، وتقييم القواعد والأنظمة والإرشادات والإجراءات المطبقة ومراجعتها بحيث تتلائم مع تحقيق أهداف التنمية المستدامة للسياحة</a:t>
            </a:r>
            <a:r>
              <a:rPr lang="en-US" dirty="0"/>
              <a:t>. </a:t>
            </a:r>
            <a:r>
              <a:rPr lang="ar-IQ" dirty="0"/>
              <a:t>ويتضمن تطوير هذه القواعد والأنظمة والإرشادات والإجراءات تصديق الدول على الاتفاقيات البيئية الدولية والإقليمية والعمل على تنفيذها بشكل فعال</a:t>
            </a:r>
            <a:r>
              <a:rPr lang="en-US" dirty="0" smtClean="0"/>
              <a:t>.</a:t>
            </a:r>
          </a:p>
          <a:p>
            <a:pPr marL="514350" lvl="0" indent="-514350" algn="just">
              <a:buAutoNum type="arabicPeriod"/>
            </a:pPr>
            <a:endParaRPr lang="ar-IQ" dirty="0" smtClean="0"/>
          </a:p>
          <a:p>
            <a:pPr marL="0" lvl="0" indent="0" algn="just">
              <a:buNone/>
            </a:pPr>
            <a:r>
              <a:rPr lang="ar-IQ" dirty="0" smtClean="0"/>
              <a:t>2. وضع </a:t>
            </a:r>
            <a:r>
              <a:rPr lang="ar-IQ" dirty="0"/>
              <a:t>آليات ووسائل تنظيمية مناسبة للتقييم البيئي وتطوير الأنظمة والمعايير البيئية فيما يخص قطاع السياحة ، مع تحفيز استخدام الأدوات الاقتصادية بحيث تتضمن أسعار السلع والخدمات السياحية أي تكاليف ناجمة عن الآثار السلبية للاستخدام على البيئة ، وتوفير مفاهيم تحليل التكاليف والمنافع لسلوك الأفراد والمنظمات وإيجاد نظام لتحفيزهم على السلوك المستدام</a:t>
            </a:r>
            <a:r>
              <a:rPr lang="en-US" dirty="0"/>
              <a:t>.</a:t>
            </a:r>
          </a:p>
          <a:p>
            <a:endParaRPr lang="ar-IQ" dirty="0"/>
          </a:p>
        </p:txBody>
      </p:sp>
    </p:spTree>
    <p:extLst>
      <p:ext uri="{BB962C8B-B14F-4D97-AF65-F5344CB8AC3E}">
        <p14:creationId xmlns:p14="http://schemas.microsoft.com/office/powerpoint/2010/main" val="321466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29600" cy="5793507"/>
          </a:xfrm>
        </p:spPr>
        <p:txBody>
          <a:bodyPr/>
          <a:lstStyle/>
          <a:p>
            <a:pPr marL="0" lvl="0" indent="0" algn="just">
              <a:buNone/>
            </a:pPr>
            <a:r>
              <a:rPr lang="ar-IQ" dirty="0" smtClean="0"/>
              <a:t>3 . </a:t>
            </a:r>
            <a:r>
              <a:rPr lang="ar-IQ" dirty="0"/>
              <a:t>إنشاء مناطق محمية برية وبحرية وشاطئية وتطوير تخطيط استخدام الأرض بأسلوب أوسع نطاقًا وحماية الخط الساحلي من خلال فرض قيود على البناء</a:t>
            </a:r>
            <a:r>
              <a:rPr lang="en-US" dirty="0"/>
              <a:t>. </a:t>
            </a:r>
            <a:r>
              <a:rPr lang="ar-IQ" dirty="0"/>
              <a:t>وكذلك تطوير خطط خاصة بالمناطق السياحية لضمان أفضل استخدامات للأراضي</a:t>
            </a:r>
            <a:r>
              <a:rPr lang="en-US" dirty="0" smtClean="0"/>
              <a:t>.</a:t>
            </a:r>
          </a:p>
          <a:p>
            <a:pPr marL="0" lvl="0" indent="0" algn="just">
              <a:buNone/>
            </a:pPr>
            <a:endParaRPr lang="en-US" dirty="0"/>
          </a:p>
          <a:p>
            <a:pPr marL="0" lvl="0" indent="0" algn="just">
              <a:buNone/>
            </a:pPr>
            <a:r>
              <a:rPr lang="ar-IQ" dirty="0" smtClean="0"/>
              <a:t>4. فحص </a:t>
            </a:r>
            <a:r>
              <a:rPr lang="ar-IQ" dirty="0"/>
              <a:t>أساليب التشغيل وأعمال المؤسسات وتقييم آثارها الاقتصادية والاجتماعية والثقافية والبيئية ثم التخطيط والتوجيه لتحسين الأداء بصورة متوائمة مع السياحة المستدامة ، مثل استخدام الموارد بكفاءة ، وتقليل الهدر والنفايات وتوفير الدعم عن طريق المشروعات التجريبية وبرامج تنمية القدرات</a:t>
            </a:r>
            <a:r>
              <a:rPr lang="en-US" dirty="0"/>
              <a:t>.</a:t>
            </a:r>
          </a:p>
          <a:p>
            <a:pPr marL="0" indent="0">
              <a:buNone/>
            </a:pPr>
            <a:endParaRPr lang="ar-IQ" dirty="0"/>
          </a:p>
        </p:txBody>
      </p:sp>
    </p:spTree>
    <p:extLst>
      <p:ext uri="{BB962C8B-B14F-4D97-AF65-F5344CB8AC3E}">
        <p14:creationId xmlns:p14="http://schemas.microsoft.com/office/powerpoint/2010/main" val="2502603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lvl="0" indent="0" algn="just">
              <a:buNone/>
            </a:pPr>
            <a:r>
              <a:rPr lang="ar-IQ" dirty="0" smtClean="0"/>
              <a:t>5. العمل </a:t>
            </a:r>
            <a:r>
              <a:rPr lang="ar-IQ" dirty="0"/>
              <a:t>على تحفيز التوعية البيئية وتدريب وتعليم العاملين في قطاعات السياحة بأهمية السلوك المستدام وسبل تحقيق أهداف أجندة </a:t>
            </a:r>
            <a:r>
              <a:rPr lang="en-US" dirty="0"/>
              <a:t>– 21 </a:t>
            </a:r>
            <a:r>
              <a:rPr lang="ar-IQ" dirty="0"/>
              <a:t>وتحسين تفهم منافع وتكاليف السياحة من الجوانب البيئية والثقافية والاقتصادية والاجتماعية</a:t>
            </a:r>
            <a:r>
              <a:rPr lang="en-US" dirty="0"/>
              <a:t>.</a:t>
            </a:r>
          </a:p>
          <a:p>
            <a:pPr marL="0" lvl="0" indent="0" algn="just">
              <a:buNone/>
            </a:pPr>
            <a:r>
              <a:rPr lang="ar-IQ" dirty="0" smtClean="0"/>
              <a:t>6. تحفيز </a:t>
            </a:r>
            <a:r>
              <a:rPr lang="ar-IQ" dirty="0"/>
              <a:t>التعاون الإقليمي والدولي في مجال السياحة المستدامة لنقل الخبرات والتجارب والتقنيات وتطوير برامج خاصة لتفعيل التعاون بين الدول</a:t>
            </a:r>
            <a:r>
              <a:rPr lang="en-US" dirty="0"/>
              <a:t>.</a:t>
            </a:r>
          </a:p>
          <a:p>
            <a:pPr marL="0" lvl="0" indent="0" algn="just">
              <a:buNone/>
            </a:pPr>
            <a:r>
              <a:rPr lang="ar-IQ" dirty="0" smtClean="0"/>
              <a:t>7. تشجيع </a:t>
            </a:r>
            <a:r>
              <a:rPr lang="ar-IQ" dirty="0"/>
              <a:t>وتحفيز مبادرات القطاع الخاص والمتعلقة بالسياحة المستدامة بكافة القطاعات السياحية مثل الفنادق وشركات السفر والسياحة والنقل البرى والجوى والبحري ومؤسسات الترفيه وغيرها</a:t>
            </a:r>
            <a:r>
              <a:rPr lang="en-US" dirty="0"/>
              <a:t>.</a:t>
            </a:r>
          </a:p>
          <a:p>
            <a:pPr marL="0" indent="0">
              <a:buNone/>
            </a:pPr>
            <a:endParaRPr lang="ar-IQ" dirty="0"/>
          </a:p>
        </p:txBody>
      </p:sp>
    </p:spTree>
    <p:extLst>
      <p:ext uri="{BB962C8B-B14F-4D97-AF65-F5344CB8AC3E}">
        <p14:creationId xmlns:p14="http://schemas.microsoft.com/office/powerpoint/2010/main" val="271794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789</Words>
  <Application>Microsoft Office PowerPoint</Application>
  <PresentationFormat>On-screen Show (4:3)</PresentationFormat>
  <Paragraphs>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السياحة المستدامة في العراق- طموح - تخطيط - تنمية – واقع  ورقة عمل مقدمة الى الندوة الاولى  التي تٌقيمها كلية السياحة وادارة الفنادق في  6 / 5/ 2015   اعداد الاستاذ المساعد الدكتور نوفل عبد الرضا الكُمري </vt:lpstr>
      <vt:lpstr>PowerPoint Presentation</vt:lpstr>
      <vt:lpstr>PowerPoint Presentation</vt:lpstr>
      <vt:lpstr>PowerPoint Presentation</vt:lpstr>
      <vt:lpstr>مكونات السياحة المستدامة</vt:lpstr>
      <vt:lpstr>منافع السياحة المستدامة</vt:lpstr>
      <vt:lpstr>PowerPoint Presentation</vt:lpstr>
      <vt:lpstr>PowerPoint Presentation</vt:lpstr>
      <vt:lpstr>PowerPoint Presentation</vt:lpstr>
      <vt:lpstr>PowerPoint Presentation</vt:lpstr>
      <vt:lpstr>PowerPoint Presentation</vt:lpstr>
      <vt:lpstr>شكرا لحسن اصغائكم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dell_pc</dc:creator>
  <cp:lastModifiedBy>dell_pc</cp:lastModifiedBy>
  <cp:revision>20</cp:revision>
  <dcterms:created xsi:type="dcterms:W3CDTF">2015-04-27T02:08:08Z</dcterms:created>
  <dcterms:modified xsi:type="dcterms:W3CDTF">2015-05-05T19:29:16Z</dcterms:modified>
</cp:coreProperties>
</file>