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8" r:id="rId2"/>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9EF638D-9E81-4827-86C7-1AB153DC28C9}" type="datetimeFigureOut">
              <a:rPr lang="ar-IQ" smtClean="0"/>
              <a:t>16/03/1438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51790EA-3F19-41BD-9690-DFDC5C492602}" type="slidenum">
              <a:rPr lang="ar-IQ" smtClean="0"/>
              <a:t>‹#›</a:t>
            </a:fld>
            <a:endParaRPr lang="ar-IQ"/>
          </a:p>
        </p:txBody>
      </p:sp>
    </p:spTree>
    <p:extLst>
      <p:ext uri="{BB962C8B-B14F-4D97-AF65-F5344CB8AC3E}">
        <p14:creationId xmlns:p14="http://schemas.microsoft.com/office/powerpoint/2010/main" val="3345909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9EF638D-9E81-4827-86C7-1AB153DC28C9}" type="datetimeFigureOut">
              <a:rPr lang="ar-IQ" smtClean="0"/>
              <a:t>16/03/1438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51790EA-3F19-41BD-9690-DFDC5C492602}" type="slidenum">
              <a:rPr lang="ar-IQ" smtClean="0"/>
              <a:t>‹#›</a:t>
            </a:fld>
            <a:endParaRPr lang="ar-IQ"/>
          </a:p>
        </p:txBody>
      </p:sp>
    </p:spTree>
    <p:extLst>
      <p:ext uri="{BB962C8B-B14F-4D97-AF65-F5344CB8AC3E}">
        <p14:creationId xmlns:p14="http://schemas.microsoft.com/office/powerpoint/2010/main" val="1392278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9EF638D-9E81-4827-86C7-1AB153DC28C9}" type="datetimeFigureOut">
              <a:rPr lang="ar-IQ" smtClean="0"/>
              <a:t>16/03/1438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51790EA-3F19-41BD-9690-DFDC5C492602}" type="slidenum">
              <a:rPr lang="ar-IQ" smtClean="0"/>
              <a:t>‹#›</a:t>
            </a:fld>
            <a:endParaRPr lang="ar-IQ"/>
          </a:p>
        </p:txBody>
      </p:sp>
    </p:spTree>
    <p:extLst>
      <p:ext uri="{BB962C8B-B14F-4D97-AF65-F5344CB8AC3E}">
        <p14:creationId xmlns:p14="http://schemas.microsoft.com/office/powerpoint/2010/main" val="2340324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9EF638D-9E81-4827-86C7-1AB153DC28C9}" type="datetimeFigureOut">
              <a:rPr lang="ar-IQ" smtClean="0"/>
              <a:t>16/03/1438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51790EA-3F19-41BD-9690-DFDC5C492602}" type="slidenum">
              <a:rPr lang="ar-IQ" smtClean="0"/>
              <a:t>‹#›</a:t>
            </a:fld>
            <a:endParaRPr lang="ar-IQ"/>
          </a:p>
        </p:txBody>
      </p:sp>
    </p:spTree>
    <p:extLst>
      <p:ext uri="{BB962C8B-B14F-4D97-AF65-F5344CB8AC3E}">
        <p14:creationId xmlns:p14="http://schemas.microsoft.com/office/powerpoint/2010/main" val="3534617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EF638D-9E81-4827-86C7-1AB153DC28C9}" type="datetimeFigureOut">
              <a:rPr lang="ar-IQ" smtClean="0"/>
              <a:t>16/03/1438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51790EA-3F19-41BD-9690-DFDC5C492602}" type="slidenum">
              <a:rPr lang="ar-IQ" smtClean="0"/>
              <a:t>‹#›</a:t>
            </a:fld>
            <a:endParaRPr lang="ar-IQ"/>
          </a:p>
        </p:txBody>
      </p:sp>
    </p:spTree>
    <p:extLst>
      <p:ext uri="{BB962C8B-B14F-4D97-AF65-F5344CB8AC3E}">
        <p14:creationId xmlns:p14="http://schemas.microsoft.com/office/powerpoint/2010/main" val="4252668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9EF638D-9E81-4827-86C7-1AB153DC28C9}" type="datetimeFigureOut">
              <a:rPr lang="ar-IQ" smtClean="0"/>
              <a:t>16/03/1438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51790EA-3F19-41BD-9690-DFDC5C492602}" type="slidenum">
              <a:rPr lang="ar-IQ" smtClean="0"/>
              <a:t>‹#›</a:t>
            </a:fld>
            <a:endParaRPr lang="ar-IQ"/>
          </a:p>
        </p:txBody>
      </p:sp>
    </p:spTree>
    <p:extLst>
      <p:ext uri="{BB962C8B-B14F-4D97-AF65-F5344CB8AC3E}">
        <p14:creationId xmlns:p14="http://schemas.microsoft.com/office/powerpoint/2010/main" val="1714058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9EF638D-9E81-4827-86C7-1AB153DC28C9}" type="datetimeFigureOut">
              <a:rPr lang="ar-IQ" smtClean="0"/>
              <a:t>16/03/1438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51790EA-3F19-41BD-9690-DFDC5C492602}" type="slidenum">
              <a:rPr lang="ar-IQ" smtClean="0"/>
              <a:t>‹#›</a:t>
            </a:fld>
            <a:endParaRPr lang="ar-IQ"/>
          </a:p>
        </p:txBody>
      </p:sp>
    </p:spTree>
    <p:extLst>
      <p:ext uri="{BB962C8B-B14F-4D97-AF65-F5344CB8AC3E}">
        <p14:creationId xmlns:p14="http://schemas.microsoft.com/office/powerpoint/2010/main" val="3304951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9EF638D-9E81-4827-86C7-1AB153DC28C9}" type="datetimeFigureOut">
              <a:rPr lang="ar-IQ" smtClean="0"/>
              <a:t>16/03/1438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51790EA-3F19-41BD-9690-DFDC5C492602}" type="slidenum">
              <a:rPr lang="ar-IQ" smtClean="0"/>
              <a:t>‹#›</a:t>
            </a:fld>
            <a:endParaRPr lang="ar-IQ"/>
          </a:p>
        </p:txBody>
      </p:sp>
    </p:spTree>
    <p:extLst>
      <p:ext uri="{BB962C8B-B14F-4D97-AF65-F5344CB8AC3E}">
        <p14:creationId xmlns:p14="http://schemas.microsoft.com/office/powerpoint/2010/main" val="174861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EF638D-9E81-4827-86C7-1AB153DC28C9}" type="datetimeFigureOut">
              <a:rPr lang="ar-IQ" smtClean="0"/>
              <a:t>16/03/1438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51790EA-3F19-41BD-9690-DFDC5C492602}" type="slidenum">
              <a:rPr lang="ar-IQ" smtClean="0"/>
              <a:t>‹#›</a:t>
            </a:fld>
            <a:endParaRPr lang="ar-IQ"/>
          </a:p>
        </p:txBody>
      </p:sp>
    </p:spTree>
    <p:extLst>
      <p:ext uri="{BB962C8B-B14F-4D97-AF65-F5344CB8AC3E}">
        <p14:creationId xmlns:p14="http://schemas.microsoft.com/office/powerpoint/2010/main" val="1283352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EF638D-9E81-4827-86C7-1AB153DC28C9}" type="datetimeFigureOut">
              <a:rPr lang="ar-IQ" smtClean="0"/>
              <a:t>16/03/1438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51790EA-3F19-41BD-9690-DFDC5C492602}" type="slidenum">
              <a:rPr lang="ar-IQ" smtClean="0"/>
              <a:t>‹#›</a:t>
            </a:fld>
            <a:endParaRPr lang="ar-IQ"/>
          </a:p>
        </p:txBody>
      </p:sp>
    </p:spTree>
    <p:extLst>
      <p:ext uri="{BB962C8B-B14F-4D97-AF65-F5344CB8AC3E}">
        <p14:creationId xmlns:p14="http://schemas.microsoft.com/office/powerpoint/2010/main" val="340648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EF638D-9E81-4827-86C7-1AB153DC28C9}" type="datetimeFigureOut">
              <a:rPr lang="ar-IQ" smtClean="0"/>
              <a:t>16/03/1438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51790EA-3F19-41BD-9690-DFDC5C492602}" type="slidenum">
              <a:rPr lang="ar-IQ" smtClean="0"/>
              <a:t>‹#›</a:t>
            </a:fld>
            <a:endParaRPr lang="ar-IQ"/>
          </a:p>
        </p:txBody>
      </p:sp>
    </p:spTree>
    <p:extLst>
      <p:ext uri="{BB962C8B-B14F-4D97-AF65-F5344CB8AC3E}">
        <p14:creationId xmlns:p14="http://schemas.microsoft.com/office/powerpoint/2010/main" val="4059620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9EF638D-9E81-4827-86C7-1AB153DC28C9}" type="datetimeFigureOut">
              <a:rPr lang="ar-IQ" smtClean="0"/>
              <a:t>16/03/1438</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51790EA-3F19-41BD-9690-DFDC5C492602}" type="slidenum">
              <a:rPr lang="ar-IQ" smtClean="0"/>
              <a:t>‹#›</a:t>
            </a:fld>
            <a:endParaRPr lang="ar-IQ"/>
          </a:p>
        </p:txBody>
      </p:sp>
    </p:spTree>
    <p:extLst>
      <p:ext uri="{BB962C8B-B14F-4D97-AF65-F5344CB8AC3E}">
        <p14:creationId xmlns:p14="http://schemas.microsoft.com/office/powerpoint/2010/main" val="3159704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584" y="1772816"/>
            <a:ext cx="7560840" cy="3168352"/>
          </a:xfrm>
        </p:spPr>
        <p:style>
          <a:lnRef idx="1">
            <a:schemeClr val="accent2"/>
          </a:lnRef>
          <a:fillRef idx="2">
            <a:schemeClr val="accent2"/>
          </a:fillRef>
          <a:effectRef idx="1">
            <a:schemeClr val="accent2"/>
          </a:effectRef>
          <a:fontRef idx="minor">
            <a:schemeClr val="dk1"/>
          </a:fontRef>
        </p:style>
        <p:txBody>
          <a:bodyPr>
            <a:normAutofit/>
          </a:bodyPr>
          <a:lstStyle/>
          <a:p>
            <a:endParaRPr lang="ar-SA" dirty="0" smtClean="0"/>
          </a:p>
          <a:p>
            <a:r>
              <a:rPr lang="ar-SA" sz="4800" b="1" dirty="0" smtClean="0">
                <a:solidFill>
                  <a:schemeClr val="tx1"/>
                </a:solidFill>
                <a:latin typeface="Simplified Arabic" panose="02020603050405020304" pitchFamily="18" charset="-78"/>
                <a:cs typeface="Simplified Arabic" panose="02020603050405020304" pitchFamily="18" charset="-78"/>
              </a:rPr>
              <a:t>الادارة الاستراتيجية للموارد البشرية</a:t>
            </a:r>
          </a:p>
          <a:p>
            <a:r>
              <a:rPr lang="ar-SA" sz="2800" b="1" dirty="0">
                <a:solidFill>
                  <a:schemeClr val="tx1"/>
                </a:solidFill>
                <a:latin typeface="Simplified Arabic" panose="02020603050405020304" pitchFamily="18" charset="-78"/>
                <a:cs typeface="Simplified Arabic" panose="02020603050405020304" pitchFamily="18" charset="-78"/>
              </a:rPr>
              <a:t>محاضرة مقدمة الى طلبة مرحلة الدكتوراه </a:t>
            </a:r>
          </a:p>
          <a:p>
            <a:r>
              <a:rPr lang="ar-SA" sz="2800" b="1" dirty="0">
                <a:solidFill>
                  <a:schemeClr val="tx1"/>
                </a:solidFill>
                <a:latin typeface="Simplified Arabic" panose="02020603050405020304" pitchFamily="18" charset="-78"/>
                <a:cs typeface="Simplified Arabic" panose="02020603050405020304" pitchFamily="18" charset="-78"/>
              </a:rPr>
              <a:t>كلية العلوم السياحة / الجامعة المستنصرية</a:t>
            </a:r>
          </a:p>
        </p:txBody>
      </p:sp>
    </p:spTree>
    <p:extLst>
      <p:ext uri="{BB962C8B-B14F-4D97-AF65-F5344CB8AC3E}">
        <p14:creationId xmlns:p14="http://schemas.microsoft.com/office/powerpoint/2010/main" val="3515186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264696"/>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gn="justLow"/>
            <a:r>
              <a:rPr lang="ar-IQ" dirty="0">
                <a:ln>
                  <a:solidFill>
                    <a:schemeClr val="tx1"/>
                  </a:solidFill>
                </a:ln>
                <a:solidFill>
                  <a:schemeClr val="tx1"/>
                </a:solidFill>
              </a:rPr>
              <a:t>6. صياغة وتكوين الإستراتيجيات: أخيرا يتطلب الأمر الإجابة على العديد من الأسئلة: ماهي إجراءات العمل التي يجب أن تتبعها المنظمة من أجل تحقيق أهدافها؟ وماهي الأهداف التشغيلية التي ستحقق خلال هذه العملية؟ وماهي التغيرات المطلوبة في الهيكل التنظيمي، العمليات الإدارية والأفراد المطلوبين؟ وبالتالي فالإجابة تكون على شكل خطة عامة </a:t>
            </a:r>
            <a:r>
              <a:rPr lang="en-US" dirty="0">
                <a:ln>
                  <a:solidFill>
                    <a:schemeClr val="tx1"/>
                  </a:solidFill>
                </a:ln>
                <a:solidFill>
                  <a:schemeClr val="tx1"/>
                </a:solidFill>
              </a:rPr>
              <a:t>Master plan</a:t>
            </a:r>
            <a:r>
              <a:rPr lang="ar-IQ" dirty="0">
                <a:ln>
                  <a:solidFill>
                    <a:schemeClr val="tx1"/>
                  </a:solidFill>
                </a:ln>
                <a:solidFill>
                  <a:schemeClr val="tx1"/>
                </a:solidFill>
              </a:rPr>
              <a:t> للمنظمة التي تحدد السبل والمداخل لتحقيق أهداف المنظمة، والإختيارات التي يمكن أن توصل إلى الأهداف المسطرة، وبالتالي تحدد إستراتيجية الموارد البشرية من أجل إستخدام مالديها من إمكانيات وبأي أسلوب، وفي أي توقيت حتى يتحقق عنها أعلى عائد ممكن وفي هذا المجال أي (مجال الموارد البشرية) يكون التركيز منصبا على تخطيط الموارد البشرية، وكيفية الحصول عليها ، وتحديد المهام والواجبات الموكلة إليهم، وتنميتها وإستخدامها الإستخدام الأمثل ، وإنهاء خدماتها، ويمثل هذا بغرض تشكيل المنظمة بطريقة سليمة، ويمثل هذا نقطة إلتقاء إستراتيجية الموارد البشرية مع الإستراتيجية العامة للمنظمة.</a:t>
            </a:r>
            <a:endParaRPr lang="en-US" dirty="0">
              <a:ln>
                <a:solidFill>
                  <a:schemeClr val="tx1"/>
                </a:solidFill>
              </a:ln>
              <a:solidFill>
                <a:schemeClr val="tx1"/>
              </a:solidFill>
            </a:endParaRPr>
          </a:p>
          <a:p>
            <a:endParaRPr lang="ar-IQ" dirty="0">
              <a:ln>
                <a:solidFill>
                  <a:schemeClr val="tx1"/>
                </a:solidFill>
              </a:ln>
              <a:solidFill>
                <a:schemeClr val="tx1"/>
              </a:solidFill>
            </a:endParaRPr>
          </a:p>
        </p:txBody>
      </p:sp>
    </p:spTree>
    <p:extLst>
      <p:ext uri="{BB962C8B-B14F-4D97-AF65-F5344CB8AC3E}">
        <p14:creationId xmlns:p14="http://schemas.microsoft.com/office/powerpoint/2010/main" val="89105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336704"/>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gn="justLow"/>
            <a:r>
              <a:rPr lang="ar-IQ" dirty="0">
                <a:ln>
                  <a:solidFill>
                    <a:schemeClr val="tx1"/>
                  </a:solidFill>
                </a:ln>
                <a:solidFill>
                  <a:schemeClr val="tx1"/>
                </a:solidFill>
              </a:rPr>
              <a:t>7. تنفيذ الإستراتيجية : يتم تنفيذ الإستراتيجية من خلال ترجمتها في شكل خطط وبرامج وموازنات تعبر كل منها عن الأنشطة التي يجب تنفيذها، والموارد المخصصة لكل منها والتوقيت المحدد للأداء ومعايير الأداء المقبول، كذلك فإن التنفيذ السليم للإستراتيجيات يعتمد على سلامة وكفاءة التنظيم الذي يعهد إليه بذلك، كما يحتاج الأمر إلى مراجعة وإعادة التنظيم لضمان الكفاءة وسهولة التدفق للأنشطة والعمليات تحقيقا للإستراتيجية، أما بالنسبة لإستراتيجية الموارد البشرية يكون التنفيذ مرتبطا بدرجة المركزية أو اللامركزية في وظائف إدارة الموارد البشرية الإستراتيجية ذاتها، فحيث تكون المركزية هي النمط السائد تتولى الإدارة المركزية للموارد البشرية تنفيذ الإستراتيجية الموضوعة والإشراف على إلتزام القطاعات المختلفة في المنطقة بمراعاة ماتفرضه الإستراتيجية ، أما في المنظمات التي تتبع النمط اللامركزي في إدارة الموراد البشرية الإستراتيجية تكون كل وحدة من وحدات المنظمة مسؤولة عن تنفيذ ما يخصها في إستراتيجية الموارد البشرية .</a:t>
            </a:r>
            <a:endParaRPr lang="en-US" dirty="0">
              <a:ln>
                <a:solidFill>
                  <a:schemeClr val="tx1"/>
                </a:solidFill>
              </a:ln>
              <a:solidFill>
                <a:schemeClr val="tx1"/>
              </a:solidFill>
            </a:endParaRPr>
          </a:p>
          <a:p>
            <a:endParaRPr lang="ar-IQ" dirty="0">
              <a:ln>
                <a:solidFill>
                  <a:schemeClr val="tx1"/>
                </a:solidFill>
              </a:ln>
              <a:solidFill>
                <a:schemeClr val="tx1"/>
              </a:solidFill>
            </a:endParaRPr>
          </a:p>
        </p:txBody>
      </p:sp>
    </p:spTree>
    <p:extLst>
      <p:ext uri="{BB962C8B-B14F-4D97-AF65-F5344CB8AC3E}">
        <p14:creationId xmlns:p14="http://schemas.microsoft.com/office/powerpoint/2010/main" val="1701176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20680"/>
          </a:xfrm>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pPr algn="justLow"/>
            <a:r>
              <a:rPr lang="ar-IQ" dirty="0">
                <a:ln>
                  <a:solidFill>
                    <a:schemeClr val="tx1"/>
                  </a:solidFill>
                </a:ln>
                <a:solidFill>
                  <a:schemeClr val="tx1"/>
                </a:solidFill>
              </a:rPr>
              <a:t>8.متابعة تنفيذ وتقييم نتائج الإستراتيجية : إن الأساس في عملية المتابعة والتقييم هو إنتاج تدفق مستمر ومنتظم من المعلومات السليمة في توقيت مناسب يكشف عما يأتي من عملية تنفيذ الإستراتيجية:</a:t>
            </a:r>
            <a:endParaRPr lang="en-US" dirty="0">
              <a:ln>
                <a:solidFill>
                  <a:schemeClr val="tx1"/>
                </a:solidFill>
              </a:ln>
              <a:solidFill>
                <a:schemeClr val="tx1"/>
              </a:solidFill>
            </a:endParaRPr>
          </a:p>
          <a:p>
            <a:pPr algn="justLow"/>
            <a:r>
              <a:rPr lang="ar-IQ" dirty="0">
                <a:ln>
                  <a:solidFill>
                    <a:schemeClr val="tx1"/>
                  </a:solidFill>
                </a:ln>
                <a:solidFill>
                  <a:schemeClr val="tx1"/>
                </a:solidFill>
              </a:rPr>
              <a:t>أ- الأداء الفعلي في مجالات الإستراتيجية المختلفة معبرا عنه بوحدات القياس المناسبة والمتفق عليها.</a:t>
            </a:r>
            <a:endParaRPr lang="en-US" dirty="0">
              <a:ln>
                <a:solidFill>
                  <a:schemeClr val="tx1"/>
                </a:solidFill>
              </a:ln>
              <a:solidFill>
                <a:schemeClr val="tx1"/>
              </a:solidFill>
            </a:endParaRPr>
          </a:p>
          <a:p>
            <a:pPr algn="justLow"/>
            <a:r>
              <a:rPr lang="ar-IQ" dirty="0">
                <a:ln>
                  <a:solidFill>
                    <a:schemeClr val="tx1"/>
                  </a:solidFill>
                </a:ln>
                <a:solidFill>
                  <a:schemeClr val="tx1"/>
                </a:solidFill>
              </a:rPr>
              <a:t>ب- مقارنة الأداء الفعلي بالمستويات المخططة (المستهدفة) للأداء وبيان الإنحرافات بين الإنجاز والمخطط والبحث في أسبابه ومصادرها.</a:t>
            </a:r>
            <a:endParaRPr lang="en-US" dirty="0">
              <a:ln>
                <a:solidFill>
                  <a:schemeClr val="tx1"/>
                </a:solidFill>
              </a:ln>
              <a:solidFill>
                <a:schemeClr val="tx1"/>
              </a:solidFill>
            </a:endParaRPr>
          </a:p>
          <a:p>
            <a:pPr algn="justLow"/>
            <a:r>
              <a:rPr lang="ar-IQ" dirty="0">
                <a:ln>
                  <a:solidFill>
                    <a:schemeClr val="tx1"/>
                  </a:solidFill>
                </a:ln>
                <a:solidFill>
                  <a:schemeClr val="tx1"/>
                </a:solidFill>
              </a:rPr>
              <a:t>جـ- وضع الحلول البديلة للوصول إلى مستوى التنفيذ المستهدف.</a:t>
            </a:r>
            <a:endParaRPr lang="en-US" dirty="0">
              <a:ln>
                <a:solidFill>
                  <a:schemeClr val="tx1"/>
                </a:solidFill>
              </a:ln>
              <a:solidFill>
                <a:schemeClr val="tx1"/>
              </a:solidFill>
            </a:endParaRPr>
          </a:p>
          <a:p>
            <a:pPr algn="justLow"/>
            <a:r>
              <a:rPr lang="ar-IQ" dirty="0">
                <a:ln>
                  <a:solidFill>
                    <a:schemeClr val="tx1"/>
                  </a:solidFill>
                </a:ln>
                <a:solidFill>
                  <a:schemeClr val="tx1"/>
                </a:solidFill>
              </a:rPr>
              <a:t>   وتتم الرقابة على تنفيذ الإستراتيجية على مستوى الرقابة الإستراتيجية للتأكد من سلامة التوجه الإستراتيجي لإدارة الموراد البشرية الإستراتيجية وكذلك على مستوى الرقابة التكتيكية، للتأكد من تطبيق الخطة الإستراتيجية وتنفيذ البرامج متوسطة المدى، وأخيرا تكون الرقابة على مستوى العمليات لمتابعة الأنشطة التفصيلية على المستوى التنفيذي المباشر قصير المدى .</a:t>
            </a:r>
            <a:endParaRPr lang="en-US" dirty="0">
              <a:ln>
                <a:solidFill>
                  <a:schemeClr val="tx1"/>
                </a:solidFill>
              </a:ln>
              <a:solidFill>
                <a:schemeClr val="tx1"/>
              </a:solidFill>
            </a:endParaRPr>
          </a:p>
          <a:p>
            <a:endParaRPr lang="ar-IQ" dirty="0">
              <a:ln>
                <a:solidFill>
                  <a:schemeClr val="tx1"/>
                </a:solidFill>
              </a:ln>
              <a:solidFill>
                <a:schemeClr val="tx1"/>
              </a:solidFill>
            </a:endParaRPr>
          </a:p>
        </p:txBody>
      </p:sp>
    </p:spTree>
    <p:extLst>
      <p:ext uri="{BB962C8B-B14F-4D97-AF65-F5344CB8AC3E}">
        <p14:creationId xmlns:p14="http://schemas.microsoft.com/office/powerpoint/2010/main" val="357450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style>
          <a:lnRef idx="1">
            <a:schemeClr val="accent2"/>
          </a:lnRef>
          <a:fillRef idx="2">
            <a:schemeClr val="accent2"/>
          </a:fillRef>
          <a:effectRef idx="1">
            <a:schemeClr val="accent2"/>
          </a:effectRef>
          <a:fontRef idx="minor">
            <a:schemeClr val="dk1"/>
          </a:fontRef>
        </p:style>
        <p:txBody>
          <a:bodyPr>
            <a:normAutofit/>
          </a:bodyPr>
          <a:lstStyle/>
          <a:p>
            <a:pPr algn="justLow"/>
            <a:r>
              <a:rPr lang="ar-IQ" dirty="0">
                <a:ln>
                  <a:solidFill>
                    <a:schemeClr val="tx1"/>
                  </a:solidFill>
                </a:ln>
                <a:solidFill>
                  <a:schemeClr val="tx1"/>
                </a:solidFill>
              </a:rPr>
              <a:t> كما تتركز تأثيرات أهم التغيرات في أسلوب عمل الموارد البشرية الإستراتيجية في ضرورة القيام بما يأتي: </a:t>
            </a:r>
            <a:endParaRPr lang="en-US" dirty="0">
              <a:ln>
                <a:solidFill>
                  <a:schemeClr val="tx1"/>
                </a:solidFill>
              </a:ln>
              <a:solidFill>
                <a:schemeClr val="tx1"/>
              </a:solidFill>
            </a:endParaRPr>
          </a:p>
          <a:p>
            <a:pPr algn="justLow"/>
            <a:r>
              <a:rPr lang="ar-IQ" dirty="0">
                <a:ln>
                  <a:solidFill>
                    <a:schemeClr val="tx1"/>
                  </a:solidFill>
                </a:ln>
                <a:solidFill>
                  <a:schemeClr val="tx1"/>
                </a:solidFill>
              </a:rPr>
              <a:t>أ- رصيد المتغيرات وتوقع أثارها المحتملة.</a:t>
            </a:r>
            <a:endParaRPr lang="en-US" dirty="0">
              <a:ln>
                <a:solidFill>
                  <a:schemeClr val="tx1"/>
                </a:solidFill>
              </a:ln>
              <a:solidFill>
                <a:schemeClr val="tx1"/>
              </a:solidFill>
            </a:endParaRPr>
          </a:p>
          <a:p>
            <a:pPr algn="justLow"/>
            <a:r>
              <a:rPr lang="ar-IQ" dirty="0">
                <a:ln>
                  <a:solidFill>
                    <a:schemeClr val="tx1"/>
                  </a:solidFill>
                </a:ln>
                <a:solidFill>
                  <a:schemeClr val="tx1"/>
                </a:solidFill>
              </a:rPr>
              <a:t>ب- الكشف عن الفرص في المناخ والإعداد لإستثمارها بمصادر القوى الذاتية للإدارة.</a:t>
            </a:r>
            <a:endParaRPr lang="en-US" dirty="0">
              <a:ln>
                <a:solidFill>
                  <a:schemeClr val="tx1"/>
                </a:solidFill>
              </a:ln>
              <a:solidFill>
                <a:schemeClr val="tx1"/>
              </a:solidFill>
            </a:endParaRPr>
          </a:p>
          <a:p>
            <a:pPr algn="justLow"/>
            <a:r>
              <a:rPr lang="ar-IQ" dirty="0">
                <a:ln>
                  <a:solidFill>
                    <a:schemeClr val="tx1"/>
                  </a:solidFill>
                </a:ln>
                <a:solidFill>
                  <a:schemeClr val="tx1"/>
                </a:solidFill>
              </a:rPr>
              <a:t>جـ- الكشف عن المعوقات في المناخ لتفاديها أو تحديد آثارها.</a:t>
            </a:r>
            <a:endParaRPr lang="en-US" dirty="0">
              <a:ln>
                <a:solidFill>
                  <a:schemeClr val="tx1"/>
                </a:solidFill>
              </a:ln>
              <a:solidFill>
                <a:schemeClr val="tx1"/>
              </a:solidFill>
            </a:endParaRPr>
          </a:p>
          <a:p>
            <a:pPr algn="justLow"/>
            <a:r>
              <a:rPr lang="ar-IQ" dirty="0">
                <a:ln>
                  <a:solidFill>
                    <a:schemeClr val="tx1"/>
                  </a:solidFill>
                </a:ln>
                <a:solidFill>
                  <a:schemeClr val="tx1"/>
                </a:solidFill>
              </a:rPr>
              <a:t>ء- الكشف عن نقاط القوة في المنظمة وتنميتها وتطويرها.</a:t>
            </a:r>
            <a:endParaRPr lang="en-US" dirty="0">
              <a:ln>
                <a:solidFill>
                  <a:schemeClr val="tx1"/>
                </a:solidFill>
              </a:ln>
              <a:solidFill>
                <a:schemeClr val="tx1"/>
              </a:solidFill>
            </a:endParaRPr>
          </a:p>
          <a:p>
            <a:pPr algn="justLow"/>
            <a:r>
              <a:rPr lang="ar-IQ" dirty="0">
                <a:ln>
                  <a:solidFill>
                    <a:schemeClr val="tx1"/>
                  </a:solidFill>
                </a:ln>
                <a:solidFill>
                  <a:schemeClr val="tx1"/>
                </a:solidFill>
              </a:rPr>
              <a:t>ه- الكشف عن نقاط الضعف في المنظمة والإعداد لعلاجها أو تحديد آثارها.</a:t>
            </a:r>
          </a:p>
        </p:txBody>
      </p:sp>
    </p:spTree>
    <p:extLst>
      <p:ext uri="{BB962C8B-B14F-4D97-AF65-F5344CB8AC3E}">
        <p14:creationId xmlns:p14="http://schemas.microsoft.com/office/powerpoint/2010/main" val="418839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404664"/>
            <a:ext cx="8496944" cy="5904656"/>
          </a:xfrm>
        </p:spPr>
        <p:style>
          <a:lnRef idx="1">
            <a:schemeClr val="accent2"/>
          </a:lnRef>
          <a:fillRef idx="2">
            <a:schemeClr val="accent2"/>
          </a:fillRef>
          <a:effectRef idx="1">
            <a:schemeClr val="accent2"/>
          </a:effectRef>
          <a:fontRef idx="minor">
            <a:schemeClr val="dk1"/>
          </a:fontRef>
        </p:style>
        <p:txBody>
          <a:bodyPr/>
          <a:lstStyle/>
          <a:p>
            <a:pPr algn="just"/>
            <a:r>
              <a:rPr lang="ar-IQ" b="1" dirty="0" smtClean="0"/>
              <a:t> </a:t>
            </a:r>
          </a:p>
          <a:p>
            <a:pPr algn="just"/>
            <a:endParaRPr lang="ar-IQ" b="1" dirty="0"/>
          </a:p>
          <a:p>
            <a:pPr algn="just"/>
            <a:r>
              <a:rPr lang="ar-IQ" sz="4000" b="1" dirty="0" smtClean="0">
                <a:ln>
                  <a:solidFill>
                    <a:schemeClr val="tx1"/>
                  </a:solidFill>
                </a:ln>
              </a:rPr>
              <a:t>تُعرف </a:t>
            </a:r>
            <a:r>
              <a:rPr lang="ar-IQ" sz="4000" b="1" dirty="0">
                <a:ln>
                  <a:solidFill>
                    <a:schemeClr val="tx1"/>
                  </a:solidFill>
                </a:ln>
              </a:rPr>
              <a:t>إدارة الموارد البشرية الإسترتيجية بأنها " تعمل على تحقيق غاية المنظمة وأهدافها ورؤيتها، وذلك من خلال ترجمة الإستراتيجية العامة للمنظمة إلى إستراتيجية تفصيلية ومتخصصة في قضايا الموارد البشرية وتتضمن مايأتي" :</a:t>
            </a:r>
            <a:endParaRPr lang="en-US" sz="4000" dirty="0">
              <a:ln>
                <a:solidFill>
                  <a:schemeClr val="tx1"/>
                </a:solidFill>
              </a:ln>
            </a:endParaRPr>
          </a:p>
          <a:p>
            <a:pPr algn="just"/>
            <a:endParaRPr lang="ar-IQ" sz="4000" dirty="0"/>
          </a:p>
        </p:txBody>
      </p:sp>
    </p:spTree>
    <p:extLst>
      <p:ext uri="{BB962C8B-B14F-4D97-AF65-F5344CB8AC3E}">
        <p14:creationId xmlns:p14="http://schemas.microsoft.com/office/powerpoint/2010/main" val="25819312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640960" cy="6192000"/>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r>
              <a:rPr lang="ar-IQ" dirty="0">
                <a:ln w="17780" cmpd="sng">
                  <a:solidFill>
                    <a:schemeClr val="tx1"/>
                  </a:solidFill>
                  <a:prstDash val="solid"/>
                  <a:miter lim="800000"/>
                </a:ln>
                <a:solidFill>
                  <a:schemeClr val="tx1"/>
                </a:solidFill>
              </a:rPr>
              <a:t>1. الغاية التي تبتغي إدارة الموارد البشرية تحقيقها بالتعامل مع العنصر البشري في المنظمة.</a:t>
            </a:r>
            <a:endParaRPr lang="en-US" dirty="0">
              <a:ln w="17780" cmpd="sng">
                <a:solidFill>
                  <a:schemeClr val="tx1"/>
                </a:solidFill>
                <a:prstDash val="solid"/>
                <a:miter lim="800000"/>
              </a:ln>
              <a:solidFill>
                <a:schemeClr val="tx1"/>
              </a:solidFill>
            </a:endParaRPr>
          </a:p>
          <a:p>
            <a:r>
              <a:rPr lang="ar-IQ" dirty="0">
                <a:ln w="17780" cmpd="sng">
                  <a:solidFill>
                    <a:schemeClr val="tx1"/>
                  </a:solidFill>
                  <a:prstDash val="solid"/>
                  <a:miter lim="800000"/>
                </a:ln>
                <a:solidFill>
                  <a:schemeClr val="tx1"/>
                </a:solidFill>
              </a:rPr>
              <a:t>2. الرؤية التي تحددها الإدارة لما يجب أن تكون عليه ممارساتها في مجال الموارد البشرية.</a:t>
            </a:r>
            <a:endParaRPr lang="en-US" dirty="0">
              <a:ln w="17780" cmpd="sng">
                <a:solidFill>
                  <a:schemeClr val="tx1"/>
                </a:solidFill>
                <a:prstDash val="solid"/>
                <a:miter lim="800000"/>
              </a:ln>
              <a:solidFill>
                <a:schemeClr val="tx1"/>
              </a:solidFill>
            </a:endParaRPr>
          </a:p>
          <a:p>
            <a:r>
              <a:rPr lang="ar-IQ" dirty="0">
                <a:ln w="17780" cmpd="sng">
                  <a:solidFill>
                    <a:schemeClr val="tx1"/>
                  </a:solidFill>
                  <a:prstDash val="solid"/>
                  <a:miter lim="800000"/>
                </a:ln>
                <a:solidFill>
                  <a:schemeClr val="tx1"/>
                </a:solidFill>
              </a:rPr>
              <a:t>3. الأهداف الإستراتيجية المحددة المطلوب تحقيقها في مجالات اعداد وتشغيل وتنمية ورعاية الموارد البشرية.</a:t>
            </a:r>
            <a:endParaRPr lang="en-US" dirty="0">
              <a:ln w="17780" cmpd="sng">
                <a:solidFill>
                  <a:schemeClr val="tx1"/>
                </a:solidFill>
                <a:prstDash val="solid"/>
                <a:miter lim="800000"/>
              </a:ln>
              <a:solidFill>
                <a:schemeClr val="tx1"/>
              </a:solidFill>
            </a:endParaRPr>
          </a:p>
          <a:p>
            <a:r>
              <a:rPr lang="ar-IQ" dirty="0">
                <a:ln w="17780" cmpd="sng">
                  <a:solidFill>
                    <a:schemeClr val="tx1"/>
                  </a:solidFill>
                  <a:prstDash val="solid"/>
                  <a:miter lim="800000"/>
                </a:ln>
                <a:solidFill>
                  <a:schemeClr val="tx1"/>
                </a:solidFill>
              </a:rPr>
              <a:t>4. السياسات التي تحتكم اليها إدارة الموارد البشرية في إتخاذ القرارات والمفاضلة بين البدائل لتحقيق الاهداف الإستراتيجية.</a:t>
            </a:r>
            <a:endParaRPr lang="en-US" dirty="0">
              <a:ln w="17780" cmpd="sng">
                <a:solidFill>
                  <a:schemeClr val="tx1"/>
                </a:solidFill>
                <a:prstDash val="solid"/>
                <a:miter lim="800000"/>
              </a:ln>
              <a:solidFill>
                <a:schemeClr val="tx1"/>
              </a:solidFill>
            </a:endParaRPr>
          </a:p>
          <a:p>
            <a:r>
              <a:rPr lang="ar-IQ" dirty="0">
                <a:ln w="17780" cmpd="sng">
                  <a:solidFill>
                    <a:schemeClr val="tx1"/>
                  </a:solidFill>
                  <a:prstDash val="solid"/>
                  <a:miter lim="800000"/>
                </a:ln>
                <a:solidFill>
                  <a:schemeClr val="tx1"/>
                </a:solidFill>
              </a:rPr>
              <a:t>5. الخطط الإستراتيجية لتدبير الموارد اللازمة وسد الفجوات في المتاح منها للوصول بالأداء في مجالات الموارد البشرية إلى المستويات المحققة للأهداف والغايات.</a:t>
            </a:r>
            <a:endParaRPr lang="en-US" dirty="0">
              <a:ln w="17780" cmpd="sng">
                <a:solidFill>
                  <a:schemeClr val="tx1"/>
                </a:solidFill>
                <a:prstDash val="solid"/>
                <a:miter lim="800000"/>
              </a:ln>
              <a:solidFill>
                <a:schemeClr val="tx1"/>
              </a:solidFill>
            </a:endParaRPr>
          </a:p>
          <a:p>
            <a:r>
              <a:rPr lang="ar-IQ" dirty="0">
                <a:ln w="17780" cmpd="sng">
                  <a:solidFill>
                    <a:schemeClr val="tx1"/>
                  </a:solidFill>
                  <a:prstDash val="solid"/>
                  <a:miter lim="800000"/>
                </a:ln>
                <a:solidFill>
                  <a:schemeClr val="tx1"/>
                </a:solidFill>
              </a:rPr>
              <a:t>6. معايير المتابعة والتقييم التي تعتمدها الإدارة للتحقق من تنفيذ الإستراتيجية والوصول إلى الإنجازات المحددة.</a:t>
            </a:r>
            <a:endParaRPr lang="en-US" dirty="0">
              <a:ln w="17780" cmpd="sng">
                <a:solidFill>
                  <a:schemeClr val="tx1"/>
                </a:solidFill>
                <a:prstDash val="solid"/>
                <a:miter lim="800000"/>
              </a:ln>
              <a:solidFill>
                <a:schemeClr val="tx1"/>
              </a:solidFill>
            </a:endParaRPr>
          </a:p>
          <a:p>
            <a:pPr algn="justLow"/>
            <a:r>
              <a:rPr lang="ar-IQ" dirty="0">
                <a:ln w="17780" cmpd="sng">
                  <a:solidFill>
                    <a:schemeClr val="tx1"/>
                  </a:solidFill>
                  <a:prstDash val="solid"/>
                  <a:miter lim="800000"/>
                </a:ln>
                <a:solidFill>
                  <a:schemeClr val="tx1"/>
                </a:solidFill>
              </a:rPr>
              <a:t>   "وتتجه المنظمات خاصة في الآونة الأخيرة إلى إعداد إستراتيجية عامة للموارد البشرية والتي تتضمن الغايات ومختلف السياسات والتوجهات الرئيسية التي تعتمدها الإدارة في مجالات الموارد البشرية كونها أنها تعبر عن الإختيارات والبدائل الجوهرية التي تتناسب مع الإستراتيجية العامة للمنظمة ". </a:t>
            </a:r>
            <a:endParaRPr lang="en-US" dirty="0">
              <a:ln w="17780" cmpd="sng">
                <a:solidFill>
                  <a:schemeClr val="tx1"/>
                </a:solidFill>
                <a:prstDash val="solid"/>
                <a:miter lim="800000"/>
              </a:ln>
              <a:solidFill>
                <a:schemeClr val="tx1"/>
              </a:solidFill>
            </a:endParaRPr>
          </a:p>
          <a:p>
            <a:endParaRPr lang="ar-IQ" dirty="0">
              <a:ln w="17780" cmpd="sng">
                <a:solidFill>
                  <a:schemeClr val="tx1"/>
                </a:solidFill>
                <a:prstDash val="solid"/>
                <a:miter lim="800000"/>
              </a:ln>
              <a:solidFill>
                <a:schemeClr val="tx1"/>
              </a:solidFill>
            </a:endParaRPr>
          </a:p>
        </p:txBody>
      </p:sp>
    </p:spTree>
    <p:extLst>
      <p:ext uri="{BB962C8B-B14F-4D97-AF65-F5344CB8AC3E}">
        <p14:creationId xmlns:p14="http://schemas.microsoft.com/office/powerpoint/2010/main" val="92931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120680"/>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ar-IQ" u="sng" dirty="0">
                <a:ln>
                  <a:solidFill>
                    <a:schemeClr val="tx1"/>
                  </a:solidFill>
                </a:ln>
                <a:solidFill>
                  <a:schemeClr val="tx1"/>
                </a:solidFill>
              </a:rPr>
              <a:t>ثانياً... إجراءات بناء إستراتيجية الموارد البشرية :</a:t>
            </a:r>
            <a:endParaRPr lang="en-US" dirty="0">
              <a:ln>
                <a:solidFill>
                  <a:schemeClr val="tx1"/>
                </a:solidFill>
              </a:ln>
              <a:solidFill>
                <a:schemeClr val="tx1"/>
              </a:solidFill>
            </a:endParaRPr>
          </a:p>
          <a:p>
            <a:pPr algn="justLow"/>
            <a:r>
              <a:rPr lang="ar-IQ" dirty="0">
                <a:ln>
                  <a:solidFill>
                    <a:schemeClr val="tx1"/>
                  </a:solidFill>
                </a:ln>
                <a:solidFill>
                  <a:schemeClr val="tx1"/>
                </a:solidFill>
              </a:rPr>
              <a:t>1.  تكوين وتحديد فلسفة المنظمة: وتعد هذه المرحلة مرحلة تمهيدية قبل القيام بالإجراءات اللازمة لإقامة إستراتيجية الموارد البشرية، والتي تتعلق بتحديد ثقافة المنظمة (سبب وجودها) من خلال القيم الأساسية التي تبنى عليها ، فثقافة المنظمة تعرف كعنصر من عناصر ذمة المنظمة، فهي معرفة أداء المنظمة وطريقة نشاطها وتفكيرها "،انطلاقاً من فلسفة "أنها منتوج تاريخها وليس منتوج آني "، وتحديد سبب وجود المنظمة ودورها في المجتمع الذي ينتمي إليه وماهي دوافع أصحابها وكبار الإداريين فقد " يعتبر خلق وتوفير فرص للعمل هو سبباً لوجود المنظمة ويعتبر هذا موجب للنمو المستقبلي حيث لايمكن إغفال العلاقة الإرتباطية بين المنظمة والبيئة التي تعمل فيها" .</a:t>
            </a:r>
            <a:endParaRPr lang="en-US" dirty="0">
              <a:ln>
                <a:solidFill>
                  <a:schemeClr val="tx1"/>
                </a:solidFill>
              </a:ln>
              <a:solidFill>
                <a:schemeClr val="tx1"/>
              </a:solidFill>
            </a:endParaRPr>
          </a:p>
          <a:p>
            <a:endParaRPr lang="ar-IQ" dirty="0">
              <a:ln>
                <a:solidFill>
                  <a:schemeClr val="tx1"/>
                </a:solidFill>
              </a:ln>
              <a:solidFill>
                <a:schemeClr val="tx1"/>
              </a:solidFill>
            </a:endParaRPr>
          </a:p>
        </p:txBody>
      </p:sp>
    </p:spTree>
    <p:extLst>
      <p:ext uri="{BB962C8B-B14F-4D97-AF65-F5344CB8AC3E}">
        <p14:creationId xmlns:p14="http://schemas.microsoft.com/office/powerpoint/2010/main" val="2594965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120680"/>
          </a:xfrm>
        </p:spPr>
        <p:style>
          <a:lnRef idx="1">
            <a:schemeClr val="accent2"/>
          </a:lnRef>
          <a:fillRef idx="2">
            <a:schemeClr val="accent2"/>
          </a:fillRef>
          <a:effectRef idx="1">
            <a:schemeClr val="accent2"/>
          </a:effectRef>
          <a:fontRef idx="minor">
            <a:schemeClr val="dk1"/>
          </a:fontRef>
        </p:style>
        <p:txBody>
          <a:bodyPr>
            <a:normAutofit/>
          </a:bodyPr>
          <a:lstStyle/>
          <a:p>
            <a:pPr algn="justLow"/>
            <a:r>
              <a:rPr lang="ar-IQ" dirty="0">
                <a:ln>
                  <a:solidFill>
                    <a:schemeClr val="tx1"/>
                  </a:solidFill>
                </a:ln>
                <a:solidFill>
                  <a:schemeClr val="tx1"/>
                </a:solidFill>
              </a:rPr>
              <a:t>2. تحليل المناخ الخارجي: يقصد به تحليل المناخ والتعرف الدقيق والمتابعة المتواصلة لعناصر المناخ ومكوناته وما يطرأ عليها من تغيرات، وهو يضم كل مايحيط بالمنظمة من مؤسسات وتجمعات تتصل بعملها بشكل مباشر أو غير مباشر، فهي تسبب عدة تأثيرات قد تؤثر على المنظمة كونها تسبب الفرص أو التهديدات لإدارة الموارد البشرية الإستراتيجية "حيث تتمثل هذه الفرص والتهديدات في بعض الأمور ومنها : عرض العمالة والمتطلبات القانونية المتزايدة والتي تحكم سياسات وممارسات إدارة الموارد البشرية والتغير التكنولوجي السريع، وأيضا يجب الإلمام بإستراتيجيات المنافسين المتعلقة بالموارد البشرية " .</a:t>
            </a:r>
            <a:endParaRPr lang="en-US" dirty="0">
              <a:ln>
                <a:solidFill>
                  <a:schemeClr val="tx1"/>
                </a:solidFill>
              </a:ln>
              <a:solidFill>
                <a:schemeClr val="tx1"/>
              </a:solidFill>
            </a:endParaRPr>
          </a:p>
          <a:p>
            <a:endParaRPr lang="ar-IQ" dirty="0">
              <a:ln>
                <a:solidFill>
                  <a:schemeClr val="tx1"/>
                </a:solidFill>
              </a:ln>
              <a:solidFill>
                <a:schemeClr val="tx1"/>
              </a:solidFill>
            </a:endParaRPr>
          </a:p>
        </p:txBody>
      </p:sp>
    </p:spTree>
    <p:extLst>
      <p:ext uri="{BB962C8B-B14F-4D97-AF65-F5344CB8AC3E}">
        <p14:creationId xmlns:p14="http://schemas.microsoft.com/office/powerpoint/2010/main" val="612010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Low"/>
            <a:r>
              <a:rPr lang="ar-IQ" dirty="0">
                <a:ln>
                  <a:solidFill>
                    <a:schemeClr val="tx1"/>
                  </a:solidFill>
                </a:ln>
                <a:solidFill>
                  <a:schemeClr val="tx1"/>
                </a:solidFill>
              </a:rPr>
              <a:t>3. تحليل المناخ الداخلي: ونقصد بالمناخ الداخلي بمجموعة العناصر البشرية، المادية والمعنوية التي تتفاعل فيما بينها من أجل تحقيق الأهداف التي قامت من أجلها المنظمة والتي تقد تقوي أو تضعف وتحد من إختيار تصرفات معينة من مجموعة التصرفات المستقبلية المحتملة للمنظمة وهذه العوامل تتمثل في :</a:t>
            </a:r>
            <a:endParaRPr lang="en-US" dirty="0">
              <a:ln>
                <a:solidFill>
                  <a:schemeClr val="tx1"/>
                </a:solidFill>
              </a:ln>
              <a:solidFill>
                <a:schemeClr val="tx1"/>
              </a:solidFill>
            </a:endParaRPr>
          </a:p>
          <a:p>
            <a:r>
              <a:rPr lang="ar-IQ" dirty="0">
                <a:ln>
                  <a:solidFill>
                    <a:schemeClr val="tx1"/>
                  </a:solidFill>
                </a:ln>
                <a:solidFill>
                  <a:schemeClr val="tx1"/>
                </a:solidFill>
              </a:rPr>
              <a:t>أ. الأفراد كونهم أهم مورد في المنظمة.</a:t>
            </a:r>
            <a:endParaRPr lang="en-US" dirty="0">
              <a:ln>
                <a:solidFill>
                  <a:schemeClr val="tx1"/>
                </a:solidFill>
              </a:ln>
              <a:solidFill>
                <a:schemeClr val="tx1"/>
              </a:solidFill>
            </a:endParaRPr>
          </a:p>
          <a:p>
            <a:r>
              <a:rPr lang="ar-IQ" dirty="0">
                <a:ln>
                  <a:solidFill>
                    <a:schemeClr val="tx1"/>
                  </a:solidFill>
                </a:ln>
                <a:solidFill>
                  <a:schemeClr val="tx1"/>
                </a:solidFill>
              </a:rPr>
              <a:t>ب. مختلف الوظائف الموجودة في المنظمة.</a:t>
            </a:r>
            <a:endParaRPr lang="en-US" dirty="0">
              <a:ln>
                <a:solidFill>
                  <a:schemeClr val="tx1"/>
                </a:solidFill>
              </a:ln>
              <a:solidFill>
                <a:schemeClr val="tx1"/>
              </a:solidFill>
            </a:endParaRPr>
          </a:p>
          <a:p>
            <a:r>
              <a:rPr lang="ar-IQ" dirty="0">
                <a:ln>
                  <a:solidFill>
                    <a:schemeClr val="tx1"/>
                  </a:solidFill>
                </a:ln>
                <a:solidFill>
                  <a:schemeClr val="tx1"/>
                </a:solidFill>
              </a:rPr>
              <a:t>ج. المعدات والتجهيزات والأموال .</a:t>
            </a:r>
            <a:endParaRPr lang="en-US" dirty="0">
              <a:ln>
                <a:solidFill>
                  <a:schemeClr val="tx1"/>
                </a:solidFill>
              </a:ln>
              <a:solidFill>
                <a:schemeClr val="tx1"/>
              </a:solidFill>
            </a:endParaRPr>
          </a:p>
          <a:p>
            <a:r>
              <a:rPr lang="ar-IQ" dirty="0">
                <a:ln>
                  <a:solidFill>
                    <a:schemeClr val="tx1"/>
                  </a:solidFill>
                </a:ln>
                <a:solidFill>
                  <a:schemeClr val="tx1"/>
                </a:solidFill>
              </a:rPr>
              <a:t>ء. الأساليب المتبعة في أداء الأعمال داخل وخارج المنظمة.</a:t>
            </a:r>
            <a:endParaRPr lang="en-US" dirty="0">
              <a:ln>
                <a:solidFill>
                  <a:schemeClr val="tx1"/>
                </a:solidFill>
              </a:ln>
              <a:solidFill>
                <a:schemeClr val="tx1"/>
              </a:solidFill>
            </a:endParaRPr>
          </a:p>
          <a:p>
            <a:r>
              <a:rPr lang="ar-IQ" dirty="0">
                <a:ln>
                  <a:solidFill>
                    <a:schemeClr val="tx1"/>
                  </a:solidFill>
                </a:ln>
                <a:solidFill>
                  <a:schemeClr val="tx1"/>
                </a:solidFill>
              </a:rPr>
              <a:t>ه. المعلومات والتقنيات المتوفرة في المنظمة.</a:t>
            </a:r>
            <a:endParaRPr lang="en-US" dirty="0">
              <a:ln>
                <a:solidFill>
                  <a:schemeClr val="tx1"/>
                </a:solidFill>
              </a:ln>
              <a:solidFill>
                <a:schemeClr val="tx1"/>
              </a:solidFill>
            </a:endParaRPr>
          </a:p>
          <a:p>
            <a:r>
              <a:rPr lang="ar-IQ" dirty="0">
                <a:ln>
                  <a:solidFill>
                    <a:schemeClr val="tx1"/>
                  </a:solidFill>
                </a:ln>
                <a:solidFill>
                  <a:schemeClr val="tx1"/>
                </a:solidFill>
              </a:rPr>
              <a:t>و.العلاقات الإنسانية والتنظيمية القائمة عليها المنظمة. </a:t>
            </a:r>
            <a:endParaRPr lang="en-US" dirty="0">
              <a:ln>
                <a:solidFill>
                  <a:schemeClr val="tx1"/>
                </a:solidFill>
              </a:ln>
              <a:solidFill>
                <a:schemeClr val="tx1"/>
              </a:solidFill>
            </a:endParaRPr>
          </a:p>
          <a:p>
            <a:endParaRPr lang="ar-IQ" dirty="0">
              <a:ln>
                <a:solidFill>
                  <a:schemeClr val="tx1"/>
                </a:solidFill>
              </a:ln>
              <a:solidFill>
                <a:schemeClr val="tx1"/>
              </a:solidFill>
            </a:endParaRPr>
          </a:p>
        </p:txBody>
      </p:sp>
    </p:spTree>
    <p:extLst>
      <p:ext uri="{BB962C8B-B14F-4D97-AF65-F5344CB8AC3E}">
        <p14:creationId xmlns:p14="http://schemas.microsoft.com/office/powerpoint/2010/main" val="262639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additive="base">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264696"/>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r>
              <a:rPr lang="ar-IQ" dirty="0">
                <a:ln>
                  <a:solidFill>
                    <a:schemeClr val="tx1"/>
                  </a:solidFill>
                </a:ln>
                <a:solidFill>
                  <a:schemeClr val="tx1"/>
                </a:solidFill>
              </a:rPr>
              <a:t>إن تحليل عناصر المناخ الداخلي يمثل من أهم العناصر الذي تهتم به إدارة الموارد البشرية الإستراتيجية " وتشمل:</a:t>
            </a:r>
            <a:endParaRPr lang="en-US" dirty="0">
              <a:ln>
                <a:solidFill>
                  <a:schemeClr val="tx1"/>
                </a:solidFill>
              </a:ln>
              <a:solidFill>
                <a:schemeClr val="tx1"/>
              </a:solidFill>
            </a:endParaRPr>
          </a:p>
          <a:p>
            <a:r>
              <a:rPr lang="ar-IQ" dirty="0">
                <a:ln>
                  <a:solidFill>
                    <a:schemeClr val="tx1"/>
                  </a:solidFill>
                </a:ln>
                <a:solidFill>
                  <a:schemeClr val="tx1"/>
                </a:solidFill>
              </a:rPr>
              <a:t>أ. أهداف وغايات المنظمة ومدى النجاح في تحقيقها.</a:t>
            </a:r>
            <a:endParaRPr lang="en-US" dirty="0">
              <a:ln>
                <a:solidFill>
                  <a:schemeClr val="tx1"/>
                </a:solidFill>
              </a:ln>
              <a:solidFill>
                <a:schemeClr val="tx1"/>
              </a:solidFill>
            </a:endParaRPr>
          </a:p>
          <a:p>
            <a:r>
              <a:rPr lang="ar-IQ" dirty="0">
                <a:ln>
                  <a:solidFill>
                    <a:schemeClr val="tx1"/>
                  </a:solidFill>
                </a:ln>
                <a:solidFill>
                  <a:schemeClr val="tx1"/>
                </a:solidFill>
              </a:rPr>
              <a:t>ب. إستراتيجيات المنظمة العامة والإستراتيجيات القطاعية والوظيفية لمختلف تقسيمات المنظمة (الإنتاج ، التسويق ، التمويل، التطوير التقني، تطوير المنتجات...). </a:t>
            </a:r>
            <a:endParaRPr lang="en-US" dirty="0">
              <a:ln>
                <a:solidFill>
                  <a:schemeClr val="tx1"/>
                </a:solidFill>
              </a:ln>
              <a:solidFill>
                <a:schemeClr val="tx1"/>
              </a:solidFill>
            </a:endParaRPr>
          </a:p>
          <a:p>
            <a:r>
              <a:rPr lang="ar-IQ" dirty="0">
                <a:ln>
                  <a:solidFill>
                    <a:schemeClr val="tx1"/>
                  </a:solidFill>
                </a:ln>
                <a:solidFill>
                  <a:schemeClr val="tx1"/>
                </a:solidFill>
              </a:rPr>
              <a:t>جـ. البناء التنظيمي وأسس توزيع المهام فهذا الأخير يعد من أساسيات فعالية إدارة الموارد البشرية الإستراتيجية في بلورة وتفعيل إستراتيجيات الموارد البشرية.</a:t>
            </a:r>
            <a:endParaRPr lang="en-US" dirty="0">
              <a:ln>
                <a:solidFill>
                  <a:schemeClr val="tx1"/>
                </a:solidFill>
              </a:ln>
              <a:solidFill>
                <a:schemeClr val="tx1"/>
              </a:solidFill>
            </a:endParaRPr>
          </a:p>
          <a:p>
            <a:r>
              <a:rPr lang="ar-IQ" dirty="0">
                <a:ln>
                  <a:solidFill>
                    <a:schemeClr val="tx1"/>
                  </a:solidFill>
                </a:ln>
                <a:solidFill>
                  <a:schemeClr val="tx1"/>
                </a:solidFill>
              </a:rPr>
              <a:t>ء. تحليل الهيكل الفعلي للموارد البشرية من حيث الأعداد والمؤهلات والخبرات ومستويات المهارة والكفاءة.</a:t>
            </a:r>
            <a:endParaRPr lang="en-US" dirty="0">
              <a:ln>
                <a:solidFill>
                  <a:schemeClr val="tx1"/>
                </a:solidFill>
              </a:ln>
              <a:solidFill>
                <a:schemeClr val="tx1"/>
              </a:solidFill>
            </a:endParaRPr>
          </a:p>
          <a:p>
            <a:r>
              <a:rPr lang="ar-IQ" dirty="0">
                <a:ln>
                  <a:solidFill>
                    <a:schemeClr val="tx1"/>
                  </a:solidFill>
                </a:ln>
                <a:solidFill>
                  <a:schemeClr val="tx1"/>
                </a:solidFill>
              </a:rPr>
              <a:t>ه. تحليل التقنيات ونظم وتدفقات المعلومات.</a:t>
            </a:r>
            <a:endParaRPr lang="en-US" dirty="0">
              <a:ln>
                <a:solidFill>
                  <a:schemeClr val="tx1"/>
                </a:solidFill>
              </a:ln>
              <a:solidFill>
                <a:schemeClr val="tx1"/>
              </a:solidFill>
            </a:endParaRPr>
          </a:p>
          <a:p>
            <a:pPr algn="justLow"/>
            <a:r>
              <a:rPr lang="ar-IQ" dirty="0">
                <a:ln>
                  <a:solidFill>
                    <a:schemeClr val="tx1"/>
                  </a:solidFill>
                </a:ln>
                <a:solidFill>
                  <a:schemeClr val="tx1"/>
                </a:solidFill>
              </a:rPr>
              <a:t>  وتتبلور نتائج تحليل المناخ الداخلي في التعرف على نقاط القوة ومصادر التمييز في المنظمة ونقاط الضعف ومصادر التخلف التي تعاني منها، وبالتالي "تحديد ماهية العوامل التي قد تقوى أو تضعف وتحد من إختيار تصرفات معينة من مجموعة التصرفات المستقبلية المحتملة للمنظمة" </a:t>
            </a:r>
            <a:endParaRPr lang="en-US" dirty="0">
              <a:ln>
                <a:solidFill>
                  <a:schemeClr val="tx1"/>
                </a:solidFill>
              </a:ln>
              <a:solidFill>
                <a:schemeClr val="tx1"/>
              </a:solidFill>
            </a:endParaRPr>
          </a:p>
          <a:p>
            <a:endParaRPr lang="ar-IQ" dirty="0">
              <a:ln>
                <a:solidFill>
                  <a:schemeClr val="tx1"/>
                </a:solidFill>
              </a:ln>
              <a:solidFill>
                <a:schemeClr val="tx1"/>
              </a:solidFill>
            </a:endParaRPr>
          </a:p>
        </p:txBody>
      </p:sp>
    </p:spTree>
    <p:extLst>
      <p:ext uri="{BB962C8B-B14F-4D97-AF65-F5344CB8AC3E}">
        <p14:creationId xmlns:p14="http://schemas.microsoft.com/office/powerpoint/2010/main" val="2739565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additive="base">
                                        <p:cTn id="3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additive="base">
                                        <p:cTn id="4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 calcmode="lin" valueType="num">
                                      <p:cBhvr additive="base">
                                        <p:cTn id="5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264696"/>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gn="justLow"/>
            <a:r>
              <a:rPr lang="ar-IQ" dirty="0">
                <a:ln>
                  <a:solidFill>
                    <a:schemeClr val="tx1"/>
                  </a:solidFill>
                </a:ln>
                <a:solidFill>
                  <a:schemeClr val="tx1"/>
                </a:solidFill>
              </a:rPr>
              <a:t>4. تحديد التوجهات الإستراتيجية للموارد البشرية : إن الخطوة الثالثة في بناء إستراتيجية الموارد البشرية هي تحديد التوجهات التي تسعى إليها المنظمة والإدارة العليا بها في مجالات الموارد البشرية والتي تتضمن القضايا الرئيسية في شؤون الموارد البشرية كالإستقطاب والإختيار والمفاضلة بين المصادر الداخلية أو المصادر الخارجية للحصول على العناصر المطلوبة....إلخ.</a:t>
            </a:r>
            <a:endParaRPr lang="en-US" dirty="0">
              <a:ln>
                <a:solidFill>
                  <a:schemeClr val="tx1"/>
                </a:solidFill>
              </a:ln>
              <a:solidFill>
                <a:schemeClr val="tx1"/>
              </a:solidFill>
            </a:endParaRPr>
          </a:p>
          <a:p>
            <a:pPr algn="justLow"/>
            <a:r>
              <a:rPr lang="ar-IQ" dirty="0">
                <a:ln>
                  <a:solidFill>
                    <a:schemeClr val="tx1"/>
                  </a:solidFill>
                </a:ln>
                <a:solidFill>
                  <a:schemeClr val="tx1"/>
                </a:solidFill>
              </a:rPr>
              <a:t>  فتحديد مثل هذه التحديات يساعد في بناء الإستراتيجية والخطط والبرامج التفصيلية في هذا المجال الحيوي، ويساعد في تحديد الأنشطة الرئيسية والمجالات الأساسية لمساهمات الموارد البشرية ، ومن ثم تحديد نوعيات وأعداد الأفراد ومواصفاتهم الدقيقة المتناسبة مع متطلبات تلك الأنشطة، كما تتحدد بناء على إستقراء التوجهات الإستراتيجية قضايا تتعلق بالإستثمار في تطوير نظم الموارد البشرية، ومدى الإقبال على بناء الطاقات التدريبية الذاتية للمنظمة، وحدود التمويل المتاح لتنفيذ برامج التطوير التقني لأداء وحدات إدارة الموارد البشرية الإستراتيجية وغير ذلك من التفصيلات المتصلة بجوانب عمل تلك الإدارة.</a:t>
            </a:r>
            <a:endParaRPr lang="en-US" dirty="0">
              <a:ln>
                <a:solidFill>
                  <a:schemeClr val="tx1"/>
                </a:solidFill>
              </a:ln>
              <a:solidFill>
                <a:schemeClr val="tx1"/>
              </a:solidFill>
            </a:endParaRPr>
          </a:p>
          <a:p>
            <a:endParaRPr lang="ar-IQ" dirty="0">
              <a:ln>
                <a:solidFill>
                  <a:schemeClr val="tx1"/>
                </a:solidFill>
              </a:ln>
              <a:solidFill>
                <a:schemeClr val="tx1"/>
              </a:solidFill>
            </a:endParaRPr>
          </a:p>
        </p:txBody>
      </p:sp>
    </p:spTree>
    <p:extLst>
      <p:ext uri="{BB962C8B-B14F-4D97-AF65-F5344CB8AC3E}">
        <p14:creationId xmlns:p14="http://schemas.microsoft.com/office/powerpoint/2010/main" val="1566129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92688"/>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Low"/>
            <a:r>
              <a:rPr lang="ar-IQ" dirty="0">
                <a:ln>
                  <a:solidFill>
                    <a:schemeClr val="tx1"/>
                  </a:solidFill>
                </a:ln>
                <a:solidFill>
                  <a:schemeClr val="tx1"/>
                </a:solidFill>
              </a:rPr>
              <a:t>5. تحديد الأهداف الإستراتيجية في مجال الموارد البشرية : أي تحديد ماهية أهداف المنظمة ، وماهي مجموعة النتائج التي تريد الوصول إليها من خلال الإستراتيجية التي سوف تطبقها وخطط الموارد البشرية، حيث يتطلب الأمر معرفة الأهداف الخاصة بالمبيعات والربح والعائد على الإستثمار أي نتائج كمية يمكن قياسها حتى تكون مرشدا للعمل، وربط هذه الأهداف بعنصر الزمن للتحقق من مدى إنجازها، كما لاننسى أنه يجب أن تكون هناك أهداف لكل من مجالات إدارة الموارد البشرية الإستراتيجية "بمعنى أن تحدد النتائج المستهدفة من كل نشاط تباشره إدارة الموراد البشرية الإستراتيجية كي تكون تلك الأهداف هي المعبر التي تتم في ضوءها متابعة التنفيذ وتقييم الإنجازات على المستوى التفصيلي" .</a:t>
            </a:r>
            <a:endParaRPr lang="en-US" dirty="0">
              <a:ln>
                <a:solidFill>
                  <a:schemeClr val="tx1"/>
                </a:solidFill>
              </a:ln>
              <a:solidFill>
                <a:schemeClr val="tx1"/>
              </a:solidFill>
            </a:endParaRPr>
          </a:p>
          <a:p>
            <a:endParaRPr lang="ar-IQ" dirty="0">
              <a:ln>
                <a:solidFill>
                  <a:schemeClr val="tx1"/>
                </a:solidFill>
              </a:ln>
              <a:solidFill>
                <a:schemeClr val="tx1"/>
              </a:solidFill>
            </a:endParaRPr>
          </a:p>
        </p:txBody>
      </p:sp>
    </p:spTree>
    <p:extLst>
      <p:ext uri="{BB962C8B-B14F-4D97-AF65-F5344CB8AC3E}">
        <p14:creationId xmlns:p14="http://schemas.microsoft.com/office/powerpoint/2010/main" val="323355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1406</Words>
  <Application>Microsoft Office PowerPoint</Application>
  <PresentationFormat>On-screen Show (4:3)</PresentationFormat>
  <Paragraphs>47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Simplified Arabic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dell_pc</dc:creator>
  <cp:lastModifiedBy>sadik1</cp:lastModifiedBy>
  <cp:revision>17</cp:revision>
  <dcterms:created xsi:type="dcterms:W3CDTF">2015-11-04T03:26:59Z</dcterms:created>
  <dcterms:modified xsi:type="dcterms:W3CDTF">2016-12-15T15:58:52Z</dcterms:modified>
</cp:coreProperties>
</file>