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9" r:id="rId4"/>
    <p:sldId id="260" r:id="rId5"/>
    <p:sldId id="261" r:id="rId6"/>
    <p:sldId id="258"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5" d="100"/>
          <a:sy n="65" d="100"/>
        </p:scale>
        <p:origin x="-149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760C7C4A-C7A0-4705-A2A3-96AADF608CDD}" type="datetimeFigureOut">
              <a:rPr lang="ar-IQ" smtClean="0"/>
              <a:t>26/01/1437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34738C6-F30C-4744-A7ED-E1CED1049155}" type="slidenum">
              <a:rPr lang="ar-IQ" smtClean="0"/>
              <a:t>‹#›</a:t>
            </a:fld>
            <a:endParaRPr lang="ar-IQ"/>
          </a:p>
        </p:txBody>
      </p:sp>
    </p:spTree>
    <p:extLst>
      <p:ext uri="{BB962C8B-B14F-4D97-AF65-F5344CB8AC3E}">
        <p14:creationId xmlns:p14="http://schemas.microsoft.com/office/powerpoint/2010/main" val="3705831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60C7C4A-C7A0-4705-A2A3-96AADF608CDD}" type="datetimeFigureOut">
              <a:rPr lang="ar-IQ" smtClean="0"/>
              <a:t>26/01/1437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34738C6-F30C-4744-A7ED-E1CED1049155}" type="slidenum">
              <a:rPr lang="ar-IQ" smtClean="0"/>
              <a:t>‹#›</a:t>
            </a:fld>
            <a:endParaRPr lang="ar-IQ"/>
          </a:p>
        </p:txBody>
      </p:sp>
    </p:spTree>
    <p:extLst>
      <p:ext uri="{BB962C8B-B14F-4D97-AF65-F5344CB8AC3E}">
        <p14:creationId xmlns:p14="http://schemas.microsoft.com/office/powerpoint/2010/main" val="481414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60C7C4A-C7A0-4705-A2A3-96AADF608CDD}" type="datetimeFigureOut">
              <a:rPr lang="ar-IQ" smtClean="0"/>
              <a:t>26/01/1437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34738C6-F30C-4744-A7ED-E1CED1049155}" type="slidenum">
              <a:rPr lang="ar-IQ" smtClean="0"/>
              <a:t>‹#›</a:t>
            </a:fld>
            <a:endParaRPr lang="ar-IQ"/>
          </a:p>
        </p:txBody>
      </p:sp>
    </p:spTree>
    <p:extLst>
      <p:ext uri="{BB962C8B-B14F-4D97-AF65-F5344CB8AC3E}">
        <p14:creationId xmlns:p14="http://schemas.microsoft.com/office/powerpoint/2010/main" val="1931081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60C7C4A-C7A0-4705-A2A3-96AADF608CDD}" type="datetimeFigureOut">
              <a:rPr lang="ar-IQ" smtClean="0"/>
              <a:t>26/01/1437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34738C6-F30C-4744-A7ED-E1CED1049155}" type="slidenum">
              <a:rPr lang="ar-IQ" smtClean="0"/>
              <a:t>‹#›</a:t>
            </a:fld>
            <a:endParaRPr lang="ar-IQ"/>
          </a:p>
        </p:txBody>
      </p:sp>
    </p:spTree>
    <p:extLst>
      <p:ext uri="{BB962C8B-B14F-4D97-AF65-F5344CB8AC3E}">
        <p14:creationId xmlns:p14="http://schemas.microsoft.com/office/powerpoint/2010/main" val="2568005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0C7C4A-C7A0-4705-A2A3-96AADF608CDD}" type="datetimeFigureOut">
              <a:rPr lang="ar-IQ" smtClean="0"/>
              <a:t>26/01/1437</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34738C6-F30C-4744-A7ED-E1CED1049155}" type="slidenum">
              <a:rPr lang="ar-IQ" smtClean="0"/>
              <a:t>‹#›</a:t>
            </a:fld>
            <a:endParaRPr lang="ar-IQ"/>
          </a:p>
        </p:txBody>
      </p:sp>
    </p:spTree>
    <p:extLst>
      <p:ext uri="{BB962C8B-B14F-4D97-AF65-F5344CB8AC3E}">
        <p14:creationId xmlns:p14="http://schemas.microsoft.com/office/powerpoint/2010/main" val="3586642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760C7C4A-C7A0-4705-A2A3-96AADF608CDD}" type="datetimeFigureOut">
              <a:rPr lang="ar-IQ" smtClean="0"/>
              <a:t>26/01/1437</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34738C6-F30C-4744-A7ED-E1CED1049155}" type="slidenum">
              <a:rPr lang="ar-IQ" smtClean="0"/>
              <a:t>‹#›</a:t>
            </a:fld>
            <a:endParaRPr lang="ar-IQ"/>
          </a:p>
        </p:txBody>
      </p:sp>
    </p:spTree>
    <p:extLst>
      <p:ext uri="{BB962C8B-B14F-4D97-AF65-F5344CB8AC3E}">
        <p14:creationId xmlns:p14="http://schemas.microsoft.com/office/powerpoint/2010/main" val="2754143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760C7C4A-C7A0-4705-A2A3-96AADF608CDD}" type="datetimeFigureOut">
              <a:rPr lang="ar-IQ" smtClean="0"/>
              <a:t>26/01/1437</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34738C6-F30C-4744-A7ED-E1CED1049155}" type="slidenum">
              <a:rPr lang="ar-IQ" smtClean="0"/>
              <a:t>‹#›</a:t>
            </a:fld>
            <a:endParaRPr lang="ar-IQ"/>
          </a:p>
        </p:txBody>
      </p:sp>
    </p:spTree>
    <p:extLst>
      <p:ext uri="{BB962C8B-B14F-4D97-AF65-F5344CB8AC3E}">
        <p14:creationId xmlns:p14="http://schemas.microsoft.com/office/powerpoint/2010/main" val="3257122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760C7C4A-C7A0-4705-A2A3-96AADF608CDD}" type="datetimeFigureOut">
              <a:rPr lang="ar-IQ" smtClean="0"/>
              <a:t>26/01/1437</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34738C6-F30C-4744-A7ED-E1CED1049155}" type="slidenum">
              <a:rPr lang="ar-IQ" smtClean="0"/>
              <a:t>‹#›</a:t>
            </a:fld>
            <a:endParaRPr lang="ar-IQ"/>
          </a:p>
        </p:txBody>
      </p:sp>
    </p:spTree>
    <p:extLst>
      <p:ext uri="{BB962C8B-B14F-4D97-AF65-F5344CB8AC3E}">
        <p14:creationId xmlns:p14="http://schemas.microsoft.com/office/powerpoint/2010/main" val="886231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0C7C4A-C7A0-4705-A2A3-96AADF608CDD}" type="datetimeFigureOut">
              <a:rPr lang="ar-IQ" smtClean="0"/>
              <a:t>26/01/1437</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34738C6-F30C-4744-A7ED-E1CED1049155}" type="slidenum">
              <a:rPr lang="ar-IQ" smtClean="0"/>
              <a:t>‹#›</a:t>
            </a:fld>
            <a:endParaRPr lang="ar-IQ"/>
          </a:p>
        </p:txBody>
      </p:sp>
    </p:spTree>
    <p:extLst>
      <p:ext uri="{BB962C8B-B14F-4D97-AF65-F5344CB8AC3E}">
        <p14:creationId xmlns:p14="http://schemas.microsoft.com/office/powerpoint/2010/main" val="2886594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0C7C4A-C7A0-4705-A2A3-96AADF608CDD}" type="datetimeFigureOut">
              <a:rPr lang="ar-IQ" smtClean="0"/>
              <a:t>26/01/1437</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34738C6-F30C-4744-A7ED-E1CED1049155}" type="slidenum">
              <a:rPr lang="ar-IQ" smtClean="0"/>
              <a:t>‹#›</a:t>
            </a:fld>
            <a:endParaRPr lang="ar-IQ"/>
          </a:p>
        </p:txBody>
      </p:sp>
    </p:spTree>
    <p:extLst>
      <p:ext uri="{BB962C8B-B14F-4D97-AF65-F5344CB8AC3E}">
        <p14:creationId xmlns:p14="http://schemas.microsoft.com/office/powerpoint/2010/main" val="25699257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0C7C4A-C7A0-4705-A2A3-96AADF608CDD}" type="datetimeFigureOut">
              <a:rPr lang="ar-IQ" smtClean="0"/>
              <a:t>26/01/1437</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34738C6-F30C-4744-A7ED-E1CED1049155}" type="slidenum">
              <a:rPr lang="ar-IQ" smtClean="0"/>
              <a:t>‹#›</a:t>
            </a:fld>
            <a:endParaRPr lang="ar-IQ"/>
          </a:p>
        </p:txBody>
      </p:sp>
    </p:spTree>
    <p:extLst>
      <p:ext uri="{BB962C8B-B14F-4D97-AF65-F5344CB8AC3E}">
        <p14:creationId xmlns:p14="http://schemas.microsoft.com/office/powerpoint/2010/main" val="35598387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60C7C4A-C7A0-4705-A2A3-96AADF608CDD}" type="datetimeFigureOut">
              <a:rPr lang="ar-IQ" smtClean="0"/>
              <a:t>26/01/1437</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34738C6-F30C-4744-A7ED-E1CED1049155}" type="slidenum">
              <a:rPr lang="ar-IQ" smtClean="0"/>
              <a:t>‹#›</a:t>
            </a:fld>
            <a:endParaRPr lang="ar-IQ"/>
          </a:p>
        </p:txBody>
      </p:sp>
    </p:spTree>
    <p:extLst>
      <p:ext uri="{BB962C8B-B14F-4D97-AF65-F5344CB8AC3E}">
        <p14:creationId xmlns:p14="http://schemas.microsoft.com/office/powerpoint/2010/main" val="2973642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7584" y="404664"/>
            <a:ext cx="7848872" cy="5688632"/>
          </a:xfrm>
        </p:spPr>
        <p:style>
          <a:lnRef idx="1">
            <a:schemeClr val="accent4"/>
          </a:lnRef>
          <a:fillRef idx="3">
            <a:schemeClr val="accent4"/>
          </a:fillRef>
          <a:effectRef idx="2">
            <a:schemeClr val="accent4"/>
          </a:effectRef>
          <a:fontRef idx="minor">
            <a:schemeClr val="lt1"/>
          </a:fontRef>
        </p:style>
        <p:txBody>
          <a:bodyPr/>
          <a:lstStyle/>
          <a:p>
            <a:endParaRPr lang="ar-IQ" b="1" dirty="0" smtClean="0"/>
          </a:p>
          <a:p>
            <a:endParaRPr lang="ar-IQ" b="1" dirty="0">
              <a:ln>
                <a:solidFill>
                  <a:sysClr val="windowText" lastClr="000000"/>
                </a:solidFill>
              </a:ln>
              <a:solidFill>
                <a:sysClr val="windowText" lastClr="000000"/>
              </a:solidFill>
            </a:endParaRPr>
          </a:p>
          <a:p>
            <a:pPr algn="justLow"/>
            <a:r>
              <a:rPr lang="ar-IQ" b="1" dirty="0" smtClean="0">
                <a:ln>
                  <a:solidFill>
                    <a:sysClr val="windowText" lastClr="000000"/>
                  </a:solidFill>
                </a:ln>
                <a:solidFill>
                  <a:sysClr val="windowText" lastClr="000000"/>
                </a:solidFill>
              </a:rPr>
              <a:t>    المعرفة </a:t>
            </a:r>
            <a:r>
              <a:rPr lang="ar-IQ" b="1" dirty="0">
                <a:ln>
                  <a:solidFill>
                    <a:sysClr val="windowText" lastClr="000000"/>
                  </a:solidFill>
                </a:ln>
                <a:solidFill>
                  <a:sysClr val="windowText" lastClr="000000"/>
                </a:solidFill>
              </a:rPr>
              <a:t>: الافكار او المفاهيم التي تُبديها كينونة معينة (فرد او منظمة او مجتمع) والتي تستخدم لاتخاذ سلوك فعال </a:t>
            </a:r>
            <a:r>
              <a:rPr lang="ar-IQ" b="1" dirty="0" smtClean="0">
                <a:ln>
                  <a:solidFill>
                    <a:sysClr val="windowText" lastClr="000000"/>
                  </a:solidFill>
                </a:ln>
                <a:solidFill>
                  <a:sysClr val="windowText" lastClr="000000"/>
                </a:solidFill>
              </a:rPr>
              <a:t>نحو تحقيق </a:t>
            </a:r>
            <a:r>
              <a:rPr lang="ar-IQ" b="1" dirty="0">
                <a:ln>
                  <a:solidFill>
                    <a:sysClr val="windowText" lastClr="000000"/>
                  </a:solidFill>
                </a:ln>
                <a:solidFill>
                  <a:sysClr val="windowText" lastClr="000000"/>
                </a:solidFill>
              </a:rPr>
              <a:t>اهداف تلك الكينونة.</a:t>
            </a:r>
            <a:endParaRPr lang="en-US" b="1" dirty="0">
              <a:ln>
                <a:solidFill>
                  <a:sysClr val="windowText" lastClr="000000"/>
                </a:solidFill>
              </a:ln>
              <a:solidFill>
                <a:sysClr val="windowText" lastClr="000000"/>
              </a:solidFill>
            </a:endParaRPr>
          </a:p>
          <a:p>
            <a:pPr algn="justLow"/>
            <a:endParaRPr lang="ar-IQ" dirty="0"/>
          </a:p>
        </p:txBody>
      </p:sp>
    </p:spTree>
    <p:extLst>
      <p:ext uri="{BB962C8B-B14F-4D97-AF65-F5344CB8AC3E}">
        <p14:creationId xmlns:p14="http://schemas.microsoft.com/office/powerpoint/2010/main" val="2691414228"/>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style>
          <a:lnRef idx="1">
            <a:schemeClr val="accent4"/>
          </a:lnRef>
          <a:fillRef idx="3">
            <a:schemeClr val="accent4"/>
          </a:fillRef>
          <a:effectRef idx="2">
            <a:schemeClr val="accent4"/>
          </a:effectRef>
          <a:fontRef idx="minor">
            <a:schemeClr val="lt1"/>
          </a:fontRef>
        </p:style>
        <p:txBody>
          <a:bodyPr>
            <a:normAutofit lnSpcReduction="10000"/>
          </a:bodyPr>
          <a:lstStyle/>
          <a:p>
            <a:pPr algn="justLow"/>
            <a:r>
              <a:rPr lang="ar-IQ" b="1" dirty="0"/>
              <a:t> </a:t>
            </a:r>
            <a:r>
              <a:rPr lang="ar-IQ" b="1" dirty="0">
                <a:solidFill>
                  <a:sysClr val="windowText" lastClr="000000"/>
                </a:solidFill>
              </a:rPr>
              <a:t>يقوم مفهوم إدارة المعرفة بتوفير المعلومات وإتاحتها لجميع العاملين في المنظمة، والمستفيدين من خارجها، حيث يرتكز على الاستفادة القصوى من المعلومات المتوافرة في المنظمة، والخبرات الفردية الكامنة في عقول موظفيها. لذا، فإن من أهم مميزات تطبيق هذا المفهوم هو الاستثمار الأمثل لرأس المال المعرفي، وتحويله إلى قوة إنتاجية تسهم في تنمية أداء الفرد، ورفع كفاءة المنظمة</a:t>
            </a:r>
            <a:r>
              <a:rPr lang="en-US" b="1" dirty="0">
                <a:solidFill>
                  <a:sysClr val="windowText" lastClr="000000"/>
                </a:solidFill>
              </a:rPr>
              <a:t>.</a:t>
            </a:r>
            <a:r>
              <a:rPr lang="en-US" dirty="0">
                <a:solidFill>
                  <a:sysClr val="windowText" lastClr="000000"/>
                </a:solidFill>
              </a:rPr>
              <a:t> </a:t>
            </a:r>
            <a:r>
              <a:rPr lang="en-US" b="1" dirty="0">
                <a:solidFill>
                  <a:sysClr val="windowText" lastClr="000000"/>
                </a:solidFill>
              </a:rPr>
              <a:t/>
            </a:r>
            <a:br>
              <a:rPr lang="en-US" b="1" dirty="0">
                <a:solidFill>
                  <a:sysClr val="windowText" lastClr="000000"/>
                </a:solidFill>
              </a:rPr>
            </a:br>
            <a:r>
              <a:rPr lang="ar-IQ" b="1" dirty="0">
                <a:solidFill>
                  <a:sysClr val="windowText" lastClr="000000"/>
                </a:solidFill>
              </a:rPr>
              <a:t>ويرى عالم الإدارة الأميركي " بيتر دروكر " أن العالم صار يتعامل فعلاً مع صناعات معرفية تكون الأفكار منتجاتها والبيانات موادها الأولية والعقل البشري أداتها ، إلى حد باتت المعرفة المكون الرئيسي للنظام الاقتصادي والاجتماعي المعاصر. </a:t>
            </a:r>
            <a:endParaRPr lang="ar-IQ" dirty="0">
              <a:solidFill>
                <a:sysClr val="windowText" lastClr="000000"/>
              </a:solidFill>
            </a:endParaRPr>
          </a:p>
        </p:txBody>
      </p:sp>
    </p:spTree>
    <p:extLst>
      <p:ext uri="{BB962C8B-B14F-4D97-AF65-F5344CB8AC3E}">
        <p14:creationId xmlns:p14="http://schemas.microsoft.com/office/powerpoint/2010/main" val="3085306872"/>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style>
          <a:lnRef idx="1">
            <a:schemeClr val="accent4"/>
          </a:lnRef>
          <a:fillRef idx="3">
            <a:schemeClr val="accent4"/>
          </a:fillRef>
          <a:effectRef idx="2">
            <a:schemeClr val="accent4"/>
          </a:effectRef>
          <a:fontRef idx="minor">
            <a:schemeClr val="lt1"/>
          </a:fontRef>
        </p:style>
        <p:txBody>
          <a:bodyPr>
            <a:normAutofit fontScale="85000" lnSpcReduction="10000"/>
          </a:bodyPr>
          <a:lstStyle/>
          <a:p>
            <a:pPr algn="justLow"/>
            <a:r>
              <a:rPr lang="ar-IQ" dirty="0">
                <a:solidFill>
                  <a:sysClr val="windowText" lastClr="000000"/>
                </a:solidFill>
              </a:rPr>
              <a:t> </a:t>
            </a:r>
            <a:r>
              <a:rPr lang="ar-IQ" u="sng" dirty="0">
                <a:solidFill>
                  <a:sysClr val="windowText" lastClr="000000"/>
                </a:solidFill>
              </a:rPr>
              <a:t>أ</a:t>
            </a:r>
            <a:r>
              <a:rPr lang="ar-IQ" u="sng" dirty="0" smtClean="0">
                <a:solidFill>
                  <a:sysClr val="windowText" lastClr="000000"/>
                </a:solidFill>
              </a:rPr>
              <a:t>همية راس المال المعرفي</a:t>
            </a:r>
            <a:endParaRPr lang="en-US" sz="2800" u="sng" dirty="0">
              <a:solidFill>
                <a:sysClr val="windowText" lastClr="000000"/>
              </a:solidFill>
            </a:endParaRPr>
          </a:p>
          <a:p>
            <a:pPr lvl="0" algn="justLow"/>
            <a:r>
              <a:rPr lang="ar-IQ" dirty="0">
                <a:solidFill>
                  <a:sysClr val="windowText" lastClr="000000"/>
                </a:solidFill>
              </a:rPr>
              <a:t>تتمثل اهمية راس المال المعرفي بامتلاك المنظمة السياحية او الفندقية لنخبة متميزة من العاملين على كافة المستويات وهذه النخبة لها القدرة على التعامل المرن في ظل نظام انتاجي متطور ولها القدرة على اعادة تركيب وتشكيل هذا النظام الانتاجي بطرق متميزة.</a:t>
            </a:r>
            <a:endParaRPr lang="en-US" sz="2800" dirty="0">
              <a:solidFill>
                <a:sysClr val="windowText" lastClr="000000"/>
              </a:solidFill>
            </a:endParaRPr>
          </a:p>
          <a:p>
            <a:pPr lvl="0" algn="justLow"/>
            <a:r>
              <a:rPr lang="ar-IQ" dirty="0">
                <a:solidFill>
                  <a:sysClr val="windowText" lastClr="000000"/>
                </a:solidFill>
              </a:rPr>
              <a:t>نظرا لكون راس المال المعرفي يمثل ميزة تنافسية حرجة للمنظمات السياحية او الفندقية الحديثة ودعامة اساسية لبقائها وازدهارها وتطورها، فان ذلك يدفع ادارة الموارد البشرية الى متابعة الكوادر المعرفية والنادرة لغرض جذبها واستقطابها كمهارات وخبرات متقدمة تستفيد منها المنظمة.</a:t>
            </a:r>
            <a:endParaRPr lang="en-US" sz="2800" dirty="0">
              <a:solidFill>
                <a:sysClr val="windowText" lastClr="000000"/>
              </a:solidFill>
            </a:endParaRPr>
          </a:p>
          <a:p>
            <a:pPr lvl="0" algn="justLow"/>
            <a:r>
              <a:rPr lang="ar-IQ" dirty="0">
                <a:solidFill>
                  <a:sysClr val="windowText" lastClr="000000"/>
                </a:solidFill>
              </a:rPr>
              <a:t>يساهم راس المال المعرفي بتطوير وانعاش عمليات الابتكار والابداع باستمرار في مجاميع عمل تتبع اساليب ابداعية لعصف الافكار وتوليدها ونقلها متجسدة بمنتجات وخدمات متطورة تحاكي رغبات الزبائن وحاجاتهم في سوق شديدة المنافسة</a:t>
            </a:r>
            <a:r>
              <a:rPr lang="ar-IQ" dirty="0" smtClean="0">
                <a:solidFill>
                  <a:sysClr val="windowText" lastClr="000000"/>
                </a:solidFill>
              </a:rPr>
              <a:t>.</a:t>
            </a:r>
            <a:endParaRPr lang="en-US" sz="2800" dirty="0">
              <a:solidFill>
                <a:sysClr val="windowText" lastClr="000000"/>
              </a:solidFill>
            </a:endParaRPr>
          </a:p>
          <a:p>
            <a:endParaRPr lang="ar-IQ" dirty="0">
              <a:solidFill>
                <a:sysClr val="windowText" lastClr="000000"/>
              </a:solidFill>
            </a:endParaRPr>
          </a:p>
        </p:txBody>
      </p:sp>
    </p:spTree>
    <p:extLst>
      <p:ext uri="{BB962C8B-B14F-4D97-AF65-F5344CB8AC3E}">
        <p14:creationId xmlns:p14="http://schemas.microsoft.com/office/powerpoint/2010/main" val="61781831"/>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80">
                                          <p:stCondLst>
                                            <p:cond delay="0"/>
                                          </p:stCondLst>
                                        </p:cTn>
                                        <p:tgtEl>
                                          <p:spTgt spid="3">
                                            <p:bg/>
                                          </p:spTgt>
                                        </p:tgtEl>
                                      </p:cBhvr>
                                    </p:animEffect>
                                    <p:anim calcmode="lin" valueType="num">
                                      <p:cBhvr>
                                        <p:cTn id="8"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bg/>
                                          </p:spTgt>
                                        </p:tgtEl>
                                      </p:cBhvr>
                                      <p:to x="100000" y="60000"/>
                                    </p:animScale>
                                    <p:animScale>
                                      <p:cBhvr>
                                        <p:cTn id="14" dur="166" decel="50000">
                                          <p:stCondLst>
                                            <p:cond delay="676"/>
                                          </p:stCondLst>
                                        </p:cTn>
                                        <p:tgtEl>
                                          <p:spTgt spid="3">
                                            <p:bg/>
                                          </p:spTgt>
                                        </p:tgtEl>
                                      </p:cBhvr>
                                      <p:to x="100000" y="100000"/>
                                    </p:animScale>
                                    <p:animScale>
                                      <p:cBhvr>
                                        <p:cTn id="15" dur="26">
                                          <p:stCondLst>
                                            <p:cond delay="1312"/>
                                          </p:stCondLst>
                                        </p:cTn>
                                        <p:tgtEl>
                                          <p:spTgt spid="3">
                                            <p:bg/>
                                          </p:spTgt>
                                        </p:tgtEl>
                                      </p:cBhvr>
                                      <p:to x="100000" y="80000"/>
                                    </p:animScale>
                                    <p:animScale>
                                      <p:cBhvr>
                                        <p:cTn id="16" dur="166" decel="50000">
                                          <p:stCondLst>
                                            <p:cond delay="1338"/>
                                          </p:stCondLst>
                                        </p:cTn>
                                        <p:tgtEl>
                                          <p:spTgt spid="3">
                                            <p:bg/>
                                          </p:spTgt>
                                        </p:tgtEl>
                                      </p:cBhvr>
                                      <p:to x="100000" y="100000"/>
                                    </p:animScale>
                                    <p:animScale>
                                      <p:cBhvr>
                                        <p:cTn id="17" dur="26">
                                          <p:stCondLst>
                                            <p:cond delay="1642"/>
                                          </p:stCondLst>
                                        </p:cTn>
                                        <p:tgtEl>
                                          <p:spTgt spid="3">
                                            <p:bg/>
                                          </p:spTgt>
                                        </p:tgtEl>
                                      </p:cBhvr>
                                      <p:to x="100000" y="90000"/>
                                    </p:animScale>
                                    <p:animScale>
                                      <p:cBhvr>
                                        <p:cTn id="18" dur="166" decel="50000">
                                          <p:stCondLst>
                                            <p:cond delay="1668"/>
                                          </p:stCondLst>
                                        </p:cTn>
                                        <p:tgtEl>
                                          <p:spTgt spid="3">
                                            <p:bg/>
                                          </p:spTgt>
                                        </p:tgtEl>
                                      </p:cBhvr>
                                      <p:to x="100000" y="100000"/>
                                    </p:animScale>
                                    <p:animScale>
                                      <p:cBhvr>
                                        <p:cTn id="19" dur="26">
                                          <p:stCondLst>
                                            <p:cond delay="1808"/>
                                          </p:stCondLst>
                                        </p:cTn>
                                        <p:tgtEl>
                                          <p:spTgt spid="3">
                                            <p:bg/>
                                          </p:spTgt>
                                        </p:tgtEl>
                                      </p:cBhvr>
                                      <p:to x="100000" y="95000"/>
                                    </p:animScale>
                                    <p:animScale>
                                      <p:cBhvr>
                                        <p:cTn id="20" dur="166" decel="50000">
                                          <p:stCondLst>
                                            <p:cond delay="1834"/>
                                          </p:stCondLst>
                                        </p:cTn>
                                        <p:tgtEl>
                                          <p:spTgt spid="3">
                                            <p:bg/>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wipe(down)">
                                      <p:cBhvr>
                                        <p:cTn id="25" dur="580">
                                          <p:stCondLst>
                                            <p:cond delay="0"/>
                                          </p:stCondLst>
                                        </p:cTn>
                                        <p:tgtEl>
                                          <p:spTgt spid="3">
                                            <p:txEl>
                                              <p:pRg st="0" end="0"/>
                                            </p:txEl>
                                          </p:spTgt>
                                        </p:tgtEl>
                                      </p:cBhvr>
                                    </p:animEffect>
                                    <p:anim calcmode="lin" valueType="num">
                                      <p:cBhvr>
                                        <p:cTn id="2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0" end="0"/>
                                            </p:txEl>
                                          </p:spTgt>
                                        </p:tgtEl>
                                      </p:cBhvr>
                                      <p:to x="100000" y="60000"/>
                                    </p:animScale>
                                    <p:animScale>
                                      <p:cBhvr>
                                        <p:cTn id="32" dur="166" decel="50000">
                                          <p:stCondLst>
                                            <p:cond delay="676"/>
                                          </p:stCondLst>
                                        </p:cTn>
                                        <p:tgtEl>
                                          <p:spTgt spid="3">
                                            <p:txEl>
                                              <p:pRg st="0" end="0"/>
                                            </p:txEl>
                                          </p:spTgt>
                                        </p:tgtEl>
                                      </p:cBhvr>
                                      <p:to x="100000" y="100000"/>
                                    </p:animScale>
                                    <p:animScale>
                                      <p:cBhvr>
                                        <p:cTn id="33" dur="26">
                                          <p:stCondLst>
                                            <p:cond delay="1312"/>
                                          </p:stCondLst>
                                        </p:cTn>
                                        <p:tgtEl>
                                          <p:spTgt spid="3">
                                            <p:txEl>
                                              <p:pRg st="0" end="0"/>
                                            </p:txEl>
                                          </p:spTgt>
                                        </p:tgtEl>
                                      </p:cBhvr>
                                      <p:to x="100000" y="80000"/>
                                    </p:animScale>
                                    <p:animScale>
                                      <p:cBhvr>
                                        <p:cTn id="34" dur="166" decel="50000">
                                          <p:stCondLst>
                                            <p:cond delay="1338"/>
                                          </p:stCondLst>
                                        </p:cTn>
                                        <p:tgtEl>
                                          <p:spTgt spid="3">
                                            <p:txEl>
                                              <p:pRg st="0" end="0"/>
                                            </p:txEl>
                                          </p:spTgt>
                                        </p:tgtEl>
                                      </p:cBhvr>
                                      <p:to x="100000" y="100000"/>
                                    </p:animScale>
                                    <p:animScale>
                                      <p:cBhvr>
                                        <p:cTn id="35" dur="26">
                                          <p:stCondLst>
                                            <p:cond delay="1642"/>
                                          </p:stCondLst>
                                        </p:cTn>
                                        <p:tgtEl>
                                          <p:spTgt spid="3">
                                            <p:txEl>
                                              <p:pRg st="0" end="0"/>
                                            </p:txEl>
                                          </p:spTgt>
                                        </p:tgtEl>
                                      </p:cBhvr>
                                      <p:to x="100000" y="90000"/>
                                    </p:animScale>
                                    <p:animScale>
                                      <p:cBhvr>
                                        <p:cTn id="36" dur="166" decel="50000">
                                          <p:stCondLst>
                                            <p:cond delay="1668"/>
                                          </p:stCondLst>
                                        </p:cTn>
                                        <p:tgtEl>
                                          <p:spTgt spid="3">
                                            <p:txEl>
                                              <p:pRg st="0" end="0"/>
                                            </p:txEl>
                                          </p:spTgt>
                                        </p:tgtEl>
                                      </p:cBhvr>
                                      <p:to x="100000" y="100000"/>
                                    </p:animScale>
                                    <p:animScale>
                                      <p:cBhvr>
                                        <p:cTn id="37" dur="26">
                                          <p:stCondLst>
                                            <p:cond delay="1808"/>
                                          </p:stCondLst>
                                        </p:cTn>
                                        <p:tgtEl>
                                          <p:spTgt spid="3">
                                            <p:txEl>
                                              <p:pRg st="0" end="0"/>
                                            </p:txEl>
                                          </p:spTgt>
                                        </p:tgtEl>
                                      </p:cBhvr>
                                      <p:to x="100000" y="95000"/>
                                    </p:animScale>
                                    <p:animScale>
                                      <p:cBhvr>
                                        <p:cTn id="38" dur="166" decel="50000">
                                          <p:stCondLst>
                                            <p:cond delay="1834"/>
                                          </p:stCondLst>
                                        </p:cTn>
                                        <p:tgtEl>
                                          <p:spTgt spid="3">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1" end="1"/>
                                            </p:txEl>
                                          </p:spTgt>
                                        </p:tgtEl>
                                        <p:attrNameLst>
                                          <p:attrName>style.visibility</p:attrName>
                                        </p:attrNameLst>
                                      </p:cBhvr>
                                      <p:to>
                                        <p:strVal val="visible"/>
                                      </p:to>
                                    </p:set>
                                    <p:animEffect transition="in" filter="wipe(down)">
                                      <p:cBhvr>
                                        <p:cTn id="43" dur="580">
                                          <p:stCondLst>
                                            <p:cond delay="0"/>
                                          </p:stCondLst>
                                        </p:cTn>
                                        <p:tgtEl>
                                          <p:spTgt spid="3">
                                            <p:txEl>
                                              <p:pRg st="1" end="1"/>
                                            </p:txEl>
                                          </p:spTgt>
                                        </p:tgtEl>
                                      </p:cBhvr>
                                    </p:animEffect>
                                    <p:anim calcmode="lin" valueType="num">
                                      <p:cBhvr>
                                        <p:cTn id="4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1" end="1"/>
                                            </p:txEl>
                                          </p:spTgt>
                                        </p:tgtEl>
                                      </p:cBhvr>
                                      <p:to x="100000" y="60000"/>
                                    </p:animScale>
                                    <p:animScale>
                                      <p:cBhvr>
                                        <p:cTn id="50" dur="166" decel="50000">
                                          <p:stCondLst>
                                            <p:cond delay="676"/>
                                          </p:stCondLst>
                                        </p:cTn>
                                        <p:tgtEl>
                                          <p:spTgt spid="3">
                                            <p:txEl>
                                              <p:pRg st="1" end="1"/>
                                            </p:txEl>
                                          </p:spTgt>
                                        </p:tgtEl>
                                      </p:cBhvr>
                                      <p:to x="100000" y="100000"/>
                                    </p:animScale>
                                    <p:animScale>
                                      <p:cBhvr>
                                        <p:cTn id="51" dur="26">
                                          <p:stCondLst>
                                            <p:cond delay="1312"/>
                                          </p:stCondLst>
                                        </p:cTn>
                                        <p:tgtEl>
                                          <p:spTgt spid="3">
                                            <p:txEl>
                                              <p:pRg st="1" end="1"/>
                                            </p:txEl>
                                          </p:spTgt>
                                        </p:tgtEl>
                                      </p:cBhvr>
                                      <p:to x="100000" y="80000"/>
                                    </p:animScale>
                                    <p:animScale>
                                      <p:cBhvr>
                                        <p:cTn id="52" dur="166" decel="50000">
                                          <p:stCondLst>
                                            <p:cond delay="1338"/>
                                          </p:stCondLst>
                                        </p:cTn>
                                        <p:tgtEl>
                                          <p:spTgt spid="3">
                                            <p:txEl>
                                              <p:pRg st="1" end="1"/>
                                            </p:txEl>
                                          </p:spTgt>
                                        </p:tgtEl>
                                      </p:cBhvr>
                                      <p:to x="100000" y="100000"/>
                                    </p:animScale>
                                    <p:animScale>
                                      <p:cBhvr>
                                        <p:cTn id="53" dur="26">
                                          <p:stCondLst>
                                            <p:cond delay="1642"/>
                                          </p:stCondLst>
                                        </p:cTn>
                                        <p:tgtEl>
                                          <p:spTgt spid="3">
                                            <p:txEl>
                                              <p:pRg st="1" end="1"/>
                                            </p:txEl>
                                          </p:spTgt>
                                        </p:tgtEl>
                                      </p:cBhvr>
                                      <p:to x="100000" y="90000"/>
                                    </p:animScale>
                                    <p:animScale>
                                      <p:cBhvr>
                                        <p:cTn id="54" dur="166" decel="50000">
                                          <p:stCondLst>
                                            <p:cond delay="1668"/>
                                          </p:stCondLst>
                                        </p:cTn>
                                        <p:tgtEl>
                                          <p:spTgt spid="3">
                                            <p:txEl>
                                              <p:pRg st="1" end="1"/>
                                            </p:txEl>
                                          </p:spTgt>
                                        </p:tgtEl>
                                      </p:cBhvr>
                                      <p:to x="100000" y="100000"/>
                                    </p:animScale>
                                    <p:animScale>
                                      <p:cBhvr>
                                        <p:cTn id="55" dur="26">
                                          <p:stCondLst>
                                            <p:cond delay="1808"/>
                                          </p:stCondLst>
                                        </p:cTn>
                                        <p:tgtEl>
                                          <p:spTgt spid="3">
                                            <p:txEl>
                                              <p:pRg st="1" end="1"/>
                                            </p:txEl>
                                          </p:spTgt>
                                        </p:tgtEl>
                                      </p:cBhvr>
                                      <p:to x="100000" y="95000"/>
                                    </p:animScale>
                                    <p:animScale>
                                      <p:cBhvr>
                                        <p:cTn id="56" dur="166" decel="50000">
                                          <p:stCondLst>
                                            <p:cond delay="1834"/>
                                          </p:stCondLst>
                                        </p:cTn>
                                        <p:tgtEl>
                                          <p:spTgt spid="3">
                                            <p:txEl>
                                              <p:pRg st="1" end="1"/>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2" end="2"/>
                                            </p:txEl>
                                          </p:spTgt>
                                        </p:tgtEl>
                                        <p:attrNameLst>
                                          <p:attrName>style.visibility</p:attrName>
                                        </p:attrNameLst>
                                      </p:cBhvr>
                                      <p:to>
                                        <p:strVal val="visible"/>
                                      </p:to>
                                    </p:set>
                                    <p:animEffect transition="in" filter="wipe(down)">
                                      <p:cBhvr>
                                        <p:cTn id="61" dur="580">
                                          <p:stCondLst>
                                            <p:cond delay="0"/>
                                          </p:stCondLst>
                                        </p:cTn>
                                        <p:tgtEl>
                                          <p:spTgt spid="3">
                                            <p:txEl>
                                              <p:pRg st="2" end="2"/>
                                            </p:txEl>
                                          </p:spTgt>
                                        </p:tgtEl>
                                      </p:cBhvr>
                                    </p:animEffect>
                                    <p:anim calcmode="lin" valueType="num">
                                      <p:cBhvr>
                                        <p:cTn id="62"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2" end="2"/>
                                            </p:txEl>
                                          </p:spTgt>
                                        </p:tgtEl>
                                      </p:cBhvr>
                                      <p:to x="100000" y="60000"/>
                                    </p:animScale>
                                    <p:animScale>
                                      <p:cBhvr>
                                        <p:cTn id="68" dur="166" decel="50000">
                                          <p:stCondLst>
                                            <p:cond delay="676"/>
                                          </p:stCondLst>
                                        </p:cTn>
                                        <p:tgtEl>
                                          <p:spTgt spid="3">
                                            <p:txEl>
                                              <p:pRg st="2" end="2"/>
                                            </p:txEl>
                                          </p:spTgt>
                                        </p:tgtEl>
                                      </p:cBhvr>
                                      <p:to x="100000" y="100000"/>
                                    </p:animScale>
                                    <p:animScale>
                                      <p:cBhvr>
                                        <p:cTn id="69" dur="26">
                                          <p:stCondLst>
                                            <p:cond delay="1312"/>
                                          </p:stCondLst>
                                        </p:cTn>
                                        <p:tgtEl>
                                          <p:spTgt spid="3">
                                            <p:txEl>
                                              <p:pRg st="2" end="2"/>
                                            </p:txEl>
                                          </p:spTgt>
                                        </p:tgtEl>
                                      </p:cBhvr>
                                      <p:to x="100000" y="80000"/>
                                    </p:animScale>
                                    <p:animScale>
                                      <p:cBhvr>
                                        <p:cTn id="70" dur="166" decel="50000">
                                          <p:stCondLst>
                                            <p:cond delay="1338"/>
                                          </p:stCondLst>
                                        </p:cTn>
                                        <p:tgtEl>
                                          <p:spTgt spid="3">
                                            <p:txEl>
                                              <p:pRg st="2" end="2"/>
                                            </p:txEl>
                                          </p:spTgt>
                                        </p:tgtEl>
                                      </p:cBhvr>
                                      <p:to x="100000" y="100000"/>
                                    </p:animScale>
                                    <p:animScale>
                                      <p:cBhvr>
                                        <p:cTn id="71" dur="26">
                                          <p:stCondLst>
                                            <p:cond delay="1642"/>
                                          </p:stCondLst>
                                        </p:cTn>
                                        <p:tgtEl>
                                          <p:spTgt spid="3">
                                            <p:txEl>
                                              <p:pRg st="2" end="2"/>
                                            </p:txEl>
                                          </p:spTgt>
                                        </p:tgtEl>
                                      </p:cBhvr>
                                      <p:to x="100000" y="90000"/>
                                    </p:animScale>
                                    <p:animScale>
                                      <p:cBhvr>
                                        <p:cTn id="72" dur="166" decel="50000">
                                          <p:stCondLst>
                                            <p:cond delay="1668"/>
                                          </p:stCondLst>
                                        </p:cTn>
                                        <p:tgtEl>
                                          <p:spTgt spid="3">
                                            <p:txEl>
                                              <p:pRg st="2" end="2"/>
                                            </p:txEl>
                                          </p:spTgt>
                                        </p:tgtEl>
                                      </p:cBhvr>
                                      <p:to x="100000" y="100000"/>
                                    </p:animScale>
                                    <p:animScale>
                                      <p:cBhvr>
                                        <p:cTn id="73" dur="26">
                                          <p:stCondLst>
                                            <p:cond delay="1808"/>
                                          </p:stCondLst>
                                        </p:cTn>
                                        <p:tgtEl>
                                          <p:spTgt spid="3">
                                            <p:txEl>
                                              <p:pRg st="2" end="2"/>
                                            </p:txEl>
                                          </p:spTgt>
                                        </p:tgtEl>
                                      </p:cBhvr>
                                      <p:to x="100000" y="95000"/>
                                    </p:animScale>
                                    <p:animScale>
                                      <p:cBhvr>
                                        <p:cTn id="74" dur="166" decel="50000">
                                          <p:stCondLst>
                                            <p:cond delay="1834"/>
                                          </p:stCondLst>
                                        </p:cTn>
                                        <p:tgtEl>
                                          <p:spTgt spid="3">
                                            <p:txEl>
                                              <p:pRg st="2" end="2"/>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3" end="3"/>
                                            </p:txEl>
                                          </p:spTgt>
                                        </p:tgtEl>
                                        <p:attrNameLst>
                                          <p:attrName>style.visibility</p:attrName>
                                        </p:attrNameLst>
                                      </p:cBhvr>
                                      <p:to>
                                        <p:strVal val="visible"/>
                                      </p:to>
                                    </p:set>
                                    <p:animEffect transition="in" filter="wipe(down)">
                                      <p:cBhvr>
                                        <p:cTn id="79" dur="580">
                                          <p:stCondLst>
                                            <p:cond delay="0"/>
                                          </p:stCondLst>
                                        </p:cTn>
                                        <p:tgtEl>
                                          <p:spTgt spid="3">
                                            <p:txEl>
                                              <p:pRg st="3" end="3"/>
                                            </p:txEl>
                                          </p:spTgt>
                                        </p:tgtEl>
                                      </p:cBhvr>
                                    </p:animEffect>
                                    <p:anim calcmode="lin" valueType="num">
                                      <p:cBhvr>
                                        <p:cTn id="80"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3" end="3"/>
                                            </p:txEl>
                                          </p:spTgt>
                                        </p:tgtEl>
                                      </p:cBhvr>
                                      <p:to x="100000" y="60000"/>
                                    </p:animScale>
                                    <p:animScale>
                                      <p:cBhvr>
                                        <p:cTn id="86" dur="166" decel="50000">
                                          <p:stCondLst>
                                            <p:cond delay="676"/>
                                          </p:stCondLst>
                                        </p:cTn>
                                        <p:tgtEl>
                                          <p:spTgt spid="3">
                                            <p:txEl>
                                              <p:pRg st="3" end="3"/>
                                            </p:txEl>
                                          </p:spTgt>
                                        </p:tgtEl>
                                      </p:cBhvr>
                                      <p:to x="100000" y="100000"/>
                                    </p:animScale>
                                    <p:animScale>
                                      <p:cBhvr>
                                        <p:cTn id="87" dur="26">
                                          <p:stCondLst>
                                            <p:cond delay="1312"/>
                                          </p:stCondLst>
                                        </p:cTn>
                                        <p:tgtEl>
                                          <p:spTgt spid="3">
                                            <p:txEl>
                                              <p:pRg st="3" end="3"/>
                                            </p:txEl>
                                          </p:spTgt>
                                        </p:tgtEl>
                                      </p:cBhvr>
                                      <p:to x="100000" y="80000"/>
                                    </p:animScale>
                                    <p:animScale>
                                      <p:cBhvr>
                                        <p:cTn id="88" dur="166" decel="50000">
                                          <p:stCondLst>
                                            <p:cond delay="1338"/>
                                          </p:stCondLst>
                                        </p:cTn>
                                        <p:tgtEl>
                                          <p:spTgt spid="3">
                                            <p:txEl>
                                              <p:pRg st="3" end="3"/>
                                            </p:txEl>
                                          </p:spTgt>
                                        </p:tgtEl>
                                      </p:cBhvr>
                                      <p:to x="100000" y="100000"/>
                                    </p:animScale>
                                    <p:animScale>
                                      <p:cBhvr>
                                        <p:cTn id="89" dur="26">
                                          <p:stCondLst>
                                            <p:cond delay="1642"/>
                                          </p:stCondLst>
                                        </p:cTn>
                                        <p:tgtEl>
                                          <p:spTgt spid="3">
                                            <p:txEl>
                                              <p:pRg st="3" end="3"/>
                                            </p:txEl>
                                          </p:spTgt>
                                        </p:tgtEl>
                                      </p:cBhvr>
                                      <p:to x="100000" y="90000"/>
                                    </p:animScale>
                                    <p:animScale>
                                      <p:cBhvr>
                                        <p:cTn id="90" dur="166" decel="50000">
                                          <p:stCondLst>
                                            <p:cond delay="1668"/>
                                          </p:stCondLst>
                                        </p:cTn>
                                        <p:tgtEl>
                                          <p:spTgt spid="3">
                                            <p:txEl>
                                              <p:pRg st="3" end="3"/>
                                            </p:txEl>
                                          </p:spTgt>
                                        </p:tgtEl>
                                      </p:cBhvr>
                                      <p:to x="100000" y="100000"/>
                                    </p:animScale>
                                    <p:animScale>
                                      <p:cBhvr>
                                        <p:cTn id="91" dur="26">
                                          <p:stCondLst>
                                            <p:cond delay="1808"/>
                                          </p:stCondLst>
                                        </p:cTn>
                                        <p:tgtEl>
                                          <p:spTgt spid="3">
                                            <p:txEl>
                                              <p:pRg st="3" end="3"/>
                                            </p:txEl>
                                          </p:spTgt>
                                        </p:tgtEl>
                                      </p:cBhvr>
                                      <p:to x="100000" y="95000"/>
                                    </p:animScale>
                                    <p:animScale>
                                      <p:cBhvr>
                                        <p:cTn id="92"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style>
          <a:lnRef idx="1">
            <a:schemeClr val="accent4"/>
          </a:lnRef>
          <a:fillRef idx="3">
            <a:schemeClr val="accent4"/>
          </a:fillRef>
          <a:effectRef idx="2">
            <a:schemeClr val="accent4"/>
          </a:effectRef>
          <a:fontRef idx="minor">
            <a:schemeClr val="lt1"/>
          </a:fontRef>
        </p:style>
        <p:txBody>
          <a:bodyPr>
            <a:normAutofit fontScale="85000" lnSpcReduction="20000"/>
          </a:bodyPr>
          <a:lstStyle/>
          <a:p>
            <a:pPr lvl="0" algn="justLow"/>
            <a:r>
              <a:rPr lang="ar-IQ" dirty="0" smtClean="0">
                <a:solidFill>
                  <a:sysClr val="windowText" lastClr="000000"/>
                </a:solidFill>
              </a:rPr>
              <a:t>تنبع اهمية راس المال المعرفي من كونه وسيلة فعالة في مواجهة التحديات الراهنة والتعامل مع المتغيرات الجديدة وادراكها لذلك فقد اهتمت البلدان الراسمالية وعلى راسها اليابان بمضاعفة الاستثمار في الموارد البشرية مما سمح لها تحقيق السبق في العديد من المجالات ، وهذا حذا برئيس الولايات المتحدة اطلاق مقولته الشهيرة "اذا سجلت اليابان اسطورة حضارية انتاجا، وتوزيعا وكفاءة وجودة، فنحن افضل من يقلدها" </a:t>
            </a:r>
          </a:p>
          <a:p>
            <a:pPr lvl="0" algn="justLow"/>
            <a:r>
              <a:rPr lang="ar-IQ" dirty="0" smtClean="0">
                <a:solidFill>
                  <a:sysClr val="windowText" lastClr="000000"/>
                </a:solidFill>
              </a:rPr>
              <a:t>تبرز اهمية راس المال المعرفي من خلال الدور الذي يؤديه في منح المنظمة السياحية او الفندقية مقدرات تكيفية عالية تمكنها من مواكبة ما يسمى باقتصاد المعرفة (</a:t>
            </a:r>
            <a:r>
              <a:rPr lang="en-US" dirty="0" smtClean="0">
                <a:solidFill>
                  <a:sysClr val="windowText" lastClr="000000"/>
                </a:solidFill>
              </a:rPr>
              <a:t>Knowledge Economy</a:t>
            </a:r>
            <a:r>
              <a:rPr lang="ar-IQ" dirty="0" smtClean="0">
                <a:solidFill>
                  <a:sysClr val="windowText" lastClr="000000"/>
                </a:solidFill>
              </a:rPr>
              <a:t>) وذلك لما يتمتع به راس المال المعرفي من صفات عديدة اهمها : </a:t>
            </a:r>
          </a:p>
          <a:p>
            <a:pPr lvl="0" algn="justLow"/>
            <a:r>
              <a:rPr lang="ar-IQ">
                <a:solidFill>
                  <a:sysClr val="windowText" lastClr="000000"/>
                </a:solidFill>
              </a:rPr>
              <a:t> </a:t>
            </a:r>
            <a:r>
              <a:rPr lang="ar-IQ" smtClean="0">
                <a:solidFill>
                  <a:sysClr val="windowText" lastClr="000000"/>
                </a:solidFill>
              </a:rPr>
              <a:t> - </a:t>
            </a:r>
            <a:r>
              <a:rPr lang="ar-IQ" smtClean="0">
                <a:solidFill>
                  <a:sysClr val="windowText" lastClr="000000"/>
                </a:solidFill>
              </a:rPr>
              <a:t>قدرته </a:t>
            </a:r>
            <a:r>
              <a:rPr lang="ar-IQ" dirty="0" smtClean="0">
                <a:solidFill>
                  <a:sysClr val="windowText" lastClr="000000"/>
                </a:solidFill>
              </a:rPr>
              <a:t>على استيعاب المستجدات العلمية والتكنولوجية.</a:t>
            </a:r>
            <a:endParaRPr lang="en-US" sz="2400" dirty="0" smtClean="0">
              <a:solidFill>
                <a:sysClr val="windowText" lastClr="000000"/>
              </a:solidFill>
            </a:endParaRPr>
          </a:p>
          <a:p>
            <a:pPr lvl="1" algn="justLow"/>
            <a:r>
              <a:rPr lang="ar-IQ" dirty="0" smtClean="0">
                <a:solidFill>
                  <a:sysClr val="windowText" lastClr="000000"/>
                </a:solidFill>
              </a:rPr>
              <a:t>مرونته العالية على التحول</a:t>
            </a:r>
            <a:endParaRPr lang="en-US" sz="2400" dirty="0" smtClean="0">
              <a:solidFill>
                <a:sysClr val="windowText" lastClr="000000"/>
              </a:solidFill>
            </a:endParaRPr>
          </a:p>
          <a:p>
            <a:pPr lvl="1" algn="justLow"/>
            <a:r>
              <a:rPr lang="ar-IQ" dirty="0" smtClean="0">
                <a:solidFill>
                  <a:sysClr val="windowText" lastClr="000000"/>
                </a:solidFill>
              </a:rPr>
              <a:t>قابليته على حل المشكلات واتخاذ القرارات</a:t>
            </a:r>
            <a:endParaRPr lang="en-US" sz="2400" dirty="0" smtClean="0">
              <a:solidFill>
                <a:sysClr val="windowText" lastClr="000000"/>
              </a:solidFill>
            </a:endParaRPr>
          </a:p>
          <a:p>
            <a:pPr lvl="1" algn="justLow"/>
            <a:r>
              <a:rPr lang="ar-IQ" dirty="0" smtClean="0">
                <a:solidFill>
                  <a:sysClr val="windowText" lastClr="000000"/>
                </a:solidFill>
              </a:rPr>
              <a:t>امكانياته على التواصل مع الابتكار والابداع</a:t>
            </a:r>
            <a:endParaRPr lang="en-US" sz="2400" dirty="0" smtClean="0">
              <a:solidFill>
                <a:sysClr val="windowText" lastClr="000000"/>
              </a:solidFill>
            </a:endParaRPr>
          </a:p>
          <a:p>
            <a:endParaRPr lang="ar-IQ" dirty="0">
              <a:solidFill>
                <a:sysClr val="windowText" lastClr="000000"/>
              </a:solidFill>
            </a:endParaRPr>
          </a:p>
        </p:txBody>
      </p:sp>
    </p:spTree>
    <p:extLst>
      <p:ext uri="{BB962C8B-B14F-4D97-AF65-F5344CB8AC3E}">
        <p14:creationId xmlns:p14="http://schemas.microsoft.com/office/powerpoint/2010/main" val="2861034963"/>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additive="base">
                                        <p:cTn id="3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295" y="0"/>
            <a:ext cx="9036495" cy="6480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8220696"/>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904656"/>
          </a:xfrm>
        </p:spPr>
        <p:style>
          <a:lnRef idx="1">
            <a:schemeClr val="accent4"/>
          </a:lnRef>
          <a:fillRef idx="3">
            <a:schemeClr val="accent4"/>
          </a:fillRef>
          <a:effectRef idx="2">
            <a:schemeClr val="accent4"/>
          </a:effectRef>
          <a:fontRef idx="minor">
            <a:schemeClr val="lt1"/>
          </a:fontRef>
        </p:style>
        <p:txBody>
          <a:bodyPr>
            <a:normAutofit fontScale="92500"/>
          </a:bodyPr>
          <a:lstStyle/>
          <a:p>
            <a:r>
              <a:rPr lang="ar-IQ" b="1" u="sng" dirty="0">
                <a:solidFill>
                  <a:sysClr val="windowText" lastClr="000000"/>
                </a:solidFill>
              </a:rPr>
              <a:t>الاتجاهات الاستراتيجية لادارة الموارد البشرية بالمعرفة</a:t>
            </a:r>
            <a:endParaRPr lang="en-US" dirty="0">
              <a:solidFill>
                <a:sysClr val="windowText" lastClr="000000"/>
              </a:solidFill>
            </a:endParaRPr>
          </a:p>
          <a:p>
            <a:r>
              <a:rPr lang="ar-IQ" b="1" dirty="0">
                <a:solidFill>
                  <a:sysClr val="windowText" lastClr="000000"/>
                </a:solidFill>
              </a:rPr>
              <a:t>تعزز قدرة المؤسسة للاحتفاظ بالأداء المؤسسي المعتمد على الخبرة والمعرفة، وتحسينه.</a:t>
            </a:r>
            <a:endParaRPr lang="en-US" dirty="0">
              <a:solidFill>
                <a:sysClr val="windowText" lastClr="000000"/>
              </a:solidFill>
            </a:endParaRPr>
          </a:p>
          <a:p>
            <a:r>
              <a:rPr lang="ar-IQ" b="1" dirty="0">
                <a:solidFill>
                  <a:sysClr val="windowText" lastClr="000000"/>
                </a:solidFill>
              </a:rPr>
              <a:t>·تتيح </a:t>
            </a:r>
            <a:r>
              <a:rPr lang="ar-IQ" b="1" dirty="0" smtClean="0">
                <a:solidFill>
                  <a:sysClr val="windowText" lastClr="000000"/>
                </a:solidFill>
              </a:rPr>
              <a:t>للمنظمةتحديد </a:t>
            </a:r>
            <a:r>
              <a:rPr lang="ar-IQ" b="1" dirty="0">
                <a:solidFill>
                  <a:sysClr val="windowText" lastClr="000000"/>
                </a:solidFill>
              </a:rPr>
              <a:t>المعرفة المطلوبة، وتوثيق المتوافر منها وتطويرها والمشاركة بها وتطبيقها وتقييمها.</a:t>
            </a:r>
            <a:endParaRPr lang="en-US" dirty="0">
              <a:solidFill>
                <a:sysClr val="windowText" lastClr="000000"/>
              </a:solidFill>
            </a:endParaRPr>
          </a:p>
          <a:p>
            <a:r>
              <a:rPr lang="ar-IQ" b="1" dirty="0">
                <a:solidFill>
                  <a:sysClr val="windowText" lastClr="000000"/>
                </a:solidFill>
              </a:rPr>
              <a:t>·تدعم الجهود للاستفادة من جميع الموجودات الملموسة وغير الملموسة، بتوفير إطار عمل لتعزيز المعرفة التنظيمية. </a:t>
            </a:r>
            <a:endParaRPr lang="en-US" dirty="0">
              <a:solidFill>
                <a:sysClr val="windowText" lastClr="000000"/>
              </a:solidFill>
            </a:endParaRPr>
          </a:p>
          <a:p>
            <a:r>
              <a:rPr lang="ar-IQ" b="1" dirty="0">
                <a:solidFill>
                  <a:sysClr val="windowText" lastClr="000000"/>
                </a:solidFill>
              </a:rPr>
              <a:t>·تسهم في تعظيم قيمة المعرفة ذاتها عبر التركيز على المحتوى.</a:t>
            </a:r>
            <a:endParaRPr lang="en-US" dirty="0">
              <a:solidFill>
                <a:sysClr val="windowText" lastClr="000000"/>
              </a:solidFill>
            </a:endParaRPr>
          </a:p>
          <a:p>
            <a:r>
              <a:rPr lang="ar-IQ" b="1" dirty="0">
                <a:solidFill>
                  <a:sysClr val="windowText" lastClr="000000"/>
                </a:solidFill>
              </a:rPr>
              <a:t>·تعد المعرفة البشرية المصدر الأساسي للقيمة. </a:t>
            </a:r>
            <a:endParaRPr lang="en-US" dirty="0">
              <a:solidFill>
                <a:sysClr val="windowText" lastClr="000000"/>
              </a:solidFill>
            </a:endParaRPr>
          </a:p>
          <a:p>
            <a:r>
              <a:rPr lang="ar-IQ" b="1" dirty="0">
                <a:solidFill>
                  <a:sysClr val="windowText" lastClr="000000"/>
                </a:solidFill>
              </a:rPr>
              <a:t>·المعرفة أصبحت الأساس لخلق الميزة التنافسية وإدامتها.</a:t>
            </a:r>
            <a:endParaRPr lang="en-US" dirty="0">
              <a:solidFill>
                <a:sysClr val="windowText" lastClr="000000"/>
              </a:solidFill>
            </a:endParaRPr>
          </a:p>
          <a:p>
            <a:endParaRPr lang="ar-IQ" dirty="0">
              <a:solidFill>
                <a:sysClr val="windowText" lastClr="000000"/>
              </a:solidFill>
            </a:endParaRPr>
          </a:p>
        </p:txBody>
      </p:sp>
    </p:spTree>
    <p:extLst>
      <p:ext uri="{BB962C8B-B14F-4D97-AF65-F5344CB8AC3E}">
        <p14:creationId xmlns:p14="http://schemas.microsoft.com/office/powerpoint/2010/main" val="298474928"/>
      </p:ext>
    </p:extLst>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500" fill="hold"/>
                                        <p:tgtEl>
                                          <p:spTgt spid="3">
                                            <p:bg/>
                                          </p:spTgt>
                                        </p:tgtEl>
                                        <p:attrNameLst>
                                          <p:attrName>ppt_w</p:attrName>
                                        </p:attrNameLst>
                                      </p:cBhvr>
                                      <p:tavLst>
                                        <p:tav tm="0">
                                          <p:val>
                                            <p:fltVal val="0"/>
                                          </p:val>
                                        </p:tav>
                                        <p:tav tm="100000">
                                          <p:val>
                                            <p:strVal val="#ppt_w"/>
                                          </p:val>
                                        </p:tav>
                                      </p:tavLst>
                                    </p:anim>
                                    <p:anim calcmode="lin" valueType="num">
                                      <p:cBhvr>
                                        <p:cTn id="8" dur="500" fill="hold"/>
                                        <p:tgtEl>
                                          <p:spTgt spid="3">
                                            <p:bg/>
                                          </p:spTgt>
                                        </p:tgtEl>
                                        <p:attrNameLst>
                                          <p:attrName>ppt_h</p:attrName>
                                        </p:attrNameLst>
                                      </p:cBhvr>
                                      <p:tavLst>
                                        <p:tav tm="0">
                                          <p:val>
                                            <p:fltVal val="0"/>
                                          </p:val>
                                        </p:tav>
                                        <p:tav tm="100000">
                                          <p:val>
                                            <p:strVal val="#ppt_h"/>
                                          </p:val>
                                        </p:tav>
                                      </p:tavLst>
                                    </p:anim>
                                    <p:animEffect transition="in" filter="fade">
                                      <p:cBhvr>
                                        <p:cTn id="9" dur="5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3">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 calcmode="lin" valueType="num">
                                      <p:cBhvr>
                                        <p:cTn id="49"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51" dur="500"/>
                                        <p:tgtEl>
                                          <p:spTgt spid="3">
                                            <p:txEl>
                                              <p:pRg st="5" end="5"/>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 calcmode="lin" valueType="num">
                                      <p:cBhvr>
                                        <p:cTn id="56"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307</Words>
  <Application>Microsoft Office PowerPoint</Application>
  <PresentationFormat>On-screen Show (4:3)</PresentationFormat>
  <Paragraphs>21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dell_pc</dc:creator>
  <cp:lastModifiedBy>dell_pc</cp:lastModifiedBy>
  <cp:revision>4</cp:revision>
  <dcterms:created xsi:type="dcterms:W3CDTF">2015-11-08T03:44:45Z</dcterms:created>
  <dcterms:modified xsi:type="dcterms:W3CDTF">2015-11-08T04:08:38Z</dcterms:modified>
</cp:coreProperties>
</file>