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85" r:id="rId3"/>
    <p:sldId id="288" r:id="rId4"/>
    <p:sldId id="296" r:id="rId5"/>
    <p:sldId id="294"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71" autoAdjust="0"/>
  </p:normalViewPr>
  <p:slideViewPr>
    <p:cSldViewPr>
      <p:cViewPr>
        <p:scale>
          <a:sx n="70" d="100"/>
          <a:sy n="70" d="100"/>
        </p:scale>
        <p:origin x="-139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1/18/2019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1/18/2019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مادة </a:t>
            </a:r>
            <a:r>
              <a:rPr lang="ar-IQ" sz="5400" b="1" dirty="0" smtClean="0">
                <a:latin typeface="Times New Roman" pitchFamily="18" charset="0"/>
                <a:cs typeface="Times New Roman" pitchFamily="18" charset="0"/>
              </a:rPr>
              <a:t>أدارة المنظمات الفندقية</a:t>
            </a:r>
          </a:p>
          <a:p>
            <a:pPr marL="0" indent="0" algn="ctr" rtl="1">
              <a:buNone/>
            </a:pPr>
            <a:r>
              <a:rPr lang="ar-IQ" sz="6000" b="1" dirty="0" smtClean="0">
                <a:latin typeface="Times New Roman" pitchFamily="18" charset="0"/>
                <a:cs typeface="Times New Roman" pitchFamily="18" charset="0"/>
              </a:rPr>
              <a:t>( </a:t>
            </a:r>
            <a:r>
              <a:rPr lang="ar-IQ" sz="6000" b="1" dirty="0" smtClean="0">
                <a:latin typeface="Times New Roman" pitchFamily="18" charset="0"/>
                <a:cs typeface="Times New Roman" pitchFamily="18" charset="0"/>
              </a:rPr>
              <a:t>انواع البيئات )</a:t>
            </a:r>
            <a:endParaRPr lang="ar-IQ"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انواع البيئات </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788670" indent="-742950" algn="justLow" rtl="1">
              <a:buAutoNum type="arabicPeriod"/>
            </a:pPr>
            <a:r>
              <a:rPr lang="ar-IQ" sz="3200" b="1" dirty="0" smtClean="0">
                <a:solidFill>
                  <a:schemeClr val="tx2"/>
                </a:solidFill>
                <a:latin typeface="Times New Roman" pitchFamily="18" charset="0"/>
                <a:cs typeface="Times New Roman" pitchFamily="18" charset="0"/>
              </a:rPr>
              <a:t>البيئة السياسية </a:t>
            </a:r>
            <a:r>
              <a:rPr lang="en-US" sz="3200" b="1" dirty="0" smtClean="0">
                <a:solidFill>
                  <a:schemeClr val="tx2"/>
                </a:solidFill>
                <a:latin typeface="Times New Roman" pitchFamily="18" charset="0"/>
                <a:cs typeface="Times New Roman" pitchFamily="18" charset="0"/>
              </a:rPr>
              <a:t>political Environment</a:t>
            </a:r>
            <a:r>
              <a:rPr lang="ar-IQ" sz="3200" b="1" dirty="0" smtClean="0">
                <a:solidFill>
                  <a:schemeClr val="tx2"/>
                </a:solidFill>
                <a:latin typeface="Times New Roman" pitchFamily="18" charset="0"/>
                <a:cs typeface="Times New Roman" pitchFamily="18" charset="0"/>
              </a:rPr>
              <a:t> :تتضمن البيئة السياسية والقانونية والتشريعات الحكومية التي تتعلق بسياسات الدولة العامة وبرامجها التنموية وخططها الاستثمارية في رسم السياسات واصدار القوانين والتشريعات العامة ، ولها الاثر الكبير على المنظمات من خلال أتخاذ قرارات وهناك ثلاثة أهداف أساسية لقوانين الاعمال :</a:t>
            </a:r>
          </a:p>
          <a:p>
            <a:pPr marL="617220" indent="-571500" algn="justLow" rtl="1">
              <a:buFont typeface="Wingdings" pitchFamily="2" charset="2"/>
              <a:buChar char="ü"/>
            </a:pPr>
            <a:r>
              <a:rPr lang="ar-IQ" sz="2800" b="1" dirty="0">
                <a:solidFill>
                  <a:schemeClr val="tx2"/>
                </a:solidFill>
                <a:latin typeface="Times New Roman" pitchFamily="18" charset="0"/>
                <a:cs typeface="Times New Roman" pitchFamily="18" charset="0"/>
              </a:rPr>
              <a:t>حماية المنظمات من المنافسة غير العادلة .</a:t>
            </a:r>
          </a:p>
          <a:p>
            <a:pPr marL="617220" indent="-571500" algn="justLow" rtl="1">
              <a:buFont typeface="Wingdings" pitchFamily="2" charset="2"/>
              <a:buChar char="ü"/>
            </a:pPr>
            <a:r>
              <a:rPr lang="ar-IQ" sz="2800" b="1" dirty="0">
                <a:solidFill>
                  <a:schemeClr val="tx2"/>
                </a:solidFill>
                <a:latin typeface="Times New Roman" pitchFamily="18" charset="0"/>
                <a:cs typeface="Times New Roman" pitchFamily="18" charset="0"/>
              </a:rPr>
              <a:t>حماية الضيف من ممارسة الاعمال غير العادلة .</a:t>
            </a:r>
          </a:p>
          <a:p>
            <a:pPr marL="617220" indent="-571500" algn="justLow" rtl="1">
              <a:buFont typeface="Wingdings" pitchFamily="2" charset="2"/>
              <a:buChar char="ü"/>
            </a:pPr>
            <a:r>
              <a:rPr lang="ar-IQ" sz="2800" b="1" dirty="0">
                <a:solidFill>
                  <a:schemeClr val="tx2"/>
                </a:solidFill>
                <a:latin typeface="Times New Roman" pitchFamily="18" charset="0"/>
                <a:cs typeface="Times New Roman" pitchFamily="18" charset="0"/>
              </a:rPr>
              <a:t>حماية مصالح المجتمع .</a:t>
            </a: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a:bodyPr>
          <a:lstStyle/>
          <a:p>
            <a:pPr marL="45720" indent="0" algn="justLow" rtl="1">
              <a:buNone/>
            </a:pPr>
            <a:r>
              <a:rPr lang="ar-IQ" sz="3200" b="1" dirty="0">
                <a:solidFill>
                  <a:schemeClr val="tx2"/>
                </a:solidFill>
                <a:latin typeface="Times New Roman" pitchFamily="18" charset="0"/>
                <a:cs typeface="Times New Roman" pitchFamily="18" charset="0"/>
              </a:rPr>
              <a:t>وعليه فأن مديري الفنادق مطالبون بدراسة وتحليل القوانين والتشريعات وذلك لضبط نشاط المنظمة خوفاً من الاصطدام بها وبالتالي الثأثير على طموحات الفندق ، وهناك مجموعة من الامور التي لابد لمنظمات الاعمال من مراعاتها عند مناقشة البيئة السياسية ومن أهمها :</a:t>
            </a:r>
          </a:p>
          <a:p>
            <a:pPr marL="502920" indent="-457200" algn="justLow" rtl="1">
              <a:buFont typeface="Wingdings" pitchFamily="2" charset="2"/>
              <a:buChar char="ü"/>
            </a:pPr>
            <a:r>
              <a:rPr lang="ar-IQ" sz="3200" b="1" dirty="0">
                <a:solidFill>
                  <a:schemeClr val="tx2"/>
                </a:solidFill>
                <a:latin typeface="Times New Roman" pitchFamily="18" charset="0"/>
                <a:cs typeface="Times New Roman" pitchFamily="18" charset="0"/>
              </a:rPr>
              <a:t>تزايد التشريعات التي تحد من الحرية المطلقة للمنظمات : أن هذة المنظمات حرة في السعي لتحقيق مصالحها مالم يلحق ذلك ضرراً بالاخرين أو بالمصلحة العامة للمجتمع .</a:t>
            </a:r>
          </a:p>
          <a:p>
            <a:pPr marL="502920" indent="-457200" algn="justLow" rtl="1">
              <a:buFont typeface="Wingdings" pitchFamily="2" charset="2"/>
              <a:buChar char="ü"/>
            </a:pPr>
            <a:r>
              <a:rPr lang="ar-IQ" sz="3200" b="1" dirty="0">
                <a:solidFill>
                  <a:schemeClr val="tx2"/>
                </a:solidFill>
                <a:latin typeface="Times New Roman" pitchFamily="18" charset="0"/>
                <a:cs typeface="Times New Roman" pitchFamily="18" charset="0"/>
              </a:rPr>
              <a:t>تزايد قوة الحركة الاستهلاكية </a:t>
            </a:r>
            <a:r>
              <a:rPr lang="ar-IQ" sz="3200" b="1" dirty="0">
                <a:solidFill>
                  <a:schemeClr val="tx2"/>
                </a:solidFill>
                <a:latin typeface="Times New Roman" pitchFamily="18" charset="0"/>
                <a:cs typeface="Times New Roman" pitchFamily="18" charset="0"/>
              </a:rPr>
              <a:t>: هي حركة أجتماعية تسعى لزيادة حقوق وقوة المستهلكين ( الضيوف ) والتي أصبحت قوة ساسية مؤثرة لما لها من آثر في الاجراءات الحكومية التي يمكن أن تاتي أستجابة لاحتياجات المستهلكين ومقاطعة بعض المنتوجات وجذب أنتباه وسائل الاعلام . </a:t>
            </a:r>
          </a:p>
          <a:p>
            <a:pPr marL="502920" indent="-457200" algn="justLow" rtl="1">
              <a:buFont typeface="Wingdings" pitchFamily="2" charset="2"/>
              <a:buChar char="ü"/>
            </a:pPr>
            <a:endParaRPr lang="ar-IQ" sz="2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197525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a:bodyPr>
          <a:lstStyle/>
          <a:p>
            <a:pPr marL="502920" indent="-45720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الاستجابة لتوقعات الجمهور </a:t>
            </a:r>
            <a:r>
              <a:rPr lang="ar-IQ" sz="3200" b="1" dirty="0" smtClean="0">
                <a:solidFill>
                  <a:schemeClr val="tx2"/>
                </a:solidFill>
                <a:latin typeface="Times New Roman" pitchFamily="18" charset="0"/>
                <a:cs typeface="Times New Roman" pitchFamily="18" charset="0"/>
              </a:rPr>
              <a:t>: أن الوعي المتزايد للمستهلكين ومطالبتهم بمنتوج آمن قد يدفع الكثير من المنظمات لايجاد أقسام أو مصادر أو قنوات تختص بشؤون الضيوف للمبادرة في تلبية هذة التوقعات قبل أن تتدخل الاجهزة الحكومية المعنية بسن تشريعات ملزمة لها لتحقيق ذلك .</a:t>
            </a:r>
            <a:endParaRPr lang="ar-IQ" sz="32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ar-IQ" sz="3600" b="1" dirty="0">
                <a:solidFill>
                  <a:schemeClr val="tx2"/>
                </a:solidFill>
                <a:latin typeface="Times New Roman" pitchFamily="18" charset="0"/>
                <a:cs typeface="Times New Roman" pitchFamily="18" charset="0"/>
              </a:rPr>
              <a:t>البيئة السياسية يمكن أن تؤدي الى توفير فرص جديدة :           </a:t>
            </a:r>
            <a:r>
              <a:rPr lang="ar-IQ" sz="3200" b="1" dirty="0" smtClean="0">
                <a:solidFill>
                  <a:schemeClr val="tx2"/>
                </a:solidFill>
                <a:latin typeface="Times New Roman" pitchFamily="18" charset="0"/>
                <a:cs typeface="Times New Roman" pitchFamily="18" charset="0"/>
              </a:rPr>
              <a:t>كما أنها يمكن أن تكون محددة لفرص المنظمات فالتغيرات الحاصلة بالبيئة السياسية غالباً ما تقود الى تغييرات في البيئة القانونية وذلك عن طريق تقديم قوانين جديدة أو تعديل القوانين السابقة .</a:t>
            </a:r>
            <a:endParaRPr lang="ar-IQ" sz="32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endParaRPr lang="ar-IQ" sz="2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5163164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a:bodyPr>
          <a:lstStyle/>
          <a:p>
            <a:pPr marL="502920" indent="-45720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لبناء أدارة جيدة يجب الالمام بمجموعة من القوانين من خلال أعتبار الضيف هو محور العملية التسويقية وهو العامل الاهم لنجاح المنتوج ( السلعة او الخدمة ) وأن ردة الفعل السلبية أو الانطباع السيئ الذي يمكن تكوينه عن المنظمة الفندقية الذي يؤثر بشكل مباشر على حياة ومستقبل الفندق ، ومن هذة القوانين : </a:t>
            </a:r>
            <a:endParaRPr lang="ar-IQ" sz="28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أن هناك أتجاهاً لدى بعض الدول لتشجيع وحماية المنافسة وذلك إنطلاقاً من مبدأ أن المنافسة بين عدة منظمات يمكن أن تساهم في خدنة الاقتصاد الوطني وتحقيق مصالح المستهلك .</a:t>
            </a:r>
          </a:p>
          <a:p>
            <a:pPr marL="502920" indent="-45720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أن قوانين مقاومة الاحتكار الاثر المباشر على المزيج التسويقي للمنظمة وهذا يتطلب متابعة أية تطورات في البيئة القانونية لتجنب المنظمة للعواقب الناتجة عن مخالفة هذة القوانين .</a:t>
            </a:r>
          </a:p>
          <a:p>
            <a:pPr marL="502920" indent="-45720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القوانين المتعلقة بحماية الضيف : مبنية على الاحكام العامة والقوانين المدنية .</a:t>
            </a:r>
            <a:endParaRPr lang="ar-IQ" sz="32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endParaRPr lang="ar-IQ" sz="2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5219802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6</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1374</TotalTime>
  <Words>398</Words>
  <Application>Microsoft Office PowerPoint</Application>
  <PresentationFormat>On-screen Show (4:3)</PresentationFormat>
  <Paragraphs>23</Paragraphs>
  <Slides>6</Slides>
  <Notes>0</Notes>
  <HiddenSlides>1</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PowerPoint Presentation</vt:lpstr>
      <vt:lpstr>انواع البيئات </vt:lpstr>
      <vt:lpstr>PowerPoint Presentation</vt:lpstr>
      <vt:lpstr>PowerPoint Presentation</vt:lpstr>
      <vt:lpstr>PowerPoint Presentation</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116</cp:revision>
  <dcterms:created xsi:type="dcterms:W3CDTF">2016-09-05T15:03:04Z</dcterms:created>
  <dcterms:modified xsi:type="dcterms:W3CDTF">2019-01-18T18:31:54Z</dcterms:modified>
</cp:coreProperties>
</file>