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85" r:id="rId3"/>
    <p:sldId id="298" r:id="rId4"/>
    <p:sldId id="288" r:id="rId5"/>
    <p:sldId id="26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71" autoAdjust="0"/>
  </p:normalViewPr>
  <p:slideViewPr>
    <p:cSldViewPr>
      <p:cViewPr>
        <p:scale>
          <a:sx n="70" d="100"/>
          <a:sy n="70" d="100"/>
        </p:scale>
        <p:origin x="-141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smtClean="0">
                <a:latin typeface="Times New Roman" pitchFamily="18" charset="0"/>
                <a:cs typeface="Times New Roman" pitchFamily="18" charset="0"/>
              </a:rPr>
              <a:t>مادة أدارة المنظمات الفندقية</a:t>
            </a:r>
          </a:p>
          <a:p>
            <a:pPr marL="0" indent="0" algn="ctr" rtl="1">
              <a:buNone/>
            </a:pPr>
            <a:r>
              <a:rPr lang="ar-IQ" sz="6000" b="1" dirty="0" smtClean="0">
                <a:latin typeface="Times New Roman" pitchFamily="18" charset="0"/>
                <a:cs typeface="Times New Roman" pitchFamily="18" charset="0"/>
              </a:rPr>
              <a:t>( البيئة </a:t>
            </a:r>
            <a:r>
              <a:rPr lang="ar-IQ" sz="6000" b="1">
                <a:latin typeface="Times New Roman" pitchFamily="18" charset="0"/>
                <a:cs typeface="Times New Roman" pitchFamily="18" charset="0"/>
              </a:rPr>
              <a:t>الاجتماعية و البيئة </a:t>
            </a:r>
            <a:r>
              <a:rPr lang="ar-IQ" sz="6000" b="1" dirty="0" smtClean="0">
                <a:latin typeface="Times New Roman" pitchFamily="18" charset="0"/>
                <a:cs typeface="Times New Roman" pitchFamily="18" charset="0"/>
              </a:rPr>
              <a:t>التكنولوجية)</a:t>
            </a:r>
            <a:endParaRPr lang="ar-IQ"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انواع البيئات </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 rtl="1">
              <a:buNone/>
            </a:pPr>
            <a:r>
              <a:rPr lang="ar-IQ" sz="3600" b="1" dirty="0" smtClean="0">
                <a:solidFill>
                  <a:schemeClr val="tx2"/>
                </a:solidFill>
                <a:latin typeface="Times New Roman" pitchFamily="18" charset="0"/>
                <a:cs typeface="Times New Roman" pitchFamily="18" charset="0"/>
              </a:rPr>
              <a:t>3. </a:t>
            </a:r>
            <a:r>
              <a:rPr lang="ar-IQ" sz="3600" b="1" dirty="0" smtClean="0">
                <a:solidFill>
                  <a:schemeClr val="tx2"/>
                </a:solidFill>
                <a:latin typeface="Times New Roman" pitchFamily="18" charset="0"/>
                <a:cs typeface="Times New Roman" pitchFamily="18" charset="0"/>
              </a:rPr>
              <a:t>البيئة </a:t>
            </a:r>
            <a:r>
              <a:rPr lang="ar-IQ" sz="3600" b="1" dirty="0" smtClean="0">
                <a:solidFill>
                  <a:schemeClr val="tx2"/>
                </a:solidFill>
                <a:latin typeface="Times New Roman" pitchFamily="18" charset="0"/>
                <a:cs typeface="Times New Roman" pitchFamily="18" charset="0"/>
              </a:rPr>
              <a:t>الاجتماعية </a:t>
            </a:r>
            <a:r>
              <a:rPr lang="en-US" sz="3600" b="1" dirty="0" smtClean="0">
                <a:solidFill>
                  <a:schemeClr val="tx2"/>
                </a:solidFill>
                <a:latin typeface="Times New Roman" pitchFamily="18" charset="0"/>
                <a:cs typeface="Times New Roman" pitchFamily="18" charset="0"/>
              </a:rPr>
              <a:t>Social Environment</a:t>
            </a:r>
            <a:r>
              <a:rPr lang="ar-IQ" sz="3600" b="1" dirty="0" smtClean="0">
                <a:solidFill>
                  <a:schemeClr val="tx2"/>
                </a:solidFill>
                <a:latin typeface="Times New Roman" pitchFamily="18" charset="0"/>
                <a:cs typeface="Times New Roman" pitchFamily="18" charset="0"/>
              </a:rPr>
              <a:t> </a:t>
            </a:r>
            <a:r>
              <a:rPr lang="ar-IQ" sz="3600" b="1" dirty="0" smtClean="0">
                <a:solidFill>
                  <a:schemeClr val="tx2"/>
                </a:solidFill>
                <a:latin typeface="Times New Roman" pitchFamily="18" charset="0"/>
                <a:cs typeface="Times New Roman" pitchFamily="18" charset="0"/>
              </a:rPr>
              <a:t>:      </a:t>
            </a:r>
            <a:r>
              <a:rPr lang="en-US" sz="3600" b="1" dirty="0" smtClean="0">
                <a:solidFill>
                  <a:schemeClr val="tx2"/>
                </a:solidFill>
                <a:latin typeface="Times New Roman" pitchFamily="18" charset="0"/>
                <a:cs typeface="Times New Roman" pitchFamily="18" charset="0"/>
              </a:rPr>
              <a:t>  </a:t>
            </a:r>
            <a:r>
              <a:rPr lang="ar-IQ" sz="3600" b="1" dirty="0" smtClean="0">
                <a:solidFill>
                  <a:schemeClr val="tx2"/>
                </a:solidFill>
                <a:latin typeface="Times New Roman" pitchFamily="18" charset="0"/>
                <a:cs typeface="Times New Roman" pitchFamily="18" charset="0"/>
              </a:rPr>
              <a:t>    </a:t>
            </a:r>
            <a:r>
              <a:rPr lang="ar-IQ" sz="3200" b="1" dirty="0" smtClean="0">
                <a:solidFill>
                  <a:schemeClr val="tx2"/>
                </a:solidFill>
                <a:latin typeface="Times New Roman" pitchFamily="18" charset="0"/>
                <a:cs typeface="Times New Roman" pitchFamily="18" charset="0"/>
              </a:rPr>
              <a:t>تضم القيم الاجتماعية السائدة والتقاليد والاعراف الاجتماعية ، القيم المؤثرة في المدينة والريف ، مشاكل التغير الاجتماعي ، دوافع وحوافز السلوك الاجتماعي ، المعطيات الناتجة عن تحليل البيئة الاجتماعية وعناصرها الثابتة والمتغيرة ، وفي ضوء ذلك يمكن للمنظمة الفندقية أن تكون صورة عن العوامل الاجتماعية كونها ترتبط بسلوك وتصرفات الافراد والجماعات داخل المجتمع ، وبما أن الفنادق وجدت لكي تلبي رغبات هؤلاء الافراد لذلك يجب عليها أن تتنبئ وتتابع التغيرات التي تحصل في هذة الجوانب حتى تستطيع أن تغتنم الفرصة لتوفير تلك المنظمات التي  أحتياجات ذلك المجتمع والا نقلبت تلك الفرص والمكاسب الى تهديدات وخسائر .</a:t>
            </a:r>
            <a:endParaRPr lang="ar-IQ" sz="12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انواع البيئات </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 rtl="1">
              <a:buNone/>
            </a:pPr>
            <a:r>
              <a:rPr lang="ar-IQ" sz="3600" b="1" dirty="0" smtClean="0">
                <a:solidFill>
                  <a:schemeClr val="tx2"/>
                </a:solidFill>
                <a:latin typeface="Times New Roman" pitchFamily="18" charset="0"/>
                <a:cs typeface="Times New Roman" pitchFamily="18" charset="0"/>
              </a:rPr>
              <a:t>4. البيئة التكنولوجيه </a:t>
            </a:r>
            <a:r>
              <a:rPr lang="en-US" sz="3600" b="1" dirty="0" err="1" smtClean="0">
                <a:solidFill>
                  <a:schemeClr val="tx2"/>
                </a:solidFill>
                <a:latin typeface="Times New Roman" pitchFamily="18" charset="0"/>
                <a:cs typeface="Times New Roman" pitchFamily="18" charset="0"/>
              </a:rPr>
              <a:t>Tecnology</a:t>
            </a:r>
            <a:r>
              <a:rPr lang="en-US" sz="3600" b="1" dirty="0" smtClean="0">
                <a:solidFill>
                  <a:schemeClr val="tx2"/>
                </a:solidFill>
                <a:latin typeface="Times New Roman" pitchFamily="18" charset="0"/>
                <a:cs typeface="Times New Roman" pitchFamily="18" charset="0"/>
              </a:rPr>
              <a:t> Environment</a:t>
            </a:r>
            <a:r>
              <a:rPr lang="ar-IQ" sz="3600" b="1" dirty="0" smtClean="0">
                <a:solidFill>
                  <a:schemeClr val="tx2"/>
                </a:solidFill>
                <a:latin typeface="Times New Roman" pitchFamily="18" charset="0"/>
                <a:cs typeface="Times New Roman" pitchFamily="18" charset="0"/>
              </a:rPr>
              <a:t> :      </a:t>
            </a:r>
            <a:r>
              <a:rPr lang="ar-IQ" sz="3200" b="1" dirty="0">
                <a:solidFill>
                  <a:schemeClr val="tx2"/>
                </a:solidFill>
                <a:latin typeface="Times New Roman" pitchFamily="18" charset="0"/>
                <a:cs typeface="Times New Roman" pitchFamily="18" charset="0"/>
              </a:rPr>
              <a:t>أن </a:t>
            </a:r>
            <a:r>
              <a:rPr lang="ar-IQ" sz="3200" b="1" dirty="0" smtClean="0">
                <a:solidFill>
                  <a:schemeClr val="tx2"/>
                </a:solidFill>
                <a:latin typeface="Times New Roman" pitchFamily="18" charset="0"/>
                <a:cs typeface="Times New Roman" pitchFamily="18" charset="0"/>
              </a:rPr>
              <a:t>مفهوم التكنولوجيا يتصل المعرفة من خلال أنجاز العمل وتحقيق الاهداف ، ولهذا ارتبط بالتغيرات الاقتصادية والتنافسية والاجتماعية مع مراعاة ما الاتي :-</a:t>
            </a:r>
          </a:p>
          <a:p>
            <a:pPr marL="502920" indent="-457200" algn="just" rtl="1">
              <a:buFont typeface="Wingdings" pitchFamily="2" charset="2"/>
              <a:buChar char="v"/>
            </a:pPr>
            <a:r>
              <a:rPr lang="ar-IQ" sz="3200" b="1" dirty="0" smtClean="0">
                <a:solidFill>
                  <a:schemeClr val="tx2"/>
                </a:solidFill>
                <a:latin typeface="Times New Roman" pitchFamily="18" charset="0"/>
                <a:cs typeface="Times New Roman" pitchFamily="18" charset="0"/>
              </a:rPr>
              <a:t>التقدم السريع للتغير التكنولوجي له الاثر على سلوك الضيف .</a:t>
            </a:r>
          </a:p>
          <a:p>
            <a:pPr marL="502920" indent="-457200" algn="just" rtl="1">
              <a:buFont typeface="Wingdings" pitchFamily="2" charset="2"/>
              <a:buChar char="v"/>
            </a:pPr>
            <a:r>
              <a:rPr lang="ar-IQ" sz="3200" b="1" dirty="0" smtClean="0">
                <a:solidFill>
                  <a:schemeClr val="tx2"/>
                </a:solidFill>
                <a:latin typeface="Times New Roman" pitchFamily="18" charset="0"/>
                <a:cs typeface="Times New Roman" pitchFamily="18" charset="0"/>
              </a:rPr>
              <a:t>الفرص غير المحددة للابتكار .</a:t>
            </a:r>
          </a:p>
          <a:p>
            <a:pPr marL="502920" indent="-457200" algn="just" rtl="1">
              <a:buFont typeface="Wingdings" pitchFamily="2" charset="2"/>
              <a:buChar char="v"/>
            </a:pPr>
            <a:r>
              <a:rPr lang="ar-IQ" sz="3200" b="1" dirty="0" smtClean="0">
                <a:solidFill>
                  <a:schemeClr val="tx2"/>
                </a:solidFill>
                <a:latin typeface="Times New Roman" pitchFamily="18" charset="0"/>
                <a:cs typeface="Times New Roman" pitchFamily="18" charset="0"/>
              </a:rPr>
              <a:t>ميزانيات البحث والتطوير المختلفة ، تكريس نسبة كبيرة من الاموال لجانب التطوير والبحث . </a:t>
            </a:r>
          </a:p>
          <a:p>
            <a:pPr marL="502920" indent="-457200" algn="just" rtl="1">
              <a:buFont typeface="Wingdings" pitchFamily="2" charset="2"/>
              <a:buChar char="v"/>
            </a:pPr>
            <a:r>
              <a:rPr lang="ar-IQ" sz="3200" b="1" dirty="0">
                <a:solidFill>
                  <a:schemeClr val="tx2"/>
                </a:solidFill>
                <a:latin typeface="Times New Roman" pitchFamily="18" charset="0"/>
                <a:cs typeface="Times New Roman" pitchFamily="18" charset="0"/>
              </a:rPr>
              <a:t>النظام المتزايد للتغير التكنولوجي ،أصبحت المنتوجات أكثر تعقيداًويحتاج المستهلك للتأكد من السلامة</a:t>
            </a:r>
            <a:endParaRPr lang="en-US" sz="32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2001766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rmAutofit/>
          </a:bodyPr>
          <a:lstStyle/>
          <a:p>
            <a:pPr marL="502920" indent="-457200" algn="justLow" rtl="1">
              <a:buFont typeface="Wingdings" pitchFamily="2" charset="2"/>
              <a:buChar char="v"/>
            </a:pPr>
            <a:r>
              <a:rPr lang="ar-IQ" sz="2800" b="1" dirty="0" smtClean="0">
                <a:solidFill>
                  <a:schemeClr val="tx2"/>
                </a:solidFill>
                <a:latin typeface="Times New Roman" pitchFamily="18" charset="0"/>
                <a:cs typeface="Times New Roman" pitchFamily="18" charset="0"/>
              </a:rPr>
              <a:t>التقدم في وسائل النقل سهل على المنظمات سرعة أيصال سلعها الى أماكن أستهلاكها بوقت قصير وبكميات كبيرة وبتكاليف محددة .</a:t>
            </a:r>
          </a:p>
          <a:p>
            <a:pPr marL="502920" indent="-457200" algn="justLow" rtl="1">
              <a:buFont typeface="Wingdings" pitchFamily="2" charset="2"/>
              <a:buChar char="v"/>
            </a:pPr>
            <a:r>
              <a:rPr lang="ar-IQ" sz="2800" b="1" dirty="0" smtClean="0">
                <a:solidFill>
                  <a:schemeClr val="tx2"/>
                </a:solidFill>
                <a:latin typeface="Times New Roman" pitchFamily="18" charset="0"/>
                <a:cs typeface="Times New Roman" pitchFamily="18" charset="0"/>
              </a:rPr>
              <a:t>أثرت التكنولوجيا على وسائل الاتصالات بين المنظمة والضيوف .</a:t>
            </a:r>
          </a:p>
          <a:p>
            <a:pPr marL="502920" indent="-457200" algn="justLow" rtl="1">
              <a:buFont typeface="Wingdings" pitchFamily="2" charset="2"/>
              <a:buChar char="v"/>
            </a:pPr>
            <a:r>
              <a:rPr lang="ar-IQ" sz="2800" b="1" dirty="0" smtClean="0">
                <a:solidFill>
                  <a:schemeClr val="tx2"/>
                </a:solidFill>
                <a:latin typeface="Times New Roman" pitchFamily="18" charset="0"/>
                <a:cs typeface="Times New Roman" pitchFamily="18" charset="0"/>
              </a:rPr>
              <a:t>أن للتكنولوجيا أثرها المباشر على المنتوجات التي يمكن للمنظمة توفيرها وتمنحها ميزة تسويقية تنافسية .</a:t>
            </a:r>
            <a:endParaRPr lang="ar-IQ" sz="2800" b="1" dirty="0" smtClean="0">
              <a:solidFill>
                <a:schemeClr val="tx2"/>
              </a:solidFill>
              <a:latin typeface="Times New Roman" pitchFamily="18" charset="0"/>
              <a:cs typeface="Times New Roman" pitchFamily="18" charset="0"/>
            </a:endParaRPr>
          </a:p>
          <a:p>
            <a:pPr marL="45720" indent="0" algn="justLow" rtl="1">
              <a:buNone/>
            </a:pPr>
            <a:endParaRPr lang="ar-IQ" sz="28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197525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5</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1566</TotalTime>
  <Words>245</Words>
  <Application>Microsoft Office PowerPoint</Application>
  <PresentationFormat>On-screen Show (4:3)</PresentationFormat>
  <Paragraphs>20</Paragraphs>
  <Slides>5</Slides>
  <Notes>0</Notes>
  <HiddenSlides>1</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PowerPoint Presentation</vt:lpstr>
      <vt:lpstr>انواع البيئات </vt:lpstr>
      <vt:lpstr>انواع البيئات </vt:lpstr>
      <vt:lpstr>PowerPoint Presentation</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124</cp:revision>
  <dcterms:created xsi:type="dcterms:W3CDTF">2016-09-05T15:03:04Z</dcterms:created>
  <dcterms:modified xsi:type="dcterms:W3CDTF">2019-01-19T10:53:07Z</dcterms:modified>
</cp:coreProperties>
</file>