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B55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59" d="100"/>
          <a:sy n="59" d="100"/>
        </p:scale>
        <p:origin x="-72"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1614396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4270705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2849597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1638308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280760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272299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157802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222909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7962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383281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53FE1F-1EE5-470C-8FD2-A8915CD8B4E1}" type="datetimeFigureOut">
              <a:rPr lang="ar-IQ" smtClean="0"/>
              <a:pPr/>
              <a:t>12/04/1441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3334589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0">
              <a:schemeClr val="accent2">
                <a:lumMod val="0"/>
                <a:lumOff val="100000"/>
              </a:schemeClr>
            </a:gs>
            <a:gs pos="0">
              <a:srgbClr val="92D05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3FE1F-1EE5-470C-8FD2-A8915CD8B4E1}" type="datetimeFigureOut">
              <a:rPr lang="ar-IQ" smtClean="0"/>
              <a:pPr/>
              <a:t>12/04/1441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3421E-82B6-4F7E-AC55-1FC1BD6DB0FA}" type="slidenum">
              <a:rPr lang="ar-IQ" smtClean="0"/>
              <a:pPr/>
              <a:t>‹#›</a:t>
            </a:fld>
            <a:endParaRPr lang="ar-IQ"/>
          </a:p>
        </p:txBody>
      </p:sp>
    </p:spTree>
    <p:extLst>
      <p:ext uri="{BB962C8B-B14F-4D97-AF65-F5344CB8AC3E}">
        <p14:creationId xmlns:p14="http://schemas.microsoft.com/office/powerpoint/2010/main" xmlns="" val="1296541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8035" y="708339"/>
            <a:ext cx="11165982" cy="5628068"/>
          </a:xfrm>
        </p:spPr>
        <p:txBody>
          <a:bodyPr>
            <a:normAutofit lnSpcReduction="10000"/>
          </a:bodyPr>
          <a:lstStyle/>
          <a:p>
            <a:pPr rtl="1"/>
            <a:endParaRPr lang="ar-IQ" b="1" dirty="0" smtClean="0"/>
          </a:p>
          <a:p>
            <a:pPr algn="r" rtl="1"/>
            <a:r>
              <a:rPr lang="ar-SA" sz="3000" b="1" dirty="0" smtClean="0"/>
              <a:t>الجامعة </a:t>
            </a:r>
            <a:r>
              <a:rPr lang="ar-SA" sz="3000" b="1" dirty="0" err="1" smtClean="0"/>
              <a:t>المستنصرية</a:t>
            </a:r>
            <a:r>
              <a:rPr lang="ar-SA" sz="3000" b="1" dirty="0" smtClean="0"/>
              <a:t> </a:t>
            </a:r>
          </a:p>
          <a:p>
            <a:pPr algn="r" rtl="1"/>
            <a:r>
              <a:rPr lang="ar-SA" sz="3000" b="1" dirty="0" smtClean="0"/>
              <a:t>كلية العلوم السياحية </a:t>
            </a:r>
          </a:p>
          <a:p>
            <a:pPr algn="r" rtl="1"/>
            <a:r>
              <a:rPr lang="ar-SA" sz="3000" b="1" dirty="0" smtClean="0"/>
              <a:t>قسم أدارة الفنادق</a:t>
            </a:r>
            <a:endParaRPr lang="ar-IQ" sz="3000" b="1" dirty="0" smtClean="0"/>
          </a:p>
          <a:p>
            <a:pPr rtl="1"/>
            <a:r>
              <a:rPr lang="ar-SA" sz="2800" b="1" dirty="0" smtClean="0"/>
              <a:t>مفردات مادة </a:t>
            </a:r>
          </a:p>
          <a:p>
            <a:pPr rtl="1"/>
            <a:r>
              <a:rPr lang="ar-SA" sz="2800" b="1" dirty="0" smtClean="0"/>
              <a:t>أدارة التصنيف الفندقي</a:t>
            </a:r>
          </a:p>
          <a:p>
            <a:pPr rtl="1"/>
            <a:r>
              <a:rPr lang="ar-SA" u="sng" dirty="0" smtClean="0"/>
              <a:t>الفصل الثاني - </a:t>
            </a:r>
            <a:r>
              <a:rPr lang="ar-SA" u="sng" dirty="0" smtClean="0"/>
              <a:t>متطلبات الخدمة الفندقية </a:t>
            </a:r>
            <a:r>
              <a:rPr lang="ar-SA" u="sng" dirty="0" smtClean="0"/>
              <a:t>المصنفة</a:t>
            </a:r>
            <a:endParaRPr lang="ar-SA" u="sng" dirty="0" smtClean="0"/>
          </a:p>
          <a:p>
            <a:pPr rtl="1"/>
            <a:r>
              <a:rPr lang="ar-SA" u="sng" dirty="0" smtClean="0">
                <a:effectLst>
                  <a:outerShdw blurRad="38100" dist="38100" dir="2700000" algn="tl">
                    <a:srgbClr val="000000">
                      <a:alpha val="43137"/>
                    </a:srgbClr>
                  </a:outerShdw>
                </a:effectLst>
              </a:rPr>
              <a:t>المحاضرة السادسة  </a:t>
            </a:r>
            <a:r>
              <a:rPr lang="ar-SA" u="sng" dirty="0" smtClean="0">
                <a:effectLst>
                  <a:outerShdw blurRad="38100" dist="38100" dir="2700000" algn="tl">
                    <a:srgbClr val="000000">
                      <a:alpha val="43137"/>
                    </a:srgbClr>
                  </a:outerShdw>
                </a:effectLst>
              </a:rPr>
              <a:t>:-</a:t>
            </a:r>
            <a:r>
              <a:rPr lang="ar-SA" u="sng" dirty="0" smtClean="0"/>
              <a:t> </a:t>
            </a:r>
            <a:r>
              <a:rPr lang="ar-SA" u="sng" dirty="0" smtClean="0"/>
              <a:t>مفهوم الخدمة </a:t>
            </a:r>
            <a:r>
              <a:rPr lang="ar-SA" u="sng" dirty="0" smtClean="0"/>
              <a:t>الفندقية وخصائصها</a:t>
            </a:r>
            <a:endParaRPr lang="ar-SA" u="sng" dirty="0" smtClean="0"/>
          </a:p>
          <a:p>
            <a:pPr rtl="1"/>
            <a:r>
              <a:rPr lang="ar-SA" dirty="0" smtClean="0"/>
              <a:t> </a:t>
            </a:r>
            <a:r>
              <a:rPr lang="ar-SA" sz="2000" b="1" dirty="0" smtClean="0"/>
              <a:t>للمرحلة الأولى/الدراسة الصباحية </a:t>
            </a:r>
            <a:r>
              <a:rPr lang="ar-IQ" sz="2000" b="1" dirty="0" smtClean="0"/>
              <a:t>للعام </a:t>
            </a:r>
            <a:r>
              <a:rPr lang="ar-IQ" sz="2000" b="1" dirty="0"/>
              <a:t>الدراسي </a:t>
            </a:r>
            <a:r>
              <a:rPr lang="ar-IQ" sz="2000" b="1" dirty="0" smtClean="0"/>
              <a:t>201</a:t>
            </a:r>
            <a:r>
              <a:rPr lang="ar-SA" sz="2000" b="1" dirty="0" smtClean="0"/>
              <a:t>9</a:t>
            </a:r>
            <a:r>
              <a:rPr lang="ar-IQ" sz="2000" b="1" dirty="0" smtClean="0"/>
              <a:t>-20</a:t>
            </a:r>
            <a:r>
              <a:rPr lang="ar-SA" sz="2000" b="1" dirty="0" smtClean="0"/>
              <a:t>20</a:t>
            </a:r>
            <a:endParaRPr lang="en-US" sz="2000" dirty="0"/>
          </a:p>
          <a:p>
            <a:pPr rtl="1"/>
            <a:r>
              <a:rPr lang="ar-SA" sz="2000" b="1" dirty="0" smtClean="0"/>
              <a:t>أستاذ المادة </a:t>
            </a:r>
            <a:endParaRPr lang="en-US" sz="2000" dirty="0"/>
          </a:p>
          <a:p>
            <a:pPr rtl="1"/>
            <a:r>
              <a:rPr lang="ar-SA" sz="2000" b="1" dirty="0" smtClean="0"/>
              <a:t>المدرس </a:t>
            </a:r>
            <a:r>
              <a:rPr lang="ar-IQ" sz="2000" b="1" dirty="0" smtClean="0"/>
              <a:t>الدكتور</a:t>
            </a:r>
            <a:endParaRPr lang="en-US" sz="2000" dirty="0"/>
          </a:p>
          <a:p>
            <a:pPr rtl="1"/>
            <a:r>
              <a:rPr lang="ar-SA" sz="2000" b="1" dirty="0" smtClean="0"/>
              <a:t>عماد حسين سعود </a:t>
            </a:r>
            <a:endParaRPr lang="en-US" sz="2000" dirty="0"/>
          </a:p>
          <a:p>
            <a:endParaRPr lang="ar-IQ" dirty="0"/>
          </a:p>
        </p:txBody>
      </p:sp>
      <p:pic>
        <p:nvPicPr>
          <p:cNvPr id="4" name="صورة 3" descr="C:\Users\د.نوفل\Desktop\شعار.jpg"/>
          <p:cNvPicPr/>
          <p:nvPr/>
        </p:nvPicPr>
        <p:blipFill>
          <a:blip r:embed="rId2"/>
          <a:srcRect/>
          <a:stretch>
            <a:fillRect/>
          </a:stretch>
        </p:blipFill>
        <p:spPr bwMode="auto">
          <a:xfrm>
            <a:off x="4404576" y="556367"/>
            <a:ext cx="2588652" cy="1259554"/>
          </a:xfrm>
          <a:prstGeom prst="rect">
            <a:avLst/>
          </a:prstGeom>
          <a:noFill/>
          <a:ln w="9525">
            <a:noFill/>
            <a:miter lim="800000"/>
            <a:headEnd/>
            <a:tailEnd/>
          </a:ln>
        </p:spPr>
      </p:pic>
    </p:spTree>
    <p:extLst>
      <p:ext uri="{BB962C8B-B14F-4D97-AF65-F5344CB8AC3E}">
        <p14:creationId xmlns:p14="http://schemas.microsoft.com/office/powerpoint/2010/main" xmlns="" val="1369353836"/>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2276"/>
            <a:ext cx="10842938" cy="5674687"/>
          </a:xfrm>
        </p:spPr>
        <p:txBody>
          <a:bodyPr>
            <a:normAutofit fontScale="92500" lnSpcReduction="20000"/>
          </a:bodyPr>
          <a:lstStyle/>
          <a:p>
            <a:pPr algn="just" rtl="1">
              <a:buNone/>
            </a:pPr>
            <a:r>
              <a:rPr lang="ar-SA" sz="4000" u="sng" dirty="0" smtClean="0"/>
              <a:t>أولا :مفهوم </a:t>
            </a:r>
            <a:r>
              <a:rPr lang="ar-SA" sz="4000" u="sng" dirty="0" smtClean="0"/>
              <a:t>الخدمة </a:t>
            </a:r>
            <a:r>
              <a:rPr lang="ar-SA" sz="4000" u="sng" dirty="0" smtClean="0"/>
              <a:t>الفندقية:</a:t>
            </a:r>
            <a:endParaRPr lang="ar-SA" sz="4000" dirty="0" smtClean="0"/>
          </a:p>
          <a:p>
            <a:pPr algn="just" rtl="1"/>
            <a:r>
              <a:rPr lang="ar-IQ" sz="4000" dirty="0" smtClean="0"/>
              <a:t>لقد </a:t>
            </a:r>
            <a:r>
              <a:rPr lang="ar-IQ" sz="4000" dirty="0" smtClean="0"/>
              <a:t>انبثقت أهمية الخدمات الفندقية باهتمام كبير على المستوى العالمي والمحلي، لما تحتله من أهمية متميزة بطبيعة التصنيف الفندقي العالمي، فضلاً عن عدّها أحدى المؤشرات المهمة للحكم على تقدم المناطق أو تأخرها,وقد تعددت </a:t>
            </a:r>
            <a:r>
              <a:rPr lang="ar-IQ" sz="4000" dirty="0" err="1" smtClean="0"/>
              <a:t>التعاريف</a:t>
            </a:r>
            <a:r>
              <a:rPr lang="ar-IQ" sz="4000" dirty="0" smtClean="0"/>
              <a:t> الخاصة بالخدمات الفندقية  التي تطرق لها الباحثون والمتخصصون في هذا المجال.</a:t>
            </a:r>
            <a:endParaRPr lang="en-US" sz="4000" dirty="0" smtClean="0"/>
          </a:p>
          <a:p>
            <a:pPr algn="just" rtl="1"/>
            <a:r>
              <a:rPr lang="ar-IQ" sz="4000" dirty="0" smtClean="0"/>
              <a:t>  تعرف الخدمة الفندقية  بأنهّا (الأنشطة التي تكون غير مادية أو غير ملموسة والتي يمكن تقديمها بشكل منفصل أو مستقل وتوفر إشباع الرغبات أو الحاجات، وليست بالضرورة أن ترتبط مع بيع </a:t>
            </a:r>
            <a:r>
              <a:rPr lang="ar-IQ" sz="4000" dirty="0" err="1" smtClean="0"/>
              <a:t>منتوج</a:t>
            </a:r>
            <a:r>
              <a:rPr lang="ar-IQ" sz="4000" dirty="0" smtClean="0"/>
              <a:t> أو خدمة أخرى، وعند تقديم الخدمات قد لا تتطلب نقل الملكية),وكذلك تُعرّف الخدمة الفندقية بأنهّا(عناصر غير ملموسة، تتطلب توفير بيئة ملائمة وتضافر فرص عمل سياحية متعددة تعمل على تنسيق جهودها لتقديم مستوى لائق ومقبول من الخدمة كما يراها المستفيد تماماً)</a:t>
            </a:r>
            <a:endParaRPr lang="ar-IQ" sz="4000" b="1" spc="300" dirty="0"/>
          </a:p>
        </p:txBody>
      </p:sp>
    </p:spTree>
    <p:extLst>
      <p:ext uri="{BB962C8B-B14F-4D97-AF65-F5344CB8AC3E}">
        <p14:creationId xmlns:p14="http://schemas.microsoft.com/office/powerpoint/2010/main" xmlns="" val="768184182"/>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1369"/>
            <a:ext cx="10515600" cy="5550794"/>
          </a:xfrm>
        </p:spPr>
        <p:txBody>
          <a:bodyPr>
            <a:noAutofit/>
          </a:bodyPr>
          <a:lstStyle/>
          <a:p>
            <a:pPr algn="just" rtl="1">
              <a:lnSpc>
                <a:spcPct val="100000"/>
              </a:lnSpc>
            </a:pPr>
            <a:r>
              <a:rPr lang="ar-IQ" dirty="0" smtClean="0"/>
              <a:t>وتعرّف أنهّا (مجموعة من الأعمال التي تؤمن للسياح الراحة والتسهيلات عند شراء واستهلاك الخدمات والبضائع السياحية في أثناء وقت سفرهم أو أثناء إقامتهم في المرافق السياحية بعيداً عن مكان سكنهم الأصلي), يبدو من خلال </a:t>
            </a:r>
            <a:r>
              <a:rPr lang="ar-IQ" dirty="0" err="1" smtClean="0"/>
              <a:t>التعاريف</a:t>
            </a:r>
            <a:r>
              <a:rPr lang="ar-IQ" dirty="0" smtClean="0"/>
              <a:t> السابقة أنّ الخدمة الفندقية  بشكلها الرمزي والمادي وغير المادي، تشكل منتجاً متكاملاً، يلبي حاجات ورغبات الضيف في أثناء زيارتهم أو إقامتهم في المرافق السياحية.</a:t>
            </a:r>
            <a:endParaRPr lang="en-US" dirty="0" smtClean="0"/>
          </a:p>
          <a:p>
            <a:pPr algn="just" rtl="1">
              <a:lnSpc>
                <a:spcPct val="100000"/>
              </a:lnSpc>
            </a:pPr>
            <a:r>
              <a:rPr lang="ar-IQ" dirty="0" smtClean="0"/>
              <a:t>  كما تُعرّف الخدمات الفندقية أنهَّا (نظام متكامل من الإعداد والخبرة والكفاءة المهنية لتحقيق المنفعة المتبادلة بين طرفي العلاقة والمنتج الفندقي), يتضح من هذا المفهوم إن  رجل التسويق الفندقي يميز بمميزات خاصة وهي امتلاك الخبرة والكفاءة العالية في أداء الخدمة، لتمكنه هذه المميزات بتقديم الخدمات بأفضل ما يكون عليه، لتحقيق علاقة بين الضيف وبين الموقع الفندقي  الذي يقدم هذه الخدمات ومن خلال ذلك تتكون صورة جوهرية لدى الضيف عن أداء الخدمات المقدمة تمكنه من تجديد الزيارة إلى الفندق فضلاً عن تحقيق الرضا النفسي لدى الضيف من جراء ذلك.</a:t>
            </a:r>
            <a:endParaRPr lang="en-US" dirty="0" smtClean="0"/>
          </a:p>
          <a:p>
            <a:pPr marL="0" indent="0" algn="just" rtl="1">
              <a:lnSpc>
                <a:spcPct val="100000"/>
              </a:lnSpc>
              <a:spcAft>
                <a:spcPts val="800"/>
              </a:spcAft>
              <a:buNone/>
            </a:pPr>
            <a:endParaRPr lang="ar-IQ" b="1" spc="-150" dirty="0"/>
          </a:p>
        </p:txBody>
      </p:sp>
    </p:spTree>
    <p:extLst>
      <p:ext uri="{BB962C8B-B14F-4D97-AF65-F5344CB8AC3E}">
        <p14:creationId xmlns:p14="http://schemas.microsoft.com/office/powerpoint/2010/main" xmlns="" val="82354936"/>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8186"/>
            <a:ext cx="10515600" cy="5756856"/>
          </a:xfrm>
        </p:spPr>
        <p:txBody>
          <a:bodyPr>
            <a:normAutofit fontScale="92500" lnSpcReduction="20000"/>
          </a:bodyPr>
          <a:lstStyle/>
          <a:p>
            <a:pPr algn="r" rtl="1"/>
            <a:r>
              <a:rPr lang="ar-SA" sz="4000" u="sng" dirty="0" smtClean="0"/>
              <a:t>خصائص </a:t>
            </a:r>
            <a:r>
              <a:rPr lang="ar-SA" sz="4000" u="sng" dirty="0" smtClean="0"/>
              <a:t>الخدمة الفندقية :</a:t>
            </a:r>
            <a:endParaRPr lang="en-US" sz="4000" dirty="0" smtClean="0"/>
          </a:p>
          <a:p>
            <a:pPr marL="742950" lvl="0" indent="-742950" algn="r" rtl="1">
              <a:buFont typeface="+mj-lt"/>
              <a:buAutoNum type="arabicPeriod"/>
            </a:pPr>
            <a:r>
              <a:rPr lang="ar-IQ" sz="4000" dirty="0" smtClean="0"/>
              <a:t>موسمية النشاط الفندقي . </a:t>
            </a:r>
            <a:endParaRPr lang="en-US" sz="4000" dirty="0" smtClean="0"/>
          </a:p>
          <a:p>
            <a:pPr marL="742950" lvl="0" indent="-742950" algn="r" rtl="1">
              <a:buFont typeface="+mj-lt"/>
              <a:buAutoNum type="arabicPeriod"/>
            </a:pPr>
            <a:r>
              <a:rPr lang="ar-IQ" sz="4000" dirty="0" smtClean="0"/>
              <a:t>التعامل النقدي السريع. </a:t>
            </a:r>
            <a:endParaRPr lang="en-US" sz="4000" dirty="0" smtClean="0"/>
          </a:p>
          <a:p>
            <a:pPr marL="742950" lvl="0" indent="-742950" algn="r" rtl="1">
              <a:buFont typeface="+mj-lt"/>
              <a:buAutoNum type="arabicPeriod"/>
            </a:pPr>
            <a:r>
              <a:rPr lang="ar-IQ" sz="4000" dirty="0" smtClean="0"/>
              <a:t>تنوع النشاط الفندقي : النشاط الرئيسي له المبيت فضلاً عن </a:t>
            </a:r>
            <a:r>
              <a:rPr lang="ar-IQ" sz="4000" dirty="0" err="1" smtClean="0"/>
              <a:t>الآطعام</a:t>
            </a:r>
            <a:r>
              <a:rPr lang="ar-IQ" sz="4000" dirty="0" smtClean="0"/>
              <a:t> ، الترفيه ، الحفلات, والمؤتمرات.</a:t>
            </a:r>
            <a:endParaRPr lang="en-US" sz="4000" dirty="0" smtClean="0"/>
          </a:p>
          <a:p>
            <a:pPr marL="742950" lvl="0" indent="-742950" algn="r" rtl="1">
              <a:buFont typeface="+mj-lt"/>
              <a:buAutoNum type="arabicPeriod"/>
            </a:pPr>
            <a:r>
              <a:rPr lang="ar-IQ" sz="4000" dirty="0" smtClean="0"/>
              <a:t>عدم قابلية الخدمة للتخزين .</a:t>
            </a:r>
            <a:endParaRPr lang="en-US" sz="4000" dirty="0" smtClean="0"/>
          </a:p>
          <a:p>
            <a:pPr marL="742950" lvl="0" indent="-742950" algn="r" rtl="1">
              <a:buFont typeface="+mj-lt"/>
              <a:buAutoNum type="arabicPeriod"/>
            </a:pPr>
            <a:r>
              <a:rPr lang="ar-IQ" sz="4000" dirty="0" smtClean="0"/>
              <a:t>كثافة الأموال الأصول الثابتة </a:t>
            </a:r>
            <a:r>
              <a:rPr lang="ar-IQ" sz="4000" dirty="0" err="1" smtClean="0"/>
              <a:t>و</a:t>
            </a:r>
            <a:r>
              <a:rPr lang="ar-IQ" sz="4000" dirty="0" smtClean="0"/>
              <a:t> سرعة دوران رأس المال المتداول.</a:t>
            </a:r>
            <a:endParaRPr lang="en-US" sz="4000" dirty="0" smtClean="0"/>
          </a:p>
          <a:p>
            <a:pPr marL="742950" lvl="0" indent="-742950" algn="r" rtl="1">
              <a:buFont typeface="+mj-lt"/>
              <a:buAutoNum type="arabicPeriod"/>
            </a:pPr>
            <a:r>
              <a:rPr lang="ar-IQ" sz="4000" dirty="0" smtClean="0"/>
              <a:t>جغرافية النشاط الفندقي.</a:t>
            </a:r>
            <a:endParaRPr lang="en-US" sz="4000" dirty="0" smtClean="0"/>
          </a:p>
          <a:p>
            <a:pPr marL="742950" lvl="0" indent="-742950" algn="r" rtl="1">
              <a:buFont typeface="+mj-lt"/>
              <a:buAutoNum type="arabicPeriod"/>
            </a:pPr>
            <a:r>
              <a:rPr lang="ar-IQ" sz="4000" dirty="0" smtClean="0"/>
              <a:t>تأثير النشاط الفندقي بأدوات المستخدمين.</a:t>
            </a:r>
            <a:endParaRPr lang="en-US" sz="4000" dirty="0" smtClean="0"/>
          </a:p>
          <a:p>
            <a:pPr marL="742950" lvl="0" indent="-742950" algn="r" rtl="1">
              <a:buFont typeface="+mj-lt"/>
              <a:buAutoNum type="arabicPeriod"/>
            </a:pPr>
            <a:r>
              <a:rPr lang="ar-IQ" sz="4000" dirty="0" smtClean="0"/>
              <a:t>الاعتماد بصفه رئيسيه على العنصر البشري.</a:t>
            </a:r>
            <a:endParaRPr lang="en-US" sz="4000" dirty="0" smtClean="0"/>
          </a:p>
          <a:p>
            <a:pPr algn="r" rtl="1">
              <a:buNone/>
            </a:pPr>
            <a:endParaRPr lang="en-US" sz="4000" spc="300" dirty="0"/>
          </a:p>
        </p:txBody>
      </p:sp>
    </p:spTree>
    <p:extLst>
      <p:ext uri="{BB962C8B-B14F-4D97-AF65-F5344CB8AC3E}">
        <p14:creationId xmlns:p14="http://schemas.microsoft.com/office/powerpoint/2010/main" xmlns="" val="97309344"/>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TotalTime>
  <Words>397</Words>
  <Application>Microsoft Office PowerPoint</Application>
  <PresentationFormat>مخصص</PresentationFormat>
  <Paragraphs>26</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Office Theme</vt:lpstr>
      <vt:lpstr>الشريحة 1</vt:lpstr>
      <vt:lpstr>الشريحة 2</vt:lpstr>
      <vt:lpstr>الشريحة 3</vt:lpstr>
      <vt:lpstr>الشريحة 4</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name</dc:creator>
  <cp:lastModifiedBy>ur</cp:lastModifiedBy>
  <cp:revision>25</cp:revision>
  <dcterms:created xsi:type="dcterms:W3CDTF">2018-11-02T18:02:51Z</dcterms:created>
  <dcterms:modified xsi:type="dcterms:W3CDTF">2019-12-09T18:09:17Z</dcterms:modified>
</cp:coreProperties>
</file>