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57" r:id="rId3"/>
    <p:sldId id="258" r:id="rId4"/>
    <p:sldId id="259" r:id="rId5"/>
    <p:sldId id="260" r:id="rId6"/>
    <p:sldId id="261" r:id="rId7"/>
  </p:sldIdLst>
  <p:sldSz cx="12192000" cy="6858000"/>
  <p:notesSz cx="6858000" cy="9144000"/>
  <p:defaultTextStyle>
    <a:defPPr>
      <a:defRPr lang="ar-I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B5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52" autoAdjust="0"/>
    <p:restoredTop sz="94660"/>
  </p:normalViewPr>
  <p:slideViewPr>
    <p:cSldViewPr snapToGrid="0">
      <p:cViewPr varScale="1">
        <p:scale>
          <a:sx n="74" d="100"/>
          <a:sy n="74" d="100"/>
        </p:scale>
        <p:origin x="-618" y="-9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910080" y="359898"/>
            <a:ext cx="987552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20" name="عنصر نائب للتذييل 19"/>
          <p:cNvSpPr>
            <a:spLocks noGrp="1"/>
          </p:cNvSpPr>
          <p:nvPr>
            <p:ph type="ftr" sz="quarter" idx="11"/>
          </p:nvPr>
        </p:nvSpPr>
        <p:spPr/>
        <p:txBody>
          <a:bodyPr/>
          <a:lstStyle>
            <a:extLst/>
          </a:lstStyle>
          <a:p>
            <a:endParaRPr lang="ar-IQ"/>
          </a:p>
        </p:txBody>
      </p:sp>
      <p:sp>
        <p:nvSpPr>
          <p:cNvPr id="10" name="عنصر نائب لرقم الشريحة 9"/>
          <p:cNvSpPr>
            <a:spLocks noGrp="1"/>
          </p:cNvSpPr>
          <p:nvPr>
            <p:ph type="sldNum" sz="quarter" idx="12"/>
          </p:nvPr>
        </p:nvSpPr>
        <p:spPr/>
        <p:txBody>
          <a:bodyPr/>
          <a:lstStyle>
            <a:extLst/>
          </a:lstStyle>
          <a:p>
            <a:fld id="{49E3421E-82B6-4F7E-AC55-1FC1BD6DB0FA}" type="slidenum">
              <a:rPr lang="ar-IQ" smtClean="0"/>
              <a:pPr/>
              <a:t>‹#›</a:t>
            </a:fld>
            <a:endParaRPr lang="ar-IQ"/>
          </a:p>
        </p:txBody>
      </p:sp>
      <p:sp>
        <p:nvSpPr>
          <p:cNvPr id="8" name="شكل بيضاوي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5" name="عنصر نائب للتذييل 4"/>
          <p:cNvSpPr>
            <a:spLocks noGrp="1"/>
          </p:cNvSpPr>
          <p:nvPr>
            <p:ph type="ftr" sz="quarter" idx="11"/>
          </p:nvPr>
        </p:nvSpPr>
        <p:spPr/>
        <p:txBody>
          <a:bodyPr/>
          <a:lstStyle>
            <a:extLst/>
          </a:lstStyle>
          <a:p>
            <a:endParaRPr lang="ar-IQ"/>
          </a:p>
        </p:txBody>
      </p:sp>
      <p:sp>
        <p:nvSpPr>
          <p:cNvPr id="6" name="عنصر نائب لرقم الشريحة 5"/>
          <p:cNvSpPr>
            <a:spLocks noGrp="1"/>
          </p:cNvSpPr>
          <p:nvPr>
            <p:ph type="sldNum" sz="quarter" idx="12"/>
          </p:nvPr>
        </p:nvSpPr>
        <p:spPr/>
        <p:txBody>
          <a:bodyPr/>
          <a:lstStyle>
            <a:extLst/>
          </a:lstStyle>
          <a:p>
            <a:fld id="{49E3421E-82B6-4F7E-AC55-1FC1BD6DB0FA}" type="slidenum">
              <a:rPr lang="ar-IQ" smtClean="0"/>
              <a:pPr/>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3043853" y="-54"/>
            <a:ext cx="9144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3437856" y="2600325"/>
            <a:ext cx="85344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437856" y="1066800"/>
            <a:ext cx="85344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5" name="عنصر نائب للتذييل 4"/>
          <p:cNvSpPr>
            <a:spLocks noGrp="1"/>
          </p:cNvSpPr>
          <p:nvPr>
            <p:ph type="ftr" sz="quarter" idx="11"/>
          </p:nvPr>
        </p:nvSpPr>
        <p:spPr/>
        <p:txBody>
          <a:bodyPr/>
          <a:lstStyle>
            <a:extLst/>
          </a:lstStyle>
          <a:p>
            <a:endParaRPr lang="ar-IQ"/>
          </a:p>
        </p:txBody>
      </p:sp>
      <p:sp>
        <p:nvSpPr>
          <p:cNvPr id="6" name="عنصر نائب لرقم الشريحة 5"/>
          <p:cNvSpPr>
            <a:spLocks noGrp="1"/>
          </p:cNvSpPr>
          <p:nvPr>
            <p:ph type="sldNum" sz="quarter" idx="12"/>
          </p:nvPr>
        </p:nvSpPr>
        <p:spPr/>
        <p:txBody>
          <a:bodyPr/>
          <a:lstStyle>
            <a:extLst/>
          </a:lstStyle>
          <a:p>
            <a:fld id="{49E3421E-82B6-4F7E-AC55-1FC1BD6DB0FA}" type="slidenum">
              <a:rPr lang="ar-IQ" smtClean="0"/>
              <a:pPr/>
              <a:t>‹#›</a:t>
            </a:fld>
            <a:endParaRPr lang="ar-IQ"/>
          </a:p>
        </p:txBody>
      </p:sp>
      <p:sp>
        <p:nvSpPr>
          <p:cNvPr id="10" name="مستطيل 9"/>
          <p:cNvSpPr/>
          <p:nvPr/>
        </p:nvSpPr>
        <p:spPr bwMode="invGray">
          <a:xfrm>
            <a:off x="3048000" y="0"/>
            <a:ext cx="1016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896428" y="2814656"/>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3210752" y="2745870"/>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914144" y="274320"/>
            <a:ext cx="999744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91414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7034784" y="1524000"/>
            <a:ext cx="48768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6" name="عنصر نائب للتذييل 5"/>
          <p:cNvSpPr>
            <a:spLocks noGrp="1"/>
          </p:cNvSpPr>
          <p:nvPr>
            <p:ph type="ftr" sz="quarter" idx="11"/>
          </p:nvPr>
        </p:nvSpPr>
        <p:spPr/>
        <p:txBody>
          <a:bodyPr/>
          <a:lstStyle>
            <a:extLst/>
          </a:lstStyle>
          <a:p>
            <a:endParaRPr lang="ar-IQ"/>
          </a:p>
        </p:txBody>
      </p:sp>
      <p:sp>
        <p:nvSpPr>
          <p:cNvPr id="7" name="عنصر نائب لرقم الشريحة 6"/>
          <p:cNvSpPr>
            <a:spLocks noGrp="1"/>
          </p:cNvSpPr>
          <p:nvPr>
            <p:ph type="sldNum" sz="quarter" idx="12"/>
          </p:nvPr>
        </p:nvSpPr>
        <p:spPr/>
        <p:txBody>
          <a:bodyPr/>
          <a:lstStyle>
            <a:extLst/>
          </a:lstStyle>
          <a:p>
            <a:fld id="{49E3421E-82B6-4F7E-AC55-1FC1BD6DB0FA}" type="slidenum">
              <a:rPr lang="ar-IQ" smtClean="0"/>
              <a:pPr/>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5160336"/>
            <a:ext cx="109728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60960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6217920" y="328278"/>
            <a:ext cx="536448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60960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6217920" y="969336"/>
            <a:ext cx="536448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8" name="عنصر نائب للتذييل 7"/>
          <p:cNvSpPr>
            <a:spLocks noGrp="1"/>
          </p:cNvSpPr>
          <p:nvPr>
            <p:ph type="ftr" sz="quarter" idx="11"/>
          </p:nvPr>
        </p:nvSpPr>
        <p:spPr/>
        <p:txBody>
          <a:bodyPr/>
          <a:lstStyle>
            <a:extLst/>
          </a:lstStyle>
          <a:p>
            <a:endParaRPr lang="ar-IQ"/>
          </a:p>
        </p:txBody>
      </p:sp>
      <p:sp>
        <p:nvSpPr>
          <p:cNvPr id="9" name="عنصر نائب لرقم الشريحة 8"/>
          <p:cNvSpPr>
            <a:spLocks noGrp="1"/>
          </p:cNvSpPr>
          <p:nvPr>
            <p:ph type="sldNum" sz="quarter" idx="12"/>
          </p:nvPr>
        </p:nvSpPr>
        <p:spPr/>
        <p:txBody>
          <a:bodyPr/>
          <a:lstStyle>
            <a:extLst/>
          </a:lstStyle>
          <a:p>
            <a:fld id="{49E3421E-82B6-4F7E-AC55-1FC1BD6DB0FA}" type="slidenum">
              <a:rPr lang="ar-IQ" smtClean="0"/>
              <a:pPr/>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914144" y="274320"/>
            <a:ext cx="999744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4" name="عنصر نائب للتذييل 3"/>
          <p:cNvSpPr>
            <a:spLocks noGrp="1"/>
          </p:cNvSpPr>
          <p:nvPr>
            <p:ph type="ftr" sz="quarter" idx="11"/>
          </p:nvPr>
        </p:nvSpPr>
        <p:spPr/>
        <p:txBody>
          <a:bodyPr/>
          <a:lstStyle>
            <a:extLst/>
          </a:lstStyle>
          <a:p>
            <a:endParaRPr lang="ar-IQ"/>
          </a:p>
        </p:txBody>
      </p:sp>
      <p:sp>
        <p:nvSpPr>
          <p:cNvPr id="5" name="عنصر نائب لرقم الشريحة 4"/>
          <p:cNvSpPr>
            <a:spLocks noGrp="1"/>
          </p:cNvSpPr>
          <p:nvPr>
            <p:ph type="sldNum" sz="quarter" idx="12"/>
          </p:nvPr>
        </p:nvSpPr>
        <p:spPr/>
        <p:txBody>
          <a:bodyPr/>
          <a:lstStyle>
            <a:extLst/>
          </a:lstStyle>
          <a:p>
            <a:fld id="{49E3421E-82B6-4F7E-AC55-1FC1BD6DB0FA}" type="slidenum">
              <a:rPr lang="ar-IQ" smtClean="0"/>
              <a:pPr/>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353312" y="0"/>
            <a:ext cx="10838688"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3" name="عنصر نائب للتذييل 2"/>
          <p:cNvSpPr>
            <a:spLocks noGrp="1"/>
          </p:cNvSpPr>
          <p:nvPr>
            <p:ph type="ftr" sz="quarter" idx="11"/>
          </p:nvPr>
        </p:nvSpPr>
        <p:spPr/>
        <p:txBody>
          <a:bodyPr/>
          <a:lstStyle>
            <a:extLst/>
          </a:lstStyle>
          <a:p>
            <a:endParaRPr lang="ar-IQ"/>
          </a:p>
        </p:txBody>
      </p:sp>
      <p:sp>
        <p:nvSpPr>
          <p:cNvPr id="4" name="عنصر نائب لرقم الشريحة 3"/>
          <p:cNvSpPr>
            <a:spLocks noGrp="1"/>
          </p:cNvSpPr>
          <p:nvPr>
            <p:ph type="sldNum" sz="quarter" idx="12"/>
          </p:nvPr>
        </p:nvSpPr>
        <p:spPr/>
        <p:txBody>
          <a:bodyPr/>
          <a:lstStyle>
            <a:extLst/>
          </a:lstStyle>
          <a:p>
            <a:fld id="{49E3421E-82B6-4F7E-AC55-1FC1BD6DB0FA}" type="slidenum">
              <a:rPr lang="ar-IQ" smtClean="0"/>
              <a:pPr/>
              <a:t>‹#›</a:t>
            </a:fld>
            <a:endParaRPr lang="ar-IQ"/>
          </a:p>
        </p:txBody>
      </p:sp>
      <p:sp>
        <p:nvSpPr>
          <p:cNvPr id="6" name="مستطيل 5"/>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16778"/>
            <a:ext cx="508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09600" y="1406964"/>
            <a:ext cx="508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609600" y="2133601"/>
            <a:ext cx="108712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6" name="عنصر نائب للتذييل 5"/>
          <p:cNvSpPr>
            <a:spLocks noGrp="1"/>
          </p:cNvSpPr>
          <p:nvPr>
            <p:ph type="ftr" sz="quarter" idx="11"/>
          </p:nvPr>
        </p:nvSpPr>
        <p:spPr/>
        <p:txBody>
          <a:bodyPr/>
          <a:lstStyle>
            <a:extLst/>
          </a:lstStyle>
          <a:p>
            <a:endParaRPr lang="ar-IQ"/>
          </a:p>
        </p:txBody>
      </p:sp>
      <p:sp>
        <p:nvSpPr>
          <p:cNvPr id="7" name="عنصر نائب لرقم الشريحة 6"/>
          <p:cNvSpPr>
            <a:spLocks noGrp="1"/>
          </p:cNvSpPr>
          <p:nvPr>
            <p:ph type="sldNum" sz="quarter" idx="12"/>
          </p:nvPr>
        </p:nvSpPr>
        <p:spPr/>
        <p:txBody>
          <a:bodyPr/>
          <a:lstStyle>
            <a:extLst/>
          </a:lstStyle>
          <a:p>
            <a:fld id="{49E3421E-82B6-4F7E-AC55-1FC1BD6DB0FA}" type="slidenum">
              <a:rPr lang="ar-IQ" smtClean="0"/>
              <a:pPr/>
              <a:t>‹#›</a:t>
            </a:fld>
            <a:endParaRPr lang="ar-IQ"/>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7849195" y="1066800"/>
            <a:ext cx="36576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6" name="عنصر نائب للتذييل 5"/>
          <p:cNvSpPr>
            <a:spLocks noGrp="1"/>
          </p:cNvSpPr>
          <p:nvPr>
            <p:ph type="ftr" sz="quarter" idx="11"/>
          </p:nvPr>
        </p:nvSpPr>
        <p:spPr/>
        <p:txBody>
          <a:bodyPr/>
          <a:lstStyle>
            <a:extLst/>
          </a:lstStyle>
          <a:p>
            <a:endParaRPr lang="ar-IQ"/>
          </a:p>
        </p:txBody>
      </p:sp>
      <p:sp>
        <p:nvSpPr>
          <p:cNvPr id="7" name="عنصر نائب لرقم الشريحة 6"/>
          <p:cNvSpPr>
            <a:spLocks noGrp="1"/>
          </p:cNvSpPr>
          <p:nvPr>
            <p:ph type="sldNum" sz="quarter" idx="12"/>
          </p:nvPr>
        </p:nvSpPr>
        <p:spPr/>
        <p:txBody>
          <a:bodyPr/>
          <a:lstStyle>
            <a:extLst/>
          </a:lstStyle>
          <a:p>
            <a:fld id="{49E3421E-82B6-4F7E-AC55-1FC1BD6DB0FA}" type="slidenum">
              <a:rPr lang="ar-IQ" smtClean="0"/>
              <a:pPr/>
              <a:t>‹#›</a:t>
            </a:fld>
            <a:endParaRPr lang="ar-IQ"/>
          </a:p>
        </p:txBody>
      </p:sp>
      <p:sp>
        <p:nvSpPr>
          <p:cNvPr id="8" name="مستطيل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الرمز لإضافة صورة</a:t>
            </a:r>
            <a:endParaRPr kumimoji="0" lang="en-US" dirty="0"/>
          </a:p>
        </p:txBody>
      </p:sp>
      <p:sp>
        <p:nvSpPr>
          <p:cNvPr id="9" name="مخطط انسيابي: معالجة 8"/>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1117600" y="4800600"/>
            <a:ext cx="58928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5" name="عنصر نائب للتذييل 4"/>
          <p:cNvSpPr>
            <a:spLocks noGrp="1"/>
          </p:cNvSpPr>
          <p:nvPr>
            <p:ph type="ftr" sz="quarter" idx="11"/>
          </p:nvPr>
        </p:nvSpPr>
        <p:spPr/>
        <p:txBody>
          <a:bodyPr/>
          <a:lstStyle>
            <a:extLst/>
          </a:lstStyle>
          <a:p>
            <a:endParaRPr lang="ar-IQ"/>
          </a:p>
        </p:txBody>
      </p:sp>
      <p:sp>
        <p:nvSpPr>
          <p:cNvPr id="6" name="عنصر نائب لرقم الشريحة 5"/>
          <p:cNvSpPr>
            <a:spLocks noGrp="1"/>
          </p:cNvSpPr>
          <p:nvPr>
            <p:ph type="sldNum" sz="quarter" idx="12"/>
          </p:nvPr>
        </p:nvSpPr>
        <p:spPr/>
        <p:txBody>
          <a:bodyPr/>
          <a:lstStyle>
            <a:extLst/>
          </a:lstStyle>
          <a:p>
            <a:fld id="{49E3421E-82B6-4F7E-AC55-1FC1BD6DB0FA}" type="slidenum">
              <a:rPr lang="ar-IQ" smtClean="0"/>
              <a:pPr/>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9144000" y="274640"/>
            <a:ext cx="24384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524000" y="274641"/>
            <a:ext cx="74168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2053FE1F-1EE5-470C-8FD2-A8915CD8B4E1}" type="datetimeFigureOut">
              <a:rPr lang="ar-IQ" smtClean="0"/>
              <a:pPr/>
              <a:t>14/05/1442</a:t>
            </a:fld>
            <a:endParaRPr lang="ar-IQ"/>
          </a:p>
        </p:txBody>
      </p:sp>
      <p:sp>
        <p:nvSpPr>
          <p:cNvPr id="5" name="عنصر نائب للتذييل 4"/>
          <p:cNvSpPr>
            <a:spLocks noGrp="1"/>
          </p:cNvSpPr>
          <p:nvPr>
            <p:ph type="ftr" sz="quarter" idx="11"/>
          </p:nvPr>
        </p:nvSpPr>
        <p:spPr/>
        <p:txBody>
          <a:bodyPr/>
          <a:lstStyle>
            <a:extLst/>
          </a:lstStyle>
          <a:p>
            <a:endParaRPr lang="ar-IQ"/>
          </a:p>
        </p:txBody>
      </p:sp>
      <p:sp>
        <p:nvSpPr>
          <p:cNvPr id="6" name="عنصر نائب لرقم الشريحة 5"/>
          <p:cNvSpPr>
            <a:spLocks noGrp="1"/>
          </p:cNvSpPr>
          <p:nvPr>
            <p:ph type="sldNum" sz="quarter" idx="12"/>
          </p:nvPr>
        </p:nvSpPr>
        <p:spPr/>
        <p:txBody>
          <a:bodyPr/>
          <a:lstStyle>
            <a:extLst/>
          </a:lstStyle>
          <a:p>
            <a:fld id="{49E3421E-82B6-4F7E-AC55-1FC1BD6DB0FA}" type="slidenum">
              <a:rPr lang="ar-IQ" smtClean="0"/>
              <a:pPr/>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914144" y="274638"/>
            <a:ext cx="999744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914144" y="1447800"/>
            <a:ext cx="999744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2053FE1F-1EE5-470C-8FD2-A8915CD8B4E1}" type="datetimeFigureOut">
              <a:rPr lang="ar-IQ" smtClean="0"/>
              <a:pPr/>
              <a:t>14/05/1442</a:t>
            </a:fld>
            <a:endParaRPr lang="ar-IQ"/>
          </a:p>
        </p:txBody>
      </p:sp>
      <p:sp>
        <p:nvSpPr>
          <p:cNvPr id="10" name="عنصر نائب للتذييل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IQ"/>
          </a:p>
        </p:txBody>
      </p:sp>
      <p:sp>
        <p:nvSpPr>
          <p:cNvPr id="22" name="عنصر نائب لرقم الشريحة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49E3421E-82B6-4F7E-AC55-1FC1BD6DB0FA}" type="slidenum">
              <a:rPr lang="ar-IQ" smtClean="0"/>
              <a:pPr/>
              <a:t>‹#›</a:t>
            </a:fld>
            <a:endParaRPr lang="ar-IQ"/>
          </a:p>
        </p:txBody>
      </p:sp>
      <p:sp>
        <p:nvSpPr>
          <p:cNvPr id="15" name="مستطيل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descr="C:\Users\د.نوفل\Desktop\شعار.jpg"/>
          <p:cNvPicPr/>
          <p:nvPr/>
        </p:nvPicPr>
        <p:blipFill>
          <a:blip r:embed="rId2"/>
          <a:srcRect/>
          <a:stretch>
            <a:fillRect/>
          </a:stretch>
        </p:blipFill>
        <p:spPr bwMode="auto">
          <a:xfrm>
            <a:off x="4404576" y="556366"/>
            <a:ext cx="2588652" cy="1890619"/>
          </a:xfrm>
          <a:prstGeom prst="rect">
            <a:avLst/>
          </a:prstGeom>
          <a:noFill/>
          <a:ln w="9525">
            <a:noFill/>
            <a:miter lim="800000"/>
            <a:headEnd/>
            <a:tailEnd/>
          </a:ln>
        </p:spPr>
      </p:pic>
      <p:sp>
        <p:nvSpPr>
          <p:cNvPr id="3" name="Subtitle 2"/>
          <p:cNvSpPr>
            <a:spLocks noGrp="1"/>
          </p:cNvSpPr>
          <p:nvPr>
            <p:ph type="subTitle" idx="1"/>
          </p:nvPr>
        </p:nvSpPr>
        <p:spPr>
          <a:xfrm>
            <a:off x="553793" y="553793"/>
            <a:ext cx="11165982" cy="5318974"/>
          </a:xfrm>
        </p:spPr>
        <p:txBody>
          <a:bodyPr>
            <a:normAutofit/>
          </a:bodyPr>
          <a:lstStyle/>
          <a:p>
            <a:pPr rtl="1"/>
            <a:endParaRPr lang="ar-IQ" b="1" dirty="0" smtClean="0"/>
          </a:p>
          <a:p>
            <a:pPr algn="r" rtl="1"/>
            <a:r>
              <a:rPr lang="ar-SA" sz="3000" b="1" dirty="0" smtClean="0"/>
              <a:t>الجامعة </a:t>
            </a:r>
            <a:r>
              <a:rPr lang="ar-SA" sz="3000" b="1" dirty="0" err="1" smtClean="0"/>
              <a:t>المستنصرية</a:t>
            </a:r>
            <a:r>
              <a:rPr lang="ar-SA" sz="3000" b="1" dirty="0" smtClean="0"/>
              <a:t> </a:t>
            </a:r>
          </a:p>
          <a:p>
            <a:pPr algn="r" rtl="1"/>
            <a:r>
              <a:rPr lang="ar-SA" sz="3000" b="1" dirty="0" smtClean="0"/>
              <a:t>كلية العلوم السياحية </a:t>
            </a:r>
          </a:p>
          <a:p>
            <a:pPr algn="r" rtl="1"/>
            <a:r>
              <a:rPr lang="ar-SA" sz="3000" b="1" dirty="0" smtClean="0"/>
              <a:t>قسم أدارة الفنادق</a:t>
            </a:r>
            <a:endParaRPr lang="ar-IQ" sz="3000" b="1" dirty="0" smtClean="0"/>
          </a:p>
          <a:p>
            <a:pPr algn="ctr" rtl="1"/>
            <a:r>
              <a:rPr lang="ar-SA" sz="2800" b="1" dirty="0" smtClean="0"/>
              <a:t>محاضرة </a:t>
            </a:r>
          </a:p>
          <a:p>
            <a:pPr algn="ctr" rtl="1"/>
            <a:r>
              <a:rPr lang="ar-SA" sz="3200" b="1" u="sng" dirty="0" smtClean="0">
                <a:solidFill>
                  <a:srgbClr val="C00000"/>
                </a:solidFill>
                <a:effectLst>
                  <a:outerShdw blurRad="38100" dist="38100" dir="2700000" algn="tl">
                    <a:srgbClr val="000000">
                      <a:alpha val="43137"/>
                    </a:srgbClr>
                  </a:outerShdw>
                </a:effectLst>
                <a:latin typeface="Blackadder ITC" pitchFamily="82" charset="0"/>
              </a:rPr>
              <a:t>مادة إدارة المراسم </a:t>
            </a:r>
            <a:r>
              <a:rPr lang="ar-SA" sz="3200" b="1" u="sng" dirty="0" err="1" smtClean="0">
                <a:solidFill>
                  <a:srgbClr val="C00000"/>
                </a:solidFill>
                <a:effectLst>
                  <a:outerShdw blurRad="38100" dist="38100" dir="2700000" algn="tl">
                    <a:srgbClr val="000000">
                      <a:alpha val="43137"/>
                    </a:srgbClr>
                  </a:outerShdw>
                </a:effectLst>
                <a:latin typeface="Blackadder ITC" pitchFamily="82" charset="0"/>
              </a:rPr>
              <a:t>والاتيكيت</a:t>
            </a:r>
            <a:r>
              <a:rPr lang="ar-SA" sz="3200" b="1" u="sng" dirty="0" smtClean="0">
                <a:solidFill>
                  <a:srgbClr val="C00000"/>
                </a:solidFill>
                <a:effectLst>
                  <a:outerShdw blurRad="38100" dist="38100" dir="2700000" algn="tl">
                    <a:srgbClr val="000000">
                      <a:alpha val="43137"/>
                    </a:srgbClr>
                  </a:outerShdw>
                </a:effectLst>
                <a:latin typeface="Blackadder ITC" pitchFamily="82" charset="0"/>
              </a:rPr>
              <a:t> – المرحلة الثالثة </a:t>
            </a:r>
            <a:r>
              <a:rPr lang="ar-IQ" sz="3200" u="sng" dirty="0">
                <a:solidFill>
                  <a:srgbClr val="C00000"/>
                </a:solidFill>
                <a:effectLst>
                  <a:outerShdw blurRad="38100" dist="38100" dir="2700000" algn="tl">
                    <a:srgbClr val="000000">
                      <a:alpha val="43137"/>
                    </a:srgbClr>
                  </a:outerShdw>
                </a:effectLst>
                <a:latin typeface="Blackadder ITC" pitchFamily="82" charset="0"/>
              </a:rPr>
              <a:t> </a:t>
            </a:r>
            <a:endParaRPr lang="ar-SA" sz="3200" u="sng" dirty="0" smtClean="0">
              <a:solidFill>
                <a:srgbClr val="C00000"/>
              </a:solidFill>
              <a:effectLst>
                <a:outerShdw blurRad="38100" dist="38100" dir="2700000" algn="tl">
                  <a:srgbClr val="000000">
                    <a:alpha val="43137"/>
                  </a:srgbClr>
                </a:outerShdw>
              </a:effectLst>
              <a:latin typeface="Blackadder ITC" pitchFamily="82" charset="0"/>
            </a:endParaRPr>
          </a:p>
          <a:p>
            <a:pPr algn="ctr" rtl="1"/>
            <a:r>
              <a:rPr lang="ar-SA" sz="3200" u="sng" dirty="0" smtClean="0">
                <a:solidFill>
                  <a:srgbClr val="C00000"/>
                </a:solidFill>
                <a:effectLst>
                  <a:outerShdw blurRad="38100" dist="38100" dir="2700000" algn="tl">
                    <a:srgbClr val="000000">
                      <a:alpha val="43137"/>
                    </a:srgbClr>
                  </a:outerShdw>
                </a:effectLst>
                <a:latin typeface="Blackadder ITC" pitchFamily="82" charset="0"/>
              </a:rPr>
              <a:t>الفصل الثاني : </a:t>
            </a:r>
            <a:r>
              <a:rPr lang="ar-SA" sz="3200" u="sng" dirty="0" smtClean="0">
                <a:latin typeface="Times New Roman"/>
                <a:ea typeface="Times New Roman"/>
                <a:cs typeface="Simplified Arabic"/>
              </a:rPr>
              <a:t>مراحل تطور إدارة المراسم </a:t>
            </a:r>
            <a:r>
              <a:rPr lang="ar-SA" sz="3200" u="sng" dirty="0" err="1" smtClean="0">
                <a:latin typeface="Times New Roman"/>
                <a:ea typeface="Times New Roman"/>
                <a:cs typeface="Simplified Arabic"/>
              </a:rPr>
              <a:t>والاتيكيت</a:t>
            </a:r>
            <a:endParaRPr lang="en-US" sz="3200" u="sng" dirty="0" smtClean="0">
              <a:solidFill>
                <a:srgbClr val="C00000"/>
              </a:solidFill>
              <a:effectLst>
                <a:outerShdw blurRad="38100" dist="38100" dir="2700000" algn="tl">
                  <a:srgbClr val="000000">
                    <a:alpha val="43137"/>
                  </a:srgbClr>
                </a:outerShdw>
              </a:effectLst>
              <a:latin typeface="Blackadder ITC" pitchFamily="82" charset="0"/>
            </a:endParaRPr>
          </a:p>
          <a:p>
            <a:pPr algn="ctr" rtl="1"/>
            <a:r>
              <a:rPr lang="ar-SA" sz="3200" b="1" dirty="0" smtClean="0"/>
              <a:t>عنوان المحاضرة : </a:t>
            </a:r>
            <a:r>
              <a:rPr lang="ar-SA" sz="3200" b="1" u="sng" dirty="0" smtClean="0"/>
              <a:t>المراسم </a:t>
            </a:r>
            <a:r>
              <a:rPr lang="ar-SA" sz="3200" b="1" u="sng" dirty="0" err="1" smtClean="0"/>
              <a:t>والاتيكيت</a:t>
            </a:r>
            <a:r>
              <a:rPr lang="ar-SA" sz="3200" b="1" u="sng" dirty="0" smtClean="0"/>
              <a:t> على وفق الحضارات القديمة</a:t>
            </a:r>
            <a:r>
              <a:rPr lang="ar-SA" sz="3200" u="sng" dirty="0" smtClean="0"/>
              <a:t> </a:t>
            </a:r>
            <a:endParaRPr lang="ar-SA" sz="3200" b="1" dirty="0" smtClean="0"/>
          </a:p>
          <a:p>
            <a:pPr algn="ctr" rtl="1"/>
            <a:r>
              <a:rPr lang="ar-SA" sz="2000" b="1" dirty="0" smtClean="0"/>
              <a:t>المدرس </a:t>
            </a:r>
            <a:r>
              <a:rPr lang="ar-IQ" sz="2000" b="1" dirty="0" smtClean="0"/>
              <a:t>الدكتور</a:t>
            </a:r>
            <a:endParaRPr lang="en-US" sz="2000" dirty="0"/>
          </a:p>
          <a:p>
            <a:pPr algn="ctr" rtl="1"/>
            <a:r>
              <a:rPr lang="ar-SA" sz="2000" b="1" dirty="0" smtClean="0"/>
              <a:t>عماد حسين سعود </a:t>
            </a:r>
            <a:endParaRPr lang="en-US" sz="2000" dirty="0"/>
          </a:p>
        </p:txBody>
      </p:sp>
    </p:spTree>
    <p:extLst>
      <p:ext uri="{BB962C8B-B14F-4D97-AF65-F5344CB8AC3E}">
        <p14:creationId xmlns:p14="http://schemas.microsoft.com/office/powerpoint/2010/main" val="1369353836"/>
      </p:ext>
    </p:extLst>
  </p:cSld>
  <p:clrMapOvr>
    <a:masterClrMapping/>
  </p:clrMapOvr>
  <mc:AlternateContent xmlns:mc="http://schemas.openxmlformats.org/markup-compatibility/2006" xmlns:p14="http://schemas.microsoft.com/office/powerpoint/2010/main">
    <mc:Choice Requires="p14">
      <p:transition spd="slow" p14:dur="1500" advTm="48572">
        <p:split orient="vert"/>
      </p:transition>
    </mc:Choice>
    <mc:Fallback xmlns="">
      <p:transition spd="slow" advTm="48572">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02276"/>
            <a:ext cx="10842938" cy="5674687"/>
          </a:xfrm>
        </p:spPr>
        <p:txBody>
          <a:bodyPr>
            <a:normAutofit fontScale="62500" lnSpcReduction="20000"/>
          </a:bodyPr>
          <a:lstStyle/>
          <a:p>
            <a:pPr algn="just" rtl="1"/>
            <a:r>
              <a:rPr lang="ar-SA" b="1" u="sng" dirty="0" smtClean="0"/>
              <a:t>أولا :المراسم </a:t>
            </a:r>
            <a:r>
              <a:rPr lang="ar-SA" b="1" u="sng" dirty="0" err="1" smtClean="0"/>
              <a:t>والاتيكيت</a:t>
            </a:r>
            <a:r>
              <a:rPr lang="ar-SA" b="1" u="sng" dirty="0" smtClean="0"/>
              <a:t> على وفق الحضارات القديمة</a:t>
            </a:r>
            <a:r>
              <a:rPr lang="ar-SA" u="sng" dirty="0" smtClean="0"/>
              <a:t> :- </a:t>
            </a:r>
            <a:endParaRPr lang="en-US" dirty="0" smtClean="0"/>
          </a:p>
          <a:p>
            <a:pPr lvl="0" algn="just" rtl="1"/>
            <a:r>
              <a:rPr lang="ar-SA" b="1" dirty="0" smtClean="0"/>
              <a:t>حضارة وادي الرافدين</a:t>
            </a:r>
            <a:r>
              <a:rPr lang="ar-SA" dirty="0" smtClean="0"/>
              <a:t> : إن ثقافة حضارة بلاد ما بين النهرين ترتبط ارتباطا وثيقا بالالتزام بالأعراف والقواعد السلوك التي تنظم طبيعة النشاط الإنساني للمجتمعات التي تنتشر جنوباً إلى السهل الرسوبي الغنية بالموارد والثروات الطبيعية وكان اقتصادها يعتمد على الزراعة وأنشطة الصيد والري, وقد وضعت حضارة وادي الرافدين بعض الأسس والالتزامات في النظم الاقتصادية والاجتماعية والسياسية والعسكرية  التي من خلالها تنظم التعاملات اليومية والتعامل بقواعد المراسم </a:t>
            </a:r>
            <a:r>
              <a:rPr lang="ar-SA" dirty="0" err="1" smtClean="0"/>
              <a:t>والاتيكيت</a:t>
            </a:r>
            <a:r>
              <a:rPr lang="ar-SA" dirty="0" smtClean="0"/>
              <a:t> </a:t>
            </a:r>
            <a:r>
              <a:rPr lang="ar-SA" dirty="0" err="1" smtClean="0"/>
              <a:t>اذ</a:t>
            </a:r>
            <a:r>
              <a:rPr lang="ar-SA" dirty="0" smtClean="0"/>
              <a:t> تعد هذه الثقافة أكثر تعقيدا، استنادا إلى المراكز الحضرية الكبيرة بدلا من القرى البسيطة, إلى أن حضارة وادي الرافدين هي أول الحضارات  التي سنت النصوص والمدونات القانونية التي تعد شاهداً تاريخياً على الرقي الذي وصلت إليه الحياة الاجتماعية والمتمثلة بقانون (</a:t>
            </a:r>
            <a:r>
              <a:rPr lang="ar-SA" b="1" dirty="0" smtClean="0"/>
              <a:t>أور نمو- لبت </a:t>
            </a:r>
            <a:r>
              <a:rPr lang="ar-SA" b="1" dirty="0" err="1" smtClean="0"/>
              <a:t>عشتار</a:t>
            </a:r>
            <a:r>
              <a:rPr lang="ar-SA" b="1" dirty="0" smtClean="0"/>
              <a:t>- </a:t>
            </a:r>
            <a:r>
              <a:rPr lang="ar-SA" b="1" dirty="0" err="1" smtClean="0"/>
              <a:t>أشنونا</a:t>
            </a:r>
            <a:r>
              <a:rPr lang="ar-SA" b="1" dirty="0" smtClean="0"/>
              <a:t>- </a:t>
            </a:r>
            <a:r>
              <a:rPr lang="ar-SA" b="1" dirty="0" err="1" smtClean="0"/>
              <a:t>حمورابي</a:t>
            </a:r>
            <a:r>
              <a:rPr lang="ar-SA" dirty="0" smtClean="0"/>
              <a:t>), وتعد هذه القوانين والمدونات من أهم القواعد التي تستند إليها قواعد المراسم </a:t>
            </a:r>
            <a:r>
              <a:rPr lang="ar-SA" dirty="0" err="1" smtClean="0"/>
              <a:t>والاتيكيت</a:t>
            </a:r>
            <a:r>
              <a:rPr lang="ar-SA" dirty="0" smtClean="0"/>
              <a:t> الاجتماعي وتنظم العلاقات الاجتماعية ونشر العدل في نصوصها.</a:t>
            </a:r>
            <a:endParaRPr lang="en-US" dirty="0" smtClean="0"/>
          </a:p>
          <a:p>
            <a:pPr algn="just" rtl="1"/>
            <a:r>
              <a:rPr lang="ar-SA" dirty="0" smtClean="0"/>
              <a:t>   أن العرب القدماء قد عرفوا قواعد المراسم </a:t>
            </a:r>
            <a:r>
              <a:rPr lang="ar-SA" dirty="0" err="1" smtClean="0"/>
              <a:t>والاتيكيت</a:t>
            </a:r>
            <a:r>
              <a:rPr lang="ar-SA" dirty="0" smtClean="0"/>
              <a:t> منذ وقت مبكر من بزوغ فجر الحضارات العربية والتي تعد أولى الحضارات الإنسانية التي تكونت على هذه الأرض, نتيجة حاصل التجمع الإنساني الذي أبدع القوانين الاجتماعية التي تنظم العلاقات بين الناس من خلال تبادل الزيارات والتوديع وإقامة الاحتفالات والمآدب ومراسم الزواج ومراسم الدفن والعزاء,وقد اهتمت حضارة وادي الرافدين في تقنيات وجماليات إدارة المراسم </a:t>
            </a:r>
            <a:r>
              <a:rPr lang="ar-SA" dirty="0" err="1" smtClean="0"/>
              <a:t>والاتيكيت</a:t>
            </a:r>
            <a:r>
              <a:rPr lang="ar-SA" dirty="0" smtClean="0"/>
              <a:t>،وما وصل إليه من التطور العمراني الذي يتمثل في البرج المدرج،وبناء المعابد،والنحت وصناعة الفخار,وكذلك أظهرت الرقم الطينية مدى التطور الفكري عند السومريين في شتى مجالات العلم والمعرفة في الأدب والعلوم والفلك والرياضيات،فضلاً عن إدارة المراسم والشعائر الدينية وقدسية المدينة إذ تعد مدينة أور مركزاً دينياً مقدساً في العراق القديم إذ عبد فيها الإلهة الرئيسية مثل الإلــــــــه سن(</a:t>
            </a:r>
            <a:r>
              <a:rPr lang="ar-SA" b="1" dirty="0" smtClean="0"/>
              <a:t>اله القمر</a:t>
            </a:r>
            <a:r>
              <a:rPr lang="ar-SA" dirty="0" smtClean="0"/>
              <a:t>)،والإله انو(</a:t>
            </a:r>
            <a:r>
              <a:rPr lang="ar-SA" b="1" dirty="0" smtClean="0"/>
              <a:t>اله السماء</a:t>
            </a:r>
            <a:r>
              <a:rPr lang="ar-SA" dirty="0" smtClean="0"/>
              <a:t>)،والإله انكي(</a:t>
            </a:r>
            <a:r>
              <a:rPr lang="ar-SA" b="1" dirty="0" smtClean="0"/>
              <a:t>اله الماء</a:t>
            </a:r>
            <a:r>
              <a:rPr lang="ar-SA" dirty="0" smtClean="0"/>
              <a:t>)،والإلهة </a:t>
            </a:r>
            <a:r>
              <a:rPr lang="ar-SA" dirty="0" err="1" smtClean="0"/>
              <a:t>ننكال</a:t>
            </a:r>
            <a:r>
              <a:rPr lang="ar-SA" dirty="0" smtClean="0"/>
              <a:t> زوجة اله القمر وما رافق ذلك من قواعد المراسم </a:t>
            </a:r>
            <a:r>
              <a:rPr lang="ar-SA" dirty="0" err="1" smtClean="0"/>
              <a:t>والاتيكيت</a:t>
            </a:r>
            <a:r>
              <a:rPr lang="ar-SA" dirty="0" smtClean="0"/>
              <a:t> الشعائر الدينية, وابتكار الحروف المكتوبة من قبل حضارة وادي الرافدين هي أعظم  انجاز وأوسع خطوة خطاها الإنسان في ارض العراق نحو بناء الحضارة وتشييد صرحها,وقد كانت الدليل الواضح في تعظيم المراسلات وتبادل التهنئة </a:t>
            </a:r>
            <a:r>
              <a:rPr lang="ar-SA" dirty="0" err="1" smtClean="0"/>
              <a:t>والتبريكات</a:t>
            </a:r>
            <a:r>
              <a:rPr lang="ar-SA" dirty="0" smtClean="0"/>
              <a:t> وتفعيل لغة التوصل بين الشعوب على فق قواعد المراسم.</a:t>
            </a:r>
            <a:endParaRPr lang="en-US" dirty="0"/>
          </a:p>
        </p:txBody>
      </p:sp>
    </p:spTree>
    <p:extLst>
      <p:ext uri="{BB962C8B-B14F-4D97-AF65-F5344CB8AC3E}">
        <p14:creationId xmlns:p14="http://schemas.microsoft.com/office/powerpoint/2010/main" val="768184182"/>
      </p:ext>
    </p:extLst>
  </p:cSld>
  <p:clrMapOvr>
    <a:masterClrMapping/>
  </p:clrMapOvr>
  <p:transition spd="med" advTm="167452">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5155" y="450761"/>
            <a:ext cx="10838645" cy="5911402"/>
          </a:xfrm>
        </p:spPr>
        <p:txBody>
          <a:bodyPr>
            <a:noAutofit/>
          </a:bodyPr>
          <a:lstStyle/>
          <a:p>
            <a:pPr lvl="0" algn="just" rtl="1"/>
            <a:r>
              <a:rPr lang="ar-SA" sz="2400" b="1" dirty="0" smtClean="0"/>
              <a:t>الحضارة وادي النيل</a:t>
            </a:r>
            <a:r>
              <a:rPr lang="ar-SA" sz="2400" dirty="0" smtClean="0"/>
              <a:t>: برزت فيها قواعد المراسم بصورة واضحة,وتشير المخطوطات وأثار حضارة وادي النيل إلى أن الفراعنة كان ينظمون مراسيم خاصة لتبادل الزيارات والهجرة والاولمبيات وتدوين الإحداث والوقائع,وكيفية اختيار افرد العاملين في المعابد وتميزهم وتثبيت حقوقهم,وإن  قدماء المصرين كانوا يقدموا  القرابين للإلهة التي نهجوا عليها على وفق  قواعد المراسم التقليدية المتعارف عليها في ذلك الزمان, ويبنون لهم الهياكل وينقشون على جدرانها رسوم الطقوس الدينية بالخط الهيروغليفي, وكانوا يتميزون في عادات وتقليد مميزة تخص المظهر الخارجي والإصباغ والملابس والحلي الفرعونية,يلبسونها  إثناء المناسبات والطقوس الدينية,وابرز العبارات </a:t>
            </a:r>
            <a:r>
              <a:rPr lang="ar-SA" sz="2400" dirty="0" err="1" smtClean="0"/>
              <a:t>المراسيمية</a:t>
            </a:r>
            <a:r>
              <a:rPr lang="ar-SA" sz="2400" dirty="0" smtClean="0"/>
              <a:t> شيوعا عنده قدماء المصرين والمتمثلة في مخطوط يوضح فيها ثلاثة رجال يربط احدهم بالأخر من خلال الاتصال باليد عن طريق لفيف من خيط الحبل وقد تم تفسيرها على الحث على توحيد الجهود ونبذ التفرقة(</a:t>
            </a:r>
            <a:r>
              <a:rPr lang="ar-SA" sz="2400" b="1" dirty="0" smtClean="0"/>
              <a:t>واعتصمــــــــــوا بحبل الله جميعا ولا تفرقوا</a:t>
            </a:r>
            <a:r>
              <a:rPr lang="ar-SA" sz="2400" dirty="0" smtClean="0"/>
              <a:t>).</a:t>
            </a:r>
            <a:endParaRPr lang="en-US" sz="2400" dirty="0" smtClean="0"/>
          </a:p>
          <a:p>
            <a:pPr algn="just" rtl="1"/>
            <a:r>
              <a:rPr lang="ar-SA" sz="2400" dirty="0" smtClean="0"/>
              <a:t>  وتميزت الحضارة الفرعونية بالزخارف والنقوش الغائرة على جدران المعابد الفرعونية لها معانٍ خاصة وتروي العديد من الأساطير والمعتقدات وكانوا الفراعنة ينظمون لها مراسم وبصورة دوريه,إما المراسم الدينية عنده المصريين القدامى فقد كانت  تنقسم إلى قسمين قسم رسمي يختص بالدولة، وقسم آخر يبحث في معتقدات الناس حول الحياة بعد الموت.</a:t>
            </a:r>
            <a:endParaRPr lang="en-US" sz="2400" dirty="0"/>
          </a:p>
        </p:txBody>
      </p:sp>
    </p:spTree>
    <p:extLst>
      <p:ext uri="{BB962C8B-B14F-4D97-AF65-F5344CB8AC3E}">
        <p14:creationId xmlns:p14="http://schemas.microsoft.com/office/powerpoint/2010/main" val="82354936"/>
      </p:ext>
    </p:extLst>
  </p:cSld>
  <p:clrMapOvr>
    <a:masterClrMapping/>
  </p:clrMapOvr>
  <p:transition spd="med" advTm="107773">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18186"/>
            <a:ext cx="10515600" cy="5756856"/>
          </a:xfrm>
        </p:spPr>
        <p:txBody>
          <a:bodyPr>
            <a:noAutofit/>
          </a:bodyPr>
          <a:lstStyle/>
          <a:p>
            <a:pPr lvl="0" algn="just" rtl="1"/>
            <a:r>
              <a:rPr lang="ar-SA" sz="2000" b="1" dirty="0" smtClean="0"/>
              <a:t>الحضارة اليونانية (الإغريق):</a:t>
            </a:r>
            <a:r>
              <a:rPr lang="ar-SA" sz="2000" dirty="0" smtClean="0"/>
              <a:t> فقد اشتهروا بحب المعرفة والسعي إلى اكتشاف العالم لتكوين صورة صحيحة عن سلوكيات الشعوب وانجازاتهم الإنسانية, وإن أهم انجازات الحضارة الإغريقية هو </a:t>
            </a:r>
            <a:r>
              <a:rPr lang="ar-SA" sz="2000" dirty="0" err="1" smtClean="0"/>
              <a:t>اتيكيت</a:t>
            </a:r>
            <a:r>
              <a:rPr lang="ar-SA" sz="2000" dirty="0" smtClean="0"/>
              <a:t> المسرح , ثم انتقل إلى بلاد العالم الأخرى ,ومازال المسرح ملتزماً بقواعده إدارة المراسم </a:t>
            </a:r>
            <a:r>
              <a:rPr lang="ar-SA" sz="2000" dirty="0" err="1" smtClean="0"/>
              <a:t>والاتيكيت</a:t>
            </a:r>
            <a:r>
              <a:rPr lang="ar-SA" sz="2000" dirty="0" smtClean="0"/>
              <a:t> ويعد تراثا يحسب للحضارة الإغريقية هذا من جانب, ومن جانب أخر إن الإغريق تميزوا في بداية أواخر العصور القديمة بإدارة المراسم , إذ كانوا يحتفلون وبطريقة دوريه خلال إعادة وتنظيم توزيع الصلاحيات ضمن الإمبراطورية على وفق مراسم خاصة يتم من خلالها  إقامة توزيع الهدايا واستقبال الشخصيات وإقامة الدعوات الرسمية والأسبقية, </a:t>
            </a:r>
            <a:r>
              <a:rPr lang="ar-SA" sz="2000" dirty="0" err="1" smtClean="0"/>
              <a:t>اما</a:t>
            </a:r>
            <a:r>
              <a:rPr lang="ar-SA" sz="2000" dirty="0" smtClean="0"/>
              <a:t> الإغريق فقد عرفوا </a:t>
            </a:r>
            <a:r>
              <a:rPr lang="ar-SA" sz="2000" b="1" baseline="30000" dirty="0" smtClean="0"/>
              <a:t> </a:t>
            </a:r>
            <a:r>
              <a:rPr lang="ar-SA" sz="2000" dirty="0" smtClean="0"/>
              <a:t>الخانات</a:t>
            </a:r>
            <a:r>
              <a:rPr lang="ar-SA" sz="2000" b="1" baseline="30000" dirty="0" smtClean="0"/>
              <a:t>(</a:t>
            </a:r>
            <a:r>
              <a:rPr lang="en-US" sz="2000" b="1" baseline="30000" dirty="0" smtClean="0">
                <a:hlinkClick r:id="" action="ppaction://hlinkfile"/>
              </a:rPr>
              <a:t>*</a:t>
            </a:r>
            <a:r>
              <a:rPr lang="ar-SA" sz="2000" b="1" baseline="30000" dirty="0" smtClean="0"/>
              <a:t>)</a:t>
            </a:r>
            <a:r>
              <a:rPr lang="ar-SA" sz="2000" dirty="0" smtClean="0"/>
              <a:t> أو ما يسمى بالفنادق الصغيرة وكانت تعتمد على السياح الدينيين,وهي عبارة عن نزل أو بيوت تقام بالقرب من المعابد والأماكن الدينية والمقدسة ,إذ كانت تجري فيها المراسم والاحتفالات الدينية والمدنية.</a:t>
            </a:r>
            <a:endParaRPr lang="en-US" sz="2000" dirty="0" smtClean="0"/>
          </a:p>
          <a:p>
            <a:pPr lvl="0" algn="just" rtl="1"/>
            <a:r>
              <a:rPr lang="ar-SA" sz="2000" dirty="0" smtClean="0"/>
              <a:t>  </a:t>
            </a:r>
            <a:r>
              <a:rPr lang="ar-SA" sz="2000" b="1" dirty="0" smtClean="0"/>
              <a:t>الحضارة الرومانية</a:t>
            </a:r>
            <a:r>
              <a:rPr lang="ar-SA" sz="2000" dirty="0" smtClean="0"/>
              <a:t>:  وهي وريثة الحضارة اليونانية, فنجد إن الحضارة الرومانية دخلت العديد من الصراعات الحزبية والحروب الأهلية, والرومان كانوا اقل التزاما في تطبيق قواعد المراسم </a:t>
            </a:r>
            <a:r>
              <a:rPr lang="ar-SA" sz="2000" dirty="0" err="1" smtClean="0"/>
              <a:t>والاتيكيت</a:t>
            </a:r>
            <a:r>
              <a:rPr lang="ar-SA" sz="2000" dirty="0" smtClean="0"/>
              <a:t> من الإغريق في تنظيم العلاقات الاجتماعية وبالتحييد الخارجية,لأنهم اتجهُ نحو الفتوحات بصفتها وسيلة مفضلة لتحقيق مأربهم الإمبراطورية,ولكن على الرغم من ذلك فان الحضارة الرومانية اعتمدت بعض أساليب المراسم في سياسات إعلان الحرب والتوجيه العسكري, كما أنها اعتمدت بغض قواعد </a:t>
            </a:r>
            <a:r>
              <a:rPr lang="ar-SA" sz="2000" dirty="0" err="1" smtClean="0"/>
              <a:t>الاتيكيت</a:t>
            </a:r>
            <a:r>
              <a:rPr lang="ar-SA" sz="2000" dirty="0" smtClean="0"/>
              <a:t> في الزى العسكري والنقش على الدروع ومحامل الخيل وتنظيم بعض المراسم المتعلقة في صيحات إعلان بداء المعارك والحروب.</a:t>
            </a:r>
            <a:endParaRPr lang="en-US" sz="2000" dirty="0" smtClean="0"/>
          </a:p>
          <a:p>
            <a:pPr algn="just" rtl="1"/>
            <a:r>
              <a:rPr lang="ar-SA" sz="2000" b="1" dirty="0" smtClean="0">
                <a:hlinkClick r:id="" action="ppaction://hlinkfile"/>
              </a:rPr>
              <a:t> ( </a:t>
            </a:r>
            <a:r>
              <a:rPr lang="en-US" sz="2000" b="1" baseline="30000" dirty="0" smtClean="0"/>
              <a:t>*</a:t>
            </a:r>
            <a:r>
              <a:rPr lang="ar-SA" sz="2000" b="1" dirty="0" smtClean="0"/>
              <a:t> )</a:t>
            </a:r>
            <a:r>
              <a:rPr lang="ar-SA" sz="2000" b="1" baseline="-25000" dirty="0" smtClean="0"/>
              <a:t> </a:t>
            </a:r>
            <a:r>
              <a:rPr lang="ar-SA" sz="2000" b="1" dirty="0" smtClean="0"/>
              <a:t>الفنادق الصغيرة (الخانات),حيث كان يرتادها المسافرين والعابرين لقضاء الوقت المناسب لهم,وهي إما باجر مدفوع عن طريق المال أو المقايضة بالهبات والهدايا, أو بدون اجر إذا كانت تابع للملوك والحكام ,المزيد الاطلاع راجع المصدر :- </a:t>
            </a:r>
            <a:r>
              <a:rPr lang="ar-SY" sz="2000" b="1" dirty="0" smtClean="0"/>
              <a:t>توفيق ,ماهر عبد العزيز"علم إدارة الفنادق"دار </a:t>
            </a:r>
            <a:r>
              <a:rPr lang="ar-SY" sz="2000" b="1" dirty="0" err="1" smtClean="0"/>
              <a:t>الزهران</a:t>
            </a:r>
            <a:r>
              <a:rPr lang="ar-SY" sz="2000" b="1" dirty="0" smtClean="0"/>
              <a:t> للنشر والتوزيع,ط1,عمان ,2012.</a:t>
            </a:r>
            <a:endParaRPr lang="en-US" sz="2000" dirty="0" smtClean="0"/>
          </a:p>
          <a:p>
            <a:pPr algn="just" rtl="1"/>
            <a:r>
              <a:rPr lang="ar-SY" sz="2000" b="1" dirty="0" smtClean="0"/>
              <a:t> </a:t>
            </a:r>
            <a:endParaRPr lang="en-US" sz="2000" dirty="0"/>
          </a:p>
        </p:txBody>
      </p:sp>
    </p:spTree>
    <p:extLst>
      <p:ext uri="{BB962C8B-B14F-4D97-AF65-F5344CB8AC3E}">
        <p14:creationId xmlns:p14="http://schemas.microsoft.com/office/powerpoint/2010/main" val="97309344"/>
      </p:ext>
    </p:extLst>
  </p:cSld>
  <p:clrMapOvr>
    <a:masterClrMapping/>
  </p:clrMapOvr>
  <p:transition spd="med" advTm="178420">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914144" y="596900"/>
            <a:ext cx="9997440" cy="5651500"/>
          </a:xfrm>
        </p:spPr>
        <p:txBody>
          <a:bodyPr>
            <a:normAutofit fontScale="70000" lnSpcReduction="20000"/>
          </a:bodyPr>
          <a:lstStyle/>
          <a:p>
            <a:pPr lvl="0" algn="just" rtl="1"/>
            <a:r>
              <a:rPr lang="ar-SA" b="1" dirty="0" smtClean="0"/>
              <a:t>الحضارة الصينية :</a:t>
            </a:r>
            <a:r>
              <a:rPr lang="ar-SA" dirty="0" smtClean="0"/>
              <a:t> أن الحضارة الصينية قد أخرجت أكمل صورة مألوفة,وقد أسست أعلى ثقافة لقواعد السلوك الإنساني الراقية, كما وان قواعد المرسم </a:t>
            </a:r>
            <a:r>
              <a:rPr lang="ar-SA" dirty="0" err="1" smtClean="0"/>
              <a:t>والاتيكيت</a:t>
            </a:r>
            <a:r>
              <a:rPr lang="ar-SA" dirty="0" smtClean="0"/>
              <a:t> لم تغيب عن  </a:t>
            </a:r>
            <a:r>
              <a:rPr lang="ar-SA" dirty="0" err="1" smtClean="0"/>
              <a:t>الطروحات</a:t>
            </a:r>
            <a:r>
              <a:rPr lang="ar-SA" dirty="0" smtClean="0"/>
              <a:t> الفلسفية  للحكماء الصينيين وكانوا يرشدون  أبناء مجتمعهم </a:t>
            </a:r>
            <a:r>
              <a:rPr lang="ar-SA" dirty="0" err="1" smtClean="0"/>
              <a:t>بــ</a:t>
            </a:r>
            <a:r>
              <a:rPr lang="ar-SA" dirty="0" smtClean="0"/>
              <a:t> "إن أخلاق الرجل تكونها القصائد وتنميها المراسم" (أي آداب الحفلات والمجاملات ,وتبادل الزيارات) ، لاعتقاده أن هذه القواعد القديمة في آداب واللياقة من الأسس الدقيقة التي لا بد منها لتكوين الأخلاق ونضجها، واستقرار النظام الاجتماعي والسلام, وهي "وطن الحشود البشرية الهائلة والقوميات المتعددة المنصهرة في بوتقة الحياة الصينية ذات السمات الاجتمــــاعية والثقـــافية المتميــــــزة"وان الحضارة الصينية لها إيديولوجيات خاصة وشهدت أفكار </a:t>
            </a:r>
            <a:r>
              <a:rPr lang="ar-SA" dirty="0" err="1" smtClean="0"/>
              <a:t>يترسخ</a:t>
            </a:r>
            <a:r>
              <a:rPr lang="ar-SA" dirty="0" smtClean="0"/>
              <a:t> الإيمان فيها بالخرافات الدينية الموروثة من المجتمع البدائي, وذلك ما أدركه الصينيون إدراكا خطئاً على أن هناك قوة بشرية خارقة تهيمن على مصائرهم ,وهكذا ظهرت أساطير الإلهة والمخلوقات السماوية (مثل:الشمس والقمر والنجوم),معتبرة إن تقديم القرابين للإله على وفق مراسم مميزة يتسم بالأهمية القصوى في الحياة الاجتماعية والاقتصادية  السياسية ويتم إعداد الدعوات وتنظيم الأسبقية في تقديم الخدمات للحاضرين".</a:t>
            </a:r>
            <a:endParaRPr lang="en-US" dirty="0" smtClean="0"/>
          </a:p>
          <a:p>
            <a:pPr algn="just" rtl="1"/>
            <a:r>
              <a:rPr lang="ar-SA" dirty="0" smtClean="0"/>
              <a:t>    وفي ضوء تقدم يتضح أن الحضارة الصينية طبقت قواعد المراسم </a:t>
            </a:r>
            <a:r>
              <a:rPr lang="ar-SA" dirty="0" err="1" smtClean="0"/>
              <a:t>والاتيكيت</a:t>
            </a:r>
            <a:r>
              <a:rPr lang="ar-SA" dirty="0" smtClean="0"/>
              <a:t> في (العلاقات الخارجية  والمهرجانات الزراعة والصيد البري والزواج والموت وطرائق تناول الطعام وطرائق تقديم الهدايا والمآدب والمجاملات الاجتماعية ) وتعد حضارة الصين أولى الحضارات العريقة في مراسمها الخاصة بالتعبد والقرابين واستقبال الضيوف والتوديع </a:t>
            </a:r>
            <a:r>
              <a:rPr lang="ar-SA" dirty="0" err="1" smtClean="0"/>
              <a:t>و</a:t>
            </a:r>
            <a:r>
              <a:rPr lang="ar-SA" dirty="0" smtClean="0"/>
              <a:t> الأسبقية التي تعبر عن معتقدات وقناعات راسخة برسوخ حضارتهم وفلسفتهم عبر آلاف السنين</a:t>
            </a:r>
            <a:r>
              <a:rPr lang="en-US" dirty="0" smtClean="0"/>
              <a: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Tm="49707"/>
    </mc:Choice>
    <mc:Fallback xmlns="">
      <p:transition spd="slow" advTm="49707"/>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914144" y="368300"/>
            <a:ext cx="9997440" cy="5880100"/>
          </a:xfrm>
        </p:spPr>
        <p:txBody>
          <a:bodyPr>
            <a:normAutofit fontScale="62500" lnSpcReduction="20000"/>
          </a:bodyPr>
          <a:lstStyle/>
          <a:p>
            <a:pPr lvl="0" algn="just" rtl="1"/>
            <a:r>
              <a:rPr lang="ar-SA" b="1" dirty="0" smtClean="0"/>
              <a:t>الحضارة الهندية</a:t>
            </a:r>
            <a:r>
              <a:rPr lang="ar-SA" dirty="0" smtClean="0"/>
              <a:t> فتتصف بتنظيم العلاقات مع الحضارات الأخرى من خلال قواعد وأدب </a:t>
            </a:r>
            <a:r>
              <a:rPr lang="ar-SA" dirty="0" err="1" smtClean="0"/>
              <a:t>مراسيمية</a:t>
            </a:r>
            <a:r>
              <a:rPr lang="ar-SA" dirty="0" smtClean="0"/>
              <a:t> وكانت من أهم علاقاتها بوادي الرافدين ووادي النيل بين ما يسمى بالمشرق الإسلامي الحالي واسيا وبالتحديد بالعلاقات الدينية, وقد اعتمدت الحضارة الهندية مناهجها بقواعد آداب السلوك الطيب والراقي والنظافة الشخصية معيارا أساسيا لتكامل الشخصية الإنسانية </a:t>
            </a:r>
            <a:r>
              <a:rPr lang="ar-SA" dirty="0" err="1" smtClean="0"/>
              <a:t>واتيكيت</a:t>
            </a:r>
            <a:r>
              <a:rPr lang="ar-SA" dirty="0" smtClean="0"/>
              <a:t> المظهر الاجتماعي المميز, أن طبيعة توطيد العلاقات بين الحضارة الهندية والحضارات الأخرى  يعزى لوجود مشتركات بالخصائص الحضارية والفكرية وبعض المعتقدات والسلوكيات الاجتماعية, كما واهتم قدماء الهنود في الإشكال المجسمة في بالبناء والعمارة </a:t>
            </a:r>
            <a:r>
              <a:rPr lang="ar-SA" dirty="0" err="1" smtClean="0"/>
              <a:t>واتيكيت</a:t>
            </a:r>
            <a:r>
              <a:rPr lang="ar-SA" dirty="0" smtClean="0"/>
              <a:t> التناسق التصميمي الصديق للبيئة, كما وإن البوذية تركز على فكرة الألم الذي لا ينفكّ عن الإنسان إلا بتنظيم مراسم خاصة بالعبادة إذ يحصل العابد على اللذة الروحية، ويتمتع بالتأمل العميق, وعلية فان الحضارة الهندية أدركت أهمية قواعد السلوك </a:t>
            </a:r>
            <a:r>
              <a:rPr lang="ar-SA" dirty="0" err="1" smtClean="0"/>
              <a:t>والاتيكيت</a:t>
            </a:r>
            <a:r>
              <a:rPr lang="ar-SA" dirty="0" smtClean="0"/>
              <a:t> الاجتماعي ضمن معتقداتها الدينية,ومما سعت للاهتمام فيه وضمنته في أسس تربية الأطفال والمدارس ,حتى تحقق الرقي الاجتماعي للمجتمع الهندي, وكذلك,تسند تطبيق قواعد وآداب السلوك الراقي على البعد الروحي المستمد من العبادة والتطبيق الحسن للسمات الأخلاقية ,وينعكس ذلك على التعاملات والسلوكيات الاجتماعية ضمن التنظيم أو البيئة الاجتماعية مهما تغيرت سماتها وهذا أساس قواعد إدارة المراسم </a:t>
            </a:r>
            <a:r>
              <a:rPr lang="ar-SA" dirty="0" err="1" smtClean="0"/>
              <a:t>والاتيكيت</a:t>
            </a:r>
            <a:r>
              <a:rPr lang="ar-SA" dirty="0" smtClean="0"/>
              <a:t>.</a:t>
            </a:r>
            <a:endParaRPr lang="en-US" dirty="0" smtClean="0"/>
          </a:p>
          <a:p>
            <a:pPr algn="just" rtl="1"/>
            <a:r>
              <a:rPr lang="ar-SA" dirty="0" smtClean="0"/>
              <a:t>  وفي ضوء ما تقدم  نستدل على أن الحضارات القديمة هي مهد الحضارات الإنسانية الأخرى وقد تعاملت بالمدنيات وقواعد آداب السلوك,أهمية المراسم تنبثق من كونها عادات نشأت وتطورت مع الحضارة الإنسانية القديمة، وهي تقوم على أسس شرعية، ومنطقية، وصحية، واجتماعية, ولاشك إن الحضارات القديمة طبق قواعد المراسم والاتيكيت بصورة تنسجم مع معتقداتهم  وثقافتهم في ذلك الزمن, ولاشك أن قواعد تنظيم الحياة الاجتماعية والعلاقات الإنسانية متزامنة مع وجود الإنسان ,وقد تطورت على وفق المراحل الزمنية,كما وان تفسير وتثبيت القواعد القانونية موجودة منذ بداية الحضارات الإنسانية, وإن كل حضارة من الحضارات المذكورة نتاج أنساني قد نفع المجتمعات بكافة الأزمان المتعاقبة حتى يومنا هذا وبمختلف الميادين والاختصاصات ,فضلاً عن الإرث الحضاري والشواخص الأثرية لوادي الرافدين والنيل والحضارة اليونانية والرومانية وكذلك الحضارة الصينية والهندية, الذي يعد قبلة لحركة النشاط السياحي في مختلف الحقب الزمنية.</a:t>
            </a:r>
          </a:p>
          <a:p>
            <a:pPr algn="just" rtl="1"/>
            <a:r>
              <a:rPr lang="ar-SA" dirty="0" smtClean="0"/>
              <a: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Tm="254361"/>
    </mc:Choice>
    <mc:Fallback xmlns="">
      <p:transition spd="slow" advTm="254361"/>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509</TotalTime>
  <Words>1372</Words>
  <Application>Microsoft Office PowerPoint</Application>
  <PresentationFormat>مخصص</PresentationFormat>
  <Paragraphs>24</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انقلاب</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Microsoft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name</dc:creator>
  <cp:lastModifiedBy>ur</cp:lastModifiedBy>
  <cp:revision>33</cp:revision>
  <dcterms:created xsi:type="dcterms:W3CDTF">2018-11-02T18:02:51Z</dcterms:created>
  <dcterms:modified xsi:type="dcterms:W3CDTF">2020-12-28T10:05:14Z</dcterms:modified>
</cp:coreProperties>
</file>