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5DF0733-0F5F-4357-A6D1-D8443325C1D6}" type="datetimeFigureOut">
              <a:rPr lang="ar-IQ" smtClean="0"/>
              <a:t>04/07/1444</a:t>
            </a:fld>
            <a:endParaRPr lang="ar-IQ"/>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IQ"/>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AE3B5E7-490A-48BE-9073-A2941BB44652}" type="slidenum">
              <a:rPr lang="ar-IQ" smtClean="0"/>
              <a:t>‹#›</a:t>
            </a:fld>
            <a:endParaRPr lang="ar-IQ"/>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104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DF0733-0F5F-4357-A6D1-D8443325C1D6}" type="datetimeFigureOut">
              <a:rPr lang="ar-IQ" smtClean="0"/>
              <a:t>04/07/1444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20262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DF0733-0F5F-4357-A6D1-D8443325C1D6}" type="datetimeFigureOut">
              <a:rPr lang="ar-IQ" smtClean="0"/>
              <a:t>04/07/1444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233366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DF0733-0F5F-4357-A6D1-D8443325C1D6}" type="datetimeFigureOut">
              <a:rPr lang="ar-IQ" smtClean="0"/>
              <a:t>04/07/1444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E3B5E7-490A-48BE-9073-A2941BB44652}" type="slidenum">
              <a:rPr lang="ar-IQ" smtClean="0"/>
              <a:t>‹#›</a:t>
            </a:fld>
            <a:endParaRPr lang="ar-IQ"/>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095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DF0733-0F5F-4357-A6D1-D8443325C1D6}" type="datetimeFigureOut">
              <a:rPr lang="ar-IQ" smtClean="0"/>
              <a:t>04/07/1444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40805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5DF0733-0F5F-4357-A6D1-D8443325C1D6}" type="datetimeFigureOut">
              <a:rPr lang="ar-IQ" smtClean="0"/>
              <a:t>04/07/1444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242127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5DF0733-0F5F-4357-A6D1-D8443325C1D6}" type="datetimeFigureOut">
              <a:rPr lang="ar-IQ" smtClean="0"/>
              <a:t>04/07/1444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221704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F0733-0F5F-4357-A6D1-D8443325C1D6}" type="datetimeFigureOut">
              <a:rPr lang="ar-IQ" smtClean="0"/>
              <a:t>04/07/1444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462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F0733-0F5F-4357-A6D1-D8443325C1D6}" type="datetimeFigureOut">
              <a:rPr lang="ar-IQ" smtClean="0"/>
              <a:t>04/07/1444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406470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F0733-0F5F-4357-A6D1-D8443325C1D6}" type="datetimeFigureOut">
              <a:rPr lang="ar-IQ" smtClean="0"/>
              <a:t>04/07/1444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87973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DF0733-0F5F-4357-A6D1-D8443325C1D6}" type="datetimeFigureOut">
              <a:rPr lang="ar-IQ" smtClean="0"/>
              <a:t>04/07/1444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384768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DF0733-0F5F-4357-A6D1-D8443325C1D6}" type="datetimeFigureOut">
              <a:rPr lang="ar-IQ" smtClean="0"/>
              <a:t>04/07/1444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339082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DF0733-0F5F-4357-A6D1-D8443325C1D6}" type="datetimeFigureOut">
              <a:rPr lang="ar-IQ" smtClean="0"/>
              <a:t>04/07/1444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14049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DF0733-0F5F-4357-A6D1-D8443325C1D6}" type="datetimeFigureOut">
              <a:rPr lang="ar-IQ" smtClean="0"/>
              <a:t>04/07/1444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175790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F0733-0F5F-4357-A6D1-D8443325C1D6}" type="datetimeFigureOut">
              <a:rPr lang="ar-IQ" smtClean="0"/>
              <a:t>04/07/1444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154473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DF0733-0F5F-4357-A6D1-D8443325C1D6}" type="datetimeFigureOut">
              <a:rPr lang="ar-IQ" smtClean="0"/>
              <a:t>04/07/1444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225344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DF0733-0F5F-4357-A6D1-D8443325C1D6}" type="datetimeFigureOut">
              <a:rPr lang="ar-IQ" smtClean="0"/>
              <a:t>04/07/1444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E3B5E7-490A-48BE-9073-A2941BB44652}" type="slidenum">
              <a:rPr lang="ar-IQ" smtClean="0"/>
              <a:t>‹#›</a:t>
            </a:fld>
            <a:endParaRPr lang="ar-IQ"/>
          </a:p>
        </p:txBody>
      </p:sp>
    </p:spTree>
    <p:extLst>
      <p:ext uri="{BB962C8B-B14F-4D97-AF65-F5344CB8AC3E}">
        <p14:creationId xmlns:p14="http://schemas.microsoft.com/office/powerpoint/2010/main" val="221807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5DF0733-0F5F-4357-A6D1-D8443325C1D6}" type="datetimeFigureOut">
              <a:rPr lang="ar-IQ" smtClean="0"/>
              <a:t>04/07/1444</a:t>
            </a:fld>
            <a:endParaRPr lang="ar-IQ"/>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IQ"/>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AE3B5E7-490A-48BE-9073-A2941BB44652}" type="slidenum">
              <a:rPr lang="ar-IQ" smtClean="0"/>
              <a:t>‹#›</a:t>
            </a:fld>
            <a:endParaRPr lang="ar-IQ"/>
          </a:p>
        </p:txBody>
      </p:sp>
    </p:spTree>
    <p:extLst>
      <p:ext uri="{BB962C8B-B14F-4D97-AF65-F5344CB8AC3E}">
        <p14:creationId xmlns:p14="http://schemas.microsoft.com/office/powerpoint/2010/main" val="376691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ar-IQ" dirty="0" smtClean="0">
                <a:latin typeface="Aldhabi" panose="01000000000000000000" pitchFamily="2" charset="-78"/>
                <a:cs typeface="Aldhabi" panose="01000000000000000000" pitchFamily="2" charset="-78"/>
              </a:rPr>
              <a:t>مبادئ السياحة </a:t>
            </a:r>
            <a:r>
              <a:rPr lang="ar-IQ" dirty="0" smtClean="0"/>
              <a:t/>
            </a:r>
            <a:br>
              <a:rPr lang="ar-IQ" dirty="0" smtClean="0"/>
            </a:br>
            <a:r>
              <a:rPr lang="ar-IQ" sz="6600" dirty="0" smtClean="0"/>
              <a:t>المرحلة الاولى</a:t>
            </a:r>
            <a:r>
              <a:rPr lang="ar-IQ" sz="6600" smtClean="0"/>
              <a:t/>
            </a:r>
            <a:br>
              <a:rPr lang="ar-IQ" sz="6600" smtClean="0"/>
            </a:br>
            <a:r>
              <a:rPr lang="ar-IQ" sz="6600" smtClean="0"/>
              <a:t>صباحي - مسائي</a:t>
            </a:r>
            <a:endParaRPr lang="ar-IQ" sz="6600" dirty="0"/>
          </a:p>
        </p:txBody>
      </p:sp>
      <p:sp>
        <p:nvSpPr>
          <p:cNvPr id="3" name="Subtitle 2"/>
          <p:cNvSpPr>
            <a:spLocks noGrp="1"/>
          </p:cNvSpPr>
          <p:nvPr>
            <p:ph type="subTitle" idx="1"/>
          </p:nvPr>
        </p:nvSpPr>
        <p:spPr>
          <a:xfrm rot="21420000">
            <a:off x="997291" y="3504836"/>
            <a:ext cx="9755187" cy="1094091"/>
          </a:xfrm>
        </p:spPr>
        <p:txBody>
          <a:bodyPr/>
          <a:lstStyle/>
          <a:p>
            <a:pPr algn="ctr">
              <a:lnSpc>
                <a:spcPct val="100000"/>
              </a:lnSpc>
            </a:pPr>
            <a:r>
              <a:rPr lang="ar-IQ" dirty="0" smtClean="0">
                <a:solidFill>
                  <a:srgbClr val="FF0000"/>
                </a:solidFill>
                <a:latin typeface="Aldhabi" panose="01000000000000000000" pitchFamily="2" charset="-78"/>
                <a:cs typeface="Aldhabi" panose="01000000000000000000" pitchFamily="2" charset="-78"/>
              </a:rPr>
              <a:t>إعداد</a:t>
            </a:r>
          </a:p>
          <a:p>
            <a:pPr lvl="0" algn="ctr" rtl="0">
              <a:lnSpc>
                <a:spcPct val="100000"/>
              </a:lnSpc>
              <a:spcBef>
                <a:spcPts val="800"/>
              </a:spcBef>
              <a:buClrTx/>
              <a:buSzTx/>
            </a:pPr>
            <a:r>
              <a:rPr lang="ar-IQ" sz="4800" b="1" spc="400" dirty="0">
                <a:solidFill>
                  <a:prstClr val="black"/>
                </a:solidFill>
                <a:latin typeface="Aldhabi" pitchFamily="2" charset="-78"/>
                <a:ea typeface="+mj-ea"/>
                <a:cs typeface="Aldhabi" pitchFamily="2" charset="-78"/>
              </a:rPr>
              <a:t>م.د . عادل عبد الرحمن مزعل</a:t>
            </a:r>
            <a:endParaRPr lang="ar-IQ" sz="4800" b="1" spc="400" dirty="0">
              <a:solidFill>
                <a:prstClr val="black"/>
              </a:solidFill>
              <a:latin typeface="Aldhabi" pitchFamily="2" charset="-78"/>
              <a:ea typeface="+mj-ea"/>
              <a:cs typeface="Aldhabi" pitchFamily="2" charset="-78"/>
            </a:endParaRPr>
          </a:p>
        </p:txBody>
      </p:sp>
    </p:spTree>
    <p:extLst>
      <p:ext uri="{BB962C8B-B14F-4D97-AF65-F5344CB8AC3E}">
        <p14:creationId xmlns:p14="http://schemas.microsoft.com/office/powerpoint/2010/main" val="78621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583442"/>
          </a:xfrm>
        </p:spPr>
        <p:txBody>
          <a:bodyPr>
            <a:normAutofit/>
          </a:bodyPr>
          <a:lstStyle/>
          <a:p>
            <a:pPr algn="r"/>
            <a:r>
              <a:rPr lang="ar-IQ" sz="3200" dirty="0">
                <a:solidFill>
                  <a:srgbClr val="FF0000"/>
                </a:solidFill>
                <a:latin typeface="Aldhabi" panose="01000000000000000000" pitchFamily="2" charset="-78"/>
                <a:ea typeface="+mn-ea"/>
                <a:cs typeface="Aldhabi" panose="01000000000000000000" pitchFamily="2" charset="-78"/>
              </a:rPr>
              <a:t>الإقليم الأمريكي</a:t>
            </a:r>
            <a:endParaRPr lang="ar-IQ" sz="3200" dirty="0">
              <a:solidFill>
                <a:srgbClr val="FF0000"/>
              </a:solidFill>
              <a:latin typeface="Aldhabi" panose="01000000000000000000" pitchFamily="2" charset="-78"/>
              <a:cs typeface="Aldhabi" panose="01000000000000000000" pitchFamily="2" charset="-78"/>
            </a:endParaRPr>
          </a:p>
        </p:txBody>
      </p:sp>
      <p:sp>
        <p:nvSpPr>
          <p:cNvPr id="3" name="Content Placeholder 2"/>
          <p:cNvSpPr>
            <a:spLocks noGrp="1"/>
          </p:cNvSpPr>
          <p:nvPr>
            <p:ph sz="quarter" idx="13"/>
          </p:nvPr>
        </p:nvSpPr>
        <p:spPr>
          <a:xfrm>
            <a:off x="232012" y="1269244"/>
            <a:ext cx="11177516" cy="4558350"/>
          </a:xfrm>
        </p:spPr>
        <p:txBody>
          <a:bodyPr>
            <a:normAutofit/>
          </a:bodyPr>
          <a:lstStyle/>
          <a:p>
            <a:pPr marL="0" indent="0" algn="just">
              <a:buNone/>
            </a:pPr>
            <a:r>
              <a:rPr lang="ar-IQ" dirty="0" smtClean="0"/>
              <a:t>يشغل </a:t>
            </a:r>
            <a:r>
              <a:rPr lang="ar-IQ" dirty="0"/>
              <a:t>الإقليم الأمريكي دول أمريكا الشمالية والوسطى ودول البحر الكاريبي وأمريكا الجنوبية . ظل هذا الإقليم يشغل المرتبة الثانية من أقاليم السياحة في العالم وحتى عام 2002 ، حيث تسارع النمو السياحي في إقليم شرق آسيا والمحيط الهادي أزاح هذا الإقليم إلى المرتبة الثالثة لأقاليم السياحة في العالم . ويوضح الجدول رقم ( 8 ) تطور عدد السياح الدوليين إلى هذا الاقليم ومنذ عام 1950. ويلاحظ نمو عدد السياح بصورة كبيرة منذ عام 1950 وحتى عام 2000 ، ففي عام 1950 بلغ عدد السياح الدولين ( 7.5 ) مليون سائح وبحصة سوقية بلغت </a:t>
            </a:r>
            <a:r>
              <a:rPr lang="ar-IQ" dirty="0" smtClean="0"/>
              <a:t>30.0% </a:t>
            </a:r>
            <a:r>
              <a:rPr lang="ar-IQ" dirty="0"/>
              <a:t>من مجموع السياح الدولين في العالم ، وقد ارتفع عدد السياح إلى ( </a:t>
            </a:r>
            <a:r>
              <a:rPr lang="ar-IQ" dirty="0" smtClean="0"/>
              <a:t>128.1 </a:t>
            </a:r>
            <a:r>
              <a:rPr lang="ar-IQ" dirty="0"/>
              <a:t>) مليون سائح عام 2000 أو ما يعادل 18.8 ٪ من مجموع السياح الدوليين وبحلول عام 2001 بدأ التدهور في عدد السياح الدوليين حيث انخفض العدد إلى ( </a:t>
            </a:r>
            <a:r>
              <a:rPr lang="ar-IQ" dirty="0" smtClean="0"/>
              <a:t>122.1 </a:t>
            </a:r>
            <a:r>
              <a:rPr lang="ar-IQ" dirty="0"/>
              <a:t>) مليون </a:t>
            </a:r>
            <a:r>
              <a:rPr lang="ar-IQ" dirty="0" smtClean="0"/>
              <a:t>سائح</a:t>
            </a:r>
            <a:endParaRPr lang="ar-IQ" dirty="0"/>
          </a:p>
        </p:txBody>
      </p:sp>
    </p:spTree>
    <p:extLst>
      <p:ext uri="{BB962C8B-B14F-4D97-AF65-F5344CB8AC3E}">
        <p14:creationId xmlns:p14="http://schemas.microsoft.com/office/powerpoint/2010/main" val="96121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1709779" cy="6209731"/>
          </a:xfrm>
        </p:spPr>
        <p:txBody>
          <a:bodyPr>
            <a:normAutofit/>
          </a:bodyPr>
          <a:lstStyle/>
          <a:p>
            <a:pPr marL="0" lvl="0" indent="0" algn="just">
              <a:buClr>
                <a:srgbClr val="B80E0F"/>
              </a:buClr>
              <a:buNone/>
            </a:pPr>
            <a:r>
              <a:rPr lang="ar-IQ" dirty="0" smtClean="0">
                <a:solidFill>
                  <a:prstClr val="black"/>
                </a:solidFill>
              </a:rPr>
              <a:t>وإلى </a:t>
            </a:r>
            <a:r>
              <a:rPr lang="ar-IQ" dirty="0">
                <a:solidFill>
                  <a:prstClr val="black"/>
                </a:solidFill>
              </a:rPr>
              <a:t>( 116.6 ) مليون سائح عام 2002 وإلى ( 113.1 ) مليون سائح في عام 2003 وإلى ( 1258 ) مليون سائح عام 2004 ، وقد سجل عام 2003 أعلى نقص في عدد السياح حيث بلغ أكثر من ( 15 ) مليون سائحا مقارنة مع عام 2000. كما تدهورت حصة الاقليم من السياحة الدولية عامي 2003 و 2004 حيث بلغت 7164 ، ولم تتحسن حصة الإقليم من السياحة الدولية حتى الوقت الحاضر فقد استمر النسبة دون زيارة تذكر وحتى عام 2007 لتسجيل أدنى مستوى لها وهي 158 / أو نصف ما كانت عليه عام 1950 تقريبا وهذا رغم التحسن الطفيف في عدد السياح خلال السنوات الثلاثة الماضية 2005 - 2007 ومن أهم العوامل التي أدت إلى هذا التدهور في العدد والحصة هي أحداث الحادي عشر من أيلول عام 2001 والحرب التي قادتها الولايات المتحدة على كل من أفغانستان والعراق عام 2003 إضافة إلى مرض ( </a:t>
            </a:r>
            <a:r>
              <a:rPr lang="en-US" dirty="0">
                <a:solidFill>
                  <a:prstClr val="black"/>
                </a:solidFill>
              </a:rPr>
              <a:t>SARS )</a:t>
            </a:r>
            <a:r>
              <a:rPr lang="ar-IQ" dirty="0">
                <a:solidFill>
                  <a:prstClr val="black"/>
                </a:solidFill>
              </a:rPr>
              <a:t>)</a:t>
            </a:r>
          </a:p>
          <a:p>
            <a:pPr marL="0" indent="0">
              <a:buNone/>
            </a:pPr>
            <a:r>
              <a:rPr lang="ar-IQ" dirty="0" smtClean="0"/>
              <a:t> تقسم </a:t>
            </a:r>
            <a:r>
              <a:rPr lang="ar-IQ" dirty="0"/>
              <a:t>المنظمة العالمية للسياحة الإقليم الأمريكي إلى أربعة أقاليم وهي دول أمريكا الشمالية وتشمل الولايات المتحدة والمكسيك وكندا وتلع حصتها من السياحة الدولية 683 من مجموع حصة الإقليم الأمريكي كله في عام 20 ودول البحر الكاريبي ويحتل المركز الثاني بنسبة 14.4 ويشمل دول مورت ريكو وجمهورية الدومكان وكوبا والبهاما وجمايكا وإقليم أمريكا الجنوبية ويشعل المركز الثالث بحصة بلعت 7128 ويشمل البرازيل والأرح وشيلي وأوركواي بيرو والإقليم الرابع بشمل دول أمريكا الوسطى وحصته 745 ويشمل كوستاريكا </a:t>
            </a:r>
            <a:r>
              <a:rPr lang="ar-IQ" dirty="0" smtClean="0"/>
              <a:t>وكواتمالا</a:t>
            </a:r>
            <a:endParaRPr lang="ar-IQ" dirty="0"/>
          </a:p>
        </p:txBody>
      </p:sp>
    </p:spTree>
    <p:extLst>
      <p:ext uri="{BB962C8B-B14F-4D97-AF65-F5344CB8AC3E}">
        <p14:creationId xmlns:p14="http://schemas.microsoft.com/office/powerpoint/2010/main" val="140218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6367"/>
            <a:ext cx="10394706" cy="856397"/>
          </a:xfrm>
        </p:spPr>
        <p:txBody>
          <a:bodyPr>
            <a:normAutofit/>
          </a:bodyPr>
          <a:lstStyle/>
          <a:p>
            <a:pPr algn="r"/>
            <a:r>
              <a:rPr lang="ar-IQ" sz="4000" dirty="0" smtClean="0">
                <a:solidFill>
                  <a:srgbClr val="FF0000"/>
                </a:solidFill>
                <a:latin typeface="Aldhabi" panose="01000000000000000000" pitchFamily="2" charset="-78"/>
                <a:ea typeface="+mn-ea"/>
                <a:cs typeface="Aldhabi" panose="01000000000000000000" pitchFamily="2" charset="-78"/>
              </a:rPr>
              <a:t>اقليم </a:t>
            </a:r>
            <a:r>
              <a:rPr lang="ar-IQ" sz="4000" dirty="0">
                <a:solidFill>
                  <a:srgbClr val="FF0000"/>
                </a:solidFill>
                <a:latin typeface="Aldhabi" panose="01000000000000000000" pitchFamily="2" charset="-78"/>
                <a:ea typeface="+mn-ea"/>
                <a:cs typeface="Aldhabi" panose="01000000000000000000" pitchFamily="2" charset="-78"/>
              </a:rPr>
              <a:t>الشرق الأوسط </a:t>
            </a:r>
            <a:endParaRPr lang="ar-IQ" sz="4000" dirty="0">
              <a:solidFill>
                <a:srgbClr val="FF0000"/>
              </a:solidFill>
              <a:latin typeface="Aldhabi" panose="01000000000000000000" pitchFamily="2" charset="-78"/>
              <a:cs typeface="Aldhabi" panose="01000000000000000000" pitchFamily="2" charset="-78"/>
            </a:endParaRPr>
          </a:p>
        </p:txBody>
      </p:sp>
      <p:sp>
        <p:nvSpPr>
          <p:cNvPr id="3" name="Content Placeholder 2"/>
          <p:cNvSpPr>
            <a:spLocks noGrp="1"/>
          </p:cNvSpPr>
          <p:nvPr>
            <p:ph sz="quarter" idx="13"/>
          </p:nvPr>
        </p:nvSpPr>
        <p:spPr>
          <a:xfrm>
            <a:off x="0" y="1241946"/>
            <a:ext cx="11682484" cy="4544705"/>
          </a:xfrm>
        </p:spPr>
        <p:txBody>
          <a:bodyPr>
            <a:normAutofit/>
          </a:bodyPr>
          <a:lstStyle/>
          <a:p>
            <a:pPr marL="0" lvl="0" indent="0" algn="just">
              <a:buClr>
                <a:srgbClr val="B80E0F"/>
              </a:buClr>
              <a:buNone/>
            </a:pPr>
            <a:r>
              <a:rPr lang="ar-IQ" dirty="0" smtClean="0">
                <a:solidFill>
                  <a:prstClr val="black"/>
                </a:solidFill>
              </a:rPr>
              <a:t>وتشغل </a:t>
            </a:r>
            <a:r>
              <a:rPr lang="ar-IQ" dirty="0">
                <a:solidFill>
                  <a:prstClr val="black"/>
                </a:solidFill>
              </a:rPr>
              <a:t>الدول العربية هدا الإقليم ، وللأسف الشديد أنه من بی آدمی الأقاليم و السياحة الدولية حصته من السياحة الدولية لم نصل 5 من مجموع السياحة الدولية إلا في عام 2007 ، وقبل ذلك كانت دون ذلك بين اقل من اعلام 1930 و 4.8 .. عام 2016. أما من حيث عدد السياح </a:t>
            </a:r>
            <a:r>
              <a:rPr lang="ar-IQ" dirty="0" smtClean="0">
                <a:solidFill>
                  <a:prstClr val="black"/>
                </a:solidFill>
              </a:rPr>
              <a:t>فقد </a:t>
            </a:r>
            <a:r>
              <a:rPr lang="ar-IQ" dirty="0">
                <a:solidFill>
                  <a:prstClr val="black"/>
                </a:solidFill>
              </a:rPr>
              <a:t>. تطور عاد الصباح العالمي من ( 2 ) مليون سائح ، وهو الرقم الذي يساوي إقليم جنوب شرق اسيا العه نفسه ، إلى 16.4 مليون سائح عام 2017 ، وإذا ما قارنا بين هذا العيد والذي يقتل أعلى عدد للسياح الدوليين في هذا الإقليم وبين عدد السياح لفرنسا وحدها همین بلغ عدد السياح فيها العام 2006 ما مقداره ( 791 ) مليون سائح نجد ان مه الدول العربية أو حصة إقليم الشرق الأوسط لا تمثل أكثر من 386 هن جي فرنسا لوحدها ، وحقيقة أن مثل هذه الحصة السوقية لا تعبر عن قدر هدا الإقليم بما يمتلكه من مصادر للجذب السياحي فهو يمثل مهبط الأديان السماوي التوحيدية الثلاث ومهد الحضارات في وادي النيل والرافدين ونحوها ، كما أنه يمتلك في بعض من أجزائه مناخا بالمستوى الأوروبي والعالمي فقد أظهرت أحدث الدراسات التقييم المناخ سياحيا أنه في الأردن والسعودية محلات مناخية هي بالمقياس العالمي أو بمقياس دليل الراحة </a:t>
            </a:r>
            <a:r>
              <a:rPr lang="en-US" dirty="0">
                <a:solidFill>
                  <a:prstClr val="black"/>
                </a:solidFill>
              </a:rPr>
              <a:t>Comfort Index ، </a:t>
            </a:r>
            <a:r>
              <a:rPr lang="ar-IQ" dirty="0">
                <a:solidFill>
                  <a:prstClr val="black"/>
                </a:solidFill>
              </a:rPr>
              <a:t>إضافة إلى ثروانه العبة خاصة البترول الذي هو مصدر الطاقة ومصدرا للصناعات البتروكيماوية والصناعات الأخرى ، وكذلك موقعه الجغرافي الذي يتوسط العالم بمساحة أرضية تخلو من الحواجز الطبيعية وتشرف على المحيط الأطلسي وعلى البحر المتوسط والخليج العربي والبحر العربي . ويحتضن أهم منفذ للتجارة والنقل البحري في قنال </a:t>
            </a:r>
            <a:r>
              <a:rPr lang="ar-IQ" dirty="0" smtClean="0">
                <a:solidFill>
                  <a:prstClr val="black"/>
                </a:solidFill>
              </a:rPr>
              <a:t>السويس</a:t>
            </a:r>
            <a:endParaRPr lang="ar-IQ" dirty="0"/>
          </a:p>
        </p:txBody>
      </p:sp>
    </p:spTree>
    <p:extLst>
      <p:ext uri="{BB962C8B-B14F-4D97-AF65-F5344CB8AC3E}">
        <p14:creationId xmlns:p14="http://schemas.microsoft.com/office/powerpoint/2010/main" val="369094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926" y="276369"/>
            <a:ext cx="10396882" cy="678976"/>
          </a:xfrm>
        </p:spPr>
        <p:txBody>
          <a:bodyPr>
            <a:normAutofit/>
          </a:bodyPr>
          <a:lstStyle/>
          <a:p>
            <a:pPr algn="r"/>
            <a:r>
              <a:rPr lang="ar-IQ" sz="4000" dirty="0">
                <a:solidFill>
                  <a:srgbClr val="FF0000"/>
                </a:solidFill>
                <a:latin typeface="Aldhabi" panose="01000000000000000000" pitchFamily="2" charset="-78"/>
                <a:ea typeface="+mn-ea"/>
                <a:cs typeface="Aldhabi" panose="01000000000000000000" pitchFamily="2" charset="-78"/>
              </a:rPr>
              <a:t>وقد عملت جملة من العوامل على تدني موقع هذا الإقليم من السياحة الدولية وأهمها :</a:t>
            </a:r>
            <a:endParaRPr lang="ar-IQ" sz="4000" dirty="0">
              <a:solidFill>
                <a:srgbClr val="FF0000"/>
              </a:solidFill>
              <a:latin typeface="Aldhabi" panose="01000000000000000000" pitchFamily="2" charset="-78"/>
              <a:cs typeface="Aldhabi" panose="01000000000000000000" pitchFamily="2" charset="-78"/>
            </a:endParaRPr>
          </a:p>
        </p:txBody>
      </p:sp>
      <p:sp>
        <p:nvSpPr>
          <p:cNvPr id="3" name="Content Placeholder 2"/>
          <p:cNvSpPr>
            <a:spLocks noGrp="1"/>
          </p:cNvSpPr>
          <p:nvPr>
            <p:ph sz="quarter" idx="13"/>
          </p:nvPr>
        </p:nvSpPr>
        <p:spPr>
          <a:xfrm>
            <a:off x="152181" y="955345"/>
            <a:ext cx="11491415" cy="4681180"/>
          </a:xfrm>
        </p:spPr>
        <p:txBody>
          <a:bodyPr>
            <a:normAutofit fontScale="85000" lnSpcReduction="10000"/>
          </a:bodyPr>
          <a:lstStyle/>
          <a:p>
            <a:pPr marL="0" lvl="0" indent="0" algn="just">
              <a:buClr>
                <a:srgbClr val="B80E0F"/>
              </a:buClr>
              <a:buNone/>
            </a:pPr>
            <a:r>
              <a:rPr lang="ar-IQ" sz="1900" dirty="0" smtClean="0">
                <a:solidFill>
                  <a:prstClr val="black"/>
                </a:solidFill>
              </a:rPr>
              <a:t>1</a:t>
            </a:r>
            <a:r>
              <a:rPr lang="ar-IQ" sz="1900" dirty="0">
                <a:solidFill>
                  <a:prstClr val="black"/>
                </a:solidFill>
              </a:rPr>
              <a:t>. ظاهرة عدم الاستقرار : يعد هذا الإقليم من أكثر المناطق الملتهبة في الدم وأكثرها حروبا ابتداء من عام 1948 ، فقد شهد الإقليم حروبا مشددة من بعد ذلك في 1953 ، 1967 ، 1973 و 1980 ، 2001 و 2003 . وسيبقى كدلكد مانع تحل قضيته الرئيسية وهي فلسطين </a:t>
            </a:r>
          </a:p>
          <a:p>
            <a:pPr marL="0" indent="0">
              <a:buNone/>
            </a:pPr>
            <a:r>
              <a:rPr lang="ar-IQ" dirty="0"/>
              <a:t>2. القيود المفروضة على السفر : ونتيجة للعامل الأول أعلاه ظلت الهواجس الأمنية هي المسيطرة على نقل المسافرين من الاقليم ومن خارجه وهذا أدى إلى ضعف السياحة البينية أو السياحة العربية في </a:t>
            </a:r>
            <a:r>
              <a:rPr lang="ar-IQ" dirty="0" smtClean="0"/>
              <a:t>الإقليم</a:t>
            </a:r>
          </a:p>
          <a:p>
            <a:pPr marL="0" indent="0">
              <a:buNone/>
            </a:pPr>
            <a:r>
              <a:rPr lang="ar-IQ" dirty="0" smtClean="0"/>
              <a:t> </a:t>
            </a:r>
            <a:r>
              <a:rPr lang="ar-IQ" dirty="0"/>
              <a:t>3. ضعف النقل والمواصلات : لا توجد في الإقليم العربي شبكة من سكك الحديد كما في أوروبا مثلا ولا توجد طرق برية للسيارات حديثة وآمنة وكما لا توجد طرق بحرية حديثة المستوى وليس بمفهوم العبارات والتي قادت إلى كوارث كما في تكرر غرق العبارات المصرية العاملة عبر البحر الأحمر بين المملكة العربية السعودية ومصر أما النقل الجوي لا زالت كلفته أعلى من قدرة أبناء الإقليم لذلك كثيرا منهم لم يتعود التنقل جوا ، باستثناء فريضة </a:t>
            </a:r>
            <a:r>
              <a:rPr lang="ar-IQ" dirty="0" smtClean="0"/>
              <a:t>الحج</a:t>
            </a:r>
          </a:p>
          <a:p>
            <a:pPr marL="0" indent="0">
              <a:buNone/>
            </a:pPr>
            <a:r>
              <a:rPr lang="ar-IQ" dirty="0" smtClean="0"/>
              <a:t> 4. </a:t>
            </a:r>
            <a:r>
              <a:rPr lang="ar-IQ" dirty="0"/>
              <a:t>هذه الأوضاع قادت إلى ضعف البنى التحتية والفوقية للسياحة فعلى سبيل المثال أن مجموع الأسرة في الفنادق في هذا الإقليم لعام 1996 ، وكما أشارت إليها أحدث الدراسات المنظمة السياحة العالمية والتي تركزت على إقليم الشرق الأوسط ، بلغ ( 15 ) فقط من مجموعها في العالم بينما في إفريقيا ( القارة الفقيرة ) بلغت النسبة ( 731 ) وفي إقليم جنوب شرق آسيا والمحيط الهادي ( 15.2 / ) وا 35 / في دول أمريكا و 439 / في </a:t>
            </a:r>
            <a:r>
              <a:rPr lang="ar-IQ" dirty="0" smtClean="0"/>
              <a:t>أوروبا</a:t>
            </a:r>
          </a:p>
          <a:p>
            <a:pPr marL="0" indent="0">
              <a:buNone/>
            </a:pPr>
            <a:r>
              <a:rPr lang="ar-IQ" dirty="0" smtClean="0"/>
              <a:t>5</a:t>
            </a:r>
            <a:r>
              <a:rPr lang="ar-IQ" dirty="0"/>
              <a:t>. لم يظهر الإقليم العربي ككتلة اقتصادية كما في تجربة الاتحاد الأوروبي وباستثناء دول الخليج العربي ، وهذا أثر كثيرا على تنمية صناعة السياحة في هذا الإقليم فمن جهة نجد أن الدول العربية الفنية في مواردها النفطية فقيرة في مواردها السياحية مقابل دول عربية أخرى غير النفطية ضعيفة في ثرواتها ولكنها أكثر تطورا في صناعة السياحة ، فعلى افتراض أن الاستثمارات العربية للدول النفطية توجهت بأي نسبة نحو استمار وتطوير السياحة العربية في مصر والأردن وسوريا ولبنان ودول المغرب العربي فلربما تغير وجه صناعة السياحة </a:t>
            </a:r>
            <a:r>
              <a:rPr lang="ar-IQ" dirty="0" smtClean="0"/>
              <a:t>العربية</a:t>
            </a:r>
            <a:endParaRPr lang="ar-IQ" dirty="0"/>
          </a:p>
        </p:txBody>
      </p:sp>
    </p:spTree>
    <p:extLst>
      <p:ext uri="{BB962C8B-B14F-4D97-AF65-F5344CB8AC3E}">
        <p14:creationId xmlns:p14="http://schemas.microsoft.com/office/powerpoint/2010/main" val="244260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474260"/>
          </a:xfrm>
        </p:spPr>
        <p:txBody>
          <a:bodyPr>
            <a:noAutofit/>
          </a:bodyPr>
          <a:lstStyle/>
          <a:p>
            <a:pPr algn="r"/>
            <a:r>
              <a:rPr lang="ar-IQ" sz="4000" dirty="0">
                <a:solidFill>
                  <a:srgbClr val="FF0000"/>
                </a:solidFill>
                <a:latin typeface="Aldhabi" panose="01000000000000000000" pitchFamily="2" charset="-78"/>
                <a:ea typeface="+mn-ea"/>
                <a:cs typeface="Aldhabi" panose="01000000000000000000" pitchFamily="2" charset="-78"/>
              </a:rPr>
              <a:t>إقليم قارة </a:t>
            </a:r>
            <a:r>
              <a:rPr lang="ar-IQ" sz="4000" dirty="0" smtClean="0">
                <a:solidFill>
                  <a:srgbClr val="FF0000"/>
                </a:solidFill>
                <a:latin typeface="Aldhabi" panose="01000000000000000000" pitchFamily="2" charset="-78"/>
                <a:ea typeface="+mn-ea"/>
                <a:cs typeface="Aldhabi" panose="01000000000000000000" pitchFamily="2" charset="-78"/>
              </a:rPr>
              <a:t>إفريقيا</a:t>
            </a:r>
            <a:endParaRPr lang="ar-IQ" sz="9600" dirty="0">
              <a:solidFill>
                <a:srgbClr val="FF0000"/>
              </a:solidFill>
              <a:latin typeface="Aldhabi" panose="01000000000000000000" pitchFamily="2" charset="-78"/>
              <a:cs typeface="Aldhabi" panose="01000000000000000000" pitchFamily="2" charset="-78"/>
            </a:endParaRPr>
          </a:p>
        </p:txBody>
      </p:sp>
      <p:sp>
        <p:nvSpPr>
          <p:cNvPr id="3" name="Content Placeholder 2"/>
          <p:cNvSpPr>
            <a:spLocks noGrp="1"/>
          </p:cNvSpPr>
          <p:nvPr>
            <p:ph sz="quarter" idx="13"/>
          </p:nvPr>
        </p:nvSpPr>
        <p:spPr>
          <a:xfrm>
            <a:off x="300252" y="1405719"/>
            <a:ext cx="11327642" cy="4244453"/>
          </a:xfrm>
        </p:spPr>
        <p:txBody>
          <a:bodyPr>
            <a:normAutofit fontScale="92500" lnSpcReduction="10000"/>
          </a:bodyPr>
          <a:lstStyle/>
          <a:p>
            <a:pPr marL="0" indent="0" algn="just">
              <a:buNone/>
            </a:pPr>
            <a:r>
              <a:rPr lang="ar-IQ" dirty="0" smtClean="0"/>
              <a:t>وهو </a:t>
            </a:r>
            <a:r>
              <a:rPr lang="ar-IQ" dirty="0"/>
              <a:t>الإقليم الأخير من أقاليم السياحة الدولية ، ومن دراسة الجدول رقم تجد أنه رغم تطور السياحة الدولية في الإقليم من نصف مليون سائح عماه إلى ( 44.2 ) مليون سائح عام 2007 ، لكن مع ذلك أن حصة الإقليم كات شیمی ٪ 5 من السياحة الدولية ، وترجع حقيقة ذلك إلى جملة من العوامل عملت م تخلف القارة سياحية ، ومن هذه العوامل هي </a:t>
            </a:r>
            <a:r>
              <a:rPr lang="ar-IQ" dirty="0" smtClean="0"/>
              <a:t>:</a:t>
            </a:r>
          </a:p>
          <a:p>
            <a:pPr marL="0" indent="0" algn="just">
              <a:buNone/>
            </a:pPr>
            <a:r>
              <a:rPr lang="ar-IQ" dirty="0" smtClean="0"/>
              <a:t> </a:t>
            </a:r>
            <a:r>
              <a:rPr lang="ar-IQ" dirty="0"/>
              <a:t>1. الموقع الجغرافي لإفريقيا : تقع قارة إفريقيا موقعا هامشيا من خطوط الشعر والنقل العالمي وكان ذلك بعد فتح قناة السويس ، ونظرا لامتداد </a:t>
            </a:r>
            <a:r>
              <a:rPr lang="ar-IQ" dirty="0" smtClean="0"/>
              <a:t>الصحراء </a:t>
            </a:r>
            <a:r>
              <a:rPr lang="ar-IQ" dirty="0"/>
              <a:t>، الإفريقية الكبرى في جزئها الشمالي فقد عزلت بقية القارة من </a:t>
            </a:r>
            <a:r>
              <a:rPr lang="ar-IQ" dirty="0" smtClean="0"/>
              <a:t>شمالها </a:t>
            </a:r>
            <a:r>
              <a:rPr lang="ar-IQ" dirty="0"/>
              <a:t>وحرمها ذلك من الاتصال بالسوق السياحي العالمي في أوروبا . </a:t>
            </a:r>
            <a:r>
              <a:rPr lang="ar-IQ" dirty="0" smtClean="0"/>
              <a:t>إضافة الى </a:t>
            </a:r>
            <a:r>
              <a:rPr lang="ar-IQ" dirty="0"/>
              <a:t>مرور خط الاستواء ( دائرة عرض صفر ) من وسط القارة جعل </a:t>
            </a:r>
            <a:r>
              <a:rPr lang="ar-IQ" dirty="0" smtClean="0"/>
              <a:t>مناخها حار </a:t>
            </a:r>
            <a:r>
              <a:rPr lang="ar-IQ" dirty="0"/>
              <a:t>ورطب مما لا يساعد على جذب السياحة خاصة في فصل الصيف </a:t>
            </a:r>
            <a:endParaRPr lang="ar-IQ" dirty="0" smtClean="0"/>
          </a:p>
          <a:p>
            <a:pPr marL="0" indent="0" algn="just">
              <a:buNone/>
            </a:pPr>
            <a:r>
              <a:rPr lang="ar-IQ" dirty="0" smtClean="0"/>
              <a:t>2</a:t>
            </a:r>
            <a:r>
              <a:rPr lang="ar-IQ" dirty="0"/>
              <a:t>. العامل السياسي : حيث تشهد القارة </a:t>
            </a:r>
            <a:r>
              <a:rPr lang="ar-IQ" dirty="0" smtClean="0"/>
              <a:t>حروباً </a:t>
            </a:r>
            <a:r>
              <a:rPr lang="ar-IQ" dirty="0"/>
              <a:t>ونزاعات قبلية مستمرة أدى ما عدم استقرار معظم دول القارة </a:t>
            </a:r>
            <a:r>
              <a:rPr lang="ar-IQ" dirty="0" smtClean="0"/>
              <a:t>الإفريقية</a:t>
            </a:r>
          </a:p>
          <a:p>
            <a:pPr marL="0" indent="0" algn="just">
              <a:buNone/>
            </a:pPr>
            <a:r>
              <a:rPr lang="ar-IQ" dirty="0" smtClean="0"/>
              <a:t> </a:t>
            </a:r>
            <a:r>
              <a:rPr lang="ar-IQ" dirty="0"/>
              <a:t>3. الفقر والجهل والمرض : تنتشر في دول كثيرة من إفريقيا وبصورة خاصة الدول التي تعاني من ظاهرة الجفاف </a:t>
            </a:r>
            <a:r>
              <a:rPr lang="ar-IQ" dirty="0" smtClean="0"/>
              <a:t>.</a:t>
            </a:r>
          </a:p>
          <a:p>
            <a:pPr marL="0" indent="0" algn="just">
              <a:buNone/>
            </a:pPr>
            <a:r>
              <a:rPr lang="ar-IQ" dirty="0" smtClean="0"/>
              <a:t> </a:t>
            </a:r>
            <a:r>
              <a:rPr lang="ar-IQ" dirty="0"/>
              <a:t>4. ضعف النقل والمواصلات : حيث تخلو القارة من شبكات النقل </a:t>
            </a:r>
            <a:r>
              <a:rPr lang="ar-IQ" dirty="0" smtClean="0"/>
              <a:t>السككي </a:t>
            </a:r>
            <a:r>
              <a:rPr lang="ar-IQ" dirty="0"/>
              <a:t>ويواجه النقل البري صعوبات الربط الإقليمي للقارة بسبب الظروف </a:t>
            </a:r>
            <a:r>
              <a:rPr lang="ar-IQ" dirty="0" smtClean="0"/>
              <a:t>الطبيعية </a:t>
            </a:r>
            <a:r>
              <a:rPr lang="ar-IQ" dirty="0"/>
              <a:t>والمناخية ، إضافة إلى ما ذكرناه أعلاه من موقعها البحري الهامشي</a:t>
            </a:r>
          </a:p>
        </p:txBody>
      </p:sp>
    </p:spTree>
    <p:extLst>
      <p:ext uri="{BB962C8B-B14F-4D97-AF65-F5344CB8AC3E}">
        <p14:creationId xmlns:p14="http://schemas.microsoft.com/office/powerpoint/2010/main" val="70372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3664"/>
            <a:ext cx="10396882" cy="678976"/>
          </a:xfrm>
        </p:spPr>
        <p:txBody>
          <a:bodyPr>
            <a:normAutofit/>
          </a:bodyPr>
          <a:lstStyle/>
          <a:p>
            <a:pPr algn="r"/>
            <a:r>
              <a:rPr lang="ar-IQ" sz="3600" dirty="0">
                <a:solidFill>
                  <a:srgbClr val="FF0000"/>
                </a:solidFill>
                <a:latin typeface="Aldhabi" panose="01000000000000000000" pitchFamily="2" charset="-78"/>
                <a:ea typeface="+mn-ea"/>
                <a:cs typeface="Aldhabi" panose="01000000000000000000" pitchFamily="2" charset="-78"/>
              </a:rPr>
              <a:t>وتقسم منظمة السياحة العالمية قارة إفريقيا إلى خمسة أقاليم وهي</a:t>
            </a:r>
            <a:endParaRPr lang="ar-IQ" sz="8000" dirty="0">
              <a:solidFill>
                <a:srgbClr val="FF0000"/>
              </a:solidFill>
              <a:latin typeface="Aldhabi" panose="01000000000000000000" pitchFamily="2" charset="-78"/>
              <a:cs typeface="Aldhabi" panose="01000000000000000000" pitchFamily="2" charset="-78"/>
            </a:endParaRPr>
          </a:p>
        </p:txBody>
      </p:sp>
      <p:sp>
        <p:nvSpPr>
          <p:cNvPr id="3" name="Content Placeholder 2"/>
          <p:cNvSpPr>
            <a:spLocks noGrp="1"/>
          </p:cNvSpPr>
          <p:nvPr>
            <p:ph sz="quarter" idx="13"/>
          </p:nvPr>
        </p:nvSpPr>
        <p:spPr>
          <a:xfrm>
            <a:off x="122830" y="1351128"/>
            <a:ext cx="11423176" cy="4558353"/>
          </a:xfrm>
        </p:spPr>
        <p:txBody>
          <a:bodyPr/>
          <a:lstStyle/>
          <a:p>
            <a:pPr marL="0" indent="0">
              <a:buNone/>
            </a:pPr>
            <a:r>
              <a:rPr lang="ar-IQ" dirty="0" smtClean="0"/>
              <a:t>1- </a:t>
            </a:r>
            <a:r>
              <a:rPr lang="ar-IQ" dirty="0"/>
              <a:t>شمال افريقيا ويضم الجزائر والمغرب والسودان وتونس ، وقد سبق الكلام عنها في دراسة إقليم الشرق الأوسط </a:t>
            </a:r>
            <a:r>
              <a:rPr lang="ar-IQ" dirty="0" smtClean="0"/>
              <a:t>.</a:t>
            </a:r>
          </a:p>
          <a:p>
            <a:pPr marL="0" indent="0">
              <a:buNone/>
            </a:pPr>
            <a:r>
              <a:rPr lang="ar-IQ" dirty="0" smtClean="0"/>
              <a:t>2-  </a:t>
            </a:r>
            <a:r>
              <a:rPr lang="ar-IQ" dirty="0"/>
              <a:t>غرب أفريقيا </a:t>
            </a:r>
            <a:r>
              <a:rPr lang="ar-IQ" dirty="0" smtClean="0"/>
              <a:t>ويضم </a:t>
            </a:r>
            <a:r>
              <a:rPr lang="ar-IQ" dirty="0"/>
              <a:t>( 14 ) دولة </a:t>
            </a:r>
            <a:r>
              <a:rPr lang="ar-IQ" dirty="0" smtClean="0"/>
              <a:t>.</a:t>
            </a:r>
            <a:br>
              <a:rPr lang="ar-IQ" dirty="0" smtClean="0"/>
            </a:br>
            <a:r>
              <a:rPr lang="ar-IQ" dirty="0" smtClean="0"/>
              <a:t>3- في </a:t>
            </a:r>
            <a:r>
              <a:rPr lang="ar-IQ" dirty="0"/>
              <a:t>وسط افريقيا ويصم ( 8 ) دول </a:t>
            </a:r>
            <a:r>
              <a:rPr lang="ar-IQ" dirty="0" smtClean="0"/>
              <a:t>.</a:t>
            </a:r>
          </a:p>
          <a:p>
            <a:pPr marL="0" indent="0">
              <a:buNone/>
            </a:pPr>
            <a:r>
              <a:rPr lang="ar-IQ" dirty="0" smtClean="0"/>
              <a:t>4- </a:t>
            </a:r>
            <a:r>
              <a:rPr lang="ar-IQ" dirty="0"/>
              <a:t>شرق أفريقيا ويضم ( 17 ) </a:t>
            </a:r>
            <a:r>
              <a:rPr lang="ar-IQ" dirty="0" smtClean="0"/>
              <a:t>دولة.</a:t>
            </a:r>
          </a:p>
          <a:p>
            <a:pPr marL="0" indent="0">
              <a:buNone/>
            </a:pPr>
            <a:r>
              <a:rPr lang="ar-IQ" dirty="0" smtClean="0"/>
              <a:t> 5- </a:t>
            </a:r>
            <a:r>
              <a:rPr lang="ar-IQ" dirty="0"/>
              <a:t>جنوب افريقيا وبم ( 5 ) </a:t>
            </a:r>
            <a:r>
              <a:rPr lang="ar-IQ" dirty="0" smtClean="0"/>
              <a:t>دول.</a:t>
            </a:r>
          </a:p>
        </p:txBody>
      </p:sp>
    </p:spTree>
    <p:extLst>
      <p:ext uri="{BB962C8B-B14F-4D97-AF65-F5344CB8AC3E}">
        <p14:creationId xmlns:p14="http://schemas.microsoft.com/office/powerpoint/2010/main" val="144522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832512"/>
            <a:ext cx="10394707" cy="4542073"/>
          </a:xfrm>
        </p:spPr>
        <p:txBody>
          <a:bodyPr/>
          <a:lstStyle/>
          <a:p>
            <a:pPr marL="0" lvl="0" indent="0">
              <a:buClr>
                <a:srgbClr val="B80E0F"/>
              </a:buClr>
              <a:buNone/>
            </a:pPr>
            <a:r>
              <a:rPr lang="ar-IQ" dirty="0">
                <a:solidFill>
                  <a:prstClr val="black"/>
                </a:solidFill>
              </a:rPr>
              <a:t>ومن خلال الدراسة يمكن ملاحظة ما يلي :</a:t>
            </a:r>
          </a:p>
          <a:p>
            <a:pPr marL="0" lvl="0" indent="0">
              <a:buClr>
                <a:srgbClr val="B80E0F"/>
              </a:buClr>
              <a:buNone/>
            </a:pPr>
            <a:r>
              <a:rPr lang="ar-IQ" dirty="0">
                <a:solidFill>
                  <a:prstClr val="black"/>
                </a:solidFill>
              </a:rPr>
              <a:t>1- ياتي إقليم جنوب أفريقيا بالمرتبة الأولى من حجم السياحة الدولية لقارة افريقيا حيث وصل عدد السياح فيه إلى أكثر من ( </a:t>
            </a:r>
            <a:r>
              <a:rPr lang="ar-IQ" dirty="0" smtClean="0">
                <a:solidFill>
                  <a:prstClr val="black"/>
                </a:solidFill>
              </a:rPr>
              <a:t>۱۱) </a:t>
            </a:r>
            <a:r>
              <a:rPr lang="ar-IQ" dirty="0">
                <a:solidFill>
                  <a:prstClr val="black"/>
                </a:solidFill>
              </a:rPr>
              <a:t>مليون سائح عام : ومن أهم دوا هذا الإقليم سياحية في جنوب </a:t>
            </a:r>
            <a:r>
              <a:rPr lang="ar-IQ" dirty="0" smtClean="0">
                <a:solidFill>
                  <a:prstClr val="black"/>
                </a:solidFill>
              </a:rPr>
              <a:t>افريقيا</a:t>
            </a:r>
            <a:endParaRPr lang="ar-IQ" dirty="0"/>
          </a:p>
          <a:p>
            <a:pPr marL="0" indent="0">
              <a:buNone/>
            </a:pPr>
            <a:r>
              <a:rPr lang="ar-IQ" dirty="0" smtClean="0"/>
              <a:t>2. </a:t>
            </a:r>
            <a:r>
              <a:rPr lang="ar-IQ" dirty="0"/>
              <a:t>إقليم شرق افريقيا : ويمثل المركز الثاني بعدد سیاح بلغ ( 70 ) مليون سائع عام 2005. وأهم دول الإقليم هي </a:t>
            </a:r>
            <a:r>
              <a:rPr lang="ar-IQ" dirty="0" smtClean="0"/>
              <a:t>زمبابوي</a:t>
            </a:r>
          </a:p>
          <a:p>
            <a:pPr marL="0" indent="0">
              <a:buNone/>
            </a:pPr>
            <a:r>
              <a:rPr lang="ar-IQ" dirty="0" smtClean="0"/>
              <a:t> </a:t>
            </a:r>
            <a:r>
              <a:rPr lang="ar-IQ" dirty="0"/>
              <a:t>3. إقليم غرب إفريقيا ويحتل المركز الثالث بعدد بلغ ( 38 ) مليون سائح واله دولة هي نايجيريا والسنغال </a:t>
            </a:r>
            <a:r>
              <a:rPr lang="ar-IQ" dirty="0" smtClean="0"/>
              <a:t>.</a:t>
            </a:r>
          </a:p>
          <a:p>
            <a:pPr marL="0" indent="0">
              <a:buNone/>
            </a:pPr>
            <a:r>
              <a:rPr lang="ar-IQ" dirty="0" smtClean="0"/>
              <a:t> </a:t>
            </a:r>
            <a:r>
              <a:rPr lang="ar-IQ" dirty="0"/>
              <a:t>4. إقليم وسط إفريقيا : وهو أصغر الأقاليم في عدد السياح حيث وصل شدند السياح إلى ( 0.8 ) مليون سائح عام 2005 وأهم دولة هي الكابون </a:t>
            </a:r>
            <a:r>
              <a:rPr lang="ar-IQ" dirty="0" smtClean="0"/>
              <a:t>وأنكولا.</a:t>
            </a:r>
            <a:endParaRPr lang="ar-IQ" dirty="0"/>
          </a:p>
        </p:txBody>
      </p:sp>
    </p:spTree>
    <p:extLst>
      <p:ext uri="{BB962C8B-B14F-4D97-AF65-F5344CB8AC3E}">
        <p14:creationId xmlns:p14="http://schemas.microsoft.com/office/powerpoint/2010/main" val="39995922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28</TotalTime>
  <Words>1406</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Aldhabi</vt:lpstr>
      <vt:lpstr>Arial</vt:lpstr>
      <vt:lpstr>Impact</vt:lpstr>
      <vt:lpstr>Times New Roman</vt:lpstr>
      <vt:lpstr>Main Event</vt:lpstr>
      <vt:lpstr>مبادئ السياحة  المرحلة الاولى صباحي - مسائي</vt:lpstr>
      <vt:lpstr>الإقليم الأمريكي</vt:lpstr>
      <vt:lpstr>PowerPoint Presentation</vt:lpstr>
      <vt:lpstr>اقليم الشرق الأوسط </vt:lpstr>
      <vt:lpstr>وقد عملت جملة من العوامل على تدني موقع هذا الإقليم من السياحة الدولية وأهمها :</vt:lpstr>
      <vt:lpstr>إقليم قارة إفريقيا</vt:lpstr>
      <vt:lpstr>وتقسم منظمة السياحة العالمية قارة إفريقيا إلى خمسة أقاليم وهي</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6</cp:revision>
  <dcterms:created xsi:type="dcterms:W3CDTF">2021-05-20T19:53:43Z</dcterms:created>
  <dcterms:modified xsi:type="dcterms:W3CDTF">2023-01-25T17:31:27Z</dcterms:modified>
</cp:coreProperties>
</file>