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7" r:id="rId10"/>
    <p:sldId id="268" r:id="rId11"/>
    <p:sldId id="265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Ahmed Saker 2o1O" initials="DS2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592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720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32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43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032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68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708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119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878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358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893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907A4-0F87-4301-B780-FD6DA39D75CC}" type="datetimeFigureOut">
              <a:rPr lang="ar-IQ" smtClean="0"/>
              <a:t>17/09/1445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ACC1-4DC7-4ABD-BB31-102CAAB567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852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تحليل المواقع السياحية</a:t>
            </a:r>
            <a:br>
              <a:rPr lang="ar-SA" dirty="0" smtClean="0"/>
            </a:br>
            <a:r>
              <a:rPr lang="ar-SA" dirty="0" smtClean="0"/>
              <a:t>المرحلة الرابعة</a:t>
            </a:r>
            <a:br>
              <a:rPr lang="ar-SA" dirty="0" smtClean="0"/>
            </a:br>
            <a:r>
              <a:rPr lang="ar-SA" dirty="0" smtClean="0"/>
              <a:t>الدراسة المسائية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مدرس المادة</a:t>
            </a:r>
            <a:br>
              <a:rPr lang="ar-SA" dirty="0" smtClean="0"/>
            </a:br>
            <a:r>
              <a:rPr lang="ar-SA" dirty="0" smtClean="0"/>
              <a:t>م.م ناموس حميد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ar-SA" dirty="0" smtClean="0"/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9926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bg1"/>
          </a:solidFill>
        </p:spPr>
        <p:txBody>
          <a:bodyPr/>
          <a:lstStyle/>
          <a:p>
            <a:r>
              <a:rPr lang="ar-IQ" dirty="0" smtClean="0"/>
              <a:t>الموقع النسبي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ب – الموقع النسبي </a:t>
            </a:r>
            <a:r>
              <a:rPr lang="en-US" dirty="0"/>
              <a:t>Relative Location </a:t>
            </a:r>
            <a:r>
              <a:rPr lang="ar-IQ" dirty="0"/>
              <a:t>هو عبارة عن مكان أي شيء أو أي عنصر من عناصر الأرض نسبة لمواقع الأشياء الأخرى ، ويعكس هذا المفهوم حالة تجاوز الأشياء أو العناصر الجغرافية في الحيز المكاني أو في المجال </a:t>
            </a:r>
            <a:r>
              <a:rPr lang="en-US" dirty="0"/>
              <a:t>Juxtaposition in Space ، </a:t>
            </a:r>
            <a:r>
              <a:rPr lang="ar-IQ" dirty="0"/>
              <a:t>ويمكن للموقع النسبي أن يفرز قيمة موقعيه وتحديد أدق على المستوى الإقليمي فالأماكن المفضلة تزداد قيمتها بسبب درجة قربها من الأماكن الأخرى المرتبطة بها .</a:t>
            </a:r>
            <a:br>
              <a:rPr lang="ar-IQ" dirty="0"/>
            </a:br>
            <a:r>
              <a:rPr lang="ar-IQ" dirty="0"/>
              <a:t>أمّا الموقع في صناعة السياحة فهو : - الموارد الطبيعية الترويحية والمصادر البشرية الترويحية في منطقة أو بلد القصد واللذان يشكلان القاعدة الأساس لقيام أو احتمال قيام أي تنمية سياحية مهما كانت بسيطة أو معقدة ، راقية أو بدائية 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28948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468560" y="0"/>
            <a:ext cx="9865096" cy="1417638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أسئلة المناقشة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468560" y="1412776"/>
            <a:ext cx="9865096" cy="544522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س1 / كيف يتم دراسة المواقع السياحية ولماذا ؟</a:t>
            </a:r>
          </a:p>
          <a:p>
            <a:pPr marL="0" indent="0">
              <a:buNone/>
            </a:pPr>
            <a:r>
              <a:rPr lang="ar-SA" dirty="0" smtClean="0"/>
              <a:t>س2 / ما هو الموقع الجغرافي والموقع الفلكي ؟</a:t>
            </a:r>
          </a:p>
          <a:p>
            <a:pPr marL="0" indent="0">
              <a:buNone/>
            </a:pPr>
            <a:r>
              <a:rPr lang="ar-SA" dirty="0" smtClean="0"/>
              <a:t>س3 / ما هي خطوط الطول ودوائر العرض ولأي غرض تم وضعها ؟</a:t>
            </a:r>
          </a:p>
          <a:p>
            <a:pPr marL="0" indent="0">
              <a:buNone/>
            </a:pPr>
            <a:r>
              <a:rPr lang="ar-SA" dirty="0" smtClean="0"/>
              <a:t>س4 / ماذا نعني بالموضع ؟</a:t>
            </a:r>
          </a:p>
          <a:p>
            <a:pPr marL="0" indent="0">
              <a:buNone/>
            </a:pPr>
            <a:r>
              <a:rPr lang="ar-SA" dirty="0" smtClean="0"/>
              <a:t>س5 / ما هي العوامل التي تؤثر في تغيير الموضع ؟</a:t>
            </a:r>
          </a:p>
          <a:p>
            <a:pPr marL="0" indent="0">
              <a:buNone/>
            </a:pPr>
            <a:r>
              <a:rPr lang="ar-SA" dirty="0" smtClean="0"/>
              <a:t>س6 / عرّف الموقع المطلق والموقع النسبي ثم بيّن أيهما أكثر قدرة على تحديد أهمية الموقع  على المستوى الإقليمي ولماذا 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335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المحاضرة الأولى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317815"/>
            <a:ext cx="9144000" cy="4581128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ar-SA" b="1" dirty="0" smtClean="0"/>
              <a:t>المواقع السياحية</a:t>
            </a:r>
            <a:endParaRPr lang="ar-SA" b="1" dirty="0"/>
          </a:p>
          <a:p>
            <a:r>
              <a:rPr lang="ar-SA" dirty="0" smtClean="0"/>
              <a:t>ماهي المواقع السياحية</a:t>
            </a:r>
          </a:p>
          <a:p>
            <a:r>
              <a:rPr lang="ar-SA" dirty="0" smtClean="0"/>
              <a:t>تعريف الموقع الجغرافي والموقع الفلكي</a:t>
            </a:r>
          </a:p>
          <a:p>
            <a:r>
              <a:rPr lang="ar-SA" dirty="0" smtClean="0"/>
              <a:t>خطوط الطول ودوائر العرض</a:t>
            </a:r>
          </a:p>
          <a:p>
            <a:r>
              <a:rPr lang="ar-SA" dirty="0" smtClean="0"/>
              <a:t>الموقع والموضع</a:t>
            </a:r>
          </a:p>
          <a:p>
            <a:r>
              <a:rPr lang="ar-SA" dirty="0" smtClean="0"/>
              <a:t>تعريف الموقع ، الموقع المطلق ، الموقع النسبي</a:t>
            </a:r>
          </a:p>
          <a:p>
            <a:r>
              <a:rPr lang="ar-SA" dirty="0" smtClean="0"/>
              <a:t>ما هو الموقع في صناعة السياحة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534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40943"/>
            <a:ext cx="9144000" cy="1628800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ما هي المواقع السياحية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 لتطوير السياحة في أي مكان في العالم لابد من دراسة المواقع السياحية لتحديد الآلية والكيفية التي يمكن من خلالها تطوير تلك المواقع وزيادة الطلب عليها ، وتتم دراسة المواقع السياحية من حيث توزيعها واحجامها وتباعدها ونموها وتطورها وعلاقاتها المكانية مع الظواهر الجغرافية الأخرى ، ويدخل ضمن هذهِ الدراسة العلاقات الإقليمية للموقع من حيث تحديد إقليم الموقع ونوعه وحجمه والأسس والمعايير التي تستخدم في تحديده وما يحتويه من خصائص طبيعية وبشرية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51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40944"/>
            <a:ext cx="9144000" cy="1628800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الموقع الجغرافي والموقع الفلكي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SA" sz="2800" dirty="0" smtClean="0"/>
              <a:t>الموقع الجغرافي :- هو موقع البلد أو المنطقة على الخريطة العالمية وتحديد حدودها السياسية وما يحيط بها من الجهات الأربعة .</a:t>
            </a:r>
          </a:p>
          <a:p>
            <a:r>
              <a:rPr lang="ar-SA" sz="2800" dirty="0" smtClean="0"/>
              <a:t>الموقع الفلكي :- هو موقع الدولة بالنسبة لدوائر العرض وخطوط الطول وهو موقع خاص لا يشترك بهِ مكانان .</a:t>
            </a:r>
          </a:p>
          <a:p>
            <a:r>
              <a:rPr lang="ar-SA" sz="2800" dirty="0" smtClean="0"/>
              <a:t>خطوط الطول :- وهي خطوط وهمية على شكل أنصاف دوائر غير متوازية تبدأ من القطب الشمالي للكرة الأرضية وتنتهي في القطب الجنوبي .</a:t>
            </a:r>
          </a:p>
          <a:p>
            <a:pPr marL="0" indent="0">
              <a:buNone/>
            </a:pPr>
            <a:r>
              <a:rPr lang="ar-SA" sz="2800" dirty="0" smtClean="0"/>
              <a:t>يبلغ عدد خطوط الطول (</a:t>
            </a:r>
            <a:r>
              <a:rPr lang="en-US" sz="2800" dirty="0" smtClean="0"/>
              <a:t>360</a:t>
            </a:r>
            <a:r>
              <a:rPr lang="ar-SA" sz="2800" dirty="0" smtClean="0"/>
              <a:t>) خط وتم الاتفاق على الخط الذي يمر بمدينة جرينيتش في المملكة المتحدة كخط أساسي ورقمه صفر ، والخط المقابل له في الجهة الثانية من الأرض يسمى خط الزوال وبذلك يكون هناك (</a:t>
            </a:r>
            <a:r>
              <a:rPr lang="en-US" sz="2800" dirty="0" smtClean="0"/>
              <a:t>180</a:t>
            </a:r>
            <a:r>
              <a:rPr lang="ar-SA" sz="2800" dirty="0" smtClean="0"/>
              <a:t>) خط شرق جرينيتش و(</a:t>
            </a:r>
            <a:r>
              <a:rPr lang="en-US" sz="2800" dirty="0" smtClean="0"/>
              <a:t>180</a:t>
            </a:r>
            <a:r>
              <a:rPr lang="ar-SA" sz="2800" dirty="0" smtClean="0"/>
              <a:t>) خط غربها .وكما موضح في الشكل التالي</a:t>
            </a:r>
          </a:p>
        </p:txBody>
      </p:sp>
    </p:spTree>
    <p:extLst>
      <p:ext uri="{BB962C8B-B14F-4D97-AF65-F5344CB8AC3E}">
        <p14:creationId xmlns:p14="http://schemas.microsoft.com/office/powerpoint/2010/main" val="167603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SA" sz="4000" dirty="0">
                <a:solidFill>
                  <a:prstClr val="black"/>
                </a:solidFill>
              </a:rPr>
              <a:t>شكل يوضح توزيع خطوط الطول حول الكرة الأرضية</a:t>
            </a:r>
            <a:endParaRPr lang="ar-IQ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816"/>
            <a:ext cx="4495800" cy="4824536"/>
          </a:xfrm>
        </p:spPr>
      </p:pic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495800" cy="5445224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الخطوط من الأعلى إلى الأسفل تمثل خطوط الطول وعددها (</a:t>
            </a:r>
            <a:r>
              <a:rPr lang="en-US" dirty="0" smtClean="0"/>
              <a:t>180</a:t>
            </a:r>
            <a:r>
              <a:rPr lang="ar-SA" dirty="0" smtClean="0"/>
              <a:t>) خط تصل بين القطبين الشمالي والجنوبي ، بينما الدائرة في اللون الأزرق تمثل مقطعاً عرضياً للأرض </a:t>
            </a:r>
          </a:p>
          <a:p>
            <a:r>
              <a:rPr lang="ar-SA" dirty="0" smtClean="0"/>
              <a:t>عدد الخطوط في الرسم أقل من (</a:t>
            </a:r>
            <a:r>
              <a:rPr lang="en-US" dirty="0" smtClean="0"/>
              <a:t>180</a:t>
            </a:r>
            <a:r>
              <a:rPr lang="ar-SA" dirty="0" smtClean="0"/>
              <a:t>) لغرض التوضيح فقط</a:t>
            </a:r>
          </a:p>
          <a:p>
            <a:r>
              <a:rPr lang="ar-SA" dirty="0" smtClean="0"/>
              <a:t>نلاحظ أن الخطوط غير متوازية والمسافات بينها تقترب كلما اقتربنا من أحد القطبين وتتباعد عند منتصف الأرض (خط الاستواء) </a:t>
            </a:r>
          </a:p>
        </p:txBody>
      </p:sp>
    </p:spTree>
    <p:extLst>
      <p:ext uri="{BB962C8B-B14F-4D97-AF65-F5344CB8AC3E}">
        <p14:creationId xmlns:p14="http://schemas.microsoft.com/office/powerpoint/2010/main" val="38910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40943"/>
            <a:ext cx="9144000" cy="1417638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دوائر العرض</a:t>
            </a:r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644008" cy="5445224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دوائر العرض :- هي دوائر وهمية متوازية تتقاطع مع خطوط الطول اهمها دائرة خط الاستواء الذي يمر في منتصف الكرة الأرضية .</a:t>
            </a:r>
          </a:p>
          <a:p>
            <a:pPr marL="0" indent="0">
              <a:buNone/>
            </a:pPr>
            <a:r>
              <a:rPr lang="ar-SA" dirty="0"/>
              <a:t> </a:t>
            </a:r>
            <a:r>
              <a:rPr lang="ar-SA" dirty="0" smtClean="0"/>
              <a:t>يبلغ عددها (</a:t>
            </a:r>
            <a:r>
              <a:rPr lang="en-US" dirty="0" smtClean="0"/>
              <a:t>180</a:t>
            </a:r>
            <a:r>
              <a:rPr lang="ar-SA" dirty="0" smtClean="0"/>
              <a:t>) دائرة (</a:t>
            </a:r>
            <a:r>
              <a:rPr lang="en-US" dirty="0" smtClean="0"/>
              <a:t>90</a:t>
            </a:r>
            <a:r>
              <a:rPr lang="ar-SA" dirty="0" smtClean="0"/>
              <a:t>) منها شمال خط الاستواء ومثلها إلى الجنوب من خط الاستواء ، وتقاس دوائر العرض بطول قوس الدائرة التي تمر بالقطبين ، وتتراوح قياساتها بين الصفر عند خط الاستواء و(</a:t>
            </a:r>
            <a:r>
              <a:rPr lang="en-US" dirty="0" smtClean="0"/>
              <a:t>90</a:t>
            </a:r>
            <a:r>
              <a:rPr lang="ar-SA" dirty="0" smtClean="0"/>
              <a:t>) عند القطبين وكما مبين في الشكل المجاور .</a:t>
            </a:r>
            <a:endParaRPr lang="ar-IQ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4491742" cy="5445224"/>
          </a:xfrm>
        </p:spPr>
      </p:pic>
    </p:spTree>
    <p:extLst>
      <p:ext uri="{BB962C8B-B14F-4D97-AF65-F5344CB8AC3E}">
        <p14:creationId xmlns:p14="http://schemas.microsoft.com/office/powerpoint/2010/main" val="352875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أهمية تحديد الموقع الفلكي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يمكن تحديد أي نقطة على سطح الأرض من خلال نقاط تقاطع خطوط الطول مع دوائر العرض ، ولكي يكون التحديد دقيقاً قسّم العلماء المسافات بين كل خطين متجاورين من خطوط الطول إلى (</a:t>
            </a:r>
            <a:r>
              <a:rPr lang="en-US" dirty="0" smtClean="0"/>
              <a:t>60</a:t>
            </a:r>
            <a:r>
              <a:rPr lang="ar-SA" dirty="0" smtClean="0"/>
              <a:t>) جزءاً كل جزء منها يسمى درجة ، ثم قسموا كل درجة إلى (</a:t>
            </a:r>
            <a:r>
              <a:rPr lang="en-US" dirty="0" smtClean="0"/>
              <a:t>60</a:t>
            </a:r>
            <a:r>
              <a:rPr lang="ar-SA" dirty="0" smtClean="0"/>
              <a:t>) جزء كل جزء منها يسمى دقيقة ، وكذلك تم تقسيم هذهِ الدقيقة الواحدة إلى (</a:t>
            </a:r>
            <a:r>
              <a:rPr lang="en-US" dirty="0" smtClean="0"/>
              <a:t>60</a:t>
            </a:r>
            <a:r>
              <a:rPr lang="ar-SA" dirty="0" smtClean="0"/>
              <a:t>) جزء ويسمى الجزء الواحد منها ثانية .</a:t>
            </a:r>
          </a:p>
          <a:p>
            <a:r>
              <a:rPr lang="ar-SA" dirty="0" smtClean="0"/>
              <a:t>أن أبعد مسافة بين كل خطين من خطوط الطول تكون عند خط الاستواء ، بينما تتقارب الخطوط من بعضها لأقرب مسافة عند القطبين الشمالي والجنوبي .</a:t>
            </a:r>
          </a:p>
          <a:p>
            <a:r>
              <a:rPr lang="ar-SA" dirty="0" smtClean="0"/>
              <a:t>تحديد الموقع الفلكي يساعد في التعرف على التنوع المناخي وتنوع التربة والغطاء النباتي والتنوع الحيواني وتنوع النشاط الاقتصادي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411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396536" cy="1052736"/>
          </a:xfrm>
          <a:solidFill>
            <a:schemeClr val="bg1"/>
          </a:solidFill>
        </p:spPr>
        <p:txBody>
          <a:bodyPr/>
          <a:lstStyle/>
          <a:p>
            <a:r>
              <a:rPr lang="ar-SA" dirty="0" smtClean="0"/>
              <a:t>الموقع (</a:t>
            </a:r>
            <a:r>
              <a:rPr lang="en-US" dirty="0" smtClean="0"/>
              <a:t>Location</a:t>
            </a:r>
            <a:r>
              <a:rPr lang="ar-SA" dirty="0" smtClean="0"/>
              <a:t>)   والموضع (</a:t>
            </a:r>
            <a:r>
              <a:rPr lang="en-US" dirty="0" smtClean="0"/>
              <a:t>Site</a:t>
            </a:r>
            <a:r>
              <a:rPr lang="ar-SA" dirty="0" smtClean="0"/>
              <a:t>)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396536" cy="5805264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يعد الموقع والموضع من أهم المتغيرات المؤثرة في استعمالات الأرض وتحليل المواقع سياحياً </a:t>
            </a:r>
          </a:p>
          <a:p>
            <a:r>
              <a:rPr lang="ar-SA" dirty="0" smtClean="0"/>
              <a:t>ويعرّف الموضع :- أنه الحيز أو المساحة الذي تأخذه الأشياء .</a:t>
            </a:r>
          </a:p>
          <a:p>
            <a:r>
              <a:rPr lang="ar-SA" dirty="0" smtClean="0"/>
              <a:t>أما الموضع الجغرافي :- تلك الرقعة الأرضية التي تحتلها المدينة .</a:t>
            </a:r>
          </a:p>
          <a:p>
            <a:pPr marL="0" indent="0">
              <a:buNone/>
            </a:pPr>
            <a:r>
              <a:rPr lang="ar-SA" dirty="0" smtClean="0"/>
              <a:t>ودراسة الموضع (</a:t>
            </a:r>
            <a:r>
              <a:rPr lang="en-US" dirty="0" smtClean="0"/>
              <a:t>Site</a:t>
            </a:r>
            <a:r>
              <a:rPr lang="ar-SA" dirty="0" smtClean="0"/>
              <a:t>) تعني دراسة الظواهر الطبيعية كالتضاريس ودرجة انحدار الأرض وتركيبها الجيولوجي والمياه ومصادرها والمناطق المعرضة للفيضانات واحتمال تعرضها للهزات الأرضية والبراكين ومن ثم الطقس والمناخ للأرض التي تقوم عليها المدينة .</a:t>
            </a:r>
          </a:p>
          <a:p>
            <a:pPr marL="0" indent="0">
              <a:buNone/>
            </a:pPr>
            <a:r>
              <a:rPr lang="ar-SA" dirty="0" smtClean="0"/>
              <a:t>ومن أهم اسباب تغير المواضع </a:t>
            </a:r>
          </a:p>
          <a:p>
            <a:pPr marL="0" indent="0">
              <a:buNone/>
            </a:pPr>
            <a:r>
              <a:rPr lang="ar-SA" dirty="0" smtClean="0"/>
              <a:t>1 – العامل الديموغرافي   </a:t>
            </a:r>
            <a:r>
              <a:rPr lang="ar-IQ" dirty="0" smtClean="0"/>
              <a:t>       </a:t>
            </a:r>
            <a:r>
              <a:rPr lang="ar-SA" dirty="0" smtClean="0"/>
              <a:t>      2 – العامل الاجتماعي   </a:t>
            </a:r>
            <a:r>
              <a:rPr lang="ar-IQ" dirty="0" smtClean="0"/>
              <a:t>           </a:t>
            </a:r>
            <a:r>
              <a:rPr lang="ar-SA" dirty="0" smtClean="0"/>
              <a:t>    3 – العامل التقني الهندسي </a:t>
            </a:r>
            <a:r>
              <a:rPr lang="ar-IQ" dirty="0" smtClean="0"/>
              <a:t>            </a:t>
            </a:r>
            <a:r>
              <a:rPr lang="ar-SA" dirty="0" smtClean="0"/>
              <a:t>4 – العامل الاقتصادي         </a:t>
            </a:r>
            <a:r>
              <a:rPr lang="ar-IQ" dirty="0" smtClean="0"/>
              <a:t>       </a:t>
            </a:r>
            <a:r>
              <a:rPr lang="ar-SA" dirty="0" smtClean="0"/>
              <a:t>   5 – عامل المضاربة العقارية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02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IQ" dirty="0" smtClean="0"/>
              <a:t> الموقع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 </a:t>
            </a:r>
            <a:r>
              <a:rPr lang="ar-SA" dirty="0"/>
              <a:t>أمّا الموقع </a:t>
            </a:r>
            <a:r>
              <a:rPr lang="en-US" dirty="0"/>
              <a:t>Location </a:t>
            </a:r>
            <a:r>
              <a:rPr lang="ar-SA" dirty="0"/>
              <a:t> :- فهو عبارة عن تحديد مكان الأشياء أو الظواهر الجغرافية في الحيز المكاني </a:t>
            </a:r>
            <a:r>
              <a:rPr lang="en-US" dirty="0"/>
              <a:t>Space</a:t>
            </a:r>
            <a:r>
              <a:rPr lang="ar-SA" dirty="0"/>
              <a:t> وعلاقتها بالنسبة للمناطق المحيطة بها ، أو التي تقع خارج حدودها المعمورة .</a:t>
            </a:r>
            <a:br>
              <a:rPr lang="ar-SA" dirty="0"/>
            </a:br>
            <a:r>
              <a:rPr lang="ar-SA" dirty="0"/>
              <a:t>وهناك نوعان من المواقع </a:t>
            </a:r>
            <a:br>
              <a:rPr lang="ar-SA" dirty="0"/>
            </a:br>
            <a:r>
              <a:rPr lang="ar-SA" dirty="0"/>
              <a:t>أ – الموقع المطلق  </a:t>
            </a:r>
            <a:r>
              <a:rPr lang="en-US" dirty="0"/>
              <a:t>Absolute Location</a:t>
            </a:r>
            <a:r>
              <a:rPr lang="ar-SA" dirty="0"/>
              <a:t> وهو عبارة عن موقع أي شيء أو أي ظاهرة جغرافية ضمن نظم شبكة الاحداثيات الفلكية لسطح الأرض (خطوط الطول ودوائر العرض</a:t>
            </a:r>
            <a:r>
              <a:rPr lang="ar-SA" dirty="0" smtClean="0"/>
              <a:t>)</a:t>
            </a:r>
            <a:r>
              <a:rPr lang="ar-IQ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7193237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776</Words>
  <Application>Microsoft Office PowerPoint</Application>
  <PresentationFormat>عرض على الشاشة (3:4)‏</PresentationFormat>
  <Paragraphs>45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نسق Office</vt:lpstr>
      <vt:lpstr>تحليل المواقع السياحية المرحلة الرابعة الدراسة المسائية  مدرس المادة م.م ناموس حميد</vt:lpstr>
      <vt:lpstr>المحاضرة الأولى</vt:lpstr>
      <vt:lpstr>ما هي المواقع السياحية</vt:lpstr>
      <vt:lpstr>الموقع الجغرافي والموقع الفلكي</vt:lpstr>
      <vt:lpstr>شكل يوضح توزيع خطوط الطول حول الكرة الأرضية</vt:lpstr>
      <vt:lpstr>دوائر العرض</vt:lpstr>
      <vt:lpstr>أهمية تحديد الموقع الفلكي</vt:lpstr>
      <vt:lpstr>الموقع (Location)   والموضع (Site)</vt:lpstr>
      <vt:lpstr> الموقع</vt:lpstr>
      <vt:lpstr>الموقع النسبي</vt:lpstr>
      <vt:lpstr>أسئلة المناقشة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المواقع السياحية المرحلة الرابعة الدراسة المسائية  مدرس المادة م.م ناموس حميد</dc:title>
  <dc:creator>DR.Ahmed Saker 2o1O</dc:creator>
  <cp:lastModifiedBy>Maher</cp:lastModifiedBy>
  <cp:revision>25</cp:revision>
  <dcterms:created xsi:type="dcterms:W3CDTF">2020-03-31T14:12:35Z</dcterms:created>
  <dcterms:modified xsi:type="dcterms:W3CDTF">2024-03-25T21:50:27Z</dcterms:modified>
</cp:coreProperties>
</file>