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67225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20806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2822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54679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46230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76821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6FA2C4E-861F-4817-A5CD-C883B1182EAF}" type="datetimeFigureOut">
              <a:rPr lang="ar-IQ" smtClean="0"/>
              <a:t>16/09/1445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72127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6FA2C4E-861F-4817-A5CD-C883B1182EAF}" type="datetimeFigureOut">
              <a:rPr lang="ar-IQ" smtClean="0"/>
              <a:t>16/09/1445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387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FA2C4E-861F-4817-A5CD-C883B1182EAF}" type="datetimeFigureOut">
              <a:rPr lang="ar-IQ" smtClean="0"/>
              <a:t>16/09/1445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3083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8642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56201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E78797-C914-4F20-8A3C-F9D778A812CF}" type="slidenum">
              <a:rPr lang="ar-IQ" smtClean="0"/>
              <a:t>‹#›</a:t>
            </a:fld>
            <a:endParaRPr lang="ar-IQ"/>
          </a:p>
        </p:txBody>
      </p:sp>
    </p:spTree>
    <p:extLst>
      <p:ext uri="{BB962C8B-B14F-4D97-AF65-F5344CB8AC3E}">
        <p14:creationId xmlns:p14="http://schemas.microsoft.com/office/powerpoint/2010/main" val="336789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645024"/>
          </a:xfrm>
          <a:solidFill>
            <a:schemeClr val="bg1"/>
          </a:solidFill>
        </p:spPr>
        <p:txBody>
          <a:bodyPr/>
          <a:lstStyle/>
          <a:p>
            <a:r>
              <a:rPr lang="ar-SA" dirty="0">
                <a:solidFill>
                  <a:prstClr val="black"/>
                </a:solidFill>
              </a:rPr>
              <a:t>تحليل المواقع السياحية</a:t>
            </a:r>
            <a:br>
              <a:rPr lang="ar-SA" dirty="0">
                <a:solidFill>
                  <a:prstClr val="black"/>
                </a:solidFill>
              </a:rPr>
            </a:br>
            <a:r>
              <a:rPr lang="ar-SA" dirty="0">
                <a:solidFill>
                  <a:prstClr val="black"/>
                </a:solidFill>
              </a:rPr>
              <a:t>المرحلة الرابعة</a:t>
            </a:r>
            <a:br>
              <a:rPr lang="ar-SA" dirty="0">
                <a:solidFill>
                  <a:prstClr val="black"/>
                </a:solidFill>
              </a:rPr>
            </a:br>
            <a:r>
              <a:rPr lang="ar-SA" dirty="0">
                <a:solidFill>
                  <a:prstClr val="black"/>
                </a:solidFill>
              </a:rPr>
              <a:t>الدراسة المسائية</a:t>
            </a:r>
            <a:endParaRPr lang="ar-IQ" dirty="0"/>
          </a:p>
        </p:txBody>
      </p:sp>
      <p:sp>
        <p:nvSpPr>
          <p:cNvPr id="3" name="عنصر نائب للمحتوى 2"/>
          <p:cNvSpPr>
            <a:spLocks noGrp="1"/>
          </p:cNvSpPr>
          <p:nvPr>
            <p:ph idx="1"/>
          </p:nvPr>
        </p:nvSpPr>
        <p:spPr>
          <a:xfrm>
            <a:off x="0" y="3645024"/>
            <a:ext cx="9144000" cy="3212976"/>
          </a:xfrm>
          <a:solidFill>
            <a:schemeClr val="bg1"/>
          </a:solidFill>
        </p:spPr>
        <p:txBody>
          <a:bodyPr>
            <a:normAutofit/>
          </a:bodyPr>
          <a:lstStyle/>
          <a:p>
            <a:pPr marL="0" indent="0" algn="ctr">
              <a:buNone/>
            </a:pPr>
            <a:r>
              <a:rPr lang="ar-SA" sz="4400" dirty="0" smtClean="0"/>
              <a:t>مدرس المادة</a:t>
            </a:r>
          </a:p>
          <a:p>
            <a:pPr marL="0" indent="0" algn="ctr">
              <a:buNone/>
            </a:pPr>
            <a:r>
              <a:rPr lang="ar-SA" sz="4400" dirty="0" smtClean="0"/>
              <a:t>م.م ناموس حميد</a:t>
            </a:r>
            <a:endParaRPr lang="ar-IQ" sz="4400" dirty="0"/>
          </a:p>
        </p:txBody>
      </p:sp>
    </p:spTree>
    <p:extLst>
      <p:ext uri="{BB962C8B-B14F-4D97-AF65-F5344CB8AC3E}">
        <p14:creationId xmlns:p14="http://schemas.microsoft.com/office/powerpoint/2010/main" val="1645756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2132856"/>
          </a:xfrm>
          <a:solidFill>
            <a:schemeClr val="bg1"/>
          </a:solidFill>
        </p:spPr>
        <p:txBody>
          <a:bodyPr/>
          <a:lstStyle/>
          <a:p>
            <a:r>
              <a:rPr lang="ar-SA" dirty="0" smtClean="0"/>
              <a:t>المحاضرة الثانية</a:t>
            </a:r>
            <a:endParaRPr lang="ar-IQ" dirty="0"/>
          </a:p>
        </p:txBody>
      </p:sp>
      <p:sp>
        <p:nvSpPr>
          <p:cNvPr id="3" name="عنصر نائب للمحتوى 2"/>
          <p:cNvSpPr>
            <a:spLocks noGrp="1"/>
          </p:cNvSpPr>
          <p:nvPr>
            <p:ph idx="1"/>
          </p:nvPr>
        </p:nvSpPr>
        <p:spPr>
          <a:xfrm>
            <a:off x="0" y="2132856"/>
            <a:ext cx="9144000" cy="4725144"/>
          </a:xfrm>
          <a:solidFill>
            <a:schemeClr val="bg1"/>
          </a:solidFill>
        </p:spPr>
        <p:txBody>
          <a:bodyPr>
            <a:normAutofit/>
          </a:bodyPr>
          <a:lstStyle/>
          <a:p>
            <a:r>
              <a:rPr lang="ar-SA" dirty="0" smtClean="0"/>
              <a:t>تأثير الموقع الجغرافي على النشاط السياحي .</a:t>
            </a:r>
          </a:p>
          <a:p>
            <a:r>
              <a:rPr lang="ar-SA" dirty="0" smtClean="0"/>
              <a:t>العناصر المؤثرة في النشاط السياحي .</a:t>
            </a:r>
          </a:p>
          <a:p>
            <a:r>
              <a:rPr lang="ar-SA" dirty="0" smtClean="0"/>
              <a:t>المكان السياحي .</a:t>
            </a:r>
          </a:p>
          <a:p>
            <a:r>
              <a:rPr lang="ar-SA" dirty="0" smtClean="0"/>
              <a:t>الأنواع الرئيسة لمناطق القصد السياحي .</a:t>
            </a:r>
          </a:p>
          <a:p>
            <a:r>
              <a:rPr lang="ar-SA" dirty="0" smtClean="0"/>
              <a:t>الإقليم ، تعريف الإقليم .</a:t>
            </a:r>
          </a:p>
          <a:p>
            <a:pPr marL="0" indent="0">
              <a:buNone/>
            </a:pPr>
            <a:endParaRPr lang="ar-IQ" dirty="0"/>
          </a:p>
        </p:txBody>
      </p:sp>
    </p:spTree>
    <p:extLst>
      <p:ext uri="{BB962C8B-B14F-4D97-AF65-F5344CB8AC3E}">
        <p14:creationId xmlns:p14="http://schemas.microsoft.com/office/powerpoint/2010/main" val="2888600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4"/>
            <a:ext cx="9144000" cy="1628800"/>
          </a:xfrm>
          <a:solidFill>
            <a:schemeClr val="bg1"/>
          </a:solidFill>
        </p:spPr>
        <p:txBody>
          <a:bodyPr/>
          <a:lstStyle/>
          <a:p>
            <a:r>
              <a:rPr lang="ar-SA" dirty="0" smtClean="0"/>
              <a:t>تأثير الموقع الجغرافي على النشاط السياحي</a:t>
            </a:r>
            <a:endParaRPr lang="ar-IQ" dirty="0"/>
          </a:p>
        </p:txBody>
      </p:sp>
      <p:sp>
        <p:nvSpPr>
          <p:cNvPr id="3" name="عنصر نائب للمحتوى 2"/>
          <p:cNvSpPr>
            <a:spLocks noGrp="1"/>
          </p:cNvSpPr>
          <p:nvPr>
            <p:ph idx="1"/>
          </p:nvPr>
        </p:nvSpPr>
        <p:spPr>
          <a:xfrm>
            <a:off x="0" y="1600200"/>
            <a:ext cx="9144000" cy="5257800"/>
          </a:xfrm>
          <a:solidFill>
            <a:schemeClr val="bg1"/>
          </a:solidFill>
        </p:spPr>
        <p:txBody>
          <a:bodyPr/>
          <a:lstStyle/>
          <a:p>
            <a:r>
              <a:rPr lang="ar-SA" dirty="0" smtClean="0"/>
              <a:t>تتباين قيمة الموقع الجغرافي لدول العالم بالنسبة للسياحة تبعاً لمستوى تمتعها بطرق ووسائل النقل المختلفة ، فالموقع الجغرافي الجيد لبعض الدول ساعد في رواج صناعة السياحة فيها لسهولة اتصالها بالعالم الخارجي ، خاصة إذا كان موقعها قريباً من نطاقات الطلب السياحي الرئيسة كما هو الحال بالنسبة إلى كوريا وتايوان وهونج كونج وسنغافورة وتايلاند القريبة من اليابان التي تُعد دولة مصدرة للسياح إلى تلك البلدان .</a:t>
            </a:r>
          </a:p>
          <a:p>
            <a:pPr marL="0" indent="0">
              <a:buNone/>
            </a:pPr>
            <a:r>
              <a:rPr lang="ar-SA" dirty="0" smtClean="0"/>
              <a:t>وكذلك الموقع الجغرافي لفرنسا وقربها من الشمال الأفريقي يفسر لنا ارتفاع نسبة السياح الفرنسيين إلى المغرب وتونس والجزائر</a:t>
            </a:r>
            <a:endParaRPr lang="ar-IQ" dirty="0"/>
          </a:p>
        </p:txBody>
      </p:sp>
    </p:spTree>
    <p:extLst>
      <p:ext uri="{BB962C8B-B14F-4D97-AF65-F5344CB8AC3E}">
        <p14:creationId xmlns:p14="http://schemas.microsoft.com/office/powerpoint/2010/main" val="1147470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1"/>
          </a:solidFill>
        </p:spPr>
        <p:txBody>
          <a:bodyPr/>
          <a:lstStyle/>
          <a:p>
            <a:r>
              <a:rPr lang="ar-SA" dirty="0" smtClean="0"/>
              <a:t>العناصر المؤثرة في النشاط السياحي</a:t>
            </a:r>
            <a:endParaRPr lang="ar-IQ" dirty="0"/>
          </a:p>
        </p:txBody>
      </p:sp>
      <p:sp>
        <p:nvSpPr>
          <p:cNvPr id="3" name="عنصر نائب للمحتوى 2"/>
          <p:cNvSpPr>
            <a:spLocks noGrp="1"/>
          </p:cNvSpPr>
          <p:nvPr>
            <p:ph idx="1"/>
          </p:nvPr>
        </p:nvSpPr>
        <p:spPr>
          <a:xfrm>
            <a:off x="0" y="1412776"/>
            <a:ext cx="9144000" cy="5445224"/>
          </a:xfrm>
          <a:solidFill>
            <a:schemeClr val="bg1"/>
          </a:solidFill>
        </p:spPr>
        <p:txBody>
          <a:bodyPr/>
          <a:lstStyle/>
          <a:p>
            <a:r>
              <a:rPr lang="ar-SA" dirty="0" smtClean="0"/>
              <a:t>موقع منطقة الجذب السياحي من مواقع تصدير السيّاح ، فكلما كان الموقع قريب من مصدر السيّاح كلما كان وقت الوصول أقل والمسافة المقطوعة أقصر مما ينعكس على كلفة الرحلة السياحية .</a:t>
            </a:r>
          </a:p>
          <a:p>
            <a:r>
              <a:rPr lang="ar-SA" dirty="0" smtClean="0"/>
              <a:t>موقع منطقة الجذب السياحي بالنسبة لدوائر العرض ، إذ يقل النشاط السياحي في المناطق القريبة من خط الاستواء ومنطقة القطبين لكنه يزداد في المناطق الواقعة بين دائرتي عرض (</a:t>
            </a:r>
            <a:r>
              <a:rPr lang="en-US" dirty="0" smtClean="0"/>
              <a:t>30 – 45</a:t>
            </a:r>
            <a:r>
              <a:rPr lang="ar-SA" dirty="0" smtClean="0"/>
              <a:t>)</a:t>
            </a:r>
          </a:p>
          <a:p>
            <a:r>
              <a:rPr lang="ar-SA" dirty="0" smtClean="0"/>
              <a:t>موقع المنطقة من مسارات طرق النقل العالمية ، فالمواقع القريبة من مسارات النقل تشهد انتعاش في النشاط السياحي أما المناطق البعيدة فهي تعاني من صعوبة في تنشيط السياحة حتى لو كانت تمتلك مقومات النشاط السياحي بسبب طول المسافة وارتفاع تكاليف السفر.</a:t>
            </a:r>
          </a:p>
        </p:txBody>
      </p:sp>
    </p:spTree>
    <p:extLst>
      <p:ext uri="{BB962C8B-B14F-4D97-AF65-F5344CB8AC3E}">
        <p14:creationId xmlns:p14="http://schemas.microsoft.com/office/powerpoint/2010/main" val="2134587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1268760"/>
          </a:xfrm>
          <a:solidFill>
            <a:schemeClr val="bg1"/>
          </a:solidFill>
        </p:spPr>
        <p:txBody>
          <a:bodyPr/>
          <a:lstStyle/>
          <a:p>
            <a:r>
              <a:rPr lang="ar-SA" dirty="0" smtClean="0"/>
              <a:t>المكان السياحي </a:t>
            </a:r>
            <a:endParaRPr lang="ar-IQ" dirty="0"/>
          </a:p>
        </p:txBody>
      </p:sp>
      <p:sp>
        <p:nvSpPr>
          <p:cNvPr id="3" name="عنصر نائب للمحتوى 2"/>
          <p:cNvSpPr>
            <a:spLocks noGrp="1"/>
          </p:cNvSpPr>
          <p:nvPr>
            <p:ph idx="1"/>
          </p:nvPr>
        </p:nvSpPr>
        <p:spPr>
          <a:xfrm>
            <a:off x="0" y="1268760"/>
            <a:ext cx="9144000" cy="5589240"/>
          </a:xfrm>
          <a:solidFill>
            <a:schemeClr val="bg1"/>
          </a:solidFill>
        </p:spPr>
        <p:txBody>
          <a:bodyPr/>
          <a:lstStyle/>
          <a:p>
            <a:r>
              <a:rPr lang="ar-SA" dirty="0" smtClean="0"/>
              <a:t>يعرّف المكان السياحي :- أنّه ذلك المكان الذي يتميز بوظيفتهِ السياحية والذي يقصدهُ الأفراد أو الجماعات البشرية لقضاء وقت فراغهم بغض النظر عن طبيعة النشاط الذي يمارسون هناك وعن الدافع المباشر لزيارته أو الفترة التي يمكثونها فيه .</a:t>
            </a:r>
          </a:p>
          <a:p>
            <a:pPr marL="0" indent="0">
              <a:buNone/>
            </a:pPr>
            <a:r>
              <a:rPr lang="ar-SA" dirty="0" smtClean="0"/>
              <a:t>أهمية المكان السياحي ليست مرتبطة بالمعطيات المتوافرة فيه بقدر ما هي مرتبطة باستغلاله من قبل السكان فقد نجد أن القيمة السياحية لبعض المناطق منخفضة لأسباب مثل ضعف المواصلات أو عدم وجود سياسة سياحية .</a:t>
            </a:r>
          </a:p>
          <a:p>
            <a:pPr marL="0" indent="0">
              <a:buNone/>
            </a:pPr>
            <a:endParaRPr lang="ar-IQ" dirty="0"/>
          </a:p>
        </p:txBody>
      </p:sp>
    </p:spTree>
    <p:extLst>
      <p:ext uri="{BB962C8B-B14F-4D97-AF65-F5344CB8AC3E}">
        <p14:creationId xmlns:p14="http://schemas.microsoft.com/office/powerpoint/2010/main" val="2198558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a:solidFill>
            <a:schemeClr val="bg1"/>
          </a:solidFill>
        </p:spPr>
        <p:txBody>
          <a:bodyPr/>
          <a:lstStyle/>
          <a:p>
            <a:r>
              <a:rPr lang="ar-IQ" dirty="0"/>
              <a:t>الأنواع الرئيسة لمناطق القصد السياحي </a:t>
            </a:r>
          </a:p>
        </p:txBody>
      </p:sp>
      <p:sp>
        <p:nvSpPr>
          <p:cNvPr id="3" name="عنصر نائب للمحتوى 2"/>
          <p:cNvSpPr>
            <a:spLocks noGrp="1"/>
          </p:cNvSpPr>
          <p:nvPr>
            <p:ph idx="1"/>
          </p:nvPr>
        </p:nvSpPr>
        <p:spPr>
          <a:xfrm>
            <a:off x="0" y="1124744"/>
            <a:ext cx="9144000" cy="5733256"/>
          </a:xfrm>
          <a:solidFill>
            <a:schemeClr val="bg1"/>
          </a:solidFill>
        </p:spPr>
        <p:txBody>
          <a:bodyPr>
            <a:normAutofit lnSpcReduction="10000"/>
          </a:bodyPr>
          <a:lstStyle/>
          <a:p>
            <a:pPr marL="0" indent="0">
              <a:buNone/>
            </a:pPr>
            <a:r>
              <a:rPr lang="en-US" dirty="0" smtClean="0"/>
              <a:t>1</a:t>
            </a:r>
            <a:r>
              <a:rPr lang="ar-SA" dirty="0" smtClean="0"/>
              <a:t> – المدن السياحية المركزية ، وتكون معروفة من قبل السيّاح والتي ساعد موقعها الجغرافي وارتباطها بالأقاليم الأخرى على أن تكون مناطق استقطاب رئيسة للسياح وفي نفس الوقت مناطق تصدير رئيسة للسيّاح .</a:t>
            </a:r>
            <a:endParaRPr lang="en-US" dirty="0" smtClean="0"/>
          </a:p>
          <a:p>
            <a:pPr marL="0" indent="0">
              <a:buNone/>
            </a:pPr>
            <a:r>
              <a:rPr lang="en-US" dirty="0" smtClean="0"/>
              <a:t>2</a:t>
            </a:r>
            <a:r>
              <a:rPr lang="ar-SA" dirty="0" smtClean="0"/>
              <a:t> – المواقع السياحية المحيطة بالمدن المركزية المهمة ، وتتميز بقلة عدد سكانها ولكونها مواقع استقطاب للحركة السياحية أكثر من كونها مناطق تصدير لهم . </a:t>
            </a:r>
            <a:endParaRPr lang="en-US" dirty="0" smtClean="0"/>
          </a:p>
          <a:p>
            <a:pPr marL="0" indent="0">
              <a:buNone/>
            </a:pPr>
            <a:r>
              <a:rPr lang="en-US" dirty="0" smtClean="0"/>
              <a:t>3</a:t>
            </a:r>
            <a:r>
              <a:rPr lang="ar-SA" dirty="0" smtClean="0"/>
              <a:t> –  مواقع المناطق الريفية المحيطة بالمدن المركزية والتي تتميز بعدم وجود حدود واضحة لمعالمها .</a:t>
            </a:r>
            <a:endParaRPr lang="en-US" dirty="0" smtClean="0"/>
          </a:p>
          <a:p>
            <a:pPr marL="0" indent="0">
              <a:buNone/>
            </a:pPr>
            <a:r>
              <a:rPr lang="en-US" dirty="0" smtClean="0"/>
              <a:t>4</a:t>
            </a:r>
            <a:r>
              <a:rPr lang="ar-SA" dirty="0" smtClean="0"/>
              <a:t> – مواقع البيئة التي تمتاز بدرجة جذب سياحي كبيرة كمناطق البيئة الساحلية أو الجبلية .</a:t>
            </a:r>
            <a:endParaRPr lang="ar-IQ" dirty="0"/>
          </a:p>
        </p:txBody>
      </p:sp>
    </p:spTree>
    <p:extLst>
      <p:ext uri="{BB962C8B-B14F-4D97-AF65-F5344CB8AC3E}">
        <p14:creationId xmlns:p14="http://schemas.microsoft.com/office/powerpoint/2010/main" val="103242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a:solidFill>
            <a:schemeClr val="bg1"/>
          </a:solidFill>
        </p:spPr>
        <p:txBody>
          <a:bodyPr/>
          <a:lstStyle/>
          <a:p>
            <a:r>
              <a:rPr lang="ar-SA" dirty="0" smtClean="0"/>
              <a:t>الإقليم  </a:t>
            </a:r>
            <a:r>
              <a:rPr lang="en-US" dirty="0" smtClean="0"/>
              <a:t>Region</a:t>
            </a:r>
            <a:endParaRPr lang="ar-IQ" dirty="0"/>
          </a:p>
        </p:txBody>
      </p:sp>
      <p:sp>
        <p:nvSpPr>
          <p:cNvPr id="3" name="عنصر نائب للمحتوى 2"/>
          <p:cNvSpPr>
            <a:spLocks noGrp="1"/>
          </p:cNvSpPr>
          <p:nvPr>
            <p:ph idx="1"/>
          </p:nvPr>
        </p:nvSpPr>
        <p:spPr>
          <a:xfrm>
            <a:off x="0" y="1124744"/>
            <a:ext cx="9144000" cy="5733256"/>
          </a:xfrm>
          <a:solidFill>
            <a:schemeClr val="bg1"/>
          </a:solidFill>
        </p:spPr>
        <p:txBody>
          <a:bodyPr>
            <a:normAutofit lnSpcReduction="10000"/>
          </a:bodyPr>
          <a:lstStyle/>
          <a:p>
            <a:pPr marL="0" indent="0">
              <a:buNone/>
            </a:pPr>
            <a:r>
              <a:rPr lang="ar-SA" dirty="0" smtClean="0"/>
              <a:t>الإقليم (</a:t>
            </a:r>
            <a:r>
              <a:rPr lang="en-US" dirty="0" smtClean="0"/>
              <a:t>Region</a:t>
            </a:r>
            <a:r>
              <a:rPr lang="ar-SA" dirty="0" smtClean="0"/>
              <a:t>) ويمثل منطقة جغرافية من سطح الأرض ذات خصائص أو خاصية جغرافية مهيمنة تميزها عن غيرها من المناطق الأخرى .</a:t>
            </a:r>
          </a:p>
          <a:p>
            <a:pPr marL="0" indent="0">
              <a:buNone/>
            </a:pPr>
            <a:r>
              <a:rPr lang="ar-SA" dirty="0" smtClean="0"/>
              <a:t>وهناك نوعان من الأقاليم (الأقاليم العامة والأقاليم الوظيفية)</a:t>
            </a:r>
          </a:p>
          <a:p>
            <a:pPr marL="0" indent="0">
              <a:buNone/>
            </a:pPr>
            <a:r>
              <a:rPr lang="en-US" dirty="0" smtClean="0"/>
              <a:t>1</a:t>
            </a:r>
            <a:r>
              <a:rPr lang="ar-SA" dirty="0" smtClean="0"/>
              <a:t> – الأقاليم العامة (</a:t>
            </a:r>
            <a:r>
              <a:rPr lang="en-US" dirty="0" smtClean="0"/>
              <a:t>Region Formal</a:t>
            </a:r>
            <a:r>
              <a:rPr lang="ar-SA" dirty="0" smtClean="0"/>
              <a:t>) ويتم تحديده من خلال توزيع ظواهر جغرافية معينة مثل اللغة ، الدين .</a:t>
            </a:r>
            <a:endParaRPr lang="en-US" dirty="0" smtClean="0"/>
          </a:p>
          <a:p>
            <a:pPr marL="0" indent="0">
              <a:buNone/>
            </a:pPr>
            <a:r>
              <a:rPr lang="en-US" dirty="0" smtClean="0"/>
              <a:t>2</a:t>
            </a:r>
            <a:r>
              <a:rPr lang="ar-SA" dirty="0" smtClean="0"/>
              <a:t> – الأقاليم الوظيفية (</a:t>
            </a:r>
            <a:r>
              <a:rPr lang="en-US" dirty="0" smtClean="0"/>
              <a:t>Region Functional</a:t>
            </a:r>
            <a:r>
              <a:rPr lang="ar-SA" dirty="0" smtClean="0"/>
              <a:t>)فهي ليست بالضرورة متجانسة من حيث الخصائص التي تميزها عما يجاورها من مناطق جغرافية أخرى فالأقاليم الوظيفية تمتلك تنوع داخلي ملحوظ ويتخللها أنماط وعلاقات متبادلة إذ تركز على دراسة الأنماط المترابطة داخل الأقاليم الوظيفية وتمثل المدينة وضاحيتها مثال عن الإقليم الوظيفي.</a:t>
            </a:r>
            <a:endParaRPr lang="ar-IQ" dirty="0"/>
          </a:p>
        </p:txBody>
      </p:sp>
    </p:spTree>
    <p:extLst>
      <p:ext uri="{BB962C8B-B14F-4D97-AF65-F5344CB8AC3E}">
        <p14:creationId xmlns:p14="http://schemas.microsoft.com/office/powerpoint/2010/main" val="455793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81886"/>
            <a:ext cx="9144000" cy="1700808"/>
          </a:xfrm>
          <a:solidFill>
            <a:schemeClr val="bg1"/>
          </a:solidFill>
        </p:spPr>
        <p:txBody>
          <a:bodyPr/>
          <a:lstStyle/>
          <a:p>
            <a:r>
              <a:rPr lang="ar-SA" dirty="0" smtClean="0"/>
              <a:t>أسئلة المناقشة</a:t>
            </a:r>
            <a:endParaRPr lang="ar-IQ" dirty="0"/>
          </a:p>
        </p:txBody>
      </p:sp>
      <p:sp>
        <p:nvSpPr>
          <p:cNvPr id="3" name="عنصر نائب للمحتوى 2"/>
          <p:cNvSpPr>
            <a:spLocks noGrp="1"/>
          </p:cNvSpPr>
          <p:nvPr>
            <p:ph idx="1"/>
          </p:nvPr>
        </p:nvSpPr>
        <p:spPr>
          <a:xfrm>
            <a:off x="0" y="1484784"/>
            <a:ext cx="9144000" cy="5373216"/>
          </a:xfrm>
          <a:solidFill>
            <a:schemeClr val="bg1"/>
          </a:solidFill>
        </p:spPr>
        <p:txBody>
          <a:bodyPr/>
          <a:lstStyle/>
          <a:p>
            <a:pPr marL="0" indent="0">
              <a:buNone/>
            </a:pPr>
            <a:endParaRPr lang="ar-SA" dirty="0" smtClean="0"/>
          </a:p>
          <a:p>
            <a:pPr marL="0" indent="0">
              <a:buNone/>
            </a:pPr>
            <a:r>
              <a:rPr lang="ar-SA" dirty="0" smtClean="0"/>
              <a:t>س1 </a:t>
            </a:r>
            <a:r>
              <a:rPr lang="ar-SA" dirty="0"/>
              <a:t>/ ما تأثير الموقع الجغرافي على النشاط </a:t>
            </a:r>
            <a:r>
              <a:rPr lang="ar-SA" dirty="0" smtClean="0"/>
              <a:t>السياحي ؟</a:t>
            </a:r>
          </a:p>
          <a:p>
            <a:pPr marL="0" indent="0">
              <a:buNone/>
            </a:pPr>
            <a:r>
              <a:rPr lang="ar-SA" dirty="0" smtClean="0"/>
              <a:t>س2 </a:t>
            </a:r>
            <a:r>
              <a:rPr lang="ar-SA" dirty="0"/>
              <a:t>/ اذكر </a:t>
            </a:r>
            <a:r>
              <a:rPr lang="ar-SA" dirty="0" smtClean="0"/>
              <a:t>العناصر </a:t>
            </a:r>
            <a:r>
              <a:rPr lang="ar-SA" dirty="0"/>
              <a:t>المؤثرة في النشاط </a:t>
            </a:r>
            <a:r>
              <a:rPr lang="ar-SA" dirty="0" smtClean="0"/>
              <a:t>السياحي ؟</a:t>
            </a:r>
          </a:p>
          <a:p>
            <a:pPr marL="0" indent="0">
              <a:buNone/>
            </a:pPr>
            <a:r>
              <a:rPr lang="ar-SA" dirty="0" smtClean="0"/>
              <a:t>س3 / عرّف ( المكان السياحي ، الإقليم ) ؟</a:t>
            </a:r>
          </a:p>
          <a:p>
            <a:pPr marL="0" indent="0">
              <a:buNone/>
            </a:pPr>
            <a:r>
              <a:rPr lang="ar-SA" dirty="0"/>
              <a:t>س4 / عدد الأنواع الرئيسة لمناطق القصد السياحي </a:t>
            </a:r>
            <a:r>
              <a:rPr lang="ar-SA" dirty="0" smtClean="0"/>
              <a:t>؟</a:t>
            </a:r>
          </a:p>
          <a:p>
            <a:pPr marL="0" indent="0">
              <a:buNone/>
            </a:pPr>
            <a:r>
              <a:rPr lang="ar-SA" dirty="0" smtClean="0"/>
              <a:t>س5 / ماذا نعني بالإقليم وما أنواعه الرئيسة وكيف يتم تحديد نوع الإقليم ؟ </a:t>
            </a:r>
            <a:endParaRPr lang="ar-IQ" dirty="0"/>
          </a:p>
        </p:txBody>
      </p:sp>
    </p:spTree>
    <p:extLst>
      <p:ext uri="{BB962C8B-B14F-4D97-AF65-F5344CB8AC3E}">
        <p14:creationId xmlns:p14="http://schemas.microsoft.com/office/powerpoint/2010/main" val="4186500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565</Words>
  <Application>Microsoft Office PowerPoint</Application>
  <PresentationFormat>عرض على الشاشة (3:4)‏</PresentationFormat>
  <Paragraphs>36</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Arial</vt:lpstr>
      <vt:lpstr>Calibri</vt:lpstr>
      <vt:lpstr>Times New Roman</vt:lpstr>
      <vt:lpstr>نسق Office</vt:lpstr>
      <vt:lpstr>تحليل المواقع السياحية المرحلة الرابعة الدراسة المسائية</vt:lpstr>
      <vt:lpstr>المحاضرة الثانية</vt:lpstr>
      <vt:lpstr>تأثير الموقع الجغرافي على النشاط السياحي</vt:lpstr>
      <vt:lpstr>العناصر المؤثرة في النشاط السياحي</vt:lpstr>
      <vt:lpstr>المكان السياحي </vt:lpstr>
      <vt:lpstr>الأنواع الرئيسة لمناطق القصد السياحي </vt:lpstr>
      <vt:lpstr>الإقليم  Region</vt:lpstr>
      <vt:lpstr>أسئلة المناقشة</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dc:title>
  <dc:creator>DR.Ahmed Saker 2o1O</dc:creator>
  <cp:lastModifiedBy>Maher</cp:lastModifiedBy>
  <cp:revision>13</cp:revision>
  <dcterms:created xsi:type="dcterms:W3CDTF">2020-04-06T12:32:10Z</dcterms:created>
  <dcterms:modified xsi:type="dcterms:W3CDTF">2024-03-25T15:19:25Z</dcterms:modified>
</cp:coreProperties>
</file>