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33883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32154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20159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546484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341805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312156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5F307E7-368D-4297-B26D-15858294896A}" type="datetimeFigureOut">
              <a:rPr lang="ar-IQ" smtClean="0"/>
              <a:t>16/09/1445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34117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5F307E7-368D-4297-B26D-15858294896A}" type="datetimeFigureOut">
              <a:rPr lang="ar-IQ" smtClean="0"/>
              <a:t>16/09/1445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53620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F307E7-368D-4297-B26D-15858294896A}" type="datetimeFigureOut">
              <a:rPr lang="ar-IQ" smtClean="0"/>
              <a:t>16/09/1445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44316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358419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97632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8FC66F5-9912-4506-8793-23F85A553036}" type="slidenum">
              <a:rPr lang="ar-IQ" smtClean="0"/>
              <a:t>‹#›</a:t>
            </a:fld>
            <a:endParaRPr lang="ar-IQ"/>
          </a:p>
        </p:txBody>
      </p:sp>
    </p:spTree>
    <p:extLst>
      <p:ext uri="{BB962C8B-B14F-4D97-AF65-F5344CB8AC3E}">
        <p14:creationId xmlns:p14="http://schemas.microsoft.com/office/powerpoint/2010/main" val="3171401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356992"/>
          </a:xfrm>
          <a:solidFill>
            <a:schemeClr val="bg1"/>
          </a:solidFill>
        </p:spPr>
        <p:txBody>
          <a:bodyPr>
            <a:normAutofit/>
          </a:bodyPr>
          <a:lstStyle/>
          <a:p>
            <a:r>
              <a:rPr lang="ar-IQ" dirty="0" smtClean="0"/>
              <a:t>تحليل المواقع السياحية</a:t>
            </a:r>
            <a:br>
              <a:rPr lang="ar-IQ" dirty="0" smtClean="0"/>
            </a:br>
            <a:r>
              <a:rPr lang="ar-IQ" dirty="0" smtClean="0"/>
              <a:t>المرحلة الرابعة</a:t>
            </a:r>
            <a:br>
              <a:rPr lang="ar-IQ" dirty="0" smtClean="0"/>
            </a:br>
            <a:r>
              <a:rPr lang="ar-IQ" dirty="0" smtClean="0"/>
              <a:t>الدراسة المسائية</a:t>
            </a:r>
            <a:endParaRPr lang="ar-IQ" dirty="0"/>
          </a:p>
        </p:txBody>
      </p:sp>
      <p:sp>
        <p:nvSpPr>
          <p:cNvPr id="3" name="عنصر نائب للمحتوى 2"/>
          <p:cNvSpPr>
            <a:spLocks noGrp="1"/>
          </p:cNvSpPr>
          <p:nvPr>
            <p:ph idx="1"/>
          </p:nvPr>
        </p:nvSpPr>
        <p:spPr>
          <a:xfrm>
            <a:off x="0" y="3356992"/>
            <a:ext cx="9144000" cy="3501008"/>
          </a:xfrm>
          <a:solidFill>
            <a:schemeClr val="bg1"/>
          </a:solidFill>
        </p:spPr>
        <p:txBody>
          <a:bodyPr/>
          <a:lstStyle/>
          <a:p>
            <a:pPr marL="0" indent="0">
              <a:buNone/>
            </a:pPr>
            <a:endParaRPr lang="ar-SA" dirty="0" smtClean="0"/>
          </a:p>
          <a:p>
            <a:pPr marL="0" indent="0" algn="ctr">
              <a:buNone/>
            </a:pPr>
            <a:r>
              <a:rPr lang="ar-IQ" b="1" dirty="0" smtClean="0"/>
              <a:t>مدرس المادة</a:t>
            </a:r>
          </a:p>
          <a:p>
            <a:pPr marL="0" indent="0" algn="ctr">
              <a:buNone/>
            </a:pPr>
            <a:r>
              <a:rPr lang="ar-IQ" b="1" dirty="0" smtClean="0"/>
              <a:t>م.م ناموس حميد</a:t>
            </a:r>
          </a:p>
          <a:p>
            <a:pPr marL="0" indent="0" algn="ctr">
              <a:buNone/>
            </a:pPr>
            <a:endParaRPr lang="ar-IQ" dirty="0"/>
          </a:p>
        </p:txBody>
      </p:sp>
    </p:spTree>
    <p:extLst>
      <p:ext uri="{BB962C8B-B14F-4D97-AF65-F5344CB8AC3E}">
        <p14:creationId xmlns:p14="http://schemas.microsoft.com/office/powerpoint/2010/main" val="4196731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96752"/>
          </a:xfrm>
          <a:solidFill>
            <a:schemeClr val="bg1"/>
          </a:solidFill>
        </p:spPr>
        <p:txBody>
          <a:bodyPr>
            <a:normAutofit/>
          </a:bodyPr>
          <a:lstStyle/>
          <a:p>
            <a:r>
              <a:rPr lang="ar-IQ" dirty="0" smtClean="0"/>
              <a:t>سابعاً : المحميات </a:t>
            </a:r>
            <a:endParaRPr lang="ar-IQ" dirty="0"/>
          </a:p>
        </p:txBody>
      </p:sp>
      <p:sp>
        <p:nvSpPr>
          <p:cNvPr id="3" name="عنصر نائب للمحتوى 2"/>
          <p:cNvSpPr>
            <a:spLocks noGrp="1"/>
          </p:cNvSpPr>
          <p:nvPr>
            <p:ph idx="1"/>
          </p:nvPr>
        </p:nvSpPr>
        <p:spPr>
          <a:xfrm>
            <a:off x="0" y="1196752"/>
            <a:ext cx="9144000" cy="5661248"/>
          </a:xfrm>
          <a:solidFill>
            <a:schemeClr val="bg1"/>
          </a:solidFill>
        </p:spPr>
        <p:txBody>
          <a:bodyPr>
            <a:normAutofit lnSpcReduction="10000"/>
          </a:bodyPr>
          <a:lstStyle/>
          <a:p>
            <a:pPr marL="0" indent="0">
              <a:buNone/>
            </a:pPr>
            <a:r>
              <a:rPr lang="ar-IQ" dirty="0" smtClean="0"/>
              <a:t>ويمكن ان تعرف المحميات الطبيعية بانها مساحة محددة من الأرض أو المياه اوكلاهما تخصص بواسطة القانون يتم حماية الموارد الطبيعية فيها من أجل الأهمية العلمية , أو الثقافية , أو التعليمية المتعلقة بها او لحماية نظام بيئي متميز , ولذلك يتم اتخاذ إجراءات للحد من النشاطات التنموية فيها وخاصة التي لها تأثير في تلك الموارد الطبيعية, ويتم إدارة هذه المناطق إدارة بيئية تعمل على تعزيز الحفاظ على هذه المــــــــــــوارد الطبيعية .</a:t>
            </a:r>
          </a:p>
          <a:p>
            <a:pPr marL="0" indent="0">
              <a:buNone/>
            </a:pPr>
            <a:r>
              <a:rPr lang="ar-IQ" dirty="0" smtClean="0"/>
              <a:t> وتهدف المحميات الى اعادة تحسين وحفظ الحياة البريَّةَ الفريدةَ والجمالَ الطبيعيَ للمحمية الوطنية و تتخذ القرارات معتمدة على المعارف المتوافرة ، مدعومة من قبل بحث واسع، يتضمن ذلك نشاطات المراقبة العلمية المتكاملة . لضمان حماية التراثِ الثقافيِ وتطويرِ النشاطاتِ المستمرةِ .</a:t>
            </a:r>
          </a:p>
          <a:p>
            <a:pPr marL="0" indent="0">
              <a:buNone/>
            </a:pPr>
            <a:endParaRPr lang="ar-IQ" dirty="0"/>
          </a:p>
        </p:txBody>
      </p:sp>
    </p:spTree>
    <p:extLst>
      <p:ext uri="{BB962C8B-B14F-4D97-AF65-F5344CB8AC3E}">
        <p14:creationId xmlns:p14="http://schemas.microsoft.com/office/powerpoint/2010/main" val="2845042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844824"/>
          </a:xfrm>
          <a:solidFill>
            <a:schemeClr val="bg1"/>
          </a:solidFill>
        </p:spPr>
        <p:txBody>
          <a:bodyPr>
            <a:normAutofit/>
          </a:bodyPr>
          <a:lstStyle/>
          <a:p>
            <a:r>
              <a:rPr lang="ar-IQ" dirty="0" smtClean="0"/>
              <a:t>الفوائد والمميزات التي يمكن ان تحققها المحميات من حيث الجوانب المادية والمعنوية والحيوية ومنها: </a:t>
            </a:r>
            <a:endParaRPr lang="ar-IQ" dirty="0"/>
          </a:p>
        </p:txBody>
      </p:sp>
      <p:sp>
        <p:nvSpPr>
          <p:cNvPr id="3" name="عنصر نائب للمحتوى 2"/>
          <p:cNvSpPr>
            <a:spLocks noGrp="1"/>
          </p:cNvSpPr>
          <p:nvPr>
            <p:ph idx="1"/>
          </p:nvPr>
        </p:nvSpPr>
        <p:spPr>
          <a:xfrm>
            <a:off x="0" y="1844824"/>
            <a:ext cx="9144000" cy="5013176"/>
          </a:xfrm>
          <a:solidFill>
            <a:schemeClr val="bg1"/>
          </a:solidFill>
        </p:spPr>
        <p:txBody>
          <a:bodyPr>
            <a:normAutofit/>
          </a:bodyPr>
          <a:lstStyle/>
          <a:p>
            <a:pPr marL="0" indent="0">
              <a:buNone/>
            </a:pPr>
            <a:r>
              <a:rPr lang="ar-IQ" dirty="0" smtClean="0"/>
              <a:t>أ – فوائد مادية وتشمل الاستفادة من المنتجات المختلفة للحيوانات والطيور.</a:t>
            </a:r>
          </a:p>
          <a:p>
            <a:pPr marL="0" indent="0">
              <a:buNone/>
            </a:pPr>
            <a:r>
              <a:rPr lang="ar-IQ" dirty="0" smtClean="0"/>
              <a:t>ب – فوائد معنوية من خلال استغلال هذه الثروة الوطنية للأغراض الترفيهية والسياحية ولتنمية هواية الصيد.</a:t>
            </a:r>
          </a:p>
          <a:p>
            <a:pPr marL="0" indent="0">
              <a:buNone/>
            </a:pPr>
            <a:r>
              <a:rPr lang="ar-IQ" dirty="0" smtClean="0"/>
              <a:t>ج – فوائد حيوية وهي ترتبط مع البيئة والطبيعة ، اذ لا يمكن ان نتصور وجود بيئة بدون حيوانات وطيور ولا يمكن الاكثار من هذه الحيوانات دون وجود بيئة ضرورية وصحية لإدامتها</a:t>
            </a:r>
          </a:p>
          <a:p>
            <a:pPr marL="0" indent="0">
              <a:buNone/>
            </a:pPr>
            <a:endParaRPr lang="ar-IQ" dirty="0"/>
          </a:p>
        </p:txBody>
      </p:sp>
    </p:spTree>
    <p:extLst>
      <p:ext uri="{BB962C8B-B14F-4D97-AF65-F5344CB8AC3E}">
        <p14:creationId xmlns:p14="http://schemas.microsoft.com/office/powerpoint/2010/main" val="1291080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661631"/>
          </a:xfrm>
          <a:solidFill>
            <a:schemeClr val="bg1"/>
          </a:solidFill>
        </p:spPr>
        <p:txBody>
          <a:bodyPr>
            <a:normAutofit fontScale="90000"/>
          </a:bodyPr>
          <a:lstStyle/>
          <a:p>
            <a:r>
              <a:rPr lang="ar-IQ" dirty="0" smtClean="0"/>
              <a:t>ثامناً : اماكن سياحية اخرى </a:t>
            </a:r>
            <a:endParaRPr lang="ar-IQ" dirty="0"/>
          </a:p>
        </p:txBody>
      </p:sp>
      <p:sp>
        <p:nvSpPr>
          <p:cNvPr id="3" name="عنصر نائب للمحتوى 2"/>
          <p:cNvSpPr>
            <a:spLocks noGrp="1"/>
          </p:cNvSpPr>
          <p:nvPr>
            <p:ph idx="1"/>
          </p:nvPr>
        </p:nvSpPr>
        <p:spPr>
          <a:xfrm>
            <a:off x="0" y="620688"/>
            <a:ext cx="9144000" cy="6237312"/>
          </a:xfrm>
          <a:solidFill>
            <a:schemeClr val="bg1"/>
          </a:solidFill>
        </p:spPr>
        <p:txBody>
          <a:bodyPr>
            <a:normAutofit fontScale="85000" lnSpcReduction="20000"/>
          </a:bodyPr>
          <a:lstStyle/>
          <a:p>
            <a:pPr marL="0" indent="0">
              <a:buNone/>
            </a:pPr>
            <a:r>
              <a:rPr lang="ar-IQ" dirty="0" smtClean="0"/>
              <a:t>وهي تشمل اماكن المشاهدة والمرور واماكن المؤتمرات والمعارض والمهرجانات ، وتتراوح تشكيلة اماكن سياحة المشاهدة والمرور من مراكز عمرانية صغيرة تضم احد المناظر الجغرافية الطبيعية مثل الشلالات او الكهوف او الحضارية مثل الاديرة.</a:t>
            </a:r>
          </a:p>
          <a:p>
            <a:pPr marL="0" indent="0">
              <a:buNone/>
            </a:pPr>
            <a:r>
              <a:rPr lang="ar-IQ" dirty="0" smtClean="0"/>
              <a:t>وتتميز مواقع المؤتمرات بوجودها في المدن الكبيرة حيث توجد المطارات او في المدن الاقليمية او المدن السياحية الكبيرة حيث تتوفر الخدمات السياحية . </a:t>
            </a:r>
          </a:p>
          <a:p>
            <a:pPr marL="0" indent="0">
              <a:buNone/>
            </a:pPr>
            <a:r>
              <a:rPr lang="ar-IQ" dirty="0" smtClean="0"/>
              <a:t>وغالبا ما تقع اماكن المؤتمرات في موقع متوسط من المدينة بحيث يكون الوصول اليه سهلا  من اماكن المبيت اما بالسيارة او سيرا على الاقدام كما يتطلب توفر مواقف كافية للسيارات وان يكون مكان المؤتمر مرتبط ارتباطا مباشرا بشبكة المواصلات المحلية . وهذه الشروط تنطبق ايضا على اماكن المعارض التجارية منها او الفنية .</a:t>
            </a:r>
          </a:p>
          <a:p>
            <a:pPr marL="0" indent="0">
              <a:buNone/>
            </a:pPr>
            <a:r>
              <a:rPr lang="ar-IQ" dirty="0" smtClean="0"/>
              <a:t>ان المواقع السياحية المتباينة بطبيعة تباين النشاط السياحي تختلف من حيث الوظيفة التي تقدمها الى السياح وسبب الاختلاف يعود الى طبيعة هوية الموقع السياحي نفسه ، فالفعاليات السياحية والخدمات تكون متباينة من موقع الى اخر ، فالأماكن السياحية ذات المسطحات المائية تكون لها فعاليات وخدمات هي غير الخدمات والفعاليات الموجودة في العتبات المقدسة وكذلك في الاماكن الاثرية او في اماكن الاصطياف الجبلية .</a:t>
            </a:r>
          </a:p>
        </p:txBody>
      </p:sp>
    </p:spTree>
    <p:extLst>
      <p:ext uri="{BB962C8B-B14F-4D97-AF65-F5344CB8AC3E}">
        <p14:creationId xmlns:p14="http://schemas.microsoft.com/office/powerpoint/2010/main" val="1753603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060848"/>
          </a:xfrm>
          <a:solidFill>
            <a:schemeClr val="bg1"/>
          </a:solidFill>
        </p:spPr>
        <p:txBody>
          <a:bodyPr/>
          <a:lstStyle/>
          <a:p>
            <a:r>
              <a:rPr lang="ar-IQ" dirty="0" smtClean="0"/>
              <a:t>المحاضرة الثالثة</a:t>
            </a:r>
            <a:br>
              <a:rPr lang="ar-IQ" dirty="0" smtClean="0"/>
            </a:br>
            <a:r>
              <a:rPr lang="ar-IQ" dirty="0" smtClean="0"/>
              <a:t>انواع المواقع السياحية</a:t>
            </a:r>
            <a:endParaRPr lang="ar-IQ" dirty="0"/>
          </a:p>
        </p:txBody>
      </p:sp>
      <p:sp>
        <p:nvSpPr>
          <p:cNvPr id="3" name="عنصر نائب للمحتوى 2"/>
          <p:cNvSpPr>
            <a:spLocks noGrp="1"/>
          </p:cNvSpPr>
          <p:nvPr>
            <p:ph idx="1"/>
          </p:nvPr>
        </p:nvSpPr>
        <p:spPr>
          <a:xfrm>
            <a:off x="0" y="2060848"/>
            <a:ext cx="9144000" cy="4797152"/>
          </a:xfrm>
          <a:solidFill>
            <a:schemeClr val="bg1"/>
          </a:solidFill>
        </p:spPr>
        <p:txBody>
          <a:bodyPr/>
          <a:lstStyle/>
          <a:p>
            <a:pPr marL="0" indent="0">
              <a:buNone/>
            </a:pPr>
            <a:r>
              <a:rPr lang="ar-IQ" dirty="0" smtClean="0"/>
              <a:t>1 – مواقع العلاج والحمامات البحرية </a:t>
            </a:r>
          </a:p>
          <a:p>
            <a:pPr marL="0" indent="0">
              <a:buNone/>
            </a:pPr>
            <a:r>
              <a:rPr lang="ar-IQ" dirty="0" smtClean="0"/>
              <a:t>2 – مواقع الاستجمام الصيفي </a:t>
            </a:r>
          </a:p>
          <a:p>
            <a:pPr marL="0" indent="0">
              <a:buNone/>
            </a:pPr>
            <a:r>
              <a:rPr lang="ar-IQ" dirty="0" smtClean="0"/>
              <a:t>3 – مواقع الرياضة الشتوية </a:t>
            </a:r>
          </a:p>
          <a:p>
            <a:pPr marL="0" indent="0">
              <a:buNone/>
            </a:pPr>
            <a:r>
              <a:rPr lang="ar-IQ" dirty="0" smtClean="0"/>
              <a:t>4 – المواقع السياحية الثقافية ( الاثرية والتاريخية ) </a:t>
            </a:r>
          </a:p>
          <a:p>
            <a:pPr marL="0" indent="0">
              <a:buNone/>
            </a:pPr>
            <a:r>
              <a:rPr lang="ar-IQ" dirty="0" smtClean="0"/>
              <a:t>5 – مواقع السياحة الدينية </a:t>
            </a:r>
          </a:p>
          <a:p>
            <a:pPr marL="0" indent="0">
              <a:buNone/>
            </a:pPr>
            <a:r>
              <a:rPr lang="ar-IQ" dirty="0" smtClean="0"/>
              <a:t>6 – المخيمات السياحية </a:t>
            </a:r>
          </a:p>
          <a:p>
            <a:pPr marL="0" indent="0">
              <a:buNone/>
            </a:pPr>
            <a:r>
              <a:rPr lang="ar-IQ" dirty="0" smtClean="0"/>
              <a:t>7 – المحميات </a:t>
            </a:r>
          </a:p>
          <a:p>
            <a:pPr marL="0" indent="0">
              <a:buNone/>
            </a:pPr>
            <a:r>
              <a:rPr lang="ar-IQ" dirty="0" smtClean="0"/>
              <a:t>8 – اماكن سياحية اخرى </a:t>
            </a:r>
          </a:p>
          <a:p>
            <a:pPr marL="0" indent="0">
              <a:buNone/>
            </a:pPr>
            <a:endParaRPr lang="ar-IQ" dirty="0"/>
          </a:p>
        </p:txBody>
      </p:sp>
    </p:spTree>
    <p:extLst>
      <p:ext uri="{BB962C8B-B14F-4D97-AF65-F5344CB8AC3E}">
        <p14:creationId xmlns:p14="http://schemas.microsoft.com/office/powerpoint/2010/main" val="17616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4"/>
            <a:ext cx="9144000" cy="1417638"/>
          </a:xfrm>
          <a:solidFill>
            <a:schemeClr val="bg1"/>
          </a:solidFill>
        </p:spPr>
        <p:txBody>
          <a:bodyPr>
            <a:normAutofit fontScale="90000"/>
          </a:bodyPr>
          <a:lstStyle/>
          <a:p>
            <a:r>
              <a:rPr lang="ar-IQ" dirty="0" smtClean="0"/>
              <a:t>انواع المواقع السياحية</a:t>
            </a:r>
            <a:br>
              <a:rPr lang="ar-IQ" dirty="0" smtClean="0"/>
            </a:b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normAutofit/>
          </a:bodyPr>
          <a:lstStyle/>
          <a:p>
            <a:pPr marL="0" indent="0">
              <a:buNone/>
            </a:pPr>
            <a:r>
              <a:rPr lang="ar-IQ" dirty="0" smtClean="0"/>
              <a:t>يتنوع العرض السياحي ووقت الفراغ تبعا لتنوع الطلب ، ويستحسن في مجال السياحة ووقت الفراغ تقسيم مفهوم العرض الى العرض الاصلي و العرض الفرعي ، فالعرض الاصلي يشتمل على عناصر مختلفة مثل جمال الطبيعة و الهواء النقي و المدن الجديـــــــــــــرة بالزيارة ...الخ . وموقع هذه العناصر يعتبر كافيا لجذب معظم انواع السياحة . اما العرض الفرعي فيتضمن الفنادق و الموتيلات ...الخ .</a:t>
            </a:r>
          </a:p>
          <a:p>
            <a:pPr marL="0" indent="0">
              <a:buNone/>
            </a:pPr>
            <a:r>
              <a:rPr lang="ar-IQ" dirty="0" smtClean="0"/>
              <a:t>وكما هو معروف فأن السياحة هي ظاهرة طبيعية من ظواهر النشاط الانساني وجدت لغرض سد او اشباع رغبة وحاجة انسانية معينة ، ولتعدد هذه الرغبات والحاجات فقد تعددت انواع السياحية وبالتالي تعددت المواقع السياحية وهي كالآتي:-</a:t>
            </a:r>
          </a:p>
          <a:p>
            <a:pPr marL="0" indent="0">
              <a:buNone/>
            </a:pPr>
            <a:endParaRPr lang="ar-IQ" dirty="0"/>
          </a:p>
        </p:txBody>
      </p:sp>
    </p:spTree>
    <p:extLst>
      <p:ext uri="{BB962C8B-B14F-4D97-AF65-F5344CB8AC3E}">
        <p14:creationId xmlns:p14="http://schemas.microsoft.com/office/powerpoint/2010/main" val="1454286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484784"/>
          </a:xfrm>
          <a:solidFill>
            <a:schemeClr val="bg1"/>
          </a:solidFill>
        </p:spPr>
        <p:txBody>
          <a:bodyPr/>
          <a:lstStyle/>
          <a:p>
            <a:r>
              <a:rPr lang="ar-IQ" dirty="0" smtClean="0"/>
              <a:t>أولاً : مواقع العلاج والحمامات البحرية </a:t>
            </a:r>
            <a:endParaRPr lang="ar-IQ" dirty="0"/>
          </a:p>
        </p:txBody>
      </p:sp>
      <p:sp>
        <p:nvSpPr>
          <p:cNvPr id="3" name="عنصر نائب للمحتوى 2"/>
          <p:cNvSpPr>
            <a:spLocks noGrp="1"/>
          </p:cNvSpPr>
          <p:nvPr>
            <p:ph idx="1"/>
          </p:nvPr>
        </p:nvSpPr>
        <p:spPr>
          <a:xfrm>
            <a:off x="0" y="1484784"/>
            <a:ext cx="9144000" cy="5373216"/>
          </a:xfrm>
          <a:solidFill>
            <a:schemeClr val="bg1"/>
          </a:solidFill>
        </p:spPr>
        <p:txBody>
          <a:bodyPr>
            <a:normAutofit/>
          </a:bodyPr>
          <a:lstStyle/>
          <a:p>
            <a:pPr marL="0" indent="0">
              <a:buNone/>
            </a:pPr>
            <a:r>
              <a:rPr lang="ar-IQ" dirty="0" smtClean="0"/>
              <a:t>يعني مصطلح ( موقع العلاج ) المواقع السياحية المعترف بها رسميا والتي تقدم خدمات الوقاية والعلاج والتأهيل من الامراض . ويكون الباعث او الدافع لزيارة مناطق المياه المعدنية الحارة و الباردة هو بناء على توجيه او نصيحة من طبيب لغرض الاستشفاء من حالات اوجاع المفاصل وحالات الروماتزم وبعض حالات الامراض الجلدية .</a:t>
            </a:r>
          </a:p>
          <a:p>
            <a:pPr marL="0" indent="0">
              <a:buNone/>
            </a:pPr>
            <a:r>
              <a:rPr lang="ar-IQ" dirty="0" smtClean="0"/>
              <a:t>وتنتشر حمامات الاستشفاء في مناطق الاضطرابات التكتونية ، اما الحمامات البحرية فهي تنتشر بشكل خطي على شواطئ البحار .</a:t>
            </a:r>
          </a:p>
          <a:p>
            <a:pPr marL="0" indent="0">
              <a:buNone/>
            </a:pPr>
            <a:endParaRPr lang="ar-IQ" dirty="0"/>
          </a:p>
        </p:txBody>
      </p:sp>
    </p:spTree>
    <p:extLst>
      <p:ext uri="{BB962C8B-B14F-4D97-AF65-F5344CB8AC3E}">
        <p14:creationId xmlns:p14="http://schemas.microsoft.com/office/powerpoint/2010/main" val="1460444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normAutofit/>
          </a:bodyPr>
          <a:lstStyle/>
          <a:p>
            <a:r>
              <a:rPr lang="ar-IQ" dirty="0" smtClean="0"/>
              <a:t>ثانياً : مواقع الاستجمام الصيفي </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normAutofit/>
          </a:bodyPr>
          <a:lstStyle/>
          <a:p>
            <a:pPr marL="0" indent="0">
              <a:buNone/>
            </a:pPr>
            <a:r>
              <a:rPr lang="ar-IQ" dirty="0" smtClean="0"/>
              <a:t>يفهم من تعبير مواقع الاستجمام الصيفي كل الاماكن السياحية التي تؤدي وظيفة الاستجمام بشكل عام في نصف السنة الصيفي اي التي تتمثل بالجوانب الترفيهية والجسدية والنفسية وتتميز هذه الاماكن بكثافة عمرانية محدودة لان من شروط الاستجمام هي المناظر الطبيعية الجميلة والهواء النقي ووجود المساحات الخضراء الواسعة .</a:t>
            </a:r>
          </a:p>
          <a:p>
            <a:pPr marL="0" indent="0">
              <a:buNone/>
            </a:pPr>
            <a:r>
              <a:rPr lang="ar-IQ" dirty="0" smtClean="0"/>
              <a:t>       تقع مواقع الاستجمام الصيفي الاوربية في مناطق ذات مظاهر جذابة واحوال مناخية ملائمة وكثافة سكانية منخفضة في المرتفعات الوسطى والعليا وكذلك الغابات والاودية .</a:t>
            </a:r>
          </a:p>
          <a:p>
            <a:pPr marL="0" indent="0">
              <a:buNone/>
            </a:pPr>
            <a:endParaRPr lang="ar-IQ" dirty="0"/>
          </a:p>
        </p:txBody>
      </p:sp>
    </p:spTree>
    <p:extLst>
      <p:ext uri="{BB962C8B-B14F-4D97-AF65-F5344CB8AC3E}">
        <p14:creationId xmlns:p14="http://schemas.microsoft.com/office/powerpoint/2010/main" val="1719665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normAutofit/>
          </a:bodyPr>
          <a:lstStyle/>
          <a:p>
            <a:r>
              <a:rPr lang="ar-IQ" dirty="0" smtClean="0"/>
              <a:t>ثالثاً : مواقع الرياضة الشتوية </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normAutofit/>
          </a:bodyPr>
          <a:lstStyle/>
          <a:p>
            <a:pPr marL="0" indent="0">
              <a:buNone/>
            </a:pPr>
            <a:r>
              <a:rPr lang="ar-IQ" dirty="0" smtClean="0"/>
              <a:t>ترتبط الرياضة الشتوية بوجود الثلج لعدة اشهر وملائمة طبيعة السطح ، ويمكن ان توجد اماكن الرياضة الشتوية في الاودية الواقعة في الجزء الادنى من المناطق التي تغطيها الثلوج لفترة طويلة خاصة اذا كان الوصول اليها بالسيارة او الباص او المصعد ممكنا .</a:t>
            </a:r>
          </a:p>
          <a:p>
            <a:pPr marL="0" indent="0">
              <a:buNone/>
            </a:pPr>
            <a:r>
              <a:rPr lang="ar-IQ" dirty="0" smtClean="0"/>
              <a:t>ونظرا لاستغلال غالبية اماكن الرياضة الشتوية كمصايف فأن طبيعة العمران تتشابه مع تلك الموجودة في اماكن الاستجمام الصيفي الا انها تتميز بكثافة المنشآت الرياضية مثل المصاعد والمضامير الثلجية والمسابح المحمية ، ووجود منطقة مركزية تزدحم فيها المحلات التجارية والمطاعم .</a:t>
            </a:r>
          </a:p>
          <a:p>
            <a:pPr marL="0" indent="0">
              <a:buNone/>
            </a:pPr>
            <a:endParaRPr lang="ar-IQ" dirty="0"/>
          </a:p>
        </p:txBody>
      </p:sp>
    </p:spTree>
    <p:extLst>
      <p:ext uri="{BB962C8B-B14F-4D97-AF65-F5344CB8AC3E}">
        <p14:creationId xmlns:p14="http://schemas.microsoft.com/office/powerpoint/2010/main" val="1384450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2776"/>
          </a:xfrm>
          <a:solidFill>
            <a:schemeClr val="bg1"/>
          </a:solidFill>
        </p:spPr>
        <p:txBody>
          <a:bodyPr>
            <a:normAutofit fontScale="90000"/>
          </a:bodyPr>
          <a:lstStyle/>
          <a:p>
            <a:r>
              <a:rPr lang="ar-IQ" dirty="0" smtClean="0"/>
              <a:t>رابعاً : المواقع السياحية الثقافية ( الاثرية والتاريخية ) </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normAutofit/>
          </a:bodyPr>
          <a:lstStyle/>
          <a:p>
            <a:pPr marL="0" indent="0">
              <a:buNone/>
            </a:pPr>
            <a:r>
              <a:rPr lang="ar-IQ" dirty="0" smtClean="0"/>
              <a:t>يلعب الجانب الثقافي دورا بارزا في دفع الكثير من الزوار لزيارة مثل هذه المواقع لغرض الاطلاع على اصالة وطبيعة الشعوب والتعرف على تاريخهم وحضارتهم ، الى جانب الاطلاع على العادات والتقاليد الاجتماعية السائدة . اذ تستهوي الاماكن المشهورة في التاريخ الحضاري العريق و الاثار الكبيرة التي خلفتها الحضارات القديمة المختلفة العديد من الزوار وتشمل هذه المواقع المعابد والمتاحف والقلاع والحصون .</a:t>
            </a:r>
          </a:p>
          <a:p>
            <a:pPr marL="0" indent="0">
              <a:buNone/>
            </a:pPr>
            <a:endParaRPr lang="ar-IQ" dirty="0"/>
          </a:p>
        </p:txBody>
      </p:sp>
    </p:spTree>
    <p:extLst>
      <p:ext uri="{BB962C8B-B14F-4D97-AF65-F5344CB8AC3E}">
        <p14:creationId xmlns:p14="http://schemas.microsoft.com/office/powerpoint/2010/main" val="1274049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417638"/>
          </a:xfrm>
          <a:solidFill>
            <a:schemeClr val="bg1"/>
          </a:solidFill>
        </p:spPr>
        <p:txBody>
          <a:bodyPr>
            <a:normAutofit/>
          </a:bodyPr>
          <a:lstStyle/>
          <a:p>
            <a:r>
              <a:rPr lang="ar-IQ" dirty="0" smtClean="0"/>
              <a:t>خامساً : مواقع السياحة الدينية </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lstStyle/>
          <a:p>
            <a:pPr marL="0" indent="0">
              <a:buNone/>
            </a:pPr>
            <a:r>
              <a:rPr lang="ar-IQ" sz="4000" dirty="0" smtClean="0"/>
              <a:t>تشكل المراسيم والاحتفالات الدينية وزيارة الاماكن الدينية المقدسة اهم الدوافع للسياح لزيارة مثل هذه المواقع . اذ تشهد مثل هذه المواقع زيارة الملايين من الناس خلال مناسبات ومواسم محددة لأداء واجباتهم الدينية . وتتسم هذه المواقع ولمختلف الديانات بالطرز المعمارية المميزة والفخامة في البناء .</a:t>
            </a:r>
          </a:p>
          <a:p>
            <a:pPr marL="0" indent="0">
              <a:buNone/>
            </a:pPr>
            <a:endParaRPr lang="ar-IQ" dirty="0"/>
          </a:p>
        </p:txBody>
      </p:sp>
    </p:spTree>
    <p:extLst>
      <p:ext uri="{BB962C8B-B14F-4D97-AF65-F5344CB8AC3E}">
        <p14:creationId xmlns:p14="http://schemas.microsoft.com/office/powerpoint/2010/main" val="2958852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417638"/>
          </a:xfrm>
          <a:solidFill>
            <a:schemeClr val="bg1"/>
          </a:solidFill>
        </p:spPr>
        <p:txBody>
          <a:bodyPr>
            <a:normAutofit/>
          </a:bodyPr>
          <a:lstStyle/>
          <a:p>
            <a:r>
              <a:rPr lang="ar-IQ" dirty="0" smtClean="0"/>
              <a:t>سادساً : المخيمات السياحية </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normAutofit fontScale="92500" lnSpcReduction="20000"/>
          </a:bodyPr>
          <a:lstStyle/>
          <a:p>
            <a:pPr marL="0" indent="0">
              <a:buNone/>
            </a:pPr>
            <a:r>
              <a:rPr lang="ar-IQ" dirty="0" smtClean="0"/>
              <a:t>التخييم بالإنكليزية </a:t>
            </a:r>
            <a:r>
              <a:rPr lang="en-US" dirty="0" smtClean="0"/>
              <a:t>camping ، </a:t>
            </a:r>
            <a:r>
              <a:rPr lang="ar-IQ" dirty="0" smtClean="0"/>
              <a:t>هو نوع شائع من أنواع الترويح خارج البيت. وتتيح الأنواع المختلفة من المخيمات فرصًا ليستمتع الناس بقضاء وقت طيب في بيئة طبيعية بتكلفة زهيدة. وتتفاوت رحلات المخيمات بين قضاء ليلة في خيمة بأحد مواقع المخيمات أثناء إجازة سياحية، وقضاء عدة أسابيع في أماكن خالية نقية، وقد يلجأ المخيمون للإقامة في مقر على الساحل أو في البر، أو ربما يزورون الغابات أو الصحارى أو البحيرات أو الجبال. </a:t>
            </a:r>
          </a:p>
          <a:p>
            <a:pPr marL="0" indent="0">
              <a:buNone/>
            </a:pPr>
            <a:r>
              <a:rPr lang="ar-IQ" b="1" dirty="0" smtClean="0"/>
              <a:t>المخيم السياحي </a:t>
            </a:r>
            <a:r>
              <a:rPr lang="ar-IQ" u="sng" dirty="0" smtClean="0"/>
              <a:t>وهو كل مخيم تقيمه المنشأة السياحية في المناطق الصحراوية أو الجبلية أو الساحلية أو الوديان</a:t>
            </a:r>
            <a:r>
              <a:rPr lang="ar-IQ" dirty="0" smtClean="0"/>
              <a:t>، ويقدم لرواده خدمات الطعام والشراب وأية خدمات ترويحية أو فنية أو أنشطة رياضية لقاء مقابل مادي ويكون حاصلا على الترخيص السياحي اللازم من الهيئة لمزاولة هذا النشاط، ويجوز تقديم خدمات المبيت في المخيم السياحي اللازم من الهيئة لمزاولة هذا النشاط، وفقا للترخيص الممنوح للمنشأة بهذا الشأن. </a:t>
            </a:r>
          </a:p>
          <a:p>
            <a:pPr marL="0" indent="0">
              <a:buNone/>
            </a:pPr>
            <a:endParaRPr lang="ar-IQ" dirty="0"/>
          </a:p>
        </p:txBody>
      </p:sp>
    </p:spTree>
    <p:extLst>
      <p:ext uri="{BB962C8B-B14F-4D97-AF65-F5344CB8AC3E}">
        <p14:creationId xmlns:p14="http://schemas.microsoft.com/office/powerpoint/2010/main" val="172393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1036</Words>
  <Application>Microsoft Office PowerPoint</Application>
  <PresentationFormat>عرض على الشاشة (3:4)‏</PresentationFormat>
  <Paragraphs>44</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Times New Roman</vt:lpstr>
      <vt:lpstr>نسق Office</vt:lpstr>
      <vt:lpstr>تحليل المواقع السياحية المرحلة الرابعة الدراسة المسائية</vt:lpstr>
      <vt:lpstr>المحاضرة الثالثة انواع المواقع السياحية</vt:lpstr>
      <vt:lpstr>انواع المواقع السياحية </vt:lpstr>
      <vt:lpstr>أولاً : مواقع العلاج والحمامات البحرية </vt:lpstr>
      <vt:lpstr>ثانياً : مواقع الاستجمام الصيفي </vt:lpstr>
      <vt:lpstr>ثالثاً : مواقع الرياضة الشتوية </vt:lpstr>
      <vt:lpstr>رابعاً : المواقع السياحية الثقافية ( الاثرية والتاريخية ) </vt:lpstr>
      <vt:lpstr>خامساً : مواقع السياحة الدينية </vt:lpstr>
      <vt:lpstr>سادساً : المخيمات السياحية </vt:lpstr>
      <vt:lpstr>سابعاً : المحميات </vt:lpstr>
      <vt:lpstr>الفوائد والمميزات التي يمكن ان تحققها المحميات من حيث الجوانب المادية والمعنوية والحيوية ومنها: </vt:lpstr>
      <vt:lpstr>ثامناً : اماكن سياحية اخرى </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9</cp:revision>
  <dcterms:created xsi:type="dcterms:W3CDTF">2020-04-14T12:45:56Z</dcterms:created>
  <dcterms:modified xsi:type="dcterms:W3CDTF">2024-03-25T15:23:51Z</dcterms:modified>
</cp:coreProperties>
</file>