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6" r:id="rId3"/>
    <p:sldId id="258" r:id="rId4"/>
    <p:sldId id="259" r:id="rId5"/>
    <p:sldId id="260" r:id="rId6"/>
    <p:sldId id="261" r:id="rId7"/>
    <p:sldId id="262" r:id="rId8"/>
    <p:sldId id="263" r:id="rId9"/>
    <p:sldId id="267"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2338834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1321545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120159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2546484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341805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5F307E7-368D-4297-B26D-15858294896A}"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3121564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5F307E7-368D-4297-B26D-15858294896A}" type="datetimeFigureOut">
              <a:rPr lang="ar-IQ" smtClean="0"/>
              <a:t>16/09/1445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1341174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5F307E7-368D-4297-B26D-15858294896A}" type="datetimeFigureOut">
              <a:rPr lang="ar-IQ" smtClean="0"/>
              <a:t>16/09/1445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536202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5F307E7-368D-4297-B26D-15858294896A}" type="datetimeFigureOut">
              <a:rPr lang="ar-IQ" smtClean="0"/>
              <a:t>16/09/1445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1443161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F307E7-368D-4297-B26D-15858294896A}"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2358419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F307E7-368D-4297-B26D-15858294896A}"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97632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5F307E7-368D-4297-B26D-15858294896A}" type="datetimeFigureOut">
              <a:rPr lang="ar-IQ" smtClean="0"/>
              <a:t>16/09/1445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8FC66F5-9912-4506-8793-23F85A553036}" type="slidenum">
              <a:rPr lang="ar-IQ" smtClean="0"/>
              <a:t>‹#›</a:t>
            </a:fld>
            <a:endParaRPr lang="ar-IQ"/>
          </a:p>
        </p:txBody>
      </p:sp>
    </p:spTree>
    <p:extLst>
      <p:ext uri="{BB962C8B-B14F-4D97-AF65-F5344CB8AC3E}">
        <p14:creationId xmlns:p14="http://schemas.microsoft.com/office/powerpoint/2010/main" val="3171401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356992"/>
          </a:xfrm>
          <a:solidFill>
            <a:schemeClr val="bg1"/>
          </a:solidFill>
        </p:spPr>
        <p:txBody>
          <a:bodyPr>
            <a:normAutofit/>
          </a:bodyPr>
          <a:lstStyle/>
          <a:p>
            <a:r>
              <a:rPr lang="ar-IQ" dirty="0" smtClean="0"/>
              <a:t>تحليل المواقع السياحية</a:t>
            </a:r>
            <a:br>
              <a:rPr lang="ar-IQ" dirty="0" smtClean="0"/>
            </a:br>
            <a:r>
              <a:rPr lang="ar-IQ" dirty="0" smtClean="0"/>
              <a:t>المرحلة الرابعة</a:t>
            </a:r>
            <a:br>
              <a:rPr lang="ar-IQ" dirty="0" smtClean="0"/>
            </a:br>
            <a:r>
              <a:rPr lang="ar-IQ" dirty="0" smtClean="0"/>
              <a:t>الدراسة المسائية</a:t>
            </a:r>
            <a:endParaRPr lang="ar-IQ" dirty="0"/>
          </a:p>
        </p:txBody>
      </p:sp>
      <p:sp>
        <p:nvSpPr>
          <p:cNvPr id="3" name="عنصر نائب للمحتوى 2"/>
          <p:cNvSpPr>
            <a:spLocks noGrp="1"/>
          </p:cNvSpPr>
          <p:nvPr>
            <p:ph idx="1"/>
          </p:nvPr>
        </p:nvSpPr>
        <p:spPr>
          <a:xfrm>
            <a:off x="0" y="3356992"/>
            <a:ext cx="9144000" cy="3501008"/>
          </a:xfrm>
          <a:solidFill>
            <a:schemeClr val="bg1"/>
          </a:solidFill>
        </p:spPr>
        <p:txBody>
          <a:bodyPr/>
          <a:lstStyle/>
          <a:p>
            <a:pPr marL="0" indent="0">
              <a:buNone/>
            </a:pPr>
            <a:endParaRPr lang="ar-SA" dirty="0" smtClean="0"/>
          </a:p>
          <a:p>
            <a:pPr marL="0" indent="0" algn="ctr">
              <a:buNone/>
            </a:pPr>
            <a:r>
              <a:rPr lang="ar-IQ" b="1" dirty="0" smtClean="0"/>
              <a:t>مدرس المادة</a:t>
            </a:r>
          </a:p>
          <a:p>
            <a:pPr marL="0" indent="0" algn="ctr">
              <a:buNone/>
            </a:pPr>
            <a:r>
              <a:rPr lang="ar-IQ" b="1" dirty="0" smtClean="0"/>
              <a:t>م.م ناموس حميد</a:t>
            </a:r>
          </a:p>
          <a:p>
            <a:pPr marL="0" indent="0" algn="ctr">
              <a:buNone/>
            </a:pPr>
            <a:endParaRPr lang="ar-IQ" dirty="0"/>
          </a:p>
        </p:txBody>
      </p:sp>
    </p:spTree>
    <p:extLst>
      <p:ext uri="{BB962C8B-B14F-4D97-AF65-F5344CB8AC3E}">
        <p14:creationId xmlns:p14="http://schemas.microsoft.com/office/powerpoint/2010/main" val="4196731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060848"/>
          </a:xfrm>
          <a:solidFill>
            <a:schemeClr val="bg1"/>
          </a:solidFill>
        </p:spPr>
        <p:txBody>
          <a:bodyPr/>
          <a:lstStyle/>
          <a:p>
            <a:r>
              <a:rPr lang="ar-IQ" b="1" dirty="0" smtClean="0"/>
              <a:t>المحاضرة الرابعة</a:t>
            </a:r>
            <a:br>
              <a:rPr lang="ar-IQ" b="1" dirty="0" smtClean="0"/>
            </a:br>
            <a:r>
              <a:rPr lang="ar-IQ" b="1" dirty="0" smtClean="0"/>
              <a:t>مـواقـــع الـــتـــــراث الـعـــالـمــــي</a:t>
            </a:r>
            <a:endParaRPr lang="ar-IQ" b="1" dirty="0"/>
          </a:p>
        </p:txBody>
      </p:sp>
      <p:sp>
        <p:nvSpPr>
          <p:cNvPr id="3" name="عنصر نائب للمحتوى 2"/>
          <p:cNvSpPr>
            <a:spLocks noGrp="1"/>
          </p:cNvSpPr>
          <p:nvPr>
            <p:ph idx="1"/>
          </p:nvPr>
        </p:nvSpPr>
        <p:spPr>
          <a:xfrm>
            <a:off x="0" y="2060848"/>
            <a:ext cx="9144000" cy="4797152"/>
          </a:xfrm>
          <a:solidFill>
            <a:schemeClr val="bg1"/>
          </a:solidFill>
        </p:spPr>
        <p:txBody>
          <a:bodyPr>
            <a:normAutofit/>
          </a:bodyPr>
          <a:lstStyle/>
          <a:p>
            <a:pPr marL="0" indent="0">
              <a:buNone/>
            </a:pPr>
            <a:endParaRPr lang="ar-IQ" sz="4400" b="1" dirty="0" smtClean="0"/>
          </a:p>
          <a:p>
            <a:pPr marL="0" indent="0">
              <a:buNone/>
            </a:pPr>
            <a:r>
              <a:rPr lang="ar-IQ" sz="4400" b="1" dirty="0" smtClean="0"/>
              <a:t>1 – </a:t>
            </a:r>
            <a:r>
              <a:rPr lang="ar-IQ" sz="4400" b="1" dirty="0"/>
              <a:t>اتفاقية حماية التراث العالمي الثقافي والطبيعي</a:t>
            </a:r>
            <a:endParaRPr lang="ar-IQ" sz="4400" b="1" dirty="0" smtClean="0"/>
          </a:p>
          <a:p>
            <a:pPr marL="0" indent="0">
              <a:buNone/>
            </a:pPr>
            <a:r>
              <a:rPr lang="ar-IQ" sz="4400" b="1" dirty="0" smtClean="0"/>
              <a:t>2 – </a:t>
            </a:r>
            <a:r>
              <a:rPr lang="ar-IQ" sz="4400" b="1" dirty="0"/>
              <a:t>معايير القيمة العالمية </a:t>
            </a:r>
            <a:r>
              <a:rPr lang="ar-IQ" sz="4400" b="1" dirty="0" smtClean="0"/>
              <a:t>الاستثنائية</a:t>
            </a:r>
          </a:p>
        </p:txBody>
      </p:sp>
    </p:spTree>
    <p:extLst>
      <p:ext uri="{BB962C8B-B14F-4D97-AF65-F5344CB8AC3E}">
        <p14:creationId xmlns:p14="http://schemas.microsoft.com/office/powerpoint/2010/main" val="17616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1"/>
          </a:solidFill>
        </p:spPr>
        <p:txBody>
          <a:bodyPr>
            <a:normAutofit fontScale="90000"/>
          </a:bodyPr>
          <a:lstStyle/>
          <a:p>
            <a:r>
              <a:rPr lang="ar-IQ" dirty="0" smtClean="0"/>
              <a:t/>
            </a:r>
            <a:br>
              <a:rPr lang="ar-IQ" dirty="0" smtClean="0"/>
            </a:br>
            <a:r>
              <a:rPr lang="ar-IQ" dirty="0" smtClean="0"/>
              <a:t>اتفاقية </a:t>
            </a:r>
            <a:r>
              <a:rPr lang="ar-IQ" dirty="0"/>
              <a:t>حماية التراث العالمي الثقافي والطبيعي</a:t>
            </a:r>
            <a:br>
              <a:rPr lang="ar-IQ" dirty="0"/>
            </a:br>
            <a:endParaRPr lang="ar-IQ" dirty="0"/>
          </a:p>
        </p:txBody>
      </p:sp>
      <p:sp>
        <p:nvSpPr>
          <p:cNvPr id="3" name="عنصر نائب للمحتوى 2"/>
          <p:cNvSpPr>
            <a:spLocks noGrp="1"/>
          </p:cNvSpPr>
          <p:nvPr>
            <p:ph idx="1"/>
          </p:nvPr>
        </p:nvSpPr>
        <p:spPr>
          <a:xfrm>
            <a:off x="0" y="1412776"/>
            <a:ext cx="9144000" cy="5445224"/>
          </a:xfrm>
          <a:solidFill>
            <a:schemeClr val="bg1"/>
          </a:solidFill>
        </p:spPr>
        <p:txBody>
          <a:bodyPr>
            <a:normAutofit/>
          </a:bodyPr>
          <a:lstStyle/>
          <a:p>
            <a:pPr marL="0" indent="0">
              <a:buNone/>
            </a:pPr>
            <a:r>
              <a:rPr lang="ar-IQ" b="1" dirty="0"/>
              <a:t>يُعرف التراث بمفهومه البسيط على أنه خلاصة ما تُخلفه الأجيال السالفة للأجيال اللاحقة، أو ما يُخلفه الأجداد كي ينهل منه </a:t>
            </a:r>
            <a:r>
              <a:rPr lang="ar-IQ" b="1" dirty="0" smtClean="0"/>
              <a:t>الأحفاد.</a:t>
            </a:r>
          </a:p>
          <a:p>
            <a:pPr marL="0" indent="0">
              <a:buNone/>
            </a:pPr>
            <a:r>
              <a:rPr lang="ar-IQ" dirty="0" smtClean="0"/>
              <a:t> </a:t>
            </a:r>
            <a:r>
              <a:rPr lang="ar-IQ" dirty="0"/>
              <a:t>ويُضيف إليه جيل بعد جيل من خبرات حياته، على أي شكل كان من خلال العمارة أو الكتابة أو النقش أو الحاجات أو المصنوعات. أو هو بمعنى آخر «نتاج شعب أو جماعة تعيش في مكان معين وتعتقد وتمارس وتصنع أموراً خاصة في زمن خاص». فالتراث إذا معين ثري لا ينضب من المعرفة، ومصدر الهوية. والتراث في الحضارة بمثابة الجذور في الشجرة، وكلما غاصت وتفرعت الجذور كانت الشجرة أقوى وأثبت وأقدر على مواجهة تقلبات الزمن. </a:t>
            </a:r>
          </a:p>
        </p:txBody>
      </p:sp>
    </p:spTree>
    <p:extLst>
      <p:ext uri="{BB962C8B-B14F-4D97-AF65-F5344CB8AC3E}">
        <p14:creationId xmlns:p14="http://schemas.microsoft.com/office/powerpoint/2010/main" val="3001248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852936"/>
          </a:xfrm>
          <a:solidFill>
            <a:schemeClr val="bg1"/>
          </a:solidFill>
        </p:spPr>
        <p:txBody>
          <a:bodyPr>
            <a:noAutofit/>
          </a:bodyPr>
          <a:lstStyle/>
          <a:p>
            <a:pPr algn="r"/>
            <a:r>
              <a:rPr lang="ar-IQ" sz="3200" dirty="0"/>
              <a:t>ولكي يمكن قدر الامكان تقدير وحماية أثمَـن كنوز البشرية، الطبيعية والفنية والتاريخية والثقافية، ونقلها سليمة إلى الأجيال القادمة"، وحفظها وعرضها على النحو الملائم ، تبنت اليونسكو اتفاقية حماية التراث العالمي الثقافي والطبيعي في 16 تشرين الثاني عام 1972 في مؤتمرها السابع عشر في باريس ، ودخلت هذه الاتفاقية حيز التنفيذ في 17 كانون الأول عام 1975.</a:t>
            </a:r>
          </a:p>
        </p:txBody>
      </p:sp>
      <p:sp>
        <p:nvSpPr>
          <p:cNvPr id="3" name="عنصر نائب للمحتوى 2"/>
          <p:cNvSpPr>
            <a:spLocks noGrp="1"/>
          </p:cNvSpPr>
          <p:nvPr>
            <p:ph idx="1"/>
          </p:nvPr>
        </p:nvSpPr>
        <p:spPr>
          <a:xfrm>
            <a:off x="0" y="2852936"/>
            <a:ext cx="9144000" cy="4005064"/>
          </a:xfrm>
          <a:solidFill>
            <a:schemeClr val="bg1"/>
          </a:solidFill>
        </p:spPr>
        <p:txBody>
          <a:bodyPr>
            <a:normAutofit fontScale="85000" lnSpcReduction="20000"/>
          </a:bodyPr>
          <a:lstStyle/>
          <a:p>
            <a:pPr marL="0" indent="0">
              <a:buNone/>
            </a:pPr>
            <a:r>
              <a:rPr lang="ar-IQ" sz="4200" b="1" dirty="0"/>
              <a:t>حددت المادة (1) من الاتفاقية التراث الثقافي بأنه :</a:t>
            </a:r>
          </a:p>
          <a:p>
            <a:r>
              <a:rPr lang="ar-IQ" dirty="0" smtClean="0"/>
              <a:t>الاثار </a:t>
            </a:r>
            <a:r>
              <a:rPr lang="ar-IQ" dirty="0"/>
              <a:t>: الاعمال المعمارية ، اعمال النحت والتصوير على المباني ، النقوش ، الكهوف ومجموعة المعالم التي لها جميعا قيمة عالمية استثنائية من وجهة نظر التاريخ والفن والعلم .</a:t>
            </a:r>
          </a:p>
          <a:p>
            <a:r>
              <a:rPr lang="ar-IQ" dirty="0" smtClean="0"/>
              <a:t>المجمعات </a:t>
            </a:r>
            <a:r>
              <a:rPr lang="ar-IQ" dirty="0"/>
              <a:t>: مجموعة المباني المنعزلة او المتصلة التي لها بسبب عمارتها أ</a:t>
            </a:r>
            <a:r>
              <a:rPr lang="ar-IQ" dirty="0" smtClean="0"/>
              <a:t>و تناسقها أو </a:t>
            </a:r>
            <a:r>
              <a:rPr lang="ar-IQ" dirty="0"/>
              <a:t>اندماجها في منظر طبيعي قيمة عالمية استثنائية من وجهة نظر التاريخ والفن والعلم</a:t>
            </a:r>
          </a:p>
          <a:p>
            <a:r>
              <a:rPr lang="ar-IQ" dirty="0" smtClean="0"/>
              <a:t>المواقع </a:t>
            </a:r>
            <a:r>
              <a:rPr lang="ar-IQ" dirty="0"/>
              <a:t>: اعمال الانسان او الاعمال المشتركة بين الانسان والطبيعة ، وكذلك المناطق التي فيها مواقع اثرية قيمة عالمية استثنائية من وجهة النظر التاريخية والجمالية </a:t>
            </a:r>
            <a:r>
              <a:rPr lang="ar-IQ" dirty="0" smtClean="0"/>
              <a:t> والاثنولوجية </a:t>
            </a:r>
            <a:r>
              <a:rPr lang="ar-IQ" dirty="0"/>
              <a:t>.</a:t>
            </a:r>
          </a:p>
          <a:p>
            <a:endParaRPr lang="ar-IQ" dirty="0"/>
          </a:p>
        </p:txBody>
      </p:sp>
    </p:spTree>
    <p:extLst>
      <p:ext uri="{BB962C8B-B14F-4D97-AF65-F5344CB8AC3E}">
        <p14:creationId xmlns:p14="http://schemas.microsoft.com/office/powerpoint/2010/main" val="1781394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212976"/>
          </a:xfrm>
          <a:solidFill>
            <a:schemeClr val="bg1"/>
          </a:solidFill>
        </p:spPr>
        <p:txBody>
          <a:bodyPr>
            <a:noAutofit/>
          </a:bodyPr>
          <a:lstStyle/>
          <a:p>
            <a:pPr algn="r"/>
            <a:r>
              <a:rPr lang="ar-IQ" sz="3200" b="1" dirty="0"/>
              <a:t>ويعني التراث الطبيعي حسب المادة (2)  من هذه الاتفاقية </a:t>
            </a:r>
            <a:r>
              <a:rPr lang="ar-IQ" sz="2400" dirty="0"/>
              <a:t/>
            </a:r>
            <a:br>
              <a:rPr lang="ar-IQ" sz="2400" dirty="0"/>
            </a:br>
            <a:r>
              <a:rPr lang="ar-IQ" sz="2400" dirty="0" smtClean="0"/>
              <a:t>-المعالم </a:t>
            </a:r>
            <a:r>
              <a:rPr lang="ar-IQ" sz="2400" dirty="0"/>
              <a:t>الطبيعية </a:t>
            </a:r>
            <a:r>
              <a:rPr lang="ar-IQ" sz="2400" dirty="0" smtClean="0"/>
              <a:t>المتألفة </a:t>
            </a:r>
            <a:r>
              <a:rPr lang="ar-IQ" sz="2400" dirty="0"/>
              <a:t>من التشكلات الفيزيائية او البيولوجية او من مجموعات هذه التشكلات التي لها قيمة عالمية استثنائية من وجهة النظر الجمالية او العلمية .</a:t>
            </a:r>
            <a:br>
              <a:rPr lang="ar-IQ" sz="2400" dirty="0"/>
            </a:br>
            <a:r>
              <a:rPr lang="ar-IQ" sz="2400" dirty="0" smtClean="0"/>
              <a:t>-التشكلات </a:t>
            </a:r>
            <a:r>
              <a:rPr lang="ar-IQ" sz="2400" dirty="0"/>
              <a:t>الجيولوجية او الفيزيوغرافية والمناطق المحددة بدقة مؤلفة موطن الاجناس الحيوانية او النباتية المهددة التي لها قيمة عالمية استثنائية من وجهة نظر العلم او المحافظة على الثروات </a:t>
            </a:r>
            <a:br>
              <a:rPr lang="ar-IQ" sz="2400" dirty="0"/>
            </a:br>
            <a:r>
              <a:rPr lang="ar-IQ" sz="2400" dirty="0" smtClean="0"/>
              <a:t>-المناطق </a:t>
            </a:r>
            <a:r>
              <a:rPr lang="ar-IQ" sz="2400" dirty="0"/>
              <a:t>الطبيعية او المناطق الطبيعية المحددة بدقة التي لها قيمة عالمية استثنائية من وجهة نظر العلم او المحافظة على الثروات او الجمال الطبيعي </a:t>
            </a:r>
            <a:br>
              <a:rPr lang="ar-IQ" sz="2400" dirty="0"/>
            </a:br>
            <a:endParaRPr lang="ar-IQ" sz="2400" dirty="0"/>
          </a:p>
        </p:txBody>
      </p:sp>
      <p:sp>
        <p:nvSpPr>
          <p:cNvPr id="3" name="عنصر نائب للمحتوى 2"/>
          <p:cNvSpPr>
            <a:spLocks noGrp="1"/>
          </p:cNvSpPr>
          <p:nvPr>
            <p:ph idx="1"/>
          </p:nvPr>
        </p:nvSpPr>
        <p:spPr>
          <a:xfrm>
            <a:off x="0" y="3212976"/>
            <a:ext cx="9144000" cy="3645024"/>
          </a:xfrm>
          <a:solidFill>
            <a:schemeClr val="bg1"/>
          </a:solidFill>
        </p:spPr>
        <p:txBody>
          <a:bodyPr>
            <a:normAutofit lnSpcReduction="10000"/>
          </a:bodyPr>
          <a:lstStyle/>
          <a:p>
            <a:pPr marL="0" indent="0">
              <a:buNone/>
            </a:pPr>
            <a:r>
              <a:rPr lang="ar-IQ" dirty="0"/>
              <a:t>وتعد لجنة التراث العالمي الجهة الرئيسة المسؤولة عن تنفيذ الاتفاقية وهي تتألف من 21 دولة من الدول الأطراف في اتفاقية التراث العالمي وتجتمع مرة واحدة سنوياً للنظر في تحديد إمكانية تسجيل الممتلكات </a:t>
            </a:r>
            <a:r>
              <a:rPr lang="ar-IQ" dirty="0" smtClean="0"/>
              <a:t>المرشحة </a:t>
            </a:r>
            <a:r>
              <a:rPr lang="ar-IQ" dirty="0"/>
              <a:t>على قائمة التراث العالمي ، وقد قسمت اللجنة البلدان إلى خمس مناطق جغرافية هي أفريقيا، والدول العربية (التي تتألف من شمال أفريقيا والشرق الأوسط)، آسيا والمحيط الهادئ (وتضم أستراليا </a:t>
            </a:r>
            <a:r>
              <a:rPr lang="ar-IQ" dirty="0" smtClean="0"/>
              <a:t>و أوقيانيا</a:t>
            </a:r>
            <a:r>
              <a:rPr lang="ar-IQ" dirty="0"/>
              <a:t>)، أوروبا وأمريكا الشمالية، وأمريكا اللاتينية ومنطقة البحر الكاريبي، روسيا ودول القوقاز تصنف لأوروبا</a:t>
            </a:r>
            <a:r>
              <a:rPr lang="ar-IQ" dirty="0" smtClean="0"/>
              <a:t>.</a:t>
            </a:r>
            <a:endParaRPr lang="ar-IQ" dirty="0"/>
          </a:p>
        </p:txBody>
      </p:sp>
    </p:spTree>
    <p:extLst>
      <p:ext uri="{BB962C8B-B14F-4D97-AF65-F5344CB8AC3E}">
        <p14:creationId xmlns:p14="http://schemas.microsoft.com/office/powerpoint/2010/main" val="322193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1"/>
          </a:solidFill>
        </p:spPr>
        <p:txBody>
          <a:bodyPr/>
          <a:lstStyle/>
          <a:p>
            <a:r>
              <a:rPr lang="ar-IQ" dirty="0"/>
              <a:t>معايير القيمة العالمية الاستثنائية</a:t>
            </a:r>
          </a:p>
        </p:txBody>
      </p:sp>
      <p:sp>
        <p:nvSpPr>
          <p:cNvPr id="3" name="عنصر نائب للمحتوى 2"/>
          <p:cNvSpPr>
            <a:spLocks noGrp="1"/>
          </p:cNvSpPr>
          <p:nvPr>
            <p:ph idx="1"/>
          </p:nvPr>
        </p:nvSpPr>
        <p:spPr>
          <a:xfrm>
            <a:off x="0" y="1412776"/>
            <a:ext cx="9144000" cy="5445224"/>
          </a:xfrm>
          <a:solidFill>
            <a:schemeClr val="bg1"/>
          </a:solidFill>
        </p:spPr>
        <p:txBody>
          <a:bodyPr/>
          <a:lstStyle/>
          <a:p>
            <a:pPr marL="0" indent="0">
              <a:buNone/>
            </a:pPr>
            <a:r>
              <a:rPr lang="ar-IQ" dirty="0"/>
              <a:t> لقد وضعت لجنة التراث العالمي معايير محددة لتسجيل الممتلكات في قائمة التراث العالمي وتقديم المساعدة الدولية في إطار صندوق التراث </a:t>
            </a:r>
            <a:r>
              <a:rPr lang="ar-IQ" dirty="0" smtClean="0"/>
              <a:t>العالمي.</a:t>
            </a:r>
          </a:p>
          <a:p>
            <a:pPr marL="0" indent="0">
              <a:buNone/>
            </a:pPr>
            <a:r>
              <a:rPr lang="ar-IQ" dirty="0" smtClean="0"/>
              <a:t>هذه </a:t>
            </a:r>
            <a:r>
              <a:rPr lang="ar-IQ" dirty="0"/>
              <a:t>المعايير مضمّنة في وثيقة </a:t>
            </a:r>
            <a:r>
              <a:rPr lang="ar-IQ" b="1" dirty="0"/>
              <a:t>"المبادئ التوجيهية لتنفيذ اتفاقية التراث </a:t>
            </a:r>
            <a:r>
              <a:rPr lang="ar-IQ" b="1" dirty="0" smtClean="0"/>
              <a:t>العالمي" ، </a:t>
            </a:r>
            <a:r>
              <a:rPr lang="ar-IQ" dirty="0"/>
              <a:t>وحتى نهاية عام 2004 كان هناك ستة معايير للتراث الثقافي وأربعة معايير للتراث الطبيعي، وفي عام 2005 تم تعديل تلك المعايير لتصبح مجموعة واحدة من عشرة معايير ، والمواقع المرشحة يجب أن تكون ذات "قيمة عالمية استثنائية" وتستوفى على الأقل واحدًا من تلك المعايير العشرة </a:t>
            </a:r>
            <a:r>
              <a:rPr lang="ar-IQ" dirty="0" smtClean="0"/>
              <a:t>.</a:t>
            </a:r>
            <a:endParaRPr lang="ar-IQ" dirty="0"/>
          </a:p>
        </p:txBody>
      </p:sp>
    </p:spTree>
    <p:extLst>
      <p:ext uri="{BB962C8B-B14F-4D97-AF65-F5344CB8AC3E}">
        <p14:creationId xmlns:p14="http://schemas.microsoft.com/office/powerpoint/2010/main" val="429654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60648"/>
          </a:xfrm>
          <a:solidFill>
            <a:schemeClr val="accent2">
              <a:lumMod val="60000"/>
              <a:lumOff val="40000"/>
            </a:schemeClr>
          </a:solidFill>
        </p:spPr>
        <p:txBody>
          <a:bodyPr>
            <a:normAutofit fontScale="90000"/>
          </a:bodyPr>
          <a:lstStyle/>
          <a:p>
            <a:pPr algn="r"/>
            <a:r>
              <a:rPr lang="ar-IQ" sz="3200" b="1" dirty="0" smtClean="0"/>
              <a:t> </a:t>
            </a:r>
            <a:endParaRPr lang="ar-IQ" sz="3200" b="1" dirty="0"/>
          </a:p>
        </p:txBody>
      </p:sp>
      <p:sp>
        <p:nvSpPr>
          <p:cNvPr id="3" name="عنصر نائب للمحتوى 2"/>
          <p:cNvSpPr>
            <a:spLocks noGrp="1"/>
          </p:cNvSpPr>
          <p:nvPr>
            <p:ph idx="1"/>
          </p:nvPr>
        </p:nvSpPr>
        <p:spPr>
          <a:xfrm>
            <a:off x="0" y="116632"/>
            <a:ext cx="9144000" cy="6741368"/>
          </a:xfrm>
          <a:solidFill>
            <a:schemeClr val="bg1"/>
          </a:solidFill>
        </p:spPr>
        <p:txBody>
          <a:bodyPr>
            <a:noAutofit/>
          </a:bodyPr>
          <a:lstStyle/>
          <a:p>
            <a:pPr marL="0" indent="0">
              <a:buNone/>
            </a:pPr>
            <a:r>
              <a:rPr lang="ar-IQ" sz="2400" b="1" dirty="0">
                <a:solidFill>
                  <a:prstClr val="black"/>
                </a:solidFill>
                <a:cs typeface="Times New Roman" panose="02020603050405020304" pitchFamily="18" charset="0"/>
              </a:rPr>
              <a:t>ولكي يعتبر ممتلك ما ذو قيمة عالمية استثنائية يجب أن يستوفي واحد من المعايير الاتية</a:t>
            </a:r>
            <a:endParaRPr lang="ar-IQ" sz="2400" dirty="0" smtClean="0"/>
          </a:p>
          <a:p>
            <a:pPr marL="0" indent="0">
              <a:buNone/>
            </a:pPr>
            <a:r>
              <a:rPr lang="ar-IQ" sz="2400" dirty="0"/>
              <a:t>1</a:t>
            </a:r>
            <a:r>
              <a:rPr lang="ar-IQ" sz="2400" dirty="0" smtClean="0"/>
              <a:t>-تمثّل </a:t>
            </a:r>
            <a:r>
              <a:rPr lang="ar-IQ" sz="2400" dirty="0"/>
              <a:t>إحدى روائع العقل البشري المبدع. </a:t>
            </a:r>
          </a:p>
          <a:p>
            <a:pPr marL="0" indent="0">
              <a:buNone/>
            </a:pPr>
            <a:r>
              <a:rPr lang="ar-IQ" sz="2400" dirty="0" smtClean="0"/>
              <a:t>2-تتجلى </a:t>
            </a:r>
            <a:r>
              <a:rPr lang="ar-IQ" sz="2400" dirty="0"/>
              <a:t>فيها تأثيرات متبادلة قوية جرت على امتداد فترة من الزمن أو داخل منطقة ثقافية معينة من العالم تتعلق بتطور الهندسة المعمارية أو التكنولوجيا أو الصروح الفنية أو تخطيط المدن أو تصميم المناظر الطبيعية.</a:t>
            </a:r>
          </a:p>
          <a:p>
            <a:pPr marL="0" indent="0">
              <a:buNone/>
            </a:pPr>
            <a:r>
              <a:rPr lang="ar-IQ" sz="2400" dirty="0" smtClean="0"/>
              <a:t>3- </a:t>
            </a:r>
            <a:r>
              <a:rPr lang="ar-IQ" sz="2400" dirty="0"/>
              <a:t>تقف شاهدا فريدا او على الاقل استثنائيا على تقليد ثقافي أو على حضارة لاتزال حية او حضارة مندثرة </a:t>
            </a:r>
          </a:p>
          <a:p>
            <a:pPr marL="0" indent="0">
              <a:buNone/>
            </a:pPr>
            <a:r>
              <a:rPr lang="ar-IQ" sz="2400" dirty="0" smtClean="0"/>
              <a:t>4-يكون </a:t>
            </a:r>
            <a:r>
              <a:rPr lang="ar-IQ" sz="2400" dirty="0"/>
              <a:t>نموذجا بارزا من البناء أو لمجمع معماري أو تكنولوجي أو لمنظر طبيعي يمثل مرحلة أو مراحل هامة من التاريخ البشري.</a:t>
            </a:r>
          </a:p>
          <a:p>
            <a:pPr marL="0" indent="0">
              <a:buNone/>
            </a:pPr>
            <a:r>
              <a:rPr lang="ar-IQ" sz="2400" dirty="0" smtClean="0"/>
              <a:t>5-يقدم </a:t>
            </a:r>
            <a:r>
              <a:rPr lang="ar-IQ" sz="2400" dirty="0"/>
              <a:t>نموذجا بارزًا لمستوطنة بشرية تقليدية أو </a:t>
            </a:r>
            <a:r>
              <a:rPr lang="ar-IQ" sz="2400" dirty="0" smtClean="0"/>
              <a:t>لأسلوب </a:t>
            </a:r>
            <a:r>
              <a:rPr lang="ar-IQ" sz="2400" dirty="0"/>
              <a:t>تقليدي لاستخدام الاراضي أو لاستغلال البحار ، يمثل ثقافة او ثقافات معينة او يمثّل التفاعل بين الانسان وبيئته، لاسيما عندما يصبح عرضة للاندثار </a:t>
            </a:r>
            <a:r>
              <a:rPr lang="ar-IQ" sz="2400" dirty="0" smtClean="0"/>
              <a:t>بتأثير </a:t>
            </a:r>
            <a:r>
              <a:rPr lang="ar-IQ" sz="2400" dirty="0"/>
              <a:t>تحولات </a:t>
            </a:r>
            <a:r>
              <a:rPr lang="ar-IQ" sz="2400" dirty="0" smtClean="0"/>
              <a:t>لا رجعة </a:t>
            </a:r>
            <a:r>
              <a:rPr lang="ar-IQ" sz="2400" dirty="0"/>
              <a:t>فيها .</a:t>
            </a:r>
          </a:p>
          <a:p>
            <a:pPr marL="0" indent="0">
              <a:buNone/>
            </a:pPr>
            <a:r>
              <a:rPr lang="ar-IQ" sz="2400" dirty="0" smtClean="0"/>
              <a:t>6-يكون </a:t>
            </a:r>
            <a:r>
              <a:rPr lang="ar-IQ" sz="2400" dirty="0"/>
              <a:t>مقترنـا على نحو مباشر أو ملموس بأحداث أو تقاليد او بمعتقدات او بمصنفات ادبية او فنية ذات اهمية عالمية بارزة ( ترى اللجنة  أن هذا المعيار يستحسن استخدامه مقترنًا بمعايير أخرى )</a:t>
            </a:r>
            <a:br>
              <a:rPr lang="ar-IQ" sz="2400" dirty="0"/>
            </a:br>
            <a:r>
              <a:rPr lang="ar-IQ" sz="2400" dirty="0"/>
              <a:t>7-ينطوي على ظواهر طبيعية منقطعة النظير، ّ أو يضم مناطق ذات جمال طبيعي استثنائي واهمية جمالية فائقة </a:t>
            </a:r>
            <a:r>
              <a:rPr lang="ar-IQ" sz="2800" dirty="0"/>
              <a:t/>
            </a:r>
            <a:br>
              <a:rPr lang="ar-IQ" sz="2800" dirty="0"/>
            </a:br>
            <a:endParaRPr lang="ar-IQ" sz="2800" dirty="0"/>
          </a:p>
        </p:txBody>
      </p:sp>
    </p:spTree>
    <p:extLst>
      <p:ext uri="{BB962C8B-B14F-4D97-AF65-F5344CB8AC3E}">
        <p14:creationId xmlns:p14="http://schemas.microsoft.com/office/powerpoint/2010/main" val="3535241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3717032"/>
            <a:ext cx="9144000" cy="3140968"/>
          </a:xfrm>
          <a:solidFill>
            <a:schemeClr val="bg1"/>
          </a:solidFill>
        </p:spPr>
        <p:txBody>
          <a:bodyPr>
            <a:normAutofit/>
          </a:bodyPr>
          <a:lstStyle/>
          <a:p>
            <a:pPr marL="0" indent="0">
              <a:buNone/>
            </a:pPr>
            <a:r>
              <a:rPr lang="ar-IQ" sz="2800" dirty="0"/>
              <a:t>وينبغي للبلد الراغب في ترشيح أحد آثاره أو ممتلكاته أن يُجري أولاً جرداً لممتلكاته الثقافية والطبيعية الفريدة، وهو ما يُطلق عليه "القائمة الأولية"، وهي عملية مهمة جداً؛ لأن الدولة يجب ألا ترشح الآثار التي لم تدرج على قائمتها الأولية. يلي ذلك اختيارها لأحد الآثار من هذه القائمة ليُوضع في ملف الترشيح، ويقوم مركز التراث العالمي بتقديم المشورة والمساعدة في إعداد هذا الملف. ويقيِّم الملف المجلس الدولي للمعالم والمواقع الأثرية والاتحاد العالمي للحفظ، اللذان يقدمان توصياتهما إلى لجنة التراث العالمي.</a:t>
            </a:r>
          </a:p>
        </p:txBody>
      </p:sp>
      <p:sp>
        <p:nvSpPr>
          <p:cNvPr id="4" name="عنوان 3"/>
          <p:cNvSpPr>
            <a:spLocks noGrp="1"/>
          </p:cNvSpPr>
          <p:nvPr>
            <p:ph type="title"/>
          </p:nvPr>
        </p:nvSpPr>
        <p:spPr>
          <a:xfrm>
            <a:off x="0" y="0"/>
            <a:ext cx="9144000" cy="3717032"/>
          </a:xfrm>
          <a:solidFill>
            <a:schemeClr val="bg1"/>
          </a:solidFill>
        </p:spPr>
        <p:txBody>
          <a:bodyPr>
            <a:normAutofit fontScale="90000"/>
          </a:bodyPr>
          <a:lstStyle/>
          <a:p>
            <a:pPr algn="r"/>
            <a:r>
              <a:rPr lang="ar-IQ" sz="2800" dirty="0"/>
              <a:t>8 – يقدم أمثلة فريدة لمختلف مراحل تاريخ الارض، بما في ذلك سجل الحياة على الارض وللعمليات الجيولوجية الهامة  الجارية والمؤثرة في تطور التشكيلات الارضية او المعالم الجيومورفية أو الفيزيوغرافية الهامة.</a:t>
            </a:r>
            <a:br>
              <a:rPr lang="ar-IQ" sz="2800" dirty="0"/>
            </a:br>
            <a:r>
              <a:rPr lang="ar-IQ" sz="2800" dirty="0"/>
              <a:t>9-يقدم أمثلة فريدة للعمليات الايكولوجية والبيولوجية الهامة المؤثّرة في تطور النظم البيئية الارضية ونظم المياه العذبة والنظم الايكولوجية الساحلية والبحرية والجماعات النباتية والحيوانية. </a:t>
            </a:r>
            <a:br>
              <a:rPr lang="ar-IQ" sz="2800" dirty="0"/>
            </a:br>
            <a:r>
              <a:rPr lang="ar-IQ" sz="2800" dirty="0"/>
              <a:t>10-	يشتمل على أهم المواطن الطبيعية وأكثرها دلالة لصون التنوع البيولوجي في عين الموقع بما في ذلك المواطن التي تحتوي على أجناس مهددة ذات قيمة عالمية استثنائية من وجهة نظر العلم أو المحافظة على </a:t>
            </a:r>
            <a:r>
              <a:rPr lang="ar-IQ" sz="2800" dirty="0" smtClean="0"/>
              <a:t>الثروات</a:t>
            </a:r>
            <a:endParaRPr lang="ar-IQ" sz="2800" dirty="0"/>
          </a:p>
        </p:txBody>
      </p:sp>
    </p:spTree>
    <p:extLst>
      <p:ext uri="{BB962C8B-B14F-4D97-AF65-F5344CB8AC3E}">
        <p14:creationId xmlns:p14="http://schemas.microsoft.com/office/powerpoint/2010/main" val="763731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3"/>
            <a:ext cx="9144000" cy="1417638"/>
          </a:xfrm>
          <a:solidFill>
            <a:schemeClr val="bg1"/>
          </a:solidFill>
        </p:spPr>
        <p:txBody>
          <a:bodyPr/>
          <a:lstStyle/>
          <a:p>
            <a:r>
              <a:rPr lang="ar-IQ" dirty="0" smtClean="0"/>
              <a:t>أسئلة للمناقشة</a:t>
            </a:r>
            <a:endParaRPr lang="ar-IQ" dirty="0"/>
          </a:p>
        </p:txBody>
      </p:sp>
      <p:sp>
        <p:nvSpPr>
          <p:cNvPr id="3" name="عنصر نائب للمحتوى 2"/>
          <p:cNvSpPr>
            <a:spLocks noGrp="1"/>
          </p:cNvSpPr>
          <p:nvPr>
            <p:ph idx="1"/>
          </p:nvPr>
        </p:nvSpPr>
        <p:spPr>
          <a:xfrm>
            <a:off x="0" y="1412776"/>
            <a:ext cx="9144000" cy="5445224"/>
          </a:xfrm>
          <a:solidFill>
            <a:schemeClr val="bg1"/>
          </a:solidFill>
        </p:spPr>
        <p:txBody>
          <a:bodyPr/>
          <a:lstStyle/>
          <a:p>
            <a:r>
              <a:rPr lang="ar-IQ" dirty="0" smtClean="0"/>
              <a:t>س1 </a:t>
            </a:r>
            <a:r>
              <a:rPr lang="ar-IQ" dirty="0"/>
              <a:t>/ </a:t>
            </a:r>
            <a:r>
              <a:rPr lang="ar-IQ" dirty="0" smtClean="0"/>
              <a:t>عرِّف </a:t>
            </a:r>
            <a:r>
              <a:rPr lang="ar-IQ" dirty="0"/>
              <a:t>التراث بمفهومه البسيط </a:t>
            </a:r>
            <a:r>
              <a:rPr lang="ar-IQ" dirty="0" smtClean="0"/>
              <a:t>؟</a:t>
            </a:r>
          </a:p>
          <a:p>
            <a:r>
              <a:rPr lang="ar-IQ" dirty="0"/>
              <a:t>س2 / ما هي المنظمة التي تبنت اتفاقية حماية التراث العالمي الثقافي </a:t>
            </a:r>
            <a:r>
              <a:rPr lang="ar-IQ" dirty="0" smtClean="0"/>
              <a:t>والطبيعي وفي أي عام دخلت هذهِ الاتفاقية حيز التنفيذ ؟</a:t>
            </a:r>
          </a:p>
          <a:p>
            <a:r>
              <a:rPr lang="ar-IQ" dirty="0" smtClean="0"/>
              <a:t>س3 / على ماذا يشتمل كل من التراث الثقافي والتراث الطبيعي ؟</a:t>
            </a:r>
          </a:p>
          <a:p>
            <a:r>
              <a:rPr lang="ar-IQ" dirty="0" smtClean="0"/>
              <a:t>س4 / كم يبلغ عدد الدول الأعضاء في اتفاقية حماية التراث العالمي وكم مرة تجتمع سنوياً ؟</a:t>
            </a:r>
          </a:p>
          <a:p>
            <a:r>
              <a:rPr lang="ar-IQ" dirty="0" smtClean="0"/>
              <a:t>س5 </a:t>
            </a:r>
            <a:r>
              <a:rPr lang="ar-IQ" dirty="0"/>
              <a:t>/  ما هي المعايير </a:t>
            </a:r>
            <a:r>
              <a:rPr lang="ar-IQ" dirty="0" smtClean="0"/>
              <a:t>المحددة </a:t>
            </a:r>
            <a:r>
              <a:rPr lang="ar-IQ" dirty="0"/>
              <a:t>لتسجيل الممتلكات في قائمة التراث العالمي وتقديم المساعدة الدولية في إطار صندوق التراث العالمي.</a:t>
            </a:r>
          </a:p>
          <a:p>
            <a:endParaRPr lang="ar-IQ" dirty="0"/>
          </a:p>
        </p:txBody>
      </p:sp>
    </p:spTree>
    <p:extLst>
      <p:ext uri="{BB962C8B-B14F-4D97-AF65-F5344CB8AC3E}">
        <p14:creationId xmlns:p14="http://schemas.microsoft.com/office/powerpoint/2010/main" val="3646752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841</Words>
  <Application>Microsoft Office PowerPoint</Application>
  <PresentationFormat>عرض على الشاشة (3:4)‏</PresentationFormat>
  <Paragraphs>37</Paragraphs>
  <Slides>9</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9</vt:i4>
      </vt:variant>
    </vt:vector>
  </HeadingPairs>
  <TitlesOfParts>
    <vt:vector size="13" baseType="lpstr">
      <vt:lpstr>Arial</vt:lpstr>
      <vt:lpstr>Calibri</vt:lpstr>
      <vt:lpstr>Times New Roman</vt:lpstr>
      <vt:lpstr>نسق Office</vt:lpstr>
      <vt:lpstr>تحليل المواقع السياحية المرحلة الرابعة الدراسة المسائية</vt:lpstr>
      <vt:lpstr>المحاضرة الرابعة مـواقـــع الـــتـــــراث الـعـــالـمــــي</vt:lpstr>
      <vt:lpstr> اتفاقية حماية التراث العالمي الثقافي والطبيعي </vt:lpstr>
      <vt:lpstr>ولكي يمكن قدر الامكان تقدير وحماية أثمَـن كنوز البشرية، الطبيعية والفنية والتاريخية والثقافية، ونقلها سليمة إلى الأجيال القادمة"، وحفظها وعرضها على النحو الملائم ، تبنت اليونسكو اتفاقية حماية التراث العالمي الثقافي والطبيعي في 16 تشرين الثاني عام 1972 في مؤتمرها السابع عشر في باريس ، ودخلت هذه الاتفاقية حيز التنفيذ في 17 كانون الأول عام 1975.</vt:lpstr>
      <vt:lpstr>ويعني التراث الطبيعي حسب المادة (2)  من هذه الاتفاقية  -المعالم الطبيعية المتألفة من التشكلات الفيزيائية او البيولوجية او من مجموعات هذه التشكلات التي لها قيمة عالمية استثنائية من وجهة النظر الجمالية او العلمية . -التشكلات الجيولوجية او الفيزيوغرافية والمناطق المحددة بدقة مؤلفة موطن الاجناس الحيوانية او النباتية المهددة التي لها قيمة عالمية استثنائية من وجهة نظر العلم او المحافظة على الثروات  -المناطق الطبيعية او المناطق الطبيعية المحددة بدقة التي لها قيمة عالمية استثنائية من وجهة نظر العلم او المحافظة على الثروات او الجمال الطبيعي  </vt:lpstr>
      <vt:lpstr>معايير القيمة العالمية الاستثنائية</vt:lpstr>
      <vt:lpstr> </vt:lpstr>
      <vt:lpstr>8 – يقدم أمثلة فريدة لمختلف مراحل تاريخ الارض، بما في ذلك سجل الحياة على الارض وللعمليات الجيولوجية الهامة  الجارية والمؤثرة في تطور التشكيلات الارضية او المعالم الجيومورفية أو الفيزيوغرافية الهامة. 9-يقدم أمثلة فريدة للعمليات الايكولوجية والبيولوجية الهامة المؤثّرة في تطور النظم البيئية الارضية ونظم المياه العذبة والنظم الايكولوجية الساحلية والبحرية والجماعات النباتية والحيوانية.  10- يشتمل على أهم المواطن الطبيعية وأكثرها دلالة لصون التنوع البيولوجي في عين الموقع بما في ذلك المواطن التي تحتوي على أجناس مهددة ذات قيمة عالمية استثنائية من وجهة نظر العلم أو المحافظة على الثروات</vt:lpstr>
      <vt:lpstr>أسئلة للمناقشة</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المواقع السياحية المرحلة الرابعة الدراسة المسائية</dc:title>
  <dc:creator>DR.Ahmed Saker 2o1O</dc:creator>
  <cp:lastModifiedBy>Maher</cp:lastModifiedBy>
  <cp:revision>20</cp:revision>
  <dcterms:created xsi:type="dcterms:W3CDTF">2020-04-14T12:45:56Z</dcterms:created>
  <dcterms:modified xsi:type="dcterms:W3CDTF">2024-03-25T15:25:29Z</dcterms:modified>
</cp:coreProperties>
</file>