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64" r:id="rId4"/>
    <p:sldId id="265" r:id="rId5"/>
    <p:sldId id="268" r:id="rId6"/>
    <p:sldId id="266"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33883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32154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20159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54648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341805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312156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5F307E7-368D-4297-B26D-15858294896A}" type="datetimeFigureOut">
              <a:rPr lang="ar-IQ" smtClean="0"/>
              <a:t>16/09/1445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34117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5F307E7-368D-4297-B26D-15858294896A}" type="datetimeFigureOut">
              <a:rPr lang="ar-IQ" smtClean="0"/>
              <a:t>16/09/1445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53620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F307E7-368D-4297-B26D-15858294896A}" type="datetimeFigureOut">
              <a:rPr lang="ar-IQ" smtClean="0"/>
              <a:t>16/09/1445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44316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35841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97632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FC66F5-9912-4506-8793-23F85A553036}" type="slidenum">
              <a:rPr lang="ar-IQ" smtClean="0"/>
              <a:t>‹#›</a:t>
            </a:fld>
            <a:endParaRPr lang="ar-IQ"/>
          </a:p>
        </p:txBody>
      </p:sp>
    </p:spTree>
    <p:extLst>
      <p:ext uri="{BB962C8B-B14F-4D97-AF65-F5344CB8AC3E}">
        <p14:creationId xmlns:p14="http://schemas.microsoft.com/office/powerpoint/2010/main" val="3171401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356992"/>
          </a:xfrm>
          <a:solidFill>
            <a:schemeClr val="bg1"/>
          </a:solidFill>
        </p:spPr>
        <p:txBody>
          <a:bodyPr>
            <a:normAutofit/>
          </a:bodyPr>
          <a:lstStyle/>
          <a:p>
            <a:r>
              <a:rPr lang="ar-IQ" dirty="0" smtClean="0"/>
              <a:t>تحليل المواقع السياحية</a:t>
            </a:r>
            <a:br>
              <a:rPr lang="ar-IQ" dirty="0" smtClean="0"/>
            </a:br>
            <a:r>
              <a:rPr lang="ar-IQ" dirty="0" smtClean="0"/>
              <a:t>المرحلة الرابعة</a:t>
            </a:r>
            <a:br>
              <a:rPr lang="ar-IQ" dirty="0" smtClean="0"/>
            </a:br>
            <a:r>
              <a:rPr lang="ar-IQ" dirty="0" smtClean="0"/>
              <a:t>الدراسة المسائية</a:t>
            </a:r>
            <a:endParaRPr lang="ar-IQ" dirty="0"/>
          </a:p>
        </p:txBody>
      </p:sp>
      <p:sp>
        <p:nvSpPr>
          <p:cNvPr id="3" name="عنصر نائب للمحتوى 2"/>
          <p:cNvSpPr>
            <a:spLocks noGrp="1"/>
          </p:cNvSpPr>
          <p:nvPr>
            <p:ph idx="1"/>
          </p:nvPr>
        </p:nvSpPr>
        <p:spPr>
          <a:xfrm>
            <a:off x="0" y="3356992"/>
            <a:ext cx="9144000" cy="3501008"/>
          </a:xfrm>
          <a:solidFill>
            <a:schemeClr val="bg1"/>
          </a:solidFill>
        </p:spPr>
        <p:txBody>
          <a:bodyPr/>
          <a:lstStyle/>
          <a:p>
            <a:pPr marL="0" indent="0">
              <a:buNone/>
            </a:pPr>
            <a:endParaRPr lang="ar-SA" dirty="0" smtClean="0"/>
          </a:p>
          <a:p>
            <a:pPr marL="0" indent="0" algn="ctr">
              <a:buNone/>
            </a:pPr>
            <a:r>
              <a:rPr lang="ar-IQ" b="1" dirty="0" smtClean="0"/>
              <a:t>مدرس المادة</a:t>
            </a:r>
          </a:p>
          <a:p>
            <a:pPr marL="0" indent="0" algn="ctr">
              <a:buNone/>
            </a:pPr>
            <a:r>
              <a:rPr lang="ar-IQ" b="1" dirty="0" smtClean="0"/>
              <a:t>م.م ناموس حميد</a:t>
            </a:r>
          </a:p>
          <a:p>
            <a:pPr marL="0" indent="0" algn="ctr">
              <a:buNone/>
            </a:pPr>
            <a:endParaRPr lang="ar-IQ" dirty="0"/>
          </a:p>
        </p:txBody>
      </p:sp>
    </p:spTree>
    <p:extLst>
      <p:ext uri="{BB962C8B-B14F-4D97-AF65-F5344CB8AC3E}">
        <p14:creationId xmlns:p14="http://schemas.microsoft.com/office/powerpoint/2010/main" val="4196731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4"/>
            <a:ext cx="9144000" cy="2060848"/>
          </a:xfrm>
          <a:solidFill>
            <a:schemeClr val="bg1"/>
          </a:solidFill>
        </p:spPr>
        <p:txBody>
          <a:bodyPr/>
          <a:lstStyle/>
          <a:p>
            <a:r>
              <a:rPr lang="ar-IQ" b="1" dirty="0" smtClean="0"/>
              <a:t>المحاضرة الخامسة</a:t>
            </a:r>
            <a:br>
              <a:rPr lang="ar-IQ" b="1" dirty="0" smtClean="0"/>
            </a:br>
            <a:r>
              <a:rPr lang="ar-IQ" b="1" dirty="0" smtClean="0"/>
              <a:t>مـواقـــع الـــتـــــراث الـعـــالـمــــي في العراق</a:t>
            </a:r>
            <a:endParaRPr lang="ar-IQ" b="1" dirty="0"/>
          </a:p>
        </p:txBody>
      </p:sp>
      <p:sp>
        <p:nvSpPr>
          <p:cNvPr id="3" name="عنصر نائب للمحتوى 2"/>
          <p:cNvSpPr>
            <a:spLocks noGrp="1"/>
          </p:cNvSpPr>
          <p:nvPr>
            <p:ph idx="1"/>
          </p:nvPr>
        </p:nvSpPr>
        <p:spPr>
          <a:xfrm>
            <a:off x="0" y="1772816"/>
            <a:ext cx="9144000" cy="5085184"/>
          </a:xfrm>
          <a:solidFill>
            <a:schemeClr val="bg1"/>
          </a:solidFill>
        </p:spPr>
        <p:txBody>
          <a:bodyPr>
            <a:normAutofit fontScale="92500" lnSpcReduction="10000"/>
          </a:bodyPr>
          <a:lstStyle/>
          <a:p>
            <a:pPr marL="0" indent="0">
              <a:buNone/>
            </a:pPr>
            <a:endParaRPr lang="ar-IQ" sz="4400" b="1" dirty="0"/>
          </a:p>
          <a:p>
            <a:pPr marL="0" indent="0">
              <a:buNone/>
            </a:pPr>
            <a:r>
              <a:rPr lang="ar-IQ" sz="4400" b="1" dirty="0"/>
              <a:t>1</a:t>
            </a:r>
            <a:r>
              <a:rPr lang="ar-IQ" sz="4400" b="1" dirty="0" smtClean="0"/>
              <a:t> – مملكة الحضر</a:t>
            </a:r>
          </a:p>
          <a:p>
            <a:pPr marL="0" indent="0">
              <a:buNone/>
            </a:pPr>
            <a:r>
              <a:rPr lang="ar-IQ" sz="4400" b="1" dirty="0" smtClean="0"/>
              <a:t>2 – </a:t>
            </a:r>
            <a:r>
              <a:rPr lang="ar-IQ" sz="4400" b="1" dirty="0" err="1" smtClean="0"/>
              <a:t>آشور</a:t>
            </a:r>
            <a:r>
              <a:rPr lang="ar-IQ" sz="4400" b="1" dirty="0" smtClean="0"/>
              <a:t> القلعة الشرقية</a:t>
            </a:r>
          </a:p>
          <a:p>
            <a:pPr marL="0" indent="0">
              <a:buNone/>
            </a:pPr>
            <a:r>
              <a:rPr lang="ar-IQ" sz="4400" b="1" dirty="0" smtClean="0"/>
              <a:t>3 – مدينة سامراء الأثرية </a:t>
            </a:r>
          </a:p>
          <a:p>
            <a:pPr marL="0" indent="0">
              <a:buNone/>
            </a:pPr>
            <a:r>
              <a:rPr lang="ar-IQ" sz="4400" b="1" dirty="0" smtClean="0"/>
              <a:t>4 – قلعة أربيل</a:t>
            </a:r>
          </a:p>
          <a:p>
            <a:pPr marL="0" indent="0">
              <a:buNone/>
            </a:pPr>
            <a:r>
              <a:rPr lang="ar-IQ" sz="4400" b="1" dirty="0" smtClean="0"/>
              <a:t>5 – أهوار جنوب العراق</a:t>
            </a:r>
          </a:p>
          <a:p>
            <a:pPr marL="0" indent="0">
              <a:buNone/>
            </a:pPr>
            <a:r>
              <a:rPr lang="ar-IQ" sz="4400" b="1" dirty="0" smtClean="0"/>
              <a:t>6 – آثار بابل</a:t>
            </a:r>
          </a:p>
        </p:txBody>
      </p:sp>
    </p:spTree>
    <p:extLst>
      <p:ext uri="{BB962C8B-B14F-4D97-AF65-F5344CB8AC3E}">
        <p14:creationId xmlns:p14="http://schemas.microsoft.com/office/powerpoint/2010/main" val="17616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4"/>
            <a:ext cx="9144000" cy="1196752"/>
          </a:xfrm>
          <a:solidFill>
            <a:schemeClr val="bg1"/>
          </a:solidFill>
        </p:spPr>
        <p:txBody>
          <a:bodyPr>
            <a:noAutofit/>
          </a:bodyPr>
          <a:lstStyle/>
          <a:p>
            <a:r>
              <a:rPr lang="ar-IQ" sz="4000" b="1" dirty="0"/>
              <a:t>مواقع التراث العالمي في العراق</a:t>
            </a:r>
          </a:p>
        </p:txBody>
      </p:sp>
      <p:sp>
        <p:nvSpPr>
          <p:cNvPr id="3" name="عنصر نائب للمحتوى 2"/>
          <p:cNvSpPr>
            <a:spLocks noGrp="1"/>
          </p:cNvSpPr>
          <p:nvPr>
            <p:ph idx="1"/>
          </p:nvPr>
        </p:nvSpPr>
        <p:spPr>
          <a:xfrm>
            <a:off x="0" y="1155808"/>
            <a:ext cx="9144000" cy="5702192"/>
          </a:xfrm>
          <a:solidFill>
            <a:schemeClr val="bg1"/>
          </a:solidFill>
        </p:spPr>
        <p:txBody>
          <a:bodyPr>
            <a:noAutofit/>
          </a:bodyPr>
          <a:lstStyle/>
          <a:p>
            <a:pPr marL="0" indent="0">
              <a:buNone/>
            </a:pPr>
            <a:r>
              <a:rPr lang="ar-IQ" sz="2800" dirty="0"/>
              <a:t/>
            </a:r>
            <a:br>
              <a:rPr lang="ar-IQ" sz="2800" dirty="0"/>
            </a:br>
            <a:r>
              <a:rPr lang="ar-IQ" sz="2800" dirty="0"/>
              <a:t>انضم العراق إلى معاهدة مواقع التراث العالمي في يوم الخامس من ايار عام 1974 مما جعله مؤهلاً لإدراج مواقعه التاريخية على القائمة، واعتبارا من عام 2019 اصبح لدى العراق ستة مواقع مصنفة كتراث عالمي وهذه المواقع هي . </a:t>
            </a:r>
            <a:endParaRPr lang="ar-IQ" sz="2800" dirty="0" smtClean="0"/>
          </a:p>
          <a:p>
            <a:pPr marL="0" indent="0">
              <a:buNone/>
            </a:pPr>
            <a:r>
              <a:rPr lang="ar-IQ" sz="2800" dirty="0"/>
              <a:t/>
            </a:r>
            <a:br>
              <a:rPr lang="ar-IQ" sz="2800" dirty="0"/>
            </a:br>
            <a:r>
              <a:rPr lang="ar-IQ" sz="2800" dirty="0" smtClean="0"/>
              <a:t>1-مملكة </a:t>
            </a:r>
            <a:r>
              <a:rPr lang="ar-IQ" sz="2800" dirty="0"/>
              <a:t>الحضر أول موقع أدرج على لائحة التراث العالمي، في الدورة التاسعة للجنة التراث العالمي، التي عُقدت في باريس، فرنسا في عام 1985، وقد عرفت مملكة الحضر بهندستها المعمارية وفنونها وأسلحتها </a:t>
            </a:r>
            <a:r>
              <a:rPr lang="ar-IQ" sz="2800" dirty="0" smtClean="0"/>
              <a:t>وصناعاتها , الحضر </a:t>
            </a:r>
            <a:r>
              <a:rPr lang="ar-IQ" sz="2800" dirty="0"/>
              <a:t>كانت في مستوى روما من حيث التقدم حيث وجد فيها حمامات ذات نظام تسخين متطور وأبراج مراقبة ومحكمة ونقوش </a:t>
            </a:r>
            <a:r>
              <a:rPr lang="ar-IQ" sz="2800" dirty="0" smtClean="0"/>
              <a:t>منحوتة  </a:t>
            </a:r>
            <a:r>
              <a:rPr lang="ar-IQ" sz="2800" dirty="0"/>
              <a:t>وفسيفساء وعملات معدنية وتماثيل .</a:t>
            </a:r>
          </a:p>
        </p:txBody>
      </p:sp>
    </p:spTree>
    <p:extLst>
      <p:ext uri="{BB962C8B-B14F-4D97-AF65-F5344CB8AC3E}">
        <p14:creationId xmlns:p14="http://schemas.microsoft.com/office/powerpoint/2010/main" val="140646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996952"/>
          </a:xfrm>
          <a:solidFill>
            <a:schemeClr val="bg1"/>
          </a:solidFill>
        </p:spPr>
        <p:txBody>
          <a:bodyPr>
            <a:normAutofit/>
          </a:bodyPr>
          <a:lstStyle/>
          <a:p>
            <a:pPr algn="r"/>
            <a:r>
              <a:rPr lang="ar-IQ" sz="2800" dirty="0" smtClean="0"/>
              <a:t>2-أدرجت أشور </a:t>
            </a:r>
            <a:r>
              <a:rPr lang="ar-IQ" sz="2800" dirty="0"/>
              <a:t>(القلعة الشرقية) في عام 2003 ، ويعود تاريخ المدينة إلى العام 3000 (ق.م) وبين القرنين الرابع عشر والتاسع (ق.م) وهي تُمثِّل واحدة من أهمِّ المراكز الحَضَريّة في الجزء الشماليّ من العراق، وقد شَهِدت خلال تاريخها القديم نشاطاً حضاريّاً، ودينيّاً، وتجاريّاً، ممّا جعلها ذات مكانة مُهمّة في المنطقة، إلّا أنَّها سقطت، وانهارت بحلول عام 605ق.</a:t>
            </a:r>
          </a:p>
        </p:txBody>
      </p:sp>
      <p:sp>
        <p:nvSpPr>
          <p:cNvPr id="3" name="عنصر نائب للمحتوى 2"/>
          <p:cNvSpPr>
            <a:spLocks noGrp="1"/>
          </p:cNvSpPr>
          <p:nvPr>
            <p:ph idx="1"/>
          </p:nvPr>
        </p:nvSpPr>
        <p:spPr>
          <a:xfrm>
            <a:off x="0" y="2996952"/>
            <a:ext cx="9144000" cy="3861048"/>
          </a:xfrm>
          <a:solidFill>
            <a:schemeClr val="bg1"/>
          </a:solidFill>
        </p:spPr>
        <p:txBody>
          <a:bodyPr>
            <a:normAutofit/>
          </a:bodyPr>
          <a:lstStyle/>
          <a:p>
            <a:pPr marL="0" indent="0">
              <a:buNone/>
            </a:pPr>
            <a:r>
              <a:rPr lang="ar-IQ" sz="2800" dirty="0" smtClean="0"/>
              <a:t>3- تم </a:t>
            </a:r>
            <a:r>
              <a:rPr lang="ar-IQ" sz="2800" dirty="0"/>
              <a:t>إدراج مدينة سامراء الأثرية في قائمة التراث العالمي، كما أضيفت إلى لائحة التراث العالمي المهدّد في العام 2007. وتعتبر مدينة سامراء التراثية مركزاً لعاصمة إسلامية قوية حكمت لأكثر من قرن مقاطعات الامبراطورية العباسية التي انتشرت من تونس إلى آسيا الوسطى. وتمتد حدود هذه المدينة الواقعة على ضفتي نهر دجلة والتي تبعد 130 كلم شمالاً عن بغداد على مساحة 41،5 كلم من الشمال إلى جنوب. على خلاف العواصم الأخرى التي ادى ازدهارها إلى تدميرها وخسارة آثارها الأولى، هًجرت سامراء بشكل سريع، وبالتالي، تمّ الحفاظ على مبانيها وعماراتها </a:t>
            </a:r>
            <a:r>
              <a:rPr lang="ar-IQ" sz="2800" dirty="0" smtClean="0"/>
              <a:t>الهندسية</a:t>
            </a:r>
            <a:endParaRPr lang="ar-IQ" sz="2800" dirty="0"/>
          </a:p>
        </p:txBody>
      </p:sp>
    </p:spTree>
    <p:extLst>
      <p:ext uri="{BB962C8B-B14F-4D97-AF65-F5344CB8AC3E}">
        <p14:creationId xmlns:p14="http://schemas.microsoft.com/office/powerpoint/2010/main" val="2403532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txBody>
          <a:bodyPr/>
          <a:lstStyle/>
          <a:p>
            <a:r>
              <a:rPr lang="ar-IQ" dirty="0" smtClean="0"/>
              <a:t> </a:t>
            </a:r>
            <a:endParaRPr lang="ar-IQ" dirty="0"/>
          </a:p>
        </p:txBody>
      </p:sp>
      <p:sp>
        <p:nvSpPr>
          <p:cNvPr id="3" name="عنصر نائب للمحتوى 2"/>
          <p:cNvSpPr>
            <a:spLocks noGrp="1"/>
          </p:cNvSpPr>
          <p:nvPr>
            <p:ph idx="1"/>
          </p:nvPr>
        </p:nvSpPr>
        <p:spPr>
          <a:xfrm>
            <a:off x="0" y="0"/>
            <a:ext cx="9144000" cy="6858000"/>
          </a:xfrm>
          <a:solidFill>
            <a:schemeClr val="bg1"/>
          </a:solidFill>
        </p:spPr>
        <p:txBody>
          <a:bodyPr>
            <a:normAutofit lnSpcReduction="10000"/>
          </a:bodyPr>
          <a:lstStyle/>
          <a:p>
            <a:pPr marL="0" lvl="0" indent="0">
              <a:buNone/>
            </a:pPr>
            <a:r>
              <a:rPr lang="ar-IQ" sz="2800" dirty="0">
                <a:solidFill>
                  <a:prstClr val="black"/>
                </a:solidFill>
              </a:rPr>
              <a:t>4- قلعة أربيل الموقع الرابع في العراق وقد تمّ تسجيل الموقع خلال اجتماع لجنة التراث العالمي  في حزيران 2014 في الدوحة، قطر. وذلك لاحتوائها على أدلّة تعود لأكثر من 8000 عاماً، تعتبر القلعة الموقع الأقدم في العالم من حيث استمرارية السكن فيه. وقد كانت هذه المدة ممكنة بسبب وفرة المياه الجوفية التي سمحت ببقاء واستمرار المجتمعات التي أهلتها عبر التاريخ. ترتفع القلعة بعلو يتراوح بين 28 و32 متراً عن المدينة المحيطة بها، وتطلّ على سهول القمح الممتدّة حتى ضفاف نهر </a:t>
            </a:r>
            <a:r>
              <a:rPr lang="ar-IQ" sz="2800" dirty="0" err="1">
                <a:solidFill>
                  <a:prstClr val="black"/>
                </a:solidFill>
              </a:rPr>
              <a:t>الزاب</a:t>
            </a:r>
            <a:r>
              <a:rPr lang="ar-IQ" sz="2800" dirty="0">
                <a:solidFill>
                  <a:prstClr val="black"/>
                </a:solidFill>
              </a:rPr>
              <a:t> الكبير على بعد 30 كيلومتر إلى الغرب. وتتألف الهضبة التي تقع عليها القلعة من طبقات مختلفة تعود لحضارات تعاقبت على هذه المنطقة وهي الاشورية ، </a:t>
            </a:r>
            <a:r>
              <a:rPr lang="ar-IQ" sz="2800" dirty="0" err="1">
                <a:solidFill>
                  <a:prstClr val="black"/>
                </a:solidFill>
              </a:rPr>
              <a:t>الأكدية</a:t>
            </a:r>
            <a:r>
              <a:rPr lang="ar-IQ" sz="2800" dirty="0">
                <a:solidFill>
                  <a:prstClr val="black"/>
                </a:solidFill>
              </a:rPr>
              <a:t> ، البابلية ،الفارسية واليونانية . 5- اهوار جنوب العراق اضيفت الى قائمة التراث العالمي في اجتماع اللجنة في اسطنبول تركيا  2016 ، </a:t>
            </a:r>
            <a:endParaRPr lang="ar-IQ" sz="2800" dirty="0" smtClean="0">
              <a:solidFill>
                <a:prstClr val="black"/>
              </a:solidFill>
            </a:endParaRPr>
          </a:p>
          <a:p>
            <a:pPr marL="0" lvl="0" indent="0">
              <a:buNone/>
            </a:pPr>
            <a:r>
              <a:rPr lang="ar-IQ" sz="2800" dirty="0" smtClean="0">
                <a:solidFill>
                  <a:prstClr val="black"/>
                </a:solidFill>
              </a:rPr>
              <a:t>5 – ادرجت </a:t>
            </a:r>
            <a:r>
              <a:rPr lang="ar-IQ" sz="2800" dirty="0">
                <a:solidFill>
                  <a:prstClr val="black"/>
                </a:solidFill>
              </a:rPr>
              <a:t>اهوار جنوب العراق في قائمة التراث العالمي في اجتماع اللجنة المنعقد في اسطنبول تركيا عام 2016 . وتعد الاهوار ملاذ تنوع بيولوجي وموقع تاريخي لمدن حضارة ما بين النهرين"، ولا شك أن أي منطقة تتضمن هذين العنصرين: عراقة التاريخ وغنى الطبيعة لا بد أن تكون استثنائية في أهميتها لتوضع ضمن كنوز العالم التي يصبح الحفاظ عليها وإدامتها من </a:t>
            </a:r>
            <a:r>
              <a:rPr lang="ar-IQ" sz="2800" dirty="0" smtClean="0">
                <a:solidFill>
                  <a:prstClr val="black"/>
                </a:solidFill>
              </a:rPr>
              <a:t>الأولويات .</a:t>
            </a:r>
            <a:endParaRPr lang="ar-IQ" sz="2800" dirty="0"/>
          </a:p>
        </p:txBody>
      </p:sp>
    </p:spTree>
    <p:extLst>
      <p:ext uri="{BB962C8B-B14F-4D97-AF65-F5344CB8AC3E}">
        <p14:creationId xmlns:p14="http://schemas.microsoft.com/office/powerpoint/2010/main" val="128733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88640"/>
          </a:xfrm>
          <a:solidFill>
            <a:schemeClr val="bg1"/>
          </a:solidFill>
        </p:spPr>
        <p:txBody>
          <a:bodyPr>
            <a:normAutofit fontScale="90000"/>
          </a:bodyPr>
          <a:lstStyle/>
          <a:p>
            <a:r>
              <a:rPr lang="ar-IQ" dirty="0" smtClean="0"/>
              <a:t> </a:t>
            </a:r>
            <a:endParaRPr lang="ar-IQ" dirty="0"/>
          </a:p>
        </p:txBody>
      </p:sp>
      <p:sp>
        <p:nvSpPr>
          <p:cNvPr id="3" name="عنصر نائب للمحتوى 2"/>
          <p:cNvSpPr>
            <a:spLocks noGrp="1"/>
          </p:cNvSpPr>
          <p:nvPr>
            <p:ph idx="1"/>
          </p:nvPr>
        </p:nvSpPr>
        <p:spPr>
          <a:xfrm>
            <a:off x="0" y="188640"/>
            <a:ext cx="9144000" cy="6669360"/>
          </a:xfrm>
          <a:solidFill>
            <a:schemeClr val="bg1"/>
          </a:solidFill>
        </p:spPr>
        <p:txBody>
          <a:bodyPr>
            <a:normAutofit fontScale="92500"/>
          </a:bodyPr>
          <a:lstStyle/>
          <a:p>
            <a:pPr marL="0" indent="0">
              <a:buNone/>
            </a:pPr>
            <a:r>
              <a:rPr lang="ar-IQ" dirty="0" smtClean="0"/>
              <a:t> وادرجت ضمن القائمة أربعة أهوار في جنوب العراق هي: الأهوار الوسطى وهور الحمّار الغربي</a:t>
            </a:r>
            <a:r>
              <a:rPr lang="ar-IQ" dirty="0"/>
              <a:t>، وهور الحمّار الشرقي وهور الحويزة التي تتوزع بين محافظات ذي قار وميسان والبصرة. وأضيفت للائحة أيضا ثلاثة مواقع لمدن سومرية هي: أور </a:t>
            </a:r>
            <a:r>
              <a:rPr lang="ar-IQ" dirty="0" smtClean="0"/>
              <a:t>و أريدو </a:t>
            </a:r>
            <a:r>
              <a:rPr lang="ar-IQ" dirty="0"/>
              <a:t>قرب مدينة الناصرية مركز محافظة ذي قار وأوروك (الوركاء حاليا) في محافظة المثنى. </a:t>
            </a:r>
          </a:p>
          <a:p>
            <a:pPr marL="0" indent="0">
              <a:buNone/>
            </a:pPr>
            <a:r>
              <a:rPr lang="ar-IQ" dirty="0" smtClean="0"/>
              <a:t>6- موقع </a:t>
            </a:r>
            <a:r>
              <a:rPr lang="ar-IQ" dirty="0"/>
              <a:t>بابل الأثري التاريخي اضيف إلى القائمة في اجتماع اللجنة الـ21 والذي عقد في باكو عاصمة أذربيجان عام 2019 واشترطت اليونسكو التزام السلطات العراقية بشروط المنظمة وإزالة المخالفات، وأمهلت السلطات العراقية حتى عام 2020 . وكانت بابل مقراً لعروش إمبراطوريات عدة حكمها ملوك مثل </a:t>
            </a:r>
            <a:r>
              <a:rPr lang="ar-IQ" dirty="0" smtClean="0"/>
              <a:t>حمورابي </a:t>
            </a:r>
            <a:r>
              <a:rPr lang="ar-IQ" dirty="0"/>
              <a:t>و نبوخذ نصر وتمثل إبداع إمبراطورية بابل في اوج مجدها ."وارتبطت المدينة بعجائب الدنيا السبع للعالم القديم ، حيث تقع فيها حدائق الجنائن المعلقة لبابل وهي من العوامل التي جعلتها مصدراً </a:t>
            </a:r>
            <a:r>
              <a:rPr lang="ar-IQ" dirty="0" smtClean="0"/>
              <a:t>للإلهام </a:t>
            </a:r>
            <a:r>
              <a:rPr lang="ar-IQ" dirty="0"/>
              <a:t>بالنسبة للثقافات الفنية والدينية على مستوى العالم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709725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558</Words>
  <Application>Microsoft Office PowerPoint</Application>
  <PresentationFormat>عرض على الشاشة (3:4)‏</PresentationFormat>
  <Paragraphs>23</Paragraphs>
  <Slides>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6</vt:i4>
      </vt:variant>
    </vt:vector>
  </HeadingPairs>
  <TitlesOfParts>
    <vt:vector size="10" baseType="lpstr">
      <vt:lpstr>Arial</vt:lpstr>
      <vt:lpstr>Calibri</vt:lpstr>
      <vt:lpstr>Times New Roman</vt:lpstr>
      <vt:lpstr>نسق Office</vt:lpstr>
      <vt:lpstr>تحليل المواقع السياحية المرحلة الرابعة الدراسة المسائية</vt:lpstr>
      <vt:lpstr>المحاضرة الخامسة مـواقـــع الـــتـــــراث الـعـــالـمــــي في العراق</vt:lpstr>
      <vt:lpstr>مواقع التراث العالمي في العراق</vt:lpstr>
      <vt:lpstr>2-أدرجت أشور (القلعة الشرقية) في عام 2003 ، ويعود تاريخ المدينة إلى العام 3000 (ق.م) وبين القرنين الرابع عشر والتاسع (ق.م) وهي تُمثِّل واحدة من أهمِّ المراكز الحَضَريّة في الجزء الشماليّ من العراق، وقد شَهِدت خلال تاريخها القديم نشاطاً حضاريّاً، ودينيّاً، وتجاريّاً، ممّا جعلها ذات مكانة مُهمّة في المنطقة، إلّا أنَّها سقطت، وانهارت بحلول عام 605ق.</vt:lpstr>
      <vt:lpstr> </vt:lpstr>
      <vt:lpstr> </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22</cp:revision>
  <dcterms:created xsi:type="dcterms:W3CDTF">2020-04-14T12:45:56Z</dcterms:created>
  <dcterms:modified xsi:type="dcterms:W3CDTF">2024-03-25T15:26:38Z</dcterms:modified>
</cp:coreProperties>
</file>