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6" r:id="rId7"/>
    <p:sldId id="261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Ahmed Saker 2o1O" initials="DS2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592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720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32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43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032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68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708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119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878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358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893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907A4-0F87-4301-B780-FD6DA39D75CC}" type="datetimeFigureOut">
              <a:rPr lang="ar-IQ" smtClean="0"/>
              <a:t>16/09/1445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852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-13648"/>
            <a:ext cx="9144000" cy="6858000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تحليل المواقع السياحية</a:t>
            </a:r>
            <a:br>
              <a:rPr lang="ar-SA" dirty="0" smtClean="0"/>
            </a:br>
            <a:r>
              <a:rPr lang="ar-SA" dirty="0" smtClean="0"/>
              <a:t>المرحلة الرابعة</a:t>
            </a:r>
            <a:br>
              <a:rPr lang="ar-SA" dirty="0" smtClean="0"/>
            </a:br>
            <a:r>
              <a:rPr lang="ar-SA" dirty="0" smtClean="0"/>
              <a:t>الدراسة المسائية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مدرس المادة</a:t>
            </a:r>
            <a:br>
              <a:rPr lang="ar-SA" dirty="0" smtClean="0"/>
            </a:br>
            <a:r>
              <a:rPr lang="ar-SA" dirty="0" smtClean="0"/>
              <a:t>م.م ناموس حميد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ar-SA" dirty="0" smtClean="0"/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9926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40943"/>
            <a:ext cx="9144000" cy="2276872"/>
          </a:xfrm>
          <a:solidFill>
            <a:schemeClr val="bg1"/>
          </a:solidFill>
        </p:spPr>
        <p:txBody>
          <a:bodyPr/>
          <a:lstStyle/>
          <a:p>
            <a:r>
              <a:rPr lang="ar-SA" b="1" dirty="0"/>
              <a:t>المحاضرة </a:t>
            </a:r>
            <a:r>
              <a:rPr lang="ar-SA" b="1" dirty="0" smtClean="0"/>
              <a:t>ال</a:t>
            </a:r>
            <a:r>
              <a:rPr lang="ar-IQ" b="1" dirty="0" smtClean="0"/>
              <a:t>سادس</a:t>
            </a:r>
            <a:r>
              <a:rPr lang="ar-SA" b="1" dirty="0" smtClean="0"/>
              <a:t>ة</a:t>
            </a: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>الخريطة</a:t>
            </a:r>
            <a:r>
              <a:rPr lang="ar-IQ" b="1" dirty="0" smtClean="0"/>
              <a:t> وفوائد استخدامها وعناصرها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317815"/>
            <a:ext cx="9144000" cy="458112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600" b="1" dirty="0"/>
              <a:t>تعريف </a:t>
            </a:r>
            <a:r>
              <a:rPr lang="ar-SA" sz="3600" b="1" dirty="0" smtClean="0"/>
              <a:t>الخريطة</a:t>
            </a:r>
            <a:endParaRPr lang="ar-IQ" sz="3600" b="1" dirty="0" smtClean="0"/>
          </a:p>
          <a:p>
            <a:pPr marL="0" indent="0">
              <a:buNone/>
            </a:pPr>
            <a:r>
              <a:rPr lang="ar-IQ" sz="3600" b="1" dirty="0" smtClean="0"/>
              <a:t>فوائد استخدام الخريطة</a:t>
            </a:r>
            <a:endParaRPr lang="ar-SA" sz="3600" b="1" dirty="0"/>
          </a:p>
          <a:p>
            <a:pPr marL="0" indent="0">
              <a:buNone/>
            </a:pPr>
            <a:r>
              <a:rPr lang="ar-SA" sz="3600" b="1" dirty="0"/>
              <a:t>العناصـــــر الاساسيــــــــة </a:t>
            </a:r>
            <a:r>
              <a:rPr lang="ar-SA" sz="3600" b="1" dirty="0" smtClean="0"/>
              <a:t>للخريطة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1553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ar-IQ" sz="4000" b="1" dirty="0" smtClean="0"/>
              <a:t/>
            </a:r>
            <a:br>
              <a:rPr lang="ar-IQ" sz="4000" b="1" dirty="0" smtClean="0"/>
            </a:br>
            <a:r>
              <a:rPr lang="ar-IQ" sz="4000" b="1" dirty="0" smtClean="0"/>
              <a:t>تعريف الخريطة وفوائد استخدامها</a:t>
            </a:r>
            <a:r>
              <a:rPr lang="ar-IQ" sz="4000" b="1" dirty="0"/>
              <a:t/>
            </a:r>
            <a:br>
              <a:rPr lang="ar-IQ" sz="4000" b="1" dirty="0"/>
            </a:br>
            <a:endParaRPr lang="ar-IQ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 smtClean="0"/>
              <a:t>تعرف </a:t>
            </a:r>
            <a:r>
              <a:rPr lang="ar-IQ" sz="2800" dirty="0"/>
              <a:t>الخريطة </a:t>
            </a:r>
            <a:r>
              <a:rPr lang="ar-IQ" sz="2800" dirty="0" smtClean="0"/>
              <a:t> : </a:t>
            </a:r>
            <a:r>
              <a:rPr lang="ar-IQ" sz="2800" b="1" dirty="0" smtClean="0"/>
              <a:t>بأنها </a:t>
            </a:r>
            <a:r>
              <a:rPr lang="ar-IQ" sz="2800" b="1" dirty="0"/>
              <a:t>صورة مصغرة لسطح الارض او جزء منه </a:t>
            </a:r>
            <a:r>
              <a:rPr lang="ar-IQ" sz="2800" dirty="0"/>
              <a:t>. او انها وسيلة </a:t>
            </a:r>
            <a:r>
              <a:rPr lang="ar-IQ" sz="2800" dirty="0" smtClean="0"/>
              <a:t>للتعبير </a:t>
            </a:r>
            <a:r>
              <a:rPr lang="ar-IQ" sz="2800" dirty="0"/>
              <a:t>عن المعالم والظواهر المختلفة الموجودة على سطح الارض الطبيعية منها </a:t>
            </a:r>
            <a:r>
              <a:rPr lang="ar-IQ" sz="2800" dirty="0" smtClean="0"/>
              <a:t>كالأنهار </a:t>
            </a:r>
            <a:r>
              <a:rPr lang="ar-IQ" sz="2800" dirty="0"/>
              <a:t>والارض اليابسة والجبال والسهول والغابات والامطار او الظواهر البشرية كتوزيع السكان والمدن والقرى وطرق المواصلات ومواقع المصانع وغيرها . أي عبارة عن شكل أو صورة توضيحية مصغرة لمظاهر سطح الأرض أو لجزء منه ممثلة على لوحة مستوية بمقياس رسم معين</a:t>
            </a:r>
            <a:r>
              <a:rPr lang="ar-IQ" sz="2800" dirty="0" smtClean="0"/>
              <a:t>. </a:t>
            </a:r>
            <a:r>
              <a:rPr lang="ar-IQ" sz="2800" dirty="0"/>
              <a:t>كما يمكن تعريف الخريطة بأنها (</a:t>
            </a:r>
            <a:r>
              <a:rPr lang="ar-IQ" sz="2800" b="1" dirty="0"/>
              <a:t>عبارة عن تمثيل لسطح الأرض أو </a:t>
            </a:r>
            <a:r>
              <a:rPr lang="ar-IQ" sz="2800" b="1" dirty="0" smtClean="0"/>
              <a:t>لجزءٍ </a:t>
            </a:r>
            <a:r>
              <a:rPr lang="ar-IQ" sz="2800" b="1" dirty="0"/>
              <a:t>منها تمثيلاً كارتوغرافياً من أجل توضيح الظاهرات الطبيعية والبشرية عليها عن طريق رسم تخطيطي يعتمد فيه مقياس رسم معين ومسقط خريطة محدد ورموز وألوان متعارف عليها </a:t>
            </a:r>
            <a:r>
              <a:rPr lang="ar-IQ" sz="2800" dirty="0"/>
              <a:t>). </a:t>
            </a:r>
            <a:r>
              <a:rPr lang="ar-SA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51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/>
          </a:solidFill>
        </p:spPr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ar-IQ" sz="2800" b="1" dirty="0">
                <a:solidFill>
                  <a:prstClr val="black"/>
                </a:solidFill>
              </a:rPr>
              <a:t>	فوائد استخدام الخريطة </a:t>
            </a:r>
          </a:p>
          <a:p>
            <a:pPr marL="0" lvl="0" indent="0">
              <a:buNone/>
            </a:pPr>
            <a:r>
              <a:rPr lang="ar-IQ" sz="2800" dirty="0">
                <a:solidFill>
                  <a:prstClr val="black"/>
                </a:solidFill>
              </a:rPr>
              <a:t>1 – تساعد على تفسير العلاقة بين الإنسان والبيئية . </a:t>
            </a:r>
          </a:p>
          <a:p>
            <a:pPr marL="0" lvl="0" indent="0">
              <a:buNone/>
            </a:pPr>
            <a:r>
              <a:rPr lang="ar-IQ" sz="2800" dirty="0">
                <a:solidFill>
                  <a:prstClr val="black"/>
                </a:solidFill>
              </a:rPr>
              <a:t>2 – تحدد المسافات والطرق والمواقع والمساحات وغيرها من المظاهر .</a:t>
            </a:r>
          </a:p>
          <a:p>
            <a:pPr marL="0" lvl="0" indent="0">
              <a:buNone/>
            </a:pPr>
            <a:r>
              <a:rPr lang="ar-IQ" sz="2800" dirty="0">
                <a:solidFill>
                  <a:prstClr val="black"/>
                </a:solidFill>
              </a:rPr>
              <a:t>3 – تمثل بصورة مرئية لسطح الأرض ككل وكذلك أجزائه المختلفة بكل ما فيها من تفاصيل </a:t>
            </a:r>
            <a:r>
              <a:rPr lang="ar-IQ" sz="28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ar-SA" sz="2800" dirty="0">
                <a:solidFill>
                  <a:prstClr val="black"/>
                </a:solidFill>
              </a:rPr>
              <a:t>العناصـــــر الاساسيــــــــة للخريطة</a:t>
            </a:r>
          </a:p>
          <a:p>
            <a:pPr marL="0" lvl="0" indent="0">
              <a:buNone/>
            </a:pPr>
            <a:r>
              <a:rPr lang="ar-SA" sz="2800" dirty="0">
                <a:solidFill>
                  <a:prstClr val="black"/>
                </a:solidFill>
              </a:rPr>
              <a:t>1- </a:t>
            </a:r>
            <a:r>
              <a:rPr lang="ar-SA" sz="2800" b="1" dirty="0">
                <a:solidFill>
                  <a:prstClr val="black"/>
                </a:solidFill>
              </a:rPr>
              <a:t>عنوان الخريطـــــــة </a:t>
            </a:r>
            <a:r>
              <a:rPr lang="ar-SA" sz="2800" dirty="0">
                <a:solidFill>
                  <a:prstClr val="black"/>
                </a:solidFill>
              </a:rPr>
              <a:t>:- لابد لكل خريطة من عنوان أو دليل يعبر عن صفتها أو نوعية الظاهرة التي جاءت من اجلها , وينبغي على العنوان أن يحقق الشروط التالية :-</a:t>
            </a:r>
          </a:p>
          <a:p>
            <a:pPr marL="0" lvl="0" indent="0">
              <a:buNone/>
            </a:pPr>
            <a:r>
              <a:rPr lang="ar-SA" sz="2800" dirty="0">
                <a:solidFill>
                  <a:prstClr val="black"/>
                </a:solidFill>
              </a:rPr>
              <a:t>•	يلفـــــت انتباه القارئ.</a:t>
            </a:r>
          </a:p>
          <a:p>
            <a:pPr marL="0" lvl="0" indent="0">
              <a:buNone/>
            </a:pPr>
            <a:r>
              <a:rPr lang="ar-SA" sz="2800" dirty="0">
                <a:solidFill>
                  <a:prstClr val="black"/>
                </a:solidFill>
              </a:rPr>
              <a:t>•	يوضـــح محتوى الخريطـــــــة بشكل واضح .</a:t>
            </a:r>
          </a:p>
          <a:p>
            <a:pPr marL="0" lvl="0" indent="0">
              <a:buNone/>
            </a:pPr>
            <a:r>
              <a:rPr lang="ar-SA" sz="2800" dirty="0">
                <a:solidFill>
                  <a:prstClr val="black"/>
                </a:solidFill>
              </a:rPr>
              <a:t>•	يفضـــــل ان يكون العنوان قصيراً .</a:t>
            </a:r>
          </a:p>
          <a:p>
            <a:pPr marL="0" lvl="0" indent="0">
              <a:buNone/>
            </a:pPr>
            <a:endParaRPr lang="ar-IQ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27779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/>
          </a:solidFill>
        </p:spPr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2800" dirty="0" smtClean="0"/>
              <a:t>2- </a:t>
            </a:r>
            <a:r>
              <a:rPr lang="ar-SA" sz="2800" b="1" dirty="0" smtClean="0"/>
              <a:t>مقياس </a:t>
            </a:r>
            <a:r>
              <a:rPr lang="ar-SA" sz="2800" b="1" dirty="0"/>
              <a:t>الرســـــــــم </a:t>
            </a:r>
            <a:r>
              <a:rPr lang="ar-SA" sz="2800" dirty="0"/>
              <a:t>:- يوضـــــع اسفل الخريطــــة على الجهة اليسرى وهو متعارف عليه لدى الكاتوكراف في الجهة اليمنى أو في الوسط , ومقياس الرسم هو النسبــــــة التي تمثل الابعاد على الخريطة أي النسبة بين الرقم في الخريطة وما يمثله علـــــى سطح الارض.</a:t>
            </a:r>
          </a:p>
          <a:p>
            <a:pPr marL="0" indent="0">
              <a:buNone/>
            </a:pPr>
            <a:r>
              <a:rPr lang="ar-SA" sz="2800" dirty="0" smtClean="0"/>
              <a:t>3- </a:t>
            </a:r>
            <a:r>
              <a:rPr lang="ar-SA" sz="2800" b="1" dirty="0" smtClean="0"/>
              <a:t>مفتاح </a:t>
            </a:r>
            <a:r>
              <a:rPr lang="ar-SA" sz="2800" b="1" dirty="0"/>
              <a:t>الرموز أو (الاصطلاحات ) </a:t>
            </a:r>
            <a:r>
              <a:rPr lang="ar-SA" sz="2800" dirty="0"/>
              <a:t>:- يحتوي هذا المفتاح على جميع </a:t>
            </a:r>
            <a:r>
              <a:rPr lang="ar-SA" sz="2800" dirty="0" smtClean="0"/>
              <a:t>الرموز </a:t>
            </a:r>
            <a:r>
              <a:rPr lang="ar-SA" sz="2800" dirty="0"/>
              <a:t>التي تحويها الخريطة من مظاهـــــر طبيعية وبشرية هامة وتتناسب حجوم هذه الرموز مع مقياس الرسم </a:t>
            </a:r>
            <a:r>
              <a:rPr lang="ar-SA" sz="2800" dirty="0" smtClean="0"/>
              <a:t>للخريطة </a:t>
            </a:r>
            <a:r>
              <a:rPr lang="ar-SA" sz="2800" dirty="0"/>
              <a:t>, فكلما كبر المقياس قل عدد الرموز ورسمت بأشكال هندسية متشابهة , وبواسطة هذه الرموز يستطيع </a:t>
            </a:r>
            <a:r>
              <a:rPr lang="ar-SA" sz="2800" dirty="0" smtClean="0"/>
              <a:t>القارئ </a:t>
            </a:r>
            <a:r>
              <a:rPr lang="ar-SA" sz="2800" dirty="0"/>
              <a:t>ان يقرأ الخريطة </a:t>
            </a:r>
            <a:r>
              <a:rPr lang="ar-SA" sz="2800" dirty="0" smtClean="0"/>
              <a:t>ويفسر ما </a:t>
            </a:r>
            <a:r>
              <a:rPr lang="ar-SA" sz="2800" dirty="0"/>
              <a:t>موجود داخلها ويكون هذا المقياس عادةً </a:t>
            </a:r>
            <a:r>
              <a:rPr lang="ar-SA" sz="2800" dirty="0" smtClean="0"/>
              <a:t>على </a:t>
            </a:r>
            <a:r>
              <a:rPr lang="ar-SA" sz="2800" dirty="0"/>
              <a:t>احد جانبي الخريطة </a:t>
            </a:r>
            <a:r>
              <a:rPr lang="ar-SA" sz="2800" dirty="0" smtClean="0"/>
              <a:t>.</a:t>
            </a:r>
            <a:endParaRPr lang="ar-IQ" sz="2800" dirty="0" smtClean="0"/>
          </a:p>
          <a:p>
            <a:pPr marL="0" lvl="0" indent="0">
              <a:buNone/>
            </a:pPr>
            <a:r>
              <a:rPr lang="ar-IQ" dirty="0">
                <a:solidFill>
                  <a:prstClr val="black"/>
                </a:solidFill>
              </a:rPr>
              <a:t>4- </a:t>
            </a:r>
            <a:r>
              <a:rPr lang="ar-IQ" b="1" dirty="0">
                <a:solidFill>
                  <a:prstClr val="black"/>
                </a:solidFill>
              </a:rPr>
              <a:t>أتجاه الشمــــال الجغرافــــي </a:t>
            </a:r>
            <a:r>
              <a:rPr lang="ar-IQ" dirty="0">
                <a:solidFill>
                  <a:prstClr val="black"/>
                </a:solidFill>
              </a:rPr>
              <a:t>:- توجد عدة اتجاهات مستخدمة في تحديد الشمال منها الشمال المغناطيسي وهو الشمال الذي تشير اليه الابرة المغناطيسية للبوصلة لكن ما يحتاجه </a:t>
            </a:r>
            <a:r>
              <a:rPr lang="ar-IQ" dirty="0" err="1">
                <a:solidFill>
                  <a:prstClr val="black"/>
                </a:solidFill>
              </a:rPr>
              <a:t>الكاتوكرافي</a:t>
            </a:r>
            <a:r>
              <a:rPr lang="ar-IQ" dirty="0">
                <a:solidFill>
                  <a:prstClr val="black"/>
                </a:solidFill>
              </a:rPr>
              <a:t> في اعداد الخرائط الجغرافية هو اتجاه الشمال الجغرافي او الحقيقي الذي يشير الى القطب الشمالي للكرة الارضية أي اتجاه خطوط الطول للقطب الشمالي والذي يمكن وصفه على الخريطة </a:t>
            </a:r>
            <a:r>
              <a:rPr lang="ar-IQ" dirty="0" smtClean="0">
                <a:solidFill>
                  <a:prstClr val="black"/>
                </a:solidFill>
              </a:rPr>
              <a:t>.</a:t>
            </a:r>
            <a:endParaRPr lang="ar-IQ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265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5- </a:t>
            </a:r>
            <a:r>
              <a:rPr lang="ar-IQ" b="1" dirty="0" smtClean="0"/>
              <a:t>أطــــــار </a:t>
            </a:r>
            <a:r>
              <a:rPr lang="ar-IQ" b="1" dirty="0"/>
              <a:t>الخريطــــــــة </a:t>
            </a:r>
            <a:r>
              <a:rPr lang="ar-IQ" dirty="0"/>
              <a:t>:- لابـــــد أن يكون لكـــــــل خريطة أطار يستخدم في تحديد حركة العين ويرسم الاطار بشكل خط واحد أو قد يرسم بشكل خطين , الداخلي يكون أرفع من الخط الخارجـــــــــــــي.</a:t>
            </a:r>
          </a:p>
          <a:p>
            <a:pPr marL="0" indent="0">
              <a:buNone/>
            </a:pPr>
            <a:r>
              <a:rPr lang="ar-IQ" dirty="0" smtClean="0"/>
              <a:t>6- </a:t>
            </a:r>
            <a:r>
              <a:rPr lang="ar-IQ" b="1" dirty="0" smtClean="0"/>
              <a:t>شبــــــــكة </a:t>
            </a:r>
            <a:r>
              <a:rPr lang="ar-IQ" b="1" dirty="0"/>
              <a:t>الاحداثيـــــــــات </a:t>
            </a:r>
            <a:r>
              <a:rPr lang="ar-IQ" dirty="0"/>
              <a:t>:- يوجد نوعان من أنظمة </a:t>
            </a:r>
            <a:r>
              <a:rPr lang="ar-IQ" dirty="0" smtClean="0"/>
              <a:t>الإحداثيات </a:t>
            </a:r>
            <a:r>
              <a:rPr lang="ar-IQ" dirty="0"/>
              <a:t>, ا</a:t>
            </a:r>
            <a:r>
              <a:rPr lang="ar-IQ" dirty="0" smtClean="0"/>
              <a:t>لأول </a:t>
            </a:r>
            <a:r>
              <a:rPr lang="ar-IQ" dirty="0"/>
              <a:t>النظام التربيعي والثاني النظام الكروي ( الجغرافي ) أي شبكة خطوط الطول ودوائر العرض وهو السائد في أعداد الخرائط والتي تساعد </a:t>
            </a:r>
            <a:r>
              <a:rPr lang="ar-IQ" dirty="0" smtClean="0"/>
              <a:t>القارئ </a:t>
            </a:r>
            <a:r>
              <a:rPr lang="ar-IQ" dirty="0"/>
              <a:t>في </a:t>
            </a:r>
            <a:r>
              <a:rPr lang="ar-IQ" dirty="0" smtClean="0"/>
              <a:t>تعيين </a:t>
            </a:r>
            <a:r>
              <a:rPr lang="ar-IQ" dirty="0"/>
              <a:t>أي موقع جغرافي على سطح الكرة الارضية بصورة مباشرة , وقيم الاحداثيات توضح في جميع اركان اطار الخريطة على شكل درجات ودقائق وثوان وتمثل بدقة عالية .</a:t>
            </a:r>
          </a:p>
          <a:p>
            <a:pPr marL="0" indent="0">
              <a:buNone/>
            </a:pPr>
            <a:r>
              <a:rPr lang="ar-IQ" dirty="0" smtClean="0"/>
              <a:t>7- </a:t>
            </a:r>
            <a:r>
              <a:rPr lang="ar-IQ" b="1" dirty="0" smtClean="0"/>
              <a:t>جهـــــة الإصدار </a:t>
            </a:r>
            <a:r>
              <a:rPr lang="ar-IQ" b="1" dirty="0"/>
              <a:t>وسنة التحرير </a:t>
            </a:r>
            <a:r>
              <a:rPr lang="ar-IQ" dirty="0"/>
              <a:t>:- تكتب عادة اسفـــــــل الخريطة مثلاً طبعت في مديرية المساحة العامـــــــة بغداد والسنة التي صدرت بها الخريطة اضافة الى اسم الشركة التي قامت بمهمة التصوير والاعداد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636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40943"/>
            <a:ext cx="9144000" cy="1052736"/>
          </a:xfrm>
          <a:solidFill>
            <a:schemeClr val="bg1"/>
          </a:solidFill>
        </p:spPr>
        <p:txBody>
          <a:bodyPr/>
          <a:lstStyle/>
          <a:p>
            <a:r>
              <a:rPr lang="ar-IQ" dirty="0"/>
              <a:t>العناصـــــر الاساسيــــــــة للخريطة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679"/>
            <a:ext cx="9144000" cy="5805264"/>
          </a:xfr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7411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418</Words>
  <Application>Microsoft Office PowerPoint</Application>
  <PresentationFormat>عرض على الشاشة (3:4)‏</PresentationFormat>
  <Paragraphs>26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نسق Office</vt:lpstr>
      <vt:lpstr>تحليل المواقع السياحية المرحلة الرابعة الدراسة المسائية  مدرس المادة م.م ناموس حميد</vt:lpstr>
      <vt:lpstr>المحاضرة السادسة الخريطة وفوائد استخدامها وعناصرها </vt:lpstr>
      <vt:lpstr> تعريف الخريطة وفوائد استخدامها </vt:lpstr>
      <vt:lpstr> </vt:lpstr>
      <vt:lpstr> </vt:lpstr>
      <vt:lpstr> </vt:lpstr>
      <vt:lpstr>العناصـــــر الاساسيــــــــة للخريطة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المواقع السياحية المرحلة الرابعة الدراسة المسائية  مدرس المادة م.م ناموس حميد</dc:title>
  <dc:creator>DR.Ahmed Saker 2o1O</dc:creator>
  <cp:lastModifiedBy>Maher</cp:lastModifiedBy>
  <cp:revision>34</cp:revision>
  <dcterms:created xsi:type="dcterms:W3CDTF">2020-03-31T14:12:35Z</dcterms:created>
  <dcterms:modified xsi:type="dcterms:W3CDTF">2024-03-25T15:28:08Z</dcterms:modified>
</cp:coreProperties>
</file>