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3" r:id="rId4"/>
    <p:sldId id="272" r:id="rId5"/>
    <p:sldId id="264" r:id="rId6"/>
    <p:sldId id="267" r:id="rId7"/>
    <p:sldId id="273" r:id="rId8"/>
    <p:sldId id="269" r:id="rId9"/>
    <p:sldId id="270" r:id="rId10"/>
    <p:sldId id="271" r:id="rId11"/>
    <p:sldId id="274" r:id="rId12"/>
    <p:sldId id="265"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Ahmed Saker 2o1O" initials="DS2"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346592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324720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65532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23843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382032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5D907A4-0F87-4301-B780-FD6DA39D75CC}"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222768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5D907A4-0F87-4301-B780-FD6DA39D75CC}" type="datetimeFigureOut">
              <a:rPr lang="ar-IQ" smtClean="0"/>
              <a:t>16/09/1445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3387082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5D907A4-0F87-4301-B780-FD6DA39D75CC}" type="datetimeFigureOut">
              <a:rPr lang="ar-IQ" smtClean="0"/>
              <a:t>16/09/1445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156119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5D907A4-0F87-4301-B780-FD6DA39D75CC}" type="datetimeFigureOut">
              <a:rPr lang="ar-IQ" smtClean="0"/>
              <a:t>16/09/1445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262878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D907A4-0F87-4301-B780-FD6DA39D75CC}"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190358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5D907A4-0F87-4301-B780-FD6DA39D75CC}" type="datetimeFigureOut">
              <a:rPr lang="ar-IQ" smtClean="0"/>
              <a:t>16/09/1445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9AACC1-4DC7-4ABD-BB31-102CAAB5670A}" type="slidenum">
              <a:rPr lang="ar-IQ" smtClean="0"/>
              <a:t>‹#›</a:t>
            </a:fld>
            <a:endParaRPr lang="ar-IQ"/>
          </a:p>
        </p:txBody>
      </p:sp>
    </p:spTree>
    <p:extLst>
      <p:ext uri="{BB962C8B-B14F-4D97-AF65-F5344CB8AC3E}">
        <p14:creationId xmlns:p14="http://schemas.microsoft.com/office/powerpoint/2010/main" val="245893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D907A4-0F87-4301-B780-FD6DA39D75CC}" type="datetimeFigureOut">
              <a:rPr lang="ar-IQ" smtClean="0"/>
              <a:t>16/09/1445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9AACC1-4DC7-4ABD-BB31-102CAAB5670A}" type="slidenum">
              <a:rPr lang="ar-IQ" smtClean="0"/>
              <a:t>‹#›</a:t>
            </a:fld>
            <a:endParaRPr lang="ar-IQ"/>
          </a:p>
        </p:txBody>
      </p:sp>
    </p:spTree>
    <p:extLst>
      <p:ext uri="{BB962C8B-B14F-4D97-AF65-F5344CB8AC3E}">
        <p14:creationId xmlns:p14="http://schemas.microsoft.com/office/powerpoint/2010/main" val="738525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a:solidFill>
            <a:schemeClr val="bg1"/>
          </a:solidFill>
        </p:spPr>
        <p:txBody>
          <a:bodyPr/>
          <a:lstStyle/>
          <a:p>
            <a:r>
              <a:rPr lang="ar-SA" dirty="0" smtClean="0"/>
              <a:t>تحليل المواقع السياحية</a:t>
            </a:r>
            <a:br>
              <a:rPr lang="ar-SA" dirty="0" smtClean="0"/>
            </a:br>
            <a:r>
              <a:rPr lang="ar-SA" dirty="0" smtClean="0"/>
              <a:t>المرحلة الرابعة</a:t>
            </a:r>
            <a:br>
              <a:rPr lang="ar-SA" dirty="0" smtClean="0"/>
            </a:br>
            <a:r>
              <a:rPr lang="ar-SA" dirty="0" smtClean="0"/>
              <a:t>الدراسة المسائية</a:t>
            </a:r>
            <a:br>
              <a:rPr lang="ar-SA" dirty="0" smtClean="0"/>
            </a:br>
            <a:r>
              <a:rPr lang="ar-SA" dirty="0" smtClean="0"/>
              <a:t/>
            </a:r>
            <a:br>
              <a:rPr lang="ar-SA" dirty="0" smtClean="0"/>
            </a:br>
            <a:r>
              <a:rPr lang="ar-SA" dirty="0" smtClean="0"/>
              <a:t>مدرس المادة</a:t>
            </a:r>
            <a:br>
              <a:rPr lang="ar-SA" dirty="0" smtClean="0"/>
            </a:br>
            <a:r>
              <a:rPr lang="ar-SA" dirty="0" smtClean="0"/>
              <a:t>م.م ناموس حميد</a:t>
            </a:r>
            <a:endParaRPr lang="ar-IQ" dirty="0"/>
          </a:p>
        </p:txBody>
      </p:sp>
      <p:sp>
        <p:nvSpPr>
          <p:cNvPr id="3" name="عنوان فرعي 2"/>
          <p:cNvSpPr>
            <a:spLocks noGrp="1"/>
          </p:cNvSpPr>
          <p:nvPr>
            <p:ph type="subTitle" idx="1"/>
          </p:nvPr>
        </p:nvSpPr>
        <p:spPr>
          <a:xfrm flipV="1">
            <a:off x="0" y="6857999"/>
            <a:ext cx="9144000" cy="45719"/>
          </a:xfrm>
        </p:spPr>
        <p:txBody>
          <a:bodyPr>
            <a:normAutofit fontScale="25000" lnSpcReduction="20000"/>
          </a:bodyPr>
          <a:lstStyle/>
          <a:p>
            <a:endParaRPr lang="ar-SA" dirty="0" smtClean="0"/>
          </a:p>
          <a:p>
            <a:endParaRPr lang="ar-SA" dirty="0" smtClean="0"/>
          </a:p>
        </p:txBody>
      </p:sp>
    </p:spTree>
    <p:extLst>
      <p:ext uri="{BB962C8B-B14F-4D97-AF65-F5344CB8AC3E}">
        <p14:creationId xmlns:p14="http://schemas.microsoft.com/office/powerpoint/2010/main" val="2992616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20688"/>
          </a:xfrm>
          <a:solidFill>
            <a:schemeClr val="bg1"/>
          </a:solidFill>
        </p:spPr>
        <p:txBody>
          <a:bodyPr>
            <a:normAutofit fontScale="90000"/>
          </a:bodyPr>
          <a:lstStyle/>
          <a:p>
            <a:r>
              <a:rPr lang="ar-IQ" dirty="0"/>
              <a:t>مقياس الرسم </a:t>
            </a:r>
          </a:p>
        </p:txBody>
      </p:sp>
      <p:sp>
        <p:nvSpPr>
          <p:cNvPr id="3" name="عنصر نائب للمحتوى 2"/>
          <p:cNvSpPr>
            <a:spLocks noGrp="1"/>
          </p:cNvSpPr>
          <p:nvPr>
            <p:ph idx="1"/>
          </p:nvPr>
        </p:nvSpPr>
        <p:spPr>
          <a:xfrm>
            <a:off x="0" y="620688"/>
            <a:ext cx="9144000" cy="6237312"/>
          </a:xfrm>
          <a:solidFill>
            <a:schemeClr val="bg1"/>
          </a:solidFill>
        </p:spPr>
        <p:txBody>
          <a:bodyPr>
            <a:normAutofit/>
          </a:bodyPr>
          <a:lstStyle/>
          <a:p>
            <a:pPr marL="0" indent="0">
              <a:buNone/>
            </a:pPr>
            <a:r>
              <a:rPr lang="ar-IQ" b="1" dirty="0" smtClean="0"/>
              <a:t>مقياس </a:t>
            </a:r>
            <a:r>
              <a:rPr lang="ar-IQ" b="1" dirty="0"/>
              <a:t>الرسم يمثل النسبة بين الابعاد المتمثلة على الخارطة وما يقابل هذه الابعاد على سطح الارض</a:t>
            </a:r>
            <a:r>
              <a:rPr lang="ar-IQ" dirty="0"/>
              <a:t>  </a:t>
            </a:r>
            <a:endParaRPr lang="ar-IQ" dirty="0" smtClean="0"/>
          </a:p>
          <a:p>
            <a:pPr marL="0" indent="0">
              <a:buNone/>
            </a:pPr>
            <a:r>
              <a:rPr lang="ar-IQ" sz="2800" dirty="0" smtClean="0"/>
              <a:t>فمقياس </a:t>
            </a:r>
            <a:r>
              <a:rPr lang="ar-IQ" sz="2800" dirty="0"/>
              <a:t>الرسم يمثل المعيار الذي عن طريقه ان تنقل تفاصيل سطح الارض على الورق تختلف النسبة في التمثيل بين سطح الارض والخارطة تبعا الى اهمية الخارطة والغرض الذي رسمت من أجله ومساحة المنطقة التي توضحها الخارطة ومساحة الورق التي سترسم عليه خارطة هذه المنطقة. </a:t>
            </a:r>
          </a:p>
          <a:p>
            <a:pPr marL="0" indent="0">
              <a:buNone/>
            </a:pPr>
            <a:r>
              <a:rPr lang="ar-IQ" sz="2800" dirty="0"/>
              <a:t>ان مقياس الرسم يعتبر من مستلزمات الخارطة الاساسية </a:t>
            </a:r>
            <a:r>
              <a:rPr lang="ar-IQ" sz="2800" dirty="0" smtClean="0"/>
              <a:t>وبدونه </a:t>
            </a:r>
            <a:r>
              <a:rPr lang="ar-IQ" sz="2800" dirty="0"/>
              <a:t>تفقد الخارطة جانبا علميا مهما ويأخذ مقياس الرسم احد الشكلين التاليين</a:t>
            </a:r>
            <a:r>
              <a:rPr lang="ar-IQ" sz="2800" dirty="0" smtClean="0"/>
              <a:t>:</a:t>
            </a:r>
            <a:endParaRPr lang="ar-IQ" sz="2800" dirty="0"/>
          </a:p>
          <a:p>
            <a:pPr marL="0" indent="0">
              <a:buNone/>
            </a:pPr>
            <a:r>
              <a:rPr lang="ar-IQ" dirty="0"/>
              <a:t>أ-المقاييس العددية وتقسم الى عدة انواع هي :- </a:t>
            </a:r>
          </a:p>
          <a:p>
            <a:pPr marL="0" indent="0">
              <a:buNone/>
            </a:pPr>
            <a:r>
              <a:rPr lang="ar-IQ" dirty="0"/>
              <a:t>1-المقياس النسبي: ويكتب بشكل نسبة وتوضع بين الرقمين نقطتان الواحدة فوق الاخرى يمثل الرقم الاول البعد على الخارطة ويمثل الرقم الثاني البعد على الارض. </a:t>
            </a:r>
          </a:p>
        </p:txBody>
      </p:sp>
    </p:spTree>
    <p:extLst>
      <p:ext uri="{BB962C8B-B14F-4D97-AF65-F5344CB8AC3E}">
        <p14:creationId xmlns:p14="http://schemas.microsoft.com/office/powerpoint/2010/main" val="3835831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295"/>
            <a:ext cx="9144000" cy="1052736"/>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a:bodyPr>
          <a:lstStyle/>
          <a:p>
            <a:pPr marL="0" lvl="0" indent="0">
              <a:buNone/>
            </a:pPr>
            <a:r>
              <a:rPr lang="ar-IQ" sz="2800" dirty="0">
                <a:solidFill>
                  <a:prstClr val="black"/>
                </a:solidFill>
              </a:rPr>
              <a:t>2</a:t>
            </a:r>
            <a:r>
              <a:rPr lang="ar-IQ" sz="2800" b="1" dirty="0">
                <a:solidFill>
                  <a:prstClr val="black"/>
                </a:solidFill>
              </a:rPr>
              <a:t>-المقياس الكسري: </a:t>
            </a:r>
            <a:r>
              <a:rPr lang="ar-IQ" sz="2800" dirty="0">
                <a:solidFill>
                  <a:prstClr val="black"/>
                </a:solidFill>
              </a:rPr>
              <a:t>ويكتب هذا المقياس على شكل كسر بياني يمثل البسط للقياس على الخارطة ويمثل المقام ما يقابل هذا القياس على الارض، ان المقياس الكسري يتميز بميزتين هما: </a:t>
            </a:r>
          </a:p>
          <a:p>
            <a:pPr marL="0" lvl="0" indent="0">
              <a:buNone/>
            </a:pPr>
            <a:r>
              <a:rPr lang="ar-IQ" sz="2800" dirty="0">
                <a:solidFill>
                  <a:prstClr val="black"/>
                </a:solidFill>
              </a:rPr>
              <a:t>• ان الرقم الذي يمثل القياس على الخارطة لابد ان يكون رقم (1) ولا يصح ان يكون غير ذلك. </a:t>
            </a:r>
          </a:p>
          <a:p>
            <a:pPr marL="0" lvl="0" indent="0">
              <a:buNone/>
            </a:pPr>
            <a:r>
              <a:rPr lang="ar-IQ" sz="2800" dirty="0">
                <a:solidFill>
                  <a:prstClr val="black"/>
                </a:solidFill>
              </a:rPr>
              <a:t>• لابد من تساوي الوحدة القياسية التي تعطي للبعد المتمثل على الخارطة والبعد المتمثل على الارض. </a:t>
            </a:r>
          </a:p>
          <a:p>
            <a:pPr marL="0" lvl="0" indent="0">
              <a:buNone/>
            </a:pPr>
            <a:r>
              <a:rPr lang="ar-IQ" sz="2800" dirty="0">
                <a:solidFill>
                  <a:prstClr val="black"/>
                </a:solidFill>
              </a:rPr>
              <a:t>3</a:t>
            </a:r>
            <a:r>
              <a:rPr lang="ar-IQ" sz="2800" b="1" dirty="0">
                <a:solidFill>
                  <a:prstClr val="black"/>
                </a:solidFill>
              </a:rPr>
              <a:t>-القياس الكتابي او المباشر: </a:t>
            </a:r>
            <a:r>
              <a:rPr lang="ar-IQ" sz="2800" dirty="0">
                <a:solidFill>
                  <a:prstClr val="black"/>
                </a:solidFill>
              </a:rPr>
              <a:t>ويذكر في هذا المقياس وحدة القياس على الخارطة وما يقابلها على الطبيعية كتابة </a:t>
            </a:r>
          </a:p>
          <a:p>
            <a:pPr marL="0" lvl="0" indent="0">
              <a:buNone/>
            </a:pPr>
            <a:r>
              <a:rPr lang="ar-IQ" sz="2800" dirty="0">
                <a:solidFill>
                  <a:prstClr val="black"/>
                </a:solidFill>
              </a:rPr>
              <a:t>ب-المقاييس الخطية: ويعرف في بعض الاحيان بمقياس الرسم الخطي </a:t>
            </a:r>
            <a:r>
              <a:rPr lang="ar-IQ" sz="2800" u="sng" dirty="0">
                <a:solidFill>
                  <a:prstClr val="black"/>
                </a:solidFill>
              </a:rPr>
              <a:t>وهو عبارة عن خط مستقيم بطول مناسب اي ان طوله ليس محددا او ثابتا، والمقاييس الخطية متعددة منها المقياس الخطي البسيط وهو عبارة عن خط مستقيم مقسم الى وحدات قياسية متساوية تتفق مع وحدات المقياس المطلوبة. </a:t>
            </a:r>
          </a:p>
          <a:p>
            <a:pPr marL="0" indent="0">
              <a:buNone/>
            </a:pPr>
            <a:endParaRPr lang="ar-IQ" dirty="0"/>
          </a:p>
        </p:txBody>
      </p:sp>
    </p:spTree>
    <p:extLst>
      <p:ext uri="{BB962C8B-B14F-4D97-AF65-F5344CB8AC3E}">
        <p14:creationId xmlns:p14="http://schemas.microsoft.com/office/powerpoint/2010/main" val="256553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8560" y="-40944"/>
            <a:ext cx="9865096" cy="141763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468560" y="1412776"/>
            <a:ext cx="9865096" cy="5445224"/>
          </a:xfrm>
          <a:solidFill>
            <a:schemeClr val="bg1"/>
          </a:solidFill>
        </p:spPr>
        <p:txBody>
          <a:bodyPr/>
          <a:lstStyle/>
          <a:p>
            <a:pPr marL="0" indent="0">
              <a:buNone/>
            </a:pPr>
            <a:r>
              <a:rPr lang="ar-SA" dirty="0" smtClean="0"/>
              <a:t>س1 / عرّف الخريطة والخريطة السياحية ؟</a:t>
            </a:r>
          </a:p>
          <a:p>
            <a:pPr marL="0" indent="0">
              <a:buNone/>
            </a:pPr>
            <a:r>
              <a:rPr lang="ar-SA" dirty="0" smtClean="0"/>
              <a:t>س2 </a:t>
            </a:r>
            <a:r>
              <a:rPr lang="ar-SA" dirty="0"/>
              <a:t>/ ما هي العناصـــــر الاساسيــــــــة </a:t>
            </a:r>
            <a:r>
              <a:rPr lang="ar-SA" dirty="0" smtClean="0"/>
              <a:t>للخريطة ؟</a:t>
            </a:r>
          </a:p>
          <a:p>
            <a:pPr marL="0" indent="0">
              <a:buNone/>
            </a:pPr>
            <a:r>
              <a:rPr lang="ar-SA" dirty="0" smtClean="0"/>
              <a:t>س3 / ما المعايير الأساسية لتصنيف الخرائط؟</a:t>
            </a:r>
          </a:p>
          <a:p>
            <a:pPr marL="0" indent="0">
              <a:buNone/>
            </a:pPr>
            <a:r>
              <a:rPr lang="ar-SA" dirty="0" smtClean="0"/>
              <a:t>س4 / تقسم الخرائط حسب معيار شكل الاستخدام إلى 1 – ................... ،     2 – ......................  ؟</a:t>
            </a:r>
          </a:p>
          <a:p>
            <a:pPr marL="0" indent="0">
              <a:buNone/>
            </a:pPr>
            <a:r>
              <a:rPr lang="ar-SA" dirty="0" smtClean="0"/>
              <a:t>س5 / ما هو مقياس الرسم ؟</a:t>
            </a:r>
          </a:p>
          <a:p>
            <a:pPr marL="0" indent="0">
              <a:buNone/>
            </a:pPr>
            <a:r>
              <a:rPr lang="ar-SA" dirty="0" smtClean="0"/>
              <a:t>س6 / ما أنواع مقاييس الرسم الأساسية؟</a:t>
            </a:r>
            <a:endParaRPr lang="ar-IQ" dirty="0"/>
          </a:p>
        </p:txBody>
      </p:sp>
    </p:spTree>
    <p:extLst>
      <p:ext uri="{BB962C8B-B14F-4D97-AF65-F5344CB8AC3E}">
        <p14:creationId xmlns:p14="http://schemas.microsoft.com/office/powerpoint/2010/main" val="4163355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276872"/>
          </a:xfrm>
          <a:solidFill>
            <a:schemeClr val="bg1"/>
          </a:solidFill>
        </p:spPr>
        <p:txBody>
          <a:bodyPr/>
          <a:lstStyle/>
          <a:p>
            <a:r>
              <a:rPr lang="ar-SA" b="1" dirty="0" smtClean="0"/>
              <a:t>المحاضرة</a:t>
            </a:r>
            <a:r>
              <a:rPr lang="ar-IQ" b="1" dirty="0" smtClean="0"/>
              <a:t> السابعة</a:t>
            </a:r>
            <a:r>
              <a:rPr lang="ar-SA" b="1" dirty="0"/>
              <a:t/>
            </a:r>
            <a:br>
              <a:rPr lang="ar-SA" b="1" dirty="0"/>
            </a:br>
            <a:r>
              <a:rPr lang="ar-SA" b="1" dirty="0"/>
              <a:t>الخريطة </a:t>
            </a:r>
            <a:r>
              <a:rPr lang="ar-IQ" b="1" dirty="0" smtClean="0"/>
              <a:t>السياحية </a:t>
            </a:r>
            <a:r>
              <a:rPr lang="ar-SA" b="1" dirty="0" smtClean="0"/>
              <a:t>ومقيـــــــــــــاس </a:t>
            </a:r>
            <a:r>
              <a:rPr lang="ar-SA" b="1" dirty="0"/>
              <a:t>الرسم </a:t>
            </a:r>
            <a:endParaRPr lang="ar-IQ" b="1" dirty="0"/>
          </a:p>
        </p:txBody>
      </p:sp>
      <p:sp>
        <p:nvSpPr>
          <p:cNvPr id="3" name="عنصر نائب للمحتوى 2"/>
          <p:cNvSpPr>
            <a:spLocks noGrp="1"/>
          </p:cNvSpPr>
          <p:nvPr>
            <p:ph idx="1"/>
          </p:nvPr>
        </p:nvSpPr>
        <p:spPr>
          <a:xfrm>
            <a:off x="0" y="2276872"/>
            <a:ext cx="9144000" cy="4581128"/>
          </a:xfrm>
          <a:solidFill>
            <a:schemeClr val="bg1"/>
          </a:solidFill>
        </p:spPr>
        <p:txBody>
          <a:bodyPr>
            <a:normAutofit/>
          </a:bodyPr>
          <a:lstStyle/>
          <a:p>
            <a:pPr marL="0" indent="0">
              <a:buNone/>
            </a:pPr>
            <a:r>
              <a:rPr lang="ar-IQ" sz="4000" b="1" dirty="0" smtClean="0"/>
              <a:t>تصنيف الخرائط</a:t>
            </a:r>
          </a:p>
          <a:p>
            <a:pPr marL="0" indent="0">
              <a:buNone/>
            </a:pPr>
            <a:r>
              <a:rPr lang="ar-SA" sz="4000" b="1" dirty="0" smtClean="0"/>
              <a:t>الخريطة </a:t>
            </a:r>
            <a:r>
              <a:rPr lang="ar-SA" sz="4000" b="1" dirty="0"/>
              <a:t>السياحية </a:t>
            </a:r>
          </a:p>
          <a:p>
            <a:pPr marL="0" indent="0">
              <a:buNone/>
            </a:pPr>
            <a:r>
              <a:rPr lang="ar-SA" sz="4000" b="1" dirty="0"/>
              <a:t>أهمية الخرائط السياحية</a:t>
            </a:r>
          </a:p>
          <a:p>
            <a:pPr marL="0" indent="0">
              <a:buNone/>
            </a:pPr>
            <a:r>
              <a:rPr lang="ar-SA" sz="4000" b="1" dirty="0"/>
              <a:t>مقياس الرسم </a:t>
            </a:r>
          </a:p>
        </p:txBody>
      </p:sp>
    </p:spTree>
    <p:extLst>
      <p:ext uri="{BB962C8B-B14F-4D97-AF65-F5344CB8AC3E}">
        <p14:creationId xmlns:p14="http://schemas.microsoft.com/office/powerpoint/2010/main" val="155349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92696"/>
          </a:xfrm>
          <a:solidFill>
            <a:schemeClr val="bg1"/>
          </a:solidFill>
        </p:spPr>
        <p:txBody>
          <a:bodyPr>
            <a:normAutofit fontScale="90000"/>
          </a:bodyPr>
          <a:lstStyle/>
          <a:p>
            <a:r>
              <a:rPr lang="ar-SA" dirty="0" smtClean="0"/>
              <a:t>تصنيف الخرائط</a:t>
            </a:r>
            <a:endParaRPr lang="ar-IQ" dirty="0"/>
          </a:p>
        </p:txBody>
      </p:sp>
      <p:sp>
        <p:nvSpPr>
          <p:cNvPr id="3" name="عنصر نائب للمحتوى 2"/>
          <p:cNvSpPr>
            <a:spLocks noGrp="1"/>
          </p:cNvSpPr>
          <p:nvPr>
            <p:ph idx="1"/>
          </p:nvPr>
        </p:nvSpPr>
        <p:spPr>
          <a:xfrm>
            <a:off x="0" y="692696"/>
            <a:ext cx="9144000" cy="6165304"/>
          </a:xfrm>
          <a:solidFill>
            <a:schemeClr val="bg1"/>
          </a:solidFill>
        </p:spPr>
        <p:txBody>
          <a:bodyPr>
            <a:normAutofit fontScale="92500"/>
          </a:bodyPr>
          <a:lstStyle/>
          <a:p>
            <a:pPr marL="0" indent="0">
              <a:buNone/>
            </a:pPr>
            <a:r>
              <a:rPr lang="ar-SA" dirty="0"/>
              <a:t>يمكن تصنيف الخرائط وفق المعايير الآتية :-</a:t>
            </a:r>
          </a:p>
          <a:p>
            <a:pPr marL="0" indent="0">
              <a:buNone/>
            </a:pPr>
            <a:r>
              <a:rPr lang="ar-SA" b="1" dirty="0"/>
              <a:t>أولاً – حسب المراحل التاريخية (الزمنية) :</a:t>
            </a:r>
          </a:p>
          <a:p>
            <a:pPr marL="0" indent="0">
              <a:buNone/>
            </a:pPr>
            <a:r>
              <a:rPr lang="ar-SA" dirty="0"/>
              <a:t>لقد نشأت الخرائط مع ظهور الحضارات القديمة وتطورت عبر مراحل التاريخ المختلفة وصولاً الى الوقت المعاصر  الذي تتم في رسم الخارطة بالشكل العلمي الدقيق ، ويمكن ان نقسمها الى المراحل الآتية :-</a:t>
            </a:r>
          </a:p>
          <a:p>
            <a:pPr marL="0" indent="0">
              <a:buNone/>
            </a:pPr>
            <a:r>
              <a:rPr lang="ar-SA" dirty="0"/>
              <a:t>‌أ-خرائط الحضارات القديمة : كالخرائط البابلية والمصرية والصينية والاغريقية والرومانية ، والتي كانت ترسم على ألواح من الطين أو ورق البردي ، بأدوات حجرية أو قصب تم التعرف عليها من التنقيبات الأثرية </a:t>
            </a:r>
          </a:p>
          <a:p>
            <a:pPr marL="0" indent="0">
              <a:buNone/>
            </a:pPr>
            <a:r>
              <a:rPr lang="ar-SA" dirty="0"/>
              <a:t>‌ب-الخرائط العربية الاسلامية : وهي خرائط أكثر دقة وعلمية اشتهر بها العرب المسلمون نتيجة فتوحاتهم وتجارتهم ورحلاتهم ، كخرائط الادريسي والمقدسي </a:t>
            </a:r>
            <a:r>
              <a:rPr lang="ar-SA" dirty="0" smtClean="0"/>
              <a:t>والاصطخري </a:t>
            </a:r>
            <a:r>
              <a:rPr lang="ar-SA" dirty="0"/>
              <a:t>وآخرين ، الذين </a:t>
            </a:r>
            <a:r>
              <a:rPr lang="ar-SA" dirty="0" smtClean="0"/>
              <a:t>برَّزوا </a:t>
            </a:r>
            <a:r>
              <a:rPr lang="ar-SA" dirty="0"/>
              <a:t>صورة الارض وتقسيمها الى سبع أقاليم ، وكذلك ظهور تجميع للخرائط باسم ( أطلس الاسلام) .</a:t>
            </a:r>
          </a:p>
          <a:p>
            <a:pPr marL="0" indent="0">
              <a:buNone/>
            </a:pPr>
            <a:endParaRPr lang="ar-SA" dirty="0"/>
          </a:p>
        </p:txBody>
      </p:sp>
    </p:spTree>
    <p:extLst>
      <p:ext uri="{BB962C8B-B14F-4D97-AF65-F5344CB8AC3E}">
        <p14:creationId xmlns:p14="http://schemas.microsoft.com/office/powerpoint/2010/main" val="3130231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64704"/>
          </a:xfrm>
          <a:solidFill>
            <a:schemeClr val="accent2">
              <a:lumMod val="40000"/>
              <a:lumOff val="60000"/>
            </a:schemeClr>
          </a:solidFill>
        </p:spPr>
        <p:txBody>
          <a:bodyPr/>
          <a:lstStyle/>
          <a:p>
            <a:r>
              <a:rPr lang="ar-IQ" dirty="0" smtClean="0"/>
              <a:t> </a:t>
            </a:r>
            <a:endParaRPr lang="ar-IQ" dirty="0"/>
          </a:p>
        </p:txBody>
      </p:sp>
      <p:sp>
        <p:nvSpPr>
          <p:cNvPr id="3" name="عنصر نائب للمحتوى 2"/>
          <p:cNvSpPr>
            <a:spLocks noGrp="1"/>
          </p:cNvSpPr>
          <p:nvPr>
            <p:ph idx="1"/>
          </p:nvPr>
        </p:nvSpPr>
        <p:spPr>
          <a:xfrm>
            <a:off x="0" y="0"/>
            <a:ext cx="9144000" cy="6957392"/>
          </a:xfrm>
          <a:solidFill>
            <a:schemeClr val="bg1"/>
          </a:solidFill>
        </p:spPr>
        <p:txBody>
          <a:bodyPr>
            <a:normAutofit fontScale="92500"/>
          </a:bodyPr>
          <a:lstStyle/>
          <a:p>
            <a:pPr marL="0" lvl="0" indent="0">
              <a:buNone/>
            </a:pPr>
            <a:r>
              <a:rPr lang="ar-SA" sz="2500" dirty="0">
                <a:solidFill>
                  <a:prstClr val="black"/>
                </a:solidFill>
              </a:rPr>
              <a:t>‌ج-الخرائط الاوربية في العصور الوسطى : والتي شهدت تطوراً بارزاً في مجال تصميم الخرائط والاستفادة من الإرث للحضارة الاغريقية والرومانية بالإضافة الى خرائط العرب المسلمين ، فاتسمت خرائط هذه المرحلة بالسمات العلمية الدقيقة .</a:t>
            </a:r>
          </a:p>
          <a:p>
            <a:pPr marL="0" lvl="0" indent="0">
              <a:buNone/>
            </a:pPr>
            <a:r>
              <a:rPr lang="ar-SA" sz="2500" dirty="0">
                <a:solidFill>
                  <a:prstClr val="black"/>
                </a:solidFill>
              </a:rPr>
              <a:t>‌د-الخرائط الحديثة : هناك من يطلق عليها خرائط عصر النهضة ، وتعد خرائط متطورة وعلمية الى حد كبير بسبب اختراع الطباعة والكشوف الجغرافية ورسم خرائط تفصيلية لكل العالم بعد اكتشاف الأميركتين واستراليا وكان لهولندا دور الريادة في هذه الخرائط ثم انكلترا وفرنسا اذ تم رسم أطالس في كل منها تلاها تطور الخرائط في أمريكا وظهور أول أطلس أمريكي أنتجه نورمان 1792م.</a:t>
            </a:r>
          </a:p>
          <a:p>
            <a:pPr marL="0" lvl="0" indent="0">
              <a:buNone/>
            </a:pPr>
            <a:r>
              <a:rPr lang="ar-SA" sz="2500" dirty="0" smtClean="0">
                <a:solidFill>
                  <a:prstClr val="black"/>
                </a:solidFill>
              </a:rPr>
              <a:t>هـ-  الخرائط </a:t>
            </a:r>
            <a:r>
              <a:rPr lang="ar-SA" sz="2500" dirty="0">
                <a:solidFill>
                  <a:prstClr val="black"/>
                </a:solidFill>
              </a:rPr>
              <a:t>المعاصرة : ظهرت في القرن العشرين اذ استندت على أسس علم الخرائط العلمية وتطوره بالإضافة الى علم المساحة وثورة المعلومات الكبيرة التي ساعدت على تطور الخرائط وزيادة انتاج اعدادها وبالأخص في نهاية القرن العشرين وبداية القرن الحادي والعشرين الذي استخدمت فيه امكانات الحاسب الآلي والبرمجيات في تصميم وانتاج الخرائط </a:t>
            </a:r>
            <a:r>
              <a:rPr lang="ar-SA" sz="2500" dirty="0" smtClean="0">
                <a:solidFill>
                  <a:prstClr val="black"/>
                </a:solidFill>
              </a:rPr>
              <a:t>.</a:t>
            </a:r>
            <a:endParaRPr lang="ar-IQ" sz="2500" dirty="0" smtClean="0">
              <a:solidFill>
                <a:prstClr val="black"/>
              </a:solidFill>
            </a:endParaRPr>
          </a:p>
          <a:p>
            <a:pPr marL="0" lvl="0" indent="0">
              <a:buNone/>
            </a:pPr>
            <a:r>
              <a:rPr lang="ar-IQ" sz="2400" b="1" dirty="0">
                <a:solidFill>
                  <a:prstClr val="black"/>
                </a:solidFill>
                <a:cs typeface="Times New Roman" panose="02020603050405020304" pitchFamily="18" charset="0"/>
              </a:rPr>
              <a:t>ثانياً – حسب أداة الرسم وتقسم الى :-</a:t>
            </a:r>
            <a:br>
              <a:rPr lang="ar-IQ" sz="2400" b="1" dirty="0">
                <a:solidFill>
                  <a:prstClr val="black"/>
                </a:solidFill>
                <a:cs typeface="Times New Roman" panose="02020603050405020304" pitchFamily="18" charset="0"/>
              </a:rPr>
            </a:br>
            <a:r>
              <a:rPr lang="ar-IQ" sz="2400" dirty="0">
                <a:solidFill>
                  <a:prstClr val="black"/>
                </a:solidFill>
                <a:cs typeface="Times New Roman" panose="02020603050405020304" pitchFamily="18" charset="0"/>
              </a:rPr>
              <a:t>‌أ-الخرائط اليدوية الرسم (التقليدية </a:t>
            </a:r>
            <a:r>
              <a:rPr lang="en-US" sz="2400" dirty="0">
                <a:solidFill>
                  <a:prstClr val="black"/>
                </a:solidFill>
              </a:rPr>
              <a:t> (Conventional Maps : </a:t>
            </a:r>
            <a:r>
              <a:rPr lang="ar-IQ" sz="2400" dirty="0">
                <a:solidFill>
                  <a:prstClr val="black"/>
                </a:solidFill>
                <a:cs typeface="Times New Roman" panose="02020603050405020304" pitchFamily="18" charset="0"/>
              </a:rPr>
              <a:t>وهي الخرائط المُعدة يدوياً في جميع مراحلها والتي تستخدم الادوات والوسائل التقليدية في رسمها اقلام التحبير والرصاص والالوان ، والمساطر بأنواعها .. الى ما شابه ذلك</a:t>
            </a:r>
            <a:br>
              <a:rPr lang="ar-IQ" sz="2400" dirty="0">
                <a:solidFill>
                  <a:prstClr val="black"/>
                </a:solidFill>
                <a:cs typeface="Times New Roman" panose="02020603050405020304" pitchFamily="18" charset="0"/>
              </a:rPr>
            </a:br>
            <a:r>
              <a:rPr lang="ar-IQ" sz="2400" dirty="0">
                <a:solidFill>
                  <a:prstClr val="black"/>
                </a:solidFill>
                <a:cs typeface="Times New Roman" panose="02020603050405020304" pitchFamily="18" charset="0"/>
              </a:rPr>
              <a:t>‌ب-الخرائط الرقمية </a:t>
            </a:r>
            <a:r>
              <a:rPr lang="en-US" sz="2400" dirty="0">
                <a:solidFill>
                  <a:prstClr val="black"/>
                </a:solidFill>
              </a:rPr>
              <a:t> (Digital Maps ): </a:t>
            </a:r>
            <a:r>
              <a:rPr lang="ar-IQ" sz="2400" dirty="0">
                <a:solidFill>
                  <a:prstClr val="black"/>
                </a:solidFill>
                <a:cs typeface="Times New Roman" panose="02020603050405020304" pitchFamily="18" charset="0"/>
              </a:rPr>
              <a:t>وهي الخرائط التي ترسم عن طريق الحاسب الآلي من خلال احد برمجيات الرسم أو نظم المعلومات الجغرافية ، ويتم عرضها والتعامل معها على شاشة الحاسب الآلي مع امكانية طبعها </a:t>
            </a:r>
            <a:r>
              <a:rPr lang="ar-IQ" sz="2400" dirty="0" smtClean="0">
                <a:solidFill>
                  <a:prstClr val="black"/>
                </a:solidFill>
                <a:cs typeface="Times New Roman" panose="02020603050405020304" pitchFamily="18" charset="0"/>
              </a:rPr>
              <a:t>.</a:t>
            </a:r>
            <a:endParaRPr lang="ar-SA" sz="2500" dirty="0">
              <a:solidFill>
                <a:prstClr val="black"/>
              </a:solidFill>
            </a:endParaRPr>
          </a:p>
          <a:p>
            <a:pPr marL="0" indent="0">
              <a:buNone/>
            </a:pPr>
            <a:endParaRPr lang="ar-IQ" dirty="0"/>
          </a:p>
        </p:txBody>
      </p:sp>
    </p:spTree>
    <p:extLst>
      <p:ext uri="{BB962C8B-B14F-4D97-AF65-F5344CB8AC3E}">
        <p14:creationId xmlns:p14="http://schemas.microsoft.com/office/powerpoint/2010/main" val="1972697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a:solidFill>
            <a:schemeClr val="bg1"/>
          </a:solidFill>
        </p:spPr>
        <p:txBody>
          <a:bodyPr>
            <a:noAutofit/>
          </a:bodyPr>
          <a:lstStyle/>
          <a:p>
            <a:pPr algn="r"/>
            <a:r>
              <a:rPr lang="ar-IQ" sz="2400" b="1" dirty="0" smtClean="0"/>
              <a:t>ثالثاً </a:t>
            </a:r>
            <a:r>
              <a:rPr lang="ar-IQ" sz="2400" b="1" dirty="0"/>
              <a:t>– حسب شكل الخارطة (البعد) وتقسم الى :-</a:t>
            </a:r>
            <a:br>
              <a:rPr lang="ar-IQ" sz="2400" b="1" dirty="0"/>
            </a:br>
            <a:r>
              <a:rPr lang="ar-IQ" sz="2400" dirty="0"/>
              <a:t>‌أ-الخرائط المسطحة : وهي ذات بعدين والتي تمثل بشكل مستوي ذو بعدين (مساحة) على الورقة الممثلة للخارطة وهي اكثر استخداماً .</a:t>
            </a:r>
            <a:br>
              <a:rPr lang="ar-IQ" sz="2400" dirty="0"/>
            </a:br>
            <a:r>
              <a:rPr lang="ar-IQ" sz="2400" dirty="0"/>
              <a:t>‌ب-الخرائط المجسمة : وهي ذات ثلاث ابعاد ، أي توضح معالم سطح الأرض التضاريسية </a:t>
            </a:r>
            <a:r>
              <a:rPr lang="ar-IQ" sz="2400" dirty="0" smtClean="0"/>
              <a:t>بأبعاده </a:t>
            </a:r>
            <a:r>
              <a:rPr lang="ar-IQ" sz="2400" dirty="0"/>
              <a:t>الثلاث كما موجود في الطبيعة ، اذ تبين الامتداد الرأسي وخاصة في توضيح الجبال والمرتفعات .</a:t>
            </a:r>
            <a:br>
              <a:rPr lang="ar-IQ" sz="2400" dirty="0"/>
            </a:br>
            <a:r>
              <a:rPr lang="ar-IQ" sz="2400" b="1" dirty="0"/>
              <a:t>رابعاً – حسب محتوى الخارطة ويقسم الى :- </a:t>
            </a:r>
            <a:br>
              <a:rPr lang="ar-IQ" sz="2400" b="1" dirty="0"/>
            </a:br>
            <a:r>
              <a:rPr lang="ar-IQ" sz="2400" dirty="0"/>
              <a:t>‌أ-الخرائط العامة </a:t>
            </a:r>
            <a:r>
              <a:rPr lang="en-US" sz="2400" dirty="0"/>
              <a:t>General </a:t>
            </a:r>
            <a:r>
              <a:rPr lang="en-US" sz="2400" dirty="0" smtClean="0"/>
              <a:t>Maps) </a:t>
            </a:r>
            <a:r>
              <a:rPr lang="en-US" sz="2400" dirty="0"/>
              <a:t>: </a:t>
            </a:r>
            <a:r>
              <a:rPr lang="ar-IQ" sz="2400" dirty="0" smtClean="0"/>
              <a:t>) هي </a:t>
            </a:r>
            <a:r>
              <a:rPr lang="ar-IQ" sz="2400" dirty="0"/>
              <a:t>تلك الخرائط التي تحتوي على مظاهر جغرافية مختلفة ومتنوعة  تتضمن بيانات عامة ، ومن أمثلتها الخرائط الطبوغرافية.</a:t>
            </a:r>
            <a:br>
              <a:rPr lang="ar-IQ" sz="2400" dirty="0"/>
            </a:br>
            <a:r>
              <a:rPr lang="ar-IQ" sz="2400" dirty="0"/>
              <a:t>‌ب-الخرائط الخاصة (الخرائط الموضوعية) </a:t>
            </a:r>
            <a:r>
              <a:rPr lang="en-US" sz="2400" dirty="0"/>
              <a:t>Thematic </a:t>
            </a:r>
            <a:r>
              <a:rPr lang="en-US" sz="2400" dirty="0" smtClean="0"/>
              <a:t>Maps) </a:t>
            </a:r>
            <a:r>
              <a:rPr lang="en-US" sz="2400" dirty="0"/>
              <a:t>: </a:t>
            </a:r>
            <a:r>
              <a:rPr lang="ar-IQ" sz="2400" dirty="0" smtClean="0"/>
              <a:t>) وهي </a:t>
            </a:r>
            <a:r>
              <a:rPr lang="ar-IQ" sz="2400" dirty="0"/>
              <a:t>التي تختص بموضوع واحد أو ظاهرة جغرافية محددة سواء كانت طبيعية أو بشرية . وبذلك تشمل معظم فروع الجغرافيا مثل خرائط المناخ ، وخرائط التضاريس ، وخرائط التربة ، والخرائط الجيومرفولوجية ، وخرائط الموارد المائية ، وخرائط السكان ، والخرائط الاقتصادية بفروعها ، وخرائط المدن ، وخرائط استعمالات الأرض ، وخرائط الخدمات بفروعها ، والخرائط السياسية ...</a:t>
            </a:r>
            <a:br>
              <a:rPr lang="ar-IQ" sz="2400" dirty="0"/>
            </a:br>
            <a:endParaRPr lang="ar-IQ" sz="2400" dirty="0"/>
          </a:p>
        </p:txBody>
      </p:sp>
    </p:spTree>
    <p:extLst>
      <p:ext uri="{BB962C8B-B14F-4D97-AF65-F5344CB8AC3E}">
        <p14:creationId xmlns:p14="http://schemas.microsoft.com/office/powerpoint/2010/main" val="2075453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7297"/>
            <a:ext cx="9144000" cy="7344816"/>
          </a:xfrm>
          <a:solidFill>
            <a:schemeClr val="bg1"/>
          </a:solidFill>
        </p:spPr>
        <p:txBody>
          <a:bodyPr>
            <a:noAutofit/>
          </a:bodyPr>
          <a:lstStyle/>
          <a:p>
            <a:pPr algn="r"/>
            <a:r>
              <a:rPr lang="ar-IQ" sz="2800" b="1" dirty="0"/>
              <a:t>خامساً – حسب مقياس رسم الخارطة ويقسم الى :-</a:t>
            </a:r>
            <a:br>
              <a:rPr lang="ar-IQ" sz="2800" b="1" dirty="0"/>
            </a:br>
            <a:r>
              <a:rPr lang="ar-IQ" sz="2800" dirty="0"/>
              <a:t>‌أ-الخرائط الكبيرة المقياس : وتكون بمقاييس بين </a:t>
            </a:r>
            <a:r>
              <a:rPr lang="ar-IQ" sz="2800" dirty="0" smtClean="0"/>
              <a:t>15,000 </a:t>
            </a:r>
            <a:r>
              <a:rPr lang="ar-IQ" sz="2800" dirty="0"/>
              <a:t>الى </a:t>
            </a:r>
            <a:r>
              <a:rPr lang="ar-IQ" sz="2800" dirty="0" smtClean="0"/>
              <a:t>150,000 مثل خرائط </a:t>
            </a:r>
            <a:r>
              <a:rPr lang="ar-IQ" sz="2800" dirty="0"/>
              <a:t>المدن واستعمالات الارض </a:t>
            </a:r>
            <a:r>
              <a:rPr lang="ar-IQ" sz="2800" dirty="0" smtClean="0"/>
              <a:t>فيها  وملكيات </a:t>
            </a:r>
            <a:r>
              <a:rPr lang="ar-IQ" sz="2800" dirty="0"/>
              <a:t>الأرض (</a:t>
            </a:r>
            <a:r>
              <a:rPr lang="ar-IQ" sz="2800" dirty="0" smtClean="0"/>
              <a:t>العقارية)</a:t>
            </a:r>
            <a:r>
              <a:rPr lang="ar-IQ" sz="2800" dirty="0"/>
              <a:t/>
            </a:r>
            <a:br>
              <a:rPr lang="ar-IQ" sz="2800" dirty="0"/>
            </a:br>
            <a:r>
              <a:rPr lang="ar-IQ" sz="2800" dirty="0"/>
              <a:t>‌ب-الخرائط المتوسطة المقياس : وتكون بمقاييس بين </a:t>
            </a:r>
            <a:r>
              <a:rPr lang="ar-IQ" sz="2800" dirty="0" smtClean="0"/>
              <a:t>150,000 </a:t>
            </a:r>
            <a:r>
              <a:rPr lang="ar-IQ" sz="2800" dirty="0"/>
              <a:t>الى </a:t>
            </a:r>
            <a:r>
              <a:rPr lang="ar-IQ" sz="2800" dirty="0" smtClean="0"/>
              <a:t>1,500,000 </a:t>
            </a:r>
            <a:r>
              <a:rPr lang="ar-IQ" sz="2800" dirty="0"/>
              <a:t>وتتمثل بالخرائط الطوبوغرافية والتي تمثل خطوط الارتفاعات المتساوية ومواقع الظواهر الطبيعية والبشرية .</a:t>
            </a:r>
            <a:br>
              <a:rPr lang="ar-IQ" sz="2800" dirty="0"/>
            </a:br>
            <a:r>
              <a:rPr lang="ar-IQ" sz="2800" dirty="0"/>
              <a:t>‌ج-الخرائط الصغيرة المقياس : وتكون بمقاييس بين </a:t>
            </a:r>
            <a:r>
              <a:rPr lang="ar-IQ" sz="2800" dirty="0" smtClean="0"/>
              <a:t>1,500,000 </a:t>
            </a:r>
            <a:r>
              <a:rPr lang="ar-IQ" sz="2800" dirty="0"/>
              <a:t>الى </a:t>
            </a:r>
            <a:r>
              <a:rPr lang="ar-IQ" sz="2800" dirty="0" smtClean="0"/>
              <a:t>15,000,000 </a:t>
            </a:r>
            <a:r>
              <a:rPr lang="ar-IQ" sz="2800" dirty="0"/>
              <a:t>فأصغر، وهي خرائط عامة الظواهر والاستخدام تتمثل بخرائط الأطالس والخرائط على مستوى العالم والقارات </a:t>
            </a:r>
            <a:br>
              <a:rPr lang="ar-IQ" sz="2800" dirty="0"/>
            </a:br>
            <a:r>
              <a:rPr lang="ar-IQ" sz="2800" b="1" dirty="0"/>
              <a:t>سادساً – حسب شكل الاستخدام وتقسم الى :-</a:t>
            </a:r>
            <a:br>
              <a:rPr lang="ar-IQ" sz="2800" b="1" dirty="0"/>
            </a:br>
            <a:r>
              <a:rPr lang="ar-IQ" sz="2800" dirty="0" smtClean="0"/>
              <a:t>‌(   أ-الخرائط </a:t>
            </a:r>
            <a:r>
              <a:rPr lang="ar-IQ" sz="2800" dirty="0"/>
              <a:t>الجدارية </a:t>
            </a:r>
            <a:r>
              <a:rPr lang="ar-IQ" sz="2800" dirty="0" smtClean="0"/>
              <a:t>.                    ‌ب-خرائط </a:t>
            </a:r>
            <a:r>
              <a:rPr lang="ar-IQ" sz="2800" dirty="0"/>
              <a:t>الكتب والمجلات </a:t>
            </a:r>
            <a:r>
              <a:rPr lang="ar-IQ" sz="2800" dirty="0" smtClean="0"/>
              <a:t>.                            ‌ج-خرائط </a:t>
            </a:r>
            <a:r>
              <a:rPr lang="ar-IQ" sz="2800" dirty="0"/>
              <a:t>الأطالس </a:t>
            </a:r>
            <a:r>
              <a:rPr lang="ar-IQ" sz="2800" dirty="0" smtClean="0"/>
              <a:t> ).</a:t>
            </a:r>
            <a:r>
              <a:rPr lang="ar-IQ" sz="2800" dirty="0"/>
              <a:t/>
            </a:r>
            <a:br>
              <a:rPr lang="ar-IQ" sz="2800" dirty="0"/>
            </a:br>
            <a:r>
              <a:rPr lang="ar-IQ" sz="2800" b="1" dirty="0"/>
              <a:t>سابعاً – حسب الوظيفة وتقسم الى :-</a:t>
            </a:r>
            <a:br>
              <a:rPr lang="ar-IQ" sz="2800" b="1" dirty="0"/>
            </a:br>
            <a:r>
              <a:rPr lang="ar-IQ" sz="2800" dirty="0"/>
              <a:t>‌أ-الخرائط التعليمية (الدراسية) : وهي خرائط صغيرة المقياس مخصصة لأهداف تعليمية للمراحل الدراسية ترتبط بمحتوى المناهج الدراسية وتكون واضحة وبسيطة .</a:t>
            </a:r>
            <a:br>
              <a:rPr lang="ar-IQ" sz="2800" dirty="0"/>
            </a:br>
            <a:endParaRPr lang="ar-IQ" sz="2800" dirty="0"/>
          </a:p>
        </p:txBody>
      </p:sp>
    </p:spTree>
    <p:extLst>
      <p:ext uri="{BB962C8B-B14F-4D97-AF65-F5344CB8AC3E}">
        <p14:creationId xmlns:p14="http://schemas.microsoft.com/office/powerpoint/2010/main" val="230482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accent2">
              <a:lumMod val="40000"/>
              <a:lumOff val="60000"/>
            </a:schemeClr>
          </a:solidFill>
        </p:spPr>
        <p:txBody>
          <a:bodyPr/>
          <a:lstStyle/>
          <a:p>
            <a:r>
              <a:rPr lang="ar-IQ"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normAutofit fontScale="92500" lnSpcReduction="10000"/>
          </a:bodyPr>
          <a:lstStyle/>
          <a:p>
            <a:pPr marL="0" indent="0">
              <a:buNone/>
            </a:pPr>
            <a:r>
              <a:rPr lang="ar-IQ" sz="2800" dirty="0">
                <a:solidFill>
                  <a:prstClr val="black"/>
                </a:solidFill>
                <a:cs typeface="Times New Roman" panose="02020603050405020304" pitchFamily="18" charset="0"/>
              </a:rPr>
              <a:t>‌ب-خرائط البحث العلمي : وهي خرائط كبيرة المقياس ، غالباً ما تستخدم وفق هدف من أهداف البحث والدراسة العلمية تمتاز بدقتها وموضوعيتها .</a:t>
            </a:r>
            <a:br>
              <a:rPr lang="ar-IQ" sz="2800" dirty="0">
                <a:solidFill>
                  <a:prstClr val="black"/>
                </a:solidFill>
                <a:cs typeface="Times New Roman" panose="02020603050405020304" pitchFamily="18" charset="0"/>
              </a:rPr>
            </a:br>
            <a:r>
              <a:rPr lang="ar-IQ" sz="2800" dirty="0">
                <a:solidFill>
                  <a:prstClr val="black"/>
                </a:solidFill>
                <a:cs typeface="Times New Roman" panose="02020603050405020304" pitchFamily="18" charset="0"/>
              </a:rPr>
              <a:t>‌ج-خرائط الدعاية : وهي خرائط تصمم للقارئ العادي فتنشر في المجلات والجرائد أو في الشركات السياحية وتمتاز بجاذبيتها وقلة المعلومات وخصوصيتها.</a:t>
            </a:r>
            <a:br>
              <a:rPr lang="ar-IQ" sz="2800" dirty="0">
                <a:solidFill>
                  <a:prstClr val="black"/>
                </a:solidFill>
                <a:cs typeface="Times New Roman" panose="02020603050405020304" pitchFamily="18" charset="0"/>
              </a:rPr>
            </a:br>
            <a:r>
              <a:rPr lang="ar-IQ" sz="2800" dirty="0">
                <a:solidFill>
                  <a:prstClr val="black"/>
                </a:solidFill>
                <a:cs typeface="Times New Roman" panose="02020603050405020304" pitchFamily="18" charset="0"/>
              </a:rPr>
              <a:t>‌د-الخرائط التخطيطية : وهي الخرائط التي يستخدمها المخططون لوضع خططهم وتكون بمقاييس كبيرة وتحتوي على جميع الظواهر الطبيعية والبشرية ، ومنها يتم رسم السياسات التخطيطية وبناء التنبؤات المستقبلية لتنمية المدن والاقاليم.</a:t>
            </a:r>
            <a:br>
              <a:rPr lang="ar-IQ" sz="2800" dirty="0">
                <a:solidFill>
                  <a:prstClr val="black"/>
                </a:solidFill>
                <a:cs typeface="Times New Roman" panose="02020603050405020304" pitchFamily="18" charset="0"/>
              </a:rPr>
            </a:br>
            <a:r>
              <a:rPr lang="ar-IQ" sz="2800" dirty="0">
                <a:solidFill>
                  <a:prstClr val="black"/>
                </a:solidFill>
                <a:cs typeface="Times New Roman" panose="02020603050405020304" pitchFamily="18" charset="0"/>
              </a:rPr>
              <a:t>  هـ -الخرائط العسكرية : وهي الخرائط التي يستخدمها قادة الجيش لتحركات القطعات العسكرية وتكون مهمة وضرورية في أوقات الحروب وغالباً ما تعتمد على الخرائط الطبوغرافية وتمتاز بغزارة محتواها وكثرة التفاصيل وبمقاييس مختلفة حسب الحاجة </a:t>
            </a:r>
            <a:r>
              <a:rPr lang="ar-IQ" sz="2800" dirty="0" smtClean="0">
                <a:solidFill>
                  <a:prstClr val="black"/>
                </a:solidFill>
                <a:cs typeface="Times New Roman" panose="02020603050405020304" pitchFamily="18" charset="0"/>
              </a:rPr>
              <a:t>.</a:t>
            </a:r>
          </a:p>
          <a:p>
            <a:pPr marL="0" lvl="0" indent="0">
              <a:buNone/>
            </a:pPr>
            <a:r>
              <a:rPr lang="ar-IQ" sz="2600" b="1" dirty="0">
                <a:solidFill>
                  <a:prstClr val="black"/>
                </a:solidFill>
              </a:rPr>
              <a:t>تعرف الخرائط السياحية على أنها الخرائط التي يتم تصميمها لغايات السياحة </a:t>
            </a:r>
            <a:r>
              <a:rPr lang="ar-IQ" sz="2600" dirty="0">
                <a:solidFill>
                  <a:prstClr val="black"/>
                </a:solidFill>
              </a:rPr>
              <a:t>؛ حيث تكون قابلةً للقراءة بكلّ سهولة من قبل مستخدمها؛ هذا النوع من الخرائط يطبع بمقياس رسم 1/10000 – 1/15000 من المحددة لتوضيح الأماكن السياحية و المرافق التي تخدم السياحة من سفارات و قنصليات و فنادق و مطاعم و أماكن سياحية .</a:t>
            </a:r>
          </a:p>
          <a:p>
            <a:pPr marL="0" lvl="0" indent="0">
              <a:buNone/>
            </a:pPr>
            <a:r>
              <a:rPr lang="ar-IQ" sz="2800" dirty="0">
                <a:solidFill>
                  <a:prstClr val="black"/>
                </a:solidFill>
              </a:rPr>
              <a:t>وفي الواقع فإنّ الأجهزة الذكية اليوم بما تقدّمه من خدمة الخرائط ، والاتصال المستمر بشبكة الإنترنت أغنى بشكل أو بآخر عن الخرائط الورقية، إلا أن الدول لا تزال تقدم للسياح مثل هذه الخرائط للتسهيل عليهم</a:t>
            </a:r>
            <a:r>
              <a:rPr lang="ar-IQ" sz="2800" dirty="0" smtClean="0">
                <a:solidFill>
                  <a:prstClr val="black"/>
                </a:solidFill>
              </a:rPr>
              <a:t>.</a:t>
            </a:r>
            <a:r>
              <a:rPr lang="ar-IQ" sz="2800" dirty="0">
                <a:solidFill>
                  <a:prstClr val="black"/>
                </a:solidFill>
                <a:cs typeface="Times New Roman" panose="02020603050405020304" pitchFamily="18" charset="0"/>
              </a:rPr>
              <a:t/>
            </a:r>
            <a:br>
              <a:rPr lang="ar-IQ" sz="2800" dirty="0">
                <a:solidFill>
                  <a:prstClr val="black"/>
                </a:solidFill>
                <a:cs typeface="Times New Roman" panose="02020603050405020304" pitchFamily="18" charset="0"/>
              </a:rPr>
            </a:br>
            <a:endParaRPr lang="ar-IQ" sz="2800" dirty="0"/>
          </a:p>
        </p:txBody>
      </p:sp>
    </p:spTree>
    <p:extLst>
      <p:ext uri="{BB962C8B-B14F-4D97-AF65-F5344CB8AC3E}">
        <p14:creationId xmlns:p14="http://schemas.microsoft.com/office/powerpoint/2010/main" val="18030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980728"/>
          </a:xfrm>
          <a:solidFill>
            <a:schemeClr val="bg1"/>
          </a:solidFill>
        </p:spPr>
        <p:txBody>
          <a:bodyPr/>
          <a:lstStyle/>
          <a:p>
            <a:r>
              <a:rPr lang="ar-IQ" dirty="0"/>
              <a:t>الخريطة السياحية </a:t>
            </a:r>
          </a:p>
        </p:txBody>
      </p:sp>
      <p:pic>
        <p:nvPicPr>
          <p:cNvPr id="5" name="Picture 2" descr="الوصف: Image result for ‫صورة خريطة سياحية‬‎"/>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021671"/>
            <a:ext cx="9144000" cy="5877272"/>
          </a:xfrm>
          <a:prstGeom prst="rect">
            <a:avLst/>
          </a:prstGeom>
          <a:solidFill>
            <a:schemeClr val="bg1"/>
          </a:solidFill>
          <a:ln>
            <a:noFill/>
          </a:ln>
        </p:spPr>
      </p:pic>
      <p:sp>
        <p:nvSpPr>
          <p:cNvPr id="3" name="عنصر نائب للمحتوى 2"/>
          <p:cNvSpPr>
            <a:spLocks noGrp="1"/>
          </p:cNvSpPr>
          <p:nvPr>
            <p:ph sz="half" idx="2"/>
          </p:nvPr>
        </p:nvSpPr>
        <p:spPr>
          <a:xfrm>
            <a:off x="4648200" y="980728"/>
            <a:ext cx="4495800" cy="5877272"/>
          </a:xfrm>
        </p:spPr>
        <p:txBody>
          <a:bodyPr/>
          <a:lstStyle/>
          <a:p>
            <a:pPr marL="0" indent="0">
              <a:buNone/>
            </a:pPr>
            <a:r>
              <a:rPr lang="ar-IQ" dirty="0" smtClean="0"/>
              <a:t> </a:t>
            </a:r>
            <a:endParaRPr lang="ar-IQ" dirty="0"/>
          </a:p>
        </p:txBody>
      </p:sp>
    </p:spTree>
    <p:extLst>
      <p:ext uri="{BB962C8B-B14F-4D97-AF65-F5344CB8AC3E}">
        <p14:creationId xmlns:p14="http://schemas.microsoft.com/office/powerpoint/2010/main" val="2043010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20688"/>
          </a:xfrm>
          <a:solidFill>
            <a:schemeClr val="bg1"/>
          </a:solidFill>
        </p:spPr>
        <p:txBody>
          <a:bodyPr>
            <a:normAutofit fontScale="90000"/>
          </a:bodyPr>
          <a:lstStyle/>
          <a:p>
            <a:r>
              <a:rPr lang="ar-IQ" dirty="0" smtClean="0"/>
              <a:t/>
            </a:r>
            <a:br>
              <a:rPr lang="ar-IQ" dirty="0" smtClean="0"/>
            </a:br>
            <a:r>
              <a:rPr lang="ar-IQ" dirty="0" smtClean="0"/>
              <a:t>أهمية </a:t>
            </a:r>
            <a:r>
              <a:rPr lang="ar-IQ" dirty="0"/>
              <a:t>الخرائط السياحية</a:t>
            </a:r>
            <a:br>
              <a:rPr lang="ar-IQ" dirty="0"/>
            </a:br>
            <a:endParaRPr lang="ar-IQ" dirty="0"/>
          </a:p>
        </p:txBody>
      </p:sp>
      <p:sp>
        <p:nvSpPr>
          <p:cNvPr id="3" name="عنصر نائب للمحتوى 2"/>
          <p:cNvSpPr>
            <a:spLocks noGrp="1"/>
          </p:cNvSpPr>
          <p:nvPr>
            <p:ph idx="1"/>
          </p:nvPr>
        </p:nvSpPr>
        <p:spPr>
          <a:xfrm>
            <a:off x="0" y="620688"/>
            <a:ext cx="9144000" cy="6237312"/>
          </a:xfrm>
          <a:solidFill>
            <a:schemeClr val="bg1"/>
          </a:solidFill>
        </p:spPr>
        <p:txBody>
          <a:bodyPr>
            <a:normAutofit fontScale="77500" lnSpcReduction="20000"/>
          </a:bodyPr>
          <a:lstStyle/>
          <a:p>
            <a:pPr marL="0" indent="0">
              <a:buNone/>
            </a:pPr>
            <a:r>
              <a:rPr lang="ar-IQ" dirty="0" smtClean="0"/>
              <a:t>1. تساعد </a:t>
            </a:r>
            <a:r>
              <a:rPr lang="ar-IQ" dirty="0"/>
              <a:t>على تعريف السائح بطريقة ممتعة، وسهلة على كامل المواقع الأثرية والسياحية التي تهمّه عندما يقصد دولةً معيّنة؛ بحيث تسهل على السائح تحديد جدول زياراته إلى المواقع الموجودة في الدولة تبعاً لقرب الموقع الأثري أو بعده عن مكان الإقامة، وللميزانية المخصصة لهذه الرحلة، بالإضافة إلى المدة التي سيقضيها في الدولة.</a:t>
            </a:r>
          </a:p>
          <a:p>
            <a:pPr marL="0" indent="0">
              <a:buNone/>
            </a:pPr>
            <a:r>
              <a:rPr lang="ar-IQ" dirty="0" smtClean="0"/>
              <a:t>2. تحتوي </a:t>
            </a:r>
            <a:r>
              <a:rPr lang="ar-IQ" dirty="0"/>
              <a:t>الخريطة السياحية على العديد من الأمور المختلفة التي تهم السائح إلى جانب المواقع الأثرية والسياحية التي تهمه بالدرجة الأولى، فالرحلة السياحيّة لا تتم بالشكل المطلوب دون توافر المرافق السياحية، وسائل النقل، والمتاحف، والمقاهي، ودور السينما، والمتاجر، وما إلى ذلك من أماكن تهم السياح فضلاً عن أبناء البلد، لهذا فقد ساعدت الخرائط السياحيّة السياح في التعرف على كل ما يحتاجون إليه في الدولة.</a:t>
            </a:r>
          </a:p>
          <a:p>
            <a:pPr marL="0" indent="0">
              <a:buNone/>
            </a:pPr>
            <a:r>
              <a:rPr lang="ar-IQ" dirty="0" smtClean="0"/>
              <a:t>3. تُقدّم </a:t>
            </a:r>
            <a:r>
              <a:rPr lang="ar-IQ" dirty="0"/>
              <a:t>بعض الخرائط معلومات للسائح عن المواقع الأثرية والسياحية عدا عن المعلومات التي لها علاقة بالموقع والمسافة؛ حيث تعتبر مثل هذه المعلومات من أهم الأمور التي تساعد السائح على تحديد وجهته، وإعطائه فكرةً مبدئيّةً عن الموقع الذي هو مقدم على زيارته.</a:t>
            </a:r>
          </a:p>
          <a:p>
            <a:pPr marL="0" indent="0">
              <a:buNone/>
            </a:pPr>
            <a:r>
              <a:rPr lang="ar-IQ" dirty="0" smtClean="0"/>
              <a:t>4. تُقدم </a:t>
            </a:r>
            <a:r>
              <a:rPr lang="ar-IQ" dirty="0"/>
              <a:t>معلومات عن الأماكن الصحيّة في حال حدوث طارئ صحي مع السياح؛ حيث توفر أماكن المستشفيات والمراكز الصحية باستمرار، بالإضافة إلى أنها تعطي فكرةً عن أماكن وجود مراكز الشرطة في الدولة أو المدينة، فكلّ هذه الأمور يحتاج إليها السائح باستمرار.</a:t>
            </a:r>
          </a:p>
          <a:p>
            <a:pPr marL="0" indent="0">
              <a:buNone/>
            </a:pPr>
            <a:endParaRPr lang="ar-IQ" dirty="0"/>
          </a:p>
        </p:txBody>
      </p:sp>
    </p:spTree>
    <p:extLst>
      <p:ext uri="{BB962C8B-B14F-4D97-AF65-F5344CB8AC3E}">
        <p14:creationId xmlns:p14="http://schemas.microsoft.com/office/powerpoint/2010/main" val="3730865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878</Words>
  <Application>Microsoft Office PowerPoint</Application>
  <PresentationFormat>عرض على الشاشة (3:4)‏</PresentationFormat>
  <Paragraphs>49</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Times New Roman</vt:lpstr>
      <vt:lpstr>نسق Office</vt:lpstr>
      <vt:lpstr>تحليل المواقع السياحية المرحلة الرابعة الدراسة المسائية  مدرس المادة م.م ناموس حميد</vt:lpstr>
      <vt:lpstr>المحاضرة السابعة الخريطة السياحية ومقيـــــــــــــاس الرسم </vt:lpstr>
      <vt:lpstr>تصنيف الخرائط</vt:lpstr>
      <vt:lpstr> </vt:lpstr>
      <vt:lpstr>ثالثاً – حسب شكل الخارطة (البعد) وتقسم الى :- ‌أ-الخرائط المسطحة : وهي ذات بعدين والتي تمثل بشكل مستوي ذو بعدين (مساحة) على الورقة الممثلة للخارطة وهي اكثر استخداماً . ‌ب-الخرائط المجسمة : وهي ذات ثلاث ابعاد ، أي توضح معالم سطح الأرض التضاريسية بأبعاده الثلاث كما موجود في الطبيعة ، اذ تبين الامتداد الرأسي وخاصة في توضيح الجبال والمرتفعات . رابعاً – حسب محتوى الخارطة ويقسم الى :-  ‌أ-الخرائط العامة General Maps) : ) هي تلك الخرائط التي تحتوي على مظاهر جغرافية مختلفة ومتنوعة  تتضمن بيانات عامة ، ومن أمثلتها الخرائط الطبوغرافية. ‌ب-الخرائط الخاصة (الخرائط الموضوعية) Thematic Maps) : ) وهي التي تختص بموضوع واحد أو ظاهرة جغرافية محددة سواء كانت طبيعية أو بشرية . وبذلك تشمل معظم فروع الجغرافيا مثل خرائط المناخ ، وخرائط التضاريس ، وخرائط التربة ، والخرائط الجيومرفولوجية ، وخرائط الموارد المائية ، وخرائط السكان ، والخرائط الاقتصادية بفروعها ، وخرائط المدن ، وخرائط استعمالات الأرض ، وخرائط الخدمات بفروعها ، والخرائط السياسية ... </vt:lpstr>
      <vt:lpstr>خامساً – حسب مقياس رسم الخارطة ويقسم الى :- ‌أ-الخرائط الكبيرة المقياس : وتكون بمقاييس بين 15,000 الى 150,000 مثل خرائط المدن واستعمالات الارض فيها  وملكيات الأرض (العقارية) ‌ب-الخرائط المتوسطة المقياس : وتكون بمقاييس بين 150,000 الى 1,500,000 وتتمثل بالخرائط الطوبوغرافية والتي تمثل خطوط الارتفاعات المتساوية ومواقع الظواهر الطبيعية والبشرية . ‌ج-الخرائط الصغيرة المقياس : وتكون بمقاييس بين 1,500,000 الى 15,000,000 فأصغر، وهي خرائط عامة الظواهر والاستخدام تتمثل بخرائط الأطالس والخرائط على مستوى العالم والقارات  سادساً – حسب شكل الاستخدام وتقسم الى :- ‌(   أ-الخرائط الجدارية .                    ‌ب-خرائط الكتب والمجلات .                            ‌ج-خرائط الأطالس  ). سابعاً – حسب الوظيفة وتقسم الى :- ‌أ-الخرائط التعليمية (الدراسية) : وهي خرائط صغيرة المقياس مخصصة لأهداف تعليمية للمراحل الدراسية ترتبط بمحتوى المناهج الدراسية وتكون واضحة وبسيطة . </vt:lpstr>
      <vt:lpstr> </vt:lpstr>
      <vt:lpstr>الخريطة السياحية </vt:lpstr>
      <vt:lpstr> أهمية الخرائط السياحية </vt:lpstr>
      <vt:lpstr>مقياس الرسم </vt:lpstr>
      <vt:lpstr> </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  مدرس المادة م.م ناموس حميد</dc:title>
  <dc:creator>DR.Ahmed Saker 2o1O</dc:creator>
  <cp:lastModifiedBy>Maher</cp:lastModifiedBy>
  <cp:revision>36</cp:revision>
  <dcterms:created xsi:type="dcterms:W3CDTF">2020-03-31T14:12:35Z</dcterms:created>
  <dcterms:modified xsi:type="dcterms:W3CDTF">2024-03-25T15:30:01Z</dcterms:modified>
</cp:coreProperties>
</file>